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77" r:id="rId2"/>
    <p:sldId id="378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96" r:id="rId12"/>
    <p:sldId id="391" r:id="rId13"/>
    <p:sldId id="389" r:id="rId14"/>
    <p:sldId id="392" r:id="rId15"/>
    <p:sldId id="393" r:id="rId16"/>
    <p:sldId id="394" r:id="rId17"/>
    <p:sldId id="39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1pPr>
    <a:lvl2pPr marL="410291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2pPr>
    <a:lvl3pPr marL="820583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3pPr>
    <a:lvl4pPr marL="1230874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4pPr>
    <a:lvl5pPr marL="1641165" algn="l" rtl="0" eaLnBrk="0" fontAlgn="base" hangingPunct="0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5pPr>
    <a:lvl6pPr marL="2051456" algn="l" defTabSz="820583" rtl="0" eaLnBrk="1" latinLnBrk="0" hangingPunct="1"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6pPr>
    <a:lvl7pPr marL="2461748" algn="l" defTabSz="820583" rtl="0" eaLnBrk="1" latinLnBrk="0" hangingPunct="1"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7pPr>
    <a:lvl8pPr marL="2872039" algn="l" defTabSz="820583" rtl="0" eaLnBrk="1" latinLnBrk="0" hangingPunct="1"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8pPr>
    <a:lvl9pPr marL="3282330" algn="l" defTabSz="820583" rtl="0" eaLnBrk="1" latinLnBrk="0" hangingPunct="1">
      <a:defRPr sz="800" kern="1200">
        <a:solidFill>
          <a:srgbClr val="666666"/>
        </a:solidFill>
        <a:latin typeface="55 Helvetica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939BA8"/>
    <a:srgbClr val="A8B9DA"/>
    <a:srgbClr val="87B2ED"/>
    <a:srgbClr val="677085"/>
    <a:srgbClr val="B7FF27"/>
    <a:srgbClr val="000000"/>
    <a:srgbClr val="A1EB6B"/>
    <a:srgbClr val="70E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9" autoAdjust="0"/>
    <p:restoredTop sz="92239" autoAdjust="0"/>
  </p:normalViewPr>
  <p:slideViewPr>
    <p:cSldViewPr snapToGrid="0">
      <p:cViewPr varScale="1">
        <p:scale>
          <a:sx n="127" d="100"/>
          <a:sy n="127" d="100"/>
        </p:scale>
        <p:origin x="-1332" y="-90"/>
      </p:cViewPr>
      <p:guideLst>
        <p:guide orient="horz" pos="398"/>
        <p:guide pos="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6889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>
            <a:lvl1pPr defTabSz="9309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2"/>
            <a:ext cx="3036889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>
            <a:lvl1pPr algn="r" defTabSz="9309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57"/>
            <a:ext cx="3036889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b" anchorCtr="0" compatLnSpc="1">
            <a:prstTxWarp prst="textNoShape">
              <a:avLst/>
            </a:prstTxWarp>
          </a:bodyPr>
          <a:lstStyle>
            <a:lvl1pPr defTabSz="9309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0957"/>
            <a:ext cx="3036889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b" anchorCtr="0" compatLnSpc="1">
            <a:prstTxWarp prst="textNoShape">
              <a:avLst/>
            </a:prstTxWarp>
          </a:bodyPr>
          <a:lstStyle>
            <a:lvl1pPr algn="r" defTabSz="93093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6D907D85-24AA-48AF-9B1F-D4E0ADAA9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3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47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2" rIns="94904" bIns="47452" numCol="1" anchor="t" anchorCtr="0" compatLnSpc="1">
            <a:prstTxWarp prst="textNoShape">
              <a:avLst/>
            </a:prstTxWarp>
          </a:bodyPr>
          <a:lstStyle>
            <a:lvl1pPr defTabSz="948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2"/>
            <a:ext cx="303847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2" rIns="94904" bIns="47452" numCol="1" anchor="t" anchorCtr="0" compatLnSpc="1">
            <a:prstTxWarp prst="textNoShape">
              <a:avLst/>
            </a:prstTxWarp>
          </a:bodyPr>
          <a:lstStyle>
            <a:lvl1pPr algn="r" defTabSz="948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5480"/>
            <a:ext cx="5607050" cy="41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2" rIns="94904" bIns="47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396"/>
            <a:ext cx="303847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2" rIns="94904" bIns="47452" numCol="1" anchor="b" anchorCtr="0" compatLnSpc="1">
            <a:prstTxWarp prst="textNoShape">
              <a:avLst/>
            </a:prstTxWarp>
          </a:bodyPr>
          <a:lstStyle>
            <a:lvl1pPr defTabSz="948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396"/>
            <a:ext cx="303847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2" rIns="94904" bIns="47452" numCol="1" anchor="b" anchorCtr="0" compatLnSpc="1">
            <a:prstTxWarp prst="textNoShape">
              <a:avLst/>
            </a:prstTxWarp>
          </a:bodyPr>
          <a:lstStyle>
            <a:lvl1pPr algn="r" defTabSz="948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CCBE1B06-2341-4326-B234-C22D8CF3A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+mn-ea"/>
        <a:cs typeface="+mn-cs"/>
      </a:defRPr>
    </a:lvl1pPr>
    <a:lvl2pPr marL="41029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+mn-ea"/>
        <a:cs typeface="+mn-cs"/>
      </a:defRPr>
    </a:lvl2pPr>
    <a:lvl3pPr marL="82058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+mn-ea"/>
        <a:cs typeface="+mn-cs"/>
      </a:defRPr>
    </a:lvl3pPr>
    <a:lvl4pPr marL="123087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+mn-ea"/>
        <a:cs typeface="+mn-cs"/>
      </a:defRPr>
    </a:lvl4pPr>
    <a:lvl5pPr marL="16411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+mn-ea"/>
        <a:cs typeface="+mn-cs"/>
      </a:defRPr>
    </a:lvl5pPr>
    <a:lvl6pPr marL="2051456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574E3-93BA-47E5-8BF6-A2AD6AA785BE}" type="slidenum">
              <a:rPr lang="en-US"/>
              <a:pPr/>
              <a:t>1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55 Helvetica Roman" pitchFamily="1" charset="0"/>
                <a:ea typeface="+mn-ea"/>
                <a:cs typeface="+mn-cs"/>
              </a:rPr>
              <a:t>These images from NASA’s Solar Dynamics Observatory show four X-class flares emitted on May 12-14, 2013 – the first four X-class flares of 2013. Each panel is a blend of two images one showing light in the 171 Angstrom wavelength and the other in 131 Angstroms. </a:t>
            </a: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55 Helvetica Roman" pitchFamily="1" charset="0"/>
                <a:ea typeface="+mn-ea"/>
                <a:cs typeface="+mn-cs"/>
              </a:rPr>
              <a:t>Credit: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55 Helvetica Roman" pitchFamily="1" charset="0"/>
                <a:ea typeface="+mn-ea"/>
                <a:cs typeface="+mn-cs"/>
              </a:rPr>
              <a:t> NASA/SDO/GSFC.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E1B06-2341-4326-B234-C22D8CF3AA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489" y="1524000"/>
            <a:ext cx="8229023" cy="116541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489" y="2667001"/>
            <a:ext cx="6140738" cy="519673"/>
          </a:xfrm>
        </p:spPr>
        <p:txBody>
          <a:bodyPr/>
          <a:lstStyle>
            <a:lvl1pPr marL="0" indent="0">
              <a:buFont typeface="AGaramond RegularSC" pitchFamily="1" charset="0"/>
              <a:buNone/>
              <a:defRPr>
                <a:solidFill>
                  <a:srgbClr val="79797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SINGLE-EVENT AND TOTAL DOSE TESTING FOR ADVANCED ELECTRONICS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CB1B7-51C2-46B1-9C16-B8241FCA5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5" y="1143000"/>
            <a:ext cx="2075295" cy="4266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1143000"/>
            <a:ext cx="6091670" cy="4266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SINGLE-EVENT AND TOTAL DOSE TESTING FOR ADVANCED ELECTRONICS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CF197-4F00-47E4-ACCC-BCC6876AE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399EE6-F686-4958-985C-A5AB5B0F9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SINGLE-EVENT AND TOTAL DOSE TESTING FOR ADVANCED ELECTRONICS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DFBC66-5306-4630-8A28-732CCE3DC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90" y="1209450"/>
            <a:ext cx="4082761" cy="50017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6" y="1209450"/>
            <a:ext cx="4084205" cy="50017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D8408-26C7-4E82-92DE-D540881201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5FBCD0-A9FA-4C48-A9A7-1C17C72818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EB3A32-40D9-4CBE-B55E-213FB50040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F8E60-8264-451F-BB51-5B621F6E16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SINGLE-EVENT AND TOTAL DOSE TESTING FOR ADVANCED 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F6D527-BB48-4C52-83BE-26F61CA21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SINGLE-EVENT AND TOTAL DOSE TESTING FOR ADVANCED 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0D7E5-6D57-411C-AAAC-628248EB3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89" y="151470"/>
            <a:ext cx="8305511" cy="8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89" y="1165382"/>
            <a:ext cx="8305511" cy="500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7909" y="6355837"/>
            <a:ext cx="855807" cy="3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fld id="{EE77A3F0-6C32-46A6-9A81-F3FFD48B72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2" descr="NASA insigniaCMYK"/>
          <p:cNvPicPr preferRelativeResize="0"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66927" y="160713"/>
            <a:ext cx="991466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374570" y="6301646"/>
            <a:ext cx="346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666666"/>
                </a:solidFill>
                <a:latin typeface="+mn-lt"/>
              </a:rPr>
              <a:t>To be presented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 by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J. A. Pellish at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the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5th Space Weather &amp; NASA Robotic Mission Ops Workshop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in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Greenbelt, MD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on 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25 September 2013</a:t>
            </a:r>
            <a:r>
              <a:rPr lang="en-US" sz="800" baseline="0" dirty="0" smtClean="0">
                <a:solidFill>
                  <a:srgbClr val="666666"/>
                </a:solidFill>
                <a:latin typeface="+mn-lt"/>
              </a:rPr>
              <a:t>.</a:t>
            </a:r>
            <a:endParaRPr lang="en-US" sz="800" dirty="0">
              <a:solidFill>
                <a:srgbClr val="666666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l" defTabSz="914608" rtl="0" fontAlgn="base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+mj-lt"/>
          <a:ea typeface="+mj-ea"/>
          <a:cs typeface="+mj-cs"/>
        </a:defRPr>
      </a:lvl1pPr>
      <a:lvl2pPr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2pPr>
      <a:lvl3pPr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3pPr>
      <a:lvl4pPr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4pPr>
      <a:lvl5pPr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9pPr>
    </p:titleStyle>
    <p:bodyStyle>
      <a:lvl1pPr marL="225090" indent="-225090" algn="l" defTabSz="914608" rtl="0" fontAlgn="base">
        <a:lnSpc>
          <a:spcPct val="100000"/>
        </a:lnSpc>
        <a:spcBef>
          <a:spcPts val="0"/>
        </a:spcBef>
        <a:spcAft>
          <a:spcPts val="1200"/>
        </a:spcAft>
        <a:buClr>
          <a:srgbClr val="A0A0A0"/>
        </a:buClr>
        <a:buSzPct val="80000"/>
        <a:buFont typeface="AGaramond RegularSC" pitchFamily="1" charset="0"/>
        <a:buChar char="•"/>
        <a:defRPr sz="2800">
          <a:solidFill>
            <a:srgbClr val="666666"/>
          </a:solidFill>
          <a:latin typeface="+mn-lt"/>
          <a:ea typeface="+mn-ea"/>
          <a:cs typeface="+mn-cs"/>
        </a:defRPr>
      </a:lvl1pPr>
      <a:lvl2pPr marL="682625" indent="-220663" algn="l" defTabSz="914608" rtl="0" fontAlgn="base">
        <a:lnSpc>
          <a:spcPct val="100000"/>
        </a:lnSpc>
        <a:spcBef>
          <a:spcPts val="0"/>
        </a:spcBef>
        <a:spcAft>
          <a:spcPts val="1200"/>
        </a:spcAft>
        <a:buSzPct val="80000"/>
        <a:buFont typeface="Courier New" pitchFamily="49" charset="0"/>
        <a:buChar char="o"/>
        <a:defRPr sz="2400">
          <a:solidFill>
            <a:srgbClr val="666666"/>
          </a:solidFill>
          <a:latin typeface="+mn-lt"/>
        </a:defRPr>
      </a:lvl2pPr>
      <a:lvl3pPr marL="1146175" indent="-231775" algn="l" defTabSz="914608" rtl="0" fontAlgn="base">
        <a:lnSpc>
          <a:spcPct val="100000"/>
        </a:lnSpc>
        <a:spcBef>
          <a:spcPts val="0"/>
        </a:spcBef>
        <a:spcAft>
          <a:spcPts val="1200"/>
        </a:spcAft>
        <a:buSzPct val="90000"/>
        <a:buChar char="»"/>
        <a:defRPr sz="2000">
          <a:solidFill>
            <a:srgbClr val="666666"/>
          </a:solidFill>
          <a:latin typeface="+mn-lt"/>
        </a:defRPr>
      </a:lvl3pPr>
      <a:lvl4pPr marL="1541442" indent="-169531" algn="l" defTabSz="914608" rtl="0" fontAlgn="base">
        <a:lnSpc>
          <a:spcPct val="100000"/>
        </a:lnSpc>
        <a:spcBef>
          <a:spcPts val="0"/>
        </a:spcBef>
        <a:spcAft>
          <a:spcPts val="1200"/>
        </a:spcAft>
        <a:defRPr sz="1300">
          <a:solidFill>
            <a:srgbClr val="666666"/>
          </a:solidFill>
          <a:latin typeface="+mn-lt"/>
        </a:defRPr>
      </a:lvl4pPr>
      <a:lvl5pPr marL="2057155" indent="-227940" algn="l" defTabSz="914608" rtl="0" fontAlgn="base">
        <a:lnSpc>
          <a:spcPct val="100000"/>
        </a:lnSpc>
        <a:spcBef>
          <a:spcPts val="0"/>
        </a:spcBef>
        <a:spcAft>
          <a:spcPts val="1200"/>
        </a:spcAft>
        <a:defRPr sz="1300">
          <a:solidFill>
            <a:srgbClr val="666666"/>
          </a:solidFill>
          <a:latin typeface="+mn-lt"/>
        </a:defRPr>
      </a:lvl5pPr>
      <a:lvl6pPr marL="2467446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</a:defRPr>
      </a:lvl6pPr>
      <a:lvl7pPr marL="2877737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</a:defRPr>
      </a:lvl7pPr>
      <a:lvl8pPr marL="3288029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</a:defRPr>
      </a:lvl8pPr>
      <a:lvl9pPr marL="3698320" indent="-227940" algn="l" defTabSz="914608" rtl="0" fontAlgn="base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esc.gsfc.nasa.gov/exploration/esp/History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a.gov/mission_pages/sunearth/news/News051513-ar174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wa.ccmc.gsfc.nasa.gov/iswa/iSWA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" y="1633928"/>
            <a:ext cx="8283864" cy="996846"/>
          </a:xfrm>
        </p:spPr>
        <p:txBody>
          <a:bodyPr/>
          <a:lstStyle/>
          <a:p>
            <a:r>
              <a:rPr lang="en-US" dirty="0"/>
              <a:t>Space Weather Effects on </a:t>
            </a:r>
            <a:r>
              <a:rPr lang="en-US" dirty="0" smtClean="0"/>
              <a:t>Spacecraft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" y="3187168"/>
            <a:ext cx="8180132" cy="2298783"/>
          </a:xfrm>
        </p:spPr>
        <p:txBody>
          <a:bodyPr/>
          <a:lstStyle/>
          <a:p>
            <a:r>
              <a:rPr lang="en-US" dirty="0"/>
              <a:t>Michael A. Xapsos</a:t>
            </a:r>
            <a:r>
              <a:rPr lang="en-US" dirty="0" smtClean="0"/>
              <a:t>, </a:t>
            </a:r>
            <a:r>
              <a:rPr lang="en-US" u="sng" dirty="0" smtClean="0"/>
              <a:t>Jonathan </a:t>
            </a:r>
            <a:r>
              <a:rPr lang="en-US" u="sng" dirty="0"/>
              <a:t>A. </a:t>
            </a:r>
            <a:r>
              <a:rPr lang="en-US" u="sng" dirty="0" smtClean="0"/>
              <a:t>Pellish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Kenneth </a:t>
            </a:r>
            <a:r>
              <a:rPr lang="en-US" dirty="0" smtClean="0"/>
              <a:t>A. </a:t>
            </a:r>
            <a:r>
              <a:rPr lang="en-US" dirty="0" err="1" smtClean="0"/>
              <a:t>LaBel</a:t>
            </a:r>
            <a:r>
              <a:rPr lang="en-US" dirty="0" smtClean="0"/>
              <a:t>, and Janet L. Barth</a:t>
            </a:r>
            <a:endParaRPr lang="en-US" dirty="0" smtClean="0"/>
          </a:p>
          <a:p>
            <a:r>
              <a:rPr lang="en-US" sz="2400" i="1" dirty="0" smtClean="0"/>
              <a:t>NASA Goddard Space Flight Center</a:t>
            </a:r>
            <a:br>
              <a:rPr lang="en-US" sz="2400" i="1" dirty="0" smtClean="0"/>
            </a:br>
            <a:r>
              <a:rPr lang="en-US" sz="2400" i="1" dirty="0" smtClean="0"/>
              <a:t>Greenbelt, MD USA</a:t>
            </a:r>
          </a:p>
          <a:p>
            <a:r>
              <a:rPr lang="en-US" sz="2400" i="1" dirty="0" smtClean="0"/>
              <a:t>25 September 2013</a:t>
            </a:r>
            <a:endParaRPr lang="en-US" sz="2400" i="1" dirty="0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274320" y="514187"/>
            <a:ext cx="5263662" cy="8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defTabSz="914608" eaLnBrk="1" hangingPunct="1"/>
            <a:r>
              <a:rPr lang="en-US" sz="1600" dirty="0">
                <a:solidFill>
                  <a:srgbClr val="677085"/>
                </a:solidFill>
                <a:latin typeface="Arial" charset="0"/>
              </a:rPr>
              <a:t>National Aeronautics </a:t>
            </a:r>
            <a:r>
              <a:rPr lang="en-US" sz="1600" dirty="0" smtClean="0">
                <a:solidFill>
                  <a:srgbClr val="677085"/>
                </a:solidFill>
                <a:latin typeface="Arial" charset="0"/>
              </a:rPr>
              <a:t>and</a:t>
            </a:r>
            <a:br>
              <a:rPr lang="en-US" sz="1600" dirty="0" smtClean="0">
                <a:solidFill>
                  <a:srgbClr val="677085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677085"/>
                </a:solidFill>
                <a:latin typeface="Arial" charset="0"/>
              </a:rPr>
              <a:t>Space </a:t>
            </a:r>
            <a:r>
              <a:rPr lang="en-US" sz="1600" dirty="0">
                <a:solidFill>
                  <a:srgbClr val="677085"/>
                </a:solidFill>
                <a:latin typeface="Arial" charset="0"/>
              </a:rPr>
              <a:t>Administration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74320" y="6042346"/>
            <a:ext cx="8305511" cy="67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defTabSz="914608" eaLnBrk="1" hangingPunct="1"/>
            <a:r>
              <a:rPr lang="en-US" sz="1600" dirty="0">
                <a:solidFill>
                  <a:srgbClr val="677085"/>
                </a:solidFill>
                <a:latin typeface="Arial Black" pitchFamily="34" charset="0"/>
              </a:rPr>
              <a:t>www.nasa.gov </a:t>
            </a:r>
            <a:endParaRPr lang="en-US" sz="1600" dirty="0">
              <a:solidFill>
                <a:srgbClr val="677085"/>
              </a:solidFill>
              <a:latin typeface="75 Helvetica Bold" pitchFamily="1" charset="0"/>
            </a:endParaRPr>
          </a:p>
        </p:txBody>
      </p:sp>
      <p:pic>
        <p:nvPicPr>
          <p:cNvPr id="7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116" y="136561"/>
            <a:ext cx="1542281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4400" y="6407153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To be presented by J. A. Pellish at the 5th Space Weather &amp; NASA Robotic Mission Ops </a:t>
            </a:r>
            <a:r>
              <a:rPr lang="en-US" sz="1000" dirty="0" smtClean="0">
                <a:latin typeface="+mn-lt"/>
              </a:rPr>
              <a:t>Workshop</a:t>
            </a:r>
            <a:br>
              <a:rPr lang="en-US" sz="10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in </a:t>
            </a:r>
            <a:r>
              <a:rPr lang="en-US" sz="1000" dirty="0">
                <a:latin typeface="+mn-lt"/>
              </a:rPr>
              <a:t>Greenbelt, MD on 25 September 2013.</a:t>
            </a:r>
          </a:p>
          <a:p>
            <a:pPr algn="ctr"/>
            <a:r>
              <a:rPr lang="en-US" sz="1000" dirty="0" smtClean="0">
                <a:latin typeface="+mn-lt"/>
              </a:rPr>
              <a:t>.</a:t>
            </a:r>
            <a:endParaRPr lang="en-US" sz="1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Single-Event Effects (SEE)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as any measureable effect in a circuit </a:t>
            </a:r>
            <a:r>
              <a:rPr lang="en-US" dirty="0" smtClean="0"/>
              <a:t>or device caused </a:t>
            </a:r>
            <a:r>
              <a:rPr lang="en-US" dirty="0"/>
              <a:t>by single incident ion</a:t>
            </a:r>
          </a:p>
          <a:p>
            <a:pPr lvl="1"/>
            <a:r>
              <a:rPr lang="en-US" dirty="0"/>
              <a:t>Non-destructive</a:t>
            </a:r>
          </a:p>
          <a:p>
            <a:pPr lvl="1"/>
            <a:r>
              <a:rPr lang="en-US" dirty="0" smtClean="0"/>
              <a:t>Destructive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9" y="3243944"/>
            <a:ext cx="2662790" cy="23168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97091" y="5560791"/>
            <a:ext cx="22317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Destructive event </a:t>
            </a:r>
          </a:p>
          <a:p>
            <a:pPr algn="ctr"/>
            <a:r>
              <a:rPr lang="en-US" sz="1400" i="1" dirty="0">
                <a:latin typeface="+mn-lt"/>
              </a:rPr>
              <a:t>in a </a:t>
            </a:r>
            <a:r>
              <a:rPr lang="en-US" sz="1400" i="1" dirty="0" smtClean="0">
                <a:latin typeface="+mn-lt"/>
              </a:rPr>
              <a:t>commercial</a:t>
            </a:r>
            <a:br>
              <a:rPr lang="en-US" sz="1400" i="1" dirty="0" smtClean="0">
                <a:latin typeface="+mn-lt"/>
              </a:rPr>
            </a:br>
            <a:r>
              <a:rPr lang="en-US" sz="1400" i="1" dirty="0" smtClean="0">
                <a:latin typeface="+mn-lt"/>
              </a:rPr>
              <a:t>120 V DC-DC Converter</a:t>
            </a:r>
            <a:endParaRPr lang="en-US" sz="1400" i="1" dirty="0">
              <a:latin typeface="+mn-lt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r="1274"/>
          <a:stretch/>
        </p:blipFill>
        <p:spPr bwMode="auto">
          <a:xfrm>
            <a:off x="5060458" y="2598743"/>
            <a:ext cx="2907883" cy="296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8999" y="5566109"/>
            <a:ext cx="4090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CME and strong proton shower as seen on the SOHO/LASCO instrument imager</a:t>
            </a:r>
          </a:p>
          <a:p>
            <a:pPr algn="ctr"/>
            <a:r>
              <a:rPr lang="en-US" sz="1400" i="1" dirty="0" smtClean="0">
                <a:latin typeface="+mn-lt"/>
              </a:rPr>
              <a:t>Credit: NASA/SOHO/LASCO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5556" y="2283709"/>
            <a:ext cx="3717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Coronal Mass Ejection (CME), 8-9 Nov 2000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77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Anomaly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026826"/>
            <a:ext cx="8305511" cy="53065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Determine orbital location and time of event</a:t>
            </a:r>
          </a:p>
          <a:p>
            <a:pPr lvl="1"/>
            <a:r>
              <a:rPr lang="en-US" dirty="0"/>
              <a:t>Look for the obvious such as solar </a:t>
            </a:r>
            <a:r>
              <a:rPr lang="en-US" dirty="0" smtClean="0"/>
              <a:t>particle events </a:t>
            </a:r>
            <a:r>
              <a:rPr lang="en-US" dirty="0"/>
              <a:t>or </a:t>
            </a:r>
            <a:r>
              <a:rPr lang="en-US" dirty="0" smtClean="0"/>
              <a:t>the South </a:t>
            </a:r>
            <a:r>
              <a:rPr lang="en-US" dirty="0"/>
              <a:t>Atlantic Anomaly (SAA)</a:t>
            </a:r>
          </a:p>
          <a:p>
            <a:r>
              <a:rPr lang="en-US" dirty="0"/>
              <a:t>Review electronic parts list for potential sensitive devices</a:t>
            </a:r>
          </a:p>
          <a:p>
            <a:r>
              <a:rPr lang="en-US" dirty="0"/>
              <a:t>Review identified device in specific circuit application</a:t>
            </a:r>
          </a:p>
          <a:p>
            <a:pPr lvl="1"/>
            <a:r>
              <a:rPr lang="en-US" dirty="0"/>
              <a:t>Factors such as duty cycle, operating speed, voltage levels,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Obtain existing </a:t>
            </a:r>
            <a:r>
              <a:rPr lang="en-US" dirty="0" smtClean="0"/>
              <a:t>single-event effect (SEE), ionizing dose</a:t>
            </a:r>
            <a:r>
              <a:rPr lang="en-US" dirty="0"/>
              <a:t>, and </a:t>
            </a:r>
            <a:r>
              <a:rPr lang="en-US" dirty="0" smtClean="0"/>
              <a:t>displacement damage </a:t>
            </a:r>
            <a:r>
              <a:rPr lang="en-US" dirty="0"/>
              <a:t>data or gather new data</a:t>
            </a:r>
          </a:p>
          <a:p>
            <a:pPr lvl="1"/>
            <a:r>
              <a:rPr lang="en-US" dirty="0"/>
              <a:t>Compare applications between in-circuit and ground data</a:t>
            </a:r>
          </a:p>
          <a:p>
            <a:pPr lvl="1"/>
            <a:r>
              <a:rPr lang="en-US" dirty="0"/>
              <a:t>Perform ground testing if needed</a:t>
            </a:r>
          </a:p>
          <a:p>
            <a:r>
              <a:rPr lang="en-US" dirty="0"/>
              <a:t>Determine risk probabilities</a:t>
            </a:r>
          </a:p>
          <a:p>
            <a:pPr lvl="1"/>
            <a:r>
              <a:rPr lang="en-US" dirty="0"/>
              <a:t>SEE rates,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Failure potential</a:t>
            </a:r>
          </a:p>
          <a:p>
            <a:r>
              <a:rPr lang="en-US" dirty="0"/>
              <a:t>Recommend </a:t>
            </a:r>
            <a:r>
              <a:rPr lang="en-US" dirty="0" smtClean="0"/>
              <a:t>mitigation action(s</a:t>
            </a:r>
            <a:r>
              <a:rPr lang="en-US" dirty="0"/>
              <a:t>) if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498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Single-Event Effects (SEE)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Impact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323199"/>
            <a:ext cx="4421809" cy="48792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SEE in </a:t>
            </a:r>
            <a:r>
              <a:rPr lang="en-US" dirty="0"/>
              <a:t>spacecraft electronics can cause a broad range of effects</a:t>
            </a:r>
          </a:p>
          <a:p>
            <a:pPr lvl="1"/>
            <a:r>
              <a:rPr lang="en-US" dirty="0"/>
              <a:t>Loss of scientific data</a:t>
            </a:r>
          </a:p>
          <a:p>
            <a:pPr lvl="1"/>
            <a:r>
              <a:rPr lang="en-US" dirty="0"/>
              <a:t>Noise on images</a:t>
            </a:r>
          </a:p>
          <a:p>
            <a:pPr lvl="1"/>
            <a:r>
              <a:rPr lang="en-US" dirty="0"/>
              <a:t>Circuit damage</a:t>
            </a:r>
          </a:p>
          <a:p>
            <a:pPr lvl="1"/>
            <a:r>
              <a:rPr lang="en-US" dirty="0"/>
              <a:t>System </a:t>
            </a:r>
            <a:r>
              <a:rPr lang="en-US" dirty="0" smtClean="0"/>
              <a:t>shutdown</a:t>
            </a:r>
          </a:p>
          <a:p>
            <a:r>
              <a:rPr lang="en-US" dirty="0" smtClean="0"/>
              <a:t>For example, WMAP launched 30 June 2001</a:t>
            </a:r>
            <a:endParaRPr lang="en-US" dirty="0"/>
          </a:p>
          <a:p>
            <a:pPr lvl="1"/>
            <a:r>
              <a:rPr lang="en-US" dirty="0" smtClean="0"/>
              <a:t>Phasing </a:t>
            </a:r>
            <a:r>
              <a:rPr lang="en-US" dirty="0"/>
              <a:t>orbits prior to insertion in final orbit.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orbital position </a:t>
            </a:r>
            <a:r>
              <a:rPr lang="en-US" dirty="0" smtClean="0"/>
              <a:t>at Earth-Moon L2 at the end </a:t>
            </a:r>
            <a:r>
              <a:rPr lang="en-US" dirty="0"/>
              <a:t>of </a:t>
            </a:r>
            <a:r>
              <a:rPr lang="en-US" dirty="0" smtClean="0"/>
              <a:t>September </a:t>
            </a:r>
            <a:r>
              <a:rPr lang="en-US" dirty="0"/>
              <a:t>2001.</a:t>
            </a:r>
          </a:p>
          <a:p>
            <a:pPr lvl="1"/>
            <a:r>
              <a:rPr lang="en-US" dirty="0" smtClean="0"/>
              <a:t>A single-event transient (SET) anomaly </a:t>
            </a:r>
            <a:r>
              <a:rPr lang="en-US" dirty="0"/>
              <a:t>occurred causing a reset of the spacecraft processor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5 November 2001.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31931" y="1509483"/>
            <a:ext cx="3462338" cy="4251900"/>
            <a:chOff x="5056981" y="1439687"/>
            <a:chExt cx="3462338" cy="4251900"/>
          </a:xfrm>
        </p:grpSpPr>
        <p:pic>
          <p:nvPicPr>
            <p:cNvPr id="6" name="Content Placeholder 5" descr="WMAP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56981" y="2024462"/>
              <a:ext cx="3462338" cy="3667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141880" y="1439687"/>
              <a:ext cx="3292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Wilkinson </a:t>
              </a:r>
              <a:r>
                <a:rPr lang="en-US" sz="1600" dirty="0" smtClean="0">
                  <a:latin typeface="+mn-lt"/>
                </a:rPr>
                <a:t>Microwave</a:t>
              </a:r>
            </a:p>
            <a:p>
              <a:pPr algn="ctr"/>
              <a:r>
                <a:rPr lang="en-US" sz="1600" dirty="0" smtClean="0">
                  <a:latin typeface="+mn-lt"/>
                </a:rPr>
                <a:t>Anisotropy Probe (WMAP)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10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Single-Event Upsets in a</a:t>
            </a:r>
            <a:br>
              <a:rPr lang="en-US" dirty="0" smtClean="0"/>
            </a:br>
            <a:r>
              <a:rPr lang="en-US" dirty="0" smtClean="0"/>
              <a:t>Solid State Recorder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052958"/>
            <a:ext cx="4159481" cy="288196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LRO launched 18 June 2009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Lunar orbit at 50 km altitude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Mass memory single-event upsets in the Data Storage Boards</a:t>
            </a:r>
            <a:r>
              <a:rPr lang="en-US" dirty="0"/>
              <a:t> </a:t>
            </a:r>
            <a:r>
              <a:rPr lang="en-US" dirty="0" smtClean="0"/>
              <a:t>have provided useful information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No data lost due to implementation of Reed-Solomon correction algorithm in SDRAM architecture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Verification of ground testing and analysis procedures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Can be correlated with observations from other operational spacecraft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pic>
        <p:nvPicPr>
          <p:cNvPr id="1026" name="Picture 2" descr="http://esc.gsfc.nasa.gov/assets/images/L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61" y="1015585"/>
            <a:ext cx="2743200" cy="1672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4352" y="2696697"/>
            <a:ext cx="3148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Lunar Reconnaissance Orbiter (LRO)</a:t>
            </a:r>
          </a:p>
          <a:p>
            <a:pPr algn="ctr"/>
            <a:r>
              <a:rPr lang="en-US" sz="1000" dirty="0">
                <a:hlinkClick r:id="rId4"/>
              </a:rPr>
              <a:t>http://esc.gsfc.nasa.gov/exploration/esp/History.html</a:t>
            </a:r>
            <a:endParaRPr lang="en-US" sz="1000" dirty="0" smtClean="0">
              <a:latin typeface="+mn-lt"/>
            </a:endParaRPr>
          </a:p>
        </p:txBody>
      </p:sp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67" y="3141376"/>
            <a:ext cx="4104588" cy="297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Chart 1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9" y="3827905"/>
            <a:ext cx="3440086" cy="24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8349" y="4594485"/>
            <a:ext cx="1636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14 events account</a:t>
            </a:r>
          </a:p>
          <a:p>
            <a:r>
              <a:rPr lang="en-US" sz="1400" dirty="0" smtClean="0">
                <a:latin typeface="+mn-lt"/>
              </a:rPr>
              <a:t>for &gt; 90% of all</a:t>
            </a:r>
          </a:p>
          <a:p>
            <a:r>
              <a:rPr lang="en-US" sz="1400" dirty="0" smtClean="0">
                <a:latin typeface="+mn-lt"/>
              </a:rPr>
              <a:t>errors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9614" y="6175948"/>
            <a:ext cx="3932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R. L. Ladbury, </a:t>
            </a:r>
            <a:r>
              <a:rPr lang="en-US" sz="1000" i="1" dirty="0" smtClean="0">
                <a:latin typeface="+mn-lt"/>
              </a:rPr>
              <a:t>NEPP Electronic Technology Workshop</a:t>
            </a:r>
            <a:r>
              <a:rPr lang="en-US" sz="1000" dirty="0" smtClean="0">
                <a:latin typeface="+mn-lt"/>
              </a:rPr>
              <a:t>, June 2012.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3708" y="5441431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Current as of June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04192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SDRAM = </a:t>
            </a:r>
            <a:br>
              <a:rPr lang="en-US" sz="10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synchronous dynamic</a:t>
            </a:r>
            <a:br>
              <a:rPr lang="en-US" sz="10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random access</a:t>
            </a:r>
            <a:br>
              <a:rPr lang="en-US" sz="10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memory</a:t>
            </a:r>
            <a:endParaRPr lang="en-US" sz="1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15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Electrostatic Discharge (ESD) Events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165381"/>
            <a:ext cx="4931475" cy="52204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Charging/Discharging (ESD) Effects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parameter is potential difference between charged dielectric and conductive surface</a:t>
            </a:r>
          </a:p>
          <a:p>
            <a:r>
              <a:rPr lang="en-US" dirty="0"/>
              <a:t>A space </a:t>
            </a:r>
            <a:r>
              <a:rPr lang="en-US" dirty="0" smtClean="0"/>
              <a:t>weather-induced event rendered </a:t>
            </a:r>
            <a:r>
              <a:rPr lang="en-US" dirty="0"/>
              <a:t>Intelsat’s Galaxy 15 telecommunications satellite unable to </a:t>
            </a:r>
            <a:r>
              <a:rPr lang="en-US" dirty="0" smtClean="0"/>
              <a:t>receive commands</a:t>
            </a:r>
          </a:p>
          <a:p>
            <a:pPr lvl="1"/>
            <a:r>
              <a:rPr lang="en-US" dirty="0"/>
              <a:t>The event put the satellite into </a:t>
            </a:r>
            <a:r>
              <a:rPr lang="en-US" dirty="0" smtClean="0"/>
              <a:t>an uncontrolled </a:t>
            </a:r>
            <a:r>
              <a:rPr lang="en-US" dirty="0"/>
              <a:t>drift for more than 8 </a:t>
            </a:r>
            <a:r>
              <a:rPr lang="en-US" dirty="0" smtClean="0"/>
              <a:t>months</a:t>
            </a:r>
          </a:p>
          <a:p>
            <a:pPr lvl="1"/>
            <a:r>
              <a:rPr lang="en-US" dirty="0" smtClean="0"/>
              <a:t>Generally believed to be due to ESD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pic>
        <p:nvPicPr>
          <p:cNvPr id="6" name="Content Placeholder 5" descr="Galaxy_15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468" y="2976563"/>
            <a:ext cx="2138362" cy="3195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 descr="Space Weather Haz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49" y="1066800"/>
            <a:ext cx="19558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57317" y="2668786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Galaxy 15 Satellite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80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Environment Model Use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Spacecraft </a:t>
            </a:r>
            <a:r>
              <a:rPr lang="en-US" dirty="0"/>
              <a:t>Life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42763" y="1828800"/>
            <a:ext cx="31582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666666"/>
                </a:solidFill>
              </a:rPr>
              <a:t>Mission Concept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666666"/>
                </a:solidFill>
              </a:rPr>
              <a:t>Mission Planning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666666"/>
                </a:solidFill>
              </a:rPr>
              <a:t>Design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666666"/>
                </a:solidFill>
              </a:rPr>
              <a:t>Launch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666666"/>
                </a:solidFill>
              </a:rPr>
              <a:t>Operations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666666"/>
                </a:solidFill>
              </a:rPr>
              <a:t>Anomaly Resolution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19760" y="2286000"/>
            <a:ext cx="2293938" cy="7874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002086"/>
                </a:solidFill>
              </a:rPr>
              <a:t>Space Climate</a:t>
            </a:r>
          </a:p>
          <a:p>
            <a:pPr algn="ctr"/>
            <a:r>
              <a:rPr lang="en-US" b="1">
                <a:solidFill>
                  <a:srgbClr val="002086"/>
                </a:solidFill>
              </a:rPr>
              <a:t>Minimize Risk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21310" y="3657600"/>
            <a:ext cx="2890838" cy="7874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2086"/>
                </a:solidFill>
              </a:rPr>
              <a:t>Space Weather</a:t>
            </a:r>
          </a:p>
          <a:p>
            <a:pPr algn="ctr"/>
            <a:r>
              <a:rPr lang="en-US" b="1" dirty="0">
                <a:solidFill>
                  <a:srgbClr val="002086"/>
                </a:solidFill>
              </a:rPr>
              <a:t>Manage Residual Risk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15085" y="4724400"/>
            <a:ext cx="903288" cy="482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002086"/>
                </a:solidFill>
              </a:rPr>
              <a:t>Both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4800600" y="19812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4800600" y="3581400"/>
            <a:ext cx="457200" cy="990600"/>
          </a:xfrm>
          <a:prstGeom prst="rightBrace">
            <a:avLst>
              <a:gd name="adj1" fmla="val 18056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257799" y="4953000"/>
            <a:ext cx="103806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5400000">
            <a:off x="-38100" y="3162300"/>
            <a:ext cx="3048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300 h 21600"/>
              <a:gd name="T14" fmla="*/ 20353 w 21600"/>
              <a:gd name="T15" fmla="*/ 153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08" y="0"/>
                </a:moveTo>
                <a:lnTo>
                  <a:pt x="18608" y="6300"/>
                </a:lnTo>
                <a:lnTo>
                  <a:pt x="3375" y="6300"/>
                </a:lnTo>
                <a:lnTo>
                  <a:pt x="3375" y="15300"/>
                </a:lnTo>
                <a:lnTo>
                  <a:pt x="18608" y="15300"/>
                </a:lnTo>
                <a:lnTo>
                  <a:pt x="18608" y="21600"/>
                </a:lnTo>
                <a:lnTo>
                  <a:pt x="21600" y="10800"/>
                </a:lnTo>
                <a:lnTo>
                  <a:pt x="18608" y="0"/>
                </a:lnTo>
                <a:close/>
              </a:path>
              <a:path w="21600" h="21600">
                <a:moveTo>
                  <a:pt x="1350" y="6300"/>
                </a:moveTo>
                <a:lnTo>
                  <a:pt x="1350" y="15300"/>
                </a:lnTo>
                <a:lnTo>
                  <a:pt x="2700" y="15300"/>
                </a:lnTo>
                <a:lnTo>
                  <a:pt x="2700" y="6300"/>
                </a:lnTo>
                <a:lnTo>
                  <a:pt x="1350" y="6300"/>
                </a:lnTo>
                <a:close/>
              </a:path>
              <a:path w="21600" h="21600">
                <a:moveTo>
                  <a:pt x="0" y="6300"/>
                </a:moveTo>
                <a:lnTo>
                  <a:pt x="0" y="15300"/>
                </a:lnTo>
                <a:lnTo>
                  <a:pt x="675" y="15300"/>
                </a:lnTo>
                <a:lnTo>
                  <a:pt x="675" y="6300"/>
                </a:lnTo>
                <a:lnTo>
                  <a:pt x="0" y="630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514" y="5673776"/>
            <a:ext cx="3550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Chart courtesy of J. L. Barth, NASA/GSFC</a:t>
            </a:r>
            <a:endParaRPr lang="en-US" sz="1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83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Help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932784"/>
            <a:ext cx="8305511" cy="544143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Education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 </a:t>
            </a:r>
            <a:r>
              <a:rPr lang="en-US" dirty="0"/>
              <a:t>public awareness of </a:t>
            </a:r>
            <a:r>
              <a:rPr lang="en-US" dirty="0" smtClean="0"/>
              <a:t>space </a:t>
            </a:r>
            <a:r>
              <a:rPr lang="en-US" dirty="0"/>
              <a:t>w</a:t>
            </a:r>
            <a:r>
              <a:rPr lang="en-US" dirty="0" smtClean="0"/>
              <a:t>eather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Increase </a:t>
            </a:r>
            <a:r>
              <a:rPr lang="en-US" dirty="0"/>
              <a:t>awareness of limitations that space environments impose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Need more interaction </a:t>
            </a:r>
            <a:r>
              <a:rPr lang="en-US" dirty="0"/>
              <a:t>between space environment researchers and spacecraft designers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Space Climate </a:t>
            </a:r>
            <a:r>
              <a:rPr lang="en-US" dirty="0"/>
              <a:t>models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Trapped particle </a:t>
            </a:r>
            <a:r>
              <a:rPr lang="en-US" dirty="0" smtClean="0"/>
              <a:t>models (</a:t>
            </a:r>
            <a:r>
              <a:rPr lang="en-US" i="1" dirty="0" smtClean="0"/>
              <a:t>e.g.</a:t>
            </a:r>
            <a:r>
              <a:rPr lang="en-US" dirty="0" smtClean="0"/>
              <a:t>, recent release of AP-9/AE-9 trapped particle models)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Solar particle event models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Galactic cosmic ray models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Space Weather </a:t>
            </a:r>
            <a:r>
              <a:rPr lang="en-US" dirty="0"/>
              <a:t>models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Forecast quiet </a:t>
            </a:r>
            <a:r>
              <a:rPr lang="en-US" dirty="0" smtClean="0"/>
              <a:t>periods and </a:t>
            </a:r>
            <a:r>
              <a:rPr lang="en-US" dirty="0"/>
              <a:t>storms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Location and particle </a:t>
            </a:r>
            <a:r>
              <a:rPr lang="en-US" dirty="0" smtClean="0"/>
              <a:t>specific models, including solar heavy ions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Monitoring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Location and particle specific or </a:t>
            </a:r>
            <a:r>
              <a:rPr lang="en-US" i="1" dirty="0">
                <a:solidFill>
                  <a:schemeClr val="accent2"/>
                </a:solidFill>
              </a:rPr>
              <a:t>in situ </a:t>
            </a:r>
            <a:r>
              <a:rPr lang="en-US" dirty="0"/>
              <a:t>monitors on </a:t>
            </a:r>
            <a:r>
              <a:rPr lang="en-US" dirty="0" smtClean="0"/>
              <a:t>spacecraft with </a:t>
            </a:r>
            <a:r>
              <a:rPr lang="en-US" i="1" dirty="0" smtClean="0">
                <a:solidFill>
                  <a:schemeClr val="accent2"/>
                </a:solidFill>
              </a:rPr>
              <a:t>quick data reduction capability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 smtClean="0"/>
              <a:t>Example: Living with a Star Space Environment </a:t>
            </a:r>
            <a:r>
              <a:rPr lang="en-US" dirty="0" err="1" smtClean="0"/>
              <a:t>Testbed</a:t>
            </a:r>
            <a:r>
              <a:rPr lang="en-US" dirty="0" smtClean="0"/>
              <a:t> (LWS/SET) payload scheduled </a:t>
            </a:r>
            <a:r>
              <a:rPr lang="en-US" dirty="0"/>
              <a:t>for mid-2015 </a:t>
            </a:r>
            <a:r>
              <a:rPr lang="en-US" dirty="0" smtClean="0"/>
              <a:t>launch</a:t>
            </a:r>
          </a:p>
          <a:p>
            <a:pPr>
              <a:spcAft>
                <a:spcPts val="600"/>
              </a:spcAft>
            </a:pPr>
            <a:r>
              <a:rPr lang="en-US" dirty="0"/>
              <a:t>Anomaly reporting and data sharing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Need consolidated effort within the aerospace community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74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</a:t>
            </a:r>
            <a:r>
              <a:rPr lang="en-US" dirty="0" smtClean="0"/>
              <a:t>Living With a Star (LWS) program</a:t>
            </a:r>
          </a:p>
          <a:p>
            <a:r>
              <a:rPr lang="en-US" dirty="0" smtClean="0"/>
              <a:t>NASA Electronic Parts and Packaging (NEPP) program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16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Activity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6258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8" y="1028605"/>
            <a:ext cx="7120845" cy="4004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742" y="5348513"/>
            <a:ext cx="8280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group of sunspots labeled active region AR1748 </a:t>
            </a:r>
            <a:r>
              <a:rPr lang="en-US" sz="1400" dirty="0" smtClean="0">
                <a:latin typeface="+mn-lt"/>
              </a:rPr>
              <a:t>produced </a:t>
            </a:r>
            <a:r>
              <a:rPr lang="en-US" sz="1400" dirty="0">
                <a:latin typeface="+mn-lt"/>
              </a:rPr>
              <a:t>the 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first four X-class solar flares of </a:t>
            </a:r>
            <a:r>
              <a:rPr lang="en-US" sz="1400" dirty="0" smtClean="0">
                <a:solidFill>
                  <a:schemeClr val="accent2"/>
                </a:solidFill>
                <a:latin typeface="+mn-lt"/>
              </a:rPr>
              <a:t>2013</a:t>
            </a:r>
            <a:r>
              <a:rPr lang="en-US" sz="1400" dirty="0" smtClean="0">
                <a:latin typeface="+mn-lt"/>
              </a:rPr>
              <a:t>. Flashes </a:t>
            </a:r>
            <a:r>
              <a:rPr lang="en-US" sz="1400" dirty="0">
                <a:latin typeface="+mn-lt"/>
              </a:rPr>
              <a:t>from the four were captured in extreme ultraviolet images from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NASA’s Solar Dynamics </a:t>
            </a:r>
            <a:r>
              <a:rPr lang="en-US" sz="1400" dirty="0" smtClean="0">
                <a:solidFill>
                  <a:schemeClr val="accent2"/>
                </a:solidFill>
                <a:latin typeface="+mn-lt"/>
              </a:rPr>
              <a:t>Observatory (SDO)</a:t>
            </a:r>
            <a:r>
              <a:rPr lang="en-US" sz="1400" dirty="0" smtClean="0">
                <a:latin typeface="+mn-lt"/>
              </a:rPr>
              <a:t>. X-class </a:t>
            </a:r>
            <a:r>
              <a:rPr lang="en-US" sz="1400" dirty="0">
                <a:latin typeface="+mn-lt"/>
              </a:rPr>
              <a:t>flares are the most powerful class and are frequently accompanied by 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coronal mass ejections (CMEs)</a:t>
            </a:r>
            <a:r>
              <a:rPr lang="en-US" sz="1400" dirty="0">
                <a:latin typeface="+mn-lt"/>
              </a:rPr>
              <a:t>, massive clouds of high energy plasma launched into space.</a:t>
            </a:r>
            <a:endParaRPr lang="en-US" sz="140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349" y="5043716"/>
            <a:ext cx="5461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4"/>
              </a:rPr>
              <a:t>http://www.nasa.gov/mission_pages/sunearth/news/News051513-ar1748.html</a:t>
            </a:r>
            <a:endParaRPr lang="en-US" sz="1200" dirty="0" smtClean="0">
              <a:latin typeface="+mn-lt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7084" y="6349534"/>
            <a:ext cx="3272894" cy="3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1000" cap="all" baseline="0">
                <a:solidFill>
                  <a:srgbClr val="666666"/>
                </a:solidFill>
                <a:latin typeface="+mn-lt"/>
              </a:defRPr>
            </a:lvl1pPr>
          </a:lstStyle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11578" y="4755830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Credit: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 NASA/SDO/GSFC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1577" y="1029875"/>
            <a:ext cx="237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131 &amp; 171 Å composite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Atmospheric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Imaging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Assembly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environments </a:t>
            </a:r>
            <a:r>
              <a:rPr lang="en-US" dirty="0" smtClean="0"/>
              <a:t>and effects</a:t>
            </a:r>
            <a:endParaRPr lang="en-US" dirty="0"/>
          </a:p>
          <a:p>
            <a:r>
              <a:rPr lang="en-US" dirty="0" smtClean="0"/>
              <a:t>Spacecraft anomaly investigations</a:t>
            </a:r>
            <a:endParaRPr lang="en-US" dirty="0"/>
          </a:p>
          <a:p>
            <a:r>
              <a:rPr lang="en-US" dirty="0" smtClean="0"/>
              <a:t>Space-based observations and risk management</a:t>
            </a:r>
          </a:p>
          <a:p>
            <a:r>
              <a:rPr lang="en-US" dirty="0" smtClean="0"/>
              <a:t>Where help is needed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28" y="3890517"/>
            <a:ext cx="2894072" cy="1808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4" descr="E:\single_event_ups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24" y="3930421"/>
            <a:ext cx="2751105" cy="175438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11" descr="sun_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504" y="3830128"/>
            <a:ext cx="2635838" cy="1969698"/>
          </a:xfrm>
          <a:prstGeom prst="rect">
            <a:avLst/>
          </a:prstGeom>
          <a:noFill/>
          <a:ln w="635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26345" y="5804393"/>
            <a:ext cx="3191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NASA/GSFC Integrated Space Weather Analysis System (</a:t>
            </a:r>
            <a:r>
              <a:rPr lang="en-US" dirty="0" err="1" smtClean="0"/>
              <a:t>iSWA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http://iswa.ccmc.gsfc.nasa.gov/iswa/iSWA.html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Increasing Reliance on </a:t>
            </a: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dirty="0" smtClean="0"/>
              <a:t>Functions </a:t>
            </a:r>
            <a:r>
              <a:rPr lang="en-US" dirty="0"/>
              <a:t>Provided by Space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76" y="1142897"/>
            <a:ext cx="4230623" cy="38710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Scientific Research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Space science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Earth science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Human exploration of space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Aeronautics and space transportation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Navigation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Telecommunications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Defense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Space </a:t>
            </a:r>
            <a:r>
              <a:rPr lang="en-US" sz="2000" dirty="0" smtClean="0"/>
              <a:t>environment monitoring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Terrestrial </a:t>
            </a:r>
            <a:r>
              <a:rPr lang="en-US" sz="2000" dirty="0" smtClean="0"/>
              <a:t>weather </a:t>
            </a:r>
            <a:r>
              <a:rPr lang="en-US" sz="2000" dirty="0"/>
              <a:t>m</a:t>
            </a:r>
            <a:r>
              <a:rPr lang="en-US" sz="2000" dirty="0" smtClean="0"/>
              <a:t>onitoring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73075" y="1048662"/>
            <a:ext cx="8137525" cy="5224463"/>
            <a:chOff x="298" y="816"/>
            <a:chExt cx="5126" cy="3291"/>
          </a:xfrm>
        </p:grpSpPr>
        <p:pic>
          <p:nvPicPr>
            <p:cNvPr id="7" name="Picture 5" descr="C:\Janet\lws\manspace2x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96"/>
              <a:ext cx="82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C:\Janet\lws\gpsnav2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68"/>
              <a:ext cx="1200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C:\Janet\lws\satellite2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" y="1824"/>
              <a:ext cx="84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C:\Janet\lws\ozone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8"/>
              <a:ext cx="1536" cy="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C:\cap\sun_earth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3168"/>
              <a:ext cx="1238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 terra.gif                                                      00000421 STAAC #14                      B0D01979: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68"/>
              <a:ext cx="1104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E:\radio_waves_paths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3168"/>
              <a:ext cx="1412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E:\cospar\earth_obj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816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E:\cospar\transport_obj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96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71714" y="5976261"/>
            <a:ext cx="1022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FF3300"/>
                </a:solidFill>
                <a:latin typeface="Comic Sans MS" pitchFamily="66" charset="0"/>
              </a:rPr>
              <a:t>NOAA/SEC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41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02" y="1165382"/>
            <a:ext cx="8417997" cy="50040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Particle </a:t>
            </a:r>
            <a:r>
              <a:rPr lang="en-US" sz="2400" dirty="0">
                <a:solidFill>
                  <a:srgbClr val="C00000"/>
                </a:solidFill>
              </a:rPr>
              <a:t>radiation </a:t>
            </a:r>
            <a:r>
              <a:rPr lang="en-US" sz="2400" dirty="0"/>
              <a:t>– High-energy </a:t>
            </a:r>
            <a:r>
              <a:rPr lang="en-US" sz="2400" dirty="0" smtClean="0"/>
              <a:t>electrons, protons </a:t>
            </a:r>
            <a:r>
              <a:rPr lang="en-US" sz="2400" dirty="0"/>
              <a:t>&amp; </a:t>
            </a:r>
            <a:r>
              <a:rPr lang="en-US" sz="2400" dirty="0" smtClean="0"/>
              <a:t>heavy ions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Solar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Galactic cosmic </a:t>
            </a:r>
            <a:r>
              <a:rPr lang="en-US" sz="2000" dirty="0" smtClean="0"/>
              <a:t>rays (GCR)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Trapped in magnetospheres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Plasma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Ionosphere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Plasmasphere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/>
              <a:t>Magnetosphere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Solar </a:t>
            </a:r>
            <a:r>
              <a:rPr lang="en-US" sz="2000" dirty="0" smtClean="0"/>
              <a:t>wind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Neutral gas particles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Lower – </a:t>
            </a:r>
            <a:r>
              <a:rPr lang="en-US" sz="2000" dirty="0" smtClean="0"/>
              <a:t>atomic </a:t>
            </a:r>
            <a:r>
              <a:rPr lang="en-US" sz="2000" dirty="0"/>
              <a:t>oxygen (AO)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Higher – </a:t>
            </a:r>
            <a:r>
              <a:rPr lang="en-US" sz="2000" dirty="0" smtClean="0"/>
              <a:t>hydrogen </a:t>
            </a:r>
            <a:r>
              <a:rPr lang="en-US" sz="2000" dirty="0"/>
              <a:t>&amp; </a:t>
            </a:r>
            <a:r>
              <a:rPr lang="en-US" sz="2000" dirty="0" smtClean="0"/>
              <a:t>helium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Ultraviolet and X-ray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Micrometeoroids &amp; orbital debris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72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Radiation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096374"/>
            <a:ext cx="8305511" cy="50715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Space Weather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“conditions on the sun and in the solar wind, magnetosphere, ionosphere, and thermosphere that can influence the performance and reliability of space-borne and ground-based technological systems and can endanger human life or health”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[US National Space Weather Program]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&lt;</a:t>
            </a:r>
            <a:r>
              <a:rPr lang="en-US" sz="2400" dirty="0">
                <a:solidFill>
                  <a:schemeClr val="accent2"/>
                </a:solidFill>
              </a:rPr>
              <a:t>Space&gt; </a:t>
            </a:r>
            <a:r>
              <a:rPr lang="en-US" sz="2400" dirty="0"/>
              <a:t>Climate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</a:t>
            </a:r>
            <a:r>
              <a:rPr lang="en-US" sz="2000" i="1" dirty="0"/>
              <a:t>The historical record and description of average daily and seasonal </a:t>
            </a:r>
            <a:r>
              <a:rPr lang="en-US" sz="2000" i="1" dirty="0">
                <a:solidFill>
                  <a:schemeClr val="accent2"/>
                </a:solidFill>
              </a:rPr>
              <a:t>&lt;space&gt;</a:t>
            </a:r>
            <a:r>
              <a:rPr lang="en-US" sz="2000" i="1" dirty="0"/>
              <a:t> weather events that help describe a region.  Statistics are usually drawn over several decades</a:t>
            </a:r>
            <a:r>
              <a:rPr lang="en-US" sz="2000" dirty="0"/>
              <a:t>.”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[Dave Schwartz the Weatherman – Weather.com</a:t>
            </a:r>
            <a:r>
              <a:rPr lang="en-US" sz="2000" dirty="0" smtClean="0">
                <a:solidFill>
                  <a:schemeClr val="tx2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Goal of Radiation Hardness Assurance (RHA)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 systems tolerant to the radiation environment within the level of risk acceptable for the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Space Weather Effects on Spacecraft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2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Environment &amp; Effects (1)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0006"/>
              </p:ext>
            </p:extLst>
          </p:nvPr>
        </p:nvGraphicFramePr>
        <p:xfrm>
          <a:off x="457200" y="1194253"/>
          <a:ext cx="8305800" cy="488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29"/>
                <a:gridCol w="3120571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Ionizing Dose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(TID)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Degradation of microelectronics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Trapped protons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Trapped electrons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Solar protons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Displacement Damage Dose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(DDD)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Degradation of optical components and some electronics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Degradation of solar cells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Trapped protons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Trapped electrons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Solar protons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Neutrons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Single-Event Effects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(SEE)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corruption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Noise on images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shutdowns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component damage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GCR heavy ions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Solar protons and heavy ions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Trapped protons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Neutrons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Erosion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Degradation of thermal, electrical, optical properties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Degradation of structural integrity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radiation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Ultraviolet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Atomic oxygen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Micrometeoroids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Contamination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Environment &amp; Effects (2)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052531"/>
              </p:ext>
            </p:extLst>
          </p:nvPr>
        </p:nvGraphicFramePr>
        <p:xfrm>
          <a:off x="457200" y="1165225"/>
          <a:ext cx="83058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Charging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Biasing of instrument readings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drains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damage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Dense, cold plasma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Hot plasma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Deep Dielectric Charging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Biasing of instrument readings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discharges causing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damage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High-energy electrons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Impacts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Structural damage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Decompression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Micrometeoroids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Orbital debris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Torques</a:t>
                      </a: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Orbital decay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Neutral thermosphere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6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Dose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" y="1165382"/>
            <a:ext cx="4158054" cy="500406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Total Ionizing Dose (TID) – cumulative damage resulting from ionization (electron-hole pair formation) causing</a:t>
            </a:r>
          </a:p>
          <a:p>
            <a:pPr lvl="1"/>
            <a:r>
              <a:rPr lang="en-US" sz="1800" dirty="0"/>
              <a:t>Threshold voltage shifts</a:t>
            </a:r>
          </a:p>
          <a:p>
            <a:pPr lvl="1"/>
            <a:r>
              <a:rPr lang="en-US" sz="1800" dirty="0"/>
              <a:t>Timing skews</a:t>
            </a:r>
          </a:p>
          <a:p>
            <a:pPr lvl="1"/>
            <a:r>
              <a:rPr lang="en-US" sz="1800" dirty="0"/>
              <a:t>Leakage currents</a:t>
            </a:r>
          </a:p>
          <a:p>
            <a:r>
              <a:rPr lang="en-US" sz="2000" dirty="0" smtClean="0"/>
              <a:t>Displacement Damage Dose (DDD) </a:t>
            </a:r>
            <a:r>
              <a:rPr lang="en-US" sz="2000" dirty="0"/>
              <a:t>– cumulative damage resulting from displacement of atoms in semiconductor lattice structure causing:</a:t>
            </a:r>
          </a:p>
          <a:p>
            <a:pPr lvl="1"/>
            <a:r>
              <a:rPr lang="en-US" sz="1800" dirty="0"/>
              <a:t>Carrier lifetime shortening</a:t>
            </a:r>
          </a:p>
          <a:p>
            <a:pPr lvl="1"/>
            <a:r>
              <a:rPr lang="en-US" sz="1800" dirty="0"/>
              <a:t>Mobility </a:t>
            </a:r>
            <a:r>
              <a:rPr lang="en-US" sz="1800" dirty="0" smtClean="0"/>
              <a:t>degradation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99EE6-F686-4958-985C-A5AB5B0F90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Space Weather Effects on Spacecraft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8200" y="982661"/>
            <a:ext cx="3736000" cy="2776537"/>
            <a:chOff x="579" y="805"/>
            <a:chExt cx="4170" cy="298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43" y="1087"/>
              <a:ext cx="3574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143" y="2964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143" y="2652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143" y="2341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143" y="2021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143" y="1710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143" y="1398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143" y="1087"/>
              <a:ext cx="3574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856" y="1087"/>
              <a:ext cx="1" cy="2188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569" y="1087"/>
              <a:ext cx="1" cy="2188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290" y="1087"/>
              <a:ext cx="1" cy="2188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004" y="1087"/>
              <a:ext cx="1" cy="2188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717" y="1087"/>
              <a:ext cx="1" cy="2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143" y="1087"/>
              <a:ext cx="1" cy="2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143" y="1316"/>
              <a:ext cx="2861" cy="910"/>
              <a:chOff x="1143" y="1316"/>
              <a:chExt cx="2861" cy="910"/>
            </a:xfrm>
          </p:grpSpPr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1143" y="1316"/>
                <a:ext cx="360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1503" y="1316"/>
                <a:ext cx="353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1856" y="1316"/>
                <a:ext cx="36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2217" y="1316"/>
                <a:ext cx="352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>
                <a:off x="2569" y="1316"/>
                <a:ext cx="361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6"/>
              <p:cNvSpPr>
                <a:spLocks noChangeShapeType="1"/>
              </p:cNvSpPr>
              <p:nvPr/>
            </p:nvSpPr>
            <p:spPr bwMode="auto">
              <a:xfrm>
                <a:off x="2930" y="1316"/>
                <a:ext cx="360" cy="1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7"/>
              <p:cNvSpPr>
                <a:spLocks noChangeShapeType="1"/>
              </p:cNvSpPr>
              <p:nvPr/>
            </p:nvSpPr>
            <p:spPr bwMode="auto">
              <a:xfrm>
                <a:off x="3290" y="1332"/>
                <a:ext cx="353" cy="9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8"/>
              <p:cNvSpPr>
                <a:spLocks noChangeShapeType="1"/>
              </p:cNvSpPr>
              <p:nvPr/>
            </p:nvSpPr>
            <p:spPr bwMode="auto">
              <a:xfrm>
                <a:off x="3643" y="1431"/>
                <a:ext cx="361" cy="79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1143" y="1087"/>
              <a:ext cx="3575" cy="2189"/>
              <a:chOff x="1143" y="1087"/>
              <a:chExt cx="3575" cy="2189"/>
            </a:xfrm>
          </p:grpSpPr>
          <p:sp>
            <p:nvSpPr>
              <p:cNvPr id="52" name="Rectangle 30"/>
              <p:cNvSpPr>
                <a:spLocks noChangeArrowheads="1"/>
              </p:cNvSpPr>
              <p:nvPr/>
            </p:nvSpPr>
            <p:spPr bwMode="auto">
              <a:xfrm>
                <a:off x="1143" y="1087"/>
                <a:ext cx="3574" cy="21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1143" y="3275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2"/>
              <p:cNvSpPr>
                <a:spLocks noChangeShapeType="1"/>
              </p:cNvSpPr>
              <p:nvPr/>
            </p:nvSpPr>
            <p:spPr bwMode="auto">
              <a:xfrm>
                <a:off x="1143" y="3120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>
                <a:off x="1143" y="2964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34"/>
              <p:cNvSpPr>
                <a:spLocks noChangeShapeType="1"/>
              </p:cNvSpPr>
              <p:nvPr/>
            </p:nvSpPr>
            <p:spPr bwMode="auto">
              <a:xfrm>
                <a:off x="1143" y="2808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35"/>
              <p:cNvSpPr>
                <a:spLocks noChangeShapeType="1"/>
              </p:cNvSpPr>
              <p:nvPr/>
            </p:nvSpPr>
            <p:spPr bwMode="auto">
              <a:xfrm>
                <a:off x="1143" y="2652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6"/>
              <p:cNvSpPr>
                <a:spLocks noChangeShapeType="1"/>
              </p:cNvSpPr>
              <p:nvPr/>
            </p:nvSpPr>
            <p:spPr bwMode="auto">
              <a:xfrm>
                <a:off x="1143" y="2497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37"/>
              <p:cNvSpPr>
                <a:spLocks noChangeShapeType="1"/>
              </p:cNvSpPr>
              <p:nvPr/>
            </p:nvSpPr>
            <p:spPr bwMode="auto">
              <a:xfrm>
                <a:off x="1143" y="2341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8"/>
              <p:cNvSpPr>
                <a:spLocks noChangeShapeType="1"/>
              </p:cNvSpPr>
              <p:nvPr/>
            </p:nvSpPr>
            <p:spPr bwMode="auto">
              <a:xfrm>
                <a:off x="1143" y="2185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9"/>
              <p:cNvSpPr>
                <a:spLocks noChangeShapeType="1"/>
              </p:cNvSpPr>
              <p:nvPr/>
            </p:nvSpPr>
            <p:spPr bwMode="auto">
              <a:xfrm>
                <a:off x="1143" y="2021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0"/>
              <p:cNvSpPr>
                <a:spLocks noChangeShapeType="1"/>
              </p:cNvSpPr>
              <p:nvPr/>
            </p:nvSpPr>
            <p:spPr bwMode="auto">
              <a:xfrm>
                <a:off x="1143" y="1865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1"/>
              <p:cNvSpPr>
                <a:spLocks noChangeShapeType="1"/>
              </p:cNvSpPr>
              <p:nvPr/>
            </p:nvSpPr>
            <p:spPr bwMode="auto">
              <a:xfrm>
                <a:off x="1143" y="1710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2"/>
              <p:cNvSpPr>
                <a:spLocks noChangeShapeType="1"/>
              </p:cNvSpPr>
              <p:nvPr/>
            </p:nvSpPr>
            <p:spPr bwMode="auto">
              <a:xfrm>
                <a:off x="1143" y="1554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3"/>
              <p:cNvSpPr>
                <a:spLocks noChangeShapeType="1"/>
              </p:cNvSpPr>
              <p:nvPr/>
            </p:nvSpPr>
            <p:spPr bwMode="auto">
              <a:xfrm>
                <a:off x="1143" y="1398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>
                <a:off x="1143" y="1242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>
                <a:off x="1143" y="1087"/>
                <a:ext cx="2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46"/>
              <p:cNvSpPr>
                <a:spLocks noChangeShapeType="1"/>
              </p:cNvSpPr>
              <p:nvPr/>
            </p:nvSpPr>
            <p:spPr bwMode="auto">
              <a:xfrm>
                <a:off x="1143" y="3275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47"/>
              <p:cNvSpPr>
                <a:spLocks noChangeShapeType="1"/>
              </p:cNvSpPr>
              <p:nvPr/>
            </p:nvSpPr>
            <p:spPr bwMode="auto">
              <a:xfrm>
                <a:off x="1143" y="2964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48"/>
              <p:cNvSpPr>
                <a:spLocks noChangeShapeType="1"/>
              </p:cNvSpPr>
              <p:nvPr/>
            </p:nvSpPr>
            <p:spPr bwMode="auto">
              <a:xfrm>
                <a:off x="1143" y="2652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49"/>
              <p:cNvSpPr>
                <a:spLocks noChangeShapeType="1"/>
              </p:cNvSpPr>
              <p:nvPr/>
            </p:nvSpPr>
            <p:spPr bwMode="auto">
              <a:xfrm>
                <a:off x="1143" y="2341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0"/>
              <p:cNvSpPr>
                <a:spLocks noChangeShapeType="1"/>
              </p:cNvSpPr>
              <p:nvPr/>
            </p:nvSpPr>
            <p:spPr bwMode="auto">
              <a:xfrm>
                <a:off x="1143" y="2021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1"/>
              <p:cNvSpPr>
                <a:spLocks noChangeShapeType="1"/>
              </p:cNvSpPr>
              <p:nvPr/>
            </p:nvSpPr>
            <p:spPr bwMode="auto">
              <a:xfrm>
                <a:off x="1143" y="1710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2"/>
              <p:cNvSpPr>
                <a:spLocks noChangeShapeType="1"/>
              </p:cNvSpPr>
              <p:nvPr/>
            </p:nvSpPr>
            <p:spPr bwMode="auto">
              <a:xfrm>
                <a:off x="1143" y="1398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3"/>
              <p:cNvSpPr>
                <a:spLocks noChangeShapeType="1"/>
              </p:cNvSpPr>
              <p:nvPr/>
            </p:nvSpPr>
            <p:spPr bwMode="auto">
              <a:xfrm>
                <a:off x="1143" y="1087"/>
                <a:ext cx="3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54"/>
              <p:cNvSpPr>
                <a:spLocks noChangeShapeType="1"/>
              </p:cNvSpPr>
              <p:nvPr/>
            </p:nvSpPr>
            <p:spPr bwMode="auto">
              <a:xfrm>
                <a:off x="1143" y="3275"/>
                <a:ext cx="357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5"/>
              <p:cNvSpPr>
                <a:spLocks noChangeShapeType="1"/>
              </p:cNvSpPr>
              <p:nvPr/>
            </p:nvSpPr>
            <p:spPr bwMode="auto">
              <a:xfrm flipV="1">
                <a:off x="1143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56"/>
              <p:cNvSpPr>
                <a:spLocks noChangeShapeType="1"/>
              </p:cNvSpPr>
              <p:nvPr/>
            </p:nvSpPr>
            <p:spPr bwMode="auto">
              <a:xfrm flipV="1">
                <a:off x="1503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57"/>
              <p:cNvSpPr>
                <a:spLocks noChangeShapeType="1"/>
              </p:cNvSpPr>
              <p:nvPr/>
            </p:nvSpPr>
            <p:spPr bwMode="auto">
              <a:xfrm flipV="1">
                <a:off x="1856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2217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 flipV="1">
                <a:off x="2569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0"/>
              <p:cNvSpPr>
                <a:spLocks noChangeShapeType="1"/>
              </p:cNvSpPr>
              <p:nvPr/>
            </p:nvSpPr>
            <p:spPr bwMode="auto">
              <a:xfrm flipV="1">
                <a:off x="2930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61"/>
              <p:cNvSpPr>
                <a:spLocks noChangeShapeType="1"/>
              </p:cNvSpPr>
              <p:nvPr/>
            </p:nvSpPr>
            <p:spPr bwMode="auto">
              <a:xfrm flipV="1">
                <a:off x="3290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2"/>
              <p:cNvSpPr>
                <a:spLocks noChangeShapeType="1"/>
              </p:cNvSpPr>
              <p:nvPr/>
            </p:nvSpPr>
            <p:spPr bwMode="auto">
              <a:xfrm flipV="1">
                <a:off x="3643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63"/>
              <p:cNvSpPr>
                <a:spLocks noChangeShapeType="1"/>
              </p:cNvSpPr>
              <p:nvPr/>
            </p:nvSpPr>
            <p:spPr bwMode="auto">
              <a:xfrm flipV="1">
                <a:off x="4004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64"/>
              <p:cNvSpPr>
                <a:spLocks noChangeShapeType="1"/>
              </p:cNvSpPr>
              <p:nvPr/>
            </p:nvSpPr>
            <p:spPr bwMode="auto">
              <a:xfrm flipV="1">
                <a:off x="4356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65"/>
              <p:cNvSpPr>
                <a:spLocks noChangeShapeType="1"/>
              </p:cNvSpPr>
              <p:nvPr/>
            </p:nvSpPr>
            <p:spPr bwMode="auto">
              <a:xfrm flipV="1">
                <a:off x="4717" y="3251"/>
                <a:ext cx="1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66"/>
              <p:cNvSpPr>
                <a:spLocks noChangeShapeType="1"/>
              </p:cNvSpPr>
              <p:nvPr/>
            </p:nvSpPr>
            <p:spPr bwMode="auto">
              <a:xfrm flipV="1">
                <a:off x="1143" y="3242"/>
                <a:ext cx="1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67"/>
              <p:cNvSpPr>
                <a:spLocks noChangeShapeType="1"/>
              </p:cNvSpPr>
              <p:nvPr/>
            </p:nvSpPr>
            <p:spPr bwMode="auto">
              <a:xfrm flipV="1">
                <a:off x="1856" y="3242"/>
                <a:ext cx="1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68"/>
              <p:cNvSpPr>
                <a:spLocks noChangeShapeType="1"/>
              </p:cNvSpPr>
              <p:nvPr/>
            </p:nvSpPr>
            <p:spPr bwMode="auto">
              <a:xfrm flipV="1">
                <a:off x="2569" y="3242"/>
                <a:ext cx="1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9"/>
              <p:cNvSpPr>
                <a:spLocks noChangeShapeType="1"/>
              </p:cNvSpPr>
              <p:nvPr/>
            </p:nvSpPr>
            <p:spPr bwMode="auto">
              <a:xfrm flipV="1">
                <a:off x="3290" y="3242"/>
                <a:ext cx="1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0"/>
              <p:cNvSpPr>
                <a:spLocks noChangeShapeType="1"/>
              </p:cNvSpPr>
              <p:nvPr/>
            </p:nvSpPr>
            <p:spPr bwMode="auto">
              <a:xfrm flipV="1">
                <a:off x="4004" y="3242"/>
                <a:ext cx="1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1"/>
              <p:cNvSpPr>
                <a:spLocks noChangeShapeType="1"/>
              </p:cNvSpPr>
              <p:nvPr/>
            </p:nvSpPr>
            <p:spPr bwMode="auto">
              <a:xfrm flipV="1">
                <a:off x="4717" y="3242"/>
                <a:ext cx="1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1102" y="1275"/>
              <a:ext cx="2943" cy="992"/>
              <a:chOff x="1102" y="1275"/>
              <a:chExt cx="2943" cy="992"/>
            </a:xfrm>
          </p:grpSpPr>
          <p:sp>
            <p:nvSpPr>
              <p:cNvPr id="43" name="Freeform 73"/>
              <p:cNvSpPr>
                <a:spLocks/>
              </p:cNvSpPr>
              <p:nvPr/>
            </p:nvSpPr>
            <p:spPr bwMode="auto">
              <a:xfrm>
                <a:off x="1102" y="1275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1463" y="1275"/>
                <a:ext cx="81" cy="82"/>
              </a:xfrm>
              <a:custGeom>
                <a:avLst/>
                <a:gdLst>
                  <a:gd name="T0" fmla="*/ 40 w 81"/>
                  <a:gd name="T1" fmla="*/ 0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1 h 82"/>
                  <a:gd name="T8" fmla="*/ 40 w 81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2"/>
                  <a:gd name="T17" fmla="*/ 81 w 81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2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2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>
                <a:off x="1815" y="1275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6"/>
              <p:cNvSpPr>
                <a:spLocks/>
              </p:cNvSpPr>
              <p:nvPr/>
            </p:nvSpPr>
            <p:spPr bwMode="auto">
              <a:xfrm>
                <a:off x="2176" y="1275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7"/>
              <p:cNvSpPr>
                <a:spLocks/>
              </p:cNvSpPr>
              <p:nvPr/>
            </p:nvSpPr>
            <p:spPr bwMode="auto">
              <a:xfrm>
                <a:off x="2528" y="1275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8"/>
              <p:cNvSpPr>
                <a:spLocks/>
              </p:cNvSpPr>
              <p:nvPr/>
            </p:nvSpPr>
            <p:spPr bwMode="auto">
              <a:xfrm>
                <a:off x="2889" y="1275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9"/>
              <p:cNvSpPr>
                <a:spLocks/>
              </p:cNvSpPr>
              <p:nvPr/>
            </p:nvSpPr>
            <p:spPr bwMode="auto">
              <a:xfrm>
                <a:off x="3249" y="1291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0"/>
              <p:cNvSpPr>
                <a:spLocks/>
              </p:cNvSpPr>
              <p:nvPr/>
            </p:nvSpPr>
            <p:spPr bwMode="auto">
              <a:xfrm>
                <a:off x="3602" y="1390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3963" y="2185"/>
                <a:ext cx="82" cy="82"/>
              </a:xfrm>
              <a:custGeom>
                <a:avLst/>
                <a:gdLst>
                  <a:gd name="T0" fmla="*/ 41 w 82"/>
                  <a:gd name="T1" fmla="*/ 0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1 h 82"/>
                  <a:gd name="T8" fmla="*/ 41 w 82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82"/>
                  <a:gd name="T17" fmla="*/ 82 w 82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82">
                    <a:moveTo>
                      <a:pt x="41" y="0"/>
                    </a:moveTo>
                    <a:lnTo>
                      <a:pt x="82" y="41"/>
                    </a:lnTo>
                    <a:lnTo>
                      <a:pt x="41" y="82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82"/>
            <p:cNvGrpSpPr>
              <a:grpSpLocks/>
            </p:cNvGrpSpPr>
            <p:nvPr/>
          </p:nvGrpSpPr>
          <p:grpSpPr bwMode="auto">
            <a:xfrm>
              <a:off x="579" y="805"/>
              <a:ext cx="4170" cy="2987"/>
              <a:chOff x="579" y="805"/>
              <a:chExt cx="4170" cy="2987"/>
            </a:xfrm>
          </p:grpSpPr>
          <p:sp>
            <p:nvSpPr>
              <p:cNvPr id="27" name="Rectangle 83"/>
              <p:cNvSpPr>
                <a:spLocks noChangeArrowheads="1"/>
              </p:cNvSpPr>
              <p:nvPr/>
            </p:nvSpPr>
            <p:spPr bwMode="auto">
              <a:xfrm>
                <a:off x="982" y="3210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28" name="Rectangle 84"/>
              <p:cNvSpPr>
                <a:spLocks noChangeArrowheads="1"/>
              </p:cNvSpPr>
              <p:nvPr/>
            </p:nvSpPr>
            <p:spPr bwMode="auto">
              <a:xfrm>
                <a:off x="982" y="2899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29" name="Rectangle 85"/>
              <p:cNvSpPr>
                <a:spLocks noChangeArrowheads="1"/>
              </p:cNvSpPr>
              <p:nvPr/>
            </p:nvSpPr>
            <p:spPr bwMode="auto">
              <a:xfrm>
                <a:off x="982" y="2588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tx1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30" name="Rectangle 86"/>
              <p:cNvSpPr>
                <a:spLocks noChangeArrowheads="1"/>
              </p:cNvSpPr>
              <p:nvPr/>
            </p:nvSpPr>
            <p:spPr bwMode="auto">
              <a:xfrm>
                <a:off x="982" y="2276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31" name="Rectangle 87"/>
              <p:cNvSpPr>
                <a:spLocks noChangeArrowheads="1"/>
              </p:cNvSpPr>
              <p:nvPr/>
            </p:nvSpPr>
            <p:spPr bwMode="auto">
              <a:xfrm>
                <a:off x="982" y="1955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32" name="Rectangle 88"/>
              <p:cNvSpPr>
                <a:spLocks noChangeArrowheads="1"/>
              </p:cNvSpPr>
              <p:nvPr/>
            </p:nvSpPr>
            <p:spPr bwMode="auto">
              <a:xfrm>
                <a:off x="908" y="1644"/>
                <a:ext cx="15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10</a:t>
                </a:r>
              </a:p>
            </p:txBody>
          </p:sp>
          <p:sp>
            <p:nvSpPr>
              <p:cNvPr id="33" name="Rectangle 89"/>
              <p:cNvSpPr>
                <a:spLocks noChangeArrowheads="1"/>
              </p:cNvSpPr>
              <p:nvPr/>
            </p:nvSpPr>
            <p:spPr bwMode="auto">
              <a:xfrm>
                <a:off x="908" y="1331"/>
                <a:ext cx="15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12</a:t>
                </a:r>
              </a:p>
            </p:txBody>
          </p:sp>
          <p:sp>
            <p:nvSpPr>
              <p:cNvPr id="34" name="Rectangle 90"/>
              <p:cNvSpPr>
                <a:spLocks noChangeArrowheads="1"/>
              </p:cNvSpPr>
              <p:nvPr/>
            </p:nvSpPr>
            <p:spPr bwMode="auto">
              <a:xfrm>
                <a:off x="908" y="1022"/>
                <a:ext cx="15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tx1"/>
                    </a:solidFill>
                    <a:latin typeface="+mn-lt"/>
                  </a:rPr>
                  <a:t>14</a:t>
                </a:r>
              </a:p>
            </p:txBody>
          </p:sp>
          <p:sp>
            <p:nvSpPr>
              <p:cNvPr id="35" name="Rectangle 91"/>
              <p:cNvSpPr>
                <a:spLocks noChangeArrowheads="1"/>
              </p:cNvSpPr>
              <p:nvPr/>
            </p:nvSpPr>
            <p:spPr bwMode="auto">
              <a:xfrm>
                <a:off x="1084" y="3367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36" name="Rectangle 92"/>
              <p:cNvSpPr>
                <a:spLocks noChangeArrowheads="1"/>
              </p:cNvSpPr>
              <p:nvPr/>
            </p:nvSpPr>
            <p:spPr bwMode="auto">
              <a:xfrm>
                <a:off x="1798" y="3367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37" name="Rectangle 93"/>
              <p:cNvSpPr>
                <a:spLocks noChangeArrowheads="1"/>
              </p:cNvSpPr>
              <p:nvPr/>
            </p:nvSpPr>
            <p:spPr bwMode="auto">
              <a:xfrm>
                <a:off x="2514" y="3367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38" name="Rectangle 94"/>
              <p:cNvSpPr>
                <a:spLocks noChangeArrowheads="1"/>
              </p:cNvSpPr>
              <p:nvPr/>
            </p:nvSpPr>
            <p:spPr bwMode="auto">
              <a:xfrm>
                <a:off x="3233" y="3367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39" name="Rectangle 95"/>
              <p:cNvSpPr>
                <a:spLocks noChangeArrowheads="1"/>
              </p:cNvSpPr>
              <p:nvPr/>
            </p:nvSpPr>
            <p:spPr bwMode="auto">
              <a:xfrm>
                <a:off x="3946" y="3367"/>
                <a:ext cx="7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40" name="Rectangle 96"/>
              <p:cNvSpPr>
                <a:spLocks noChangeArrowheads="1"/>
              </p:cNvSpPr>
              <p:nvPr/>
            </p:nvSpPr>
            <p:spPr bwMode="auto">
              <a:xfrm>
                <a:off x="4592" y="3367"/>
                <a:ext cx="15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chemeClr val="tx1"/>
                    </a:solidFill>
                    <a:latin typeface="+mn-lt"/>
                  </a:rPr>
                  <a:t>10</a:t>
                </a:r>
              </a:p>
            </p:txBody>
          </p:sp>
          <p:sp>
            <p:nvSpPr>
              <p:cNvPr id="41" name="Rectangle 97"/>
              <p:cNvSpPr>
                <a:spLocks noChangeArrowheads="1"/>
              </p:cNvSpPr>
              <p:nvPr/>
            </p:nvSpPr>
            <p:spPr bwMode="auto">
              <a:xfrm>
                <a:off x="1945" y="3563"/>
                <a:ext cx="193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/>
                  <a:t>Total Dose [krad(Si)]</a:t>
                </a:r>
              </a:p>
            </p:txBody>
          </p:sp>
          <p:sp>
            <p:nvSpPr>
              <p:cNvPr id="42" name="Rectangle 98"/>
              <p:cNvSpPr>
                <a:spLocks noChangeArrowheads="1"/>
              </p:cNvSpPr>
              <p:nvPr/>
            </p:nvSpPr>
            <p:spPr bwMode="auto">
              <a:xfrm rot="-5400000">
                <a:off x="-695" y="2079"/>
                <a:ext cx="2786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/>
                  <a:t>Voltage During Erase Function</a:t>
                </a:r>
              </a:p>
            </p:txBody>
          </p:sp>
        </p:grpSp>
        <p:sp>
          <p:nvSpPr>
            <p:cNvPr id="25" name="Rectangle 99"/>
            <p:cNvSpPr>
              <a:spLocks noChangeArrowheads="1"/>
            </p:cNvSpPr>
            <p:nvPr/>
          </p:nvSpPr>
          <p:spPr bwMode="auto">
            <a:xfrm>
              <a:off x="3372" y="2390"/>
              <a:ext cx="86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00"/>
            <p:cNvSpPr>
              <a:spLocks noChangeArrowheads="1"/>
            </p:cNvSpPr>
            <p:nvPr/>
          </p:nvSpPr>
          <p:spPr bwMode="auto">
            <a:xfrm>
              <a:off x="3405" y="2415"/>
              <a:ext cx="129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 dirty="0"/>
                <a:t>Failed to erase</a:t>
              </a:r>
              <a:endParaRPr lang="en-US" dirty="0"/>
            </a:p>
          </p:txBody>
        </p:sp>
      </p:grpSp>
      <p:pic>
        <p:nvPicPr>
          <p:cNvPr id="102" name="Content Placeholder 5" descr="DD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140201"/>
            <a:ext cx="3570288" cy="2286000"/>
          </a:xfrm>
          <a:prstGeom prst="rect">
            <a:avLst/>
          </a:prstGeom>
        </p:spPr>
      </p:pic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5642421" y="3802743"/>
            <a:ext cx="2372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Solar Array Degradation</a:t>
            </a:r>
          </a:p>
        </p:txBody>
      </p:sp>
      <p:sp>
        <p:nvSpPr>
          <p:cNvPr id="104" name="TextBox 102"/>
          <p:cNvSpPr txBox="1">
            <a:spLocks noChangeArrowheads="1"/>
          </p:cNvSpPr>
          <p:nvPr/>
        </p:nvSpPr>
        <p:spPr bwMode="auto">
          <a:xfrm>
            <a:off x="5178957" y="908146"/>
            <a:ext cx="3150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666666"/>
                </a:solidFill>
              </a:rPr>
              <a:t>128 Mb Samsung Flash Memory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0363" y="5863776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DDD can also be referred to in the context of</a:t>
            </a:r>
          </a:p>
          <a:p>
            <a:r>
              <a:rPr lang="en-US" sz="1200" dirty="0" smtClean="0">
                <a:latin typeface="+mn-lt"/>
              </a:rPr>
              <a:t>Non-Ionizing Energy Loss (NIEL)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935646" y="5736566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CREDIT:  NRL &amp; JPL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05980" y="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UNCLASSIFIED</a:t>
            </a:r>
            <a:endParaRPr lang="en-US" sz="1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2808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7683</TotalTime>
  <Words>1281</Words>
  <Application>Microsoft Office PowerPoint</Application>
  <PresentationFormat>On-screen Show (4:3)</PresentationFormat>
  <Paragraphs>300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Space Weather Effects on Spacecraft</vt:lpstr>
      <vt:lpstr>Solar Activity</vt:lpstr>
      <vt:lpstr>Outline</vt:lpstr>
      <vt:lpstr>Increasing Reliance on Support Functions Provided by Space Systems</vt:lpstr>
      <vt:lpstr>Space Environments</vt:lpstr>
      <vt:lpstr>Space Radiation Environment</vt:lpstr>
      <vt:lpstr>Space Environment &amp; Effects (1)</vt:lpstr>
      <vt:lpstr>Space Environment &amp; Effects (2)</vt:lpstr>
      <vt:lpstr>Total Dose Effects</vt:lpstr>
      <vt:lpstr>Single-Event Effects (SEE)</vt:lpstr>
      <vt:lpstr>Radiation Anomaly Investigation</vt:lpstr>
      <vt:lpstr>Single-Event Effects (SEE) Impact Systems</vt:lpstr>
      <vt:lpstr>Single-Event Upsets in a Solid State Recorder</vt:lpstr>
      <vt:lpstr>Electrostatic Discharge (ESD) Events</vt:lpstr>
      <vt:lpstr>Space Environment Model Use in Spacecraft Life Cycle</vt:lpstr>
      <vt:lpstr>Where Help is Needed</vt:lpstr>
      <vt:lpstr>Acknowledgements</vt:lpstr>
    </vt:vector>
  </TitlesOfParts>
  <Company>LMIT ODIN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Pellish 2012 NSREC Short Course</dc:title>
  <dc:creator>Jonathan Pellish</dc:creator>
  <cp:lastModifiedBy>Jonathan Pellish</cp:lastModifiedBy>
  <cp:revision>893</cp:revision>
  <cp:lastPrinted>2006-05-05T11:56:29Z</cp:lastPrinted>
  <dcterms:created xsi:type="dcterms:W3CDTF">2005-07-13T19:24:44Z</dcterms:created>
  <dcterms:modified xsi:type="dcterms:W3CDTF">2013-09-25T11:39:42Z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