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64" r:id="rId2"/>
    <p:sldId id="270" r:id="rId3"/>
    <p:sldId id="282" r:id="rId4"/>
    <p:sldId id="257" r:id="rId5"/>
    <p:sldId id="258" r:id="rId6"/>
    <p:sldId id="259" r:id="rId7"/>
    <p:sldId id="262" r:id="rId8"/>
    <p:sldId id="285" r:id="rId9"/>
    <p:sldId id="260" r:id="rId10"/>
    <p:sldId id="261" r:id="rId11"/>
    <p:sldId id="263" r:id="rId12"/>
    <p:sldId id="269" r:id="rId13"/>
    <p:sldId id="273" r:id="rId14"/>
    <p:sldId id="274" r:id="rId15"/>
    <p:sldId id="275" r:id="rId16"/>
    <p:sldId id="276" r:id="rId17"/>
    <p:sldId id="279" r:id="rId18"/>
    <p:sldId id="266" r:id="rId19"/>
    <p:sldId id="277" r:id="rId20"/>
    <p:sldId id="284" r:id="rId21"/>
    <p:sldId id="268" r:id="rId22"/>
    <p:sldId id="265" r:id="rId23"/>
    <p:sldId id="271" r:id="rId24"/>
    <p:sldId id="272" r:id="rId25"/>
    <p:sldId id="278" r:id="rId26"/>
    <p:sldId id="280" r:id="rId27"/>
    <p:sldId id="281"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7A4E2-BC5F-7448-92A1-20A2586AAA47}" type="datetimeFigureOut">
              <a:rPr lang="en-US" smtClean="0"/>
              <a:pPr/>
              <a:t>9/25/13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0804F-7532-B147-BF07-3417536FB7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80CF703-EC6F-1A46-9026-C49FCF25CCFF}" type="slidenum">
              <a:rPr lang="en-US">
                <a:latin typeface="Times New Roman" pitchFamily="-1" charset="0"/>
                <a:ea typeface="ＭＳ Ｐゴシック" pitchFamily="-1" charset="-128"/>
                <a:cs typeface="ＭＳ Ｐゴシック" pitchFamily="-1" charset="-128"/>
              </a:rPr>
              <a:pPr/>
              <a:t>1</a:t>
            </a:fld>
            <a:endParaRPr lang="en-US">
              <a:latin typeface="Times New Roman" pitchFamily="-1" charset="0"/>
              <a:ea typeface="ＭＳ Ｐゴシック" pitchFamily="-1" charset="-128"/>
              <a:cs typeface="ＭＳ Ｐゴシック" pitchFamily="-1"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5"/>
          </p:nvPr>
        </p:nvSpPr>
        <p:spPr>
          <a:noFill/>
        </p:spPr>
        <p:txBody>
          <a:bodyPr/>
          <a:lstStyle/>
          <a:p>
            <a:fld id="{90472743-61A5-4349-8657-3E5F89C64588}" type="slidenum">
              <a:rPr lang="en-GB">
                <a:latin typeface="Times New Roman" pitchFamily="-1" charset="0"/>
                <a:ea typeface="ＭＳ Ｐゴシック" pitchFamily="-1" charset="-128"/>
                <a:cs typeface="ＭＳ Ｐゴシック" pitchFamily="-1" charset="-128"/>
              </a:rPr>
              <a:pPr/>
              <a:t>4</a:t>
            </a:fld>
            <a:endParaRPr lang="en-GB">
              <a:latin typeface="Times New Roman" pitchFamily="-1" charset="0"/>
              <a:ea typeface="ＭＳ Ｐゴシック" pitchFamily="-1" charset="-128"/>
              <a:cs typeface="ＭＳ Ｐゴシック" pitchFamily="-1" charset="-128"/>
            </a:endParaRPr>
          </a:p>
        </p:txBody>
      </p:sp>
      <p:sp>
        <p:nvSpPr>
          <p:cNvPr id="19459" name="Text Box 2"/>
          <p:cNvSpPr txBox="1">
            <a:spLocks noChangeArrowheads="1"/>
          </p:cNvSpPr>
          <p:nvPr/>
        </p:nvSpPr>
        <p:spPr bwMode="auto">
          <a:xfrm>
            <a:off x="1174060" y="674557"/>
            <a:ext cx="4590636" cy="3429000"/>
          </a:xfrm>
          <a:prstGeom prst="rect">
            <a:avLst/>
          </a:prstGeom>
          <a:solidFill>
            <a:srgbClr val="FFFFFF"/>
          </a:solidFill>
          <a:ln w="9360">
            <a:solidFill>
              <a:srgbClr val="000000"/>
            </a:solidFill>
            <a:miter lim="800000"/>
            <a:headEnd/>
            <a:tailEnd/>
          </a:ln>
        </p:spPr>
        <p:txBody>
          <a:bodyPr wrap="none" lIns="91229" tIns="45615" rIns="91229" bIns="45615" anchor="ctr">
            <a:prstTxWarp prst="textNoShape">
              <a:avLst/>
            </a:prstTxWarp>
          </a:bodyPr>
          <a:lstStyle/>
          <a:p>
            <a:endParaRPr lang="en-US"/>
          </a:p>
        </p:txBody>
      </p:sp>
      <p:sp>
        <p:nvSpPr>
          <p:cNvPr id="19460" name="Text Box 3"/>
          <p:cNvSpPr>
            <a:spLocks noGrp="1" noChangeArrowheads="1"/>
          </p:cNvSpPr>
          <p:nvPr>
            <p:ph type="body"/>
          </p:nvPr>
        </p:nvSpPr>
        <p:spPr>
          <a:xfrm>
            <a:off x="914711" y="4344025"/>
            <a:ext cx="5025473" cy="4112926"/>
          </a:xfrm>
          <a:noFill/>
          <a:ln/>
        </p:spPr>
        <p:txBody>
          <a:bodyPr wrap="none" anchor="ct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8CAFEE-23DD-3A4A-A665-91913517E5DA}"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CAFEE-23DD-3A4A-A665-91913517E5DA}"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CAFEE-23DD-3A4A-A665-91913517E5DA}"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CAFEE-23DD-3A4A-A665-91913517E5DA}"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CAFEE-23DD-3A4A-A665-91913517E5DA}"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CAFEE-23DD-3A4A-A665-91913517E5DA}"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CAFEE-23DD-3A4A-A665-91913517E5DA}" type="datetimeFigureOut">
              <a:rPr lang="en-US" smtClean="0"/>
              <a:pPr/>
              <a:t>9/25/13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CAFEE-23DD-3A4A-A665-91913517E5DA}" type="datetimeFigureOut">
              <a:rPr lang="en-US" smtClean="0"/>
              <a:pPr/>
              <a:t>9/25/13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CAFEE-23DD-3A4A-A665-91913517E5DA}" type="datetimeFigureOut">
              <a:rPr lang="en-US" smtClean="0"/>
              <a:pPr/>
              <a:t>9/25/13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CAFEE-23DD-3A4A-A665-91913517E5DA}"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CAFEE-23DD-3A4A-A665-91913517E5DA}"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07F37-F138-C74D-8525-0ABFD9BF81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CAFEE-23DD-3A4A-A665-91913517E5DA}" type="datetimeFigureOut">
              <a:rPr lang="en-US" smtClean="0"/>
              <a:pPr/>
              <a:t>9/25/13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07F37-F138-C74D-8525-0ABFD9BF81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auai.ccmc.gsfc.nasa.gov/" TargetMode="Externa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df"/><Relationship Id="rId8"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go.nasa.gov/15Se9U7" TargetMode="External"/><Relationship Id="rId4" Type="http://schemas.openxmlformats.org/officeDocument/2006/relationships/hyperlink" Target="http://go.nasa.gov/15Seq9H" TargetMode="External"/><Relationship Id="rId5" Type="http://schemas.openxmlformats.org/officeDocument/2006/relationships/hyperlink" Target="http://go.nasa.gov/15SdBh0" TargetMode="External"/><Relationship Id="rId1" Type="http://schemas.openxmlformats.org/officeDocument/2006/relationships/slideLayout" Target="../slideLayouts/slideLayout7.xml"/><Relationship Id="rId2" Type="http://schemas.openxmlformats.org/officeDocument/2006/relationships/hyperlink" Target="http://go.nasa.gov/15SeFB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kauai.ccmc.gsfc.nasa.gov/DONKI/" TargetMode="Externa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auai.ccmc.gsfc.nasa.gov/DONKI" TargetMode="Externa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kauai.ccmc.gsfc.nasa.gov/DONKI/view/FLR/292/1" TargetMode="External"/><Relationship Id="rId4" Type="http://schemas.openxmlformats.org/officeDocument/2006/relationships/hyperlink" Target="http://kauai.ccmc.gsfc.nasa.gov/DONKI/view/FLR/197/2" TargetMode="External"/><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hyperlink" Target="http://kauai.ccmc.gsfc.nasa.gov/DONK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kauai.ccmc.gsfc.nasa.gov/SWScoreBoard" TargetMode="External"/><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kauai.ccmc.gsfc.nasa.gov:8080/SWScoreBoard" TargetMode="Externa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kauai.ccmc.gsfc.nasa.gov/SWScoreBoard" TargetMode="Externa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go.nasa.gov/15n0roG" TargetMode="External"/><Relationship Id="rId4" Type="http://schemas.openxmlformats.org/officeDocument/2006/relationships/hyperlink" Target="http://iswa.ccmc.gsfc.nasa.gov/wiki" TargetMode="External"/><Relationship Id="rId1" Type="http://schemas.openxmlformats.org/officeDocument/2006/relationships/slideLayout" Target="../slideLayouts/slideLayout7.xml"/><Relationship Id="rId2" Type="http://schemas.openxmlformats.org/officeDocument/2006/relationships/hyperlink" Target="http://iswa.gsfc.nasa.gov/IswaSystemWebApp/isep.js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http://iswa.gsfc.nasa.gov/IswaSystemWebApp/isep.js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hyperlink" Target="http://go.nasa.gov/15n0ro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ccmc.gsfc.nasa.gov/support/SWREDI/tutorials.php" TargetMode="External"/><Relationship Id="rId1" Type="http://schemas.openxmlformats.org/officeDocument/2006/relationships/slideLayout" Target="../slideLayouts/slideLayout7.xml"/><Relationship Id="rId2" Type="http://schemas.openxmlformats.org/officeDocument/2006/relationships/hyperlink" Target="http://ccmc.gsfc.nasa.gov/analysis/stere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hyperlink" Target="http://kauai.ccmc.gsfc.nasa.gov/EnlilOneClic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kauai.ccmc.gsfc.nasa.gov/SWScoreBoard/" TargetMode="External"/><Relationship Id="rId4" Type="http://schemas.openxmlformats.org/officeDocument/2006/relationships/hyperlink" Target="http://kauai.ccmc.gsfc.nasa.gov/DONKI/" TargetMode="External"/><Relationship Id="rId5" Type="http://schemas.openxmlformats.org/officeDocument/2006/relationships/hyperlink" Target="http://ccmc.gsfc.nasa.gov/analysis/stereo/" TargetMode="External"/><Relationship Id="rId6" Type="http://schemas.openxmlformats.org/officeDocument/2006/relationships/hyperlink" Target="http://ccmc.gsfc.nasa.gov/support/SWREDI/tutorials.php" TargetMode="External"/><Relationship Id="rId7" Type="http://schemas.openxmlformats.org/officeDocument/2006/relationships/hyperlink" Target="http://iswa.ccmc.gsfc.nasa.gov/wiki" TargetMode="External"/><Relationship Id="rId8" Type="http://schemas.openxmlformats.org/officeDocument/2006/relationships/hyperlink" Target="http://iswa.ccmc.gsfc.nasa.gov/wiki/index.php/Glossary" TargetMode="External"/><Relationship Id="rId1" Type="http://schemas.openxmlformats.org/officeDocument/2006/relationships/slideLayout" Target="../slideLayouts/slideLayout7.xml"/><Relationship Id="rId2" Type="http://schemas.openxmlformats.org/officeDocument/2006/relationships/hyperlink" Target="http://kauai.ccmc.gsfc.nasa.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png"/><Relationship Id="rId1" Type="http://schemas.openxmlformats.org/officeDocument/2006/relationships/video" Target="%25252525252525255CUsers%25252525252525255Cataktakishi%25252525252525255CDesktop%25252525252525255CTalk_in_Tbilisi%25252525252525255Cwsa_enlil_cone_2012-03-07T0144.mp4" TargetMode="Externa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3505200" y="812259"/>
            <a:ext cx="5257800" cy="486287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200" dirty="0" smtClean="0"/>
              <a:t>Space Weather Tools Demonstration</a:t>
            </a:r>
          </a:p>
          <a:p>
            <a:pPr algn="ctr">
              <a:spcBef>
                <a:spcPct val="50000"/>
              </a:spcBef>
            </a:pPr>
            <a:endParaRPr lang="en-US" sz="2600" dirty="0" smtClean="0"/>
          </a:p>
          <a:p>
            <a:pPr algn="ctr">
              <a:spcBef>
                <a:spcPct val="50000"/>
              </a:spcBef>
            </a:pPr>
            <a:r>
              <a:rPr lang="en-US" sz="2600" dirty="0" smtClean="0"/>
              <a:t>R. </a:t>
            </a:r>
            <a:r>
              <a:rPr lang="en-US" sz="2600" dirty="0" err="1" smtClean="0"/>
              <a:t>Mullinix</a:t>
            </a:r>
            <a:r>
              <a:rPr lang="en-US" sz="2600" dirty="0" smtClean="0"/>
              <a:t> and M. L. Mays</a:t>
            </a:r>
          </a:p>
          <a:p>
            <a:pPr algn="ctr">
              <a:spcBef>
                <a:spcPct val="50000"/>
              </a:spcBef>
            </a:pPr>
            <a:endParaRPr lang="en-US" sz="2200" dirty="0" smtClean="0"/>
          </a:p>
          <a:p>
            <a:pPr algn="ctr">
              <a:spcBef>
                <a:spcPct val="50000"/>
              </a:spcBef>
            </a:pPr>
            <a:r>
              <a:rPr lang="en-US" sz="2200" dirty="0" smtClean="0"/>
              <a:t>NASA GSFC </a:t>
            </a:r>
            <a:r>
              <a:rPr lang="en-US" sz="2200" dirty="0" err="1" smtClean="0"/>
              <a:t>Heliophysics</a:t>
            </a:r>
            <a:r>
              <a:rPr lang="en-US" sz="2200" dirty="0" smtClean="0"/>
              <a:t> Science Division,     Space Weather Laboratory</a:t>
            </a:r>
          </a:p>
          <a:p>
            <a:pPr algn="ctr">
              <a:spcBef>
                <a:spcPct val="50000"/>
              </a:spcBef>
            </a:pPr>
            <a:r>
              <a:rPr lang="en-US" sz="2200" dirty="0" smtClean="0"/>
              <a:t>25 September 2013</a:t>
            </a:r>
          </a:p>
          <a:p>
            <a:pPr algn="ctr">
              <a:spcBef>
                <a:spcPct val="50000"/>
              </a:spcBef>
            </a:pPr>
            <a:r>
              <a:rPr lang="en-US" dirty="0" smtClean="0">
                <a:latin typeface="Courier"/>
                <a:cs typeface="Courier"/>
                <a:hlinkClick r:id="rId3"/>
              </a:rPr>
              <a:t>http://kauai.ccmc.gsfc.nasa.gov/</a:t>
            </a:r>
            <a:endParaRPr lang="en-US" dirty="0" smtClean="0">
              <a:latin typeface="Courier"/>
              <a:cs typeface="Courier"/>
            </a:endParaRPr>
          </a:p>
        </p:txBody>
      </p:sp>
      <p:sp>
        <p:nvSpPr>
          <p:cNvPr id="16389" name="Line 17"/>
          <p:cNvSpPr>
            <a:spLocks noChangeShapeType="1"/>
          </p:cNvSpPr>
          <p:nvPr/>
        </p:nvSpPr>
        <p:spPr bwMode="auto">
          <a:xfrm>
            <a:off x="3276600" y="533398"/>
            <a:ext cx="0"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0" name="Line 18"/>
          <p:cNvSpPr>
            <a:spLocks noChangeShapeType="1"/>
          </p:cNvSpPr>
          <p:nvPr/>
        </p:nvSpPr>
        <p:spPr bwMode="auto">
          <a:xfrm flipH="1">
            <a:off x="380998" y="6578467"/>
            <a:ext cx="2895601" cy="159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1" name="Line 19"/>
          <p:cNvSpPr>
            <a:spLocks noChangeShapeType="1"/>
          </p:cNvSpPr>
          <p:nvPr/>
        </p:nvSpPr>
        <p:spPr bwMode="auto">
          <a:xfrm flipV="1">
            <a:off x="380999" y="533399"/>
            <a:ext cx="1"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2" name="Line 20"/>
          <p:cNvSpPr>
            <a:spLocks noChangeShapeType="1"/>
          </p:cNvSpPr>
          <p:nvPr/>
        </p:nvSpPr>
        <p:spPr bwMode="auto">
          <a:xfrm flipV="1">
            <a:off x="381000" y="533398"/>
            <a:ext cx="289560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16394" name="Picture 27" descr="swcLogo.png"/>
          <p:cNvPicPr>
            <a:picLocks noChangeAspect="1"/>
          </p:cNvPicPr>
          <p:nvPr/>
        </p:nvPicPr>
        <p:blipFill>
          <a:blip r:embed="rId4"/>
          <a:srcRect/>
          <a:stretch>
            <a:fillRect/>
          </a:stretch>
        </p:blipFill>
        <p:spPr bwMode="auto">
          <a:xfrm>
            <a:off x="778502" y="5105399"/>
            <a:ext cx="1219200" cy="1219200"/>
          </a:xfrm>
          <a:prstGeom prst="rect">
            <a:avLst/>
          </a:prstGeom>
          <a:noFill/>
          <a:ln w="9525">
            <a:noFill/>
            <a:miter lim="800000"/>
            <a:headEnd/>
            <a:tailEnd/>
          </a:ln>
        </p:spPr>
      </p:pic>
      <p:sp>
        <p:nvSpPr>
          <p:cNvPr id="13" name="TextBox 2"/>
          <p:cNvSpPr txBox="1">
            <a:spLocks noChangeArrowheads="1"/>
          </p:cNvSpPr>
          <p:nvPr/>
        </p:nvSpPr>
        <p:spPr bwMode="auto">
          <a:xfrm>
            <a:off x="2016840" y="5129048"/>
            <a:ext cx="1219200" cy="1200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800" dirty="0" smtClean="0">
                <a:latin typeface="BlairMdITC TT-Medium"/>
                <a:cs typeface="BlairMdITC TT-Medium"/>
              </a:rPr>
              <a:t>S</a:t>
            </a:r>
            <a:r>
              <a:rPr lang="en-US" sz="1200" dirty="0" smtClean="0">
                <a:latin typeface="Andale Mono"/>
                <a:cs typeface="Andale Mono"/>
              </a:rPr>
              <a:t>PACE</a:t>
            </a:r>
          </a:p>
          <a:p>
            <a:pPr eaLnBrk="1" hangingPunct="1">
              <a:defRPr/>
            </a:pPr>
            <a:r>
              <a:rPr lang="en-US" sz="1800" dirty="0" smtClean="0">
                <a:latin typeface="BlairMdITC TT-Medium"/>
                <a:cs typeface="BlairMdITC TT-Medium"/>
              </a:rPr>
              <a:t>W</a:t>
            </a:r>
            <a:r>
              <a:rPr lang="en-US" sz="1200" spc="-150" dirty="0" smtClean="0">
                <a:latin typeface="Andale Mono"/>
                <a:cs typeface="Andale Mono"/>
              </a:rPr>
              <a:t>EATHER</a:t>
            </a:r>
          </a:p>
          <a:p>
            <a:pPr eaLnBrk="1" hangingPunct="1">
              <a:defRPr/>
            </a:pPr>
            <a:r>
              <a:rPr lang="en-US" sz="1800" dirty="0" smtClean="0">
                <a:latin typeface="BlairMdITC TT-Medium"/>
                <a:cs typeface="BlairMdITC TT-Medium"/>
              </a:rPr>
              <a:t>R</a:t>
            </a:r>
            <a:r>
              <a:rPr lang="en-US" sz="1200" spc="-150" dirty="0" smtClean="0">
                <a:latin typeface="Andale Mono"/>
                <a:cs typeface="Andale Mono"/>
              </a:rPr>
              <a:t>ESEARCH</a:t>
            </a:r>
            <a:r>
              <a:rPr lang="en-US" sz="1800" dirty="0" smtClean="0">
                <a:latin typeface="Avenir Next Condensed Regular"/>
                <a:cs typeface="Avenir Next Condensed Regular"/>
              </a:rPr>
              <a:t> </a:t>
            </a:r>
          </a:p>
          <a:p>
            <a:pPr eaLnBrk="1" hangingPunct="1">
              <a:defRPr/>
            </a:pPr>
            <a:r>
              <a:rPr lang="en-US" sz="1800" dirty="0" smtClean="0">
                <a:latin typeface="BlairMdITC TT-Medium"/>
                <a:cs typeface="BlairMdITC TT-Medium"/>
              </a:rPr>
              <a:t>C</a:t>
            </a:r>
            <a:r>
              <a:rPr lang="en-US" sz="1200" spc="-150" dirty="0" smtClean="0">
                <a:latin typeface="Andale Mono"/>
                <a:cs typeface="Andale Mono"/>
              </a:rPr>
              <a:t>ENTER</a:t>
            </a:r>
          </a:p>
        </p:txBody>
      </p:sp>
      <p:pic>
        <p:nvPicPr>
          <p:cNvPr id="14" name="Picture 28" descr="CCMC-log-words-right copy"/>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6220" y="3543776"/>
            <a:ext cx="1980631" cy="131397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14" descr="NASALogoVector.png"/>
          <p:cNvPicPr>
            <a:picLocks noChangeAspect="1"/>
          </p:cNvPicPr>
          <p:nvPr/>
        </p:nvPicPr>
        <p:blipFill>
          <a:blip r:embed="rId6"/>
          <a:stretch>
            <a:fillRect/>
          </a:stretch>
        </p:blipFill>
        <p:spPr>
          <a:xfrm>
            <a:off x="0" y="656909"/>
            <a:ext cx="2799484" cy="1379330"/>
          </a:xfrm>
          <a:prstGeom prst="rect">
            <a:avLst/>
          </a:prstGeom>
        </p:spPr>
      </p:pic>
      <p:pic>
        <p:nvPicPr>
          <p:cNvPr id="16" name="Picture 15" descr="nsf1.eps"/>
          <p:cNvPicPr>
            <a:picLocks noChangeAspect="1"/>
          </p:cNvPicPr>
          <p:nvPr/>
        </p:nvPicPr>
        <mc:AlternateContent xmlns:ma="http://schemas.microsoft.com/office/mac/drawingml/2008/main">
          <mc:Choice Requires="ma">
            <p:blipFill>
              <a:blip r:embed="rId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8"/>
              <a:stretch>
                <a:fillRect/>
              </a:stretch>
            </p:blipFill>
          </mc:Fallback>
        </mc:AlternateContent>
        <p:spPr>
          <a:xfrm>
            <a:off x="667917" y="2016116"/>
            <a:ext cx="1448879" cy="1448879"/>
          </a:xfrm>
          <a:prstGeom prst="rect">
            <a:avLst/>
          </a:prstGeom>
        </p:spPr>
      </p:pic>
      <p:sp>
        <p:nvSpPr>
          <p:cNvPr id="17" name="Rectangle 16"/>
          <p:cNvSpPr/>
          <p:nvPr/>
        </p:nvSpPr>
        <p:spPr>
          <a:xfrm>
            <a:off x="4128468" y="2217463"/>
            <a:ext cx="4093388" cy="369332"/>
          </a:xfrm>
          <a:prstGeom prst="rect">
            <a:avLst/>
          </a:prstGeom>
        </p:spPr>
        <p:txBody>
          <a:bodyPr wrap="none">
            <a:spAutoFit/>
          </a:bodyPr>
          <a:lstStyle/>
          <a:p>
            <a:pPr algn="ctr">
              <a:spcBef>
                <a:spcPct val="50000"/>
              </a:spcBef>
            </a:pPr>
            <a:r>
              <a:rPr lang="en-US" b="1" i="1" dirty="0" smtClean="0"/>
              <a:t>Feedback and suggestions are welcome!</a:t>
            </a:r>
          </a:p>
        </p:txBody>
      </p:sp>
      <p:sp>
        <p:nvSpPr>
          <p:cNvPr id="18" name="TextBox 17"/>
          <p:cNvSpPr txBox="1"/>
          <p:nvPr/>
        </p:nvSpPr>
        <p:spPr>
          <a:xfrm>
            <a:off x="4557468" y="3202479"/>
            <a:ext cx="3316207" cy="769441"/>
          </a:xfrm>
          <a:prstGeom prst="rect">
            <a:avLst/>
          </a:prstGeom>
          <a:noFill/>
        </p:spPr>
        <p:txBody>
          <a:bodyPr wrap="none" rtlCol="0">
            <a:spAutoFit/>
          </a:bodyPr>
          <a:lstStyle/>
          <a:p>
            <a:r>
              <a:rPr lang="en-US" sz="2200" i="1" dirty="0" smtClean="0"/>
              <a:t>and the CCMC/SWRC team</a:t>
            </a:r>
          </a:p>
          <a:p>
            <a:endParaRPr lang="en-US" sz="2200" dirty="0"/>
          </a:p>
        </p:txBody>
      </p:sp>
      <p:sp>
        <p:nvSpPr>
          <p:cNvPr id="19" name="TextBox 18"/>
          <p:cNvSpPr txBox="1"/>
          <p:nvPr/>
        </p:nvSpPr>
        <p:spPr>
          <a:xfrm>
            <a:off x="6131299" y="6502894"/>
            <a:ext cx="3012701" cy="646331"/>
          </a:xfrm>
          <a:prstGeom prst="rect">
            <a:avLst/>
          </a:prstGeom>
          <a:noFill/>
        </p:spPr>
        <p:txBody>
          <a:bodyPr wrap="none" rtlCol="0">
            <a:spAutoFit/>
          </a:bodyPr>
          <a:lstStyle/>
          <a:p>
            <a:r>
              <a:rPr lang="en-US" dirty="0" smtClean="0">
                <a:solidFill>
                  <a:srgbClr val="7F7F7F"/>
                </a:solidFill>
              </a:rPr>
              <a:t>Email: </a:t>
            </a:r>
            <a:r>
              <a:rPr lang="en-US" dirty="0" err="1" smtClean="0">
                <a:solidFill>
                  <a:srgbClr val="7F7F7F"/>
                </a:solidFill>
              </a:rPr>
              <a:t>m.leila.mays@nasa.gov</a:t>
            </a:r>
            <a:endParaRPr lang="en-US" dirty="0" smtClean="0">
              <a:solidFill>
                <a:srgbClr val="7F7F7F"/>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1"/>
          <p:cNvSpPr>
            <a:spLocks noChangeArrowheads="1"/>
          </p:cNvSpPr>
          <p:nvPr/>
        </p:nvSpPr>
        <p:spPr bwMode="auto">
          <a:xfrm>
            <a:off x="1611699" y="361447"/>
            <a:ext cx="6019800" cy="615553"/>
          </a:xfrm>
          <a:prstGeom prst="rect">
            <a:avLst/>
          </a:prstGeom>
          <a:noFill/>
          <a:ln w="9525">
            <a:noFill/>
            <a:miter lim="800000"/>
            <a:headEnd/>
            <a:tailEnd/>
          </a:ln>
        </p:spPr>
        <p:txBody>
          <a:bodyPr>
            <a:prstTxWarp prst="textNoShape">
              <a:avLst/>
            </a:prstTxWarp>
            <a:spAutoFit/>
          </a:bodyPr>
          <a:lstStyle/>
          <a:p>
            <a:pPr algn="ctr"/>
            <a:r>
              <a:rPr lang="en-US" sz="3400" dirty="0">
                <a:latin typeface="Calibri"/>
                <a:cs typeface="Calibri"/>
              </a:rPr>
              <a:t>Ensemble</a:t>
            </a:r>
            <a:r>
              <a:rPr lang="en-US" sz="3200" dirty="0">
                <a:latin typeface="Calibri"/>
                <a:cs typeface="Calibri"/>
              </a:rPr>
              <a:t> Modeling Performance</a:t>
            </a:r>
          </a:p>
        </p:txBody>
      </p:sp>
      <p:sp>
        <p:nvSpPr>
          <p:cNvPr id="26628" name="TextBox 3"/>
          <p:cNvSpPr txBox="1">
            <a:spLocks noChangeArrowheads="1"/>
          </p:cNvSpPr>
          <p:nvPr/>
        </p:nvSpPr>
        <p:spPr bwMode="auto">
          <a:xfrm>
            <a:off x="228600" y="1248389"/>
            <a:ext cx="8839200" cy="5078314"/>
          </a:xfrm>
          <a:prstGeom prst="rect">
            <a:avLst/>
          </a:prstGeom>
          <a:noFill/>
          <a:ln w="9525">
            <a:noFill/>
            <a:miter lim="800000"/>
            <a:headEnd/>
            <a:tailEnd/>
          </a:ln>
        </p:spPr>
        <p:txBody>
          <a:bodyPr>
            <a:prstTxWarp prst="textNoShape">
              <a:avLst/>
            </a:prstTxWarp>
            <a:spAutoFit/>
          </a:bodyPr>
          <a:lstStyle/>
          <a:p>
            <a:pPr>
              <a:buFont typeface="Arial" pitchFamily="-1" charset="0"/>
              <a:buChar char="•"/>
            </a:pPr>
            <a:r>
              <a:rPr lang="en-US" sz="1800" dirty="0">
                <a:latin typeface="Helvetica" pitchFamily="-1" charset="0"/>
              </a:rPr>
              <a:t> For</a:t>
            </a:r>
            <a:r>
              <a:rPr lang="en-US" sz="1800" dirty="0" smtClean="0">
                <a:latin typeface="Helvetica" pitchFamily="-1" charset="0"/>
              </a:rPr>
              <a:t> 6 </a:t>
            </a:r>
            <a:r>
              <a:rPr lang="en-US" sz="1800" dirty="0">
                <a:latin typeface="Helvetica" pitchFamily="-1" charset="0"/>
              </a:rPr>
              <a:t>out of</a:t>
            </a:r>
            <a:r>
              <a:rPr lang="en-US" sz="1800" dirty="0" smtClean="0">
                <a:latin typeface="Helvetica" pitchFamily="-1" charset="0"/>
              </a:rPr>
              <a:t> 14 ensemble </a:t>
            </a:r>
            <a:r>
              <a:rPr lang="en-US" sz="1800" dirty="0" smtClean="0">
                <a:latin typeface="Helvetica" pitchFamily="-1" charset="0"/>
              </a:rPr>
              <a:t>runs</a:t>
            </a:r>
            <a:r>
              <a:rPr lang="en-US" sz="1800" dirty="0" smtClean="0">
                <a:latin typeface="Helvetica" pitchFamily="-1" charset="0"/>
              </a:rPr>
              <a:t> (containing hits) </a:t>
            </a:r>
            <a:r>
              <a:rPr lang="en-US" sz="1800" dirty="0">
                <a:latin typeface="Helvetica" pitchFamily="-1" charset="0"/>
              </a:rPr>
              <a:t>the observed CME arrival was within the range </a:t>
            </a:r>
            <a:r>
              <a:rPr lang="en-US" sz="1800" dirty="0" smtClean="0">
                <a:latin typeface="Helvetica" pitchFamily="-1" charset="0"/>
              </a:rPr>
              <a:t>of </a:t>
            </a:r>
            <a:r>
              <a:rPr lang="en-US" sz="1800" dirty="0">
                <a:latin typeface="Helvetica" pitchFamily="-1" charset="0"/>
              </a:rPr>
              <a:t>ensemble arrival time predictions</a:t>
            </a:r>
            <a:r>
              <a:rPr lang="en-US" sz="1800" dirty="0" smtClean="0">
                <a:latin typeface="Helvetica" pitchFamily="-1" charset="0"/>
              </a:rPr>
              <a:t>.  </a:t>
            </a:r>
          </a:p>
          <a:p>
            <a:endParaRPr lang="en-US" sz="1800" dirty="0">
              <a:latin typeface="Helvetica" pitchFamily="-1" charset="0"/>
            </a:endParaRPr>
          </a:p>
          <a:p>
            <a:pPr>
              <a:buFont typeface="Arial" pitchFamily="-1" charset="0"/>
              <a:buChar char="•"/>
            </a:pPr>
            <a:r>
              <a:rPr lang="en-US" sz="1800" dirty="0">
                <a:latin typeface="Helvetica" pitchFamily="-1" charset="0"/>
              </a:rPr>
              <a:t> The ensemble arrival time predictions are helpful even if the observed arrival is not within the predicted range. This allows us to rule out prediction errors caused by tested CME input parameters. Prediction errors can also come from model limitations. </a:t>
            </a:r>
          </a:p>
          <a:p>
            <a:pPr>
              <a:buFont typeface="Arial" pitchFamily="-1" charset="0"/>
              <a:buChar char="•"/>
            </a:pPr>
            <a:endParaRPr lang="en-US" sz="1800" dirty="0">
              <a:latin typeface="Helvetica" pitchFamily="-1" charset="0"/>
            </a:endParaRPr>
          </a:p>
          <a:p>
            <a:pPr>
              <a:buFont typeface="Arial" pitchFamily="-1" charset="0"/>
              <a:buChar char="•"/>
            </a:pPr>
            <a:r>
              <a:rPr lang="en-US" sz="1800" dirty="0">
                <a:latin typeface="Helvetica" pitchFamily="-1" charset="0"/>
              </a:rPr>
              <a:t> The average arrival time prediction was computed for each of the </a:t>
            </a:r>
            <a:r>
              <a:rPr lang="en-US" sz="1800" dirty="0" smtClean="0">
                <a:latin typeface="Helvetica" pitchFamily="-1" charset="0"/>
              </a:rPr>
              <a:t>twelve ensembles</a:t>
            </a:r>
            <a:r>
              <a:rPr lang="en-US" sz="1800" dirty="0">
                <a:latin typeface="Helvetica" pitchFamily="-1" charset="0"/>
              </a:rPr>
              <a:t>. Using the actual arrival time this gives an average absolute error of</a:t>
            </a:r>
            <a:r>
              <a:rPr lang="en-US" sz="1800" dirty="0" smtClean="0">
                <a:latin typeface="Helvetica" pitchFamily="-1" charset="0"/>
              </a:rPr>
              <a:t> </a:t>
            </a:r>
            <a:r>
              <a:rPr lang="en-US" dirty="0" smtClean="0">
                <a:latin typeface="Helvetica" pitchFamily="-1" charset="0"/>
              </a:rPr>
              <a:t>8.75</a:t>
            </a:r>
            <a:r>
              <a:rPr lang="en-US" sz="1800" dirty="0" smtClean="0">
                <a:latin typeface="Helvetica" pitchFamily="-1" charset="0"/>
              </a:rPr>
              <a:t> </a:t>
            </a:r>
            <a:r>
              <a:rPr lang="en-US" sz="1800" dirty="0">
                <a:latin typeface="Helvetica" pitchFamily="-1" charset="0"/>
              </a:rPr>
              <a:t>hours for all</a:t>
            </a:r>
            <a:r>
              <a:rPr lang="en-US" sz="1800" dirty="0" smtClean="0">
                <a:latin typeface="Helvetica" pitchFamily="-1" charset="0"/>
              </a:rPr>
              <a:t> </a:t>
            </a:r>
            <a:r>
              <a:rPr lang="en-US" dirty="0" smtClean="0">
                <a:latin typeface="Helvetica" pitchFamily="-1" charset="0"/>
              </a:rPr>
              <a:t>twelve</a:t>
            </a:r>
            <a:r>
              <a:rPr lang="en-US" sz="1800" dirty="0" smtClean="0">
                <a:latin typeface="Helvetica" pitchFamily="-1" charset="0"/>
              </a:rPr>
              <a:t> </a:t>
            </a:r>
            <a:r>
              <a:rPr lang="en-US" sz="1800" dirty="0">
                <a:latin typeface="Helvetica" pitchFamily="-1" charset="0"/>
              </a:rPr>
              <a:t>ensembles, which is comparable to current forecasting errors</a:t>
            </a:r>
            <a:r>
              <a:rPr lang="en-US" sz="1800" dirty="0" smtClean="0">
                <a:latin typeface="Helvetica" pitchFamily="-1" charset="0"/>
              </a:rPr>
              <a:t>. </a:t>
            </a:r>
            <a:r>
              <a:rPr lang="en-US" sz="1800" i="1" dirty="0" smtClean="0">
                <a:latin typeface="Helvetica" pitchFamily="-1" charset="0"/>
              </a:rPr>
              <a:t>(RMSE=</a:t>
            </a:r>
            <a:r>
              <a:rPr lang="en-US" sz="1800" i="1" dirty="0" smtClean="0">
                <a:latin typeface="Helvetica" pitchFamily="-1" charset="0"/>
              </a:rPr>
              <a:t>9.91,  </a:t>
            </a:r>
            <a:r>
              <a:rPr lang="en-US" sz="1800" i="1" dirty="0" smtClean="0">
                <a:latin typeface="Helvetica" pitchFamily="-1" charset="0"/>
              </a:rPr>
              <a:t>average error=</a:t>
            </a:r>
            <a:r>
              <a:rPr lang="en-US" i="1" dirty="0" smtClean="0">
                <a:latin typeface="Helvetica" pitchFamily="-1" charset="0"/>
              </a:rPr>
              <a:t>-</a:t>
            </a:r>
            <a:r>
              <a:rPr lang="en-US" i="1" dirty="0" smtClean="0">
                <a:latin typeface="Helvetica" pitchFamily="-1" charset="0"/>
              </a:rPr>
              <a:t>3.87</a:t>
            </a:r>
            <a:r>
              <a:rPr lang="en-US" sz="1800" i="1" dirty="0" smtClean="0">
                <a:latin typeface="Helvetica" pitchFamily="-1" charset="0"/>
              </a:rPr>
              <a:t>)</a:t>
            </a:r>
            <a:r>
              <a:rPr lang="en-US" sz="1800" i="1" dirty="0" smtClean="0">
                <a:latin typeface="Helvetica" pitchFamily="-1" charset="0"/>
              </a:rPr>
              <a:t>.</a:t>
            </a:r>
          </a:p>
          <a:p>
            <a:endParaRPr lang="en-US" sz="1800" dirty="0">
              <a:latin typeface="Helvetica" pitchFamily="-1" charset="0"/>
            </a:endParaRPr>
          </a:p>
          <a:p>
            <a:pPr>
              <a:buFont typeface="Arial" pitchFamily="-1" charset="0"/>
              <a:buChar char="•"/>
            </a:pPr>
            <a:r>
              <a:rPr lang="en-US" sz="1800" dirty="0">
                <a:latin typeface="Helvetica" pitchFamily="-1" charset="0"/>
              </a:rPr>
              <a:t> We have learned that the initial distribution of CME input parameters is very important for the accuracy of ensemble CME arrival time predictions.</a:t>
            </a:r>
          </a:p>
          <a:p>
            <a:endParaRPr lang="en-US" sz="1800" dirty="0">
              <a:latin typeface="Helvetica" pitchFamily="-1" charset="0"/>
            </a:endParaRPr>
          </a:p>
          <a:p>
            <a:pPr>
              <a:buFont typeface="Arial" pitchFamily="-1" charset="0"/>
              <a:buChar char="•"/>
            </a:pPr>
            <a:r>
              <a:rPr lang="en-US" sz="1800" dirty="0">
                <a:latin typeface="Helvetica" pitchFamily="-1" charset="0"/>
              </a:rPr>
              <a:t> Particularly, the median and spread of the input distribution are important.</a:t>
            </a:r>
          </a:p>
          <a:p>
            <a:r>
              <a:rPr lang="en-US" sz="1800" dirty="0">
                <a:latin typeface="Helvetica" pitchFamily="-1"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11</a:t>
            </a:fld>
            <a:endParaRPr lang="en-US"/>
          </a:p>
        </p:txBody>
      </p:sp>
      <p:sp>
        <p:nvSpPr>
          <p:cNvPr id="3" name="TextBox 2"/>
          <p:cNvSpPr txBox="1"/>
          <p:nvPr/>
        </p:nvSpPr>
        <p:spPr>
          <a:xfrm>
            <a:off x="249665" y="987856"/>
            <a:ext cx="8742364" cy="2862322"/>
          </a:xfrm>
          <a:prstGeom prst="rect">
            <a:avLst/>
          </a:prstGeom>
          <a:noFill/>
        </p:spPr>
        <p:txBody>
          <a:bodyPr wrap="square" rtlCol="0" anchor="ctr">
            <a:spAutoFit/>
          </a:bodyPr>
          <a:lstStyle/>
          <a:p>
            <a:pPr algn="ctr"/>
            <a:r>
              <a:rPr lang="en-US" sz="6000" dirty="0" smtClean="0">
                <a:solidFill>
                  <a:srgbClr val="7F7F7F"/>
                </a:solidFill>
              </a:rPr>
              <a:t>Demo:</a:t>
            </a:r>
          </a:p>
          <a:p>
            <a:pPr algn="ctr"/>
            <a:r>
              <a:rPr lang="en-US" sz="6000" dirty="0" smtClean="0">
                <a:solidFill>
                  <a:srgbClr val="7F7F7F"/>
                </a:solidFill>
              </a:rPr>
              <a:t>Ensemble Modeling Products Available on </a:t>
            </a:r>
            <a:r>
              <a:rPr lang="en-US" sz="6000" dirty="0" err="1" smtClean="0">
                <a:solidFill>
                  <a:srgbClr val="7F7F7F"/>
                </a:solidFill>
              </a:rPr>
              <a:t>iSWA</a:t>
            </a:r>
            <a:endParaRPr lang="en-US" sz="6000" dirty="0">
              <a:solidFill>
                <a:srgbClr val="7F7F7F"/>
              </a:solidFill>
            </a:endParaRPr>
          </a:p>
        </p:txBody>
      </p:sp>
      <p:sp>
        <p:nvSpPr>
          <p:cNvPr id="4" name="Rectangle 3"/>
          <p:cNvSpPr/>
          <p:nvPr/>
        </p:nvSpPr>
        <p:spPr>
          <a:xfrm>
            <a:off x="1519702" y="5036980"/>
            <a:ext cx="6141112" cy="646331"/>
          </a:xfrm>
          <a:prstGeom prst="rect">
            <a:avLst/>
          </a:prstGeom>
        </p:spPr>
        <p:txBody>
          <a:bodyPr wrap="none">
            <a:spAutoFit/>
          </a:bodyPr>
          <a:lstStyle/>
          <a:p>
            <a:r>
              <a:rPr lang="en-US" dirty="0" smtClean="0">
                <a:latin typeface="Courier"/>
                <a:cs typeface="Courier"/>
              </a:rPr>
              <a:t>Demo links: </a:t>
            </a:r>
            <a:r>
              <a:rPr lang="en-US" dirty="0" smtClean="0">
                <a:latin typeface="Courier"/>
                <a:cs typeface="Courier"/>
                <a:hlinkClick r:id="rId2"/>
              </a:rPr>
              <a:t>2013-06-21 </a:t>
            </a:r>
            <a:r>
              <a:rPr lang="en-US" dirty="0" smtClean="0">
                <a:latin typeface="Courier"/>
                <a:cs typeface="Courier"/>
                <a:hlinkClick r:id="rId2"/>
              </a:rPr>
              <a:t>CME</a:t>
            </a:r>
            <a:r>
              <a:rPr lang="en-US" dirty="0" smtClean="0">
                <a:latin typeface="Courier"/>
                <a:cs typeface="Courier"/>
              </a:rPr>
              <a:t>|</a:t>
            </a:r>
            <a:r>
              <a:rPr lang="en-US" dirty="0" smtClean="0">
                <a:latin typeface="Courier"/>
                <a:cs typeface="Courier"/>
              </a:rPr>
              <a:t> </a:t>
            </a:r>
            <a:r>
              <a:rPr lang="en-US" dirty="0" smtClean="0">
                <a:latin typeface="Courier"/>
                <a:cs typeface="Courier"/>
                <a:hlinkClick r:id="rId3"/>
              </a:rPr>
              <a:t>2013-06-30 </a:t>
            </a:r>
            <a:r>
              <a:rPr lang="en-US" dirty="0" smtClean="0">
                <a:latin typeface="Courier"/>
                <a:cs typeface="Courier"/>
                <a:hlinkClick r:id="rId3"/>
              </a:rPr>
              <a:t>CME</a:t>
            </a:r>
            <a:r>
              <a:rPr lang="en-US" dirty="0" smtClean="0">
                <a:latin typeface="Courier"/>
                <a:cs typeface="Courier"/>
              </a:rPr>
              <a:t>     </a:t>
            </a:r>
            <a:endParaRPr lang="en-US" dirty="0" smtClean="0">
              <a:latin typeface="Courier"/>
              <a:cs typeface="Courier"/>
            </a:endParaRPr>
          </a:p>
          <a:p>
            <a:r>
              <a:rPr lang="en-US" dirty="0" smtClean="0">
                <a:latin typeface="Courier"/>
                <a:cs typeface="Courier"/>
              </a:rPr>
              <a:t>            </a:t>
            </a:r>
            <a:r>
              <a:rPr lang="en-US" dirty="0" smtClean="0">
                <a:latin typeface="Courier"/>
                <a:cs typeface="Courier"/>
                <a:hlinkClick r:id="rId4"/>
              </a:rPr>
              <a:t>2013-07-16 </a:t>
            </a:r>
            <a:r>
              <a:rPr lang="en-US" dirty="0" smtClean="0">
                <a:latin typeface="Courier"/>
                <a:cs typeface="Courier"/>
                <a:hlinkClick r:id="rId4"/>
              </a:rPr>
              <a:t>CME</a:t>
            </a:r>
            <a:r>
              <a:rPr lang="en-US" dirty="0" smtClean="0">
                <a:latin typeface="Courier"/>
                <a:cs typeface="Courier"/>
              </a:rPr>
              <a:t>|</a:t>
            </a:r>
            <a:r>
              <a:rPr lang="en-US" dirty="0" smtClean="0">
                <a:latin typeface="Courier"/>
                <a:cs typeface="Courier"/>
              </a:rPr>
              <a:t> </a:t>
            </a:r>
            <a:r>
              <a:rPr lang="en-US" dirty="0" smtClean="0">
                <a:latin typeface="Courier"/>
                <a:cs typeface="Courier"/>
                <a:hlinkClick r:id="rId5"/>
              </a:rPr>
              <a:t>2013-09-19 </a:t>
            </a:r>
            <a:r>
              <a:rPr lang="en-US" dirty="0" smtClean="0">
                <a:latin typeface="Courier"/>
                <a:cs typeface="Courier"/>
                <a:hlinkClick r:id="rId5"/>
              </a:rPr>
              <a:t>CME</a:t>
            </a:r>
            <a:endParaRPr lang="en-US" dirty="0">
              <a:latin typeface="Courier"/>
              <a:cs typeface="Courie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12</a:t>
            </a:fld>
            <a:endParaRPr lang="en-US"/>
          </a:p>
        </p:txBody>
      </p:sp>
      <p:sp>
        <p:nvSpPr>
          <p:cNvPr id="3" name="TextBox 2"/>
          <p:cNvSpPr txBox="1"/>
          <p:nvPr/>
        </p:nvSpPr>
        <p:spPr>
          <a:xfrm>
            <a:off x="124920" y="2133647"/>
            <a:ext cx="9144000"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4" name="Rectangle 3"/>
          <p:cNvSpPr/>
          <p:nvPr/>
        </p:nvSpPr>
        <p:spPr>
          <a:xfrm>
            <a:off x="1654904" y="5753447"/>
            <a:ext cx="5448502" cy="369332"/>
          </a:xfrm>
          <a:prstGeom prst="rect">
            <a:avLst/>
          </a:prstGeom>
        </p:spPr>
        <p:txBody>
          <a:bodyPr wrap="none">
            <a:spAutoFit/>
          </a:bodyPr>
          <a:lstStyle/>
          <a:p>
            <a:r>
              <a:rPr lang="en-US" dirty="0" smtClean="0">
                <a:latin typeface="Courier"/>
                <a:cs typeface="Courier"/>
                <a:hlinkClick r:id="rId2"/>
              </a:rPr>
              <a:t>http://</a:t>
            </a:r>
            <a:r>
              <a:rPr lang="en-US" dirty="0" err="1" smtClean="0">
                <a:latin typeface="Courier"/>
                <a:cs typeface="Courier"/>
                <a:hlinkClick r:id="rId2"/>
              </a:rPr>
              <a:t>kauai.ccmc.gsfc.nasa.gov</a:t>
            </a:r>
            <a:r>
              <a:rPr lang="en-US" dirty="0" smtClean="0">
                <a:latin typeface="Courier"/>
                <a:cs typeface="Courier"/>
                <a:hlinkClick r:id="rId2"/>
              </a:rPr>
              <a:t>/DONKI/</a:t>
            </a:r>
            <a:endParaRPr lang="en-US" dirty="0">
              <a:latin typeface="Courier"/>
              <a:cs typeface="Courier"/>
            </a:endParaRPr>
          </a:p>
        </p:txBody>
      </p:sp>
      <p:sp>
        <p:nvSpPr>
          <p:cNvPr id="5" name="TextBox 4"/>
          <p:cNvSpPr txBox="1"/>
          <p:nvPr/>
        </p:nvSpPr>
        <p:spPr>
          <a:xfrm>
            <a:off x="3133449" y="3495573"/>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6" name="Picture 5"/>
          <p:cNvPicPr>
            <a:picLocks noChangeAspect="1" noChangeArrowheads="1"/>
          </p:cNvPicPr>
          <p:nvPr/>
        </p:nvPicPr>
        <p:blipFill>
          <a:blip r:embed="rId3"/>
          <a:srcRect/>
          <a:stretch>
            <a:fillRect/>
          </a:stretch>
        </p:blipFill>
        <p:spPr bwMode="auto">
          <a:xfrm>
            <a:off x="1217098" y="2133647"/>
            <a:ext cx="2207835" cy="1893736"/>
          </a:xfrm>
          <a:prstGeom prst="rect">
            <a:avLst/>
          </a:prstGeom>
          <a:noFill/>
          <a:ln w="12700" cap="flat">
            <a:noFill/>
            <a:miter lim="800000"/>
            <a:headEnd/>
            <a:tailEnd/>
          </a:ln>
        </p:spPr>
      </p:pic>
      <p:sp>
        <p:nvSpPr>
          <p:cNvPr id="8" name="Rectangle 7"/>
          <p:cNvSpPr/>
          <p:nvPr/>
        </p:nvSpPr>
        <p:spPr>
          <a:xfrm>
            <a:off x="1654904" y="6075144"/>
            <a:ext cx="4572000" cy="646331"/>
          </a:xfrm>
          <a:prstGeom prst="rect">
            <a:avLst/>
          </a:prstGeom>
        </p:spPr>
        <p:txBody>
          <a:bodyPr>
            <a:spAutoFit/>
          </a:bodyPr>
          <a:lstStyle/>
          <a:p>
            <a:r>
              <a:rPr lang="en-US" i="1" dirty="0" smtClean="0"/>
              <a:t>Project Lead: Chiu </a:t>
            </a:r>
            <a:r>
              <a:rPr lang="en-US" i="1" dirty="0" err="1" smtClean="0"/>
              <a:t>Wiegand</a:t>
            </a:r>
            <a:endParaRPr lang="en-US" i="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13</a:t>
            </a:fld>
            <a:endParaRPr lang="en-US" dirty="0"/>
          </a:p>
        </p:txBody>
      </p:sp>
      <p:sp>
        <p:nvSpPr>
          <p:cNvPr id="7" name="TextBox 3"/>
          <p:cNvSpPr txBox="1">
            <a:spLocks noChangeArrowheads="1"/>
          </p:cNvSpPr>
          <p:nvPr/>
        </p:nvSpPr>
        <p:spPr bwMode="auto">
          <a:xfrm>
            <a:off x="790514" y="1487212"/>
            <a:ext cx="6167555" cy="2708434"/>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Blogs for Daily and Weekly space weather activity</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Search</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describe a chain of events</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disseminate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Static email lists for notifications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a:solidFill>
                  <a:srgbClr val="464646"/>
                </a:solidFill>
              </a:rPr>
              <a:t>Before DONKI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14</a:t>
            </a:fld>
            <a:endParaRPr lang="en-US" dirty="0"/>
          </a:p>
        </p:txBody>
      </p:sp>
      <p:sp>
        <p:nvSpPr>
          <p:cNvPr id="7" name="TextBox 3"/>
          <p:cNvSpPr txBox="1">
            <a:spLocks noChangeArrowheads="1"/>
          </p:cNvSpPr>
          <p:nvPr/>
        </p:nvSpPr>
        <p:spPr bwMode="auto">
          <a:xfrm>
            <a:off x="74083" y="2105354"/>
            <a:ext cx="9069917" cy="5016758"/>
          </a:xfrm>
          <a:prstGeom prst="rect">
            <a:avLst/>
          </a:prstGeom>
          <a:noFill/>
          <a:ln w="9525">
            <a:noFill/>
            <a:miter lim="800000"/>
            <a:headEnd/>
            <a:tailEnd/>
          </a:ln>
        </p:spPr>
        <p:txBody>
          <a:bodyPr wrap="square">
            <a:prstTxWarp prst="textNoShape">
              <a:avLst/>
            </a:prstTxWarp>
            <a:spAutoFit/>
          </a:bodyPr>
          <a:lstStyle/>
          <a:p>
            <a:pPr marL="131763" indent="-131763">
              <a:buClr>
                <a:srgbClr val="000000"/>
              </a:buClr>
              <a:buSzPct val="100000"/>
              <a:buFont typeface="Arial"/>
              <a:buChar char="•"/>
            </a:pPr>
            <a:r>
              <a:rPr lang="en-US" sz="2000" dirty="0">
                <a:latin typeface="Helvetica"/>
                <a:cs typeface="Helvetica"/>
              </a:rPr>
              <a:t>Chronicles</a:t>
            </a:r>
            <a:r>
              <a:rPr lang="en-US" sz="2000" dirty="0" smtClean="0">
                <a:solidFill>
                  <a:schemeClr val="tx1"/>
                </a:solidFill>
              </a:rPr>
              <a:t> the daily interpretations of space weather observations, analysis, models, forecasts, and notifications including those provided by the Space Weather Research Center.</a:t>
            </a:r>
          </a:p>
          <a:p>
            <a:pPr marL="131763" indent="-131763">
              <a:buFont typeface="Arial"/>
              <a:buChar char="•"/>
            </a:pPr>
            <a:endParaRPr lang="en-US" sz="2000" dirty="0" smtClean="0">
              <a:solidFill>
                <a:schemeClr val="tx1"/>
              </a:solidFill>
            </a:endParaRPr>
          </a:p>
          <a:p>
            <a:pPr marL="131763" indent="-131763">
              <a:buClr>
                <a:srgbClr val="000000"/>
              </a:buClr>
              <a:buSzPct val="100000"/>
              <a:buFont typeface="Arial"/>
              <a:buChar char="•"/>
            </a:pPr>
            <a:r>
              <a:rPr lang="en-US" sz="2000" dirty="0" smtClean="0">
                <a:solidFill>
                  <a:schemeClr val="tx1"/>
                </a:solidFill>
              </a:rPr>
              <a:t>Comprehensive knowledge-base search functionality to support anomaly resolution and space science research.</a:t>
            </a:r>
          </a:p>
          <a:p>
            <a:pPr marL="131763" indent="-131763">
              <a:buFont typeface="Arial"/>
              <a:buChar char="•"/>
            </a:pPr>
            <a:endParaRPr lang="en-US" sz="2000" dirty="0" smtClean="0">
              <a:solidFill>
                <a:schemeClr val="tx1"/>
              </a:solidFill>
            </a:endParaRPr>
          </a:p>
          <a:p>
            <a:pPr marL="131763" indent="-131763">
              <a:buClr>
                <a:srgbClr val="000000"/>
              </a:buClr>
              <a:buSzPct val="100000"/>
              <a:buFont typeface="Arial"/>
              <a:buChar char="•"/>
            </a:pPr>
            <a:r>
              <a:rPr lang="en-US" sz="2000" dirty="0" smtClean="0">
                <a:solidFill>
                  <a:schemeClr val="tx1"/>
                </a:solidFill>
              </a:rPr>
              <a:t>Intelligent linkages, relationships, cause-and-effects between space weather activities </a:t>
            </a:r>
          </a:p>
          <a:p>
            <a:pPr marL="131763" indent="-131763">
              <a:buFont typeface="Arial"/>
              <a:buChar char="•"/>
            </a:pPr>
            <a:endParaRPr lang="en-US" sz="2000" dirty="0" smtClean="0">
              <a:solidFill>
                <a:schemeClr val="tx1"/>
              </a:solidFill>
            </a:endParaRPr>
          </a:p>
          <a:p>
            <a:pPr marL="131763" indent="-131763">
              <a:buClr>
                <a:srgbClr val="000000"/>
              </a:buClr>
              <a:buSzPct val="100000"/>
              <a:buFont typeface="Arial"/>
              <a:buChar char="•"/>
            </a:pPr>
            <a:r>
              <a:rPr lang="en-US" sz="2000" dirty="0" smtClean="0">
                <a:solidFill>
                  <a:schemeClr val="tx1"/>
                </a:solidFill>
              </a:rPr>
              <a:t>Automatic dissemination of forecasts and notifications</a:t>
            </a:r>
          </a:p>
          <a:p>
            <a:pPr marL="131763" indent="-131763">
              <a:buClr>
                <a:srgbClr val="000000"/>
              </a:buClr>
              <a:buSzPct val="100000"/>
              <a:buFont typeface="Arial"/>
              <a:buChar char="•"/>
            </a:pPr>
            <a:endParaRPr lang="en-US" sz="2000" dirty="0" smtClean="0">
              <a:solidFill>
                <a:schemeClr val="tx1"/>
              </a:solidFill>
            </a:endParaRPr>
          </a:p>
          <a:p>
            <a:pPr marL="131763" indent="-131763">
              <a:buFont typeface="Arial"/>
              <a:buChar char="•"/>
            </a:pPr>
            <a:r>
              <a:rPr lang="en-US" sz="2000" dirty="0" smtClean="0">
                <a:solidFill>
                  <a:schemeClr val="tx1"/>
                </a:solidFill>
              </a:rPr>
              <a:t>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2000" dirty="0" smtClean="0">
              <a:latin typeface="Helvetica"/>
              <a:cs typeface="Helvetica"/>
            </a:endParaRPr>
          </a:p>
        </p:txBody>
      </p:sp>
      <p:sp>
        <p:nvSpPr>
          <p:cNvPr id="10" name="TextBox 9"/>
          <p:cNvSpPr txBox="1"/>
          <p:nvPr/>
        </p:nvSpPr>
        <p:spPr>
          <a:xfrm>
            <a:off x="126732" y="6356350"/>
            <a:ext cx="5479285" cy="338554"/>
          </a:xfrm>
          <a:prstGeom prst="rect">
            <a:avLst/>
          </a:prstGeom>
          <a:noFill/>
        </p:spPr>
        <p:txBody>
          <a:bodyPr wrap="none" rtlCol="0">
            <a:spAutoFit/>
          </a:bodyPr>
          <a:lstStyle/>
          <a:p>
            <a:r>
              <a:rPr lang="en-US" sz="1600" dirty="0" smtClean="0">
                <a:latin typeface="Courier"/>
                <a:cs typeface="Courier"/>
                <a:hlinkClick r:id="rId2"/>
              </a:rPr>
              <a:t>Demo: http://kauai.ccmc.gsfc.nasa.gov/DONKI</a:t>
            </a:r>
            <a:endParaRPr lang="en-US" sz="1600" dirty="0">
              <a:latin typeface="Courier"/>
              <a:cs typeface="Courier"/>
            </a:endParaRPr>
          </a:p>
        </p:txBody>
      </p:sp>
      <p:pic>
        <p:nvPicPr>
          <p:cNvPr id="5" name="Picture 4"/>
          <p:cNvPicPr>
            <a:picLocks noChangeAspect="1" noChangeArrowheads="1"/>
          </p:cNvPicPr>
          <p:nvPr/>
        </p:nvPicPr>
        <p:blipFill>
          <a:blip r:embed="rId3"/>
          <a:srcRect/>
          <a:stretch>
            <a:fillRect/>
          </a:stretch>
        </p:blipFill>
        <p:spPr bwMode="auto">
          <a:xfrm>
            <a:off x="126732" y="356477"/>
            <a:ext cx="1675297" cy="1436960"/>
          </a:xfrm>
          <a:prstGeom prst="rect">
            <a:avLst/>
          </a:prstGeom>
          <a:noFill/>
          <a:ln w="12700" cap="flat">
            <a:noFill/>
            <a:miter lim="800000"/>
            <a:headEnd/>
            <a:tailEnd/>
          </a:ln>
        </p:spPr>
      </p:pic>
      <p:sp>
        <p:nvSpPr>
          <p:cNvPr id="6" name="Rectangle 5"/>
          <p:cNvSpPr>
            <a:spLocks noChangeArrowheads="1"/>
          </p:cNvSpPr>
          <p:nvPr/>
        </p:nvSpPr>
        <p:spPr bwMode="auto">
          <a:xfrm>
            <a:off x="1459475" y="-823824"/>
            <a:ext cx="15709900" cy="3441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pPr algn="l"/>
            <a:r>
              <a:rPr lang="en-US" sz="10000" dirty="0">
                <a:solidFill>
                  <a:srgbClr val="464646"/>
                </a:solidFill>
              </a:rPr>
              <a:t>DONKI</a:t>
            </a:r>
            <a:r>
              <a:rPr lang="en-US" sz="11500" dirty="0">
                <a:solidFill>
                  <a:srgbClr val="464646"/>
                </a:solidFill>
              </a:rPr>
              <a:t/>
            </a:r>
            <a:br>
              <a:rPr lang="en-US" sz="11500" dirty="0">
                <a:solidFill>
                  <a:srgbClr val="464646"/>
                </a:solidFill>
              </a:rPr>
            </a:br>
            <a:r>
              <a:rPr lang="en-US" sz="2700" dirty="0">
                <a:solidFill>
                  <a:srgbClr val="AE5700"/>
                </a:solidFill>
              </a:rPr>
              <a:t>Database of Notifications, Knowledge, and Information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4705379" cy="6875634"/>
          </a:xfrm>
          <a:prstGeom prst="rect">
            <a:avLst/>
          </a:prstGeom>
          <a:noFill/>
          <a:ln w="12700" cap="flat">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7468703" y="0"/>
            <a:ext cx="1675297" cy="1436960"/>
          </a:xfrm>
          <a:prstGeom prst="rect">
            <a:avLst/>
          </a:prstGeom>
          <a:noFill/>
          <a:ln w="12700" cap="flat">
            <a:noFill/>
            <a:miter lim="800000"/>
            <a:headEnd/>
            <a:tailEnd/>
          </a:ln>
        </p:spPr>
      </p:pic>
      <p:sp>
        <p:nvSpPr>
          <p:cNvPr id="7" name="TextBox 6"/>
          <p:cNvSpPr txBox="1"/>
          <p:nvPr/>
        </p:nvSpPr>
        <p:spPr>
          <a:xfrm>
            <a:off x="4927630" y="645583"/>
            <a:ext cx="4216370" cy="1323439"/>
          </a:xfrm>
          <a:prstGeom prst="rect">
            <a:avLst/>
          </a:prstGeom>
          <a:noFill/>
        </p:spPr>
        <p:txBody>
          <a:bodyPr wrap="square" rtlCol="0">
            <a:spAutoFit/>
          </a:bodyPr>
          <a:lstStyle/>
          <a:p>
            <a:r>
              <a:rPr lang="en-US" sz="4000" dirty="0" smtClean="0">
                <a:solidFill>
                  <a:srgbClr val="464646"/>
                </a:solidFill>
              </a:rPr>
              <a:t>DONKI</a:t>
            </a:r>
          </a:p>
          <a:p>
            <a:r>
              <a:rPr lang="en-US" sz="4000" dirty="0" smtClean="0">
                <a:solidFill>
                  <a:srgbClr val="464646"/>
                </a:solidFill>
              </a:rPr>
              <a:t>Future Directions</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8442617" cy="1233932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17</a:t>
            </a:fld>
            <a:endParaRPr lang="en-US"/>
          </a:p>
        </p:txBody>
      </p:sp>
      <p:sp>
        <p:nvSpPr>
          <p:cNvPr id="3" name="TextBox 2"/>
          <p:cNvSpPr txBox="1"/>
          <p:nvPr/>
        </p:nvSpPr>
        <p:spPr>
          <a:xfrm>
            <a:off x="0" y="2456388"/>
            <a:ext cx="9144000"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4" name="Rectangle 3"/>
          <p:cNvSpPr/>
          <p:nvPr/>
        </p:nvSpPr>
        <p:spPr>
          <a:xfrm>
            <a:off x="1654904" y="5753447"/>
            <a:ext cx="5825245" cy="800219"/>
          </a:xfrm>
          <a:prstGeom prst="rect">
            <a:avLst/>
          </a:prstGeom>
        </p:spPr>
        <p:txBody>
          <a:bodyPr wrap="none">
            <a:spAutoFit/>
          </a:bodyPr>
          <a:lstStyle/>
          <a:p>
            <a:r>
              <a:rPr lang="en-US" dirty="0" smtClean="0">
                <a:latin typeface="Courier"/>
                <a:cs typeface="Courier"/>
                <a:hlinkClick r:id="rId2"/>
              </a:rPr>
              <a:t>http://kauai.ccmc.gsfc.nasa.gov/DONKI/</a:t>
            </a:r>
            <a:endParaRPr lang="en-US" dirty="0" smtClean="0">
              <a:latin typeface="Courier"/>
              <a:cs typeface="Courier"/>
            </a:endParaRPr>
          </a:p>
          <a:p>
            <a:r>
              <a:rPr lang="en-US" sz="1400" i="1" dirty="0" smtClean="0">
                <a:latin typeface="Courier"/>
                <a:cs typeface="Courier"/>
              </a:rPr>
              <a:t>Example: </a:t>
            </a:r>
            <a:r>
              <a:rPr lang="en-US" sz="1400" i="1" dirty="0" smtClean="0">
                <a:latin typeface="Courier"/>
                <a:cs typeface="Courier"/>
                <a:hlinkClick r:id="rId3"/>
              </a:rPr>
              <a:t>2013-05-22 M7.3 flare</a:t>
            </a:r>
            <a:r>
              <a:rPr lang="en-US" sz="1400" i="1" dirty="0" smtClean="0">
                <a:latin typeface="Courier"/>
                <a:cs typeface="Courier"/>
              </a:rPr>
              <a:t> and related </a:t>
            </a:r>
            <a:r>
              <a:rPr lang="en-US" sz="1400" i="1" dirty="0" smtClean="0">
                <a:latin typeface="Courier"/>
                <a:cs typeface="Courier"/>
              </a:rPr>
              <a:t>activity,</a:t>
            </a:r>
          </a:p>
          <a:p>
            <a:r>
              <a:rPr lang="en-US" sz="1400" i="1" dirty="0" smtClean="0">
                <a:latin typeface="Courier"/>
                <a:cs typeface="Courier"/>
              </a:rPr>
              <a:t>         </a:t>
            </a:r>
            <a:r>
              <a:rPr lang="en-US" sz="1400" i="1" dirty="0" smtClean="0">
                <a:latin typeface="Courier"/>
                <a:cs typeface="Courier"/>
                <a:hlinkClick r:id="rId4"/>
              </a:rPr>
              <a:t>2012-03-07 X5.4 flare</a:t>
            </a:r>
            <a:r>
              <a:rPr lang="en-US" sz="1400" i="1" dirty="0" smtClean="0">
                <a:latin typeface="Courier"/>
                <a:cs typeface="Courier"/>
              </a:rPr>
              <a:t>. </a:t>
            </a:r>
            <a:endParaRPr lang="en-US" sz="1400" i="1" dirty="0">
              <a:latin typeface="Courier"/>
              <a:cs typeface="Courier"/>
            </a:endParaRPr>
          </a:p>
        </p:txBody>
      </p:sp>
      <p:sp>
        <p:nvSpPr>
          <p:cNvPr id="5" name="TextBox 4"/>
          <p:cNvSpPr txBox="1"/>
          <p:nvPr/>
        </p:nvSpPr>
        <p:spPr>
          <a:xfrm>
            <a:off x="3008529" y="3818314"/>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6" name="Picture 5"/>
          <p:cNvPicPr>
            <a:picLocks noChangeAspect="1" noChangeArrowheads="1"/>
          </p:cNvPicPr>
          <p:nvPr/>
        </p:nvPicPr>
        <p:blipFill>
          <a:blip r:embed="rId5"/>
          <a:srcRect/>
          <a:stretch>
            <a:fillRect/>
          </a:stretch>
        </p:blipFill>
        <p:spPr bwMode="auto">
          <a:xfrm>
            <a:off x="1092178" y="2456388"/>
            <a:ext cx="2207835" cy="1893736"/>
          </a:xfrm>
          <a:prstGeom prst="rect">
            <a:avLst/>
          </a:prstGeom>
          <a:noFill/>
          <a:ln w="12700" cap="flat">
            <a:noFill/>
            <a:miter lim="800000"/>
            <a:headEnd/>
            <a:tailEnd/>
          </a:ln>
        </p:spPr>
      </p:pic>
      <p:sp>
        <p:nvSpPr>
          <p:cNvPr id="7" name="TextBox 6"/>
          <p:cNvSpPr txBox="1"/>
          <p:nvPr/>
        </p:nvSpPr>
        <p:spPr>
          <a:xfrm>
            <a:off x="2003972" y="1651657"/>
            <a:ext cx="4205693" cy="1015663"/>
          </a:xfrm>
          <a:prstGeom prst="rect">
            <a:avLst/>
          </a:prstGeom>
          <a:noFill/>
        </p:spPr>
        <p:txBody>
          <a:bodyPr wrap="square" rtlCol="0" anchor="ctr">
            <a:spAutoFit/>
          </a:bodyPr>
          <a:lstStyle/>
          <a:p>
            <a:pPr algn="ctr"/>
            <a:r>
              <a:rPr lang="en-US" sz="6000" dirty="0" smtClean="0">
                <a:solidFill>
                  <a:srgbClr val="7F7F7F"/>
                </a:solidFill>
              </a:rPr>
              <a:t>Demo:</a:t>
            </a:r>
            <a:endParaRPr lang="en-US" sz="6000" dirty="0">
              <a:solidFill>
                <a:srgbClr val="7F7F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18</a:t>
            </a:fld>
            <a:endParaRPr lang="en-US"/>
          </a:p>
        </p:txBody>
      </p:sp>
      <p:sp>
        <p:nvSpPr>
          <p:cNvPr id="3" name="TextBox 2"/>
          <p:cNvSpPr txBox="1"/>
          <p:nvPr/>
        </p:nvSpPr>
        <p:spPr>
          <a:xfrm>
            <a:off x="0" y="2259106"/>
            <a:ext cx="9144000" cy="2923877"/>
          </a:xfrm>
          <a:prstGeom prst="rect">
            <a:avLst/>
          </a:prstGeom>
          <a:noFill/>
        </p:spPr>
        <p:txBody>
          <a:bodyPr wrap="square" rtlCol="0" anchor="ctr">
            <a:spAutoFit/>
          </a:bodyPr>
          <a:lstStyle/>
          <a:p>
            <a:pPr algn="ctr"/>
            <a:r>
              <a:rPr lang="en-US" sz="9200" dirty="0" smtClean="0">
                <a:solidFill>
                  <a:srgbClr val="7F7F7F"/>
                </a:solidFill>
              </a:rPr>
              <a:t>Space Weather Scoreboard</a:t>
            </a:r>
            <a:endParaRPr lang="en-US" sz="9200" dirty="0">
              <a:solidFill>
                <a:srgbClr val="7F7F7F"/>
              </a:solidFill>
            </a:endParaRPr>
          </a:p>
        </p:txBody>
      </p:sp>
      <p:pic>
        <p:nvPicPr>
          <p:cNvPr id="4" name="Picture 3" descr="swscoreboard.png"/>
          <p:cNvPicPr>
            <a:picLocks noChangeAspect="1"/>
          </p:cNvPicPr>
          <p:nvPr/>
        </p:nvPicPr>
        <p:blipFill>
          <a:blip r:embed="rId2"/>
          <a:stretch>
            <a:fillRect/>
          </a:stretch>
        </p:blipFill>
        <p:spPr>
          <a:xfrm>
            <a:off x="3752750" y="638627"/>
            <a:ext cx="1717675" cy="19907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3518793"/>
            <a:ext cx="8423498" cy="3939540"/>
          </a:xfrm>
          <a:prstGeom prst="rect">
            <a:avLst/>
          </a:prstGeom>
          <a:noFill/>
        </p:spPr>
        <p:txBody>
          <a:bodyPr wrap="square" rtlCol="0">
            <a:spAutoFit/>
          </a:bodyPr>
          <a:lstStyle/>
          <a:p>
            <a:r>
              <a:rPr lang="en-US" sz="2000" b="1" dirty="0" smtClean="0"/>
              <a:t>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a:t>
            </a:r>
            <a:r>
              <a:rPr lang="en-US" sz="2000" i="1" dirty="0" err="1" smtClean="0"/>
              <a:t>HelTomo</a:t>
            </a:r>
            <a:r>
              <a:rPr lang="en-US" sz="2000" i="1" dirty="0" smtClean="0"/>
              <a:t>, HI J-map technique, TH Model</a:t>
            </a:r>
          </a:p>
          <a:p>
            <a:endParaRPr lang="en-US" sz="2000" i="1" dirty="0" smtClean="0"/>
          </a:p>
          <a:p>
            <a:endParaRPr lang="en-US" sz="2000" i="1" dirty="0" smtClean="0"/>
          </a:p>
          <a:p>
            <a:endParaRPr lang="en-US" sz="2000" i="1" dirty="0" smtClean="0"/>
          </a:p>
          <a:p>
            <a:endParaRPr lang="en-US" sz="1000" dirty="0" smtClean="0"/>
          </a:p>
          <a:p>
            <a:r>
              <a:rPr lang="en-US" sz="2000" dirty="0" smtClean="0"/>
              <a:t>The scoreboard also includes predictions from the SWRC (Space Weather Research Center).</a:t>
            </a:r>
          </a:p>
          <a:p>
            <a:endParaRPr lang="en-US" sz="2000" dirty="0" smtClean="0"/>
          </a:p>
          <a:p>
            <a:endParaRPr lang="en-US" sz="2000" dirty="0" smtClean="0"/>
          </a:p>
        </p:txBody>
      </p:sp>
      <p:sp>
        <p:nvSpPr>
          <p:cNvPr id="5" name="Text Box 12"/>
          <p:cNvSpPr txBox="1">
            <a:spLocks noChangeArrowheads="1"/>
          </p:cNvSpPr>
          <p:nvPr/>
        </p:nvSpPr>
        <p:spPr bwMode="auto">
          <a:xfrm>
            <a:off x="1621715" y="539245"/>
            <a:ext cx="6219928" cy="738664"/>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4200" dirty="0" smtClean="0">
                <a:latin typeface="Calibri" pitchFamily="-104" charset="0"/>
                <a:ea typeface="Calibri" pitchFamily="-104" charset="0"/>
                <a:cs typeface="Calibri" pitchFamily="-104" charset="0"/>
              </a:rPr>
              <a:t>Space Weather Scoreboard</a:t>
            </a:r>
            <a:endParaRPr lang="en-US" sz="4200" i="1" dirty="0">
              <a:latin typeface="Calibri" pitchFamily="-104" charset="0"/>
              <a:ea typeface="Calibri" pitchFamily="-104" charset="0"/>
              <a:cs typeface="Calibri" pitchFamily="-104" charset="0"/>
            </a:endParaRPr>
          </a:p>
        </p:txBody>
      </p:sp>
      <p:sp>
        <p:nvSpPr>
          <p:cNvPr id="6" name="TextBox 5"/>
          <p:cNvSpPr txBox="1"/>
          <p:nvPr/>
        </p:nvSpPr>
        <p:spPr>
          <a:xfrm>
            <a:off x="436454" y="5299009"/>
            <a:ext cx="5382812" cy="707886"/>
          </a:xfrm>
          <a:prstGeom prst="rect">
            <a:avLst/>
          </a:prstGeom>
          <a:noFill/>
          <a:ln w="19050" cap="flat" cmpd="sng" algn="ctr">
            <a:solidFill>
              <a:srgbClr val="C0504D"/>
            </a:solidFill>
            <a:prstDash val="solid"/>
            <a:round/>
            <a:headEnd type="none" w="med" len="med"/>
            <a:tailEnd type="none" w="med" len="med"/>
          </a:ln>
        </p:spPr>
        <p:txBody>
          <a:bodyPr wrap="square" rtlCol="0">
            <a:spAutoFit/>
          </a:bodyPr>
          <a:lstStyle/>
          <a:p>
            <a:r>
              <a:rPr lang="en-US" sz="2000" dirty="0" smtClean="0">
                <a:hlinkClick r:id="rId2"/>
              </a:rPr>
              <a:t>http://swrc.gsfc.nasa.gov/main/cmemodels</a:t>
            </a:r>
            <a:endParaRPr lang="en-US" sz="2000" dirty="0" smtClean="0"/>
          </a:p>
          <a:p>
            <a:r>
              <a:rPr lang="en-US" sz="2000" dirty="0" smtClean="0">
                <a:hlinkClick r:id="rId3"/>
              </a:rPr>
              <a:t>http://kauai.ccmc.gsfc.nasa.gov/SWScoreBoard</a:t>
            </a:r>
            <a:endParaRPr lang="en-US" sz="2000" dirty="0" smtClean="0"/>
          </a:p>
        </p:txBody>
      </p:sp>
      <p:sp>
        <p:nvSpPr>
          <p:cNvPr id="7" name="TextBox 6"/>
          <p:cNvSpPr txBox="1"/>
          <p:nvPr/>
        </p:nvSpPr>
        <p:spPr>
          <a:xfrm>
            <a:off x="357803" y="1400367"/>
            <a:ext cx="8653987" cy="1107996"/>
          </a:xfrm>
          <a:prstGeom prst="rect">
            <a:avLst/>
          </a:prstGeom>
          <a:noFill/>
        </p:spPr>
        <p:txBody>
          <a:bodyPr wrap="square" rtlCol="0">
            <a:spAutoFit/>
          </a:bodyPr>
          <a:lstStyle/>
          <a:p>
            <a:r>
              <a:rPr lang="en-US" sz="2200" dirty="0"/>
              <a:t>The </a:t>
            </a:r>
            <a:r>
              <a:rPr lang="en-US" sz="2200" dirty="0" smtClean="0"/>
              <a:t>CME arrival time </a:t>
            </a:r>
            <a:r>
              <a:rPr lang="en-US" sz="2200" dirty="0"/>
              <a:t>scoreboard</a:t>
            </a:r>
            <a:r>
              <a:rPr lang="en-US" sz="2200" dirty="0" smtClean="0"/>
              <a:t> is a research-based forecasting methods validation activity which provides </a:t>
            </a:r>
            <a:r>
              <a:rPr lang="en-US" sz="2200" dirty="0"/>
              <a:t>a central location for</a:t>
            </a:r>
            <a:r>
              <a:rPr lang="en-US" sz="2200" dirty="0" smtClean="0"/>
              <a:t> the scientific community to: </a:t>
            </a:r>
          </a:p>
        </p:txBody>
      </p:sp>
      <p:pic>
        <p:nvPicPr>
          <p:cNvPr id="10" name="Picture 9" descr="swscoreboard.png"/>
          <p:cNvPicPr>
            <a:picLocks noChangeAspect="1"/>
          </p:cNvPicPr>
          <p:nvPr/>
        </p:nvPicPr>
        <p:blipFill>
          <a:blip r:embed="rId4"/>
          <a:stretch>
            <a:fillRect/>
          </a:stretch>
        </p:blipFill>
        <p:spPr>
          <a:xfrm>
            <a:off x="436454" y="52055"/>
            <a:ext cx="1208291" cy="1400367"/>
          </a:xfrm>
          <a:prstGeom prst="rect">
            <a:avLst/>
          </a:prstGeom>
        </p:spPr>
      </p:pic>
      <p:sp>
        <p:nvSpPr>
          <p:cNvPr id="11" name="TextBox 10"/>
          <p:cNvSpPr txBox="1"/>
          <p:nvPr/>
        </p:nvSpPr>
        <p:spPr>
          <a:xfrm>
            <a:off x="727938" y="2456308"/>
            <a:ext cx="6314549" cy="1323439"/>
          </a:xfrm>
          <a:prstGeom prst="rect">
            <a:avLst/>
          </a:prstGeom>
          <a:noFill/>
        </p:spPr>
        <p:txBody>
          <a:bodyPr wrap="none" rtlCol="0">
            <a:spAutoFit/>
          </a:bodyPr>
          <a:lstStyle/>
          <a:p>
            <a:pPr>
              <a:buFont typeface="Arial"/>
              <a:buChar char="•"/>
            </a:pPr>
            <a:r>
              <a:rPr lang="en-US" sz="2000" dirty="0" smtClean="0"/>
              <a:t> submit their forecast in real-time </a:t>
            </a:r>
          </a:p>
          <a:p>
            <a:pPr>
              <a:buFont typeface="Arial"/>
              <a:buChar char="•"/>
            </a:pPr>
            <a:r>
              <a:rPr lang="en-US" sz="2000" dirty="0" smtClean="0"/>
              <a:t> quickly view all forecasts at once in real-time</a:t>
            </a:r>
          </a:p>
          <a:p>
            <a:pPr>
              <a:buFont typeface="Arial"/>
              <a:buChar char="•"/>
            </a:pPr>
            <a:r>
              <a:rPr lang="en-US" sz="2000" dirty="0" smtClean="0"/>
              <a:t> compare forecasting methods when the event has arrived</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2</a:t>
            </a:fld>
            <a:endParaRPr lang="en-US"/>
          </a:p>
        </p:txBody>
      </p:sp>
      <p:sp>
        <p:nvSpPr>
          <p:cNvPr id="3" name="TextBox 2"/>
          <p:cNvSpPr txBox="1"/>
          <p:nvPr/>
        </p:nvSpPr>
        <p:spPr>
          <a:xfrm>
            <a:off x="357477" y="1071394"/>
            <a:ext cx="8329323" cy="4278094"/>
          </a:xfrm>
          <a:prstGeom prst="rect">
            <a:avLst/>
          </a:prstGeom>
          <a:noFill/>
        </p:spPr>
        <p:txBody>
          <a:bodyPr wrap="square" rtlCol="0" anchor="ctr">
            <a:spAutoFit/>
          </a:bodyPr>
          <a:lstStyle/>
          <a:p>
            <a:r>
              <a:rPr lang="en-US" sz="5000" dirty="0" smtClean="0">
                <a:solidFill>
                  <a:srgbClr val="7F7F7F"/>
                </a:solidFill>
              </a:rPr>
              <a:t>Outline:</a:t>
            </a:r>
          </a:p>
          <a:p>
            <a:pPr>
              <a:buFont typeface="Arial"/>
              <a:buChar char="•"/>
            </a:pPr>
            <a:r>
              <a:rPr lang="en-US" sz="3200" dirty="0" smtClean="0">
                <a:solidFill>
                  <a:schemeClr val="tx1">
                    <a:lumMod val="75000"/>
                    <a:lumOff val="25000"/>
                  </a:schemeClr>
                </a:solidFill>
              </a:rPr>
              <a:t> Ensemble modeling</a:t>
            </a:r>
          </a:p>
          <a:p>
            <a:pPr>
              <a:buFont typeface="Arial"/>
              <a:buChar char="•"/>
            </a:pPr>
            <a:r>
              <a:rPr lang="en-US" sz="3200" dirty="0" smtClean="0">
                <a:solidFill>
                  <a:schemeClr val="tx1">
                    <a:lumMod val="75000"/>
                    <a:lumOff val="25000"/>
                  </a:schemeClr>
                </a:solidFill>
              </a:rPr>
              <a:t> DONKI </a:t>
            </a:r>
          </a:p>
          <a:p>
            <a:pPr>
              <a:buFont typeface="Arial"/>
              <a:buChar char="•"/>
            </a:pPr>
            <a:r>
              <a:rPr lang="en-US" sz="3200" dirty="0" smtClean="0">
                <a:solidFill>
                  <a:schemeClr val="tx1">
                    <a:lumMod val="75000"/>
                    <a:lumOff val="25000"/>
                  </a:schemeClr>
                </a:solidFill>
              </a:rPr>
              <a:t> Scoreboard </a:t>
            </a:r>
          </a:p>
          <a:p>
            <a:pPr>
              <a:buFont typeface="Arial"/>
              <a:buChar char="•"/>
            </a:pPr>
            <a:r>
              <a:rPr lang="en-US" sz="3200" dirty="0" smtClean="0">
                <a:solidFill>
                  <a:schemeClr val="tx1">
                    <a:lumMod val="75000"/>
                    <a:lumOff val="25000"/>
                  </a:schemeClr>
                </a:solidFill>
              </a:rPr>
              <a:t> Magnetic Connectivity and Ovation Prime </a:t>
            </a:r>
          </a:p>
          <a:p>
            <a:pPr>
              <a:buFont typeface="Arial"/>
              <a:buChar char="•"/>
            </a:pP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StereoCAT</a:t>
            </a:r>
            <a:r>
              <a:rPr lang="en-US" sz="3200" dirty="0" smtClean="0">
                <a:solidFill>
                  <a:schemeClr val="tx1">
                    <a:lumMod val="75000"/>
                    <a:lumOff val="25000"/>
                  </a:schemeClr>
                </a:solidFill>
              </a:rPr>
              <a:t> </a:t>
            </a:r>
          </a:p>
          <a:p>
            <a:pPr>
              <a:buFont typeface="Arial"/>
              <a:buChar char="•"/>
            </a:pPr>
            <a:r>
              <a:rPr lang="en-US" sz="3200" dirty="0" smtClean="0">
                <a:solidFill>
                  <a:schemeClr val="tx1">
                    <a:lumMod val="75000"/>
                    <a:lumOff val="25000"/>
                  </a:schemeClr>
                </a:solidFill>
              </a:rPr>
              <a:t> One Click (Rick demo)</a:t>
            </a:r>
            <a:endParaRPr lang="en-US" sz="3000" dirty="0" smtClean="0">
              <a:solidFill>
                <a:schemeClr val="tx1">
                  <a:lumMod val="75000"/>
                  <a:lumOff val="25000"/>
                </a:schemeClr>
              </a:solidFill>
            </a:endParaRPr>
          </a:p>
          <a:p>
            <a:endParaRPr lang="en-US" sz="3000" dirty="0">
              <a:solidFill>
                <a:srgbClr val="7F7F7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3-06-25 at 6.54.40 PM.png"/>
          <p:cNvPicPr>
            <a:picLocks noChangeAspect="1"/>
          </p:cNvPicPr>
          <p:nvPr/>
        </p:nvPicPr>
        <p:blipFill>
          <a:blip r:embed="rId2"/>
          <a:stretch>
            <a:fillRect/>
          </a:stretch>
        </p:blipFill>
        <p:spPr>
          <a:xfrm>
            <a:off x="0" y="1523786"/>
            <a:ext cx="9144000" cy="1898650"/>
          </a:xfrm>
          <a:prstGeom prst="rect">
            <a:avLst/>
          </a:prstGeom>
        </p:spPr>
      </p:pic>
      <p:pic>
        <p:nvPicPr>
          <p:cNvPr id="9" name="Picture 8" descr="Screen Shot 2013-06-25 at 6.54.34 PM.png"/>
          <p:cNvPicPr>
            <a:picLocks noChangeAspect="1"/>
          </p:cNvPicPr>
          <p:nvPr/>
        </p:nvPicPr>
        <p:blipFill>
          <a:blip r:embed="rId3"/>
          <a:stretch>
            <a:fillRect/>
          </a:stretch>
        </p:blipFill>
        <p:spPr>
          <a:xfrm>
            <a:off x="-1" y="3368156"/>
            <a:ext cx="9144001" cy="2854325"/>
          </a:xfrm>
          <a:prstGeom prst="rect">
            <a:avLst/>
          </a:prstGeom>
        </p:spPr>
      </p:pic>
      <p:sp>
        <p:nvSpPr>
          <p:cNvPr id="10" name="TextBox 9"/>
          <p:cNvSpPr txBox="1"/>
          <p:nvPr/>
        </p:nvSpPr>
        <p:spPr>
          <a:xfrm>
            <a:off x="-1" y="6242631"/>
            <a:ext cx="2692047" cy="400110"/>
          </a:xfrm>
          <a:prstGeom prst="rect">
            <a:avLst/>
          </a:prstGeom>
          <a:noFill/>
        </p:spPr>
        <p:txBody>
          <a:bodyPr wrap="square" rtlCol="0">
            <a:spAutoFit/>
          </a:bodyPr>
          <a:lstStyle/>
          <a:p>
            <a:r>
              <a:rPr lang="en-US" i="1" dirty="0" smtClean="0"/>
              <a:t>Columns are </a:t>
            </a:r>
            <a:r>
              <a:rPr lang="en-US" sz="2000" i="1" dirty="0" err="1" smtClean="0"/>
              <a:t>sortable</a:t>
            </a:r>
            <a:endParaRPr lang="en-US" sz="2000" i="1" dirty="0"/>
          </a:p>
        </p:txBody>
      </p:sp>
      <p:sp>
        <p:nvSpPr>
          <p:cNvPr id="6" name="TextBox 5"/>
          <p:cNvSpPr txBox="1"/>
          <p:nvPr/>
        </p:nvSpPr>
        <p:spPr>
          <a:xfrm>
            <a:off x="0" y="231124"/>
            <a:ext cx="9143999" cy="892552"/>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2600" dirty="0" smtClean="0">
                <a:hlinkClick r:id="rId4"/>
              </a:rPr>
              <a:t>http://kauai.ccmc.gsfc.nasa.gov/SWScoreBoard</a:t>
            </a:r>
            <a:endParaRPr lang="en-US" sz="2600" dirty="0" smtClean="0"/>
          </a:p>
          <a:p>
            <a:r>
              <a:rPr lang="en-US" sz="2600" dirty="0" smtClean="0"/>
              <a:t>Anyone can view predictions, please register to submit predictions.</a:t>
            </a:r>
            <a:endParaRPr lang="en-US" sz="2600" dirty="0"/>
          </a:p>
        </p:txBody>
      </p:sp>
      <p:sp>
        <p:nvSpPr>
          <p:cNvPr id="12" name="Rectangle 11"/>
          <p:cNvSpPr/>
          <p:nvPr/>
        </p:nvSpPr>
        <p:spPr>
          <a:xfrm>
            <a:off x="-10855" y="4331367"/>
            <a:ext cx="2420670" cy="19112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21</a:t>
            </a:fld>
            <a:endParaRPr lang="en-US"/>
          </a:p>
        </p:txBody>
      </p:sp>
      <p:sp>
        <p:nvSpPr>
          <p:cNvPr id="3" name="TextBox 2"/>
          <p:cNvSpPr txBox="1"/>
          <p:nvPr/>
        </p:nvSpPr>
        <p:spPr>
          <a:xfrm>
            <a:off x="249665" y="1449521"/>
            <a:ext cx="8742364" cy="1938992"/>
          </a:xfrm>
          <a:prstGeom prst="rect">
            <a:avLst/>
          </a:prstGeom>
          <a:noFill/>
        </p:spPr>
        <p:txBody>
          <a:bodyPr wrap="square" rtlCol="0" anchor="ctr">
            <a:spAutoFit/>
          </a:bodyPr>
          <a:lstStyle/>
          <a:p>
            <a:pPr algn="ctr"/>
            <a:r>
              <a:rPr lang="en-US" sz="6000" dirty="0" smtClean="0">
                <a:solidFill>
                  <a:srgbClr val="7F7F7F"/>
                </a:solidFill>
              </a:rPr>
              <a:t>Demo:</a:t>
            </a:r>
          </a:p>
          <a:p>
            <a:pPr algn="ctr"/>
            <a:r>
              <a:rPr lang="en-US" sz="6000" dirty="0" smtClean="0">
                <a:solidFill>
                  <a:srgbClr val="7F7F7F"/>
                </a:solidFill>
              </a:rPr>
              <a:t>Space Weather Scoreboard</a:t>
            </a:r>
            <a:endParaRPr lang="en-US" sz="6000" dirty="0">
              <a:solidFill>
                <a:srgbClr val="7F7F7F"/>
              </a:solidFill>
            </a:endParaRPr>
          </a:p>
        </p:txBody>
      </p:sp>
      <p:sp>
        <p:nvSpPr>
          <p:cNvPr id="4" name="Rectangle 3"/>
          <p:cNvSpPr/>
          <p:nvPr/>
        </p:nvSpPr>
        <p:spPr>
          <a:xfrm>
            <a:off x="1654904" y="5753447"/>
            <a:ext cx="6279634" cy="369332"/>
          </a:xfrm>
          <a:prstGeom prst="rect">
            <a:avLst/>
          </a:prstGeom>
        </p:spPr>
        <p:txBody>
          <a:bodyPr wrap="none">
            <a:spAutoFit/>
          </a:bodyPr>
          <a:lstStyle/>
          <a:p>
            <a:r>
              <a:rPr lang="en-US" dirty="0" smtClean="0">
                <a:latin typeface="Courier"/>
                <a:cs typeface="Courier"/>
                <a:hlinkClick r:id="rId2"/>
              </a:rPr>
              <a:t>http://</a:t>
            </a:r>
            <a:r>
              <a:rPr lang="en-US" dirty="0" err="1" smtClean="0">
                <a:latin typeface="Courier"/>
                <a:cs typeface="Courier"/>
                <a:hlinkClick r:id="rId2"/>
              </a:rPr>
              <a:t>kauai.ccmc.gsfc.nasa.gov/SWScoreBoard</a:t>
            </a:r>
            <a:endParaRPr lang="en-US" dirty="0">
              <a:latin typeface="Courier"/>
              <a:cs typeface="Courier"/>
            </a:endParaRPr>
          </a:p>
        </p:txBody>
      </p:sp>
      <p:pic>
        <p:nvPicPr>
          <p:cNvPr id="6" name="Picture 5" descr="swscoreboard.png"/>
          <p:cNvPicPr>
            <a:picLocks noChangeAspect="1"/>
          </p:cNvPicPr>
          <p:nvPr/>
        </p:nvPicPr>
        <p:blipFill>
          <a:blip r:embed="rId3"/>
          <a:stretch>
            <a:fillRect/>
          </a:stretch>
        </p:blipFill>
        <p:spPr>
          <a:xfrm>
            <a:off x="3659058" y="3388513"/>
            <a:ext cx="1717675" cy="19907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22</a:t>
            </a:fld>
            <a:endParaRPr lang="en-US"/>
          </a:p>
        </p:txBody>
      </p:sp>
      <p:sp>
        <p:nvSpPr>
          <p:cNvPr id="3" name="TextBox 2"/>
          <p:cNvSpPr txBox="1"/>
          <p:nvPr/>
        </p:nvSpPr>
        <p:spPr>
          <a:xfrm>
            <a:off x="0" y="2105979"/>
            <a:ext cx="9144000" cy="1477328"/>
          </a:xfrm>
          <a:prstGeom prst="rect">
            <a:avLst/>
          </a:prstGeom>
          <a:noFill/>
        </p:spPr>
        <p:txBody>
          <a:bodyPr wrap="square" rtlCol="0" anchor="ctr">
            <a:spAutoFit/>
          </a:bodyPr>
          <a:lstStyle/>
          <a:p>
            <a:pPr algn="ctr"/>
            <a:r>
              <a:rPr lang="en-US" sz="4500" dirty="0" smtClean="0">
                <a:solidFill>
                  <a:srgbClr val="7F7F7F"/>
                </a:solidFill>
              </a:rPr>
              <a:t>Demo of new </a:t>
            </a:r>
            <a:r>
              <a:rPr lang="en-US" sz="4500" dirty="0" err="1" smtClean="0">
                <a:solidFill>
                  <a:srgbClr val="7F7F7F"/>
                </a:solidFill>
              </a:rPr>
              <a:t>iSWA</a:t>
            </a:r>
            <a:r>
              <a:rPr lang="en-US" sz="4500" dirty="0" smtClean="0">
                <a:solidFill>
                  <a:srgbClr val="7F7F7F"/>
                </a:solidFill>
              </a:rPr>
              <a:t> cygnets: </a:t>
            </a:r>
          </a:p>
          <a:p>
            <a:pPr algn="ctr"/>
            <a:r>
              <a:rPr lang="en-US" sz="4500" dirty="0" err="1" smtClean="0">
                <a:solidFill>
                  <a:srgbClr val="7F7F7F"/>
                </a:solidFill>
              </a:rPr>
              <a:t>Solarscape</a:t>
            </a:r>
            <a:r>
              <a:rPr lang="en-US" sz="4500" dirty="0" smtClean="0">
                <a:solidFill>
                  <a:srgbClr val="7F7F7F"/>
                </a:solidFill>
              </a:rPr>
              <a:t> &amp; Ovation Prime</a:t>
            </a:r>
            <a:endParaRPr lang="en-US" sz="4500" dirty="0">
              <a:solidFill>
                <a:srgbClr val="7F7F7F"/>
              </a:solidFill>
            </a:endParaRPr>
          </a:p>
        </p:txBody>
      </p:sp>
      <p:sp>
        <p:nvSpPr>
          <p:cNvPr id="4" name="TextBox 3"/>
          <p:cNvSpPr txBox="1"/>
          <p:nvPr/>
        </p:nvSpPr>
        <p:spPr>
          <a:xfrm>
            <a:off x="358216" y="5612812"/>
            <a:ext cx="7941898" cy="338554"/>
          </a:xfrm>
          <a:prstGeom prst="rect">
            <a:avLst/>
          </a:prstGeom>
          <a:noFill/>
        </p:spPr>
        <p:txBody>
          <a:bodyPr wrap="none" rtlCol="0">
            <a:spAutoFit/>
          </a:bodyPr>
          <a:lstStyle/>
          <a:p>
            <a:r>
              <a:rPr lang="en-US" sz="1600" dirty="0" smtClean="0">
                <a:latin typeface="Courier"/>
                <a:cs typeface="Courier"/>
              </a:rPr>
              <a:t>Demo links: </a:t>
            </a:r>
            <a:r>
              <a:rPr lang="en-US" sz="1600" dirty="0" smtClean="0">
                <a:latin typeface="Courier"/>
                <a:cs typeface="Courier"/>
                <a:hlinkClick r:id="rId2"/>
              </a:rPr>
              <a:t>http://iswa.gsfc.nasa.gov/IswaSystemWebApp/isep.jsp</a:t>
            </a:r>
            <a:endParaRPr lang="en-US" sz="1600" dirty="0">
              <a:latin typeface="Courier"/>
              <a:cs typeface="Courier"/>
            </a:endParaRPr>
          </a:p>
        </p:txBody>
      </p:sp>
      <p:sp>
        <p:nvSpPr>
          <p:cNvPr id="5" name="TextBox 4"/>
          <p:cNvSpPr txBox="1"/>
          <p:nvPr/>
        </p:nvSpPr>
        <p:spPr>
          <a:xfrm>
            <a:off x="1834498" y="5907942"/>
            <a:ext cx="3390672" cy="338554"/>
          </a:xfrm>
          <a:prstGeom prst="rect">
            <a:avLst/>
          </a:prstGeom>
          <a:noFill/>
        </p:spPr>
        <p:txBody>
          <a:bodyPr wrap="none" rtlCol="0">
            <a:spAutoFit/>
          </a:bodyPr>
          <a:lstStyle/>
          <a:p>
            <a:r>
              <a:rPr lang="en-US" sz="1600" dirty="0" smtClean="0">
                <a:latin typeface="Courier"/>
                <a:cs typeface="Courier"/>
                <a:hlinkClick r:id="rId3"/>
              </a:rPr>
              <a:t>http://go.nasa.gov/15n0roG</a:t>
            </a:r>
            <a:endParaRPr lang="en-US" sz="1600" dirty="0">
              <a:latin typeface="Courier"/>
              <a:cs typeface="Courier"/>
            </a:endParaRPr>
          </a:p>
        </p:txBody>
      </p:sp>
      <p:sp>
        <p:nvSpPr>
          <p:cNvPr id="6" name="TextBox 5"/>
          <p:cNvSpPr txBox="1"/>
          <p:nvPr/>
        </p:nvSpPr>
        <p:spPr>
          <a:xfrm>
            <a:off x="1031227" y="4016436"/>
            <a:ext cx="6941474" cy="369332"/>
          </a:xfrm>
          <a:prstGeom prst="rect">
            <a:avLst/>
          </a:prstGeom>
          <a:noFill/>
        </p:spPr>
        <p:txBody>
          <a:bodyPr wrap="none" rtlCol="0">
            <a:spAutoFit/>
          </a:bodyPr>
          <a:lstStyle/>
          <a:p>
            <a:r>
              <a:rPr lang="en-US" dirty="0" err="1" smtClean="0">
                <a:solidFill>
                  <a:schemeClr val="bg1">
                    <a:lumMod val="50000"/>
                  </a:schemeClr>
                </a:solidFill>
              </a:rPr>
              <a:t>iSWA</a:t>
            </a:r>
            <a:r>
              <a:rPr lang="en-US" dirty="0" smtClean="0">
                <a:solidFill>
                  <a:schemeClr val="bg1">
                    <a:lumMod val="50000"/>
                  </a:schemeClr>
                </a:solidFill>
              </a:rPr>
              <a:t> wiki with Cygnet Descriptions: </a:t>
            </a:r>
            <a:r>
              <a:rPr lang="en-US" dirty="0" smtClean="0">
                <a:hlinkClick r:id="rId4"/>
              </a:rPr>
              <a:t>http://</a:t>
            </a:r>
            <a:r>
              <a:rPr lang="en-US" dirty="0" err="1" smtClean="0">
                <a:hlinkClick r:id="rId4"/>
              </a:rPr>
              <a:t>iswa.ccmc.gsfc.nasa.gov</a:t>
            </a:r>
            <a:r>
              <a:rPr lang="en-US" dirty="0" smtClean="0">
                <a:hlinkClick r:id="rId4"/>
              </a:rPr>
              <a:t>/wiki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60"/>
            <a:ext cx="8229600" cy="974273"/>
          </a:xfrm>
        </p:spPr>
        <p:txBody>
          <a:bodyPr>
            <a:normAutofit fontScale="90000"/>
          </a:bodyPr>
          <a:lstStyle/>
          <a:p>
            <a:r>
              <a:rPr lang="en-US" sz="3600" dirty="0" smtClean="0">
                <a:solidFill>
                  <a:srgbClr val="7F7F7F"/>
                </a:solidFill>
              </a:rPr>
              <a:t>Demo: Magnetic Connectivity </a:t>
            </a:r>
            <a:r>
              <a:rPr lang="en-US" sz="3600" dirty="0" err="1" smtClean="0">
                <a:solidFill>
                  <a:srgbClr val="7F7F7F"/>
                </a:solidFill>
              </a:rPr>
              <a:t>Solarscape</a:t>
            </a:r>
            <a:r>
              <a:rPr lang="en-US" sz="3600" dirty="0" smtClean="0">
                <a:solidFill>
                  <a:srgbClr val="7F7F7F"/>
                </a:solidFill>
              </a:rPr>
              <a:t> Viewer</a:t>
            </a:r>
            <a:endParaRPr lang="en-US" sz="3600" dirty="0">
              <a:solidFill>
                <a:srgbClr val="7F7F7F"/>
              </a:solidFill>
            </a:endParaRPr>
          </a:p>
        </p:txBody>
      </p:sp>
      <p:sp>
        <p:nvSpPr>
          <p:cNvPr id="4" name="Slide Number Placeholder 3"/>
          <p:cNvSpPr>
            <a:spLocks noGrp="1"/>
          </p:cNvSpPr>
          <p:nvPr>
            <p:ph type="sldNum" sz="quarter" idx="12"/>
          </p:nvPr>
        </p:nvSpPr>
        <p:spPr/>
        <p:txBody>
          <a:bodyPr/>
          <a:lstStyle/>
          <a:p>
            <a:fld id="{6937A912-2B85-BA41-B280-1DCA3C7942E1}" type="slidenum">
              <a:rPr lang="en-US" smtClean="0"/>
              <a:pPr/>
              <a:t>23</a:t>
            </a:fld>
            <a:endParaRPr lang="en-US" dirty="0"/>
          </a:p>
        </p:txBody>
      </p:sp>
      <p:pic>
        <p:nvPicPr>
          <p:cNvPr id="5" name="Picture 4" descr="Screen Shot 2013-09-24 at 11.04.14 PM.png"/>
          <p:cNvPicPr>
            <a:picLocks noChangeAspect="1"/>
          </p:cNvPicPr>
          <p:nvPr/>
        </p:nvPicPr>
        <p:blipFill>
          <a:blip r:embed="rId2"/>
          <a:stretch>
            <a:fillRect/>
          </a:stretch>
        </p:blipFill>
        <p:spPr>
          <a:xfrm>
            <a:off x="1614947" y="666091"/>
            <a:ext cx="5905248" cy="6191910"/>
          </a:xfrm>
          <a:prstGeom prst="rect">
            <a:avLst/>
          </a:prstGeom>
        </p:spPr>
      </p:pic>
      <p:sp>
        <p:nvSpPr>
          <p:cNvPr id="6" name="TextBox 5"/>
          <p:cNvSpPr txBox="1"/>
          <p:nvPr/>
        </p:nvSpPr>
        <p:spPr>
          <a:xfrm>
            <a:off x="0" y="5782088"/>
            <a:ext cx="1614947" cy="861774"/>
          </a:xfrm>
          <a:prstGeom prst="rect">
            <a:avLst/>
          </a:prstGeom>
          <a:noFill/>
        </p:spPr>
        <p:txBody>
          <a:bodyPr wrap="square" rtlCol="0">
            <a:spAutoFit/>
          </a:bodyPr>
          <a:lstStyle/>
          <a:p>
            <a:r>
              <a:rPr lang="en-US" sz="1000" dirty="0" smtClean="0">
                <a:latin typeface="Courier"/>
                <a:cs typeface="Courier"/>
              </a:rPr>
              <a:t>Demo </a:t>
            </a:r>
            <a:r>
              <a:rPr lang="en-US" sz="1000" dirty="0" smtClean="0">
                <a:latin typeface="Courier"/>
                <a:cs typeface="Courier"/>
              </a:rPr>
              <a:t>link: </a:t>
            </a:r>
            <a:r>
              <a:rPr lang="en-US" sz="1000" dirty="0" smtClean="0">
                <a:latin typeface="Courier"/>
                <a:cs typeface="Courier"/>
                <a:hlinkClick r:id="rId3"/>
              </a:rPr>
              <a:t>http://iswa.gsfc.nasa.gov/IswaSystemWebApp/isep.jsp</a:t>
            </a:r>
            <a:endParaRPr lang="en-US" sz="1000" dirty="0">
              <a:latin typeface="Courier"/>
              <a:cs typeface="Courie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04"/>
            <a:ext cx="8229600" cy="974273"/>
          </a:xfrm>
        </p:spPr>
        <p:txBody>
          <a:bodyPr>
            <a:normAutofit/>
          </a:bodyPr>
          <a:lstStyle/>
          <a:p>
            <a:r>
              <a:rPr lang="en-US" dirty="0" smtClean="0"/>
              <a:t>Ovation Prime</a:t>
            </a:r>
            <a:endParaRPr lang="en-US" dirty="0"/>
          </a:p>
        </p:txBody>
      </p:sp>
      <p:sp>
        <p:nvSpPr>
          <p:cNvPr id="4" name="Slide Number Placeholder 3"/>
          <p:cNvSpPr>
            <a:spLocks noGrp="1"/>
          </p:cNvSpPr>
          <p:nvPr>
            <p:ph type="sldNum" sz="quarter" idx="12"/>
          </p:nvPr>
        </p:nvSpPr>
        <p:spPr/>
        <p:txBody>
          <a:bodyPr/>
          <a:lstStyle/>
          <a:p>
            <a:fld id="{6937A912-2B85-BA41-B280-1DCA3C7942E1}" type="slidenum">
              <a:rPr lang="en-US" smtClean="0"/>
              <a:pPr/>
              <a:t>24</a:t>
            </a:fld>
            <a:endParaRPr lang="en-US" dirty="0"/>
          </a:p>
        </p:txBody>
      </p:sp>
      <p:sp>
        <p:nvSpPr>
          <p:cNvPr id="7" name="TextBox 3"/>
          <p:cNvSpPr txBox="1">
            <a:spLocks noChangeArrowheads="1"/>
          </p:cNvSpPr>
          <p:nvPr/>
        </p:nvSpPr>
        <p:spPr bwMode="auto">
          <a:xfrm>
            <a:off x="74083" y="1158477"/>
            <a:ext cx="4135119" cy="3785652"/>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2000" dirty="0" smtClean="0">
                <a:solidFill>
                  <a:srgbClr val="3366FF"/>
                </a:solidFill>
                <a:latin typeface="Helvetica"/>
                <a:cs typeface="Helvetica"/>
              </a:rPr>
              <a:t>Ovation Prime</a:t>
            </a:r>
            <a:r>
              <a:rPr lang="en-US" sz="2000" dirty="0" smtClean="0">
                <a:solidFill>
                  <a:srgbClr val="000000"/>
                </a:solidFill>
                <a:latin typeface="Helvetica"/>
                <a:cs typeface="Helvetica"/>
              </a:rPr>
              <a:t> is an </a:t>
            </a:r>
            <a:r>
              <a:rPr lang="en-US" sz="2000" dirty="0">
                <a:solidFill>
                  <a:srgbClr val="000000"/>
                </a:solidFill>
                <a:latin typeface="Helvetica"/>
                <a:cs typeface="Helvetica"/>
              </a:rPr>
              <a:t>empirical model extracted from many years </a:t>
            </a:r>
            <a:r>
              <a:rPr lang="en-US" sz="2000" dirty="0">
                <a:latin typeface="Helvetica"/>
                <a:cs typeface="Helvetica"/>
              </a:rPr>
              <a:t>of aurora data</a:t>
            </a:r>
            <a:r>
              <a:rPr lang="en-US" sz="2000" dirty="0" smtClean="0">
                <a:latin typeface="Helvetica"/>
                <a:cs typeface="Helvetica"/>
              </a:rPr>
              <a:t> from DMSP2, and is driven by solar wind parameters measured at ACE  </a:t>
            </a:r>
          </a:p>
          <a:p>
            <a:pPr marL="457200" indent="-457200">
              <a:buFont typeface="Arial"/>
              <a:buChar char="•"/>
            </a:pPr>
            <a:endParaRPr lang="en-US" sz="2000" dirty="0" smtClean="0">
              <a:latin typeface="Helvetica"/>
              <a:cs typeface="Helvetica"/>
            </a:endParaRPr>
          </a:p>
          <a:p>
            <a:pPr marL="457200" indent="-457200">
              <a:buFont typeface="Arial"/>
              <a:buChar char="•"/>
            </a:pPr>
            <a:r>
              <a:rPr lang="en-US" sz="2000" dirty="0" smtClean="0">
                <a:latin typeface="Helvetica"/>
                <a:cs typeface="Helvetica"/>
              </a:rPr>
              <a:t>Provides three </a:t>
            </a:r>
            <a:r>
              <a:rPr lang="en-US" sz="2000" dirty="0">
                <a:latin typeface="Helvetica"/>
                <a:cs typeface="Helvetica"/>
              </a:rPr>
              <a:t>types (diffuse, discrete and wave aurora) of </a:t>
            </a:r>
            <a:r>
              <a:rPr lang="en-US" sz="2000" dirty="0" err="1">
                <a:solidFill>
                  <a:srgbClr val="3366FF"/>
                </a:solidFill>
                <a:latin typeface="Helvetica"/>
                <a:cs typeface="Helvetica"/>
              </a:rPr>
              <a:t>auroral</a:t>
            </a:r>
            <a:r>
              <a:rPr lang="en-US" sz="2000" dirty="0">
                <a:solidFill>
                  <a:srgbClr val="3366FF"/>
                </a:solidFill>
                <a:latin typeface="Helvetica"/>
                <a:cs typeface="Helvetica"/>
              </a:rPr>
              <a:t> precipitation patterns </a:t>
            </a:r>
            <a:r>
              <a:rPr lang="en-US" sz="2000" dirty="0">
                <a:latin typeface="Helvetica"/>
                <a:cs typeface="Helvetica"/>
              </a:rPr>
              <a:t>and can be displayed in different coordinate </a:t>
            </a:r>
            <a:r>
              <a:rPr lang="en-US" sz="2000" dirty="0" smtClean="0">
                <a:latin typeface="Helvetica"/>
                <a:cs typeface="Helvetica"/>
              </a:rPr>
              <a:t>systems</a:t>
            </a:r>
          </a:p>
        </p:txBody>
      </p:sp>
      <p:sp>
        <p:nvSpPr>
          <p:cNvPr id="8" name="TextBox 7"/>
          <p:cNvSpPr txBox="1"/>
          <p:nvPr/>
        </p:nvSpPr>
        <p:spPr>
          <a:xfrm>
            <a:off x="457200" y="5798145"/>
            <a:ext cx="7981223" cy="584776"/>
          </a:xfrm>
          <a:prstGeom prst="rect">
            <a:avLst/>
          </a:prstGeom>
          <a:noFill/>
        </p:spPr>
        <p:txBody>
          <a:bodyPr wrap="square" rtlCol="0">
            <a:spAutoFit/>
          </a:bodyPr>
          <a:lstStyle/>
          <a:p>
            <a:r>
              <a:rPr lang="en-US" sz="1600" dirty="0" smtClean="0"/>
              <a:t>Newell, P. T., T. </a:t>
            </a:r>
            <a:r>
              <a:rPr lang="en-US" sz="1600" dirty="0" err="1" smtClean="0"/>
              <a:t>Sotirelis</a:t>
            </a:r>
            <a:r>
              <a:rPr lang="en-US" sz="1600" dirty="0" smtClean="0"/>
              <a:t>, and S. Wing (2009), Diffuse, </a:t>
            </a:r>
            <a:r>
              <a:rPr lang="en-US" sz="1600" dirty="0" err="1" smtClean="0"/>
              <a:t>monoenergetic</a:t>
            </a:r>
            <a:r>
              <a:rPr lang="en-US" sz="1600" dirty="0" smtClean="0"/>
              <a:t>, and broadband aurora: The global precipitation budget, </a:t>
            </a:r>
            <a:r>
              <a:rPr lang="en-US" sz="1600" i="1" dirty="0" smtClean="0"/>
              <a:t>J. </a:t>
            </a:r>
            <a:r>
              <a:rPr lang="en-US" sz="1600" i="1" dirty="0" err="1" smtClean="0"/>
              <a:t>Geophys</a:t>
            </a:r>
            <a:r>
              <a:rPr lang="en-US" sz="1600" i="1" dirty="0" smtClean="0"/>
              <a:t>. Res</a:t>
            </a:r>
            <a:r>
              <a:rPr lang="en-US" sz="1600" dirty="0" smtClean="0"/>
              <a:t>., 114, A09207, doi:10.1029/2009JA014326.</a:t>
            </a:r>
            <a:endParaRPr lang="en-US" sz="1600" dirty="0"/>
          </a:p>
        </p:txBody>
      </p:sp>
      <p:pic>
        <p:nvPicPr>
          <p:cNvPr id="9" name="Picture 8" descr="Screen Shot 2013-09-23 at 5.11.15 PM.png"/>
          <p:cNvPicPr>
            <a:picLocks noChangeAspect="1"/>
          </p:cNvPicPr>
          <p:nvPr/>
        </p:nvPicPr>
        <p:blipFill>
          <a:blip r:embed="rId2"/>
          <a:stretch>
            <a:fillRect/>
          </a:stretch>
        </p:blipFill>
        <p:spPr>
          <a:xfrm>
            <a:off x="4209202" y="1048430"/>
            <a:ext cx="4934798" cy="4574749"/>
          </a:xfrm>
          <a:prstGeom prst="rect">
            <a:avLst/>
          </a:prstGeom>
        </p:spPr>
      </p:pic>
      <p:sp>
        <p:nvSpPr>
          <p:cNvPr id="10" name="TextBox 9"/>
          <p:cNvSpPr txBox="1"/>
          <p:nvPr/>
        </p:nvSpPr>
        <p:spPr>
          <a:xfrm>
            <a:off x="457200" y="5123824"/>
            <a:ext cx="1292842" cy="338554"/>
          </a:xfrm>
          <a:prstGeom prst="rect">
            <a:avLst/>
          </a:prstGeom>
          <a:noFill/>
        </p:spPr>
        <p:txBody>
          <a:bodyPr wrap="none" rtlCol="0">
            <a:spAutoFit/>
          </a:bodyPr>
          <a:lstStyle/>
          <a:p>
            <a:r>
              <a:rPr lang="en-US" sz="1600" dirty="0" smtClean="0">
                <a:latin typeface="Courier"/>
                <a:cs typeface="Courier"/>
                <a:hlinkClick r:id="rId3"/>
              </a:rPr>
              <a:t>Demo link</a:t>
            </a:r>
            <a:endParaRPr lang="en-US" sz="1600" dirty="0">
              <a:latin typeface="Courier"/>
              <a:cs typeface="Courie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25</a:t>
            </a:fld>
            <a:endParaRPr lang="en-US"/>
          </a:p>
        </p:txBody>
      </p:sp>
      <p:sp>
        <p:nvSpPr>
          <p:cNvPr id="3" name="TextBox 2"/>
          <p:cNvSpPr txBox="1"/>
          <p:nvPr/>
        </p:nvSpPr>
        <p:spPr>
          <a:xfrm>
            <a:off x="577394" y="948283"/>
            <a:ext cx="9144000" cy="1508105"/>
          </a:xfrm>
          <a:prstGeom prst="rect">
            <a:avLst/>
          </a:prstGeom>
          <a:noFill/>
        </p:spPr>
        <p:txBody>
          <a:bodyPr wrap="square" rtlCol="0" anchor="ctr">
            <a:spAutoFit/>
          </a:bodyPr>
          <a:lstStyle/>
          <a:p>
            <a:pPr algn="ctr"/>
            <a:r>
              <a:rPr lang="en-US" sz="9200" dirty="0" err="1" smtClean="0">
                <a:solidFill>
                  <a:srgbClr val="7F7F7F"/>
                </a:solidFill>
              </a:rPr>
              <a:t>StereoCAT</a:t>
            </a:r>
            <a:endParaRPr lang="en-US" sz="9200" dirty="0">
              <a:solidFill>
                <a:srgbClr val="7F7F7F"/>
              </a:solidFill>
            </a:endParaRPr>
          </a:p>
        </p:txBody>
      </p:sp>
      <p:sp>
        <p:nvSpPr>
          <p:cNvPr id="4" name="Rectangle 3"/>
          <p:cNvSpPr/>
          <p:nvPr/>
        </p:nvSpPr>
        <p:spPr>
          <a:xfrm>
            <a:off x="2957657" y="2994996"/>
            <a:ext cx="4172937" cy="369332"/>
          </a:xfrm>
          <a:prstGeom prst="rect">
            <a:avLst/>
          </a:prstGeom>
        </p:spPr>
        <p:txBody>
          <a:bodyPr wrap="none">
            <a:spAutoFit/>
          </a:bodyPr>
          <a:lstStyle/>
          <a:p>
            <a:r>
              <a:rPr lang="en-US" dirty="0" smtClean="0">
                <a:latin typeface="Calibri"/>
                <a:cs typeface="Calibri"/>
                <a:hlinkClick r:id="rId2"/>
              </a:rPr>
              <a:t>http://ccmc.gsfc.nasa.gov/analysis/stereo/</a:t>
            </a:r>
            <a:endParaRPr lang="en-US" dirty="0">
              <a:latin typeface="Calibri"/>
              <a:cs typeface="Calibri"/>
            </a:endParaRPr>
          </a:p>
        </p:txBody>
      </p:sp>
      <p:sp>
        <p:nvSpPr>
          <p:cNvPr id="5" name="Text Box 12"/>
          <p:cNvSpPr txBox="1">
            <a:spLocks noChangeArrowheads="1"/>
          </p:cNvSpPr>
          <p:nvPr/>
        </p:nvSpPr>
        <p:spPr bwMode="auto">
          <a:xfrm>
            <a:off x="2011730" y="2348665"/>
            <a:ext cx="6219928" cy="646331"/>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i="1" dirty="0" smtClean="0">
                <a:solidFill>
                  <a:srgbClr val="7F7F7F"/>
                </a:solidFill>
                <a:latin typeface="Calibri" pitchFamily="-104" charset="0"/>
                <a:ea typeface="Calibri" pitchFamily="-104" charset="0"/>
                <a:cs typeface="Calibri" pitchFamily="-104" charset="0"/>
              </a:rPr>
              <a:t>Stereo CME Analysis Tool</a:t>
            </a:r>
            <a:endParaRPr lang="en-US" sz="2800" b="1" i="1" dirty="0">
              <a:solidFill>
                <a:srgbClr val="7F7F7F"/>
              </a:solidFill>
              <a:latin typeface="Calibri" pitchFamily="-104" charset="0"/>
              <a:ea typeface="Calibri" pitchFamily="-104" charset="0"/>
              <a:cs typeface="Calibri" pitchFamily="-104" charset="0"/>
            </a:endParaRPr>
          </a:p>
        </p:txBody>
      </p:sp>
      <p:pic>
        <p:nvPicPr>
          <p:cNvPr id="6" name="Picture 5" descr="stereoCat.png"/>
          <p:cNvPicPr>
            <a:picLocks noChangeAspect="1"/>
          </p:cNvPicPr>
          <p:nvPr/>
        </p:nvPicPr>
        <p:blipFill>
          <a:blip r:embed="rId3"/>
          <a:stretch>
            <a:fillRect/>
          </a:stretch>
        </p:blipFill>
        <p:spPr>
          <a:xfrm>
            <a:off x="865868" y="1429777"/>
            <a:ext cx="2091789" cy="1383001"/>
          </a:xfrm>
          <a:prstGeom prst="rect">
            <a:avLst/>
          </a:prstGeom>
        </p:spPr>
      </p:pic>
      <p:sp>
        <p:nvSpPr>
          <p:cNvPr id="7" name="TextBox 6"/>
          <p:cNvSpPr txBox="1"/>
          <p:nvPr/>
        </p:nvSpPr>
        <p:spPr>
          <a:xfrm>
            <a:off x="865867" y="4642703"/>
            <a:ext cx="7365791" cy="646331"/>
          </a:xfrm>
          <a:prstGeom prst="rect">
            <a:avLst/>
          </a:prstGeom>
          <a:noFill/>
        </p:spPr>
        <p:txBody>
          <a:bodyPr wrap="square" rtlCol="0">
            <a:spAutoFit/>
          </a:bodyPr>
          <a:lstStyle/>
          <a:p>
            <a:r>
              <a:rPr lang="en-US" dirty="0" smtClean="0"/>
              <a:t>Demo links: http://go.nasa.gov/1a4WYhN and http://go.nasa.gov/1eFYegi</a:t>
            </a:r>
          </a:p>
          <a:p>
            <a:endParaRPr lang="en-US" dirty="0"/>
          </a:p>
        </p:txBody>
      </p:sp>
      <p:sp>
        <p:nvSpPr>
          <p:cNvPr id="8" name="TextBox 7"/>
          <p:cNvSpPr txBox="1"/>
          <p:nvPr/>
        </p:nvSpPr>
        <p:spPr>
          <a:xfrm>
            <a:off x="867513" y="4965869"/>
            <a:ext cx="2779276" cy="369332"/>
          </a:xfrm>
          <a:prstGeom prst="rect">
            <a:avLst/>
          </a:prstGeom>
          <a:noFill/>
        </p:spPr>
        <p:txBody>
          <a:bodyPr wrap="none" rtlCol="0">
            <a:spAutoFit/>
          </a:bodyPr>
          <a:lstStyle/>
          <a:p>
            <a:r>
              <a:rPr lang="en-US" dirty="0" smtClean="0">
                <a:hlinkClick r:id="rId4"/>
              </a:rPr>
              <a:t>Tutorials and Resources link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26</a:t>
            </a:fld>
            <a:endParaRPr lang="en-US"/>
          </a:p>
        </p:txBody>
      </p:sp>
      <p:sp>
        <p:nvSpPr>
          <p:cNvPr id="3" name="TextBox 2"/>
          <p:cNvSpPr txBox="1"/>
          <p:nvPr/>
        </p:nvSpPr>
        <p:spPr>
          <a:xfrm>
            <a:off x="2244932" y="1286128"/>
            <a:ext cx="6763737" cy="3323987"/>
          </a:xfrm>
          <a:prstGeom prst="rect">
            <a:avLst/>
          </a:prstGeom>
          <a:noFill/>
        </p:spPr>
        <p:txBody>
          <a:bodyPr wrap="square" rtlCol="0" anchor="ctr">
            <a:spAutoFit/>
          </a:bodyPr>
          <a:lstStyle/>
          <a:p>
            <a:r>
              <a:rPr lang="en-US" sz="7000" dirty="0" smtClean="0">
                <a:solidFill>
                  <a:srgbClr val="7F7F7F"/>
                </a:solidFill>
              </a:rPr>
              <a:t>WSA-</a:t>
            </a:r>
            <a:r>
              <a:rPr lang="en-US" sz="7000" dirty="0" err="1" smtClean="0">
                <a:solidFill>
                  <a:srgbClr val="7F7F7F"/>
                </a:solidFill>
              </a:rPr>
              <a:t>ENLIL+Cone</a:t>
            </a:r>
            <a:r>
              <a:rPr lang="en-US" sz="7000" dirty="0" smtClean="0">
                <a:solidFill>
                  <a:srgbClr val="7F7F7F"/>
                </a:solidFill>
              </a:rPr>
              <a:t> </a:t>
            </a:r>
          </a:p>
          <a:p>
            <a:r>
              <a:rPr lang="en-US" sz="7000" dirty="0" smtClean="0">
                <a:solidFill>
                  <a:srgbClr val="7F7F7F"/>
                </a:solidFill>
              </a:rPr>
              <a:t>1-Click</a:t>
            </a:r>
          </a:p>
          <a:p>
            <a:endParaRPr lang="en-US" sz="7000" dirty="0">
              <a:solidFill>
                <a:srgbClr val="7F7F7F"/>
              </a:solidFill>
            </a:endParaRPr>
          </a:p>
        </p:txBody>
      </p:sp>
      <p:pic>
        <p:nvPicPr>
          <p:cNvPr id="9" name="Picture 8" descr="oneclicklogo.png"/>
          <p:cNvPicPr>
            <a:picLocks noChangeAspect="1"/>
          </p:cNvPicPr>
          <p:nvPr/>
        </p:nvPicPr>
        <p:blipFill>
          <a:blip r:embed="rId2"/>
          <a:stretch>
            <a:fillRect/>
          </a:stretch>
        </p:blipFill>
        <p:spPr>
          <a:xfrm>
            <a:off x="654925" y="1651657"/>
            <a:ext cx="1590007" cy="1708609"/>
          </a:xfrm>
          <a:prstGeom prst="rect">
            <a:avLst/>
          </a:prstGeom>
        </p:spPr>
      </p:pic>
      <p:sp>
        <p:nvSpPr>
          <p:cNvPr id="10" name="TextBox 9"/>
          <p:cNvSpPr txBox="1"/>
          <p:nvPr/>
        </p:nvSpPr>
        <p:spPr>
          <a:xfrm>
            <a:off x="1252683" y="635994"/>
            <a:ext cx="4205693" cy="1015663"/>
          </a:xfrm>
          <a:prstGeom prst="rect">
            <a:avLst/>
          </a:prstGeom>
          <a:noFill/>
        </p:spPr>
        <p:txBody>
          <a:bodyPr wrap="square" rtlCol="0" anchor="ctr">
            <a:spAutoFit/>
          </a:bodyPr>
          <a:lstStyle/>
          <a:p>
            <a:pPr algn="ctr"/>
            <a:r>
              <a:rPr lang="en-US" sz="6000" dirty="0" smtClean="0">
                <a:solidFill>
                  <a:srgbClr val="7F7F7F"/>
                </a:solidFill>
              </a:rPr>
              <a:t>Demo:</a:t>
            </a:r>
            <a:endParaRPr lang="en-US" sz="6000" dirty="0">
              <a:solidFill>
                <a:srgbClr val="7F7F7F"/>
              </a:solidFill>
            </a:endParaRPr>
          </a:p>
        </p:txBody>
      </p:sp>
      <p:sp>
        <p:nvSpPr>
          <p:cNvPr id="11" name="TextBox 10"/>
          <p:cNvSpPr txBox="1"/>
          <p:nvPr/>
        </p:nvSpPr>
        <p:spPr>
          <a:xfrm>
            <a:off x="1086120" y="5621738"/>
            <a:ext cx="5725546" cy="338554"/>
          </a:xfrm>
          <a:prstGeom prst="rect">
            <a:avLst/>
          </a:prstGeom>
          <a:noFill/>
        </p:spPr>
        <p:txBody>
          <a:bodyPr wrap="none" rtlCol="0">
            <a:spAutoFit/>
          </a:bodyPr>
          <a:lstStyle/>
          <a:p>
            <a:r>
              <a:rPr lang="en-US" sz="1600" dirty="0" smtClean="0">
                <a:latin typeface="Courier"/>
                <a:cs typeface="Courier"/>
                <a:hlinkClick r:id="rId3"/>
              </a:rPr>
              <a:t>http://</a:t>
            </a:r>
            <a:r>
              <a:rPr lang="en-US" sz="1600" dirty="0" err="1" smtClean="0">
                <a:latin typeface="Courier"/>
                <a:cs typeface="Courier"/>
                <a:hlinkClick r:id="rId3"/>
              </a:rPr>
              <a:t>kauai.ccmc.gsfc.nasa.gov/EnlilOneClick</a:t>
            </a:r>
            <a:endParaRPr lang="en-US" sz="1600" dirty="0">
              <a:latin typeface="Courier"/>
              <a:cs typeface="Courie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457200" y="184204"/>
            <a:ext cx="8229600" cy="974273"/>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1"/>
                </a:solidFill>
                <a:effectLst/>
                <a:uLnTx/>
                <a:uFillTx/>
                <a:latin typeface="+mj-lt"/>
                <a:ea typeface="+mj-ea"/>
                <a:cs typeface="+mj-cs"/>
              </a:rPr>
              <a:t>Resources and Tutorials</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306173" y="1524000"/>
            <a:ext cx="8677338" cy="3139321"/>
          </a:xfrm>
          <a:prstGeom prst="rect">
            <a:avLst/>
          </a:prstGeom>
          <a:noFill/>
        </p:spPr>
        <p:txBody>
          <a:bodyPr wrap="square" rtlCol="0">
            <a:spAutoFit/>
          </a:bodyPr>
          <a:lstStyle/>
          <a:p>
            <a:r>
              <a:rPr lang="en-US" dirty="0">
                <a:solidFill>
                  <a:schemeClr val="bg1">
                    <a:lumMod val="50000"/>
                  </a:schemeClr>
                </a:solidFill>
              </a:rPr>
              <a:t>Space Weather Tools page: </a:t>
            </a:r>
            <a:r>
              <a:rPr lang="en-US" dirty="0" smtClean="0">
                <a:hlinkClick r:id="rId2"/>
              </a:rPr>
              <a:t>http://kauai.ccmc.gsfc.nasa.gov/</a:t>
            </a:r>
            <a:endParaRPr lang="en-US" dirty="0" smtClean="0"/>
          </a:p>
          <a:p>
            <a:pPr lvl="1">
              <a:buSzPct val="50000"/>
              <a:buFont typeface="Wingdings" charset="2"/>
              <a:buChar char=""/>
            </a:pPr>
            <a:r>
              <a:rPr lang="en-US" dirty="0" smtClean="0">
                <a:solidFill>
                  <a:schemeClr val="bg1">
                    <a:lumMod val="50000"/>
                  </a:schemeClr>
                </a:solidFill>
              </a:rPr>
              <a:t> Scoreboard</a:t>
            </a:r>
            <a:r>
              <a:rPr lang="en-US" dirty="0">
                <a:solidFill>
                  <a:schemeClr val="bg1">
                    <a:lumMod val="50000"/>
                  </a:schemeClr>
                </a:solidFill>
              </a:rPr>
              <a:t>: </a:t>
            </a:r>
            <a:r>
              <a:rPr lang="en-US" dirty="0" smtClean="0">
                <a:hlinkClick r:id="rId3"/>
              </a:rPr>
              <a:t>http://kauai.ccmc.gsfc.nasa.gov/SWScoreBoard/</a:t>
            </a:r>
            <a:endParaRPr lang="en-US" dirty="0" smtClean="0"/>
          </a:p>
          <a:p>
            <a:pPr lvl="1">
              <a:buSzPct val="50000"/>
              <a:buFont typeface="Wingdings" charset="2"/>
              <a:buChar char=""/>
            </a:pPr>
            <a:r>
              <a:rPr lang="en-US" dirty="0" smtClean="0">
                <a:solidFill>
                  <a:schemeClr val="bg1">
                    <a:lumMod val="50000"/>
                  </a:schemeClr>
                </a:solidFill>
              </a:rPr>
              <a:t> DONKI</a:t>
            </a:r>
            <a:r>
              <a:rPr lang="en-US" dirty="0">
                <a:solidFill>
                  <a:schemeClr val="bg1">
                    <a:lumMod val="50000"/>
                  </a:schemeClr>
                </a:solidFill>
              </a:rPr>
              <a:t>: </a:t>
            </a:r>
            <a:r>
              <a:rPr lang="en-US" dirty="0" smtClean="0">
                <a:hlinkClick r:id="rId4"/>
              </a:rPr>
              <a:t>http://kauai.ccmc.gsfc.nasa.gov/DONKI/</a:t>
            </a:r>
            <a:endParaRPr lang="en-US" dirty="0" smtClean="0"/>
          </a:p>
          <a:p>
            <a:pPr lvl="1">
              <a:buSzPct val="50000"/>
              <a:buFont typeface="Wingdings" charset="2"/>
              <a:buChar char=""/>
            </a:pPr>
            <a:r>
              <a:rPr lang="en-US" dirty="0" smtClean="0">
                <a:solidFill>
                  <a:schemeClr val="bg1">
                    <a:lumMod val="50000"/>
                  </a:schemeClr>
                </a:solidFill>
              </a:rPr>
              <a:t> </a:t>
            </a:r>
            <a:r>
              <a:rPr lang="en-US" dirty="0" err="1" smtClean="0">
                <a:solidFill>
                  <a:schemeClr val="bg1">
                    <a:lumMod val="50000"/>
                  </a:schemeClr>
                </a:solidFill>
              </a:rPr>
              <a:t>StereoCAT</a:t>
            </a:r>
            <a:r>
              <a:rPr lang="en-US" dirty="0">
                <a:solidFill>
                  <a:schemeClr val="bg1">
                    <a:lumMod val="50000"/>
                  </a:schemeClr>
                </a:solidFill>
              </a:rPr>
              <a:t>: </a:t>
            </a:r>
            <a:r>
              <a:rPr lang="en-US" dirty="0" smtClean="0">
                <a:hlinkClick r:id="rId5"/>
              </a:rPr>
              <a:t>http://ccmc.gsfc.nasa.gov/analysis/stereo/</a:t>
            </a:r>
            <a:endParaRPr lang="en-US" dirty="0" smtClean="0"/>
          </a:p>
          <a:p>
            <a:endParaRPr lang="en-US" dirty="0"/>
          </a:p>
          <a:p>
            <a:r>
              <a:rPr lang="en-US" dirty="0">
                <a:solidFill>
                  <a:schemeClr val="bg1">
                    <a:lumMod val="50000"/>
                  </a:schemeClr>
                </a:solidFill>
              </a:rPr>
              <a:t>Space Weather tutorials including </a:t>
            </a:r>
            <a:r>
              <a:rPr lang="en-US" dirty="0" err="1">
                <a:solidFill>
                  <a:schemeClr val="bg1">
                    <a:lumMod val="50000"/>
                  </a:schemeClr>
                </a:solidFill>
              </a:rPr>
              <a:t>StereoCAT</a:t>
            </a:r>
            <a:r>
              <a:rPr lang="en-US" dirty="0">
                <a:solidFill>
                  <a:schemeClr val="bg1">
                    <a:lumMod val="50000"/>
                  </a:schemeClr>
                </a:solidFill>
              </a:rPr>
              <a:t>: </a:t>
            </a:r>
          </a:p>
          <a:p>
            <a:r>
              <a:rPr lang="en-US" dirty="0" smtClean="0">
                <a:hlinkClick r:id="rId6"/>
              </a:rPr>
              <a:t>http://ccmc.gsfc.nasa.gov/support/SWREDI/tutorials.php</a:t>
            </a:r>
            <a:r>
              <a:rPr lang="en-US" dirty="0" smtClean="0"/>
              <a:t> </a:t>
            </a:r>
          </a:p>
          <a:p>
            <a:endParaRPr lang="en-US" dirty="0" smtClean="0"/>
          </a:p>
          <a:p>
            <a:r>
              <a:rPr lang="en-US" dirty="0" err="1" smtClean="0">
                <a:solidFill>
                  <a:schemeClr val="bg1">
                    <a:lumMod val="50000"/>
                  </a:schemeClr>
                </a:solidFill>
              </a:rPr>
              <a:t>iSWA</a:t>
            </a:r>
            <a:r>
              <a:rPr lang="en-US" dirty="0" smtClean="0">
                <a:solidFill>
                  <a:schemeClr val="bg1">
                    <a:lumMod val="50000"/>
                  </a:schemeClr>
                </a:solidFill>
              </a:rPr>
              <a:t> wiki with Cygnet Descriptions: </a:t>
            </a:r>
            <a:r>
              <a:rPr lang="en-US" dirty="0" smtClean="0">
                <a:hlinkClick r:id="rId7"/>
              </a:rPr>
              <a:t>http://iswa.ccmc.gsfc.nasa.gov/wiki</a:t>
            </a:r>
            <a:endParaRPr lang="en-US" dirty="0" smtClean="0"/>
          </a:p>
          <a:p>
            <a:r>
              <a:rPr lang="en-US" dirty="0">
                <a:solidFill>
                  <a:schemeClr val="bg1">
                    <a:lumMod val="50000"/>
                  </a:schemeClr>
                </a:solidFill>
              </a:rPr>
              <a:t>Glossary of Space Weather Terms</a:t>
            </a:r>
            <a:r>
              <a:rPr lang="en-US" dirty="0" smtClean="0">
                <a:solidFill>
                  <a:schemeClr val="bg1">
                    <a:lumMod val="50000"/>
                  </a:schemeClr>
                </a:solidFill>
              </a:rPr>
              <a:t>: </a:t>
            </a:r>
            <a:r>
              <a:rPr lang="en-US" dirty="0" smtClean="0">
                <a:solidFill>
                  <a:schemeClr val="bg1">
                    <a:lumMod val="50000"/>
                  </a:schemeClr>
                </a:solidFill>
                <a:hlinkClick r:id="rId8"/>
              </a:rPr>
              <a:t>http://iswa.ccmc.gsfc.nasa.gov/wiki/index.php/Glossary</a:t>
            </a:r>
            <a:endParaRPr lang="en-US" dirty="0" smtClean="0">
              <a:solidFill>
                <a:schemeClr val="bg1">
                  <a:lumMod val="50000"/>
                </a:schemeClr>
              </a:solidFill>
            </a:endParaRPr>
          </a:p>
          <a:p>
            <a:endParaRPr lang="en-US"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130888"/>
            <a:ext cx="9144000" cy="4708981"/>
          </a:xfrm>
          <a:prstGeom prst="rect">
            <a:avLst/>
          </a:prstGeom>
          <a:noFill/>
        </p:spPr>
        <p:txBody>
          <a:bodyPr wrap="square" rtlCol="0" anchor="ctr">
            <a:spAutoFit/>
          </a:bodyPr>
          <a:lstStyle/>
          <a:p>
            <a:pPr algn="ctr"/>
            <a:r>
              <a:rPr lang="en-US" sz="6000" dirty="0" smtClean="0">
                <a:solidFill>
                  <a:srgbClr val="7F7F7F"/>
                </a:solidFill>
              </a:rPr>
              <a:t>Questions? </a:t>
            </a:r>
          </a:p>
          <a:p>
            <a:pPr algn="ctr"/>
            <a:r>
              <a:rPr lang="en-US" sz="6000" dirty="0" smtClean="0">
                <a:solidFill>
                  <a:srgbClr val="7F7F7F"/>
                </a:solidFill>
              </a:rPr>
              <a:t>Feedback?</a:t>
            </a:r>
          </a:p>
          <a:p>
            <a:pPr algn="ctr"/>
            <a:r>
              <a:rPr lang="en-US" sz="6000" dirty="0" smtClean="0">
                <a:solidFill>
                  <a:srgbClr val="7F7F7F"/>
                </a:solidFill>
              </a:rPr>
              <a:t>Suggestions?</a:t>
            </a:r>
          </a:p>
          <a:p>
            <a:pPr algn="ctr"/>
            <a:endParaRPr lang="en-US" sz="6000" dirty="0" smtClean="0">
              <a:solidFill>
                <a:srgbClr val="7F7F7F"/>
              </a:solidFill>
            </a:endParaRPr>
          </a:p>
          <a:p>
            <a:pPr algn="ctr"/>
            <a:endParaRPr lang="en-US" sz="2000" dirty="0" smtClean="0">
              <a:solidFill>
                <a:srgbClr val="7F7F7F"/>
              </a:solidFill>
            </a:endParaRPr>
          </a:p>
          <a:p>
            <a:pPr algn="ctr"/>
            <a:endParaRPr lang="en-US" sz="2000" dirty="0" smtClean="0">
              <a:solidFill>
                <a:srgbClr val="7F7F7F"/>
              </a:solidFill>
            </a:endParaRPr>
          </a:p>
          <a:p>
            <a:pPr algn="ctr"/>
            <a:endParaRPr lang="en-US" sz="2000" dirty="0" smtClean="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3</a:t>
            </a:fld>
            <a:endParaRPr lang="en-US"/>
          </a:p>
        </p:txBody>
      </p:sp>
      <p:sp>
        <p:nvSpPr>
          <p:cNvPr id="3" name="TextBox 2"/>
          <p:cNvSpPr txBox="1"/>
          <p:nvPr/>
        </p:nvSpPr>
        <p:spPr>
          <a:xfrm>
            <a:off x="1909746" y="1748502"/>
            <a:ext cx="5448108" cy="2923877"/>
          </a:xfrm>
          <a:prstGeom prst="rect">
            <a:avLst/>
          </a:prstGeom>
          <a:noFill/>
        </p:spPr>
        <p:txBody>
          <a:bodyPr wrap="square" rtlCol="0" anchor="ctr">
            <a:spAutoFit/>
          </a:bodyPr>
          <a:lstStyle/>
          <a:p>
            <a:pPr algn="ctr"/>
            <a:r>
              <a:rPr lang="en-US" sz="9200" dirty="0" smtClean="0">
                <a:solidFill>
                  <a:srgbClr val="7F7F7F"/>
                </a:solidFill>
              </a:rPr>
              <a:t>Ensemble Modeling</a:t>
            </a:r>
            <a:endParaRPr lang="en-US" sz="9200" dirty="0">
              <a:solidFill>
                <a:srgbClr val="7F7F7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EnsembleCMEAnalysisTool_screen2.png"/>
          <p:cNvPicPr>
            <a:picLocks noChangeAspect="1"/>
          </p:cNvPicPr>
          <p:nvPr/>
        </p:nvPicPr>
        <p:blipFill>
          <a:blip r:embed="rId4"/>
          <a:stretch>
            <a:fillRect/>
          </a:stretch>
        </p:blipFill>
        <p:spPr>
          <a:xfrm>
            <a:off x="0" y="3501398"/>
            <a:ext cx="4462300" cy="3162345"/>
          </a:xfrm>
          <a:prstGeom prst="rect">
            <a:avLst/>
          </a:prstGeom>
        </p:spPr>
      </p:pic>
      <p:sp>
        <p:nvSpPr>
          <p:cNvPr id="18434" name="Rectangle 2"/>
          <p:cNvSpPr>
            <a:spLocks noChangeArrowheads="1"/>
          </p:cNvSpPr>
          <p:nvPr/>
        </p:nvSpPr>
        <p:spPr bwMode="auto">
          <a:xfrm>
            <a:off x="685800" y="609600"/>
            <a:ext cx="7772400" cy="1143000"/>
          </a:xfrm>
          <a:prstGeom prst="rect">
            <a:avLst/>
          </a:prstGeom>
          <a:noFill/>
          <a:ln w="9525">
            <a:noFill/>
            <a:round/>
            <a:headEnd/>
            <a:tailEnd/>
          </a:ln>
        </p:spPr>
        <p:txBody>
          <a:bodyPr lIns="90000" tIns="46800" rIns="90000" bIns="46800" anchor="ctr">
            <a:prstTxWarp prst="textNoShape">
              <a:avLst/>
            </a:prstTxWarp>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000000"/>
                </a:solidFill>
                <a:latin typeface="Times New Roman" pitchFamily="-1" charset="0"/>
              </a:rPr>
              <a:t> </a:t>
            </a:r>
          </a:p>
        </p:txBody>
      </p:sp>
      <p:sp>
        <p:nvSpPr>
          <p:cNvPr id="18435" name="Text Box 3"/>
          <p:cNvSpPr txBox="1">
            <a:spLocks noChangeArrowheads="1"/>
          </p:cNvSpPr>
          <p:nvPr/>
        </p:nvSpPr>
        <p:spPr bwMode="auto">
          <a:xfrm>
            <a:off x="144503" y="88900"/>
            <a:ext cx="3345387" cy="49462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1" dirty="0">
                <a:solidFill>
                  <a:srgbClr val="000000"/>
                </a:solidFill>
                <a:latin typeface="Calibri"/>
                <a:cs typeface="Calibri"/>
              </a:rPr>
              <a:t>Cone Model Concept</a:t>
            </a:r>
          </a:p>
        </p:txBody>
      </p:sp>
      <p:sp>
        <p:nvSpPr>
          <p:cNvPr id="18437" name="Text Box 5"/>
          <p:cNvSpPr txBox="1">
            <a:spLocks noChangeArrowheads="1"/>
          </p:cNvSpPr>
          <p:nvPr/>
        </p:nvSpPr>
        <p:spPr bwMode="auto">
          <a:xfrm>
            <a:off x="144504" y="680791"/>
            <a:ext cx="3589296" cy="1202510"/>
          </a:xfrm>
          <a:prstGeom prst="rect">
            <a:avLst/>
          </a:prstGeom>
          <a:noFill/>
          <a:ln w="9525">
            <a:noFill/>
            <a:round/>
            <a:headEnd/>
            <a:tailEnd/>
          </a:ln>
        </p:spPr>
        <p:txBody>
          <a:bodyPr wrap="square" lIns="90000" tIns="46800" rIns="90000" bIns="46800">
            <a:prstTxWarp prst="textNoShape">
              <a:avLst/>
            </a:prstTxWarp>
            <a:spAutoFit/>
          </a:bodyPr>
          <a:lstStyle/>
          <a:p>
            <a:pP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000000"/>
                </a:solidFill>
                <a:latin typeface="Helvetica" pitchFamily="-1" charset="0"/>
                <a:ea typeface="Helvetica" pitchFamily="-1" charset="0"/>
                <a:cs typeface="Helvetica" pitchFamily="-1" charset="0"/>
              </a:rPr>
              <a:t>Zhao</a:t>
            </a:r>
            <a:r>
              <a:rPr lang="en-GB" sz="1600" dirty="0">
                <a:solidFill>
                  <a:srgbClr val="000000"/>
                </a:solidFill>
                <a:latin typeface="Helvetica" pitchFamily="-1" charset="0"/>
                <a:ea typeface="Helvetica" pitchFamily="-1" charset="0"/>
                <a:cs typeface="Helvetica" pitchFamily="-1" charset="0"/>
              </a:rPr>
              <a:t> </a:t>
            </a:r>
            <a:r>
              <a:rPr lang="en-GB" sz="1600" b="1" dirty="0">
                <a:solidFill>
                  <a:srgbClr val="000000"/>
                </a:solidFill>
                <a:latin typeface="Helvetica" pitchFamily="-1" charset="0"/>
                <a:ea typeface="Helvetica" pitchFamily="-1" charset="0"/>
                <a:cs typeface="Helvetica" pitchFamily="-1" charset="0"/>
              </a:rPr>
              <a:t>et al</a:t>
            </a:r>
            <a:r>
              <a:rPr lang="en-GB" sz="1600" dirty="0">
                <a:solidFill>
                  <a:srgbClr val="000000"/>
                </a:solidFill>
                <a:latin typeface="Helvetica" pitchFamily="-1" charset="0"/>
                <a:ea typeface="Helvetica" pitchFamily="-1" charset="0"/>
                <a:cs typeface="Helvetica" pitchFamily="-1" charset="0"/>
              </a:rPr>
              <a:t>, 2002, Cone Model</a:t>
            </a:r>
            <a:r>
              <a:rPr lang="en-GB" sz="1600" dirty="0" smtClean="0">
                <a:solidFill>
                  <a:srgbClr val="000000"/>
                </a:solidFill>
                <a:latin typeface="Helvetica" pitchFamily="-1" charset="0"/>
                <a:ea typeface="Helvetica" pitchFamily="-1" charset="0"/>
                <a:cs typeface="Helvetica" pitchFamily="-1" charset="0"/>
              </a:rPr>
              <a:t>:</a:t>
            </a:r>
          </a:p>
          <a:p>
            <a:pPr>
              <a:buFont typeface="Helvetica" pitchFamily="-1"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latin typeface="Helvetica" pitchFamily="-1" charset="0"/>
                <a:ea typeface="Helvetica" pitchFamily="-1" charset="0"/>
                <a:cs typeface="Helvetica" pitchFamily="-1" charset="0"/>
              </a:rPr>
              <a:t>CME propagates with nearly constant angular width in a radial direction</a:t>
            </a:r>
          </a:p>
          <a:p>
            <a:pPr>
              <a:buFont typeface="Helvetica" pitchFamily="-1"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rgbClr val="000000"/>
                </a:solidFill>
                <a:latin typeface="Helvetica" pitchFamily="-1" charset="0"/>
                <a:ea typeface="Helvetica" pitchFamily="-1" charset="0"/>
                <a:cs typeface="Helvetica" pitchFamily="-1" charset="0"/>
              </a:rPr>
              <a:t>CME bulk velocity is radial and the expansion is isotropic</a:t>
            </a:r>
          </a:p>
        </p:txBody>
      </p:sp>
      <p:pic>
        <p:nvPicPr>
          <p:cNvPr id="18438" name="Picture 8"/>
          <p:cNvPicPr>
            <a:picLocks noChangeAspect="1" noChangeArrowheads="1"/>
          </p:cNvPicPr>
          <p:nvPr/>
        </p:nvPicPr>
        <p:blipFill>
          <a:blip r:embed="rId5"/>
          <a:srcRect/>
          <a:stretch>
            <a:fillRect/>
          </a:stretch>
        </p:blipFill>
        <p:spPr bwMode="auto">
          <a:xfrm>
            <a:off x="3733800" y="152400"/>
            <a:ext cx="914400" cy="914400"/>
          </a:xfrm>
          <a:prstGeom prst="rect">
            <a:avLst/>
          </a:prstGeom>
          <a:noFill/>
          <a:ln w="9525">
            <a:noFill/>
            <a:round/>
            <a:headEnd/>
            <a:tailEnd/>
          </a:ln>
        </p:spPr>
      </p:pic>
      <p:pic>
        <p:nvPicPr>
          <p:cNvPr id="18439" name="Picture 9"/>
          <p:cNvPicPr>
            <a:picLocks noChangeAspect="1" noChangeArrowheads="1"/>
          </p:cNvPicPr>
          <p:nvPr/>
        </p:nvPicPr>
        <p:blipFill>
          <a:blip r:embed="rId6"/>
          <a:srcRect/>
          <a:stretch>
            <a:fillRect/>
          </a:stretch>
        </p:blipFill>
        <p:spPr bwMode="auto">
          <a:xfrm>
            <a:off x="3733800" y="1143000"/>
            <a:ext cx="914400" cy="914400"/>
          </a:xfrm>
          <a:prstGeom prst="rect">
            <a:avLst/>
          </a:prstGeom>
          <a:noFill/>
          <a:ln w="9525">
            <a:noFill/>
            <a:round/>
            <a:headEnd/>
            <a:tailEnd/>
          </a:ln>
        </p:spPr>
      </p:pic>
      <p:pic>
        <p:nvPicPr>
          <p:cNvPr id="18442" name="Picture 14"/>
          <p:cNvPicPr>
            <a:picLocks noChangeAspect="1" noChangeArrowheads="1"/>
          </p:cNvPicPr>
          <p:nvPr/>
        </p:nvPicPr>
        <p:blipFill>
          <a:blip r:embed="rId7"/>
          <a:srcRect/>
          <a:stretch>
            <a:fillRect/>
          </a:stretch>
        </p:blipFill>
        <p:spPr bwMode="auto">
          <a:xfrm>
            <a:off x="5428720" y="153988"/>
            <a:ext cx="2703293" cy="2072525"/>
          </a:xfrm>
          <a:prstGeom prst="rect">
            <a:avLst/>
          </a:prstGeom>
          <a:noFill/>
          <a:ln w="9525">
            <a:noFill/>
            <a:round/>
            <a:headEnd/>
            <a:tailEnd/>
          </a:ln>
        </p:spPr>
      </p:pic>
      <p:sp>
        <p:nvSpPr>
          <p:cNvPr id="14" name="Text Box 3"/>
          <p:cNvSpPr txBox="1">
            <a:spLocks noChangeArrowheads="1"/>
          </p:cNvSpPr>
          <p:nvPr/>
        </p:nvSpPr>
        <p:spPr bwMode="auto">
          <a:xfrm>
            <a:off x="144504" y="2354240"/>
            <a:ext cx="3589296" cy="111017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dirty="0" smtClean="0">
                <a:solidFill>
                  <a:srgbClr val="000000"/>
                </a:solidFill>
                <a:latin typeface="Calibri"/>
                <a:cs typeface="Calibri"/>
              </a:rPr>
              <a:t>Parameters Defined with </a:t>
            </a:r>
          </a:p>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dirty="0" err="1" smtClean="0">
                <a:solidFill>
                  <a:srgbClr val="000000"/>
                </a:solidFill>
                <a:latin typeface="Calibri"/>
                <a:cs typeface="Calibri"/>
              </a:rPr>
              <a:t>StereoCAT</a:t>
            </a:r>
            <a:r>
              <a:rPr lang="en-GB" sz="2200" b="1" dirty="0" smtClean="0">
                <a:solidFill>
                  <a:srgbClr val="000000"/>
                </a:solidFill>
                <a:latin typeface="Calibri"/>
                <a:cs typeface="Calibri"/>
              </a:rPr>
              <a:t> (CCMC CME Triangulation Tool)</a:t>
            </a:r>
            <a:endParaRPr lang="en-GB" sz="2200" b="1" dirty="0">
              <a:solidFill>
                <a:srgbClr val="000000"/>
              </a:solidFill>
              <a:latin typeface="Calibri"/>
              <a:cs typeface="Calibri"/>
            </a:endParaRPr>
          </a:p>
        </p:txBody>
      </p:sp>
      <p:sp>
        <p:nvSpPr>
          <p:cNvPr id="15" name="Right Brace 14"/>
          <p:cNvSpPr/>
          <p:nvPr/>
        </p:nvSpPr>
        <p:spPr>
          <a:xfrm>
            <a:off x="4808295" y="609600"/>
            <a:ext cx="620425" cy="1143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p:cNvCxnSpPr/>
          <p:nvPr/>
        </p:nvCxnSpPr>
        <p:spPr>
          <a:xfrm>
            <a:off x="0" y="2224925"/>
            <a:ext cx="9144000" cy="1588"/>
          </a:xfrm>
          <a:prstGeom prst="line">
            <a:avLst/>
          </a:prstGeom>
        </p:spPr>
        <p:style>
          <a:lnRef idx="2">
            <a:schemeClr val="accent2"/>
          </a:lnRef>
          <a:fillRef idx="0">
            <a:schemeClr val="accent2"/>
          </a:fillRef>
          <a:effectRef idx="1">
            <a:schemeClr val="accent2"/>
          </a:effectRef>
          <a:fontRef idx="minor">
            <a:schemeClr val="tx1"/>
          </a:fontRef>
        </p:style>
      </p:cxnSp>
      <p:pic>
        <p:nvPicPr>
          <p:cNvPr id="18" name="Picture 11" descr="/Users/ataktakishi/Desktop/Talk_in_Tbilisi/wsa_enlil_cone_2012-03-07T0144.mp4">
            <a:hlinkClick r:id="" action="ppaction://media"/>
          </p:cNvPr>
          <p:cNvPicPr/>
          <p:nvPr>
            <a:videoFile r:link="rId1"/>
          </p:nvPr>
        </p:nvPicPr>
        <p:blipFill>
          <a:blip r:embed="rId8"/>
          <a:srcRect/>
          <a:stretch>
            <a:fillRect/>
          </a:stretch>
        </p:blipFill>
        <p:spPr bwMode="auto">
          <a:xfrm>
            <a:off x="3970984" y="3501399"/>
            <a:ext cx="5058606" cy="3162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 Box 3"/>
          <p:cNvSpPr txBox="1">
            <a:spLocks noChangeArrowheads="1"/>
          </p:cNvSpPr>
          <p:nvPr/>
        </p:nvSpPr>
        <p:spPr bwMode="auto">
          <a:xfrm>
            <a:off x="3970984" y="2354240"/>
            <a:ext cx="5025180" cy="956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smtClean="0">
                <a:solidFill>
                  <a:srgbClr val="000000"/>
                </a:solidFill>
                <a:latin typeface="Calibri"/>
                <a:cs typeface="Calibri"/>
              </a:rPr>
              <a:t>CME Parameters: Input To </a:t>
            </a:r>
          </a:p>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smtClean="0">
                <a:solidFill>
                  <a:srgbClr val="000000"/>
                </a:solidFill>
                <a:latin typeface="Calibri"/>
                <a:cs typeface="Calibri"/>
              </a:rPr>
              <a:t>WSA-</a:t>
            </a:r>
            <a:r>
              <a:rPr lang="en-GB" sz="2800" b="1" dirty="0" err="1" smtClean="0">
                <a:solidFill>
                  <a:srgbClr val="000000"/>
                </a:solidFill>
                <a:latin typeface="Calibri"/>
                <a:cs typeface="Calibri"/>
              </a:rPr>
              <a:t>ENLIL+Cone</a:t>
            </a:r>
            <a:r>
              <a:rPr lang="en-GB" sz="2800" b="1" dirty="0" smtClean="0">
                <a:solidFill>
                  <a:srgbClr val="000000"/>
                </a:solidFill>
                <a:latin typeface="Calibri"/>
                <a:cs typeface="Calibri"/>
              </a:rPr>
              <a:t> Model</a:t>
            </a:r>
            <a:endParaRPr lang="en-GB" sz="2800" b="1" dirty="0">
              <a:solidFill>
                <a:srgbClr val="000000"/>
              </a:solidFill>
              <a:latin typeface="Calibri"/>
              <a:cs typeface="Calibri"/>
            </a:endParaRPr>
          </a:p>
        </p:txBody>
      </p:sp>
      <p:sp>
        <p:nvSpPr>
          <p:cNvPr id="20" name="Striped Right Arrow 19"/>
          <p:cNvSpPr/>
          <p:nvPr/>
        </p:nvSpPr>
        <p:spPr>
          <a:xfrm>
            <a:off x="3045408" y="4711770"/>
            <a:ext cx="1279626" cy="794989"/>
          </a:xfrm>
          <a:prstGeom prst="stripedRightArrow">
            <a:avLst/>
          </a:prstGeom>
          <a:solidFill>
            <a:srgbClr val="FF6600">
              <a:alpha val="44000"/>
            </a:srgb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p:cTn id="12" fill="hold" display="0">
                  <p:stCondLst>
                    <p:cond delay="indefinite"/>
                  </p:stCondLst>
                  <p:endCondLst>
                    <p:cond evt="onNext" delay="0">
                      <p:tgtEl>
                        <p:sldTgt/>
                      </p:tgtEl>
                    </p:cond>
                    <p:cond evt="onPrev" delay="0">
                      <p:tgtEl>
                        <p:sldTgt/>
                      </p:tgtEl>
                    </p:cond>
                  </p:endCondLst>
                </p:cTn>
                <p:tgtEl>
                  <p:spTgt spid="18"/>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04"/>
            <a:ext cx="8229600" cy="974273"/>
          </a:xfrm>
        </p:spPr>
        <p:txBody>
          <a:bodyPr>
            <a:normAutofit/>
          </a:bodyPr>
          <a:lstStyle/>
          <a:p>
            <a:r>
              <a:rPr lang="en-US" dirty="0" smtClean="0"/>
              <a:t>Ensemble of Input Parameters</a:t>
            </a:r>
            <a:endParaRPr lang="en-US" dirty="0"/>
          </a:p>
        </p:txBody>
      </p:sp>
      <p:sp>
        <p:nvSpPr>
          <p:cNvPr id="4" name="Slide Number Placeholder 3"/>
          <p:cNvSpPr>
            <a:spLocks noGrp="1"/>
          </p:cNvSpPr>
          <p:nvPr>
            <p:ph type="sldNum" sz="quarter" idx="12"/>
          </p:nvPr>
        </p:nvSpPr>
        <p:spPr/>
        <p:txBody>
          <a:bodyPr/>
          <a:lstStyle/>
          <a:p>
            <a:fld id="{6937A912-2B85-BA41-B280-1DCA3C7942E1}" type="slidenum">
              <a:rPr lang="en-US" smtClean="0"/>
              <a:pPr/>
              <a:t>5</a:t>
            </a:fld>
            <a:endParaRPr lang="en-US" dirty="0"/>
          </a:p>
        </p:txBody>
      </p:sp>
      <p:sp>
        <p:nvSpPr>
          <p:cNvPr id="6" name="TextBox 4"/>
          <p:cNvSpPr txBox="1">
            <a:spLocks noChangeArrowheads="1"/>
          </p:cNvSpPr>
          <p:nvPr/>
        </p:nvSpPr>
        <p:spPr bwMode="auto">
          <a:xfrm>
            <a:off x="228600" y="1483335"/>
            <a:ext cx="8610600" cy="76944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prstTxWarp prst="textNoShape">
              <a:avLst/>
            </a:prstTxWarp>
            <a:spAutoFit/>
          </a:bodyPr>
          <a:lstStyle/>
          <a:p>
            <a:r>
              <a:rPr lang="en-US" sz="2200" dirty="0">
                <a:latin typeface="Helvetica" pitchFamily="-1" charset="0"/>
              </a:rPr>
              <a:t>Ensemble modeling estimates the spread/uncertainty in CME arrival time predictions due to uncertainties in CME input parameters</a:t>
            </a:r>
            <a:r>
              <a:rPr lang="en-US" sz="2200" dirty="0" smtClean="0">
                <a:latin typeface="Helvetica" pitchFamily="-1" charset="0"/>
              </a:rPr>
              <a:t>:</a:t>
            </a:r>
            <a:endParaRPr lang="en-US" sz="2200" dirty="0">
              <a:latin typeface="Helvetica" pitchFamily="-1" charset="0"/>
            </a:endParaRPr>
          </a:p>
        </p:txBody>
      </p:sp>
      <p:sp>
        <p:nvSpPr>
          <p:cNvPr id="7" name="TextBox 3"/>
          <p:cNvSpPr txBox="1">
            <a:spLocks noChangeArrowheads="1"/>
          </p:cNvSpPr>
          <p:nvPr/>
        </p:nvSpPr>
        <p:spPr bwMode="auto">
          <a:xfrm>
            <a:off x="228600" y="2404360"/>
            <a:ext cx="8610600" cy="3785652"/>
          </a:xfrm>
          <a:prstGeom prst="rect">
            <a:avLst/>
          </a:prstGeom>
          <a:noFill/>
          <a:ln w="9525">
            <a:noFill/>
            <a:miter lim="800000"/>
            <a:headEnd/>
            <a:tailEnd/>
          </a:ln>
        </p:spPr>
        <p:txBody>
          <a:bodyPr wrap="square">
            <a:prstTxWarp prst="textNoShape">
              <a:avLst/>
            </a:prstTxWarp>
            <a:spAutoFit/>
          </a:bodyPr>
          <a:lstStyle/>
          <a:p>
            <a:endParaRPr lang="en-US" sz="2000" dirty="0">
              <a:latin typeface="Helvetica" pitchFamily="-1" charset="0"/>
            </a:endParaRPr>
          </a:p>
          <a:p>
            <a:pPr>
              <a:buFont typeface="Arial" pitchFamily="-1" charset="0"/>
              <a:buChar char="•"/>
            </a:pPr>
            <a:r>
              <a:rPr lang="en-US" sz="2000" dirty="0" smtClean="0">
                <a:latin typeface="Helvetica" pitchFamily="-1" charset="0"/>
              </a:rPr>
              <a:t>  Produce </a:t>
            </a:r>
            <a:r>
              <a:rPr lang="en-US" sz="2000" dirty="0">
                <a:latin typeface="Helvetica" pitchFamily="-1" charset="0"/>
              </a:rPr>
              <a:t>a set of</a:t>
            </a:r>
            <a:r>
              <a:rPr lang="en-US" sz="2000" dirty="0" smtClean="0">
                <a:latin typeface="Helvetica" pitchFamily="-1" charset="0"/>
              </a:rPr>
              <a:t> </a:t>
            </a:r>
            <a:r>
              <a:rPr lang="en-US" sz="2000" u="sng" dirty="0" smtClean="0">
                <a:solidFill>
                  <a:srgbClr val="FF6600"/>
                </a:solidFill>
                <a:latin typeface="Helvetica" pitchFamily="-1" charset="0"/>
              </a:rPr>
              <a:t>N</a:t>
            </a:r>
            <a:r>
              <a:rPr lang="en-US" sz="2000" dirty="0" smtClean="0">
                <a:latin typeface="Helvetica" pitchFamily="-1" charset="0"/>
              </a:rPr>
              <a:t> </a:t>
            </a:r>
            <a:r>
              <a:rPr lang="en-US" sz="2000" dirty="0">
                <a:latin typeface="Helvetica" pitchFamily="-1" charset="0"/>
              </a:rPr>
              <a:t>CME input parameters with the CME triangulation analysis tool</a:t>
            </a:r>
            <a:r>
              <a:rPr lang="en-US" sz="2000" dirty="0" smtClean="0">
                <a:latin typeface="Helvetica" pitchFamily="-1" charset="0"/>
              </a:rPr>
              <a:t>.  Routine cases have been run with N=48.  This number can be increased.</a:t>
            </a:r>
          </a:p>
          <a:p>
            <a:pPr>
              <a:buFont typeface="Arial" pitchFamily="-1" charset="0"/>
              <a:buChar char="•"/>
            </a:pPr>
            <a:endParaRPr lang="en-US" sz="2000" dirty="0">
              <a:latin typeface="Helvetica" pitchFamily="-1" charset="0"/>
            </a:endParaRPr>
          </a:p>
          <a:p>
            <a:pPr>
              <a:buFont typeface="Arial" pitchFamily="-1" charset="0"/>
              <a:buChar char="•"/>
            </a:pPr>
            <a:r>
              <a:rPr lang="en-US" sz="2000" dirty="0">
                <a:latin typeface="Helvetica" pitchFamily="-1" charset="0"/>
              </a:rPr>
              <a:t> Run an ensemble of </a:t>
            </a:r>
            <a:r>
              <a:rPr lang="en-US" sz="2000" b="1" u="sng" dirty="0">
                <a:solidFill>
                  <a:srgbClr val="FF6600"/>
                </a:solidFill>
                <a:latin typeface="Helvetica" pitchFamily="-1" charset="0"/>
              </a:rPr>
              <a:t>N</a:t>
            </a:r>
            <a:r>
              <a:rPr lang="en-US" sz="2000" dirty="0">
                <a:latin typeface="Helvetica" pitchFamily="-1" charset="0"/>
              </a:rPr>
              <a:t> runs of WSA-ENLIL cone model.</a:t>
            </a:r>
          </a:p>
          <a:p>
            <a:pPr>
              <a:buFont typeface="Arial" pitchFamily="-1" charset="0"/>
              <a:buChar char="•"/>
            </a:pPr>
            <a:endParaRPr lang="en-US" sz="2000" dirty="0">
              <a:latin typeface="Helvetica" pitchFamily="-1" charset="0"/>
            </a:endParaRPr>
          </a:p>
          <a:p>
            <a:pPr>
              <a:buFont typeface="Arial" pitchFamily="-1" charset="0"/>
              <a:buChar char="•"/>
            </a:pPr>
            <a:r>
              <a:rPr lang="en-US" sz="2000" dirty="0">
                <a:latin typeface="Helvetica" pitchFamily="-1" charset="0"/>
              </a:rPr>
              <a:t> This gives an ensemble of </a:t>
            </a:r>
            <a:r>
              <a:rPr lang="en-US" sz="2000" b="1" u="sng" dirty="0">
                <a:solidFill>
                  <a:srgbClr val="FF6600"/>
                </a:solidFill>
                <a:latin typeface="Helvetica" pitchFamily="-1" charset="0"/>
              </a:rPr>
              <a:t>N</a:t>
            </a:r>
            <a:r>
              <a:rPr lang="en-US" sz="2000" dirty="0">
                <a:latin typeface="Helvetica" pitchFamily="-1" charset="0"/>
              </a:rPr>
              <a:t> CME arrival times and impact estimates.</a:t>
            </a:r>
          </a:p>
          <a:p>
            <a:pPr>
              <a:buFont typeface="Arial" pitchFamily="-1" charset="0"/>
              <a:buChar char="•"/>
            </a:pPr>
            <a:endParaRPr lang="en-US" sz="2000" dirty="0">
              <a:latin typeface="Helvetica" pitchFamily="-1" charset="0"/>
            </a:endParaRPr>
          </a:p>
          <a:p>
            <a:pPr>
              <a:buFont typeface="Arial" pitchFamily="-1" charset="0"/>
              <a:buChar char="•"/>
            </a:pPr>
            <a:r>
              <a:rPr lang="en-US" sz="2000" dirty="0">
                <a:solidFill>
                  <a:srgbClr val="3366FF"/>
                </a:solidFill>
                <a:latin typeface="Helvetica" pitchFamily="-1" charset="0"/>
              </a:rPr>
              <a:t> For </a:t>
            </a:r>
            <a:r>
              <a:rPr lang="en-US" sz="2000" dirty="0">
                <a:solidFill>
                  <a:srgbClr val="FF6600"/>
                </a:solidFill>
                <a:latin typeface="Helvetica" pitchFamily="-1" charset="0"/>
              </a:rPr>
              <a:t>N=</a:t>
            </a:r>
            <a:r>
              <a:rPr lang="en-US" sz="2000" dirty="0" smtClean="0">
                <a:solidFill>
                  <a:srgbClr val="FF6600"/>
                </a:solidFill>
                <a:latin typeface="Helvetica" pitchFamily="-1" charset="0"/>
              </a:rPr>
              <a:t>48,</a:t>
            </a:r>
            <a:r>
              <a:rPr lang="en-US" sz="2000" dirty="0" smtClean="0">
                <a:solidFill>
                  <a:srgbClr val="3366FF"/>
                </a:solidFill>
                <a:latin typeface="Helvetica" pitchFamily="-1" charset="0"/>
              </a:rPr>
              <a:t> a average run </a:t>
            </a:r>
            <a:r>
              <a:rPr lang="en-US" sz="2000" dirty="0">
                <a:solidFill>
                  <a:srgbClr val="3366FF"/>
                </a:solidFill>
                <a:latin typeface="Helvetica" pitchFamily="-1" charset="0"/>
              </a:rPr>
              <a:t>takes </a:t>
            </a:r>
            <a:r>
              <a:rPr lang="en-US" sz="2000" dirty="0">
                <a:solidFill>
                  <a:srgbClr val="FF6600"/>
                </a:solidFill>
                <a:latin typeface="Helvetica" pitchFamily="-1" charset="0"/>
              </a:rPr>
              <a:t>~130 min</a:t>
            </a:r>
            <a:r>
              <a:rPr lang="en-US" sz="2000" dirty="0">
                <a:solidFill>
                  <a:srgbClr val="3366FF"/>
                </a:solidFill>
                <a:latin typeface="Helvetica" pitchFamily="-1" charset="0"/>
              </a:rPr>
              <a:t> on </a:t>
            </a:r>
            <a:r>
              <a:rPr lang="en-US" sz="2000" dirty="0">
                <a:solidFill>
                  <a:srgbClr val="FF6600"/>
                </a:solidFill>
                <a:latin typeface="Helvetica" pitchFamily="-1" charset="0"/>
              </a:rPr>
              <a:t>24 nodes</a:t>
            </a:r>
            <a:r>
              <a:rPr lang="en-US" sz="2000" dirty="0">
                <a:solidFill>
                  <a:srgbClr val="3366FF"/>
                </a:solidFill>
                <a:latin typeface="Helvetica" pitchFamily="-1" charset="0"/>
              </a:rPr>
              <a:t> </a:t>
            </a:r>
            <a:r>
              <a:rPr lang="en-US" sz="2000" i="1" dirty="0">
                <a:solidFill>
                  <a:srgbClr val="3366FF"/>
                </a:solidFill>
                <a:latin typeface="Helvetica" pitchFamily="-1" charset="0"/>
              </a:rPr>
              <a:t>(4 processors/node</a:t>
            </a:r>
            <a:r>
              <a:rPr lang="en-US" sz="2000" i="1" dirty="0" smtClean="0">
                <a:solidFill>
                  <a:srgbClr val="3366FF"/>
                </a:solidFill>
                <a:latin typeface="Helvetica" pitchFamily="-1" charset="0"/>
              </a:rPr>
              <a:t>) on our development system</a:t>
            </a:r>
            <a:r>
              <a:rPr lang="en-US" sz="2000" dirty="0" smtClean="0">
                <a:solidFill>
                  <a:srgbClr val="3366FF"/>
                </a:solidFill>
                <a:latin typeface="Helvetica" pitchFamily="-1" charset="0"/>
              </a:rPr>
              <a:t>. </a:t>
            </a:r>
            <a:r>
              <a:rPr lang="en-US" sz="2000" dirty="0">
                <a:solidFill>
                  <a:schemeClr val="tx1">
                    <a:lumMod val="50000"/>
                    <a:lumOff val="50000"/>
                  </a:schemeClr>
                </a:solidFill>
                <a:latin typeface="Helvetica" pitchFamily="-1" charset="0"/>
              </a:rPr>
              <a:t>We estimate that the same run will take ~80 minutes on</a:t>
            </a:r>
            <a:r>
              <a:rPr lang="en-US" sz="2000" dirty="0" smtClean="0">
                <a:solidFill>
                  <a:schemeClr val="tx1">
                    <a:lumMod val="50000"/>
                    <a:lumOff val="50000"/>
                  </a:schemeClr>
                </a:solidFill>
                <a:latin typeface="Helvetica" pitchFamily="-1" charset="0"/>
              </a:rPr>
              <a:t> the production system </a:t>
            </a:r>
            <a:r>
              <a:rPr lang="en-US" sz="2000" i="1" dirty="0">
                <a:solidFill>
                  <a:schemeClr val="tx1">
                    <a:lumMod val="50000"/>
                    <a:lumOff val="50000"/>
                  </a:schemeClr>
                </a:solidFill>
                <a:latin typeface="Helvetica" pitchFamily="-1" charset="0"/>
              </a:rPr>
              <a:t>(16 processors/node)</a:t>
            </a:r>
            <a:r>
              <a:rPr lang="en-US" sz="2000" dirty="0">
                <a:solidFill>
                  <a:schemeClr val="tx1">
                    <a:lumMod val="50000"/>
                    <a:lumOff val="50000"/>
                  </a:schemeClr>
                </a:solidFill>
                <a:latin typeface="Helvetica" pitchFamily="-1"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1728079" y="112713"/>
            <a:ext cx="5581532" cy="1138773"/>
          </a:xfrm>
          <a:prstGeom prst="rect">
            <a:avLst/>
          </a:prstGeom>
          <a:noFill/>
          <a:ln w="9525">
            <a:noFill/>
            <a:miter lim="800000"/>
            <a:headEnd/>
            <a:tailEnd/>
          </a:ln>
        </p:spPr>
        <p:txBody>
          <a:bodyPr wrap="square">
            <a:prstTxWarp prst="textNoShape">
              <a:avLst/>
            </a:prstTxWarp>
            <a:spAutoFit/>
          </a:bodyPr>
          <a:lstStyle/>
          <a:p>
            <a:pPr algn="ctr"/>
            <a:r>
              <a:rPr lang="en-US" sz="3400" dirty="0">
                <a:latin typeface="Calibri"/>
                <a:cs typeface="Calibri"/>
              </a:rPr>
              <a:t>WSA-</a:t>
            </a:r>
            <a:r>
              <a:rPr lang="en-US" sz="3400" dirty="0" err="1">
                <a:latin typeface="Calibri"/>
                <a:cs typeface="Calibri"/>
              </a:rPr>
              <a:t>ENLIL+Cone</a:t>
            </a:r>
            <a:r>
              <a:rPr lang="en-US" sz="3400" dirty="0">
                <a:latin typeface="Calibri"/>
                <a:cs typeface="Calibri"/>
              </a:rPr>
              <a:t> model: Automated Ensemble Pipeline</a:t>
            </a:r>
          </a:p>
        </p:txBody>
      </p:sp>
      <p:sp>
        <p:nvSpPr>
          <p:cNvPr id="24580" name="TextBox 3"/>
          <p:cNvSpPr txBox="1">
            <a:spLocks noChangeArrowheads="1"/>
          </p:cNvSpPr>
          <p:nvPr/>
        </p:nvSpPr>
        <p:spPr bwMode="auto">
          <a:xfrm>
            <a:off x="141760" y="1920396"/>
            <a:ext cx="8915400" cy="4185761"/>
          </a:xfrm>
          <a:prstGeom prst="rect">
            <a:avLst/>
          </a:prstGeom>
          <a:noFill/>
          <a:ln w="9525">
            <a:noFill/>
            <a:miter lim="800000"/>
            <a:headEnd/>
            <a:tailEnd/>
          </a:ln>
        </p:spPr>
        <p:txBody>
          <a:bodyPr wrap="square">
            <a:prstTxWarp prst="textNoShape">
              <a:avLst/>
            </a:prstTxWarp>
            <a:spAutoFit/>
          </a:bodyPr>
          <a:lstStyle/>
          <a:p>
            <a:r>
              <a:rPr lang="en-US" sz="1900" i="1" dirty="0" smtClean="0">
                <a:latin typeface="Helvetica" pitchFamily="-1" charset="0"/>
              </a:rPr>
              <a:t>Improvements:</a:t>
            </a:r>
          </a:p>
          <a:p>
            <a:pPr>
              <a:buFont typeface="Arial" pitchFamily="-1" charset="0"/>
              <a:buChar char="•"/>
            </a:pPr>
            <a:r>
              <a:rPr lang="en-US" sz="1900" dirty="0" smtClean="0">
                <a:latin typeface="Helvetica" pitchFamily="-1" charset="0"/>
              </a:rPr>
              <a:t> </a:t>
            </a:r>
            <a:r>
              <a:rPr lang="en-US" sz="1900" dirty="0">
                <a:latin typeface="Helvetica" pitchFamily="-1" charset="0"/>
              </a:rPr>
              <a:t>CME input parameters measured with the triangulation tool are automatically fed to the WSA-ENLIL model to digest.</a:t>
            </a:r>
          </a:p>
          <a:p>
            <a:pPr>
              <a:buFont typeface="Arial" pitchFamily="-1" charset="0"/>
              <a:buChar char="•"/>
            </a:pPr>
            <a:r>
              <a:rPr lang="en-US" sz="1900" dirty="0">
                <a:latin typeface="Helvetica" pitchFamily="-1" charset="0"/>
              </a:rPr>
              <a:t> Multiple CME capability added: up to five </a:t>
            </a:r>
            <a:r>
              <a:rPr lang="en-US" sz="1900" dirty="0" err="1">
                <a:latin typeface="Helvetica" pitchFamily="-1" charset="0"/>
              </a:rPr>
              <a:t>CMEs</a:t>
            </a:r>
            <a:r>
              <a:rPr lang="en-US" sz="1900" dirty="0">
                <a:latin typeface="Helvetica" pitchFamily="-1" charset="0"/>
              </a:rPr>
              <a:t> in a single simulation.  </a:t>
            </a:r>
          </a:p>
          <a:p>
            <a:pPr>
              <a:buFont typeface="Arial" pitchFamily="-1" charset="0"/>
              <a:buChar char="•"/>
            </a:pPr>
            <a:r>
              <a:rPr lang="en-US" sz="1900" dirty="0">
                <a:latin typeface="Helvetica" pitchFamily="-1" charset="0"/>
              </a:rPr>
              <a:t> The total number of N simulations is now variable.</a:t>
            </a:r>
          </a:p>
          <a:p>
            <a:pPr>
              <a:buFont typeface="Arial" pitchFamily="-1" charset="0"/>
              <a:buChar char="•"/>
            </a:pPr>
            <a:r>
              <a:rPr lang="en-US" sz="1900" dirty="0">
                <a:latin typeface="Helvetica" pitchFamily="-1" charset="0"/>
              </a:rPr>
              <a:t> Capability of real-time or historical CME run option introduced.</a:t>
            </a:r>
          </a:p>
          <a:p>
            <a:pPr>
              <a:buFont typeface="Arial" pitchFamily="-1" charset="0"/>
              <a:buChar char="•"/>
            </a:pPr>
            <a:r>
              <a:rPr lang="en-US" sz="1900" dirty="0" smtClean="0">
                <a:latin typeface="Helvetica" pitchFamily="-1" charset="0"/>
              </a:rPr>
              <a:t> New </a:t>
            </a:r>
            <a:r>
              <a:rPr lang="en-US" sz="1900" dirty="0">
                <a:latin typeface="Helvetica" pitchFamily="-1" charset="0"/>
              </a:rPr>
              <a:t>detailed results text shows a table of model results (arrival times, </a:t>
            </a:r>
            <a:r>
              <a:rPr lang="en-US" sz="1900" dirty="0" err="1">
                <a:latin typeface="Helvetica" pitchFamily="-1" charset="0"/>
              </a:rPr>
              <a:t>Kp</a:t>
            </a:r>
            <a:r>
              <a:rPr lang="en-US" sz="1900" dirty="0">
                <a:latin typeface="Helvetica" pitchFamily="-1" charset="0"/>
              </a:rPr>
              <a:t> estimates, etc) alongside each CME input parameter to allow for easy comparison.</a:t>
            </a:r>
            <a:endParaRPr lang="en-US" sz="1900" dirty="0" smtClean="0">
              <a:latin typeface="Helvetica" pitchFamily="-1" charset="0"/>
            </a:endParaRPr>
          </a:p>
          <a:p>
            <a:pPr>
              <a:buFont typeface="Arial" pitchFamily="-1" charset="0"/>
              <a:buChar char="•"/>
            </a:pPr>
            <a:r>
              <a:rPr lang="en-US" sz="1900" dirty="0" smtClean="0">
                <a:latin typeface="Helvetica" pitchFamily="-1" charset="0"/>
              </a:rPr>
              <a:t> Results are ingested into </a:t>
            </a:r>
            <a:r>
              <a:rPr lang="en-US" sz="1900" dirty="0">
                <a:latin typeface="Helvetica" pitchFamily="-1" charset="0"/>
              </a:rPr>
              <a:t>the integrated Space Weather Analysis system (</a:t>
            </a:r>
            <a:r>
              <a:rPr lang="en-US" sz="1900" dirty="0" err="1">
                <a:latin typeface="Helvetica" pitchFamily="-1" charset="0"/>
              </a:rPr>
              <a:t>iSWA</a:t>
            </a:r>
            <a:r>
              <a:rPr lang="en-US" sz="1900" dirty="0">
                <a:solidFill>
                  <a:schemeClr val="accent2"/>
                </a:solidFill>
                <a:latin typeface="Helvetica" pitchFamily="-1" charset="0"/>
              </a:rPr>
              <a:t>)</a:t>
            </a:r>
          </a:p>
          <a:p>
            <a:pPr>
              <a:buFont typeface="Arial" pitchFamily="-1" charset="0"/>
              <a:buChar char="•"/>
            </a:pPr>
            <a:endParaRPr lang="en-US" sz="1900" dirty="0" smtClean="0">
              <a:latin typeface="Helvetica" pitchFamily="-1" charset="0"/>
            </a:endParaRPr>
          </a:p>
          <a:p>
            <a:r>
              <a:rPr lang="en-US" sz="1900" i="1" dirty="0">
                <a:solidFill>
                  <a:schemeClr val="accent2"/>
                </a:solidFill>
                <a:latin typeface="Helvetica" pitchFamily="-1" charset="0"/>
              </a:rPr>
              <a:t>Next steps:</a:t>
            </a:r>
          </a:p>
          <a:p>
            <a:pPr>
              <a:buFont typeface="Arial" pitchFamily="-1" charset="0"/>
              <a:buChar char="•"/>
            </a:pPr>
            <a:r>
              <a:rPr lang="en-US" sz="1900" dirty="0">
                <a:solidFill>
                  <a:schemeClr val="accent2"/>
                </a:solidFill>
                <a:latin typeface="Helvetica" pitchFamily="-1" charset="0"/>
              </a:rPr>
              <a:t> Graphical improvements to allow comprehension of many (N) results at a glance</a:t>
            </a:r>
          </a:p>
          <a:p>
            <a:pPr>
              <a:buFont typeface="Arial" pitchFamily="-1" charset="0"/>
              <a:buChar char="•"/>
            </a:pPr>
            <a:r>
              <a:rPr lang="en-US" sz="1900" dirty="0">
                <a:solidFill>
                  <a:schemeClr val="accent2"/>
                </a:solidFill>
                <a:latin typeface="Helvetica" pitchFamily="-1" charset="0"/>
              </a:rPr>
              <a:t> Perform more real-time </a:t>
            </a:r>
            <a:r>
              <a:rPr lang="en-US" sz="1900" dirty="0" smtClean="0">
                <a:solidFill>
                  <a:schemeClr val="accent2"/>
                </a:solidFill>
                <a:latin typeface="Helvetica" pitchFamily="-1" charset="0"/>
              </a:rPr>
              <a:t>runs </a:t>
            </a:r>
            <a:r>
              <a:rPr lang="en-US" sz="1900" dirty="0">
                <a:solidFill>
                  <a:schemeClr val="accent2"/>
                </a:solidFill>
                <a:latin typeface="Helvetica" pitchFamily="-1" charset="0"/>
              </a:rPr>
              <a:t>to collect more performance </a:t>
            </a:r>
            <a:r>
              <a:rPr lang="en-US" sz="1900" dirty="0" smtClean="0">
                <a:solidFill>
                  <a:schemeClr val="accent2"/>
                </a:solidFill>
                <a:latin typeface="Helvetica" pitchFamily="-1" charset="0"/>
              </a:rPr>
              <a:t>statistics</a:t>
            </a:r>
            <a:endParaRPr lang="en-US" sz="1900" dirty="0">
              <a:solidFill>
                <a:schemeClr val="accent2"/>
              </a:solidFill>
              <a:latin typeface="Helvetica" pitchFamily="-1" charset="0"/>
            </a:endParaRPr>
          </a:p>
        </p:txBody>
      </p:sp>
      <p:sp>
        <p:nvSpPr>
          <p:cNvPr id="24581" name="TextBox 4"/>
          <p:cNvSpPr txBox="1">
            <a:spLocks noChangeArrowheads="1"/>
          </p:cNvSpPr>
          <p:nvPr/>
        </p:nvSpPr>
        <p:spPr bwMode="auto">
          <a:xfrm>
            <a:off x="141760" y="1379610"/>
            <a:ext cx="8763000" cy="461665"/>
          </a:xfrm>
          <a:prstGeom prst="rect">
            <a:avLst/>
          </a:prstGeom>
          <a:noFill/>
          <a:ln w="25400" cap="flat" cmpd="sng" algn="ctr">
            <a:solidFill>
              <a:schemeClr val="accent2"/>
            </a:solidFill>
            <a:prstDash val="solid"/>
            <a:miter lim="800000"/>
            <a:headEnd type="none" w="med" len="med"/>
            <a:tailEnd type="none" w="med" len="med"/>
          </a:ln>
        </p:spPr>
        <p:txBody>
          <a:bodyPr wrap="square">
            <a:prstTxWarp prst="textNoShape">
              <a:avLst/>
            </a:prstTxWarp>
            <a:spAutoFit/>
          </a:bodyPr>
          <a:lstStyle/>
          <a:p>
            <a:pPr algn="ctr"/>
            <a:r>
              <a:rPr lang="en-US" sz="2400" dirty="0">
                <a:latin typeface="Calibri"/>
                <a:cs typeface="Calibri"/>
              </a:rPr>
              <a:t>The automated ensemble modeling pipeline foundation is complete!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9" descr="arrival_Earth.gif"/>
          <p:cNvPicPr>
            <a:picLocks noChangeAspect="1"/>
          </p:cNvPicPr>
          <p:nvPr/>
        </p:nvPicPr>
        <p:blipFill>
          <a:blip r:embed="rId2"/>
          <a:srcRect/>
          <a:stretch>
            <a:fillRect/>
          </a:stretch>
        </p:blipFill>
        <p:spPr bwMode="auto">
          <a:xfrm>
            <a:off x="0" y="1371600"/>
            <a:ext cx="9001125" cy="4800600"/>
          </a:xfrm>
          <a:prstGeom prst="rect">
            <a:avLst/>
          </a:prstGeom>
          <a:noFill/>
          <a:ln w="9525">
            <a:noFill/>
            <a:miter lim="800000"/>
            <a:headEnd/>
            <a:tailEnd/>
          </a:ln>
        </p:spPr>
      </p:pic>
      <p:sp>
        <p:nvSpPr>
          <p:cNvPr id="30723" name="Rectangle 11"/>
          <p:cNvSpPr>
            <a:spLocks noChangeArrowheads="1"/>
          </p:cNvSpPr>
          <p:nvPr/>
        </p:nvSpPr>
        <p:spPr bwMode="auto">
          <a:xfrm>
            <a:off x="0" y="152400"/>
            <a:ext cx="9144000" cy="861774"/>
          </a:xfrm>
          <a:prstGeom prst="rect">
            <a:avLst/>
          </a:prstGeom>
          <a:noFill/>
          <a:ln w="9525">
            <a:noFill/>
            <a:miter lim="800000"/>
            <a:headEnd/>
            <a:tailEnd/>
          </a:ln>
        </p:spPr>
        <p:txBody>
          <a:bodyPr wrap="square">
            <a:prstTxWarp prst="textNoShape">
              <a:avLst/>
            </a:prstTxWarp>
            <a:spAutoFit/>
          </a:bodyPr>
          <a:lstStyle/>
          <a:p>
            <a:pPr algn="ctr"/>
            <a:r>
              <a:rPr lang="en-US" sz="2600" dirty="0" smtClean="0">
                <a:latin typeface="Calibri"/>
                <a:cs typeface="Calibri"/>
              </a:rPr>
              <a:t>Example: 2012</a:t>
            </a:r>
            <a:r>
              <a:rPr lang="en-US" sz="2600" dirty="0">
                <a:latin typeface="Calibri"/>
                <a:cs typeface="Calibri"/>
              </a:rPr>
              <a:t>-02-</a:t>
            </a:r>
            <a:r>
              <a:rPr lang="en-US" sz="2600" dirty="0" smtClean="0">
                <a:latin typeface="Calibri"/>
                <a:cs typeface="Calibri"/>
              </a:rPr>
              <a:t>24 CME </a:t>
            </a:r>
          </a:p>
          <a:p>
            <a:pPr algn="ctr"/>
            <a:r>
              <a:rPr lang="en-US" sz="2400" dirty="0" smtClean="0">
                <a:cs typeface="Calibri"/>
              </a:rPr>
              <a:t>Histogram of CME Arrival Times for an Ensemble of Input Parameters</a:t>
            </a:r>
            <a:endParaRPr lang="en-US" sz="2400" dirty="0">
              <a:latin typeface="Calibri"/>
              <a:cs typeface="Calibri"/>
            </a:endParaRPr>
          </a:p>
        </p:txBody>
      </p:sp>
      <p:cxnSp>
        <p:nvCxnSpPr>
          <p:cNvPr id="12" name="Straight Arrow Connector 11"/>
          <p:cNvCxnSpPr/>
          <p:nvPr/>
        </p:nvCxnSpPr>
        <p:spPr>
          <a:xfrm rot="5400000">
            <a:off x="6590507" y="4837906"/>
            <a:ext cx="685800" cy="15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0726" name="TextBox 13"/>
          <p:cNvSpPr txBox="1">
            <a:spLocks noChangeArrowheads="1"/>
          </p:cNvSpPr>
          <p:nvPr/>
        </p:nvSpPr>
        <p:spPr bwMode="auto">
          <a:xfrm>
            <a:off x="6324600" y="3757613"/>
            <a:ext cx="1905000" cy="738187"/>
          </a:xfrm>
          <a:prstGeom prst="rect">
            <a:avLst/>
          </a:prstGeom>
          <a:noFill/>
          <a:ln w="19050">
            <a:solidFill>
              <a:srgbClr val="008000"/>
            </a:solidFill>
            <a:miter lim="800000"/>
            <a:headEnd/>
            <a:tailEnd/>
          </a:ln>
        </p:spPr>
        <p:txBody>
          <a:bodyPr>
            <a:prstTxWarp prst="textNoShape">
              <a:avLst/>
            </a:prstTxWarp>
            <a:spAutoFit/>
          </a:bodyPr>
          <a:lstStyle/>
          <a:p>
            <a:pPr algn="ctr"/>
            <a:r>
              <a:rPr lang="en-US" sz="1400" dirty="0">
                <a:solidFill>
                  <a:srgbClr val="008000"/>
                </a:solidFill>
                <a:latin typeface="Helvetica" pitchFamily="-1" charset="0"/>
              </a:rPr>
              <a:t>Observed arrival</a:t>
            </a:r>
          </a:p>
          <a:p>
            <a:pPr algn="ctr"/>
            <a:r>
              <a:rPr lang="en-US" sz="1400" dirty="0">
                <a:solidFill>
                  <a:srgbClr val="008000"/>
                </a:solidFill>
                <a:latin typeface="Helvetica" pitchFamily="-1" charset="0"/>
              </a:rPr>
              <a:t>2012-02-26 20:58 UT</a:t>
            </a:r>
          </a:p>
          <a:p>
            <a:pPr algn="ctr"/>
            <a:r>
              <a:rPr lang="en-US" sz="1400" dirty="0">
                <a:solidFill>
                  <a:srgbClr val="008000"/>
                </a:solidFill>
                <a:latin typeface="Helvetica" pitchFamily="-1" charset="0"/>
              </a:rPr>
              <a:t>Observed </a:t>
            </a:r>
            <a:r>
              <a:rPr lang="en-US" sz="1400" dirty="0" err="1">
                <a:solidFill>
                  <a:srgbClr val="008000"/>
                </a:solidFill>
                <a:latin typeface="Helvetica" pitchFamily="-1" charset="0"/>
              </a:rPr>
              <a:t>Kp</a:t>
            </a:r>
            <a:r>
              <a:rPr lang="en-US" sz="1400" dirty="0">
                <a:solidFill>
                  <a:srgbClr val="008000"/>
                </a:solidFill>
                <a:latin typeface="Helvetica" pitchFamily="-1" charset="0"/>
              </a:rPr>
              <a:t>=5</a:t>
            </a:r>
          </a:p>
        </p:txBody>
      </p:sp>
      <p:sp>
        <p:nvSpPr>
          <p:cNvPr id="30727" name="TextBox 9"/>
          <p:cNvSpPr txBox="1">
            <a:spLocks noChangeArrowheads="1"/>
          </p:cNvSpPr>
          <p:nvPr/>
        </p:nvSpPr>
        <p:spPr bwMode="auto">
          <a:xfrm>
            <a:off x="3200400" y="6334125"/>
            <a:ext cx="5943600" cy="523875"/>
          </a:xfrm>
          <a:prstGeom prst="rect">
            <a:avLst/>
          </a:prstGeom>
          <a:noFill/>
          <a:ln w="9525">
            <a:noFill/>
            <a:miter lim="800000"/>
            <a:headEnd/>
            <a:tailEnd/>
          </a:ln>
        </p:spPr>
        <p:txBody>
          <a:bodyPr>
            <a:prstTxWarp prst="textNoShape">
              <a:avLst/>
            </a:prstTxWarp>
            <a:spAutoFit/>
          </a:bodyPr>
          <a:lstStyle/>
          <a:p>
            <a:r>
              <a:rPr lang="en-US" sz="1400" i="1" dirty="0">
                <a:latin typeface="Helvetica" pitchFamily="-1" charset="0"/>
              </a:rPr>
              <a:t>This is a prototype graph; we are working on graphical improvements to allow comprehension of many (N) results at a glance</a:t>
            </a:r>
            <a:endParaRPr lang="en-US" sz="1400" i="1" dirty="0"/>
          </a:p>
        </p:txBody>
      </p:sp>
      <p:sp>
        <p:nvSpPr>
          <p:cNvPr id="30728" name="TextBox 4"/>
          <p:cNvSpPr txBox="1">
            <a:spLocks noChangeArrowheads="1"/>
          </p:cNvSpPr>
          <p:nvPr/>
        </p:nvSpPr>
        <p:spPr bwMode="auto">
          <a:xfrm>
            <a:off x="5715000" y="1636713"/>
            <a:ext cx="2743200" cy="954087"/>
          </a:xfrm>
          <a:prstGeom prst="rect">
            <a:avLst/>
          </a:prstGeom>
          <a:noFill/>
          <a:ln w="9525">
            <a:solidFill>
              <a:schemeClr val="tx1"/>
            </a:solidFill>
            <a:miter lim="800000"/>
            <a:headEnd/>
            <a:tailEnd/>
          </a:ln>
        </p:spPr>
        <p:txBody>
          <a:bodyPr>
            <a:prstTxWarp prst="textNoShape">
              <a:avLst/>
            </a:prstTxWarp>
            <a:spAutoFit/>
          </a:bodyPr>
          <a:lstStyle/>
          <a:p>
            <a:r>
              <a:rPr lang="en-US" sz="1400" b="1" dirty="0">
                <a:latin typeface="Helvetica" pitchFamily="-1" charset="0"/>
              </a:rPr>
              <a:t>Predicted arrival time range:</a:t>
            </a:r>
            <a:endParaRPr lang="en-US" sz="1400" dirty="0">
              <a:latin typeface="Helvetica" pitchFamily="-1" charset="0"/>
            </a:endParaRPr>
          </a:p>
          <a:p>
            <a:r>
              <a:rPr lang="en-US" sz="1400" dirty="0">
                <a:latin typeface="Helvetica" pitchFamily="-1" charset="0"/>
              </a:rPr>
              <a:t>Earliest    2012-02-26T09:56 UT</a:t>
            </a:r>
          </a:p>
          <a:p>
            <a:r>
              <a:rPr lang="en-US" sz="1400" dirty="0">
                <a:latin typeface="Helvetica" pitchFamily="-1" charset="0"/>
              </a:rPr>
              <a:t>Median    2012-02-26T16:56 UT</a:t>
            </a:r>
          </a:p>
          <a:p>
            <a:r>
              <a:rPr lang="en-US" sz="1400" dirty="0">
                <a:latin typeface="Helvetica" pitchFamily="-1" charset="0"/>
              </a:rPr>
              <a:t>Latest      2012-02-26T23:56 UT</a:t>
            </a:r>
          </a:p>
        </p:txBody>
      </p:sp>
      <p:sp>
        <p:nvSpPr>
          <p:cNvPr id="30729" name="Rectangle 9"/>
          <p:cNvSpPr>
            <a:spLocks noChangeArrowheads="1"/>
          </p:cNvSpPr>
          <p:nvPr/>
        </p:nvSpPr>
        <p:spPr bwMode="auto">
          <a:xfrm>
            <a:off x="533400" y="2971800"/>
            <a:ext cx="1219200" cy="954107"/>
          </a:xfrm>
          <a:prstGeom prst="rect">
            <a:avLst/>
          </a:prstGeom>
          <a:noFill/>
          <a:ln w="9525">
            <a:solidFill>
              <a:schemeClr val="tx1"/>
            </a:solidFill>
            <a:miter lim="800000"/>
            <a:headEnd/>
            <a:tailEnd/>
          </a:ln>
        </p:spPr>
        <p:txBody>
          <a:bodyPr>
            <a:prstTxWarp prst="textNoShape">
              <a:avLst/>
            </a:prstTxWarp>
            <a:spAutoFit/>
          </a:bodyPr>
          <a:lstStyle/>
          <a:p>
            <a:r>
              <a:rPr lang="en-US" sz="1400" b="1" dirty="0">
                <a:latin typeface="Helvetica" pitchFamily="-1" charset="0"/>
              </a:rPr>
              <a:t>Predicted</a:t>
            </a:r>
            <a:r>
              <a:rPr lang="en-US" sz="1400" b="1" dirty="0" smtClean="0">
                <a:latin typeface="Helvetica" pitchFamily="-1" charset="0"/>
              </a:rPr>
              <a:t>:</a:t>
            </a:r>
          </a:p>
          <a:p>
            <a:r>
              <a:rPr lang="en-US" sz="1400" dirty="0" smtClean="0">
                <a:latin typeface="Helvetica" pitchFamily="-1" charset="0"/>
              </a:rPr>
              <a:t>100%</a:t>
            </a:r>
            <a:r>
              <a:rPr lang="en-US" sz="1400" b="1" dirty="0" smtClean="0">
                <a:latin typeface="Helvetica" pitchFamily="-1" charset="0"/>
              </a:rPr>
              <a:t> Hit</a:t>
            </a:r>
          </a:p>
          <a:p>
            <a:r>
              <a:rPr lang="en-US" sz="1400" b="1" dirty="0" smtClean="0">
                <a:latin typeface="Helvetica" pitchFamily="-1" charset="0"/>
              </a:rPr>
              <a:t>Hits</a:t>
            </a:r>
            <a:r>
              <a:rPr lang="en-US" sz="1400" dirty="0" smtClean="0">
                <a:latin typeface="Helvetica" pitchFamily="-1" charset="0"/>
              </a:rPr>
              <a:t> </a:t>
            </a:r>
            <a:r>
              <a:rPr lang="en-US" sz="1400" dirty="0">
                <a:latin typeface="Helvetica" pitchFamily="-1" charset="0"/>
              </a:rPr>
              <a:t>48</a:t>
            </a:r>
          </a:p>
          <a:p>
            <a:r>
              <a:rPr lang="en-US" sz="1400" b="1" dirty="0">
                <a:latin typeface="Helvetica" pitchFamily="-1" charset="0"/>
              </a:rPr>
              <a:t>Misses</a:t>
            </a:r>
            <a:r>
              <a:rPr lang="en-US" sz="1400" dirty="0">
                <a:latin typeface="Helvetica" pitchFamily="-1" charset="0"/>
              </a:rPr>
              <a:t> 0</a:t>
            </a:r>
          </a:p>
        </p:txBody>
      </p:sp>
      <p:sp>
        <p:nvSpPr>
          <p:cNvPr id="30730" name="Rectangle 7"/>
          <p:cNvSpPr>
            <a:spLocks noChangeArrowheads="1"/>
          </p:cNvSpPr>
          <p:nvPr/>
        </p:nvSpPr>
        <p:spPr bwMode="auto">
          <a:xfrm>
            <a:off x="533400" y="1676400"/>
            <a:ext cx="2362200" cy="1169988"/>
          </a:xfrm>
          <a:prstGeom prst="rect">
            <a:avLst/>
          </a:prstGeom>
          <a:noFill/>
          <a:ln w="9525">
            <a:solidFill>
              <a:schemeClr val="tx1"/>
            </a:solidFill>
            <a:miter lim="800000"/>
            <a:headEnd/>
            <a:tailEnd/>
          </a:ln>
        </p:spPr>
        <p:txBody>
          <a:bodyPr>
            <a:prstTxWarp prst="textNoShape">
              <a:avLst/>
            </a:prstTxWarp>
            <a:spAutoFit/>
          </a:bodyPr>
          <a:lstStyle/>
          <a:p>
            <a:r>
              <a:rPr lang="en-US" sz="1400" b="1">
                <a:latin typeface="Helvetica" pitchFamily="-1" charset="0"/>
              </a:rPr>
              <a:t>Predicted magnetopause</a:t>
            </a:r>
          </a:p>
          <a:p>
            <a:r>
              <a:rPr lang="en-US" sz="1400" b="1">
                <a:latin typeface="Helvetica" pitchFamily="-1" charset="0"/>
              </a:rPr>
              <a:t>standoff distance range:</a:t>
            </a:r>
          </a:p>
          <a:p>
            <a:r>
              <a:rPr lang="en-US" sz="1400">
                <a:latin typeface="Helvetica" pitchFamily="-1" charset="0"/>
              </a:rPr>
              <a:t>Minimum 5.1 R</a:t>
            </a:r>
            <a:r>
              <a:rPr lang="en-US" sz="1400" baseline="-25000">
                <a:latin typeface="Helvetica" pitchFamily="-1" charset="0"/>
              </a:rPr>
              <a:t>E</a:t>
            </a:r>
          </a:p>
          <a:p>
            <a:r>
              <a:rPr lang="en-US" sz="1400">
                <a:latin typeface="Helvetica" pitchFamily="-1" charset="0"/>
              </a:rPr>
              <a:t>Average 5.6 R</a:t>
            </a:r>
            <a:r>
              <a:rPr lang="en-US" sz="1400" baseline="-25000">
                <a:latin typeface="Helvetica" pitchFamily="-1" charset="0"/>
              </a:rPr>
              <a:t>E</a:t>
            </a:r>
            <a:endParaRPr lang="en-US" sz="1400">
              <a:latin typeface="Helvetica" pitchFamily="-1" charset="0"/>
            </a:endParaRPr>
          </a:p>
          <a:p>
            <a:r>
              <a:rPr lang="en-US" sz="1400">
                <a:latin typeface="Helvetica" pitchFamily="-1" charset="0"/>
              </a:rPr>
              <a:t>Maximum 6.7 R</a:t>
            </a:r>
            <a:r>
              <a:rPr lang="en-US" sz="1400" baseline="-25000">
                <a:latin typeface="Helvetica" pitchFamily="-1" charset="0"/>
              </a:rPr>
              <a:t>E</a:t>
            </a:r>
            <a:endParaRPr lang="en-US" sz="1400">
              <a:latin typeface="Helvetica" pitchFamily="-1" charset="0"/>
            </a:endParaRPr>
          </a:p>
        </p:txBody>
      </p:sp>
      <p:sp>
        <p:nvSpPr>
          <p:cNvPr id="30731" name="Rectangle 12"/>
          <p:cNvSpPr>
            <a:spLocks noChangeArrowheads="1"/>
          </p:cNvSpPr>
          <p:nvPr/>
        </p:nvSpPr>
        <p:spPr bwMode="auto">
          <a:xfrm>
            <a:off x="6553200" y="2667000"/>
            <a:ext cx="1905000" cy="990600"/>
          </a:xfrm>
          <a:prstGeom prst="rect">
            <a:avLst/>
          </a:prstGeom>
          <a:noFill/>
          <a:ln w="9525">
            <a:solidFill>
              <a:schemeClr val="tx1"/>
            </a:solidFill>
            <a:miter lim="800000"/>
            <a:headEnd/>
            <a:tailEnd/>
          </a:ln>
        </p:spPr>
        <p:txBody>
          <a:bodyPr>
            <a:prstTxWarp prst="textNoShape">
              <a:avLst/>
            </a:prstTxWarp>
            <a:spAutoFit/>
          </a:bodyPr>
          <a:lstStyle/>
          <a:p>
            <a:r>
              <a:rPr lang="en-US" sz="1400" b="1" dirty="0">
                <a:latin typeface="Helvetica" pitchFamily="-1" charset="0"/>
              </a:rPr>
              <a:t>Predicted </a:t>
            </a:r>
            <a:r>
              <a:rPr lang="en-US" sz="1400" b="1" dirty="0" err="1">
                <a:latin typeface="Helvetica" pitchFamily="-1" charset="0"/>
              </a:rPr>
              <a:t>Kp</a:t>
            </a:r>
            <a:r>
              <a:rPr lang="en-US" sz="1400" b="1" dirty="0">
                <a:latin typeface="Helvetica" pitchFamily="-1" charset="0"/>
              </a:rPr>
              <a:t> range:</a:t>
            </a:r>
          </a:p>
          <a:p>
            <a:pPr algn="just"/>
            <a:r>
              <a:rPr lang="en-US" sz="1400" dirty="0">
                <a:latin typeface="Helvetica" pitchFamily="-1" charset="0"/>
              </a:rPr>
              <a:t>  90˚ clock angle: 3-5</a:t>
            </a:r>
          </a:p>
          <a:p>
            <a:pPr algn="just"/>
            <a:r>
              <a:rPr lang="en-US" sz="1400" dirty="0">
                <a:latin typeface="Helvetica" pitchFamily="-1" charset="0"/>
              </a:rPr>
              <a:t>135˚ clock angle: 4-8</a:t>
            </a:r>
          </a:p>
          <a:p>
            <a:r>
              <a:rPr lang="en-US" sz="1400" dirty="0">
                <a:latin typeface="Helvetica" pitchFamily="-1" charset="0"/>
              </a:rPr>
              <a:t>180˚ clock angle: 5-9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gif"/>
          <p:cNvPicPr>
            <a:picLocks noChangeAspect="1"/>
          </p:cNvPicPr>
          <p:nvPr/>
        </p:nvPicPr>
        <p:blipFill>
          <a:blip r:embed="rId2"/>
          <a:stretch>
            <a:fillRect/>
          </a:stretch>
        </p:blipFill>
        <p:spPr>
          <a:xfrm>
            <a:off x="0" y="779794"/>
            <a:ext cx="4865907" cy="3041192"/>
          </a:xfrm>
          <a:prstGeom prst="rect">
            <a:avLst/>
          </a:prstGeom>
        </p:spPr>
      </p:pic>
      <p:pic>
        <p:nvPicPr>
          <p:cNvPr id="3" name="Picture 2" descr="V.gif"/>
          <p:cNvPicPr>
            <a:picLocks noChangeAspect="1"/>
          </p:cNvPicPr>
          <p:nvPr/>
        </p:nvPicPr>
        <p:blipFill>
          <a:blip r:embed="rId3"/>
          <a:stretch>
            <a:fillRect/>
          </a:stretch>
        </p:blipFill>
        <p:spPr>
          <a:xfrm>
            <a:off x="4545541" y="779794"/>
            <a:ext cx="4865906" cy="3041192"/>
          </a:xfrm>
          <a:prstGeom prst="rect">
            <a:avLst/>
          </a:prstGeom>
        </p:spPr>
      </p:pic>
      <p:pic>
        <p:nvPicPr>
          <p:cNvPr id="4" name="Picture 3" descr="B.gif"/>
          <p:cNvPicPr>
            <a:picLocks noChangeAspect="1"/>
          </p:cNvPicPr>
          <p:nvPr/>
        </p:nvPicPr>
        <p:blipFill>
          <a:blip r:embed="rId4"/>
          <a:stretch>
            <a:fillRect/>
          </a:stretch>
        </p:blipFill>
        <p:spPr>
          <a:xfrm>
            <a:off x="0" y="3653888"/>
            <a:ext cx="4865907" cy="3041192"/>
          </a:xfrm>
          <a:prstGeom prst="rect">
            <a:avLst/>
          </a:prstGeom>
        </p:spPr>
      </p:pic>
      <p:pic>
        <p:nvPicPr>
          <p:cNvPr id="5" name="Picture 4" descr="T.gif"/>
          <p:cNvPicPr>
            <a:picLocks noChangeAspect="1"/>
          </p:cNvPicPr>
          <p:nvPr/>
        </p:nvPicPr>
        <p:blipFill>
          <a:blip r:embed="rId5"/>
          <a:stretch>
            <a:fillRect/>
          </a:stretch>
        </p:blipFill>
        <p:spPr>
          <a:xfrm>
            <a:off x="4519081" y="3665028"/>
            <a:ext cx="4892366" cy="3057729"/>
          </a:xfrm>
          <a:prstGeom prst="rect">
            <a:avLst/>
          </a:prstGeom>
        </p:spPr>
      </p:pic>
      <p:sp>
        <p:nvSpPr>
          <p:cNvPr id="6" name="TextBox 5"/>
          <p:cNvSpPr txBox="1"/>
          <p:nvPr/>
        </p:nvSpPr>
        <p:spPr>
          <a:xfrm>
            <a:off x="0" y="133463"/>
            <a:ext cx="9144000" cy="646331"/>
          </a:xfrm>
          <a:prstGeom prst="rect">
            <a:avLst/>
          </a:prstGeom>
          <a:noFill/>
        </p:spPr>
        <p:txBody>
          <a:bodyPr wrap="square" rtlCol="0">
            <a:spAutoFit/>
          </a:bodyPr>
          <a:lstStyle/>
          <a:p>
            <a:r>
              <a:rPr lang="en-US" dirty="0" smtClean="0"/>
              <a:t>Plots </a:t>
            </a:r>
            <a:r>
              <a:rPr lang="en-US" dirty="0" smtClean="0"/>
              <a:t>in time of the solar wind </a:t>
            </a:r>
            <a:r>
              <a:rPr lang="en-US" dirty="0" smtClean="0"/>
              <a:t>density, velocity, magnetic field, and temperature </a:t>
            </a:r>
            <a:r>
              <a:rPr lang="en-US" dirty="0" smtClean="0"/>
              <a:t>at </a:t>
            </a:r>
            <a:r>
              <a:rPr lang="en-US" dirty="0" smtClean="0"/>
              <a:t>Earth, as predicted </a:t>
            </a:r>
            <a:r>
              <a:rPr lang="en-US" dirty="0" smtClean="0"/>
              <a:t>by the WSA-</a:t>
            </a:r>
            <a:r>
              <a:rPr lang="en-US" dirty="0" err="1" smtClean="0"/>
              <a:t>ENLIL+Cone</a:t>
            </a:r>
            <a:r>
              <a:rPr lang="en-US" dirty="0" smtClean="0"/>
              <a:t> model for the entire ensemble of CME input parameters.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1"/>
          <p:cNvSpPr>
            <a:spLocks noChangeArrowheads="1"/>
          </p:cNvSpPr>
          <p:nvPr/>
        </p:nvSpPr>
        <p:spPr bwMode="auto">
          <a:xfrm>
            <a:off x="1009517" y="263747"/>
            <a:ext cx="6914638" cy="615553"/>
          </a:xfrm>
          <a:prstGeom prst="rect">
            <a:avLst/>
          </a:prstGeom>
          <a:noFill/>
          <a:ln w="9525">
            <a:noFill/>
            <a:miter lim="800000"/>
            <a:headEnd/>
            <a:tailEnd/>
          </a:ln>
        </p:spPr>
        <p:txBody>
          <a:bodyPr wrap="square">
            <a:prstTxWarp prst="textNoShape">
              <a:avLst/>
            </a:prstTxWarp>
            <a:spAutoFit/>
          </a:bodyPr>
          <a:lstStyle/>
          <a:p>
            <a:pPr algn="ctr"/>
            <a:r>
              <a:rPr lang="en-US" sz="3400" dirty="0">
                <a:latin typeface="Calibri"/>
                <a:cs typeface="Calibri"/>
              </a:rPr>
              <a:t>General Ensemble</a:t>
            </a:r>
            <a:r>
              <a:rPr lang="en-US" sz="3400" dirty="0" smtClean="0">
                <a:latin typeface="Calibri"/>
                <a:cs typeface="Calibri"/>
              </a:rPr>
              <a:t> Modeling </a:t>
            </a:r>
            <a:r>
              <a:rPr lang="en-US" sz="3400" dirty="0">
                <a:latin typeface="Calibri"/>
                <a:cs typeface="Calibri"/>
              </a:rPr>
              <a:t>Statistics</a:t>
            </a:r>
          </a:p>
        </p:txBody>
      </p:sp>
      <p:sp>
        <p:nvSpPr>
          <p:cNvPr id="25604" name="TextBox 3"/>
          <p:cNvSpPr txBox="1">
            <a:spLocks noChangeArrowheads="1"/>
          </p:cNvSpPr>
          <p:nvPr/>
        </p:nvSpPr>
        <p:spPr bwMode="auto">
          <a:xfrm>
            <a:off x="304800" y="2029990"/>
            <a:ext cx="8686800" cy="3785652"/>
          </a:xfrm>
          <a:prstGeom prst="rect">
            <a:avLst/>
          </a:prstGeom>
          <a:noFill/>
          <a:ln w="9525">
            <a:noFill/>
            <a:miter lim="800000"/>
            <a:headEnd/>
            <a:tailEnd/>
          </a:ln>
        </p:spPr>
        <p:txBody>
          <a:bodyPr>
            <a:prstTxWarp prst="textNoShape">
              <a:avLst/>
            </a:prstTxWarp>
            <a:spAutoFit/>
          </a:bodyPr>
          <a:lstStyle/>
          <a:p>
            <a:pPr>
              <a:buFont typeface="Arial" pitchFamily="-1" charset="0"/>
              <a:buChar char="•"/>
            </a:pPr>
            <a:r>
              <a:rPr lang="en-US" sz="2000" dirty="0">
                <a:latin typeface="Helvetica" pitchFamily="-1" charset="0"/>
              </a:rPr>
              <a:t> We</a:t>
            </a:r>
            <a:r>
              <a:rPr lang="en-US" sz="2000" dirty="0" smtClean="0">
                <a:latin typeface="Helvetica" pitchFamily="-1" charset="0"/>
              </a:rPr>
              <a:t> have performed</a:t>
            </a:r>
            <a:r>
              <a:rPr lang="en-US" sz="2000" dirty="0" smtClean="0">
                <a:latin typeface="Helvetica" pitchFamily="-1" charset="0"/>
              </a:rPr>
              <a:t> 23 </a:t>
            </a:r>
            <a:r>
              <a:rPr lang="en-US" sz="2000" dirty="0">
                <a:latin typeface="Helvetica" pitchFamily="-1" charset="0"/>
              </a:rPr>
              <a:t>ensemble runs </a:t>
            </a:r>
            <a:r>
              <a:rPr lang="en-US" sz="2000" dirty="0" smtClean="0">
                <a:latin typeface="Helvetica" pitchFamily="-1" charset="0"/>
              </a:rPr>
              <a:t>(</a:t>
            </a:r>
            <a:r>
              <a:rPr lang="en-US" sz="2000" dirty="0" smtClean="0">
                <a:latin typeface="Helvetica" pitchFamily="-1" charset="0"/>
              </a:rPr>
              <a:t>962</a:t>
            </a:r>
            <a:r>
              <a:rPr lang="en-US" sz="2000" dirty="0" smtClean="0">
                <a:latin typeface="Helvetica" pitchFamily="-1" charset="0"/>
              </a:rPr>
              <a:t> </a:t>
            </a:r>
            <a:r>
              <a:rPr lang="en-US" sz="2000" dirty="0">
                <a:latin typeface="Helvetica" pitchFamily="-1" charset="0"/>
              </a:rPr>
              <a:t>total simulations)</a:t>
            </a:r>
            <a:r>
              <a:rPr lang="en-US" sz="2000" dirty="0" smtClean="0">
                <a:latin typeface="Helvetica" pitchFamily="-1" charset="0"/>
              </a:rPr>
              <a:t>.</a:t>
            </a:r>
          </a:p>
          <a:p>
            <a:pPr>
              <a:buFont typeface="Arial" pitchFamily="-1" charset="0"/>
              <a:buChar char="•"/>
            </a:pPr>
            <a:r>
              <a:rPr lang="en-US" sz="2000" dirty="0" smtClean="0">
                <a:latin typeface="Helvetica" pitchFamily="-1" charset="0"/>
              </a:rPr>
              <a:t> </a:t>
            </a:r>
            <a:r>
              <a:rPr lang="en-US" sz="2000" dirty="0" smtClean="0">
                <a:latin typeface="Helvetica" pitchFamily="-1" charset="0"/>
              </a:rPr>
              <a:t>17</a:t>
            </a:r>
            <a:r>
              <a:rPr lang="en-US" sz="2000" dirty="0" smtClean="0">
                <a:latin typeface="Helvetica" pitchFamily="-1" charset="0"/>
              </a:rPr>
              <a:t> </a:t>
            </a:r>
            <a:r>
              <a:rPr lang="en-US" sz="2000" dirty="0">
                <a:latin typeface="Helvetica" pitchFamily="-1" charset="0"/>
              </a:rPr>
              <a:t>of these runs were performed in real time (before observed CME arrival)</a:t>
            </a:r>
            <a:r>
              <a:rPr lang="en-US" sz="2000" dirty="0" smtClean="0">
                <a:latin typeface="Helvetica" pitchFamily="-1" charset="0"/>
              </a:rPr>
              <a:t>.</a:t>
            </a:r>
          </a:p>
          <a:p>
            <a:pPr>
              <a:buFont typeface="Arial" pitchFamily="-1" charset="0"/>
              <a:buChar char="•"/>
            </a:pPr>
            <a:r>
              <a:rPr lang="en-US" sz="2000" dirty="0" smtClean="0">
                <a:latin typeface="Helvetica" pitchFamily="-1" charset="0"/>
              </a:rPr>
              <a:t> </a:t>
            </a:r>
            <a:r>
              <a:rPr lang="en-US" sz="2000" dirty="0" smtClean="0">
                <a:latin typeface="Helvetica" pitchFamily="-1" charset="0"/>
              </a:rPr>
              <a:t>6</a:t>
            </a:r>
            <a:r>
              <a:rPr lang="en-US" sz="2000" dirty="0" smtClean="0">
                <a:latin typeface="Helvetica" pitchFamily="-1" charset="0"/>
              </a:rPr>
              <a:t> </a:t>
            </a:r>
            <a:r>
              <a:rPr lang="en-US" sz="2000" dirty="0" smtClean="0">
                <a:latin typeface="Helvetica" pitchFamily="-1" charset="0"/>
              </a:rPr>
              <a:t>runs </a:t>
            </a:r>
            <a:r>
              <a:rPr lang="en-US" sz="2000" dirty="0">
                <a:latin typeface="Helvetica" pitchFamily="-1" charset="0"/>
              </a:rPr>
              <a:t>were performed after the CME arrival</a:t>
            </a:r>
            <a:r>
              <a:rPr lang="en-US" sz="2000" dirty="0" smtClean="0">
                <a:latin typeface="Helvetica" pitchFamily="-1" charset="0"/>
              </a:rPr>
              <a:t>.</a:t>
            </a:r>
          </a:p>
          <a:p>
            <a:endParaRPr lang="en-US" sz="2000" dirty="0">
              <a:latin typeface="Helvetica" pitchFamily="-1" charset="0"/>
            </a:endParaRPr>
          </a:p>
          <a:p>
            <a:r>
              <a:rPr lang="en-US" sz="2000" dirty="0">
                <a:latin typeface="Helvetica" pitchFamily="-1" charset="0"/>
              </a:rPr>
              <a:t>Additionally, a model performance parametric study was carried out:</a:t>
            </a:r>
          </a:p>
          <a:p>
            <a:pPr>
              <a:buFont typeface="Arial" pitchFamily="-1" charset="0"/>
              <a:buChar char="•"/>
            </a:pPr>
            <a:r>
              <a:rPr lang="en-US" sz="2000" dirty="0">
                <a:latin typeface="Helvetica" pitchFamily="-1" charset="0"/>
              </a:rPr>
              <a:t> We performed 10 ensemble </a:t>
            </a:r>
            <a:r>
              <a:rPr lang="en-US" sz="2000" dirty="0" smtClean="0">
                <a:latin typeface="Helvetica" pitchFamily="-1" charset="0"/>
              </a:rPr>
              <a:t>runs for one </a:t>
            </a:r>
            <a:r>
              <a:rPr lang="en-US" sz="2000" dirty="0" smtClean="0">
                <a:latin typeface="Helvetica" pitchFamily="-1" charset="0"/>
              </a:rPr>
              <a:t>CME</a:t>
            </a:r>
            <a:r>
              <a:rPr lang="en-US" sz="2000" dirty="0" smtClean="0">
                <a:latin typeface="Helvetica" pitchFamily="-1" charset="0"/>
              </a:rPr>
              <a:t> </a:t>
            </a:r>
            <a:r>
              <a:rPr lang="en-US" sz="2000" dirty="0">
                <a:latin typeface="Helvetica" pitchFamily="-1" charset="0"/>
              </a:rPr>
              <a:t>(370 total simulations</a:t>
            </a:r>
            <a:r>
              <a:rPr lang="en-US" sz="2000" dirty="0" smtClean="0">
                <a:latin typeface="Helvetica" pitchFamily="-1" charset="0"/>
              </a:rPr>
              <a:t>)</a:t>
            </a:r>
          </a:p>
          <a:p>
            <a:pPr>
              <a:buFont typeface="Arial" pitchFamily="-1" charset="0"/>
              <a:buChar char="•"/>
            </a:pPr>
            <a:r>
              <a:rPr lang="en-US" sz="2000" dirty="0">
                <a:latin typeface="Helvetica" pitchFamily="-1" charset="0"/>
              </a:rPr>
              <a:t> The sensitivity of the CME arrival time prediction to free parameters for </a:t>
            </a:r>
            <a:r>
              <a:rPr lang="en-US" sz="2000" dirty="0" smtClean="0">
                <a:latin typeface="Helvetica" pitchFamily="-1" charset="0"/>
              </a:rPr>
              <a:t>ambient solar </a:t>
            </a:r>
            <a:r>
              <a:rPr lang="en-US" sz="2000" dirty="0">
                <a:latin typeface="Helvetica" pitchFamily="-1" charset="0"/>
              </a:rPr>
              <a:t>wind model and CME was </a:t>
            </a:r>
            <a:r>
              <a:rPr lang="en-US" sz="2000" dirty="0" smtClean="0">
                <a:latin typeface="Helvetica" pitchFamily="-1" charset="0"/>
              </a:rPr>
              <a:t>studied</a:t>
            </a:r>
          </a:p>
          <a:p>
            <a:pPr>
              <a:buFont typeface="Arial" pitchFamily="-1" charset="0"/>
              <a:buChar char="•"/>
            </a:pPr>
            <a:r>
              <a:rPr lang="en-US" sz="2000" dirty="0" smtClean="0">
                <a:latin typeface="Helvetica" pitchFamily="-1" charset="0"/>
              </a:rPr>
              <a:t> This study </a:t>
            </a:r>
            <a:r>
              <a:rPr lang="en-US" sz="2000" dirty="0">
                <a:latin typeface="Helvetica" pitchFamily="-1" charset="0"/>
              </a:rPr>
              <a:t>carried out in close collaboration with the ENLIL model developer D. </a:t>
            </a:r>
            <a:r>
              <a:rPr lang="en-US" sz="2000" dirty="0" err="1">
                <a:latin typeface="Helvetica" pitchFamily="-1" charset="0"/>
              </a:rPr>
              <a:t>Odstrcil</a:t>
            </a:r>
            <a:r>
              <a:rPr lang="en-US" sz="2000" dirty="0">
                <a:latin typeface="Helvetica" pitchFamily="-1" charset="0"/>
              </a:rPr>
              <a:t>.    </a:t>
            </a:r>
          </a:p>
          <a:p>
            <a:endParaRPr lang="en-US" sz="2000" dirty="0">
              <a:latin typeface="Helvetica" pitchFamily="-1" charset="0"/>
            </a:endParaRPr>
          </a:p>
        </p:txBody>
      </p:sp>
      <p:sp>
        <p:nvSpPr>
          <p:cNvPr id="25605" name="TextBox 4"/>
          <p:cNvSpPr txBox="1">
            <a:spLocks noChangeArrowheads="1"/>
          </p:cNvSpPr>
          <p:nvPr/>
        </p:nvSpPr>
        <p:spPr bwMode="auto">
          <a:xfrm>
            <a:off x="304800" y="1295400"/>
            <a:ext cx="7924155" cy="400110"/>
          </a:xfrm>
          <a:prstGeom prst="rect">
            <a:avLst/>
          </a:prstGeom>
          <a:noFill/>
          <a:ln w="25400" cap="flat" cmpd="sng" algn="ctr">
            <a:solidFill>
              <a:srgbClr val="C0504D"/>
            </a:solidFill>
            <a:prstDash val="solid"/>
            <a:miter lim="800000"/>
            <a:headEnd type="none" w="med" len="med"/>
            <a:tailEnd type="none" w="med" len="med"/>
          </a:ln>
        </p:spPr>
        <p:txBody>
          <a:bodyPr wrap="square">
            <a:prstTxWarp prst="textNoShape">
              <a:avLst/>
            </a:prstTxWarp>
            <a:spAutoFit/>
          </a:bodyPr>
          <a:lstStyle/>
          <a:p>
            <a:pPr algn="ctr"/>
            <a:r>
              <a:rPr lang="en-US" sz="2000" dirty="0">
                <a:solidFill>
                  <a:srgbClr val="000000"/>
                </a:solidFill>
                <a:latin typeface="Calibri"/>
                <a:cs typeface="Calibri"/>
              </a:rPr>
              <a:t>A total of</a:t>
            </a:r>
            <a:r>
              <a:rPr lang="en-US" sz="2000" dirty="0" smtClean="0">
                <a:solidFill>
                  <a:srgbClr val="000000"/>
                </a:solidFill>
                <a:latin typeface="Calibri"/>
                <a:cs typeface="Calibri"/>
              </a:rPr>
              <a:t> 33 ensemble </a:t>
            </a:r>
            <a:r>
              <a:rPr lang="en-US" sz="2000" dirty="0">
                <a:solidFill>
                  <a:srgbClr val="000000"/>
                </a:solidFill>
                <a:latin typeface="Calibri"/>
                <a:cs typeface="Calibri"/>
              </a:rPr>
              <a:t>runs,</a:t>
            </a:r>
            <a:r>
              <a:rPr lang="en-US" sz="2000" dirty="0" smtClean="0">
                <a:solidFill>
                  <a:srgbClr val="000000"/>
                </a:solidFill>
                <a:latin typeface="Calibri"/>
                <a:cs typeface="Calibri"/>
              </a:rPr>
              <a:t> </a:t>
            </a:r>
            <a:r>
              <a:rPr lang="en-US" sz="2000" dirty="0" smtClean="0">
                <a:solidFill>
                  <a:srgbClr val="000000"/>
                </a:solidFill>
                <a:latin typeface="Calibri"/>
                <a:cs typeface="Calibri"/>
              </a:rPr>
              <a:t>1,332 </a:t>
            </a:r>
            <a:r>
              <a:rPr lang="en-US" sz="2000" dirty="0">
                <a:solidFill>
                  <a:srgbClr val="000000"/>
                </a:solidFill>
                <a:latin typeface="Calibri"/>
                <a:cs typeface="Calibri"/>
              </a:rPr>
              <a:t>simulations, were performed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713</TotalTime>
  <Words>1642</Words>
  <Application>Microsoft Macintosh PowerPoint</Application>
  <PresentationFormat>On-screen Show (4:3)</PresentationFormat>
  <Paragraphs>208</Paragraphs>
  <Slides>28</Slides>
  <Notes>2</Notes>
  <HiddenSlides>0</HiddenSlides>
  <MMClips>1</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Ensemble of Input Parameters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Demo: Magnetic Connectivity Solarscape Viewer</vt:lpstr>
      <vt:lpstr>Ovation Prime</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Mona</cp:lastModifiedBy>
  <cp:revision>22</cp:revision>
  <dcterms:created xsi:type="dcterms:W3CDTF">2013-09-25T12:56:31Z</dcterms:created>
  <dcterms:modified xsi:type="dcterms:W3CDTF">2013-09-25T13:29:31Z</dcterms:modified>
</cp:coreProperties>
</file>