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96" r:id="rId3"/>
    <p:sldMasterId id="2147483708" r:id="rId4"/>
    <p:sldMasterId id="2147483732" r:id="rId5"/>
    <p:sldMasterId id="2147483744" r:id="rId6"/>
  </p:sldMasterIdLst>
  <p:notesMasterIdLst>
    <p:notesMasterId r:id="rId26"/>
  </p:notesMasterIdLst>
  <p:handoutMasterIdLst>
    <p:handoutMasterId r:id="rId27"/>
  </p:handoutMasterIdLst>
  <p:sldIdLst>
    <p:sldId id="277" r:id="rId7"/>
    <p:sldId id="338" r:id="rId8"/>
    <p:sldId id="345" r:id="rId9"/>
    <p:sldId id="347" r:id="rId10"/>
    <p:sldId id="264" r:id="rId11"/>
    <p:sldId id="348" r:id="rId12"/>
    <p:sldId id="373" r:id="rId13"/>
    <p:sldId id="349" r:id="rId14"/>
    <p:sldId id="350" r:id="rId15"/>
    <p:sldId id="343" r:id="rId16"/>
    <p:sldId id="351" r:id="rId17"/>
    <p:sldId id="385" r:id="rId18"/>
    <p:sldId id="339" r:id="rId19"/>
    <p:sldId id="393" r:id="rId20"/>
    <p:sldId id="341" r:id="rId21"/>
    <p:sldId id="386" r:id="rId22"/>
    <p:sldId id="392" r:id="rId23"/>
    <p:sldId id="384" r:id="rId24"/>
    <p:sldId id="37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B09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630" autoAdjust="0"/>
  </p:normalViewPr>
  <p:slideViewPr>
    <p:cSldViewPr snapToGrid="0" snapToObjects="1">
      <p:cViewPr>
        <p:scale>
          <a:sx n="99" d="100"/>
          <a:sy n="99" d="100"/>
        </p:scale>
        <p:origin x="-800" y="-168"/>
      </p:cViewPr>
      <p:guideLst>
        <p:guide orient="horz" pos="2160"/>
        <p:guide pos="2880"/>
      </p:guideLst>
    </p:cSldViewPr>
  </p:slideViewPr>
  <p:notesTextViewPr>
    <p:cViewPr>
      <p:scale>
        <a:sx n="100" d="100"/>
        <a:sy n="100" d="100"/>
      </p:scale>
      <p:origin x="0" y="0"/>
    </p:cViewPr>
  </p:notesTextViewPr>
  <p:sorterViewPr>
    <p:cViewPr>
      <p:scale>
        <a:sx n="163" d="100"/>
        <a:sy n="163"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2480B1-86E4-1D41-B1CB-14AC5ED87570}" type="datetimeFigureOut">
              <a:rPr lang="en-US" smtClean="0"/>
              <a:t>9/25/13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1C84AD-FDE4-F746-8092-F8F361C42CD3}" type="slidenum">
              <a:rPr lang="en-US" smtClean="0"/>
              <a:t>‹#›</a:t>
            </a:fld>
            <a:endParaRPr lang="en-US"/>
          </a:p>
        </p:txBody>
      </p:sp>
    </p:spTree>
    <p:extLst>
      <p:ext uri="{BB962C8B-B14F-4D97-AF65-F5344CB8AC3E}">
        <p14:creationId xmlns:p14="http://schemas.microsoft.com/office/powerpoint/2010/main" val="2882279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CE9AD3-1E8D-B949-92F2-75CE1715736D}" type="datetimeFigureOut">
              <a:rPr lang="en-US" smtClean="0"/>
              <a:t>9/25/13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C8F48-4D49-474F-890B-E90EC513EC53}" type="slidenum">
              <a:rPr lang="en-US" smtClean="0"/>
              <a:t>‹#›</a:t>
            </a:fld>
            <a:endParaRPr lang="en-US"/>
          </a:p>
        </p:txBody>
      </p:sp>
    </p:spTree>
    <p:extLst>
      <p:ext uri="{BB962C8B-B14F-4D97-AF65-F5344CB8AC3E}">
        <p14:creationId xmlns:p14="http://schemas.microsoft.com/office/powerpoint/2010/main" val="34320705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C8F48-4D49-474F-890B-E90EC513EC53}" type="slidenum">
              <a:rPr lang="en-US" smtClean="0"/>
              <a:t>1</a:t>
            </a:fld>
            <a:endParaRPr lang="en-US"/>
          </a:p>
        </p:txBody>
      </p:sp>
    </p:spTree>
    <p:extLst>
      <p:ext uri="{BB962C8B-B14F-4D97-AF65-F5344CB8AC3E}">
        <p14:creationId xmlns:p14="http://schemas.microsoft.com/office/powerpoint/2010/main" val="1443962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C8F48-4D49-474F-890B-E90EC513EC53}" type="slidenum">
              <a:rPr lang="en-US" smtClean="0"/>
              <a:t>13</a:t>
            </a:fld>
            <a:endParaRPr lang="en-US"/>
          </a:p>
        </p:txBody>
      </p:sp>
    </p:spTree>
    <p:extLst>
      <p:ext uri="{BB962C8B-B14F-4D97-AF65-F5344CB8AC3E}">
        <p14:creationId xmlns:p14="http://schemas.microsoft.com/office/powerpoint/2010/main" val="2263734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6C8F48-4D49-474F-890B-E90EC513EC53}" type="slidenum">
              <a:rPr lang="en-US" smtClean="0"/>
              <a:t>15</a:t>
            </a:fld>
            <a:endParaRPr lang="en-US"/>
          </a:p>
        </p:txBody>
      </p:sp>
    </p:spTree>
    <p:extLst>
      <p:ext uri="{BB962C8B-B14F-4D97-AF65-F5344CB8AC3E}">
        <p14:creationId xmlns:p14="http://schemas.microsoft.com/office/powerpoint/2010/main" val="1766400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D4D6774-75CB-45FC-9716-F313D6866C99}" type="slidenum">
              <a:rPr lang="en-US" smtClean="0"/>
              <a:pPr>
                <a:defRPr/>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288B2C-0C59-43C7-B0A7-2F353C661D1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959496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C8F48-4D49-474F-890B-E90EC513EC53}" type="slidenum">
              <a:rPr lang="en-US" smtClean="0"/>
              <a:t>2</a:t>
            </a:fld>
            <a:endParaRPr lang="en-US"/>
          </a:p>
        </p:txBody>
      </p:sp>
    </p:spTree>
    <p:extLst>
      <p:ext uri="{BB962C8B-B14F-4D97-AF65-F5344CB8AC3E}">
        <p14:creationId xmlns:p14="http://schemas.microsoft.com/office/powerpoint/2010/main" val="535410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16" indent="-3116"/>
            <a:endParaRPr lang="en-US" sz="1000" dirty="0">
              <a:solidFill>
                <a:srgbClr val="000000"/>
              </a:solidFill>
            </a:endParaRPr>
          </a:p>
        </p:txBody>
      </p:sp>
      <p:sp>
        <p:nvSpPr>
          <p:cNvPr id="4" name="Slide Number Placeholder 3"/>
          <p:cNvSpPr>
            <a:spLocks noGrp="1"/>
          </p:cNvSpPr>
          <p:nvPr>
            <p:ph type="sldNum" sz="quarter" idx="10"/>
          </p:nvPr>
        </p:nvSpPr>
        <p:spPr/>
        <p:txBody>
          <a:bodyPr/>
          <a:lstStyle/>
          <a:p>
            <a:pPr>
              <a:defRPr/>
            </a:pPr>
            <a:fld id="{071D0714-6D29-464A-B2F5-627F6F3875C4}" type="slidenum">
              <a:rPr lang="en-US" smtClean="0">
                <a:solidFill>
                  <a:prstClr val="black"/>
                </a:solidFill>
                <a:latin typeface="Calibri"/>
              </a:rPr>
              <a:pPr>
                <a:defRPr/>
              </a:pPr>
              <a:t>4</a:t>
            </a:fld>
            <a:endParaRPr lang="en-US">
              <a:solidFill>
                <a:prstClr val="black"/>
              </a:solidFill>
              <a:latin typeface="Calibri"/>
            </a:endParaRPr>
          </a:p>
        </p:txBody>
      </p:sp>
    </p:spTree>
    <p:extLst>
      <p:ext uri="{BB962C8B-B14F-4D97-AF65-F5344CB8AC3E}">
        <p14:creationId xmlns:p14="http://schemas.microsoft.com/office/powerpoint/2010/main" val="1404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C8F48-4D49-474F-890B-E90EC513EC53}" type="slidenum">
              <a:rPr lang="en-US" smtClean="0"/>
              <a:t>5</a:t>
            </a:fld>
            <a:endParaRPr lang="en-US"/>
          </a:p>
        </p:txBody>
      </p:sp>
    </p:spTree>
    <p:extLst>
      <p:ext uri="{BB962C8B-B14F-4D97-AF65-F5344CB8AC3E}">
        <p14:creationId xmlns:p14="http://schemas.microsoft.com/office/powerpoint/2010/main" val="1488080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26F01-EDF3-5045-814C-63FA7F8AD16B}"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4108649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26F01-EDF3-5045-814C-63FA7F8AD16B}"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4108649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6C8F48-4D49-474F-890B-E90EC513EC53}" type="slidenum">
              <a:rPr lang="en-US" smtClean="0"/>
              <a:t>10</a:t>
            </a:fld>
            <a:endParaRPr lang="en-US"/>
          </a:p>
        </p:txBody>
      </p:sp>
    </p:spTree>
    <p:extLst>
      <p:ext uri="{BB962C8B-B14F-4D97-AF65-F5344CB8AC3E}">
        <p14:creationId xmlns:p14="http://schemas.microsoft.com/office/powerpoint/2010/main" val="4081451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26F01-EDF3-5045-814C-63FA7F8AD16B}"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4108649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C8F48-4D49-474F-890B-E90EC513EC53}" type="slidenum">
              <a:rPr lang="en-US" smtClean="0"/>
              <a:t>12</a:t>
            </a:fld>
            <a:endParaRPr lang="en-US"/>
          </a:p>
        </p:txBody>
      </p:sp>
    </p:spTree>
    <p:extLst>
      <p:ext uri="{BB962C8B-B14F-4D97-AF65-F5344CB8AC3E}">
        <p14:creationId xmlns:p14="http://schemas.microsoft.com/office/powerpoint/2010/main" val="3944956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E77E86B-E068-4E47-8BCA-D8E1412F8B4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38195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DF90469-F7FC-493A-A986-FE05FFB4315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80847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8E5F232-C702-4AB4-A444-F1C80D41A8F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50211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endParaRPr lang="en-AU">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AU">
              <a:solidFill>
                <a:srgbClr val="000000"/>
              </a:solidFill>
            </a:endParaRPr>
          </a:p>
        </p:txBody>
      </p:sp>
    </p:spTree>
    <p:extLst>
      <p:ext uri="{BB962C8B-B14F-4D97-AF65-F5344CB8AC3E}">
        <p14:creationId xmlns:p14="http://schemas.microsoft.com/office/powerpoint/2010/main" val="3627847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endParaRPr lang="en-AU">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AU">
              <a:solidFill>
                <a:srgbClr val="000000"/>
              </a:solidFill>
            </a:endParaRPr>
          </a:p>
        </p:txBody>
      </p:sp>
    </p:spTree>
    <p:extLst>
      <p:ext uri="{BB962C8B-B14F-4D97-AF65-F5344CB8AC3E}">
        <p14:creationId xmlns:p14="http://schemas.microsoft.com/office/powerpoint/2010/main" val="3258512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AU">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AU">
              <a:solidFill>
                <a:srgbClr val="000000"/>
              </a:solidFill>
            </a:endParaRPr>
          </a:p>
        </p:txBody>
      </p:sp>
    </p:spTree>
    <p:extLst>
      <p:ext uri="{BB962C8B-B14F-4D97-AF65-F5344CB8AC3E}">
        <p14:creationId xmlns:p14="http://schemas.microsoft.com/office/powerpoint/2010/main" val="2838124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3716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3716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5"/>
          <p:cNvSpPr>
            <a:spLocks noGrp="1" noChangeArrowheads="1"/>
          </p:cNvSpPr>
          <p:nvPr>
            <p:ph type="ftr" sz="quarter" idx="10"/>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endParaRPr lang="en-AU">
              <a:solidFill>
                <a:srgbClr val="000000"/>
              </a:solidFill>
            </a:endParaRPr>
          </a:p>
        </p:txBody>
      </p:sp>
    </p:spTree>
    <p:extLst>
      <p:ext uri="{BB962C8B-B14F-4D97-AF65-F5344CB8AC3E}">
        <p14:creationId xmlns:p14="http://schemas.microsoft.com/office/powerpoint/2010/main" val="1443218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5"/>
          <p:cNvSpPr>
            <a:spLocks noGrp="1" noChangeArrowheads="1"/>
          </p:cNvSpPr>
          <p:nvPr>
            <p:ph type="ftr" sz="quarter" idx="10"/>
          </p:nvPr>
        </p:nvSpPr>
        <p:spPr>
          <a:ln/>
        </p:spPr>
        <p:txBody>
          <a:bodyPr/>
          <a:lstStyle>
            <a:lvl1pPr>
              <a:defRPr/>
            </a:lvl1pPr>
          </a:lstStyle>
          <a:p>
            <a:pPr>
              <a:defRPr/>
            </a:pPr>
            <a:endParaRPr lang="en-AU">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endParaRPr lang="en-AU">
              <a:solidFill>
                <a:srgbClr val="000000"/>
              </a:solidFill>
            </a:endParaRPr>
          </a:p>
        </p:txBody>
      </p:sp>
    </p:spTree>
    <p:extLst>
      <p:ext uri="{BB962C8B-B14F-4D97-AF65-F5344CB8AC3E}">
        <p14:creationId xmlns:p14="http://schemas.microsoft.com/office/powerpoint/2010/main" val="2076210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5"/>
          <p:cNvSpPr>
            <a:spLocks noGrp="1" noChangeArrowheads="1"/>
          </p:cNvSpPr>
          <p:nvPr>
            <p:ph type="ftr" sz="quarter" idx="10"/>
          </p:nvPr>
        </p:nvSpPr>
        <p:spPr>
          <a:ln/>
        </p:spPr>
        <p:txBody>
          <a:bodyPr/>
          <a:lstStyle>
            <a:lvl1pPr>
              <a:defRPr/>
            </a:lvl1pPr>
          </a:lstStyle>
          <a:p>
            <a:pPr>
              <a:defRPr/>
            </a:pPr>
            <a:endParaRPr lang="en-AU">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endParaRPr lang="en-AU">
              <a:solidFill>
                <a:srgbClr val="000000"/>
              </a:solidFill>
            </a:endParaRPr>
          </a:p>
        </p:txBody>
      </p:sp>
    </p:spTree>
    <p:extLst>
      <p:ext uri="{BB962C8B-B14F-4D97-AF65-F5344CB8AC3E}">
        <p14:creationId xmlns:p14="http://schemas.microsoft.com/office/powerpoint/2010/main" val="2172730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AU">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endParaRPr lang="en-AU">
              <a:solidFill>
                <a:srgbClr val="000000"/>
              </a:solidFill>
            </a:endParaRPr>
          </a:p>
        </p:txBody>
      </p:sp>
    </p:spTree>
    <p:extLst>
      <p:ext uri="{BB962C8B-B14F-4D97-AF65-F5344CB8AC3E}">
        <p14:creationId xmlns:p14="http://schemas.microsoft.com/office/powerpoint/2010/main" val="795481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endParaRPr lang="en-AU">
              <a:solidFill>
                <a:srgbClr val="000000"/>
              </a:solidFill>
            </a:endParaRPr>
          </a:p>
        </p:txBody>
      </p:sp>
    </p:spTree>
    <p:extLst>
      <p:ext uri="{BB962C8B-B14F-4D97-AF65-F5344CB8AC3E}">
        <p14:creationId xmlns:p14="http://schemas.microsoft.com/office/powerpoint/2010/main" val="136727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D1AF099-E5C5-468D-8186-A6B8B5F70B7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11629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endParaRPr lang="en-AU">
              <a:solidFill>
                <a:srgbClr val="000000"/>
              </a:solidFill>
            </a:endParaRPr>
          </a:p>
        </p:txBody>
      </p:sp>
    </p:spTree>
    <p:extLst>
      <p:ext uri="{BB962C8B-B14F-4D97-AF65-F5344CB8AC3E}">
        <p14:creationId xmlns:p14="http://schemas.microsoft.com/office/powerpoint/2010/main" val="3877120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endParaRPr lang="en-AU">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AU">
              <a:solidFill>
                <a:srgbClr val="000000"/>
              </a:solidFill>
            </a:endParaRPr>
          </a:p>
        </p:txBody>
      </p:sp>
    </p:spTree>
    <p:extLst>
      <p:ext uri="{BB962C8B-B14F-4D97-AF65-F5344CB8AC3E}">
        <p14:creationId xmlns:p14="http://schemas.microsoft.com/office/powerpoint/2010/main" val="202305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3" y="0"/>
            <a:ext cx="1943100" cy="62484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3" y="0"/>
            <a:ext cx="56769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endParaRPr lang="en-AU">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endParaRPr lang="en-AU">
              <a:solidFill>
                <a:srgbClr val="000000"/>
              </a:solidFill>
            </a:endParaRPr>
          </a:p>
        </p:txBody>
      </p:sp>
    </p:spTree>
    <p:extLst>
      <p:ext uri="{BB962C8B-B14F-4D97-AF65-F5344CB8AC3E}">
        <p14:creationId xmlns:p14="http://schemas.microsoft.com/office/powerpoint/2010/main" val="2982913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06" indent="0" algn="ctr">
              <a:buNone/>
              <a:defRPr/>
            </a:lvl2pPr>
            <a:lvl3pPr marL="914212" indent="0" algn="ctr">
              <a:buNone/>
              <a:defRPr/>
            </a:lvl3pPr>
            <a:lvl4pPr marL="1371320" indent="0" algn="ctr">
              <a:buNone/>
              <a:defRPr/>
            </a:lvl4pPr>
            <a:lvl5pPr marL="1828426" indent="0" algn="ctr">
              <a:buNone/>
              <a:defRPr/>
            </a:lvl5pPr>
            <a:lvl6pPr marL="2285532" indent="0" algn="ctr">
              <a:buNone/>
              <a:defRPr/>
            </a:lvl6pPr>
            <a:lvl7pPr marL="2742640" indent="0" algn="ctr">
              <a:buNone/>
              <a:defRPr/>
            </a:lvl7pPr>
            <a:lvl8pPr marL="3199744" indent="0" algn="ctr">
              <a:buNone/>
              <a:defRPr/>
            </a:lvl8pPr>
            <a:lvl9pPr marL="3656852"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latin typeface="Arial"/>
            </a:endParaRPr>
          </a:p>
        </p:txBody>
      </p:sp>
      <p:sp>
        <p:nvSpPr>
          <p:cNvPr id="6" name="Slide Number Placeholder 5"/>
          <p:cNvSpPr>
            <a:spLocks noGrp="1"/>
          </p:cNvSpPr>
          <p:nvPr>
            <p:ph type="sldNum" sz="quarter" idx="12"/>
          </p:nvPr>
        </p:nvSpPr>
        <p:spPr/>
        <p:txBody>
          <a:bodyPr/>
          <a:lstStyle>
            <a:lvl1pPr>
              <a:defRPr/>
            </a:lvl1pPr>
          </a:lstStyle>
          <a:p>
            <a:fld id="{7E77E86B-E068-4E47-8BCA-D8E1412F8B41}"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517742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latin typeface="Arial"/>
            </a:endParaRPr>
          </a:p>
        </p:txBody>
      </p:sp>
      <p:sp>
        <p:nvSpPr>
          <p:cNvPr id="6" name="Slide Number Placeholder 5"/>
          <p:cNvSpPr>
            <a:spLocks noGrp="1"/>
          </p:cNvSpPr>
          <p:nvPr>
            <p:ph type="sldNum" sz="quarter" idx="12"/>
          </p:nvPr>
        </p:nvSpPr>
        <p:spPr/>
        <p:txBody>
          <a:bodyPr/>
          <a:lstStyle>
            <a:lvl1pPr>
              <a:defRPr/>
            </a:lvl1pPr>
          </a:lstStyle>
          <a:p>
            <a:fld id="{4D1AF099-E5C5-468D-8186-A6B8B5F70B77}"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3530365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lvl1pPr>
            <a:lvl2pPr marL="457106" indent="0">
              <a:buNone/>
              <a:defRPr sz="1800"/>
            </a:lvl2pPr>
            <a:lvl3pPr marL="914212" indent="0">
              <a:buNone/>
              <a:defRPr sz="1600"/>
            </a:lvl3pPr>
            <a:lvl4pPr marL="1371320" indent="0">
              <a:buNone/>
              <a:defRPr sz="1400"/>
            </a:lvl4pPr>
            <a:lvl5pPr marL="1828426" indent="0">
              <a:buNone/>
              <a:defRPr sz="1400"/>
            </a:lvl5pPr>
            <a:lvl6pPr marL="2285532" indent="0">
              <a:buNone/>
              <a:defRPr sz="1400"/>
            </a:lvl6pPr>
            <a:lvl7pPr marL="2742640" indent="0">
              <a:buNone/>
              <a:defRPr sz="1400"/>
            </a:lvl7pPr>
            <a:lvl8pPr marL="3199744" indent="0">
              <a:buNone/>
              <a:defRPr sz="1400"/>
            </a:lvl8pPr>
            <a:lvl9pPr marL="3656852"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latin typeface="Arial"/>
            </a:endParaRPr>
          </a:p>
        </p:txBody>
      </p:sp>
      <p:sp>
        <p:nvSpPr>
          <p:cNvPr id="6" name="Slide Number Placeholder 5"/>
          <p:cNvSpPr>
            <a:spLocks noGrp="1"/>
          </p:cNvSpPr>
          <p:nvPr>
            <p:ph type="sldNum" sz="quarter" idx="12"/>
          </p:nvPr>
        </p:nvSpPr>
        <p:spPr/>
        <p:txBody>
          <a:bodyPr/>
          <a:lstStyle>
            <a:lvl1pPr>
              <a:defRPr/>
            </a:lvl1pPr>
          </a:lstStyle>
          <a:p>
            <a:fld id="{73751293-4DC0-4FE3-9400-FE803B60D303}"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2050769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latin typeface="Aria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latin typeface="Arial"/>
            </a:endParaRPr>
          </a:p>
        </p:txBody>
      </p:sp>
      <p:sp>
        <p:nvSpPr>
          <p:cNvPr id="7" name="Slide Number Placeholder 6"/>
          <p:cNvSpPr>
            <a:spLocks noGrp="1"/>
          </p:cNvSpPr>
          <p:nvPr>
            <p:ph type="sldNum" sz="quarter" idx="12"/>
          </p:nvPr>
        </p:nvSpPr>
        <p:spPr/>
        <p:txBody>
          <a:bodyPr/>
          <a:lstStyle>
            <a:lvl1pPr>
              <a:defRPr/>
            </a:lvl1pPr>
          </a:lstStyle>
          <a:p>
            <a:fld id="{9E04CE3F-F230-4616-9890-85401935191D}"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298304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06" indent="0">
              <a:buNone/>
              <a:defRPr sz="2000" b="1"/>
            </a:lvl2pPr>
            <a:lvl3pPr marL="914212" indent="0">
              <a:buNone/>
              <a:defRPr sz="1800" b="1"/>
            </a:lvl3pPr>
            <a:lvl4pPr marL="1371320" indent="0">
              <a:buNone/>
              <a:defRPr sz="1600" b="1"/>
            </a:lvl4pPr>
            <a:lvl5pPr marL="1828426" indent="0">
              <a:buNone/>
              <a:defRPr sz="1600" b="1"/>
            </a:lvl5pPr>
            <a:lvl6pPr marL="2285532" indent="0">
              <a:buNone/>
              <a:defRPr sz="1600" b="1"/>
            </a:lvl6pPr>
            <a:lvl7pPr marL="2742640" indent="0">
              <a:buNone/>
              <a:defRPr sz="1600" b="1"/>
            </a:lvl7pPr>
            <a:lvl8pPr marL="3199744" indent="0">
              <a:buNone/>
              <a:defRPr sz="1600" b="1"/>
            </a:lvl8pPr>
            <a:lvl9pPr marL="36568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06" indent="0">
              <a:buNone/>
              <a:defRPr sz="2000" b="1"/>
            </a:lvl2pPr>
            <a:lvl3pPr marL="914212" indent="0">
              <a:buNone/>
              <a:defRPr sz="1800" b="1"/>
            </a:lvl3pPr>
            <a:lvl4pPr marL="1371320" indent="0">
              <a:buNone/>
              <a:defRPr sz="1600" b="1"/>
            </a:lvl4pPr>
            <a:lvl5pPr marL="1828426" indent="0">
              <a:buNone/>
              <a:defRPr sz="1600" b="1"/>
            </a:lvl5pPr>
            <a:lvl6pPr marL="2285532" indent="0">
              <a:buNone/>
              <a:defRPr sz="1600" b="1"/>
            </a:lvl6pPr>
            <a:lvl7pPr marL="2742640" indent="0">
              <a:buNone/>
              <a:defRPr sz="1600" b="1"/>
            </a:lvl7pPr>
            <a:lvl8pPr marL="3199744" indent="0">
              <a:buNone/>
              <a:defRPr sz="1600" b="1"/>
            </a:lvl8pPr>
            <a:lvl9pPr marL="36568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latin typeface="Aria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latin typeface="Arial"/>
            </a:endParaRPr>
          </a:p>
        </p:txBody>
      </p:sp>
      <p:sp>
        <p:nvSpPr>
          <p:cNvPr id="9" name="Slide Number Placeholder 8"/>
          <p:cNvSpPr>
            <a:spLocks noGrp="1"/>
          </p:cNvSpPr>
          <p:nvPr>
            <p:ph type="sldNum" sz="quarter" idx="12"/>
          </p:nvPr>
        </p:nvSpPr>
        <p:spPr/>
        <p:txBody>
          <a:bodyPr/>
          <a:lstStyle>
            <a:lvl1pPr>
              <a:defRPr/>
            </a:lvl1pPr>
          </a:lstStyle>
          <a:p>
            <a:fld id="{2D796A9D-AEC4-47EA-9678-A9BC7599C89C}"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4004944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latin typeface="Aria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latin typeface="Arial"/>
            </a:endParaRPr>
          </a:p>
        </p:txBody>
      </p:sp>
      <p:sp>
        <p:nvSpPr>
          <p:cNvPr id="5" name="Slide Number Placeholder 4"/>
          <p:cNvSpPr>
            <a:spLocks noGrp="1"/>
          </p:cNvSpPr>
          <p:nvPr>
            <p:ph type="sldNum" sz="quarter" idx="12"/>
          </p:nvPr>
        </p:nvSpPr>
        <p:spPr/>
        <p:txBody>
          <a:bodyPr/>
          <a:lstStyle>
            <a:lvl1pPr>
              <a:defRPr/>
            </a:lvl1pPr>
          </a:lstStyle>
          <a:p>
            <a:fld id="{881B1A6D-444F-4B8B-BBAA-C2EB2FF76B85}"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2574782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latin typeface="Aria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latin typeface="Arial"/>
            </a:endParaRPr>
          </a:p>
        </p:txBody>
      </p:sp>
      <p:sp>
        <p:nvSpPr>
          <p:cNvPr id="4" name="Slide Number Placeholder 3"/>
          <p:cNvSpPr>
            <a:spLocks noGrp="1"/>
          </p:cNvSpPr>
          <p:nvPr>
            <p:ph type="sldNum" sz="quarter" idx="12"/>
          </p:nvPr>
        </p:nvSpPr>
        <p:spPr/>
        <p:txBody>
          <a:bodyPr/>
          <a:lstStyle>
            <a:lvl1pPr>
              <a:defRPr/>
            </a:lvl1pPr>
          </a:lstStyle>
          <a:p>
            <a:fld id="{03FEF7D8-4A6B-41CE-A0D0-44D9D8E3C852}"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209930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3751293-4DC0-4FE3-9400-FE803B60D30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18795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06" indent="0">
              <a:buNone/>
              <a:defRPr sz="1200"/>
            </a:lvl2pPr>
            <a:lvl3pPr marL="914212" indent="0">
              <a:buNone/>
              <a:defRPr sz="1000"/>
            </a:lvl3pPr>
            <a:lvl4pPr marL="1371320" indent="0">
              <a:buNone/>
              <a:defRPr sz="900"/>
            </a:lvl4pPr>
            <a:lvl5pPr marL="1828426" indent="0">
              <a:buNone/>
              <a:defRPr sz="900"/>
            </a:lvl5pPr>
            <a:lvl6pPr marL="2285532" indent="0">
              <a:buNone/>
              <a:defRPr sz="900"/>
            </a:lvl6pPr>
            <a:lvl7pPr marL="2742640" indent="0">
              <a:buNone/>
              <a:defRPr sz="900"/>
            </a:lvl7pPr>
            <a:lvl8pPr marL="3199744" indent="0">
              <a:buNone/>
              <a:defRPr sz="900"/>
            </a:lvl8pPr>
            <a:lvl9pPr marL="365685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latin typeface="Aria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latin typeface="Arial"/>
            </a:endParaRPr>
          </a:p>
        </p:txBody>
      </p:sp>
      <p:sp>
        <p:nvSpPr>
          <p:cNvPr id="7" name="Slide Number Placeholder 6"/>
          <p:cNvSpPr>
            <a:spLocks noGrp="1"/>
          </p:cNvSpPr>
          <p:nvPr>
            <p:ph type="sldNum" sz="quarter" idx="12"/>
          </p:nvPr>
        </p:nvSpPr>
        <p:spPr/>
        <p:txBody>
          <a:bodyPr/>
          <a:lstStyle>
            <a:lvl1pPr>
              <a:defRPr/>
            </a:lvl1pPr>
          </a:lstStyle>
          <a:p>
            <a:fld id="{65F8C766-E27A-4D54-AA3B-07D44429A375}"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5972021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6" indent="0">
              <a:buNone/>
              <a:defRPr sz="2800"/>
            </a:lvl2pPr>
            <a:lvl3pPr marL="914212" indent="0">
              <a:buNone/>
              <a:defRPr sz="2400"/>
            </a:lvl3pPr>
            <a:lvl4pPr marL="1371320" indent="0">
              <a:buNone/>
              <a:defRPr sz="2000"/>
            </a:lvl4pPr>
            <a:lvl5pPr marL="1828426" indent="0">
              <a:buNone/>
              <a:defRPr sz="2000"/>
            </a:lvl5pPr>
            <a:lvl6pPr marL="2285532" indent="0">
              <a:buNone/>
              <a:defRPr sz="2000"/>
            </a:lvl6pPr>
            <a:lvl7pPr marL="2742640" indent="0">
              <a:buNone/>
              <a:defRPr sz="2000"/>
            </a:lvl7pPr>
            <a:lvl8pPr marL="3199744" indent="0">
              <a:buNone/>
              <a:defRPr sz="2000"/>
            </a:lvl8pPr>
            <a:lvl9pPr marL="365685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06" indent="0">
              <a:buNone/>
              <a:defRPr sz="1200"/>
            </a:lvl2pPr>
            <a:lvl3pPr marL="914212" indent="0">
              <a:buNone/>
              <a:defRPr sz="1000"/>
            </a:lvl3pPr>
            <a:lvl4pPr marL="1371320" indent="0">
              <a:buNone/>
              <a:defRPr sz="900"/>
            </a:lvl4pPr>
            <a:lvl5pPr marL="1828426" indent="0">
              <a:buNone/>
              <a:defRPr sz="900"/>
            </a:lvl5pPr>
            <a:lvl6pPr marL="2285532" indent="0">
              <a:buNone/>
              <a:defRPr sz="900"/>
            </a:lvl6pPr>
            <a:lvl7pPr marL="2742640" indent="0">
              <a:buNone/>
              <a:defRPr sz="900"/>
            </a:lvl7pPr>
            <a:lvl8pPr marL="3199744" indent="0">
              <a:buNone/>
              <a:defRPr sz="900"/>
            </a:lvl8pPr>
            <a:lvl9pPr marL="365685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latin typeface="Aria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latin typeface="Arial"/>
            </a:endParaRPr>
          </a:p>
        </p:txBody>
      </p:sp>
      <p:sp>
        <p:nvSpPr>
          <p:cNvPr id="7" name="Slide Number Placeholder 6"/>
          <p:cNvSpPr>
            <a:spLocks noGrp="1"/>
          </p:cNvSpPr>
          <p:nvPr>
            <p:ph type="sldNum" sz="quarter" idx="12"/>
          </p:nvPr>
        </p:nvSpPr>
        <p:spPr/>
        <p:txBody>
          <a:bodyPr/>
          <a:lstStyle>
            <a:lvl1pPr>
              <a:defRPr/>
            </a:lvl1pPr>
          </a:lstStyle>
          <a:p>
            <a:fld id="{2B0219FA-646A-4D6B-BEBC-875A49F82941}"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3815449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latin typeface="Arial"/>
            </a:endParaRPr>
          </a:p>
        </p:txBody>
      </p:sp>
      <p:sp>
        <p:nvSpPr>
          <p:cNvPr id="6" name="Slide Number Placeholder 5"/>
          <p:cNvSpPr>
            <a:spLocks noGrp="1"/>
          </p:cNvSpPr>
          <p:nvPr>
            <p:ph type="sldNum" sz="quarter" idx="12"/>
          </p:nvPr>
        </p:nvSpPr>
        <p:spPr/>
        <p:txBody>
          <a:bodyPr/>
          <a:lstStyle>
            <a:lvl1pPr>
              <a:defRPr/>
            </a:lvl1pPr>
          </a:lstStyle>
          <a:p>
            <a:fld id="{DDF90469-F7FC-493A-A986-FE05FFB43150}"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4091100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latin typeface="Arial"/>
            </a:endParaRPr>
          </a:p>
        </p:txBody>
      </p:sp>
      <p:sp>
        <p:nvSpPr>
          <p:cNvPr id="6" name="Slide Number Placeholder 5"/>
          <p:cNvSpPr>
            <a:spLocks noGrp="1"/>
          </p:cNvSpPr>
          <p:nvPr>
            <p:ph type="sldNum" sz="quarter" idx="12"/>
          </p:nvPr>
        </p:nvSpPr>
        <p:spPr/>
        <p:txBody>
          <a:bodyPr/>
          <a:lstStyle>
            <a:lvl1pPr>
              <a:defRPr/>
            </a:lvl1pPr>
          </a:lstStyle>
          <a:p>
            <a:fld id="{18E5F232-C702-4AB4-A444-F1C80D41A8F8}"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39360008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06" indent="0" algn="ctr">
              <a:buNone/>
              <a:defRPr>
                <a:solidFill>
                  <a:schemeClr val="tx1">
                    <a:tint val="75000"/>
                  </a:schemeClr>
                </a:solidFill>
              </a:defRPr>
            </a:lvl2pPr>
            <a:lvl3pPr marL="914212" indent="0" algn="ctr">
              <a:buNone/>
              <a:defRPr>
                <a:solidFill>
                  <a:schemeClr val="tx1">
                    <a:tint val="75000"/>
                  </a:schemeClr>
                </a:solidFill>
              </a:defRPr>
            </a:lvl3pPr>
            <a:lvl4pPr marL="1371320" indent="0" algn="ctr">
              <a:buNone/>
              <a:defRPr>
                <a:solidFill>
                  <a:schemeClr val="tx1">
                    <a:tint val="75000"/>
                  </a:schemeClr>
                </a:solidFill>
              </a:defRPr>
            </a:lvl4pPr>
            <a:lvl5pPr marL="1828426" indent="0" algn="ctr">
              <a:buNone/>
              <a:defRPr>
                <a:solidFill>
                  <a:schemeClr val="tx1">
                    <a:tint val="75000"/>
                  </a:schemeClr>
                </a:solidFill>
              </a:defRPr>
            </a:lvl5pPr>
            <a:lvl6pPr marL="2285532" indent="0" algn="ctr">
              <a:buNone/>
              <a:defRPr>
                <a:solidFill>
                  <a:schemeClr val="tx1">
                    <a:tint val="75000"/>
                  </a:schemeClr>
                </a:solidFill>
              </a:defRPr>
            </a:lvl6pPr>
            <a:lvl7pPr marL="2742640" indent="0" algn="ctr">
              <a:buNone/>
              <a:defRPr>
                <a:solidFill>
                  <a:schemeClr val="tx1">
                    <a:tint val="75000"/>
                  </a:schemeClr>
                </a:solidFill>
              </a:defRPr>
            </a:lvl7pPr>
            <a:lvl8pPr marL="3199744" indent="0" algn="ctr">
              <a:buNone/>
              <a:defRPr>
                <a:solidFill>
                  <a:schemeClr val="tx1">
                    <a:tint val="75000"/>
                  </a:schemeClr>
                </a:solidFill>
              </a:defRPr>
            </a:lvl8pPr>
            <a:lvl9pPr marL="365685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61D3CA-A89E-3142-ACCD-C2FAD38418D0}" type="datetimeFigureOut">
              <a:rPr lang="en-US" smtClean="0">
                <a:solidFill>
                  <a:prstClr val="black">
                    <a:tint val="75000"/>
                  </a:prstClr>
                </a:solidFill>
                <a:latin typeface="Calibri"/>
              </a:rPr>
              <a:pPr/>
              <a:t>9/25/13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71B9C30-70F2-7F4F-AF4F-638D762F7FB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456710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61D3CA-A89E-3142-ACCD-C2FAD38418D0}" type="datetimeFigureOut">
              <a:rPr lang="en-US" smtClean="0">
                <a:solidFill>
                  <a:prstClr val="black">
                    <a:tint val="75000"/>
                  </a:prstClr>
                </a:solidFill>
                <a:latin typeface="Calibri"/>
              </a:rPr>
              <a:pPr/>
              <a:t>9/25/13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71B9C30-70F2-7F4F-AF4F-638D762F7FB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15990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106" indent="0">
              <a:buNone/>
              <a:defRPr sz="1800">
                <a:solidFill>
                  <a:schemeClr val="tx1">
                    <a:tint val="75000"/>
                  </a:schemeClr>
                </a:solidFill>
              </a:defRPr>
            </a:lvl2pPr>
            <a:lvl3pPr marL="914212" indent="0">
              <a:buNone/>
              <a:defRPr sz="1600">
                <a:solidFill>
                  <a:schemeClr val="tx1">
                    <a:tint val="75000"/>
                  </a:schemeClr>
                </a:solidFill>
              </a:defRPr>
            </a:lvl3pPr>
            <a:lvl4pPr marL="1371320" indent="0">
              <a:buNone/>
              <a:defRPr sz="1400">
                <a:solidFill>
                  <a:schemeClr val="tx1">
                    <a:tint val="75000"/>
                  </a:schemeClr>
                </a:solidFill>
              </a:defRPr>
            </a:lvl4pPr>
            <a:lvl5pPr marL="1828426" indent="0">
              <a:buNone/>
              <a:defRPr sz="1400">
                <a:solidFill>
                  <a:schemeClr val="tx1">
                    <a:tint val="75000"/>
                  </a:schemeClr>
                </a:solidFill>
              </a:defRPr>
            </a:lvl5pPr>
            <a:lvl6pPr marL="2285532" indent="0">
              <a:buNone/>
              <a:defRPr sz="1400">
                <a:solidFill>
                  <a:schemeClr val="tx1">
                    <a:tint val="75000"/>
                  </a:schemeClr>
                </a:solidFill>
              </a:defRPr>
            </a:lvl6pPr>
            <a:lvl7pPr marL="2742640" indent="0">
              <a:buNone/>
              <a:defRPr sz="1400">
                <a:solidFill>
                  <a:schemeClr val="tx1">
                    <a:tint val="75000"/>
                  </a:schemeClr>
                </a:solidFill>
              </a:defRPr>
            </a:lvl7pPr>
            <a:lvl8pPr marL="3199744" indent="0">
              <a:buNone/>
              <a:defRPr sz="1400">
                <a:solidFill>
                  <a:schemeClr val="tx1">
                    <a:tint val="75000"/>
                  </a:schemeClr>
                </a:solidFill>
              </a:defRPr>
            </a:lvl8pPr>
            <a:lvl9pPr marL="365685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61D3CA-A89E-3142-ACCD-C2FAD38418D0}" type="datetimeFigureOut">
              <a:rPr lang="en-US" smtClean="0">
                <a:solidFill>
                  <a:prstClr val="black">
                    <a:tint val="75000"/>
                  </a:prstClr>
                </a:solidFill>
                <a:latin typeface="Calibri"/>
              </a:rPr>
              <a:pPr/>
              <a:t>9/25/13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71B9C30-70F2-7F4F-AF4F-638D762F7FB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74736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61D3CA-A89E-3142-ACCD-C2FAD38418D0}" type="datetimeFigureOut">
              <a:rPr lang="en-US" smtClean="0">
                <a:solidFill>
                  <a:prstClr val="black">
                    <a:tint val="75000"/>
                  </a:prstClr>
                </a:solidFill>
                <a:latin typeface="Calibri"/>
              </a:rPr>
              <a:pPr/>
              <a:t>9/25/13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71B9C30-70F2-7F4F-AF4F-638D762F7FB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236639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06" indent="0">
              <a:buNone/>
              <a:defRPr sz="2000" b="1"/>
            </a:lvl2pPr>
            <a:lvl3pPr marL="914212" indent="0">
              <a:buNone/>
              <a:defRPr sz="1800" b="1"/>
            </a:lvl3pPr>
            <a:lvl4pPr marL="1371320" indent="0">
              <a:buNone/>
              <a:defRPr sz="1600" b="1"/>
            </a:lvl4pPr>
            <a:lvl5pPr marL="1828426" indent="0">
              <a:buNone/>
              <a:defRPr sz="1600" b="1"/>
            </a:lvl5pPr>
            <a:lvl6pPr marL="2285532" indent="0">
              <a:buNone/>
              <a:defRPr sz="1600" b="1"/>
            </a:lvl6pPr>
            <a:lvl7pPr marL="2742640" indent="0">
              <a:buNone/>
              <a:defRPr sz="1600" b="1"/>
            </a:lvl7pPr>
            <a:lvl8pPr marL="3199744" indent="0">
              <a:buNone/>
              <a:defRPr sz="1600" b="1"/>
            </a:lvl8pPr>
            <a:lvl9pPr marL="36568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06" indent="0">
              <a:buNone/>
              <a:defRPr sz="2000" b="1"/>
            </a:lvl2pPr>
            <a:lvl3pPr marL="914212" indent="0">
              <a:buNone/>
              <a:defRPr sz="1800" b="1"/>
            </a:lvl3pPr>
            <a:lvl4pPr marL="1371320" indent="0">
              <a:buNone/>
              <a:defRPr sz="1600" b="1"/>
            </a:lvl4pPr>
            <a:lvl5pPr marL="1828426" indent="0">
              <a:buNone/>
              <a:defRPr sz="1600" b="1"/>
            </a:lvl5pPr>
            <a:lvl6pPr marL="2285532" indent="0">
              <a:buNone/>
              <a:defRPr sz="1600" b="1"/>
            </a:lvl6pPr>
            <a:lvl7pPr marL="2742640" indent="0">
              <a:buNone/>
              <a:defRPr sz="1600" b="1"/>
            </a:lvl7pPr>
            <a:lvl8pPr marL="3199744" indent="0">
              <a:buNone/>
              <a:defRPr sz="1600" b="1"/>
            </a:lvl8pPr>
            <a:lvl9pPr marL="36568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61D3CA-A89E-3142-ACCD-C2FAD38418D0}" type="datetimeFigureOut">
              <a:rPr lang="en-US" smtClean="0">
                <a:solidFill>
                  <a:prstClr val="black">
                    <a:tint val="75000"/>
                  </a:prstClr>
                </a:solidFill>
                <a:latin typeface="Calibri"/>
              </a:rPr>
              <a:pPr/>
              <a:t>9/25/13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71B9C30-70F2-7F4F-AF4F-638D762F7FB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53444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61D3CA-A89E-3142-ACCD-C2FAD38418D0}" type="datetimeFigureOut">
              <a:rPr lang="en-US" smtClean="0">
                <a:solidFill>
                  <a:prstClr val="black">
                    <a:tint val="75000"/>
                  </a:prstClr>
                </a:solidFill>
                <a:latin typeface="Calibri"/>
              </a:rPr>
              <a:pPr/>
              <a:t>9/25/13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71B9C30-70F2-7F4F-AF4F-638D762F7FB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63104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04CE3F-F230-4616-9890-85401935191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521189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1D3CA-A89E-3142-ACCD-C2FAD38418D0}" type="datetimeFigureOut">
              <a:rPr lang="en-US" smtClean="0">
                <a:solidFill>
                  <a:prstClr val="black">
                    <a:tint val="75000"/>
                  </a:prstClr>
                </a:solidFill>
                <a:latin typeface="Calibri"/>
              </a:rPr>
              <a:pPr/>
              <a:t>9/25/13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71B9C30-70F2-7F4F-AF4F-638D762F7FB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002748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06" indent="0">
              <a:buNone/>
              <a:defRPr sz="1200"/>
            </a:lvl2pPr>
            <a:lvl3pPr marL="914212" indent="0">
              <a:buNone/>
              <a:defRPr sz="1000"/>
            </a:lvl3pPr>
            <a:lvl4pPr marL="1371320" indent="0">
              <a:buNone/>
              <a:defRPr sz="900"/>
            </a:lvl4pPr>
            <a:lvl5pPr marL="1828426" indent="0">
              <a:buNone/>
              <a:defRPr sz="900"/>
            </a:lvl5pPr>
            <a:lvl6pPr marL="2285532" indent="0">
              <a:buNone/>
              <a:defRPr sz="900"/>
            </a:lvl6pPr>
            <a:lvl7pPr marL="2742640" indent="0">
              <a:buNone/>
              <a:defRPr sz="900"/>
            </a:lvl7pPr>
            <a:lvl8pPr marL="3199744" indent="0">
              <a:buNone/>
              <a:defRPr sz="900"/>
            </a:lvl8pPr>
            <a:lvl9pPr marL="365685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61D3CA-A89E-3142-ACCD-C2FAD38418D0}" type="datetimeFigureOut">
              <a:rPr lang="en-US" smtClean="0">
                <a:solidFill>
                  <a:prstClr val="black">
                    <a:tint val="75000"/>
                  </a:prstClr>
                </a:solidFill>
                <a:latin typeface="Calibri"/>
              </a:rPr>
              <a:pPr/>
              <a:t>9/25/13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71B9C30-70F2-7F4F-AF4F-638D762F7FB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0227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6" indent="0">
              <a:buNone/>
              <a:defRPr sz="2800"/>
            </a:lvl2pPr>
            <a:lvl3pPr marL="914212" indent="0">
              <a:buNone/>
              <a:defRPr sz="2400"/>
            </a:lvl3pPr>
            <a:lvl4pPr marL="1371320" indent="0">
              <a:buNone/>
              <a:defRPr sz="2000"/>
            </a:lvl4pPr>
            <a:lvl5pPr marL="1828426" indent="0">
              <a:buNone/>
              <a:defRPr sz="2000"/>
            </a:lvl5pPr>
            <a:lvl6pPr marL="2285532" indent="0">
              <a:buNone/>
              <a:defRPr sz="2000"/>
            </a:lvl6pPr>
            <a:lvl7pPr marL="2742640" indent="0">
              <a:buNone/>
              <a:defRPr sz="2000"/>
            </a:lvl7pPr>
            <a:lvl8pPr marL="3199744" indent="0">
              <a:buNone/>
              <a:defRPr sz="2000"/>
            </a:lvl8pPr>
            <a:lvl9pPr marL="365685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06" indent="0">
              <a:buNone/>
              <a:defRPr sz="1200"/>
            </a:lvl2pPr>
            <a:lvl3pPr marL="914212" indent="0">
              <a:buNone/>
              <a:defRPr sz="1000"/>
            </a:lvl3pPr>
            <a:lvl4pPr marL="1371320" indent="0">
              <a:buNone/>
              <a:defRPr sz="900"/>
            </a:lvl4pPr>
            <a:lvl5pPr marL="1828426" indent="0">
              <a:buNone/>
              <a:defRPr sz="900"/>
            </a:lvl5pPr>
            <a:lvl6pPr marL="2285532" indent="0">
              <a:buNone/>
              <a:defRPr sz="900"/>
            </a:lvl6pPr>
            <a:lvl7pPr marL="2742640" indent="0">
              <a:buNone/>
              <a:defRPr sz="900"/>
            </a:lvl7pPr>
            <a:lvl8pPr marL="3199744" indent="0">
              <a:buNone/>
              <a:defRPr sz="900"/>
            </a:lvl8pPr>
            <a:lvl9pPr marL="365685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61D3CA-A89E-3142-ACCD-C2FAD38418D0}" type="datetimeFigureOut">
              <a:rPr lang="en-US" smtClean="0">
                <a:solidFill>
                  <a:prstClr val="black">
                    <a:tint val="75000"/>
                  </a:prstClr>
                </a:solidFill>
                <a:latin typeface="Calibri"/>
              </a:rPr>
              <a:pPr/>
              <a:t>9/25/13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71B9C30-70F2-7F4F-AF4F-638D762F7FB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366759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61D3CA-A89E-3142-ACCD-C2FAD38418D0}" type="datetimeFigureOut">
              <a:rPr lang="en-US" smtClean="0">
                <a:solidFill>
                  <a:prstClr val="black">
                    <a:tint val="75000"/>
                  </a:prstClr>
                </a:solidFill>
                <a:latin typeface="Calibri"/>
              </a:rPr>
              <a:pPr/>
              <a:t>9/25/13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71B9C30-70F2-7F4F-AF4F-638D762F7FB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59081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61D3CA-A89E-3142-ACCD-C2FAD38418D0}" type="datetimeFigureOut">
              <a:rPr lang="en-US" smtClean="0">
                <a:solidFill>
                  <a:prstClr val="black">
                    <a:tint val="75000"/>
                  </a:prstClr>
                </a:solidFill>
                <a:latin typeface="Calibri"/>
              </a:rPr>
              <a:pPr/>
              <a:t>9/25/13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71B9C30-70F2-7F4F-AF4F-638D762F7FB3}"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9583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E77E86B-E068-4E47-8BCA-D8E1412F8B4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575926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D1AF099-E5C5-468D-8186-A6B8B5F70B7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96947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3751293-4DC0-4FE3-9400-FE803B60D30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608727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E04CE3F-F230-4616-9890-85401935191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76584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D796A9D-AEC4-47EA-9678-A9BC7599C89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95351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D796A9D-AEC4-47EA-9678-A9BC7599C89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563445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881B1A6D-444F-4B8B-BBAA-C2EB2FF76B8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672943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03FEF7D8-4A6B-41CE-A0D0-44D9D8E3C85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099920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5F8C766-E27A-4D54-AA3B-07D44429A37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4959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B0219FA-646A-4D6B-BEBC-875A49F8294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620554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DF90469-F7FC-493A-A986-FE05FFB4315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496504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8E5F232-C702-4AB4-A444-F1C80D41A8F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70113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38D658-FB71-4FF0-B5EB-479481559F96}" type="datetime1">
              <a:rPr lang="en-US">
                <a:solidFill>
                  <a:srgbClr val="000000"/>
                </a:solidFill>
              </a:rPr>
              <a:pPr>
                <a:defRPr/>
              </a:pPr>
              <a:t>9/25/13</a:t>
            </a:fld>
            <a:endParaRPr lang="en-US">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984F55D6-F09E-4D63-AFD3-7F6253ACF8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9942442"/>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E428DF-6F45-446C-B754-ECF4AE1ECC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7669950"/>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3D14E6-3230-4733-B2F0-AC4F9F6C80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6181528"/>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D8BFC4-E324-4B2C-B642-453F49965B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544243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881B1A6D-444F-4B8B-BBAA-C2EB2FF76B8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290881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1EEB54-D87A-4180-B77A-8A6756ACB9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4290284"/>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81F9FF7-C9F9-4388-B153-517DA02E25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7612723"/>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EF09D14-0F16-49A7-B400-2B04B56A10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3913329"/>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5EC66F6-0264-4E6A-AA77-AB206D1C2A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9724244"/>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EF5A955-F7AF-4C53-AFD3-4EF8AC2AA6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1221598"/>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E907D9-268D-4C42-B56B-8BC52A07B3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7308696"/>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F130F9-F551-44CD-BD10-3F0C40EF85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4515539"/>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48C164-E3EE-4B76-AF09-7A4C9DBD12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9688468"/>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574F87-5264-493D-9614-8F9B864E27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354949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03FEF7D8-4A6B-41CE-A0D0-44D9D8E3C85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82167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65F8C766-E27A-4D54-AA3B-07D44429A37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7934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B0219FA-646A-4D6B-BEBC-875A49F8294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630007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slideLayout" Target="../slideLayouts/slideLayout67.xml"/><Relationship Id="rId13" Type="http://schemas.openxmlformats.org/officeDocument/2006/relationships/slideLayout" Target="../slideLayouts/slideLayout68.xml"/><Relationship Id="rId14"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3"/>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FFFFFF"/>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FFFFFF"/>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6F79339A-E090-49ED-BBC2-6CF72CA827A0}" type="slidenum">
              <a:rPr lang="en-US">
                <a:solidFill>
                  <a:srgbClr val="FFFFFF"/>
                </a:solidFill>
                <a:latin typeface="Arial" charset="0"/>
              </a:rPr>
              <a:pPr defTabSz="914400" fontAlgn="base">
                <a:spcBef>
                  <a:spcPct val="0"/>
                </a:spcBef>
                <a:spcAft>
                  <a:spcPct val="0"/>
                </a:spcAft>
              </a:pPr>
              <a:t>‹#›</a:t>
            </a:fld>
            <a:endParaRPr lang="en-US">
              <a:solidFill>
                <a:srgbClr val="FFFFFF"/>
              </a:solidFill>
              <a:latin typeface="Arial" charset="0"/>
            </a:endParaRPr>
          </a:p>
        </p:txBody>
      </p:sp>
    </p:spTree>
    <p:extLst>
      <p:ext uri="{BB962C8B-B14F-4D97-AF65-F5344CB8AC3E}">
        <p14:creationId xmlns:p14="http://schemas.microsoft.com/office/powerpoint/2010/main" val="17209447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rgbClr val="FFFF00"/>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0"/>
            <a:ext cx="7315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716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124200" y="64770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pitchFamily="-107" charset="0"/>
                <a:ea typeface="+mn-ea"/>
                <a:cs typeface="+mn-cs"/>
              </a:defRPr>
            </a:lvl1pPr>
          </a:lstStyle>
          <a:p>
            <a:pPr defTabSz="914400" fontAlgn="base">
              <a:spcBef>
                <a:spcPct val="0"/>
              </a:spcBef>
              <a:spcAft>
                <a:spcPct val="0"/>
              </a:spcAft>
              <a:defRPr/>
            </a:pPr>
            <a:endParaRPr lang="en-AU">
              <a:solidFill>
                <a:srgbClr val="000000"/>
              </a:solidFill>
            </a:endParaRPr>
          </a:p>
        </p:txBody>
      </p:sp>
      <p:sp>
        <p:nvSpPr>
          <p:cNvPr id="1030" name="Rectangle 6"/>
          <p:cNvSpPr>
            <a:spLocks noGrp="1" noChangeArrowheads="1"/>
          </p:cNvSpPr>
          <p:nvPr>
            <p:ph type="sldNum" sz="quarter" idx="4"/>
          </p:nvPr>
        </p:nvSpPr>
        <p:spPr bwMode="auto">
          <a:xfrm>
            <a:off x="64770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107" charset="0"/>
                <a:ea typeface="+mn-ea"/>
                <a:cs typeface="+mn-cs"/>
              </a:defRPr>
            </a:lvl1pPr>
          </a:lstStyle>
          <a:p>
            <a:pPr defTabSz="914400" fontAlgn="base">
              <a:spcBef>
                <a:spcPct val="0"/>
              </a:spcBef>
              <a:spcAft>
                <a:spcPct val="0"/>
              </a:spcAft>
              <a:defRPr/>
            </a:pPr>
            <a:endParaRPr lang="en-AU">
              <a:solidFill>
                <a:srgbClr val="000000"/>
              </a:solidFill>
            </a:endParaRPr>
          </a:p>
        </p:txBody>
      </p:sp>
      <p:sp>
        <p:nvSpPr>
          <p:cNvPr id="2" name="Line 7"/>
          <p:cNvSpPr>
            <a:spLocks noChangeShapeType="1"/>
          </p:cNvSpPr>
          <p:nvPr userDrawn="1"/>
        </p:nvSpPr>
        <p:spPr bwMode="auto">
          <a:xfrm>
            <a:off x="141288" y="990600"/>
            <a:ext cx="879951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pic>
        <p:nvPicPr>
          <p:cNvPr id="1031" name="Picture 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3503" y="141291"/>
            <a:ext cx="7747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helio_logo_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239000" y="152403"/>
            <a:ext cx="16764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853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2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2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32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32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32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2400">
          <a:solidFill>
            <a:schemeClr val="tx2"/>
          </a:solidFill>
          <a:latin typeface="Arial" pitchFamily="-108" charset="0"/>
        </a:defRPr>
      </a:lvl6pPr>
      <a:lvl7pPr marL="914400" algn="ctr" rtl="0" fontAlgn="base">
        <a:spcBef>
          <a:spcPct val="0"/>
        </a:spcBef>
        <a:spcAft>
          <a:spcPct val="0"/>
        </a:spcAft>
        <a:defRPr sz="2400">
          <a:solidFill>
            <a:schemeClr val="tx2"/>
          </a:solidFill>
          <a:latin typeface="Arial" pitchFamily="-108" charset="0"/>
        </a:defRPr>
      </a:lvl7pPr>
      <a:lvl8pPr marL="1371600" algn="ctr" rtl="0" fontAlgn="base">
        <a:spcBef>
          <a:spcPct val="0"/>
        </a:spcBef>
        <a:spcAft>
          <a:spcPct val="0"/>
        </a:spcAft>
        <a:defRPr sz="2400">
          <a:solidFill>
            <a:schemeClr val="tx2"/>
          </a:solidFill>
          <a:latin typeface="Arial" pitchFamily="-108" charset="0"/>
        </a:defRPr>
      </a:lvl8pPr>
      <a:lvl9pPr marL="1828800" algn="ctr" rtl="0" fontAlgn="base">
        <a:spcBef>
          <a:spcPct val="0"/>
        </a:spcBef>
        <a:spcAft>
          <a:spcPct val="0"/>
        </a:spcAft>
        <a:defRPr sz="2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14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14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14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14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1400">
          <a:solidFill>
            <a:schemeClr val="tx1"/>
          </a:solidFill>
          <a:latin typeface="+mn-lt"/>
          <a:ea typeface="ＭＳ Ｐゴシック" pitchFamily="-108" charset="-128"/>
        </a:defRPr>
      </a:lvl9pPr>
    </p:bodyStyle>
    <p:otherStyle>
      <a:defPPr>
        <a:defRPr lang="en-A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21" tIns="45711" rIns="91421" bIns="4571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4"/>
            <a:ext cx="8229600" cy="4525963"/>
          </a:xfrm>
          <a:prstGeom prst="rect">
            <a:avLst/>
          </a:prstGeom>
          <a:noFill/>
          <a:ln w="9525">
            <a:noFill/>
            <a:miter lim="800000"/>
            <a:headEnd/>
            <a:tailEnd/>
          </a:ln>
          <a:effectLst/>
        </p:spPr>
        <p:txBody>
          <a:bodyPr vert="horz" wrap="square" lIns="91421" tIns="45711" rIns="91421" bIns="457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1" tIns="45711" rIns="91421" bIns="45711" numCol="1" anchor="t" anchorCtr="0" compatLnSpc="1">
            <a:prstTxWarp prst="textNoShape">
              <a:avLst/>
            </a:prstTxWarp>
          </a:bodyPr>
          <a:lstStyle>
            <a:lvl1pPr>
              <a:defRPr sz="1400"/>
            </a:lvl1pPr>
          </a:lstStyle>
          <a:p>
            <a:pPr defTabSz="914212" fontAlgn="base">
              <a:spcBef>
                <a:spcPct val="0"/>
              </a:spcBef>
              <a:spcAft>
                <a:spcPct val="0"/>
              </a:spcAft>
            </a:pPr>
            <a:endParaRPr lang="en-US">
              <a:solidFill>
                <a:srgbClr val="FFFFFF"/>
              </a:solidFill>
              <a:latin typeface="Arial" charset="0"/>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21" tIns="45711" rIns="91421" bIns="45711" numCol="1" anchor="t" anchorCtr="0" compatLnSpc="1">
            <a:prstTxWarp prst="textNoShape">
              <a:avLst/>
            </a:prstTxWarp>
          </a:bodyPr>
          <a:lstStyle>
            <a:lvl1pPr algn="ctr">
              <a:defRPr sz="1400"/>
            </a:lvl1pPr>
          </a:lstStyle>
          <a:p>
            <a:pPr defTabSz="914212" fontAlgn="base">
              <a:spcBef>
                <a:spcPct val="0"/>
              </a:spcBef>
              <a:spcAft>
                <a:spcPct val="0"/>
              </a:spcAft>
            </a:pPr>
            <a:endParaRPr lang="en-US">
              <a:solidFill>
                <a:srgbClr val="FFFFFF"/>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21" tIns="45711" rIns="91421" bIns="45711" numCol="1" anchor="t" anchorCtr="0" compatLnSpc="1">
            <a:prstTxWarp prst="textNoShape">
              <a:avLst/>
            </a:prstTxWarp>
          </a:bodyPr>
          <a:lstStyle>
            <a:lvl1pPr algn="r">
              <a:defRPr sz="1400"/>
            </a:lvl1pPr>
          </a:lstStyle>
          <a:p>
            <a:pPr defTabSz="914212" fontAlgn="base">
              <a:spcBef>
                <a:spcPct val="0"/>
              </a:spcBef>
              <a:spcAft>
                <a:spcPct val="0"/>
              </a:spcAft>
            </a:pPr>
            <a:fld id="{6F79339A-E090-49ED-BBC2-6CF72CA827A0}" type="slidenum">
              <a:rPr lang="en-US" smtClean="0">
                <a:solidFill>
                  <a:srgbClr val="FFFFFF"/>
                </a:solidFill>
                <a:latin typeface="Arial" charset="0"/>
              </a:rPr>
              <a:pPr defTabSz="914212" fontAlgn="base">
                <a:spcBef>
                  <a:spcPct val="0"/>
                </a:spcBef>
                <a:spcAft>
                  <a:spcPct val="0"/>
                </a:spcAft>
              </a:pPr>
              <a:t>‹#›</a:t>
            </a:fld>
            <a:endParaRPr lang="en-US">
              <a:solidFill>
                <a:srgbClr val="FFFFFF"/>
              </a:solidFill>
              <a:latin typeface="Arial" charset="0"/>
            </a:endParaRPr>
          </a:p>
        </p:txBody>
      </p:sp>
    </p:spTree>
    <p:extLst>
      <p:ext uri="{BB962C8B-B14F-4D97-AF65-F5344CB8AC3E}">
        <p14:creationId xmlns:p14="http://schemas.microsoft.com/office/powerpoint/2010/main" val="320015589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06" algn="ctr" rtl="0" fontAlgn="base">
        <a:spcBef>
          <a:spcPct val="0"/>
        </a:spcBef>
        <a:spcAft>
          <a:spcPct val="0"/>
        </a:spcAft>
        <a:defRPr sz="4400">
          <a:solidFill>
            <a:schemeClr val="tx2"/>
          </a:solidFill>
          <a:latin typeface="Arial" charset="0"/>
        </a:defRPr>
      </a:lvl6pPr>
      <a:lvl7pPr marL="914212" algn="ctr" rtl="0" fontAlgn="base">
        <a:spcBef>
          <a:spcPct val="0"/>
        </a:spcBef>
        <a:spcAft>
          <a:spcPct val="0"/>
        </a:spcAft>
        <a:defRPr sz="4400">
          <a:solidFill>
            <a:schemeClr val="tx2"/>
          </a:solidFill>
          <a:latin typeface="Arial" charset="0"/>
        </a:defRPr>
      </a:lvl7pPr>
      <a:lvl8pPr marL="1371320" algn="ctr" rtl="0" fontAlgn="base">
        <a:spcBef>
          <a:spcPct val="0"/>
        </a:spcBef>
        <a:spcAft>
          <a:spcPct val="0"/>
        </a:spcAft>
        <a:defRPr sz="4400">
          <a:solidFill>
            <a:schemeClr val="tx2"/>
          </a:solidFill>
          <a:latin typeface="Arial" charset="0"/>
        </a:defRPr>
      </a:lvl8pPr>
      <a:lvl9pPr marL="1828426" algn="ctr" rtl="0" fontAlgn="base">
        <a:spcBef>
          <a:spcPct val="0"/>
        </a:spcBef>
        <a:spcAft>
          <a:spcPct val="0"/>
        </a:spcAft>
        <a:defRPr sz="4400">
          <a:solidFill>
            <a:schemeClr val="tx2"/>
          </a:solidFill>
          <a:latin typeface="Arial" charset="0"/>
        </a:defRPr>
      </a:lvl9pPr>
    </p:titleStyle>
    <p:bodyStyle>
      <a:lvl1pPr marL="342830" indent="-342830" algn="l" rtl="0" fontAlgn="base">
        <a:spcBef>
          <a:spcPct val="20000"/>
        </a:spcBef>
        <a:spcAft>
          <a:spcPct val="0"/>
        </a:spcAft>
        <a:buChar char="•"/>
        <a:defRPr sz="3200">
          <a:solidFill>
            <a:schemeClr val="tx1"/>
          </a:solidFill>
          <a:latin typeface="+mn-lt"/>
          <a:ea typeface="+mn-ea"/>
          <a:cs typeface="+mn-cs"/>
        </a:defRPr>
      </a:lvl1pPr>
      <a:lvl2pPr marL="742798" indent="-285692" algn="l" rtl="0" fontAlgn="base">
        <a:spcBef>
          <a:spcPct val="20000"/>
        </a:spcBef>
        <a:spcAft>
          <a:spcPct val="0"/>
        </a:spcAft>
        <a:buChar char="–"/>
        <a:defRPr sz="2800">
          <a:solidFill>
            <a:schemeClr val="tx1"/>
          </a:solidFill>
          <a:latin typeface="+mn-lt"/>
        </a:defRPr>
      </a:lvl2pPr>
      <a:lvl3pPr marL="1142765" indent="-228552" algn="l" rtl="0" fontAlgn="base">
        <a:spcBef>
          <a:spcPct val="20000"/>
        </a:spcBef>
        <a:spcAft>
          <a:spcPct val="0"/>
        </a:spcAft>
        <a:buChar char="•"/>
        <a:defRPr sz="2400">
          <a:solidFill>
            <a:schemeClr val="tx1"/>
          </a:solidFill>
          <a:latin typeface="+mn-lt"/>
        </a:defRPr>
      </a:lvl3pPr>
      <a:lvl4pPr marL="1599872" indent="-228552" algn="l" rtl="0" fontAlgn="base">
        <a:spcBef>
          <a:spcPct val="20000"/>
        </a:spcBef>
        <a:spcAft>
          <a:spcPct val="0"/>
        </a:spcAft>
        <a:buChar char="–"/>
        <a:defRPr sz="2000">
          <a:solidFill>
            <a:schemeClr val="tx1"/>
          </a:solidFill>
          <a:latin typeface="+mn-lt"/>
        </a:defRPr>
      </a:lvl4pPr>
      <a:lvl5pPr marL="2056980" indent="-228552" algn="l" rtl="0" fontAlgn="base">
        <a:spcBef>
          <a:spcPct val="20000"/>
        </a:spcBef>
        <a:spcAft>
          <a:spcPct val="0"/>
        </a:spcAft>
        <a:buChar char="»"/>
        <a:defRPr sz="2000">
          <a:solidFill>
            <a:schemeClr val="tx1"/>
          </a:solidFill>
          <a:latin typeface="+mn-lt"/>
        </a:defRPr>
      </a:lvl5pPr>
      <a:lvl6pPr marL="2514087" indent="-228552" algn="l" rtl="0" fontAlgn="base">
        <a:spcBef>
          <a:spcPct val="20000"/>
        </a:spcBef>
        <a:spcAft>
          <a:spcPct val="0"/>
        </a:spcAft>
        <a:buChar char="»"/>
        <a:defRPr sz="2000">
          <a:solidFill>
            <a:schemeClr val="tx1"/>
          </a:solidFill>
          <a:latin typeface="+mn-lt"/>
        </a:defRPr>
      </a:lvl6pPr>
      <a:lvl7pPr marL="2971192" indent="-228552" algn="l" rtl="0" fontAlgn="base">
        <a:spcBef>
          <a:spcPct val="20000"/>
        </a:spcBef>
        <a:spcAft>
          <a:spcPct val="0"/>
        </a:spcAft>
        <a:buChar char="»"/>
        <a:defRPr sz="2000">
          <a:solidFill>
            <a:schemeClr val="tx1"/>
          </a:solidFill>
          <a:latin typeface="+mn-lt"/>
        </a:defRPr>
      </a:lvl7pPr>
      <a:lvl8pPr marL="3428299" indent="-228552" algn="l" rtl="0" fontAlgn="base">
        <a:spcBef>
          <a:spcPct val="20000"/>
        </a:spcBef>
        <a:spcAft>
          <a:spcPct val="0"/>
        </a:spcAft>
        <a:buChar char="»"/>
        <a:defRPr sz="2000">
          <a:solidFill>
            <a:schemeClr val="tx1"/>
          </a:solidFill>
          <a:latin typeface="+mn-lt"/>
        </a:defRPr>
      </a:lvl8pPr>
      <a:lvl9pPr marL="3885404" indent="-22855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12" rtl="0" eaLnBrk="1" latinLnBrk="0" hangingPunct="1">
        <a:defRPr sz="1800" kern="1200">
          <a:solidFill>
            <a:schemeClr val="tx1"/>
          </a:solidFill>
          <a:latin typeface="+mn-lt"/>
          <a:ea typeface="+mn-ea"/>
          <a:cs typeface="+mn-cs"/>
        </a:defRPr>
      </a:lvl1pPr>
      <a:lvl2pPr marL="457106" algn="l" defTabSz="914212" rtl="0" eaLnBrk="1" latinLnBrk="0" hangingPunct="1">
        <a:defRPr sz="1800" kern="1200">
          <a:solidFill>
            <a:schemeClr val="tx1"/>
          </a:solidFill>
          <a:latin typeface="+mn-lt"/>
          <a:ea typeface="+mn-ea"/>
          <a:cs typeface="+mn-cs"/>
        </a:defRPr>
      </a:lvl2pPr>
      <a:lvl3pPr marL="914212" algn="l" defTabSz="914212" rtl="0" eaLnBrk="1" latinLnBrk="0" hangingPunct="1">
        <a:defRPr sz="1800" kern="1200">
          <a:solidFill>
            <a:schemeClr val="tx1"/>
          </a:solidFill>
          <a:latin typeface="+mn-lt"/>
          <a:ea typeface="+mn-ea"/>
          <a:cs typeface="+mn-cs"/>
        </a:defRPr>
      </a:lvl3pPr>
      <a:lvl4pPr marL="1371320" algn="l" defTabSz="914212" rtl="0" eaLnBrk="1" latinLnBrk="0" hangingPunct="1">
        <a:defRPr sz="1800" kern="1200">
          <a:solidFill>
            <a:schemeClr val="tx1"/>
          </a:solidFill>
          <a:latin typeface="+mn-lt"/>
          <a:ea typeface="+mn-ea"/>
          <a:cs typeface="+mn-cs"/>
        </a:defRPr>
      </a:lvl4pPr>
      <a:lvl5pPr marL="1828426" algn="l" defTabSz="914212" rtl="0" eaLnBrk="1" latinLnBrk="0" hangingPunct="1">
        <a:defRPr sz="1800" kern="1200">
          <a:solidFill>
            <a:schemeClr val="tx1"/>
          </a:solidFill>
          <a:latin typeface="+mn-lt"/>
          <a:ea typeface="+mn-ea"/>
          <a:cs typeface="+mn-cs"/>
        </a:defRPr>
      </a:lvl5pPr>
      <a:lvl6pPr marL="2285532" algn="l" defTabSz="914212" rtl="0" eaLnBrk="1" latinLnBrk="0" hangingPunct="1">
        <a:defRPr sz="1800" kern="1200">
          <a:solidFill>
            <a:schemeClr val="tx1"/>
          </a:solidFill>
          <a:latin typeface="+mn-lt"/>
          <a:ea typeface="+mn-ea"/>
          <a:cs typeface="+mn-cs"/>
        </a:defRPr>
      </a:lvl6pPr>
      <a:lvl7pPr marL="2742640" algn="l" defTabSz="914212" rtl="0" eaLnBrk="1" latinLnBrk="0" hangingPunct="1">
        <a:defRPr sz="1800" kern="1200">
          <a:solidFill>
            <a:schemeClr val="tx1"/>
          </a:solidFill>
          <a:latin typeface="+mn-lt"/>
          <a:ea typeface="+mn-ea"/>
          <a:cs typeface="+mn-cs"/>
        </a:defRPr>
      </a:lvl7pPr>
      <a:lvl8pPr marL="3199744" algn="l" defTabSz="914212" rtl="0" eaLnBrk="1" latinLnBrk="0" hangingPunct="1">
        <a:defRPr sz="1800" kern="1200">
          <a:solidFill>
            <a:schemeClr val="tx1"/>
          </a:solidFill>
          <a:latin typeface="+mn-lt"/>
          <a:ea typeface="+mn-ea"/>
          <a:cs typeface="+mn-cs"/>
        </a:defRPr>
      </a:lvl8pPr>
      <a:lvl9pPr marL="3656852" algn="l" defTabSz="91421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1" tIns="45711" rIns="91421" bIns="457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21" tIns="45711" rIns="91421" bIns="457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21" tIns="45711" rIns="91421" bIns="45711" rtlCol="0" anchor="ctr"/>
          <a:lstStyle>
            <a:lvl1pPr algn="l">
              <a:defRPr sz="1200">
                <a:solidFill>
                  <a:schemeClr val="tx1">
                    <a:tint val="75000"/>
                  </a:schemeClr>
                </a:solidFill>
              </a:defRPr>
            </a:lvl1pPr>
          </a:lstStyle>
          <a:p>
            <a:pPr defTabSz="457106"/>
            <a:fld id="{2A61D3CA-A89E-3142-ACCD-C2FAD38418D0}" type="datetimeFigureOut">
              <a:rPr lang="en-US" smtClean="0">
                <a:solidFill>
                  <a:prstClr val="black">
                    <a:tint val="75000"/>
                  </a:prstClr>
                </a:solidFill>
                <a:latin typeface="Calibri"/>
              </a:rPr>
              <a:pPr defTabSz="457106"/>
              <a:t>9/25/13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1" y="6356354"/>
            <a:ext cx="2895600" cy="365125"/>
          </a:xfrm>
          <a:prstGeom prst="rect">
            <a:avLst/>
          </a:prstGeom>
        </p:spPr>
        <p:txBody>
          <a:bodyPr vert="horz" lIns="91421" tIns="45711" rIns="91421" bIns="45711" rtlCol="0" anchor="ctr"/>
          <a:lstStyle>
            <a:lvl1pPr algn="ctr">
              <a:defRPr sz="1200">
                <a:solidFill>
                  <a:schemeClr val="tx1">
                    <a:tint val="75000"/>
                  </a:schemeClr>
                </a:solidFill>
              </a:defRPr>
            </a:lvl1pPr>
          </a:lstStyle>
          <a:p>
            <a:pPr defTabSz="457106"/>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21" tIns="45711" rIns="91421" bIns="45711" rtlCol="0" anchor="ctr"/>
          <a:lstStyle>
            <a:lvl1pPr algn="r">
              <a:defRPr sz="1200">
                <a:solidFill>
                  <a:schemeClr val="tx1">
                    <a:tint val="75000"/>
                  </a:schemeClr>
                </a:solidFill>
              </a:defRPr>
            </a:lvl1pPr>
          </a:lstStyle>
          <a:p>
            <a:pPr defTabSz="457106"/>
            <a:fld id="{271B9C30-70F2-7F4F-AF4F-638D762F7FB3}" type="slidenum">
              <a:rPr lang="en-US" smtClean="0">
                <a:solidFill>
                  <a:prstClr val="black">
                    <a:tint val="75000"/>
                  </a:prstClr>
                </a:solidFill>
                <a:latin typeface="Calibri"/>
              </a:rPr>
              <a:pPr defTabSz="457106"/>
              <a:t>‹#›</a:t>
            </a:fld>
            <a:endParaRPr lang="en-US">
              <a:solidFill>
                <a:prstClr val="black">
                  <a:tint val="75000"/>
                </a:prstClr>
              </a:solidFill>
              <a:latin typeface="Calibri"/>
            </a:endParaRPr>
          </a:p>
        </p:txBody>
      </p:sp>
    </p:spTree>
    <p:extLst>
      <p:ext uri="{BB962C8B-B14F-4D97-AF65-F5344CB8AC3E}">
        <p14:creationId xmlns:p14="http://schemas.microsoft.com/office/powerpoint/2010/main" val="31412584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106" rtl="0" eaLnBrk="1" latinLnBrk="0" hangingPunct="1">
        <a:spcBef>
          <a:spcPct val="0"/>
        </a:spcBef>
        <a:buNone/>
        <a:defRPr sz="4400" kern="1200">
          <a:solidFill>
            <a:schemeClr val="tx1"/>
          </a:solidFill>
          <a:latin typeface="+mj-lt"/>
          <a:ea typeface="+mj-ea"/>
          <a:cs typeface="+mj-cs"/>
        </a:defRPr>
      </a:lvl1pPr>
    </p:titleStyle>
    <p:bodyStyle>
      <a:lvl1pPr marL="342830" indent="-342830" algn="l" defTabSz="457106" rtl="0" eaLnBrk="1" latinLnBrk="0" hangingPunct="1">
        <a:spcBef>
          <a:spcPct val="20000"/>
        </a:spcBef>
        <a:buFont typeface="Arial"/>
        <a:buChar char="•"/>
        <a:defRPr sz="3200" kern="1200">
          <a:solidFill>
            <a:schemeClr val="tx1"/>
          </a:solidFill>
          <a:latin typeface="+mn-lt"/>
          <a:ea typeface="+mn-ea"/>
          <a:cs typeface="+mn-cs"/>
        </a:defRPr>
      </a:lvl1pPr>
      <a:lvl2pPr marL="742798" indent="-285692" algn="l" defTabSz="457106" rtl="0" eaLnBrk="1" latinLnBrk="0" hangingPunct="1">
        <a:spcBef>
          <a:spcPct val="20000"/>
        </a:spcBef>
        <a:buFont typeface="Arial"/>
        <a:buChar char="–"/>
        <a:defRPr sz="2800" kern="1200">
          <a:solidFill>
            <a:schemeClr val="tx1"/>
          </a:solidFill>
          <a:latin typeface="+mn-lt"/>
          <a:ea typeface="+mn-ea"/>
          <a:cs typeface="+mn-cs"/>
        </a:defRPr>
      </a:lvl2pPr>
      <a:lvl3pPr marL="1142765" indent="-228552" algn="l" defTabSz="457106" rtl="0" eaLnBrk="1" latinLnBrk="0" hangingPunct="1">
        <a:spcBef>
          <a:spcPct val="20000"/>
        </a:spcBef>
        <a:buFont typeface="Arial"/>
        <a:buChar char="•"/>
        <a:defRPr sz="2400" kern="1200">
          <a:solidFill>
            <a:schemeClr val="tx1"/>
          </a:solidFill>
          <a:latin typeface="+mn-lt"/>
          <a:ea typeface="+mn-ea"/>
          <a:cs typeface="+mn-cs"/>
        </a:defRPr>
      </a:lvl3pPr>
      <a:lvl4pPr marL="1599872" indent="-228552" algn="l" defTabSz="457106" rtl="0" eaLnBrk="1" latinLnBrk="0" hangingPunct="1">
        <a:spcBef>
          <a:spcPct val="20000"/>
        </a:spcBef>
        <a:buFont typeface="Arial"/>
        <a:buChar char="–"/>
        <a:defRPr sz="2000" kern="1200">
          <a:solidFill>
            <a:schemeClr val="tx1"/>
          </a:solidFill>
          <a:latin typeface="+mn-lt"/>
          <a:ea typeface="+mn-ea"/>
          <a:cs typeface="+mn-cs"/>
        </a:defRPr>
      </a:lvl4pPr>
      <a:lvl5pPr marL="2056980" indent="-228552" algn="l" defTabSz="457106" rtl="0" eaLnBrk="1" latinLnBrk="0" hangingPunct="1">
        <a:spcBef>
          <a:spcPct val="20000"/>
        </a:spcBef>
        <a:buFont typeface="Arial"/>
        <a:buChar char="»"/>
        <a:defRPr sz="2000" kern="1200">
          <a:solidFill>
            <a:schemeClr val="tx1"/>
          </a:solidFill>
          <a:latin typeface="+mn-lt"/>
          <a:ea typeface="+mn-ea"/>
          <a:cs typeface="+mn-cs"/>
        </a:defRPr>
      </a:lvl5pPr>
      <a:lvl6pPr marL="2514087" indent="-228552" algn="l" defTabSz="457106" rtl="0" eaLnBrk="1" latinLnBrk="0" hangingPunct="1">
        <a:spcBef>
          <a:spcPct val="20000"/>
        </a:spcBef>
        <a:buFont typeface="Arial"/>
        <a:buChar char="•"/>
        <a:defRPr sz="2000" kern="1200">
          <a:solidFill>
            <a:schemeClr val="tx1"/>
          </a:solidFill>
          <a:latin typeface="+mn-lt"/>
          <a:ea typeface="+mn-ea"/>
          <a:cs typeface="+mn-cs"/>
        </a:defRPr>
      </a:lvl6pPr>
      <a:lvl7pPr marL="2971192" indent="-228552" algn="l" defTabSz="457106" rtl="0" eaLnBrk="1" latinLnBrk="0" hangingPunct="1">
        <a:spcBef>
          <a:spcPct val="20000"/>
        </a:spcBef>
        <a:buFont typeface="Arial"/>
        <a:buChar char="•"/>
        <a:defRPr sz="2000" kern="1200">
          <a:solidFill>
            <a:schemeClr val="tx1"/>
          </a:solidFill>
          <a:latin typeface="+mn-lt"/>
          <a:ea typeface="+mn-ea"/>
          <a:cs typeface="+mn-cs"/>
        </a:defRPr>
      </a:lvl7pPr>
      <a:lvl8pPr marL="3428299" indent="-228552" algn="l" defTabSz="457106" rtl="0" eaLnBrk="1" latinLnBrk="0" hangingPunct="1">
        <a:spcBef>
          <a:spcPct val="20000"/>
        </a:spcBef>
        <a:buFont typeface="Arial"/>
        <a:buChar char="•"/>
        <a:defRPr sz="2000" kern="1200">
          <a:solidFill>
            <a:schemeClr val="tx1"/>
          </a:solidFill>
          <a:latin typeface="+mn-lt"/>
          <a:ea typeface="+mn-ea"/>
          <a:cs typeface="+mn-cs"/>
        </a:defRPr>
      </a:lvl8pPr>
      <a:lvl9pPr marL="3885404" indent="-228552" algn="l" defTabSz="45710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06" rtl="0" eaLnBrk="1" latinLnBrk="0" hangingPunct="1">
        <a:defRPr sz="1800" kern="1200">
          <a:solidFill>
            <a:schemeClr val="tx1"/>
          </a:solidFill>
          <a:latin typeface="+mn-lt"/>
          <a:ea typeface="+mn-ea"/>
          <a:cs typeface="+mn-cs"/>
        </a:defRPr>
      </a:lvl1pPr>
      <a:lvl2pPr marL="457106" algn="l" defTabSz="457106" rtl="0" eaLnBrk="1" latinLnBrk="0" hangingPunct="1">
        <a:defRPr sz="1800" kern="1200">
          <a:solidFill>
            <a:schemeClr val="tx1"/>
          </a:solidFill>
          <a:latin typeface="+mn-lt"/>
          <a:ea typeface="+mn-ea"/>
          <a:cs typeface="+mn-cs"/>
        </a:defRPr>
      </a:lvl2pPr>
      <a:lvl3pPr marL="914212" algn="l" defTabSz="457106" rtl="0" eaLnBrk="1" latinLnBrk="0" hangingPunct="1">
        <a:defRPr sz="1800" kern="1200">
          <a:solidFill>
            <a:schemeClr val="tx1"/>
          </a:solidFill>
          <a:latin typeface="+mn-lt"/>
          <a:ea typeface="+mn-ea"/>
          <a:cs typeface="+mn-cs"/>
        </a:defRPr>
      </a:lvl3pPr>
      <a:lvl4pPr marL="1371320" algn="l" defTabSz="457106" rtl="0" eaLnBrk="1" latinLnBrk="0" hangingPunct="1">
        <a:defRPr sz="1800" kern="1200">
          <a:solidFill>
            <a:schemeClr val="tx1"/>
          </a:solidFill>
          <a:latin typeface="+mn-lt"/>
          <a:ea typeface="+mn-ea"/>
          <a:cs typeface="+mn-cs"/>
        </a:defRPr>
      </a:lvl4pPr>
      <a:lvl5pPr marL="1828426" algn="l" defTabSz="457106" rtl="0" eaLnBrk="1" latinLnBrk="0" hangingPunct="1">
        <a:defRPr sz="1800" kern="1200">
          <a:solidFill>
            <a:schemeClr val="tx1"/>
          </a:solidFill>
          <a:latin typeface="+mn-lt"/>
          <a:ea typeface="+mn-ea"/>
          <a:cs typeface="+mn-cs"/>
        </a:defRPr>
      </a:lvl5pPr>
      <a:lvl6pPr marL="2285532" algn="l" defTabSz="457106" rtl="0" eaLnBrk="1" latinLnBrk="0" hangingPunct="1">
        <a:defRPr sz="1800" kern="1200">
          <a:solidFill>
            <a:schemeClr val="tx1"/>
          </a:solidFill>
          <a:latin typeface="+mn-lt"/>
          <a:ea typeface="+mn-ea"/>
          <a:cs typeface="+mn-cs"/>
        </a:defRPr>
      </a:lvl6pPr>
      <a:lvl7pPr marL="2742640" algn="l" defTabSz="457106" rtl="0" eaLnBrk="1" latinLnBrk="0" hangingPunct="1">
        <a:defRPr sz="1800" kern="1200">
          <a:solidFill>
            <a:schemeClr val="tx1"/>
          </a:solidFill>
          <a:latin typeface="+mn-lt"/>
          <a:ea typeface="+mn-ea"/>
          <a:cs typeface="+mn-cs"/>
        </a:defRPr>
      </a:lvl7pPr>
      <a:lvl8pPr marL="3199744" algn="l" defTabSz="457106" rtl="0" eaLnBrk="1" latinLnBrk="0" hangingPunct="1">
        <a:defRPr sz="1800" kern="1200">
          <a:solidFill>
            <a:schemeClr val="tx1"/>
          </a:solidFill>
          <a:latin typeface="+mn-lt"/>
          <a:ea typeface="+mn-ea"/>
          <a:cs typeface="+mn-cs"/>
        </a:defRPr>
      </a:lvl8pPr>
      <a:lvl9pPr marL="3656852" algn="l" defTabSz="45710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FFFFFF"/>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FFFFFF"/>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6F79339A-E090-49ED-BBC2-6CF72CA827A0}" type="slidenum">
              <a:rPr lang="en-US">
                <a:solidFill>
                  <a:srgbClr val="FFFFFF"/>
                </a:solidFill>
                <a:latin typeface="Arial" charset="0"/>
              </a:rPr>
              <a:pPr defTabSz="914400" fontAlgn="base">
                <a:spcBef>
                  <a:spcPct val="0"/>
                </a:spcBef>
                <a:spcAft>
                  <a:spcPct val="0"/>
                </a:spcAft>
              </a:pPr>
              <a:t>‹#›</a:t>
            </a:fld>
            <a:endParaRPr lang="en-US">
              <a:solidFill>
                <a:srgbClr val="FFFFFF"/>
              </a:solidFill>
              <a:latin typeface="Arial" charset="0"/>
            </a:endParaRPr>
          </a:p>
        </p:txBody>
      </p:sp>
    </p:spTree>
    <p:extLst>
      <p:ext uri="{BB962C8B-B14F-4D97-AF65-F5344CB8AC3E}">
        <p14:creationId xmlns:p14="http://schemas.microsoft.com/office/powerpoint/2010/main" val="252939370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80" charset="-128"/>
                <a:cs typeface="+mn-cs"/>
              </a:defRPr>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80" charset="-128"/>
                <a:cs typeface="+mn-cs"/>
              </a:defRPr>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80" charset="-128"/>
                <a:cs typeface="+mn-cs"/>
              </a:defRPr>
            </a:lvl1pPr>
          </a:lstStyle>
          <a:p>
            <a:pPr defTabSz="914400" fontAlgn="base">
              <a:spcBef>
                <a:spcPct val="0"/>
              </a:spcBef>
              <a:spcAft>
                <a:spcPct val="0"/>
              </a:spcAft>
              <a:defRPr/>
            </a:pPr>
            <a:fld id="{2A154936-4353-468C-947C-954C799DD8DC}"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7758346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ransition xmlns:p14="http://schemas.microsoft.com/office/powerpoint/2010/main"/>
  <p:txStyles>
    <p:titleStyle>
      <a:lvl1pPr algn="ctr" rtl="0" eaLnBrk="0" fontAlgn="base" hangingPunct="0">
        <a:spcBef>
          <a:spcPct val="0"/>
        </a:spcBef>
        <a:spcAft>
          <a:spcPct val="0"/>
        </a:spcAft>
        <a:defRPr sz="4400">
          <a:solidFill>
            <a:schemeClr val="tx2"/>
          </a:solidFill>
          <a:latin typeface="+mj-lt"/>
          <a:ea typeface="+mj-ea"/>
          <a:cs typeface="ＭＳ Ｐゴシック"/>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a:defRPr>
      </a:lvl5pPr>
      <a:lvl6pPr marL="457200" algn="ctr" rtl="0" fontAlgn="base">
        <a:spcBef>
          <a:spcPct val="0"/>
        </a:spcBef>
        <a:spcAft>
          <a:spcPct val="0"/>
        </a:spcAft>
        <a:defRPr sz="4400">
          <a:solidFill>
            <a:schemeClr val="tx2"/>
          </a:solidFill>
          <a:latin typeface="Arial" charset="0"/>
          <a:ea typeface="ＭＳ Ｐゴシック" pitchFamily="-80" charset="-128"/>
        </a:defRPr>
      </a:lvl6pPr>
      <a:lvl7pPr marL="914400" algn="ctr" rtl="0" fontAlgn="base">
        <a:spcBef>
          <a:spcPct val="0"/>
        </a:spcBef>
        <a:spcAft>
          <a:spcPct val="0"/>
        </a:spcAft>
        <a:defRPr sz="4400">
          <a:solidFill>
            <a:schemeClr val="tx2"/>
          </a:solidFill>
          <a:latin typeface="Arial" charset="0"/>
          <a:ea typeface="ＭＳ Ｐゴシック" pitchFamily="-80" charset="-128"/>
        </a:defRPr>
      </a:lvl7pPr>
      <a:lvl8pPr marL="1371600" algn="ctr" rtl="0" fontAlgn="base">
        <a:spcBef>
          <a:spcPct val="0"/>
        </a:spcBef>
        <a:spcAft>
          <a:spcPct val="0"/>
        </a:spcAft>
        <a:defRPr sz="4400">
          <a:solidFill>
            <a:schemeClr val="tx2"/>
          </a:solidFill>
          <a:latin typeface="Arial" charset="0"/>
          <a:ea typeface="ＭＳ Ｐゴシック" pitchFamily="-80" charset="-128"/>
        </a:defRPr>
      </a:lvl8pPr>
      <a:lvl9pPr marL="1828800" algn="ctr" rtl="0" fontAlgn="base">
        <a:spcBef>
          <a:spcPct val="0"/>
        </a:spcBef>
        <a:spcAft>
          <a:spcPct val="0"/>
        </a:spcAft>
        <a:defRPr sz="44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gif"/><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8.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hyperlink" Target="http://www.nasa.gov/sites/default/files/iris-opens-door_0.jpg?itok=0o93JZxJ" TargetMode="External"/><Relationship Id="rId4" Type="http://schemas.openxmlformats.org/officeDocument/2006/relationships/image" Target="../media/image20.jpeg"/><Relationship Id="rId1" Type="http://schemas.openxmlformats.org/officeDocument/2006/relationships/slideLayout" Target="../slideLayouts/slideLayout51.xml"/><Relationship Id="rId2"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5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gif"/><Relationship Id="rId5" Type="http://schemas.openxmlformats.org/officeDocument/2006/relationships/image" Target="../media/image7.png"/><Relationship Id="rId1" Type="http://schemas.openxmlformats.org/officeDocument/2006/relationships/slideLayout" Target="../slideLayouts/slideLayout29.xml"/><Relationship Id="rId2"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1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Helio.jpg"/>
          <p:cNvPicPr>
            <a:picLocks noChangeAspect="1"/>
          </p:cNvPicPr>
          <p:nvPr/>
        </p:nvPicPr>
        <p:blipFill rotWithShape="1">
          <a:blip r:embed="rId3">
            <a:extLst>
              <a:ext uri="{28A0092B-C50C-407E-A947-70E740481C1C}">
                <a14:useLocalDpi xmlns:a14="http://schemas.microsoft.com/office/drawing/2010/main" val="0"/>
              </a:ext>
            </a:extLst>
          </a:blip>
          <a:srcRect b="31111"/>
          <a:stretch/>
        </p:blipFill>
        <p:spPr>
          <a:xfrm>
            <a:off x="12700" y="0"/>
            <a:ext cx="9144000" cy="4724400"/>
          </a:xfrm>
          <a:prstGeom prst="rect">
            <a:avLst/>
          </a:prstGeom>
        </p:spPr>
      </p:pic>
      <p:sp>
        <p:nvSpPr>
          <p:cNvPr id="6150" name="Rectangle 8"/>
          <p:cNvSpPr>
            <a:spLocks noChangeArrowheads="1"/>
          </p:cNvSpPr>
          <p:nvPr/>
        </p:nvSpPr>
        <p:spPr bwMode="auto">
          <a:xfrm>
            <a:off x="7527926" y="-141286"/>
            <a:ext cx="184666" cy="276999"/>
          </a:xfrm>
          <a:prstGeom prst="rect">
            <a:avLst/>
          </a:prstGeom>
          <a:noFill/>
          <a:ln w="12700">
            <a:noFill/>
            <a:miter lim="800000"/>
            <a:headEnd/>
            <a:tailEnd/>
          </a:ln>
        </p:spPr>
        <p:txBody>
          <a:bodyPr wrap="none">
            <a:spAutoFit/>
          </a:bodyPr>
          <a:lstStyle/>
          <a:p>
            <a:pPr defTabSz="457106" eaLnBrk="0" hangingPunct="0"/>
            <a:endParaRPr lang="en-US" sz="1200" dirty="0">
              <a:solidFill>
                <a:srgbClr val="000000"/>
              </a:solidFill>
              <a:latin typeface="Times New Roman" charset="0"/>
            </a:endParaRPr>
          </a:p>
        </p:txBody>
      </p:sp>
      <p:sp>
        <p:nvSpPr>
          <p:cNvPr id="9" name="Rectangle 6"/>
          <p:cNvSpPr>
            <a:spLocks noChangeArrowheads="1"/>
          </p:cNvSpPr>
          <p:nvPr/>
        </p:nvSpPr>
        <p:spPr bwMode="auto">
          <a:xfrm>
            <a:off x="3987800" y="5397500"/>
            <a:ext cx="5029200" cy="1600200"/>
          </a:xfrm>
          <a:prstGeom prst="rect">
            <a:avLst/>
          </a:prstGeom>
          <a:noFill/>
          <a:ln w="9525">
            <a:noFill/>
            <a:miter lim="800000"/>
            <a:headEnd/>
            <a:tailEnd/>
          </a:ln>
        </p:spPr>
        <p:txBody>
          <a:bodyPr lIns="96981" tIns="48491" rIns="96981" bIns="48491" anchor="ctr"/>
          <a:lstStyle/>
          <a:p>
            <a:pPr algn="r" defTabSz="457106"/>
            <a:r>
              <a:rPr lang="en-US" sz="2200" b="1" dirty="0" smtClean="0">
                <a:solidFill>
                  <a:srgbClr val="FFFFFF"/>
                </a:solidFill>
                <a:latin typeface="Helvetica Light"/>
                <a:cs typeface="Helvetica Light"/>
              </a:rPr>
              <a:t>Elsayed Talaat</a:t>
            </a:r>
            <a:endParaRPr lang="en-US" sz="2200" b="1" dirty="0">
              <a:solidFill>
                <a:srgbClr val="FFFFFF"/>
              </a:solidFill>
              <a:latin typeface="Helvetica Light"/>
              <a:cs typeface="Helvetica Light"/>
            </a:endParaRPr>
          </a:p>
          <a:p>
            <a:pPr algn="r" defTabSz="457106"/>
            <a:r>
              <a:rPr lang="en-US" sz="2200" b="1" dirty="0" smtClean="0">
                <a:solidFill>
                  <a:srgbClr val="FFFFFF"/>
                </a:solidFill>
                <a:latin typeface="Helvetica Light"/>
                <a:cs typeface="Helvetica Light"/>
              </a:rPr>
              <a:t>Discipline Scientist, Heliophysics</a:t>
            </a:r>
            <a:endParaRPr lang="en-US" sz="2200" b="1" dirty="0">
              <a:solidFill>
                <a:srgbClr val="FFFFFF"/>
              </a:solidFill>
              <a:latin typeface="Helvetica Light"/>
              <a:cs typeface="Helvetica Light"/>
            </a:endParaRPr>
          </a:p>
          <a:p>
            <a:pPr algn="r" defTabSz="457106"/>
            <a:r>
              <a:rPr lang="en-US" sz="2200" b="1" dirty="0">
                <a:solidFill>
                  <a:srgbClr val="FFFFFF"/>
                </a:solidFill>
                <a:latin typeface="Helvetica Light"/>
                <a:cs typeface="Helvetica Light"/>
              </a:rPr>
              <a:t>NASA Headquarters </a:t>
            </a:r>
            <a:endParaRPr lang="en-US" sz="2200" dirty="0">
              <a:solidFill>
                <a:srgbClr val="FFFFFF"/>
              </a:solidFill>
              <a:latin typeface="Helvetica Light"/>
              <a:cs typeface="Helvetica Light"/>
            </a:endParaRPr>
          </a:p>
        </p:txBody>
      </p:sp>
      <p:sp>
        <p:nvSpPr>
          <p:cNvPr id="6" name="Rectangle 6"/>
          <p:cNvSpPr>
            <a:spLocks noChangeArrowheads="1"/>
          </p:cNvSpPr>
          <p:nvPr/>
        </p:nvSpPr>
        <p:spPr bwMode="auto">
          <a:xfrm>
            <a:off x="-38100" y="4267200"/>
            <a:ext cx="6197600" cy="1600200"/>
          </a:xfrm>
          <a:prstGeom prst="rect">
            <a:avLst/>
          </a:prstGeom>
          <a:noFill/>
          <a:ln w="9525">
            <a:noFill/>
            <a:miter lim="800000"/>
            <a:headEnd/>
            <a:tailEnd/>
          </a:ln>
        </p:spPr>
        <p:txBody>
          <a:bodyPr lIns="96981" tIns="48491" rIns="96981" bIns="48491" anchor="ctr"/>
          <a:lstStyle/>
          <a:p>
            <a:pPr defTabSz="457106"/>
            <a:r>
              <a:rPr lang="en-US" sz="3200" b="1" dirty="0" smtClean="0">
                <a:solidFill>
                  <a:srgbClr val="FFFFFF"/>
                </a:solidFill>
                <a:latin typeface="Arial"/>
              </a:rPr>
              <a:t>NASA Heliophysics:</a:t>
            </a:r>
          </a:p>
          <a:p>
            <a:pPr defTabSz="457106"/>
            <a:r>
              <a:rPr lang="en-US" sz="3200" b="1" dirty="0" smtClean="0">
                <a:solidFill>
                  <a:srgbClr val="FFFFFF"/>
                </a:solidFill>
                <a:latin typeface="Helvetica Light"/>
                <a:cs typeface="Helvetica Light"/>
              </a:rPr>
              <a:t>The Science of Space Weather</a:t>
            </a:r>
          </a:p>
        </p:txBody>
      </p:sp>
    </p:spTree>
    <p:extLst>
      <p:ext uri="{BB962C8B-B14F-4D97-AF65-F5344CB8AC3E}">
        <p14:creationId xmlns:p14="http://schemas.microsoft.com/office/powerpoint/2010/main" val="34613797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Overarching LWS Science Goals</a:t>
            </a:r>
            <a:endParaRPr lang="en-US" sz="4000" b="1" dirty="0"/>
          </a:p>
        </p:txBody>
      </p:sp>
      <p:sp>
        <p:nvSpPr>
          <p:cNvPr id="3" name="Content Placeholder 2"/>
          <p:cNvSpPr>
            <a:spLocks noGrp="1"/>
          </p:cNvSpPr>
          <p:nvPr>
            <p:ph idx="1"/>
          </p:nvPr>
        </p:nvSpPr>
        <p:spPr>
          <a:xfrm>
            <a:off x="286594" y="1306407"/>
            <a:ext cx="8660736" cy="4948600"/>
          </a:xfrm>
        </p:spPr>
        <p:txBody>
          <a:bodyPr/>
          <a:lstStyle/>
          <a:p>
            <a:r>
              <a:rPr lang="en-US" sz="1600" dirty="0"/>
              <a:t>Energetic particles from giant solar storms and galactic cosmic rays pose major radiation hazards for astronauts. Passengers and crew on polar flights are also endangered by penetrating particle radiation. In support of NASA’s Exploration objectives, the TR&amp;T </a:t>
            </a:r>
            <a:r>
              <a:rPr lang="en-US" sz="1600" dirty="0">
                <a:solidFill>
                  <a:srgbClr val="FF0000"/>
                </a:solidFill>
              </a:rPr>
              <a:t>delivers the understanding and modeling required for useful prediction of SEP variability and GCR modulation at the Earth, Moon, Mars and throughout the solar system. </a:t>
            </a:r>
          </a:p>
          <a:p>
            <a:r>
              <a:rPr lang="en-US" sz="1600" dirty="0" smtClean="0"/>
              <a:t>Communication</a:t>
            </a:r>
            <a:r>
              <a:rPr lang="en-US" sz="1600" dirty="0"/>
              <a:t>, navigation and other national infrastructures are increasingly dependent on satellites orbiting Earth. With increasing miniaturization these systems are ever more sensitive to the near-Earth space environment. To protect these assets, the TR&amp;T </a:t>
            </a:r>
            <a:r>
              <a:rPr lang="en-US" sz="1600" dirty="0">
                <a:solidFill>
                  <a:srgbClr val="FF0000"/>
                </a:solidFill>
              </a:rPr>
              <a:t>delivers the understanding and modeling required for effective forecasting/specification of inner </a:t>
            </a:r>
            <a:r>
              <a:rPr lang="en-US" sz="1600" dirty="0" err="1">
                <a:solidFill>
                  <a:srgbClr val="FF0000"/>
                </a:solidFill>
              </a:rPr>
              <a:t>magnetospheric</a:t>
            </a:r>
            <a:r>
              <a:rPr lang="en-US" sz="1600" dirty="0">
                <a:solidFill>
                  <a:srgbClr val="FF0000"/>
                </a:solidFill>
              </a:rPr>
              <a:t> radiation and plasma.  </a:t>
            </a:r>
          </a:p>
          <a:p>
            <a:r>
              <a:rPr lang="en-US" sz="1600" dirty="0"/>
              <a:t>The upper atmosphere and ionosphere is central to a host of space weather effects, ranging from anomalous satellite drag, GPS position error, radio blackouts, radar clutter and </a:t>
            </a:r>
            <a:r>
              <a:rPr lang="en-US" sz="1600" dirty="0" err="1"/>
              <a:t>geomagnetically</a:t>
            </a:r>
            <a:r>
              <a:rPr lang="en-US" sz="1600" dirty="0"/>
              <a:t> induced currents (GIC). In order to mitigate space weather’s impact on life and society the TR&amp;T </a:t>
            </a:r>
            <a:r>
              <a:rPr lang="en-US" sz="1600" dirty="0">
                <a:solidFill>
                  <a:srgbClr val="FF0000"/>
                </a:solidFill>
              </a:rPr>
              <a:t>delivers understanding and predictive models of upper atmospheric and </a:t>
            </a:r>
            <a:r>
              <a:rPr lang="en-US" sz="1600" dirty="0" err="1">
                <a:solidFill>
                  <a:srgbClr val="FF0000"/>
                </a:solidFill>
              </a:rPr>
              <a:t>ionospheric</a:t>
            </a:r>
            <a:r>
              <a:rPr lang="en-US" sz="1600" dirty="0">
                <a:solidFill>
                  <a:srgbClr val="FF0000"/>
                </a:solidFill>
              </a:rPr>
              <a:t> coupling above and below</a:t>
            </a:r>
            <a:r>
              <a:rPr lang="en-US" sz="1600" dirty="0" smtClean="0">
                <a:solidFill>
                  <a:srgbClr val="FF0000"/>
                </a:solidFill>
              </a:rPr>
              <a:t>.</a:t>
            </a:r>
          </a:p>
          <a:p>
            <a:r>
              <a:rPr lang="en-US" sz="1600" dirty="0"/>
              <a:t>One of the major challenges facing humanity is global climate change. In order to determine effective mitigation policies, natural and anthropogenic causes must be distinguished; the TR&amp;T </a:t>
            </a:r>
            <a:r>
              <a:rPr lang="en-US" sz="1600" dirty="0">
                <a:solidFill>
                  <a:srgbClr val="FF0000"/>
                </a:solidFill>
              </a:rPr>
              <a:t>delivers the understanding of how variations in solar radiation, particles and magnetic fields contribute to global and regional climate change.</a:t>
            </a:r>
          </a:p>
          <a:p>
            <a:endParaRPr lang="en-US" sz="1600" dirty="0">
              <a:solidFill>
                <a:srgbClr val="FF0000"/>
              </a:solidFill>
            </a:endParaRPr>
          </a:p>
          <a:p>
            <a:pPr marL="0" indent="0">
              <a:buNone/>
            </a:pPr>
            <a:endParaRPr lang="en-US" sz="1600" dirty="0"/>
          </a:p>
        </p:txBody>
      </p:sp>
    </p:spTree>
    <p:extLst>
      <p:ext uri="{BB962C8B-B14F-4D97-AF65-F5344CB8AC3E}">
        <p14:creationId xmlns:p14="http://schemas.microsoft.com/office/powerpoint/2010/main" val="18648879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23901" y="448004"/>
            <a:ext cx="7743824" cy="1200310"/>
          </a:xfrm>
          <a:prstGeom prst="rect">
            <a:avLst/>
          </a:prstGeom>
          <a:noFill/>
          <a:ln w="9525">
            <a:noFill/>
            <a:miter lim="800000"/>
            <a:headEnd/>
            <a:tailEnd/>
          </a:ln>
        </p:spPr>
        <p:txBody>
          <a:bodyPr wrap="square" lIns="91421" tIns="45711" rIns="91421" bIns="45711">
            <a:prstTxWarp prst="textNoShape">
              <a:avLst/>
            </a:prstTxWarp>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algn="ctr" defTabSz="914212"/>
            <a:r>
              <a:rPr lang="en-US" sz="3600" b="1" dirty="0">
                <a:solidFill>
                  <a:srgbClr val="FFFF00"/>
                </a:solidFill>
              </a:rPr>
              <a:t>Space Weather:  </a:t>
            </a:r>
            <a:endParaRPr lang="en-US" sz="3600" b="1" dirty="0" smtClean="0">
              <a:solidFill>
                <a:srgbClr val="FFFF00"/>
              </a:solidFill>
            </a:endParaRPr>
          </a:p>
          <a:p>
            <a:pPr algn="ctr" defTabSz="914212"/>
            <a:r>
              <a:rPr lang="en-US" sz="3600" b="1" dirty="0" smtClean="0">
                <a:solidFill>
                  <a:srgbClr val="FFFF00"/>
                </a:solidFill>
              </a:rPr>
              <a:t>NASA's </a:t>
            </a:r>
            <a:r>
              <a:rPr lang="en-US" sz="3600" b="1" dirty="0">
                <a:solidFill>
                  <a:srgbClr val="FFFF00"/>
                </a:solidFill>
              </a:rPr>
              <a:t>Role</a:t>
            </a:r>
            <a:endParaRPr lang="en-US" sz="3600" b="1" dirty="0" smtClean="0">
              <a:solidFill>
                <a:srgbClr val="FFFF00"/>
              </a:solidFill>
            </a:endParaRPr>
          </a:p>
        </p:txBody>
      </p:sp>
      <p:sp>
        <p:nvSpPr>
          <p:cNvPr id="10" name="Left Brace 9"/>
          <p:cNvSpPr/>
          <p:nvPr/>
        </p:nvSpPr>
        <p:spPr bwMode="auto">
          <a:xfrm flipH="1" flipV="1">
            <a:off x="6462396" y="1300541"/>
            <a:ext cx="590223" cy="2449173"/>
          </a:xfrm>
          <a:prstGeom prst="leftBrace">
            <a:avLst>
              <a:gd name="adj1" fmla="val 8333"/>
              <a:gd name="adj2" fmla="val 43154"/>
            </a:avLst>
          </a:prstGeom>
          <a:noFill/>
          <a:ln w="9525" cap="flat" cmpd="sng" algn="ctr">
            <a:solidFill>
              <a:schemeClr val="bg1"/>
            </a:solidFill>
            <a:prstDash val="solid"/>
            <a:round/>
            <a:headEnd type="none" w="med" len="med"/>
            <a:tailEnd type="none" w="med" len="med"/>
          </a:ln>
          <a:effectLst/>
        </p:spPr>
        <p:txBody>
          <a:bodyPr vert="horz" wrap="square" lIns="91421" tIns="45711" rIns="91421" bIns="45711" numCol="1" rtlCol="0" anchor="t" anchorCtr="0" compatLnSpc="1">
            <a:prstTxWarp prst="textNoShape">
              <a:avLst/>
            </a:prstTxWarp>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defTabSz="914212"/>
            <a:endParaRPr lang="en-US">
              <a:solidFill>
                <a:srgbClr val="FFFFFF"/>
              </a:solidFill>
              <a:latin typeface="Arial" pitchFamily="-65" charset="0"/>
            </a:endParaRPr>
          </a:p>
        </p:txBody>
      </p:sp>
      <p:sp>
        <p:nvSpPr>
          <p:cNvPr id="12" name="TextBox 1"/>
          <p:cNvSpPr txBox="1"/>
          <p:nvPr/>
        </p:nvSpPr>
        <p:spPr>
          <a:xfrm>
            <a:off x="7260277" y="3195936"/>
            <a:ext cx="1630558" cy="461665"/>
          </a:xfrm>
          <a:prstGeom prst="rect">
            <a:avLst/>
          </a:prstGeom>
          <a:noFill/>
        </p:spPr>
        <p:txBody>
          <a:bodyPr wrap="square" lIns="91421" tIns="45711" rIns="91421" bIns="45711" rtlCol="0">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algn="ctr" defTabSz="914212"/>
            <a:r>
              <a:rPr lang="en-US" sz="1200" dirty="0">
                <a:solidFill>
                  <a:srgbClr val="000000"/>
                </a:solidFill>
              </a:rPr>
              <a:t>Strategic Mission Flight Program</a:t>
            </a:r>
          </a:p>
        </p:txBody>
      </p:sp>
      <p:sp>
        <p:nvSpPr>
          <p:cNvPr id="14" name="TextBox 17"/>
          <p:cNvSpPr txBox="1"/>
          <p:nvPr/>
        </p:nvSpPr>
        <p:spPr>
          <a:xfrm>
            <a:off x="270474" y="3187102"/>
            <a:ext cx="1630558" cy="461665"/>
          </a:xfrm>
          <a:prstGeom prst="rect">
            <a:avLst/>
          </a:prstGeom>
          <a:noFill/>
        </p:spPr>
        <p:txBody>
          <a:bodyPr wrap="square" lIns="91421" tIns="45711" rIns="91421" bIns="45711" rtlCol="0">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algn="ctr" defTabSz="914212"/>
            <a:r>
              <a:rPr lang="en-US" sz="1200" dirty="0">
                <a:solidFill>
                  <a:srgbClr val="000000"/>
                </a:solidFill>
              </a:rPr>
              <a:t>Smaller, Competed Flight Program</a:t>
            </a:r>
          </a:p>
        </p:txBody>
      </p:sp>
      <p:sp>
        <p:nvSpPr>
          <p:cNvPr id="20" name="Rectangle 19"/>
          <p:cNvSpPr/>
          <p:nvPr/>
        </p:nvSpPr>
        <p:spPr>
          <a:xfrm>
            <a:off x="986121" y="1648314"/>
            <a:ext cx="7715250" cy="4401187"/>
          </a:xfrm>
          <a:prstGeom prst="rect">
            <a:avLst/>
          </a:prstGeom>
        </p:spPr>
        <p:txBody>
          <a:bodyPr wrap="square" lIns="91421" tIns="45711" rIns="91421" bIns="45711">
            <a:spAutoFit/>
          </a:bodyPr>
          <a:lstStyle/>
          <a:p>
            <a:pPr defTabSz="914212" fontAlgn="base">
              <a:spcBef>
                <a:spcPct val="0"/>
              </a:spcBef>
              <a:spcAft>
                <a:spcPct val="0"/>
              </a:spcAft>
            </a:pPr>
            <a:endParaRPr lang="en-US" sz="2800" b="1" dirty="0" smtClean="0">
              <a:solidFill>
                <a:srgbClr val="FFFFFF"/>
              </a:solidFill>
              <a:latin typeface="Arial"/>
            </a:endParaRPr>
          </a:p>
          <a:p>
            <a:pPr marL="285750" indent="-285750" defTabSz="914212" fontAlgn="base">
              <a:spcBef>
                <a:spcPct val="0"/>
              </a:spcBef>
              <a:spcAft>
                <a:spcPct val="0"/>
              </a:spcAft>
              <a:buFont typeface="Arial" pitchFamily="34" charset="0"/>
              <a:buChar char="•"/>
            </a:pPr>
            <a:endParaRPr lang="en-US" sz="2800" b="1" dirty="0">
              <a:solidFill>
                <a:srgbClr val="FFFFFF"/>
              </a:solidFill>
              <a:latin typeface="Arial" charset="0"/>
            </a:endParaRPr>
          </a:p>
          <a:p>
            <a:pPr defTabSz="914212" fontAlgn="base">
              <a:spcBef>
                <a:spcPct val="0"/>
              </a:spcBef>
              <a:spcAft>
                <a:spcPct val="0"/>
              </a:spcAft>
            </a:pPr>
            <a:r>
              <a:rPr lang="en-US" sz="2800" b="1" dirty="0" smtClean="0">
                <a:solidFill>
                  <a:srgbClr val="FF0000"/>
                </a:solidFill>
                <a:latin typeface="Arial" charset="0"/>
              </a:rPr>
              <a:t>NASA</a:t>
            </a:r>
            <a:r>
              <a:rPr lang="en-US" sz="2800" b="1" dirty="0" smtClean="0">
                <a:solidFill>
                  <a:srgbClr val="FFFFFF"/>
                </a:solidFill>
                <a:latin typeface="Arial" charset="0"/>
              </a:rPr>
              <a:t> </a:t>
            </a:r>
            <a:r>
              <a:rPr lang="en-US" sz="2800" b="1" dirty="0">
                <a:solidFill>
                  <a:srgbClr val="FFFFFF"/>
                </a:solidFill>
                <a:latin typeface="Arial" charset="0"/>
              </a:rPr>
              <a:t>researches and prototypes new mission and </a:t>
            </a:r>
            <a:r>
              <a:rPr lang="en-US" sz="2800" b="1" dirty="0" smtClean="0">
                <a:solidFill>
                  <a:srgbClr val="FFFFFF"/>
                </a:solidFill>
                <a:latin typeface="Arial" charset="0"/>
              </a:rPr>
              <a:t>instrument capabilities in this area, </a:t>
            </a:r>
            <a:r>
              <a:rPr lang="en-US" sz="2800" b="1" dirty="0">
                <a:solidFill>
                  <a:srgbClr val="FFFFFF"/>
                </a:solidFill>
                <a:latin typeface="Arial" charset="0"/>
              </a:rPr>
              <a:t>providing new </a:t>
            </a:r>
            <a:r>
              <a:rPr lang="en-US" sz="2800" b="1" dirty="0" smtClean="0">
                <a:solidFill>
                  <a:srgbClr val="FFFFFF"/>
                </a:solidFill>
                <a:latin typeface="Arial" charset="0"/>
              </a:rPr>
              <a:t>physics-based algorithms to </a:t>
            </a:r>
            <a:r>
              <a:rPr lang="en-US" sz="2800" b="1" dirty="0">
                <a:solidFill>
                  <a:srgbClr val="FFFFFF"/>
                </a:solidFill>
                <a:latin typeface="Arial" charset="0"/>
              </a:rPr>
              <a:t>advance the state of </a:t>
            </a:r>
            <a:r>
              <a:rPr lang="en-US" sz="2800" b="1" dirty="0" smtClean="0">
                <a:solidFill>
                  <a:srgbClr val="FFFFFF"/>
                </a:solidFill>
                <a:latin typeface="Arial" charset="0"/>
              </a:rPr>
              <a:t>solar</a:t>
            </a:r>
            <a:r>
              <a:rPr lang="en-US" sz="2800" b="1" dirty="0">
                <a:solidFill>
                  <a:srgbClr val="FFFFFF"/>
                </a:solidFill>
                <a:latin typeface="Arial" charset="0"/>
              </a:rPr>
              <a:t>, space physics, and space </a:t>
            </a:r>
            <a:r>
              <a:rPr lang="en-US" sz="2800" b="1" dirty="0" smtClean="0">
                <a:solidFill>
                  <a:srgbClr val="FFFFFF"/>
                </a:solidFill>
                <a:latin typeface="Arial" charset="0"/>
              </a:rPr>
              <a:t>weather modeling</a:t>
            </a:r>
            <a:r>
              <a:rPr lang="en-US" sz="2800" b="1" dirty="0">
                <a:solidFill>
                  <a:srgbClr val="FFFFFF"/>
                </a:solidFill>
                <a:latin typeface="Arial" charset="0"/>
              </a:rPr>
              <a:t>.</a:t>
            </a:r>
          </a:p>
          <a:p>
            <a:pPr defTabSz="914212" fontAlgn="base">
              <a:spcBef>
                <a:spcPct val="0"/>
              </a:spcBef>
              <a:spcAft>
                <a:spcPct val="0"/>
              </a:spcAft>
            </a:pPr>
            <a:endParaRPr lang="en-US" sz="2800" b="1" dirty="0" smtClean="0">
              <a:solidFill>
                <a:srgbClr val="FFFFFF"/>
              </a:solidFill>
              <a:latin typeface="Arial"/>
            </a:endParaRPr>
          </a:p>
          <a:p>
            <a:pPr defTabSz="914212" fontAlgn="base">
              <a:spcBef>
                <a:spcPct val="0"/>
              </a:spcBef>
              <a:spcAft>
                <a:spcPct val="0"/>
              </a:spcAft>
            </a:pPr>
            <a:endParaRPr lang="en-US" sz="2800" b="1" dirty="0">
              <a:solidFill>
                <a:srgbClr val="FFFFFF"/>
              </a:solidFill>
              <a:latin typeface="Arial"/>
            </a:endParaRPr>
          </a:p>
        </p:txBody>
      </p:sp>
    </p:spTree>
    <p:extLst>
      <p:ext uri="{BB962C8B-B14F-4D97-AF65-F5344CB8AC3E}">
        <p14:creationId xmlns:p14="http://schemas.microsoft.com/office/powerpoint/2010/main" val="670213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3025"/>
            <a:ext cx="8504238" cy="854075"/>
          </a:xfrm>
        </p:spPr>
        <p:txBody>
          <a:bodyPr/>
          <a:lstStyle/>
          <a:p>
            <a:r>
              <a:rPr lang="en-US" sz="3200" b="1" dirty="0">
                <a:solidFill>
                  <a:srgbClr val="FFFF00"/>
                </a:solidFill>
              </a:rPr>
              <a:t>International Space Weather Activities</a:t>
            </a:r>
          </a:p>
        </p:txBody>
      </p:sp>
      <p:sp>
        <p:nvSpPr>
          <p:cNvPr id="6" name="TextBox 5"/>
          <p:cNvSpPr txBox="1"/>
          <p:nvPr/>
        </p:nvSpPr>
        <p:spPr>
          <a:xfrm>
            <a:off x="16938" y="6637866"/>
            <a:ext cx="491067" cy="246221"/>
          </a:xfrm>
          <a:prstGeom prst="rect">
            <a:avLst/>
          </a:prstGeom>
          <a:noFill/>
        </p:spPr>
        <p:txBody>
          <a:bodyPr wrap="square" rtlCol="0">
            <a:spAutoFit/>
          </a:bodyPr>
          <a:lstStyle/>
          <a:p>
            <a:pPr defTabSz="914400" fontAlgn="base">
              <a:spcBef>
                <a:spcPct val="0"/>
              </a:spcBef>
              <a:spcAft>
                <a:spcPct val="0"/>
              </a:spcAft>
            </a:pPr>
            <a:r>
              <a:rPr lang="en-US" sz="1000" dirty="0" smtClean="0">
                <a:solidFill>
                  <a:srgbClr val="000000"/>
                </a:solidFill>
                <a:latin typeface="Arial" charset="0"/>
              </a:rPr>
              <a:t>5</a:t>
            </a:r>
            <a:endParaRPr lang="en-US" sz="1000" dirty="0">
              <a:solidFill>
                <a:srgbClr val="000000"/>
              </a:solidFill>
              <a:latin typeface="Arial" charset="0"/>
            </a:endParaRPr>
          </a:p>
        </p:txBody>
      </p:sp>
      <p:pic>
        <p:nvPicPr>
          <p:cNvPr id="15" name="Picture 14" descr="ISWI_Logo.jpg"/>
          <p:cNvPicPr>
            <a:picLocks noChangeAspect="1"/>
          </p:cNvPicPr>
          <p:nvPr/>
        </p:nvPicPr>
        <p:blipFill>
          <a:blip r:embed="rId3"/>
          <a:stretch>
            <a:fillRect/>
          </a:stretch>
        </p:blipFill>
        <p:spPr>
          <a:xfrm>
            <a:off x="902589" y="1114391"/>
            <a:ext cx="1132563" cy="653402"/>
          </a:xfrm>
          <a:prstGeom prst="rect">
            <a:avLst/>
          </a:prstGeom>
        </p:spPr>
      </p:pic>
      <p:pic>
        <p:nvPicPr>
          <p:cNvPr id="16" name="Picture 15" descr="ILWS_logo1.gif"/>
          <p:cNvPicPr>
            <a:picLocks noChangeAspect="1"/>
          </p:cNvPicPr>
          <p:nvPr/>
        </p:nvPicPr>
        <p:blipFill>
          <a:blip r:embed="rId4"/>
          <a:stretch>
            <a:fillRect/>
          </a:stretch>
        </p:blipFill>
        <p:spPr>
          <a:xfrm>
            <a:off x="1006777" y="2437261"/>
            <a:ext cx="921196" cy="941379"/>
          </a:xfrm>
          <a:prstGeom prst="rect">
            <a:avLst/>
          </a:prstGeom>
        </p:spPr>
      </p:pic>
      <p:sp>
        <p:nvSpPr>
          <p:cNvPr id="17" name="TextBox 16"/>
          <p:cNvSpPr txBox="1"/>
          <p:nvPr/>
        </p:nvSpPr>
        <p:spPr>
          <a:xfrm>
            <a:off x="169338" y="6790266"/>
            <a:ext cx="491067" cy="246221"/>
          </a:xfrm>
          <a:prstGeom prst="rect">
            <a:avLst/>
          </a:prstGeom>
          <a:noFill/>
        </p:spPr>
        <p:txBody>
          <a:bodyPr wrap="square" rtlCol="0">
            <a:spAutoFit/>
          </a:bodyPr>
          <a:lstStyle/>
          <a:p>
            <a:pPr defTabSz="914400" fontAlgn="base">
              <a:spcBef>
                <a:spcPct val="0"/>
              </a:spcBef>
              <a:spcAft>
                <a:spcPct val="0"/>
              </a:spcAft>
            </a:pPr>
            <a:r>
              <a:rPr lang="en-US" sz="1000" dirty="0" smtClean="0">
                <a:solidFill>
                  <a:srgbClr val="000000"/>
                </a:solidFill>
                <a:latin typeface="Arial" charset="0"/>
              </a:rPr>
              <a:t>13</a:t>
            </a:r>
            <a:endParaRPr lang="en-US" sz="1000" dirty="0">
              <a:solidFill>
                <a:srgbClr val="000000"/>
              </a:solidFill>
              <a:latin typeface="Arial" charset="0"/>
            </a:endParaRPr>
          </a:p>
        </p:txBody>
      </p:sp>
      <p:pic>
        <p:nvPicPr>
          <p:cNvPr id="3" name="Picture 2"/>
          <p:cNvPicPr>
            <a:picLocks noChangeAspect="1"/>
          </p:cNvPicPr>
          <p:nvPr/>
        </p:nvPicPr>
        <p:blipFill>
          <a:blip r:embed="rId5"/>
          <a:stretch>
            <a:fillRect/>
          </a:stretch>
        </p:blipFill>
        <p:spPr>
          <a:xfrm>
            <a:off x="1033741" y="3822664"/>
            <a:ext cx="913730" cy="913730"/>
          </a:xfrm>
          <a:prstGeom prst="rect">
            <a:avLst/>
          </a:prstGeom>
        </p:spPr>
      </p:pic>
      <p:pic>
        <p:nvPicPr>
          <p:cNvPr id="4" name="Picture 3"/>
          <p:cNvPicPr>
            <a:picLocks noChangeAspect="1"/>
          </p:cNvPicPr>
          <p:nvPr/>
        </p:nvPicPr>
        <p:blipFill>
          <a:blip r:embed="rId6"/>
          <a:stretch>
            <a:fillRect/>
          </a:stretch>
        </p:blipFill>
        <p:spPr>
          <a:xfrm>
            <a:off x="1109149" y="5518216"/>
            <a:ext cx="818824" cy="748639"/>
          </a:xfrm>
          <a:prstGeom prst="rect">
            <a:avLst/>
          </a:prstGeom>
          <a:solidFill>
            <a:schemeClr val="tx1"/>
          </a:solidFill>
        </p:spPr>
      </p:pic>
      <p:sp>
        <p:nvSpPr>
          <p:cNvPr id="7" name="TextBox 6"/>
          <p:cNvSpPr txBox="1"/>
          <p:nvPr/>
        </p:nvSpPr>
        <p:spPr>
          <a:xfrm>
            <a:off x="2012609" y="1114391"/>
            <a:ext cx="6338079" cy="5693866"/>
          </a:xfrm>
          <a:prstGeom prst="rect">
            <a:avLst/>
          </a:prstGeom>
          <a:noFill/>
        </p:spPr>
        <p:txBody>
          <a:bodyPr wrap="square" rtlCol="0">
            <a:spAutoFit/>
          </a:bodyPr>
          <a:lstStyle/>
          <a:p>
            <a:r>
              <a:rPr lang="en-US" dirty="0">
                <a:solidFill>
                  <a:srgbClr val="CCFFCC"/>
                </a:solidFill>
              </a:rPr>
              <a:t>International Space Weather Initiative (ISWI</a:t>
            </a:r>
            <a:r>
              <a:rPr lang="en-US" dirty="0" smtClean="0">
                <a:solidFill>
                  <a:srgbClr val="CCFFCC"/>
                </a:solidFill>
              </a:rPr>
              <a:t>)</a:t>
            </a:r>
          </a:p>
          <a:p>
            <a:pPr marL="461963" lvl="1" indent="-231775">
              <a:buFont typeface="Arial"/>
              <a:buChar char="•"/>
            </a:pPr>
            <a:r>
              <a:rPr lang="en-US" sz="1400" dirty="0"/>
              <a:t>program of international cooperation to advance the space weather science by a combination of instrument deployment, analysis and interpretation of space weather data from the deployed instruments in conjunction with space data, and communicate the results to the public and students. </a:t>
            </a:r>
            <a:endParaRPr lang="en-US" sz="1400" dirty="0" smtClean="0"/>
          </a:p>
          <a:p>
            <a:pPr marL="742950" lvl="1" indent="-285750">
              <a:buFont typeface="Arial"/>
              <a:buChar char="•"/>
            </a:pPr>
            <a:endParaRPr lang="en-US" sz="1400" dirty="0" smtClean="0"/>
          </a:p>
          <a:p>
            <a:r>
              <a:rPr lang="en-US" dirty="0">
                <a:solidFill>
                  <a:srgbClr val="CCFFCC"/>
                </a:solidFill>
              </a:rPr>
              <a:t>International Living With a Star (ILWS</a:t>
            </a:r>
            <a:r>
              <a:rPr lang="en-US" dirty="0" smtClean="0">
                <a:solidFill>
                  <a:srgbClr val="CCFFCC"/>
                </a:solidFill>
              </a:rPr>
              <a:t>)</a:t>
            </a:r>
          </a:p>
          <a:p>
            <a:pPr marL="461963" lvl="1" indent="-231775">
              <a:buFont typeface="Arial"/>
              <a:buChar char="•"/>
            </a:pPr>
            <a:r>
              <a:rPr lang="en-US" sz="1400" dirty="0" smtClean="0"/>
              <a:t>Stimulate</a:t>
            </a:r>
            <a:r>
              <a:rPr lang="en-US" sz="1400" dirty="0"/>
              <a:t>, strengthen, and coordinate space research to understand the governing processes of the connected Sun-Earth System as an integrated entity</a:t>
            </a:r>
            <a:r>
              <a:rPr lang="en-US" sz="1400" dirty="0" smtClean="0"/>
              <a:t>.</a:t>
            </a:r>
            <a:r>
              <a:rPr lang="en-US" sz="1400" dirty="0"/>
              <a:t> </a:t>
            </a:r>
          </a:p>
          <a:p>
            <a:pPr marL="742950" lvl="1" indent="-285750">
              <a:buFont typeface="Arial"/>
              <a:buChar char="•"/>
            </a:pPr>
            <a:endParaRPr lang="en-US" sz="1400" dirty="0" smtClean="0"/>
          </a:p>
          <a:p>
            <a:r>
              <a:rPr lang="en-US" dirty="0" smtClean="0">
                <a:solidFill>
                  <a:srgbClr val="CCFFCC"/>
                </a:solidFill>
              </a:rPr>
              <a:t>United </a:t>
            </a:r>
            <a:r>
              <a:rPr lang="en-US" dirty="0">
                <a:solidFill>
                  <a:srgbClr val="CCFFCC"/>
                </a:solidFill>
              </a:rPr>
              <a:t>Nations Committee on the Peaceful Uses of Outer Space (UNCOPUOS</a:t>
            </a:r>
            <a:r>
              <a:rPr lang="en-US" dirty="0" smtClean="0">
                <a:solidFill>
                  <a:srgbClr val="CCFFCC"/>
                </a:solidFill>
              </a:rPr>
              <a:t>)</a:t>
            </a:r>
          </a:p>
          <a:p>
            <a:pPr marL="461963" lvl="1" indent="-231775">
              <a:buFont typeface="Arial"/>
              <a:buChar char="•"/>
            </a:pPr>
            <a:r>
              <a:rPr lang="en-US" sz="1400" dirty="0" smtClean="0"/>
              <a:t>review </a:t>
            </a:r>
            <a:r>
              <a:rPr lang="en-US" sz="1400" dirty="0"/>
              <a:t>the scope of international cooperation in peaceful uses of outer space, to devise </a:t>
            </a:r>
            <a:r>
              <a:rPr lang="en-US" sz="1400" dirty="0" err="1"/>
              <a:t>programmes</a:t>
            </a:r>
            <a:r>
              <a:rPr lang="en-US" sz="1400" dirty="0"/>
              <a:t> in this field to be undertaken under United Nations auspices, to encourage continued research and the dissemination of information on outer space matters, and to study legal problems arising from the exploration of outer space</a:t>
            </a:r>
            <a:r>
              <a:rPr lang="en-US" sz="1400" dirty="0" smtClean="0"/>
              <a:t>.</a:t>
            </a:r>
            <a:r>
              <a:rPr lang="en-US" sz="1400" dirty="0"/>
              <a:t> </a:t>
            </a:r>
          </a:p>
          <a:p>
            <a:pPr marL="742950" lvl="1" indent="-285750">
              <a:buFont typeface="Arial"/>
              <a:buChar char="•"/>
            </a:pPr>
            <a:endParaRPr lang="en-US" sz="1400" dirty="0" smtClean="0"/>
          </a:p>
          <a:p>
            <a:r>
              <a:rPr lang="en-US" dirty="0" smtClean="0">
                <a:solidFill>
                  <a:srgbClr val="CCFFCC"/>
                </a:solidFill>
              </a:rPr>
              <a:t>Coordination </a:t>
            </a:r>
            <a:r>
              <a:rPr lang="en-US" dirty="0">
                <a:solidFill>
                  <a:srgbClr val="CCFFCC"/>
                </a:solidFill>
              </a:rPr>
              <a:t>Group for Meteorological Satellites (CGMS</a:t>
            </a:r>
            <a:r>
              <a:rPr lang="en-US" dirty="0" smtClean="0">
                <a:solidFill>
                  <a:srgbClr val="CCFFCC"/>
                </a:solidFill>
              </a:rPr>
              <a:t>)</a:t>
            </a:r>
          </a:p>
          <a:p>
            <a:pPr marL="461963" lvl="1" indent="-231775">
              <a:buFont typeface="Arial"/>
              <a:buChar char="•"/>
            </a:pPr>
            <a:r>
              <a:rPr lang="en-US" sz="1400" dirty="0" smtClean="0"/>
              <a:t>International </a:t>
            </a:r>
            <a:r>
              <a:rPr lang="en-US" sz="1400" dirty="0"/>
              <a:t>forum for the exchange of technical information on geostationary and polar orbiting meteorological satellite systems</a:t>
            </a:r>
            <a:r>
              <a:rPr lang="en-US" dirty="0" smtClean="0"/>
              <a:t>.</a:t>
            </a:r>
            <a:r>
              <a:rPr lang="en-US" dirty="0"/>
              <a:t> </a:t>
            </a:r>
          </a:p>
          <a:p>
            <a:pPr marL="285750" indent="-285750">
              <a:buFont typeface="Arial"/>
              <a:buChar char="•"/>
            </a:pPr>
            <a:endParaRPr lang="en-US" dirty="0"/>
          </a:p>
        </p:txBody>
      </p:sp>
    </p:spTree>
    <p:extLst>
      <p:ext uri="{BB962C8B-B14F-4D97-AF65-F5344CB8AC3E}">
        <p14:creationId xmlns:p14="http://schemas.microsoft.com/office/powerpoint/2010/main" val="22341548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483"/>
            <a:ext cx="8229600" cy="1143000"/>
          </a:xfrm>
        </p:spPr>
        <p:txBody>
          <a:bodyPr>
            <a:normAutofit/>
          </a:bodyPr>
          <a:lstStyle/>
          <a:p>
            <a:r>
              <a:rPr lang="en-US" sz="3600" b="1" dirty="0" smtClean="0"/>
              <a:t>Recent Government Activity of Note</a:t>
            </a:r>
            <a:endParaRPr lang="en-US" sz="3600" b="1" dirty="0"/>
          </a:p>
        </p:txBody>
      </p:sp>
      <p:sp>
        <p:nvSpPr>
          <p:cNvPr id="3" name="Content Placeholder 2"/>
          <p:cNvSpPr>
            <a:spLocks noGrp="1"/>
          </p:cNvSpPr>
          <p:nvPr>
            <p:ph idx="1"/>
          </p:nvPr>
        </p:nvSpPr>
        <p:spPr>
          <a:xfrm>
            <a:off x="457200" y="1306416"/>
            <a:ext cx="8404826" cy="5318208"/>
          </a:xfrm>
        </p:spPr>
        <p:txBody>
          <a:bodyPr>
            <a:noAutofit/>
          </a:bodyPr>
          <a:lstStyle/>
          <a:p>
            <a:r>
              <a:rPr lang="en-US" sz="2000" dirty="0" smtClean="0">
                <a:solidFill>
                  <a:srgbClr val="CCFFCC"/>
                </a:solidFill>
              </a:rPr>
              <a:t>April 2013 OSTP Space Weather Report</a:t>
            </a:r>
          </a:p>
          <a:p>
            <a:pPr lvl="1"/>
            <a:r>
              <a:rPr lang="en-US" sz="1600" dirty="0"/>
              <a:t>F</a:t>
            </a:r>
            <a:r>
              <a:rPr lang="en-US" sz="1600" dirty="0" smtClean="0"/>
              <a:t>inds that Federal agencies have deployed an effective mix of space-based and ground-based systems that are needed to support both operational space-weather services and scientific research. </a:t>
            </a:r>
          </a:p>
          <a:p>
            <a:pPr lvl="1"/>
            <a:r>
              <a:rPr lang="en-US" sz="1600" dirty="0" smtClean="0"/>
              <a:t>Highlights the role of space weather models in complementing current space- and ground-based observing systems</a:t>
            </a:r>
          </a:p>
          <a:p>
            <a:r>
              <a:rPr lang="en-US" sz="2000" dirty="0" smtClean="0">
                <a:solidFill>
                  <a:srgbClr val="CCFFCC"/>
                </a:solidFill>
              </a:rPr>
              <a:t>June 2013 SHIELD Act re-introduced in House</a:t>
            </a:r>
            <a:endParaRPr lang="en-US" sz="2000" dirty="0">
              <a:solidFill>
                <a:srgbClr val="CCFFCC"/>
              </a:solidFill>
            </a:endParaRPr>
          </a:p>
          <a:p>
            <a:pPr lvl="1"/>
            <a:r>
              <a:rPr lang="en-US" sz="1600" dirty="0" smtClean="0"/>
              <a:t>To amend the Federal Power Act to protect the bulk-power system and electric infrastructure critical to the defense and well-being of the United States against natural and manmade electromagnetic pulse ("EMP") threats and vulnerabilities.</a:t>
            </a:r>
          </a:p>
          <a:p>
            <a:r>
              <a:rPr lang="en-US" sz="2000" dirty="0" smtClean="0">
                <a:solidFill>
                  <a:srgbClr val="CCFFCC"/>
                </a:solidFill>
              </a:rPr>
              <a:t>July 2013 FERC Orders Development of Reliability Standards for Geomagnetic Disturbances (GMD)</a:t>
            </a:r>
          </a:p>
          <a:p>
            <a:pPr lvl="1"/>
            <a:r>
              <a:rPr lang="en-US" sz="1600" dirty="0" smtClean="0"/>
              <a:t>January 2014, reliability standards that require owners and operators of the bulk-power system to develop and implement operational procedures to mitigate GMD effects consistent with the reliable operation of the grid. </a:t>
            </a:r>
          </a:p>
          <a:p>
            <a:pPr lvl="1"/>
            <a:r>
              <a:rPr lang="en-US" sz="1600" dirty="0" smtClean="0"/>
              <a:t>January 2015, reliability standards that require initial and ongoing assessments of the potential impact of benchmark GMD events on both grid equipment and grid as a whole.</a:t>
            </a:r>
          </a:p>
          <a:p>
            <a:pPr lvl="1"/>
            <a:endParaRPr lang="en-US" sz="1600" dirty="0" smtClean="0"/>
          </a:p>
          <a:p>
            <a:endParaRPr lang="en-US" sz="2000" dirty="0"/>
          </a:p>
        </p:txBody>
      </p:sp>
    </p:spTree>
    <p:extLst>
      <p:ext uri="{BB962C8B-B14F-4D97-AF65-F5344CB8AC3E}">
        <p14:creationId xmlns:p14="http://schemas.microsoft.com/office/powerpoint/2010/main" val="20468771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0" y="0"/>
            <a:ext cx="9144000" cy="1016000"/>
          </a:xfrm>
          <a:prstGeom prst="rect">
            <a:avLst/>
          </a:prstGeom>
        </p:spPr>
        <p:txBody>
          <a:bodyPr>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r>
              <a:rPr lang="en-US" sz="3200" dirty="0" smtClean="0">
                <a:solidFill>
                  <a:srgbClr val="FF0000"/>
                </a:solidFill>
                <a:latin typeface="Arial"/>
                <a:cs typeface="Arial"/>
              </a:rPr>
              <a:t>Major Recent Accomplishments –Science</a:t>
            </a:r>
            <a:endParaRPr lang="en-US" sz="3200" dirty="0">
              <a:solidFill>
                <a:srgbClr val="FF0000"/>
              </a:solidFill>
              <a:latin typeface="Arial"/>
              <a:cs typeface="Arial"/>
            </a:endParaRPr>
          </a:p>
        </p:txBody>
      </p:sp>
      <p:sp>
        <p:nvSpPr>
          <p:cNvPr id="3" name="Slide Number Placeholder 3"/>
          <p:cNvSpPr>
            <a:spLocks noGrp="1"/>
          </p:cNvSpPr>
          <p:nvPr>
            <p:ph type="sldNum" sz="quarter" idx="12"/>
          </p:nvPr>
        </p:nvSpPr>
        <p:spPr>
          <a:xfrm>
            <a:off x="7016844" y="6498019"/>
            <a:ext cx="2133600" cy="365125"/>
          </a:xfrm>
        </p:spPr>
        <p:txBody>
          <a:bodyPr/>
          <a:lstStyle/>
          <a:p>
            <a:fld id="{33D804BE-5198-2946-A7CF-1560F12F4DF1}" type="slidenum">
              <a:rPr lang="en-US" sz="1200" smtClean="0">
                <a:solidFill>
                  <a:srgbClr val="FFFFFF"/>
                </a:solidFill>
                <a:latin typeface="Arial"/>
              </a:rPr>
              <a:pPr/>
              <a:t>14</a:t>
            </a:fld>
            <a:endParaRPr lang="en-US" dirty="0">
              <a:solidFill>
                <a:srgbClr val="FFFFFF"/>
              </a:solidFill>
              <a:latin typeface="Arial"/>
            </a:endParaRPr>
          </a:p>
        </p:txBody>
      </p:sp>
      <p:sp>
        <p:nvSpPr>
          <p:cNvPr id="4" name="TextBox 3"/>
          <p:cNvSpPr txBox="1"/>
          <p:nvPr/>
        </p:nvSpPr>
        <p:spPr>
          <a:xfrm>
            <a:off x="31438" y="746882"/>
            <a:ext cx="4912892" cy="6273000"/>
          </a:xfrm>
          <a:prstGeom prst="rect">
            <a:avLst/>
          </a:prstGeom>
          <a:noFill/>
        </p:spPr>
        <p:txBody>
          <a:bodyPr wrap="square" rtlCol="0">
            <a:spAutoFit/>
          </a:bodyPr>
          <a:lstStyle/>
          <a:p>
            <a:r>
              <a:rPr lang="en-US" sz="1400" b="1" dirty="0" smtClean="0">
                <a:solidFill>
                  <a:srgbClr val="FFFFFF"/>
                </a:solidFill>
                <a:latin typeface="Arial"/>
                <a:cs typeface="Arial"/>
              </a:rPr>
              <a:t>Sept. 12, 2013 - NASA's Voyager 1 Embarks on a Historic Journey into Interstellar Space:  </a:t>
            </a:r>
            <a:r>
              <a:rPr lang="en-US" sz="1400" dirty="0" smtClean="0">
                <a:latin typeface="Arial"/>
                <a:cs typeface="Arial"/>
              </a:rPr>
              <a:t>Voyager 1 is officially the </a:t>
            </a:r>
            <a:r>
              <a:rPr lang="en-US" sz="1400" dirty="0">
                <a:latin typeface="Arial"/>
                <a:cs typeface="Arial"/>
              </a:rPr>
              <a:t>first human-made object to venture into interstellar space. </a:t>
            </a:r>
            <a:r>
              <a:rPr lang="en-US" sz="1400" dirty="0" smtClean="0">
                <a:latin typeface="Arial"/>
                <a:cs typeface="Arial"/>
              </a:rPr>
              <a:t> New data </a:t>
            </a:r>
            <a:r>
              <a:rPr lang="en-US" sz="1400" dirty="0">
                <a:latin typeface="Arial"/>
                <a:cs typeface="Arial"/>
              </a:rPr>
              <a:t>indicate Voyager 1 has been traveling for about one year </a:t>
            </a:r>
            <a:r>
              <a:rPr lang="en-US" sz="1400" dirty="0" smtClean="0">
                <a:latin typeface="Arial"/>
                <a:cs typeface="Arial"/>
              </a:rPr>
              <a:t>through the plasma present </a:t>
            </a:r>
            <a:r>
              <a:rPr lang="en-US" sz="1400" dirty="0">
                <a:latin typeface="Arial"/>
                <a:cs typeface="Arial"/>
              </a:rPr>
              <a:t>in the space between </a:t>
            </a:r>
            <a:r>
              <a:rPr lang="en-US" sz="1400" dirty="0" smtClean="0">
                <a:latin typeface="Arial"/>
                <a:cs typeface="Arial"/>
              </a:rPr>
              <a:t>stars.</a:t>
            </a:r>
          </a:p>
          <a:p>
            <a:endParaRPr lang="en-US" sz="1400" dirty="0">
              <a:solidFill>
                <a:srgbClr val="FFFFFF"/>
              </a:solidFill>
              <a:latin typeface="Arial"/>
              <a:cs typeface="Arial"/>
            </a:endParaRPr>
          </a:p>
          <a:p>
            <a:pPr indent="-195263" defTabSz="914400" fontAlgn="base">
              <a:lnSpc>
                <a:spcPct val="90000"/>
              </a:lnSpc>
              <a:spcBef>
                <a:spcPts val="1200"/>
              </a:spcBef>
              <a:spcAft>
                <a:spcPct val="0"/>
              </a:spcAft>
            </a:pPr>
            <a:endParaRPr lang="en-US" sz="1400" dirty="0" smtClean="0">
              <a:solidFill>
                <a:srgbClr val="FFFFFF"/>
              </a:solidFill>
              <a:latin typeface="Arial"/>
              <a:cs typeface="Arial"/>
            </a:endParaRPr>
          </a:p>
          <a:p>
            <a:pPr indent="-195263" defTabSz="914400" fontAlgn="base">
              <a:lnSpc>
                <a:spcPct val="90000"/>
              </a:lnSpc>
              <a:spcBef>
                <a:spcPts val="1200"/>
              </a:spcBef>
              <a:spcAft>
                <a:spcPct val="0"/>
              </a:spcAft>
            </a:pPr>
            <a:endParaRPr lang="en-US" sz="1400" dirty="0">
              <a:solidFill>
                <a:srgbClr val="FFFFFF"/>
              </a:solidFill>
              <a:latin typeface="Arial"/>
              <a:cs typeface="Arial"/>
            </a:endParaRPr>
          </a:p>
          <a:p>
            <a:pPr indent="-195263" defTabSz="914400" fontAlgn="base">
              <a:lnSpc>
                <a:spcPct val="90000"/>
              </a:lnSpc>
              <a:spcBef>
                <a:spcPts val="1200"/>
              </a:spcBef>
              <a:spcAft>
                <a:spcPct val="0"/>
              </a:spcAft>
            </a:pPr>
            <a:endParaRPr lang="en-US" sz="1400" dirty="0" smtClean="0">
              <a:solidFill>
                <a:srgbClr val="FFFFFF"/>
              </a:solidFill>
              <a:latin typeface="Arial"/>
              <a:cs typeface="Arial"/>
            </a:endParaRPr>
          </a:p>
          <a:p>
            <a:pPr indent="-195263" defTabSz="914400" fontAlgn="base">
              <a:lnSpc>
                <a:spcPct val="90000"/>
              </a:lnSpc>
              <a:spcBef>
                <a:spcPts val="1200"/>
              </a:spcBef>
              <a:spcAft>
                <a:spcPct val="0"/>
              </a:spcAft>
            </a:pPr>
            <a:endParaRPr lang="en-US" sz="1400" dirty="0">
              <a:solidFill>
                <a:srgbClr val="FFFFFF"/>
              </a:solidFill>
              <a:latin typeface="Arial"/>
              <a:cs typeface="Arial"/>
            </a:endParaRPr>
          </a:p>
          <a:p>
            <a:pPr indent="-195263" defTabSz="914400" fontAlgn="base">
              <a:lnSpc>
                <a:spcPct val="90000"/>
              </a:lnSpc>
              <a:spcBef>
                <a:spcPts val="1200"/>
              </a:spcBef>
              <a:spcAft>
                <a:spcPct val="0"/>
              </a:spcAft>
            </a:pPr>
            <a:endParaRPr lang="en-US" sz="1400" dirty="0" smtClean="0">
              <a:solidFill>
                <a:srgbClr val="FFFFFF"/>
              </a:solidFill>
              <a:latin typeface="Arial"/>
              <a:cs typeface="Arial"/>
            </a:endParaRPr>
          </a:p>
          <a:p>
            <a:pPr indent="-195263" defTabSz="914400" fontAlgn="base">
              <a:lnSpc>
                <a:spcPct val="90000"/>
              </a:lnSpc>
              <a:spcBef>
                <a:spcPts val="1200"/>
              </a:spcBef>
              <a:spcAft>
                <a:spcPct val="0"/>
              </a:spcAft>
            </a:pPr>
            <a:endParaRPr lang="en-US" sz="1400" dirty="0">
              <a:solidFill>
                <a:srgbClr val="FFFFFF"/>
              </a:solidFill>
              <a:latin typeface="Arial"/>
              <a:cs typeface="Arial"/>
            </a:endParaRPr>
          </a:p>
          <a:p>
            <a:pPr indent="-195263" defTabSz="914400" fontAlgn="base">
              <a:lnSpc>
                <a:spcPct val="90000"/>
              </a:lnSpc>
              <a:spcBef>
                <a:spcPts val="1200"/>
              </a:spcBef>
              <a:spcAft>
                <a:spcPct val="0"/>
              </a:spcAft>
            </a:pPr>
            <a:endParaRPr lang="en-US" sz="1400" dirty="0" smtClean="0">
              <a:solidFill>
                <a:srgbClr val="FFFFFF"/>
              </a:solidFill>
              <a:latin typeface="Arial"/>
              <a:cs typeface="Arial"/>
            </a:endParaRPr>
          </a:p>
          <a:p>
            <a:pPr indent="-195263" defTabSz="914400" fontAlgn="base">
              <a:lnSpc>
                <a:spcPct val="90000"/>
              </a:lnSpc>
              <a:spcBef>
                <a:spcPts val="1200"/>
              </a:spcBef>
              <a:spcAft>
                <a:spcPct val="0"/>
              </a:spcAft>
            </a:pPr>
            <a:endParaRPr lang="en-US" sz="800" b="1" dirty="0" smtClean="0">
              <a:solidFill>
                <a:srgbClr val="FFFFFF"/>
              </a:solidFill>
              <a:latin typeface="Arial"/>
              <a:cs typeface="Arial"/>
            </a:endParaRPr>
          </a:p>
          <a:p>
            <a:pPr indent="-195263" defTabSz="914400" fontAlgn="base">
              <a:lnSpc>
                <a:spcPct val="90000"/>
              </a:lnSpc>
              <a:spcBef>
                <a:spcPts val="1200"/>
              </a:spcBef>
              <a:spcAft>
                <a:spcPct val="0"/>
              </a:spcAft>
            </a:pPr>
            <a:endParaRPr lang="en-US" sz="800" b="1" dirty="0" smtClean="0">
              <a:solidFill>
                <a:srgbClr val="FFFFFF"/>
              </a:solidFill>
              <a:latin typeface="Arial"/>
              <a:cs typeface="Arial"/>
            </a:endParaRPr>
          </a:p>
          <a:p>
            <a:pPr indent="-195263" defTabSz="914400" fontAlgn="base">
              <a:lnSpc>
                <a:spcPct val="90000"/>
              </a:lnSpc>
              <a:spcBef>
                <a:spcPts val="1200"/>
              </a:spcBef>
              <a:spcAft>
                <a:spcPct val="0"/>
              </a:spcAft>
            </a:pPr>
            <a:r>
              <a:rPr lang="en-US" sz="1400" b="1" dirty="0" smtClean="0">
                <a:solidFill>
                  <a:srgbClr val="FFFFFF"/>
                </a:solidFill>
                <a:latin typeface="Arial"/>
                <a:cs typeface="Arial"/>
              </a:rPr>
              <a:t>July 25, 2013 - </a:t>
            </a:r>
            <a:r>
              <a:rPr lang="en-US" sz="1400" b="1" dirty="0">
                <a:latin typeface="Arial"/>
                <a:cs typeface="Arial"/>
              </a:rPr>
              <a:t>NASA's Van Allen Probes Discover Particle Accelerator in the Heart of Earth’s Radiation </a:t>
            </a:r>
            <a:r>
              <a:rPr lang="en-US" sz="1400" b="1" dirty="0" smtClean="0">
                <a:latin typeface="Arial"/>
                <a:cs typeface="Arial"/>
              </a:rPr>
              <a:t>Belts:  </a:t>
            </a:r>
            <a:r>
              <a:rPr lang="en-US" sz="1400" dirty="0" smtClean="0">
                <a:latin typeface="Arial"/>
                <a:cs typeface="Arial"/>
              </a:rPr>
              <a:t>New </a:t>
            </a:r>
            <a:r>
              <a:rPr lang="en-US" sz="1400" dirty="0">
                <a:latin typeface="Arial"/>
                <a:cs typeface="Arial"/>
              </a:rPr>
              <a:t>results from </a:t>
            </a:r>
            <a:r>
              <a:rPr lang="en-US" sz="1400" dirty="0" smtClean="0">
                <a:latin typeface="Arial"/>
                <a:cs typeface="Arial"/>
              </a:rPr>
              <a:t>the Van </a:t>
            </a:r>
            <a:r>
              <a:rPr lang="en-US" sz="1400" dirty="0">
                <a:latin typeface="Arial"/>
                <a:cs typeface="Arial"/>
              </a:rPr>
              <a:t>Allen </a:t>
            </a:r>
            <a:r>
              <a:rPr lang="en-US" sz="1400" dirty="0" smtClean="0">
                <a:latin typeface="Arial"/>
                <a:cs typeface="Arial"/>
              </a:rPr>
              <a:t>Probes show that </a:t>
            </a:r>
            <a:r>
              <a:rPr lang="en-US" sz="1400" dirty="0">
                <a:latin typeface="Arial"/>
                <a:cs typeface="Arial"/>
              </a:rPr>
              <a:t>acceleration energy comes from within the belts </a:t>
            </a:r>
            <a:r>
              <a:rPr lang="en-US" sz="1400" dirty="0" smtClean="0">
                <a:latin typeface="Arial"/>
                <a:cs typeface="Arial"/>
              </a:rPr>
              <a:t>themselves rather than a more global process.  Particles inside the belts are sped up by a local energy source that accelerates them to </a:t>
            </a:r>
            <a:r>
              <a:rPr lang="en-US" sz="1400" dirty="0" smtClean="0"/>
              <a:t>speeds </a:t>
            </a:r>
            <a:r>
              <a:rPr lang="en-US" sz="1400" dirty="0"/>
              <a:t>of 99 percent the speed of light. </a:t>
            </a:r>
            <a:endParaRPr lang="en-US" sz="1400" dirty="0">
              <a:solidFill>
                <a:srgbClr val="FFFFFF"/>
              </a:solidFill>
              <a:latin typeface="Arial"/>
              <a:cs typeface="Arial"/>
            </a:endParaRPr>
          </a:p>
        </p:txBody>
      </p:sp>
      <p:pic>
        <p:nvPicPr>
          <p:cNvPr id="5" name="Picture 4"/>
          <p:cNvPicPr>
            <a:picLocks noChangeAspect="1"/>
          </p:cNvPicPr>
          <p:nvPr/>
        </p:nvPicPr>
        <p:blipFill rotWithShape="1">
          <a:blip r:embed="rId2"/>
          <a:srcRect l="30150" t="14986" r="7399" b="17399"/>
          <a:stretch/>
        </p:blipFill>
        <p:spPr>
          <a:xfrm>
            <a:off x="5095532" y="624248"/>
            <a:ext cx="3492790" cy="2126709"/>
          </a:xfrm>
          <a:prstGeom prst="rect">
            <a:avLst/>
          </a:prstGeom>
        </p:spPr>
      </p:pic>
      <p:pic>
        <p:nvPicPr>
          <p:cNvPr id="6" name="Picture 5"/>
          <p:cNvPicPr>
            <a:picLocks noChangeAspect="1"/>
          </p:cNvPicPr>
          <p:nvPr/>
        </p:nvPicPr>
        <p:blipFill rotWithShape="1">
          <a:blip r:embed="rId3"/>
          <a:srcRect t="5601" b="4539"/>
          <a:stretch/>
        </p:blipFill>
        <p:spPr>
          <a:xfrm>
            <a:off x="725772" y="2348346"/>
            <a:ext cx="2955472" cy="2655786"/>
          </a:xfrm>
          <a:prstGeom prst="rect">
            <a:avLst/>
          </a:prstGeom>
        </p:spPr>
      </p:pic>
      <p:pic>
        <p:nvPicPr>
          <p:cNvPr id="7" name="Picture 6"/>
          <p:cNvPicPr>
            <a:picLocks noChangeAspect="1"/>
          </p:cNvPicPr>
          <p:nvPr/>
        </p:nvPicPr>
        <p:blipFill rotWithShape="1">
          <a:blip r:embed="rId4"/>
          <a:srcRect l="4897" t="24278" r="6650"/>
          <a:stretch/>
        </p:blipFill>
        <p:spPr>
          <a:xfrm>
            <a:off x="4823371" y="4441417"/>
            <a:ext cx="4139190" cy="2432484"/>
          </a:xfrm>
          <a:prstGeom prst="rect">
            <a:avLst/>
          </a:prstGeom>
        </p:spPr>
      </p:pic>
      <p:sp>
        <p:nvSpPr>
          <p:cNvPr id="8" name="Rectangle 7"/>
          <p:cNvSpPr/>
          <p:nvPr/>
        </p:nvSpPr>
        <p:spPr>
          <a:xfrm>
            <a:off x="3818819" y="3018435"/>
            <a:ext cx="5068142" cy="1259319"/>
          </a:xfrm>
          <a:prstGeom prst="rect">
            <a:avLst/>
          </a:prstGeom>
        </p:spPr>
        <p:txBody>
          <a:bodyPr wrap="square">
            <a:spAutoFit/>
          </a:bodyPr>
          <a:lstStyle/>
          <a:p>
            <a:pPr indent="-195263" defTabSz="914400" fontAlgn="base">
              <a:lnSpc>
                <a:spcPct val="90000"/>
              </a:lnSpc>
              <a:spcBef>
                <a:spcPts val="1200"/>
              </a:spcBef>
              <a:spcAft>
                <a:spcPct val="0"/>
              </a:spcAft>
            </a:pPr>
            <a:r>
              <a:rPr lang="en-US" sz="1400" b="1" dirty="0">
                <a:solidFill>
                  <a:srgbClr val="FFFFFF"/>
                </a:solidFill>
                <a:cs typeface="Arial"/>
              </a:rPr>
              <a:t>Aug. 28, 2013 - </a:t>
            </a:r>
            <a:r>
              <a:rPr lang="en-US" sz="1400" b="1" dirty="0">
                <a:cs typeface="Arial"/>
              </a:rPr>
              <a:t>NASA's SDO Mission Untangles the Motion Inside the Sun: </a:t>
            </a:r>
            <a:r>
              <a:rPr lang="en-US" sz="1400" b="1" dirty="0" smtClean="0">
                <a:cs typeface="Arial"/>
              </a:rPr>
              <a:t> </a:t>
            </a:r>
            <a:r>
              <a:rPr lang="en-US" sz="1400" dirty="0" smtClean="0">
                <a:solidFill>
                  <a:srgbClr val="FFFFFF"/>
                </a:solidFill>
                <a:cs typeface="Arial"/>
              </a:rPr>
              <a:t>Using </a:t>
            </a:r>
            <a:r>
              <a:rPr lang="en-US" sz="1400" dirty="0">
                <a:cs typeface="Arial"/>
              </a:rPr>
              <a:t>the </a:t>
            </a:r>
            <a:r>
              <a:rPr lang="en-US" sz="1400" dirty="0" err="1">
                <a:cs typeface="Arial"/>
              </a:rPr>
              <a:t>Helioseismic</a:t>
            </a:r>
            <a:r>
              <a:rPr lang="en-US" sz="1400" dirty="0">
                <a:cs typeface="Arial"/>
              </a:rPr>
              <a:t> and Magnetic Imager, or HMI, on NASA’s Solar Dynamics Observatory, scientists have mapped out the flow of the material inside the sun.  </a:t>
            </a:r>
            <a:r>
              <a:rPr lang="en-US" sz="1400" dirty="0" smtClean="0">
                <a:cs typeface="Arial"/>
              </a:rPr>
              <a:t>Recent </a:t>
            </a:r>
            <a:r>
              <a:rPr lang="en-US" sz="1400" dirty="0">
                <a:cs typeface="Arial"/>
              </a:rPr>
              <a:t>results reveal a double layer of circulation, with two cycles of flow on top of each other.</a:t>
            </a:r>
          </a:p>
        </p:txBody>
      </p:sp>
    </p:spTree>
    <p:extLst>
      <p:ext uri="{BB962C8B-B14F-4D97-AF65-F5344CB8AC3E}">
        <p14:creationId xmlns:p14="http://schemas.microsoft.com/office/powerpoint/2010/main" val="3478386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098"/>
            <a:ext cx="8229600" cy="1143000"/>
          </a:xfrm>
        </p:spPr>
        <p:txBody>
          <a:bodyPr/>
          <a:lstStyle/>
          <a:p>
            <a:r>
              <a:rPr lang="en-US" b="1" dirty="0" smtClean="0"/>
              <a:t>Looking Forward</a:t>
            </a:r>
            <a:endParaRPr lang="en-US" b="1" dirty="0"/>
          </a:p>
        </p:txBody>
      </p:sp>
      <p:sp>
        <p:nvSpPr>
          <p:cNvPr id="3" name="Content Placeholder 2"/>
          <p:cNvSpPr>
            <a:spLocks noGrp="1"/>
          </p:cNvSpPr>
          <p:nvPr>
            <p:ph idx="1"/>
          </p:nvPr>
        </p:nvSpPr>
        <p:spPr>
          <a:xfrm>
            <a:off x="239204" y="1267049"/>
            <a:ext cx="8717603" cy="5329141"/>
          </a:xfrm>
        </p:spPr>
        <p:txBody>
          <a:bodyPr>
            <a:noAutofit/>
          </a:bodyPr>
          <a:lstStyle/>
          <a:p>
            <a:r>
              <a:rPr lang="en-US" sz="2400" dirty="0" smtClean="0">
                <a:solidFill>
                  <a:srgbClr val="CCFFCC"/>
                </a:solidFill>
              </a:rPr>
              <a:t>CCMC working with NOAA on Geospace Model Selection (FY13), R2O collaboration and SW </a:t>
            </a:r>
            <a:r>
              <a:rPr lang="en-US" sz="2400" dirty="0" err="1" smtClean="0">
                <a:solidFill>
                  <a:srgbClr val="CCFFCC"/>
                </a:solidFill>
              </a:rPr>
              <a:t>Testbed</a:t>
            </a:r>
            <a:endParaRPr lang="en-US" sz="2400" dirty="0" smtClean="0">
              <a:solidFill>
                <a:srgbClr val="CCFFCC"/>
              </a:solidFill>
            </a:endParaRPr>
          </a:p>
          <a:p>
            <a:r>
              <a:rPr lang="en-US" sz="2400" dirty="0" smtClean="0">
                <a:solidFill>
                  <a:srgbClr val="CCFFCC"/>
                </a:solidFill>
              </a:rPr>
              <a:t>NOAA identified Space Weather research needs</a:t>
            </a:r>
          </a:p>
          <a:p>
            <a:pPr lvl="1"/>
            <a:r>
              <a:rPr lang="en-US" sz="2000" dirty="0" smtClean="0"/>
              <a:t>Forecasting flares &amp; proton </a:t>
            </a:r>
            <a:r>
              <a:rPr lang="en-US" sz="2000" dirty="0"/>
              <a:t>events</a:t>
            </a:r>
          </a:p>
          <a:p>
            <a:pPr lvl="1"/>
            <a:r>
              <a:rPr lang="en-US" sz="2000" dirty="0" smtClean="0"/>
              <a:t>IMF </a:t>
            </a:r>
            <a:r>
              <a:rPr lang="en-US" sz="2000" dirty="0" err="1" smtClean="0"/>
              <a:t>Bz</a:t>
            </a:r>
            <a:r>
              <a:rPr lang="en-US" sz="2000" dirty="0" smtClean="0"/>
              <a:t> </a:t>
            </a:r>
            <a:r>
              <a:rPr lang="en-US" sz="2000" dirty="0"/>
              <a:t>and density in </a:t>
            </a:r>
            <a:r>
              <a:rPr lang="en-US" sz="2000" dirty="0" smtClean="0"/>
              <a:t>CME </a:t>
            </a:r>
          </a:p>
          <a:p>
            <a:pPr lvl="1"/>
            <a:r>
              <a:rPr lang="en-US" sz="2000" dirty="0" smtClean="0"/>
              <a:t>Radiation at aircraft altitudes and LEO (driven by FAA concerns and NASA/HEO needs)</a:t>
            </a:r>
          </a:p>
          <a:p>
            <a:r>
              <a:rPr lang="en-US" sz="2400" dirty="0" smtClean="0">
                <a:solidFill>
                  <a:srgbClr val="CCFFCC"/>
                </a:solidFill>
              </a:rPr>
              <a:t>Data continuity and increased capability</a:t>
            </a:r>
          </a:p>
          <a:p>
            <a:pPr lvl="1"/>
            <a:r>
              <a:rPr lang="en-US" sz="2000" dirty="0" smtClean="0"/>
              <a:t>Senior Review recommended SOHO continuation solely to support its role in nation’s space weather infrastructure</a:t>
            </a:r>
            <a:endParaRPr lang="en-US" sz="2000" dirty="0"/>
          </a:p>
          <a:p>
            <a:pPr lvl="1"/>
            <a:r>
              <a:rPr lang="en-US" sz="2000" dirty="0" smtClean="0"/>
              <a:t>DSCOVR, </a:t>
            </a:r>
            <a:r>
              <a:rPr lang="en-US" sz="2000" dirty="0" err="1" smtClean="0"/>
              <a:t>Sunjammer</a:t>
            </a:r>
            <a:r>
              <a:rPr lang="en-US" sz="2000" dirty="0" smtClean="0"/>
              <a:t> </a:t>
            </a:r>
          </a:p>
          <a:p>
            <a:pPr lvl="1"/>
            <a:r>
              <a:rPr lang="en-US" sz="2000" dirty="0" smtClean="0"/>
              <a:t>Investigate role of small spacecraft (e.g., </a:t>
            </a:r>
            <a:r>
              <a:rPr lang="en-US" sz="2000" dirty="0" err="1" smtClean="0"/>
              <a:t>cubesats</a:t>
            </a:r>
            <a:r>
              <a:rPr lang="en-US" sz="2000" dirty="0" smtClean="0"/>
              <a:t>, </a:t>
            </a:r>
            <a:r>
              <a:rPr lang="en-US" sz="2000" dirty="0" err="1" smtClean="0"/>
              <a:t>nanosats</a:t>
            </a:r>
            <a:r>
              <a:rPr lang="en-US" sz="2000" dirty="0" smtClean="0"/>
              <a:t>) to fulfill Space Weather needs</a:t>
            </a:r>
          </a:p>
        </p:txBody>
      </p:sp>
    </p:spTree>
    <p:extLst>
      <p:ext uri="{BB962C8B-B14F-4D97-AF65-F5344CB8AC3E}">
        <p14:creationId xmlns:p14="http://schemas.microsoft.com/office/powerpoint/2010/main" val="29829656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000" kern="1200">
                <a:solidFill>
                  <a:schemeClr val="tx1"/>
                </a:solidFill>
                <a:latin typeface="Arial" pitchFamily="34" charset="0"/>
                <a:ea typeface="ＭＳ Ｐゴシック" pitchFamily="34" charset="-128"/>
                <a:cs typeface="+mn-cs"/>
              </a:defRPr>
            </a:lvl9pPr>
          </a:lstStyle>
          <a:p>
            <a:fld id="{33D804BE-5198-2946-A7CF-1560F12F4DF1}" type="slidenum">
              <a:rPr lang="en-US" smtClean="0">
                <a:solidFill>
                  <a:prstClr val="black"/>
                </a:solidFill>
              </a:rPr>
              <a:pPr/>
              <a:t>16</a:t>
            </a:fld>
            <a:endParaRPr lang="en-US">
              <a:solidFill>
                <a:prstClr val="black"/>
              </a:solidFill>
            </a:endParaRPr>
          </a:p>
        </p:txBody>
      </p:sp>
      <p:sp>
        <p:nvSpPr>
          <p:cNvPr id="4" name="Slide Number Placeholder 3"/>
          <p:cNvSpPr txBox="1">
            <a:spLocks/>
          </p:cNvSpPr>
          <p:nvPr/>
        </p:nvSpPr>
        <p:spPr>
          <a:xfrm>
            <a:off x="7084326" y="6515100"/>
            <a:ext cx="1905000" cy="304800"/>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endParaRPr lang="en-US" dirty="0">
              <a:solidFill>
                <a:schemeClr val="tx1"/>
              </a:solidFill>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20872003"/>
              </p:ext>
            </p:extLst>
          </p:nvPr>
        </p:nvGraphicFramePr>
        <p:xfrm>
          <a:off x="533400" y="1092456"/>
          <a:ext cx="8300776" cy="4945600"/>
        </p:xfrm>
        <a:graphic>
          <a:graphicData uri="http://schemas.openxmlformats.org/drawingml/2006/table">
            <a:tbl>
              <a:tblPr firstRow="1" bandRow="1">
                <a:tableStyleId>{18603FDC-E32A-4AB5-989C-0864C3EAD2B8}</a:tableStyleId>
              </a:tblPr>
              <a:tblGrid>
                <a:gridCol w="1998108"/>
                <a:gridCol w="4943820"/>
                <a:gridCol w="1358848"/>
              </a:tblGrid>
              <a:tr h="297160">
                <a:tc>
                  <a:txBody>
                    <a:bodyPr/>
                    <a:lstStyle/>
                    <a:p>
                      <a:pPr>
                        <a:lnSpc>
                          <a:spcPct val="90000"/>
                        </a:lnSpc>
                      </a:pPr>
                      <a:r>
                        <a:rPr lang="en-US" sz="1400" dirty="0" smtClean="0"/>
                        <a:t>Recommendations</a:t>
                      </a:r>
                      <a:endParaRPr lang="en-US" sz="1400" b="1" dirty="0">
                        <a:solidFill>
                          <a:srgbClr val="FFFF00"/>
                        </a:solidFill>
                        <a:latin typeface="Arial"/>
                        <a:cs typeface="Arial"/>
                      </a:endParaRPr>
                    </a:p>
                  </a:txBody>
                  <a:tcPr/>
                </a:tc>
                <a:tc>
                  <a:txBody>
                    <a:bodyPr/>
                    <a:lstStyle/>
                    <a:p>
                      <a:pPr>
                        <a:lnSpc>
                          <a:spcPct val="90000"/>
                        </a:lnSpc>
                      </a:pPr>
                      <a:r>
                        <a:rPr lang="en-US" sz="1400" b="1" dirty="0" smtClean="0"/>
                        <a:t>Science</a:t>
                      </a:r>
                      <a:endParaRPr lang="en-US" sz="1400" b="1" dirty="0">
                        <a:solidFill>
                          <a:srgbClr val="FFFF00"/>
                        </a:solidFill>
                        <a:latin typeface="Arial"/>
                        <a:cs typeface="Arial"/>
                      </a:endParaRPr>
                    </a:p>
                  </a:txBody>
                  <a:tcPr/>
                </a:tc>
                <a:tc>
                  <a:txBody>
                    <a:bodyPr/>
                    <a:lstStyle/>
                    <a:p>
                      <a:pPr>
                        <a:lnSpc>
                          <a:spcPct val="90000"/>
                        </a:lnSpc>
                      </a:pPr>
                      <a:r>
                        <a:rPr lang="en-US" sz="1400" b="1" dirty="0" smtClean="0"/>
                        <a:t>Cost</a:t>
                      </a:r>
                      <a:endParaRPr lang="en-US" sz="1400" b="1" dirty="0">
                        <a:solidFill>
                          <a:srgbClr val="FFFF00"/>
                        </a:solidFill>
                        <a:latin typeface="Arial"/>
                        <a:cs typeface="Arial"/>
                      </a:endParaRPr>
                    </a:p>
                  </a:txBody>
                  <a:tcPr/>
                </a:tc>
              </a:tr>
              <a:tr h="862721">
                <a:tc>
                  <a:txBody>
                    <a:bodyPr/>
                    <a:lstStyle/>
                    <a:p>
                      <a:r>
                        <a:rPr lang="en-US" sz="1200" dirty="0" smtClean="0"/>
                        <a:t>0.0 Complete the current Program</a:t>
                      </a:r>
                      <a:endParaRPr lang="en-US" sz="1200" b="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effectLst/>
                        </a:rPr>
                        <a:t>Support the existing program elements that constitute the Heliophysics Systems Observatory (HSO) and complete missions in development (RBSP,</a:t>
                      </a:r>
                      <a:r>
                        <a:rPr lang="en-US" sz="1200" b="1" kern="1200" baseline="0" dirty="0" smtClean="0">
                          <a:effectLst/>
                        </a:rPr>
                        <a:t> IRIS, MMS, SOC, SPP)</a:t>
                      </a:r>
                      <a:r>
                        <a:rPr lang="en-US" sz="1200" b="1" kern="1200" dirty="0" smtClean="0">
                          <a:effectLst/>
                        </a:rPr>
                        <a:t>. </a:t>
                      </a:r>
                      <a:endParaRPr lang="en-US" sz="1200" b="1" dirty="0" smtClean="0">
                        <a:latin typeface="Arial"/>
                        <a:cs typeface="Arial"/>
                      </a:endParaRPr>
                    </a:p>
                  </a:txBody>
                  <a:tcPr/>
                </a:tc>
                <a:tc>
                  <a:txBody>
                    <a:bodyPr/>
                    <a:lstStyle/>
                    <a:p>
                      <a:r>
                        <a:rPr lang="en-US" sz="1200" b="1" dirty="0" smtClean="0">
                          <a:solidFill>
                            <a:srgbClr val="FF0000"/>
                          </a:solidFill>
                        </a:rPr>
                        <a:t>Assumes no cost growth</a:t>
                      </a:r>
                      <a:r>
                        <a:rPr lang="en-US" sz="1200" b="1" baseline="0" dirty="0" smtClean="0">
                          <a:solidFill>
                            <a:srgbClr val="FF0000"/>
                          </a:solidFill>
                        </a:rPr>
                        <a:t> for any of these elements</a:t>
                      </a:r>
                      <a:endParaRPr lang="en-US" sz="1200" b="1" dirty="0">
                        <a:solidFill>
                          <a:srgbClr val="FF0000"/>
                        </a:solidFill>
                        <a:latin typeface="Arial"/>
                        <a:cs typeface="Arial"/>
                      </a:endParaRPr>
                    </a:p>
                  </a:txBody>
                  <a:tcPr/>
                </a:tc>
              </a:tr>
              <a:tr h="862721">
                <a:tc>
                  <a:txBody>
                    <a:bodyPr/>
                    <a:lstStyle/>
                    <a:p>
                      <a:r>
                        <a:rPr lang="en-US" sz="1200" dirty="0" smtClean="0"/>
                        <a:t>1.0 DRIVE</a:t>
                      </a:r>
                      <a:r>
                        <a:rPr lang="en-US" sz="1200" baseline="0" dirty="0" smtClean="0"/>
                        <a:t> (Diversify, Realize, Integrate, Venture, Educate)</a:t>
                      </a:r>
                      <a:endParaRPr lang="en-US" sz="1200" b="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Strengthen</a:t>
                      </a:r>
                      <a:r>
                        <a:rPr lang="en-US" sz="1200" baseline="0" dirty="0" smtClean="0"/>
                        <a:t> observational, theoretical, modeling, and technical advances with additional R&amp;A capabilities: </a:t>
                      </a:r>
                      <a:r>
                        <a:rPr lang="en-US" sz="1200" kern="1200" baseline="0" dirty="0" smtClean="0">
                          <a:effectLst/>
                        </a:rPr>
                        <a:t>s</a:t>
                      </a:r>
                      <a:r>
                        <a:rPr lang="en-US" sz="1200" kern="1200" dirty="0" smtClean="0">
                          <a:effectLst/>
                        </a:rPr>
                        <a:t>mall satellites; MO&amp;DA</a:t>
                      </a:r>
                      <a:r>
                        <a:rPr lang="en-US" sz="1200" kern="1200" baseline="0" dirty="0" smtClean="0">
                          <a:effectLst/>
                        </a:rPr>
                        <a:t> funding augmentation,</a:t>
                      </a:r>
                      <a:r>
                        <a:rPr lang="en-US" sz="1200" kern="1200" dirty="0" smtClean="0">
                          <a:effectLst/>
                        </a:rPr>
                        <a:t> LCAS augmentation, science centers and grant programs;</a:t>
                      </a:r>
                      <a:r>
                        <a:rPr lang="en-US" sz="1200" kern="1200" baseline="0" dirty="0" smtClean="0">
                          <a:effectLst/>
                        </a:rPr>
                        <a:t> </a:t>
                      </a:r>
                      <a:r>
                        <a:rPr lang="en-US" sz="1200" kern="1200" dirty="0" smtClean="0">
                          <a:effectLst/>
                        </a:rPr>
                        <a:t>instrument development </a:t>
                      </a:r>
                      <a:endParaRPr lang="en-US" sz="1200" b="0" dirty="0" smtClean="0">
                        <a:latin typeface="Arial"/>
                        <a:cs typeface="Arial"/>
                      </a:endParaRPr>
                    </a:p>
                  </a:txBody>
                  <a:tcPr/>
                </a:tc>
                <a:tc>
                  <a:txBody>
                    <a:bodyPr/>
                    <a:lstStyle/>
                    <a:p>
                      <a:r>
                        <a:rPr lang="en-US" sz="1200" baseline="0" dirty="0" smtClean="0"/>
                        <a:t>Program rebalance: </a:t>
                      </a:r>
                      <a:r>
                        <a:rPr lang="en-US" sz="1200" dirty="0" smtClean="0"/>
                        <a:t>move up t</a:t>
                      </a:r>
                      <a:r>
                        <a:rPr lang="en-US" sz="1200" baseline="0" dirty="0" smtClean="0"/>
                        <a:t>o </a:t>
                      </a:r>
                      <a:r>
                        <a:rPr lang="en-US" sz="1200" b="1" baseline="0" dirty="0" smtClean="0"/>
                        <a:t>~$33M/</a:t>
                      </a:r>
                      <a:r>
                        <a:rPr lang="en-US" sz="1200" b="1" baseline="0" dirty="0" err="1" smtClean="0"/>
                        <a:t>yr</a:t>
                      </a:r>
                      <a:r>
                        <a:rPr lang="en-US" sz="1200" b="1" baseline="0" dirty="0" smtClean="0"/>
                        <a:t> </a:t>
                      </a:r>
                      <a:r>
                        <a:rPr lang="en-US" sz="1200" baseline="0" dirty="0" smtClean="0"/>
                        <a:t>into Research by 2022</a:t>
                      </a:r>
                      <a:endParaRPr lang="en-US" sz="1200" b="0" dirty="0">
                        <a:latin typeface="Arial"/>
                        <a:cs typeface="Arial"/>
                      </a:endParaRPr>
                    </a:p>
                  </a:txBody>
                  <a:tcPr/>
                </a:tc>
              </a:tr>
              <a:tr h="862721">
                <a:tc>
                  <a:txBody>
                    <a:bodyPr/>
                    <a:lstStyle/>
                    <a:p>
                      <a:r>
                        <a:rPr lang="en-US" sz="1200" dirty="0" smtClean="0"/>
                        <a:t>2.0 Accelerate</a:t>
                      </a:r>
                      <a:r>
                        <a:rPr lang="en-US" sz="1200" baseline="0" dirty="0" smtClean="0"/>
                        <a:t> and expand Heliophysics Explorer Program</a:t>
                      </a:r>
                      <a:endParaRPr lang="en-US" sz="1200" b="0" dirty="0">
                        <a:latin typeface="Arial"/>
                        <a:cs typeface="Arial"/>
                      </a:endParaRPr>
                    </a:p>
                  </a:txBody>
                  <a:tcPr/>
                </a:tc>
                <a:tc>
                  <a:txBody>
                    <a:bodyPr/>
                    <a:lstStyle/>
                    <a:p>
                      <a:r>
                        <a:rPr lang="en-US" sz="1200" baseline="0" dirty="0" smtClean="0"/>
                        <a:t>Launch every 2-3 years, alternating SMEX &amp; MIDEX with continuous Missions of Opportunity. </a:t>
                      </a:r>
                      <a:endParaRPr lang="en-US" sz="1200" b="0" dirty="0">
                        <a:latin typeface="Arial"/>
                        <a:cs typeface="Arial"/>
                      </a:endParaRPr>
                    </a:p>
                  </a:txBody>
                  <a:tcPr/>
                </a:tc>
                <a:tc>
                  <a:txBody>
                    <a:bodyPr/>
                    <a:lstStyle/>
                    <a:p>
                      <a:r>
                        <a:rPr lang="en-US" sz="1200" baseline="0" dirty="0" smtClean="0"/>
                        <a:t>Program rebalance: move </a:t>
                      </a:r>
                      <a:r>
                        <a:rPr lang="en-US" sz="1200" b="1" baseline="0" dirty="0" smtClean="0"/>
                        <a:t>$70M/</a:t>
                      </a:r>
                      <a:r>
                        <a:rPr lang="en-US" sz="1200" b="1" baseline="0" dirty="0" err="1" smtClean="0"/>
                        <a:t>yr</a:t>
                      </a:r>
                      <a:r>
                        <a:rPr lang="en-US" sz="1200" b="1" baseline="0" dirty="0" smtClean="0"/>
                        <a:t> </a:t>
                      </a:r>
                      <a:r>
                        <a:rPr lang="en-US" sz="1200" baseline="0" dirty="0" smtClean="0"/>
                        <a:t>extra into Explorers</a:t>
                      </a:r>
                      <a:endParaRPr lang="en-US" sz="1200" b="0" dirty="0">
                        <a:latin typeface="Arial"/>
                        <a:cs typeface="Arial"/>
                      </a:endParaRPr>
                    </a:p>
                  </a:txBody>
                  <a:tcPr/>
                </a:tc>
              </a:tr>
              <a:tr h="1246153">
                <a:tc>
                  <a:txBody>
                    <a:bodyPr/>
                    <a:lstStyle/>
                    <a:p>
                      <a:r>
                        <a:rPr lang="en-US" sz="1200" dirty="0" smtClean="0"/>
                        <a:t>3.0 Restructure</a:t>
                      </a:r>
                      <a:r>
                        <a:rPr lang="en-US" sz="1200" baseline="0" dirty="0" smtClean="0"/>
                        <a:t> STP line as a moderate scale, PI-led flight program. </a:t>
                      </a:r>
                    </a:p>
                    <a:p>
                      <a:r>
                        <a:rPr lang="en-US" sz="1200" baseline="0" dirty="0" smtClean="0"/>
                        <a:t>Implement three mid-scale missions.</a:t>
                      </a:r>
                      <a:endParaRPr lang="en-US" sz="1200" b="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Mission 1:  Understand</a:t>
                      </a:r>
                      <a:r>
                        <a:rPr lang="en-US" sz="1200" baseline="0" dirty="0" smtClean="0"/>
                        <a:t> the i</a:t>
                      </a:r>
                      <a:r>
                        <a:rPr lang="en-US" sz="1200" dirty="0" smtClean="0"/>
                        <a:t>nteraction of the outer heliosphere with the interstellar medium; includes L1</a:t>
                      </a:r>
                      <a:r>
                        <a:rPr lang="en-US" sz="1200" baseline="0" dirty="0" smtClean="0"/>
                        <a:t> space weather observations</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Mission 2:  Understand</a:t>
                      </a:r>
                      <a:r>
                        <a:rPr lang="en-US" sz="1200" baseline="0" dirty="0" smtClean="0"/>
                        <a:t> how space weather is driven by lower atmosphere weather.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Mission 3:  Understand how the magnetosphere-ionosphere-thermosphere system is coupled and responds to solar forcing.</a:t>
                      </a:r>
                      <a:endParaRPr lang="en-US" sz="1200" b="0" dirty="0">
                        <a:latin typeface="Arial"/>
                        <a:cs typeface="Arial"/>
                      </a:endParaRPr>
                    </a:p>
                  </a:txBody>
                  <a:tcPr/>
                </a:tc>
                <a:tc>
                  <a:txBody>
                    <a:bodyPr/>
                    <a:lstStyle/>
                    <a:p>
                      <a:r>
                        <a:rPr lang="en-US" sz="1200" dirty="0" smtClean="0"/>
                        <a:t>$520M per mission in FY12$; launches</a:t>
                      </a:r>
                      <a:r>
                        <a:rPr lang="en-US" sz="1200" baseline="0" dirty="0" smtClean="0"/>
                        <a:t> in</a:t>
                      </a:r>
                      <a:r>
                        <a:rPr lang="en-US" sz="1200" dirty="0" smtClean="0"/>
                        <a:t> 2021,</a:t>
                      </a:r>
                      <a:r>
                        <a:rPr lang="en-US" sz="1200" baseline="0" dirty="0" smtClean="0"/>
                        <a:t> 2025, 2029</a:t>
                      </a:r>
                      <a:endParaRPr lang="en-US" sz="1200" b="0" dirty="0">
                        <a:latin typeface="Arial"/>
                        <a:cs typeface="Arial"/>
                      </a:endParaRPr>
                    </a:p>
                  </a:txBody>
                  <a:tcPr/>
                </a:tc>
              </a:tr>
              <a:tr h="671005">
                <a:tc>
                  <a:txBody>
                    <a:bodyPr/>
                    <a:lstStyle/>
                    <a:p>
                      <a:r>
                        <a:rPr lang="en-US" sz="1200" dirty="0" smtClean="0"/>
                        <a:t>4.0 Start</a:t>
                      </a:r>
                      <a:r>
                        <a:rPr lang="en-US" sz="1200" baseline="0" dirty="0" smtClean="0"/>
                        <a:t> another </a:t>
                      </a:r>
                      <a:r>
                        <a:rPr lang="en-US" sz="1200" dirty="0" smtClean="0"/>
                        <a:t>LWS mission by the end of the decade.</a:t>
                      </a:r>
                      <a:endParaRPr lang="en-US" sz="1200" b="0" dirty="0">
                        <a:latin typeface="Arial"/>
                        <a:cs typeface="Arial"/>
                      </a:endParaRPr>
                    </a:p>
                  </a:txBody>
                  <a:tcPr/>
                </a:tc>
                <a:tc>
                  <a:txBody>
                    <a:bodyPr/>
                    <a:lstStyle/>
                    <a:p>
                      <a:r>
                        <a:rPr lang="en-US" sz="1200" dirty="0" smtClean="0"/>
                        <a:t>Mission 4: Study the ionosphere-thermosphere-mesosphere system in an integrated fashion.</a:t>
                      </a:r>
                      <a:endParaRPr lang="en-US" sz="1200" b="0" dirty="0">
                        <a:latin typeface="Arial"/>
                        <a:cs typeface="Arial"/>
                      </a:endParaRPr>
                    </a:p>
                  </a:txBody>
                  <a:tcPr/>
                </a:tc>
                <a:tc>
                  <a:txBody>
                    <a:bodyPr/>
                    <a:lstStyle/>
                    <a:p>
                      <a:r>
                        <a:rPr lang="en-US" sz="1200" dirty="0" smtClean="0"/>
                        <a:t>$1B mission, Launch 2024</a:t>
                      </a:r>
                      <a:endParaRPr lang="en-US" sz="1200" b="0" dirty="0">
                        <a:latin typeface="Arial"/>
                        <a:cs typeface="Arial"/>
                      </a:endParaRPr>
                    </a:p>
                  </a:txBody>
                  <a:tcPr/>
                </a:tc>
              </a:tr>
            </a:tbl>
          </a:graphicData>
        </a:graphic>
      </p:graphicFrame>
      <p:sp>
        <p:nvSpPr>
          <p:cNvPr id="6" name="TextBox 5"/>
          <p:cNvSpPr txBox="1"/>
          <p:nvPr/>
        </p:nvSpPr>
        <p:spPr>
          <a:xfrm>
            <a:off x="1129331" y="6046825"/>
            <a:ext cx="7157713" cy="646331"/>
          </a:xfrm>
          <a:prstGeom prst="rect">
            <a:avLst/>
          </a:prstGeom>
          <a:noFill/>
        </p:spPr>
        <p:txBody>
          <a:bodyPr wrap="square" rtlCol="0">
            <a:spAutoFit/>
          </a:bodyPr>
          <a:lstStyle/>
          <a:p>
            <a:r>
              <a:rPr lang="en-US" sz="1200" dirty="0" smtClean="0">
                <a:latin typeface="Arial"/>
                <a:cs typeface="Arial"/>
              </a:rPr>
              <a:t>Notes: 1) Recommendations listed above are top level</a:t>
            </a:r>
            <a:r>
              <a:rPr lang="en-US" sz="1200" dirty="0" smtClean="0">
                <a:solidFill>
                  <a:srgbClr val="6A81FF"/>
                </a:solidFill>
                <a:latin typeface="Arial"/>
                <a:cs typeface="Arial"/>
              </a:rPr>
              <a:t>. </a:t>
            </a:r>
            <a:r>
              <a:rPr lang="en-US" sz="1200" dirty="0" smtClean="0">
                <a:latin typeface="Arial"/>
                <a:cs typeface="Arial"/>
              </a:rPr>
              <a:t>Each contains a number of sub-elements</a:t>
            </a:r>
          </a:p>
          <a:p>
            <a:r>
              <a:rPr lang="en-US" sz="1200" dirty="0" smtClean="0">
                <a:latin typeface="Arial"/>
                <a:cs typeface="Arial"/>
              </a:rPr>
              <a:t>            2) Recommendations are listed in priority order, pending budget constraints</a:t>
            </a:r>
          </a:p>
          <a:p>
            <a:r>
              <a:rPr lang="en-US" sz="1200" dirty="0">
                <a:latin typeface="Arial"/>
                <a:cs typeface="Arial"/>
              </a:rPr>
              <a:t> </a:t>
            </a:r>
            <a:r>
              <a:rPr lang="en-US" sz="1200" dirty="0" smtClean="0">
                <a:latin typeface="Arial"/>
                <a:cs typeface="Arial"/>
              </a:rPr>
              <a:t>           </a:t>
            </a:r>
            <a:r>
              <a:rPr lang="en-US" sz="1200" dirty="0">
                <a:latin typeface="Arial"/>
                <a:cs typeface="Arial"/>
              </a:rPr>
              <a:t>3) Recommendations are separable by </a:t>
            </a:r>
            <a:r>
              <a:rPr lang="en-US" sz="1200" dirty="0" smtClean="0">
                <a:latin typeface="Arial"/>
                <a:cs typeface="Arial"/>
              </a:rPr>
              <a:t>Agency. Only NASA Recommendations are listed here</a:t>
            </a:r>
            <a:endParaRPr lang="en-US" sz="1200" dirty="0">
              <a:latin typeface="Arial"/>
              <a:cs typeface="Arial"/>
            </a:endParaRPr>
          </a:p>
        </p:txBody>
      </p:sp>
      <p:sp>
        <p:nvSpPr>
          <p:cNvPr id="7" name="TextBox 6"/>
          <p:cNvSpPr txBox="1"/>
          <p:nvPr/>
        </p:nvSpPr>
        <p:spPr>
          <a:xfrm>
            <a:off x="628630" y="671690"/>
            <a:ext cx="7955537" cy="584776"/>
          </a:xfrm>
          <a:prstGeom prst="rect">
            <a:avLst/>
          </a:prstGeom>
          <a:noFill/>
        </p:spPr>
        <p:txBody>
          <a:bodyPr wrap="square" rtlCol="0">
            <a:spAutoFit/>
          </a:bodyPr>
          <a:lstStyle/>
          <a:p>
            <a:pPr algn="ctr"/>
            <a:r>
              <a:rPr lang="en-US" sz="1600" b="1" dirty="0" smtClean="0">
                <a:solidFill>
                  <a:srgbClr val="FFFF00"/>
                </a:solidFill>
                <a:latin typeface="+mj-lt"/>
                <a:cs typeface="Arial"/>
              </a:rPr>
              <a:t>(Recommends the Heliophysics budget grows from ~$650M to ~$750M by 2024)</a:t>
            </a:r>
          </a:p>
          <a:p>
            <a:pPr algn="ctr"/>
            <a:endParaRPr lang="en-US" sz="1600" dirty="0">
              <a:solidFill>
                <a:srgbClr val="FFFF00"/>
              </a:solidFill>
              <a:latin typeface="+mj-lt"/>
              <a:cs typeface="Arial"/>
            </a:endParaRPr>
          </a:p>
        </p:txBody>
      </p:sp>
      <p:sp>
        <p:nvSpPr>
          <p:cNvPr id="8" name="Rectangle 7"/>
          <p:cNvSpPr/>
          <p:nvPr/>
        </p:nvSpPr>
        <p:spPr>
          <a:xfrm>
            <a:off x="295071" y="197456"/>
            <a:ext cx="8539105" cy="523220"/>
          </a:xfrm>
          <a:prstGeom prst="rect">
            <a:avLst/>
          </a:prstGeom>
        </p:spPr>
        <p:txBody>
          <a:bodyPr wrap="square">
            <a:spAutoFit/>
          </a:bodyPr>
          <a:lstStyle/>
          <a:p>
            <a:pPr algn="ctr"/>
            <a:r>
              <a:rPr lang="en-US" sz="2800" b="1" dirty="0" smtClean="0">
                <a:solidFill>
                  <a:srgbClr val="FFFF00"/>
                </a:solidFill>
                <a:latin typeface="+mj-lt"/>
              </a:rPr>
              <a:t>Decadal </a:t>
            </a:r>
            <a:r>
              <a:rPr lang="en-US" sz="2800" b="1" dirty="0">
                <a:solidFill>
                  <a:srgbClr val="FFFF00"/>
                </a:solidFill>
                <a:latin typeface="+mj-lt"/>
              </a:rPr>
              <a:t>Survey Research </a:t>
            </a:r>
            <a:r>
              <a:rPr lang="en-US" sz="2800" b="1" dirty="0" smtClean="0">
                <a:solidFill>
                  <a:srgbClr val="FFFF00"/>
                </a:solidFill>
                <a:latin typeface="+mj-lt"/>
              </a:rPr>
              <a:t>Recommendations</a:t>
            </a:r>
          </a:p>
        </p:txBody>
      </p:sp>
    </p:spTree>
    <p:extLst>
      <p:ext uri="{BB962C8B-B14F-4D97-AF65-F5344CB8AC3E}">
        <p14:creationId xmlns:p14="http://schemas.microsoft.com/office/powerpoint/2010/main" val="3575586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ioProgTimelineSept2013.jpg"/>
          <p:cNvPicPr>
            <a:picLocks noChangeAspect="1"/>
          </p:cNvPicPr>
          <p:nvPr/>
        </p:nvPicPr>
        <p:blipFill rotWithShape="1">
          <a:blip r:embed="rId3">
            <a:extLst>
              <a:ext uri="{28A0092B-C50C-407E-A947-70E740481C1C}">
                <a14:useLocalDpi xmlns:a14="http://schemas.microsoft.com/office/drawing/2010/main" val="0"/>
              </a:ext>
            </a:extLst>
          </a:blip>
          <a:srcRect l="21456" t="5044" r="16841" b="5957"/>
          <a:stretch/>
        </p:blipFill>
        <p:spPr>
          <a:xfrm>
            <a:off x="-67730" y="-4047"/>
            <a:ext cx="9279467" cy="6878979"/>
          </a:xfrm>
          <a:prstGeom prst="rect">
            <a:avLst/>
          </a:prstGeom>
        </p:spPr>
      </p:pic>
    </p:spTree>
    <p:extLst>
      <p:ext uri="{BB962C8B-B14F-4D97-AF65-F5344CB8AC3E}">
        <p14:creationId xmlns:p14="http://schemas.microsoft.com/office/powerpoint/2010/main" val="15829199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05691" y="88900"/>
            <a:ext cx="7550331" cy="101758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ＭＳ Ｐゴシック"/>
              </a:defRPr>
            </a:lvl1pPr>
            <a:lvl2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a:defRPr>
            </a:lvl2pPr>
            <a:lvl3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a:defRPr>
            </a:lvl3pPr>
            <a:lvl4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a:defRPr>
            </a:lvl4pPr>
            <a:lvl5pPr algn="ctr" rtl="0" eaLnBrk="0" fontAlgn="base" hangingPunct="0">
              <a:spcBef>
                <a:spcPct val="0"/>
              </a:spcBef>
              <a:spcAft>
                <a:spcPct val="0"/>
              </a:spcAft>
              <a:defRPr sz="4400">
                <a:solidFill>
                  <a:schemeClr val="tx2"/>
                </a:solidFill>
                <a:latin typeface="Arial" charset="0"/>
                <a:ea typeface="ＭＳ Ｐゴシック" pitchFamily="-80" charset="-128"/>
                <a:cs typeface="ＭＳ Ｐゴシック"/>
              </a:defRPr>
            </a:lvl5pPr>
            <a:lvl6pPr marL="457200" algn="ctr" rtl="0" fontAlgn="base">
              <a:spcBef>
                <a:spcPct val="0"/>
              </a:spcBef>
              <a:spcAft>
                <a:spcPct val="0"/>
              </a:spcAft>
              <a:defRPr sz="4400">
                <a:solidFill>
                  <a:schemeClr val="tx2"/>
                </a:solidFill>
                <a:latin typeface="Arial" charset="0"/>
                <a:ea typeface="ＭＳ Ｐゴシック" pitchFamily="-80" charset="-128"/>
              </a:defRPr>
            </a:lvl6pPr>
            <a:lvl7pPr marL="914400" algn="ctr" rtl="0" fontAlgn="base">
              <a:spcBef>
                <a:spcPct val="0"/>
              </a:spcBef>
              <a:spcAft>
                <a:spcPct val="0"/>
              </a:spcAft>
              <a:defRPr sz="4400">
                <a:solidFill>
                  <a:schemeClr val="tx2"/>
                </a:solidFill>
                <a:latin typeface="Arial" charset="0"/>
                <a:ea typeface="ＭＳ Ｐゴシック" pitchFamily="-80" charset="-128"/>
              </a:defRPr>
            </a:lvl7pPr>
            <a:lvl8pPr marL="1371600" algn="ctr" rtl="0" fontAlgn="base">
              <a:spcBef>
                <a:spcPct val="0"/>
              </a:spcBef>
              <a:spcAft>
                <a:spcPct val="0"/>
              </a:spcAft>
              <a:defRPr sz="4400">
                <a:solidFill>
                  <a:schemeClr val="tx2"/>
                </a:solidFill>
                <a:latin typeface="Arial" charset="0"/>
                <a:ea typeface="ＭＳ Ｐゴシック" pitchFamily="-80" charset="-128"/>
              </a:defRPr>
            </a:lvl8pPr>
            <a:lvl9pPr marL="1828800" algn="ctr" rtl="0" fontAlgn="base">
              <a:spcBef>
                <a:spcPct val="0"/>
              </a:spcBef>
              <a:spcAft>
                <a:spcPct val="0"/>
              </a:spcAft>
              <a:defRPr sz="4400">
                <a:solidFill>
                  <a:schemeClr val="tx2"/>
                </a:solidFill>
                <a:latin typeface="Arial" charset="0"/>
                <a:ea typeface="ＭＳ Ｐゴシック" pitchFamily="-80" charset="-128"/>
              </a:defRPr>
            </a:lvl9pPr>
          </a:lstStyle>
          <a:p>
            <a:r>
              <a:rPr lang="en-US" sz="2400" b="1" dirty="0" smtClean="0">
                <a:solidFill>
                  <a:srgbClr val="FFFF00"/>
                </a:solidFill>
              </a:rPr>
              <a:t>NASA Launches Its Newest Solar Observatory</a:t>
            </a:r>
            <a:br>
              <a:rPr lang="en-US" sz="2400" b="1" dirty="0" smtClean="0">
                <a:solidFill>
                  <a:srgbClr val="FFFF00"/>
                </a:solidFill>
              </a:rPr>
            </a:br>
            <a:r>
              <a:rPr lang="en-US" sz="2400" b="1" dirty="0" smtClean="0">
                <a:solidFill>
                  <a:srgbClr val="FFFF00"/>
                </a:solidFill>
              </a:rPr>
              <a:t>The Interface Region Imaging Spectrograph (IRIS)</a:t>
            </a:r>
            <a:endParaRPr lang="en-US" sz="2400" b="1" dirty="0">
              <a:solidFill>
                <a:srgbClr val="FFFF00"/>
              </a:solidFill>
            </a:endParaRPr>
          </a:p>
        </p:txBody>
      </p:sp>
      <p:sp>
        <p:nvSpPr>
          <p:cNvPr id="3" name="TextBox 2"/>
          <p:cNvSpPr txBox="1"/>
          <p:nvPr/>
        </p:nvSpPr>
        <p:spPr>
          <a:xfrm>
            <a:off x="9194800" y="571500"/>
            <a:ext cx="184666" cy="400110"/>
          </a:xfrm>
          <a:prstGeom prst="rect">
            <a:avLst/>
          </a:prstGeom>
          <a:noFill/>
        </p:spPr>
        <p:txBody>
          <a:bodyPr wrap="none" rtlCol="0">
            <a:spAutoFit/>
          </a:bodyPr>
          <a:lstStyle/>
          <a:p>
            <a:endParaRPr lang="en-US" dirty="0"/>
          </a:p>
        </p:txBody>
      </p:sp>
      <p:pic>
        <p:nvPicPr>
          <p:cNvPr id="4" name="Picture 3" descr="Slide2.jpg"/>
          <p:cNvPicPr>
            <a:picLocks noChangeAspect="1"/>
          </p:cNvPicPr>
          <p:nvPr/>
        </p:nvPicPr>
        <p:blipFill rotWithShape="1">
          <a:blip r:embed="rId2">
            <a:extLst>
              <a:ext uri="{28A0092B-C50C-407E-A947-70E740481C1C}">
                <a14:useLocalDpi xmlns:a14="http://schemas.microsoft.com/office/drawing/2010/main" val="0"/>
              </a:ext>
            </a:extLst>
          </a:blip>
          <a:srcRect t="15370" r="61402" b="49137"/>
          <a:stretch/>
        </p:blipFill>
        <p:spPr>
          <a:xfrm>
            <a:off x="0" y="1334704"/>
            <a:ext cx="3579502" cy="2468644"/>
          </a:xfrm>
          <a:prstGeom prst="rect">
            <a:avLst/>
          </a:prstGeom>
        </p:spPr>
      </p:pic>
      <p:sp>
        <p:nvSpPr>
          <p:cNvPr id="5" name="Rectangle 4"/>
          <p:cNvSpPr/>
          <p:nvPr/>
        </p:nvSpPr>
        <p:spPr>
          <a:xfrm>
            <a:off x="3722283" y="1334704"/>
            <a:ext cx="5421717" cy="6001643"/>
          </a:xfrm>
          <a:prstGeom prst="rect">
            <a:avLst/>
          </a:prstGeom>
        </p:spPr>
        <p:txBody>
          <a:bodyPr wrap="square">
            <a:spAutoFit/>
          </a:bodyPr>
          <a:lstStyle/>
          <a:p>
            <a:pPr marL="285750" indent="-285750">
              <a:buFont typeface="Arial" pitchFamily="34" charset="0"/>
              <a:buChar char="•"/>
            </a:pPr>
            <a:r>
              <a:rPr lang="en-US" sz="2000" dirty="0"/>
              <a:t>“A </a:t>
            </a:r>
            <a:r>
              <a:rPr lang="en-US" sz="2000" dirty="0" err="1"/>
              <a:t>SMall</a:t>
            </a:r>
            <a:r>
              <a:rPr lang="en-US" sz="2000" dirty="0"/>
              <a:t> </a:t>
            </a:r>
            <a:r>
              <a:rPr lang="en-US" sz="2000" dirty="0" err="1"/>
              <a:t>EXplorer</a:t>
            </a:r>
            <a:r>
              <a:rPr lang="en-US" sz="2000" dirty="0"/>
              <a:t> mission to understand how the solar atmosphere is energized</a:t>
            </a:r>
            <a:r>
              <a:rPr lang="en-US" sz="2000" dirty="0" smtClean="0"/>
              <a:t>”</a:t>
            </a:r>
          </a:p>
          <a:p>
            <a:pPr marL="285750" indent="-285750">
              <a:buFont typeface="Arial" pitchFamily="34" charset="0"/>
              <a:buChar char="•"/>
            </a:pPr>
            <a:endParaRPr lang="en-US" sz="2000" dirty="0"/>
          </a:p>
          <a:p>
            <a:pPr marL="285750" indent="-285750">
              <a:buFont typeface="Arial" pitchFamily="34" charset="0"/>
              <a:buChar char="•"/>
            </a:pPr>
            <a:r>
              <a:rPr lang="en-US" sz="2000" dirty="0" smtClean="0"/>
              <a:t>IRIS was successfully launched on June 27, 2013 from </a:t>
            </a:r>
            <a:r>
              <a:rPr lang="en-US" sz="2000" dirty="0"/>
              <a:t>Vandenberg Air Force Base, Calif. b</a:t>
            </a:r>
            <a:r>
              <a:rPr lang="en-US" sz="2000" dirty="0" smtClean="0"/>
              <a:t>y an Orbital </a:t>
            </a:r>
            <a:r>
              <a:rPr lang="en-US" sz="2000" dirty="0"/>
              <a:t>Sciences Corporation Pegasus XL </a:t>
            </a:r>
            <a:r>
              <a:rPr lang="en-US" sz="2000" dirty="0" smtClean="0"/>
              <a:t>rocket.</a:t>
            </a:r>
          </a:p>
          <a:p>
            <a:endParaRPr lang="en-US" sz="2000" dirty="0" smtClean="0">
              <a:latin typeface="Arial"/>
            </a:endParaRPr>
          </a:p>
          <a:p>
            <a:pPr marL="285750" indent="-285750">
              <a:buFont typeface="Arial" pitchFamily="34" charset="0"/>
              <a:buChar char="•"/>
            </a:pPr>
            <a:r>
              <a:rPr lang="en-US" sz="2000" dirty="0" smtClean="0">
                <a:latin typeface="Arial"/>
              </a:rPr>
              <a:t>Orbit </a:t>
            </a:r>
            <a:r>
              <a:rPr lang="en-US" sz="2000" dirty="0">
                <a:latin typeface="Arial"/>
              </a:rPr>
              <a:t>insertion was near </a:t>
            </a:r>
            <a:r>
              <a:rPr lang="en-US" sz="2000" dirty="0" smtClean="0">
                <a:latin typeface="Arial"/>
              </a:rPr>
              <a:t>perfect</a:t>
            </a:r>
          </a:p>
          <a:p>
            <a:endParaRPr lang="en-US" sz="2000" dirty="0">
              <a:latin typeface="Arial"/>
            </a:endParaRPr>
          </a:p>
          <a:p>
            <a:pPr marL="285750" indent="-285750">
              <a:buFont typeface="Arial" pitchFamily="34" charset="0"/>
              <a:buChar char="•"/>
            </a:pPr>
            <a:r>
              <a:rPr lang="en-US" sz="2000" dirty="0" smtClean="0">
                <a:latin typeface="Arial"/>
              </a:rPr>
              <a:t>Spacecraft </a:t>
            </a:r>
            <a:r>
              <a:rPr lang="en-US" sz="2000" dirty="0">
                <a:latin typeface="Arial"/>
              </a:rPr>
              <a:t>health is </a:t>
            </a:r>
            <a:r>
              <a:rPr lang="en-US" sz="2000" dirty="0" smtClean="0">
                <a:latin typeface="Arial"/>
              </a:rPr>
              <a:t>excellent</a:t>
            </a:r>
          </a:p>
          <a:p>
            <a:pPr marL="285750" indent="-285750">
              <a:buFont typeface="Arial" pitchFamily="34" charset="0"/>
              <a:buChar char="•"/>
            </a:pPr>
            <a:endParaRPr lang="en-US" sz="2000" dirty="0">
              <a:latin typeface="Arial"/>
            </a:endParaRPr>
          </a:p>
          <a:p>
            <a:pPr marL="285750" indent="-285750">
              <a:buFont typeface="Arial" pitchFamily="34" charset="0"/>
              <a:buChar char="•"/>
            </a:pPr>
            <a:r>
              <a:rPr lang="en-US" sz="2000" dirty="0" smtClean="0"/>
              <a:t>Telescope door successfully opened </a:t>
            </a:r>
          </a:p>
          <a:p>
            <a:r>
              <a:rPr lang="en-US" sz="2000" dirty="0"/>
              <a:t> </a:t>
            </a:r>
            <a:r>
              <a:rPr lang="en-US" sz="2000" dirty="0" smtClean="0"/>
              <a:t>    on July 17</a:t>
            </a:r>
          </a:p>
          <a:p>
            <a:endParaRPr lang="en-US" sz="2000" dirty="0"/>
          </a:p>
          <a:p>
            <a:pPr marL="342900" indent="-342900">
              <a:buFont typeface="Arial" pitchFamily="34" charset="0"/>
              <a:buChar char="•"/>
            </a:pPr>
            <a:r>
              <a:rPr lang="en-US" sz="2000" dirty="0" smtClean="0"/>
              <a:t>First light media event July 25</a:t>
            </a:r>
          </a:p>
          <a:p>
            <a:pPr marL="342900" indent="-342900">
              <a:buFont typeface="Arial" pitchFamily="34" charset="0"/>
              <a:buChar char="•"/>
            </a:pPr>
            <a:endParaRPr lang="en-US" sz="2000" dirty="0"/>
          </a:p>
          <a:p>
            <a:endParaRPr lang="en-US" sz="2000" dirty="0"/>
          </a:p>
          <a:p>
            <a:endParaRPr lang="en-US" sz="1200" dirty="0"/>
          </a:p>
          <a:p>
            <a:r>
              <a:rPr lang="en-US" sz="1200" dirty="0"/>
              <a:t> </a:t>
            </a:r>
          </a:p>
        </p:txBody>
      </p:sp>
      <p:pic>
        <p:nvPicPr>
          <p:cNvPr id="6" name="Picture 6" descr="Screen capture from video of the IRIS satellite with the telescope door ope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4121605"/>
            <a:ext cx="3657600" cy="244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081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15373"/>
            <a:ext cx="5022309" cy="3342627"/>
          </a:xfrm>
          <a:prstGeom prst="rect">
            <a:avLst/>
          </a:prstGeom>
        </p:spPr>
      </p:pic>
      <p:pic>
        <p:nvPicPr>
          <p:cNvPr id="3" name="Picture 2"/>
          <p:cNvPicPr>
            <a:picLocks noChangeAspect="1"/>
          </p:cNvPicPr>
          <p:nvPr/>
        </p:nvPicPr>
        <p:blipFill>
          <a:blip r:embed="rId4"/>
          <a:stretch>
            <a:fillRect/>
          </a:stretch>
        </p:blipFill>
        <p:spPr>
          <a:xfrm>
            <a:off x="5079599" y="3515373"/>
            <a:ext cx="4010644" cy="334262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9599" y="84996"/>
            <a:ext cx="4002943" cy="329214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84996"/>
            <a:ext cx="4946468" cy="3292149"/>
          </a:xfrm>
          <a:prstGeom prst="rect">
            <a:avLst/>
          </a:prstGeom>
        </p:spPr>
      </p:pic>
      <p:sp>
        <p:nvSpPr>
          <p:cNvPr id="6" name="Rectangle 5"/>
          <p:cNvSpPr/>
          <p:nvPr/>
        </p:nvSpPr>
        <p:spPr>
          <a:xfrm>
            <a:off x="1161931" y="6396335"/>
            <a:ext cx="2512226" cy="461665"/>
          </a:xfrm>
          <a:prstGeom prst="rect">
            <a:avLst/>
          </a:prstGeom>
        </p:spPr>
        <p:txBody>
          <a:bodyPr wrap="none">
            <a:spAutoFit/>
          </a:bodyPr>
          <a:lstStyle/>
          <a:p>
            <a:pPr defTabSz="914400" fontAlgn="base">
              <a:spcBef>
                <a:spcPct val="0"/>
              </a:spcBef>
              <a:spcAft>
                <a:spcPct val="0"/>
              </a:spcAft>
            </a:pPr>
            <a:r>
              <a:rPr lang="en-US" b="1" dirty="0" smtClean="0">
                <a:solidFill>
                  <a:srgbClr val="FFEA16"/>
                </a:solidFill>
                <a:latin typeface="Helvetica" pitchFamily="34" charset="0"/>
              </a:rPr>
              <a:t>Observatory </a:t>
            </a:r>
            <a:r>
              <a:rPr lang="en-US" b="1" dirty="0">
                <a:solidFill>
                  <a:srgbClr val="FFEA16"/>
                </a:solidFill>
                <a:latin typeface="Helvetica" pitchFamily="34" charset="0"/>
              </a:rPr>
              <a:t>#4 </a:t>
            </a:r>
            <a:endParaRPr lang="en-US" dirty="0">
              <a:solidFill>
                <a:srgbClr val="FFEA16"/>
              </a:solidFill>
              <a:latin typeface="Arial" charset="0"/>
            </a:endParaRPr>
          </a:p>
        </p:txBody>
      </p:sp>
      <p:sp>
        <p:nvSpPr>
          <p:cNvPr id="7" name="Rectangle 6"/>
          <p:cNvSpPr/>
          <p:nvPr/>
        </p:nvSpPr>
        <p:spPr>
          <a:xfrm>
            <a:off x="196761" y="2974295"/>
            <a:ext cx="2427268" cy="461665"/>
          </a:xfrm>
          <a:prstGeom prst="rect">
            <a:avLst/>
          </a:prstGeom>
          <a:solidFill>
            <a:srgbClr val="CCCCFF">
              <a:alpha val="0"/>
            </a:srgbClr>
          </a:solidFill>
        </p:spPr>
        <p:txBody>
          <a:bodyPr wrap="none">
            <a:spAutoFit/>
          </a:bodyPr>
          <a:lstStyle/>
          <a:p>
            <a:pPr defTabSz="914400" fontAlgn="base">
              <a:spcBef>
                <a:spcPct val="0"/>
              </a:spcBef>
              <a:spcAft>
                <a:spcPct val="0"/>
              </a:spcAft>
            </a:pPr>
            <a:r>
              <a:rPr lang="en-US" b="1" dirty="0">
                <a:solidFill>
                  <a:srgbClr val="FFEA16"/>
                </a:solidFill>
                <a:latin typeface="Helvetica" pitchFamily="34" charset="0"/>
              </a:rPr>
              <a:t>Observatory #1</a:t>
            </a:r>
            <a:endParaRPr lang="en-US" dirty="0">
              <a:solidFill>
                <a:srgbClr val="FFEA16"/>
              </a:solidFill>
              <a:latin typeface="Arial" charset="0"/>
            </a:endParaRPr>
          </a:p>
        </p:txBody>
      </p:sp>
      <p:sp>
        <p:nvSpPr>
          <p:cNvPr id="8" name="Rectangle 7"/>
          <p:cNvSpPr/>
          <p:nvPr/>
        </p:nvSpPr>
        <p:spPr>
          <a:xfrm>
            <a:off x="5552926" y="2974295"/>
            <a:ext cx="2427268" cy="461665"/>
          </a:xfrm>
          <a:prstGeom prst="rect">
            <a:avLst/>
          </a:prstGeom>
        </p:spPr>
        <p:txBody>
          <a:bodyPr wrap="none">
            <a:spAutoFit/>
          </a:bodyPr>
          <a:lstStyle/>
          <a:p>
            <a:pPr defTabSz="914400" fontAlgn="base">
              <a:spcBef>
                <a:spcPct val="0"/>
              </a:spcBef>
              <a:spcAft>
                <a:spcPct val="0"/>
              </a:spcAft>
            </a:pPr>
            <a:r>
              <a:rPr lang="en-US" b="1" dirty="0">
                <a:solidFill>
                  <a:srgbClr val="FFEA16"/>
                </a:solidFill>
                <a:latin typeface="Helvetica" pitchFamily="34" charset="0"/>
              </a:rPr>
              <a:t>Observatory #2</a:t>
            </a:r>
            <a:endParaRPr lang="en-US" dirty="0">
              <a:solidFill>
                <a:srgbClr val="FFEA16"/>
              </a:solidFill>
              <a:latin typeface="Arial" charset="0"/>
            </a:endParaRPr>
          </a:p>
        </p:txBody>
      </p:sp>
      <p:sp>
        <p:nvSpPr>
          <p:cNvPr id="9" name="Rectangle 8"/>
          <p:cNvSpPr/>
          <p:nvPr/>
        </p:nvSpPr>
        <p:spPr>
          <a:xfrm>
            <a:off x="6082716" y="6436701"/>
            <a:ext cx="2512226" cy="461665"/>
          </a:xfrm>
          <a:prstGeom prst="rect">
            <a:avLst/>
          </a:prstGeom>
        </p:spPr>
        <p:txBody>
          <a:bodyPr wrap="none">
            <a:spAutoFit/>
          </a:bodyPr>
          <a:lstStyle/>
          <a:p>
            <a:pPr defTabSz="914400" fontAlgn="base">
              <a:spcBef>
                <a:spcPct val="0"/>
              </a:spcBef>
              <a:spcAft>
                <a:spcPct val="0"/>
              </a:spcAft>
            </a:pPr>
            <a:r>
              <a:rPr lang="en-US" b="1" smtClean="0">
                <a:solidFill>
                  <a:srgbClr val="FFEA16"/>
                </a:solidFill>
                <a:latin typeface="Helvetica" pitchFamily="34" charset="0"/>
              </a:rPr>
              <a:t>Observatory </a:t>
            </a:r>
            <a:r>
              <a:rPr lang="en-US" b="1" dirty="0">
                <a:solidFill>
                  <a:srgbClr val="FFEA16"/>
                </a:solidFill>
                <a:latin typeface="Helvetica" pitchFamily="34" charset="0"/>
              </a:rPr>
              <a:t>#3 </a:t>
            </a:r>
            <a:endParaRPr lang="en-US" dirty="0">
              <a:solidFill>
                <a:srgbClr val="FFEA16"/>
              </a:solidFill>
              <a:latin typeface="Arial" charset="0"/>
            </a:endParaRPr>
          </a:p>
        </p:txBody>
      </p:sp>
      <p:sp>
        <p:nvSpPr>
          <p:cNvPr id="10" name="TextBox 9"/>
          <p:cNvSpPr txBox="1"/>
          <p:nvPr/>
        </p:nvSpPr>
        <p:spPr>
          <a:xfrm>
            <a:off x="2648121" y="190498"/>
            <a:ext cx="4690708" cy="584775"/>
          </a:xfrm>
          <a:prstGeom prst="rect">
            <a:avLst/>
          </a:prstGeom>
          <a:solidFill>
            <a:schemeClr val="tx1"/>
          </a:solidFill>
        </p:spPr>
        <p:txBody>
          <a:bodyPr wrap="none" rtlCol="0">
            <a:spAutoFit/>
          </a:bodyPr>
          <a:lstStyle/>
          <a:p>
            <a:pPr defTabSz="914400" fontAlgn="base">
              <a:spcBef>
                <a:spcPct val="0"/>
              </a:spcBef>
              <a:spcAft>
                <a:spcPct val="0"/>
              </a:spcAft>
            </a:pPr>
            <a:r>
              <a:rPr lang="en-US" sz="3200" b="1" dirty="0" smtClean="0">
                <a:solidFill>
                  <a:srgbClr val="FF0000"/>
                </a:solidFill>
                <a:latin typeface="Arial" charset="0"/>
              </a:rPr>
              <a:t>MMS launching in 2015</a:t>
            </a:r>
            <a:endParaRPr lang="en-US" sz="3200" b="1" dirty="0">
              <a:solidFill>
                <a:srgbClr val="FF0000"/>
              </a:solidFill>
              <a:latin typeface="Arial" charset="0"/>
            </a:endParaRPr>
          </a:p>
        </p:txBody>
      </p:sp>
    </p:spTree>
    <p:extLst>
      <p:ext uri="{BB962C8B-B14F-4D97-AF65-F5344CB8AC3E}">
        <p14:creationId xmlns:p14="http://schemas.microsoft.com/office/powerpoint/2010/main" val="9979971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SMD Motivation</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solidFill>
                  <a:srgbClr val="CCFFCC"/>
                </a:solidFill>
              </a:rPr>
              <a:t>Fundamental Understanding</a:t>
            </a:r>
          </a:p>
          <a:p>
            <a:pPr lvl="1"/>
            <a:r>
              <a:rPr lang="en-US" dirty="0" smtClean="0"/>
              <a:t>Heliophysics provides the underlying science required to enable space weather forecasting</a:t>
            </a:r>
          </a:p>
          <a:p>
            <a:r>
              <a:rPr lang="en-US" dirty="0" smtClean="0">
                <a:solidFill>
                  <a:srgbClr val="CCFFCC"/>
                </a:solidFill>
              </a:rPr>
              <a:t>Heliophysics role in Space Weather</a:t>
            </a:r>
          </a:p>
          <a:p>
            <a:pPr lvl="1"/>
            <a:r>
              <a:rPr lang="en-US" dirty="0" smtClean="0"/>
              <a:t>Roughly one third of Heliophysics addresses Space Weather science</a:t>
            </a:r>
          </a:p>
          <a:p>
            <a:pPr lvl="2"/>
            <a:r>
              <a:rPr lang="en-US" dirty="0" smtClean="0"/>
              <a:t>Living With a Star Program (SDO, Van Allen (RBSP) and TR&amp;T)</a:t>
            </a:r>
          </a:p>
          <a:p>
            <a:pPr lvl="2"/>
            <a:r>
              <a:rPr lang="en-US" dirty="0"/>
              <a:t>STEREO (STP Program</a:t>
            </a:r>
            <a:r>
              <a:rPr lang="en-US" dirty="0" smtClean="0"/>
              <a:t>), SOHO</a:t>
            </a:r>
            <a:r>
              <a:rPr lang="en-US" dirty="0"/>
              <a:t>, </a:t>
            </a:r>
            <a:r>
              <a:rPr lang="en-US" dirty="0" smtClean="0"/>
              <a:t>ACE</a:t>
            </a:r>
            <a:endParaRPr lang="en-US" dirty="0"/>
          </a:p>
          <a:p>
            <a:pPr lvl="2"/>
            <a:r>
              <a:rPr lang="en-US" dirty="0" smtClean="0"/>
              <a:t>CCMC</a:t>
            </a:r>
          </a:p>
          <a:p>
            <a:pPr lvl="1"/>
            <a:r>
              <a:rPr lang="en-US" dirty="0" smtClean="0"/>
              <a:t>Heliophysics formulates and implements a national research program for understanding the Sun and its interactions with the Earth and the Solar System.</a:t>
            </a:r>
          </a:p>
          <a:p>
            <a:pPr lvl="1"/>
            <a:r>
              <a:rPr lang="en-US" dirty="0" smtClean="0"/>
              <a:t>Currently, data from Heliophysics science missions are vital to the nation’s Space Weather infrastructure</a:t>
            </a:r>
          </a:p>
        </p:txBody>
      </p:sp>
    </p:spTree>
    <p:extLst>
      <p:ext uri="{BB962C8B-B14F-4D97-AF65-F5344CB8AC3E}">
        <p14:creationId xmlns:p14="http://schemas.microsoft.com/office/powerpoint/2010/main" val="2484464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2514604" y="1801509"/>
            <a:ext cx="4132823" cy="872476"/>
          </a:xfrm>
          <a:prstGeom prst="rect">
            <a:avLst/>
          </a:prstGeom>
          <a:noFill/>
          <a:ln w="9525">
            <a:noFill/>
            <a:miter lim="800000"/>
            <a:headEnd/>
            <a:tailEnd/>
          </a:ln>
        </p:spPr>
        <p:txBody>
          <a:bodyPr wrap="square" lIns="91369" tIns="45685" rIns="91369" bIns="45685">
            <a:prstTxWarp prst="textNoShape">
              <a:avLst/>
            </a:prstTxWarp>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defTabSz="914212">
              <a:lnSpc>
                <a:spcPct val="90000"/>
              </a:lnSpc>
            </a:pPr>
            <a:r>
              <a:rPr lang="en-US" sz="1800" dirty="0" smtClean="0"/>
              <a:t>Explore </a:t>
            </a:r>
            <a:r>
              <a:rPr lang="en-US" sz="1800" dirty="0"/>
              <a:t>the physical processes in the space environment from the sun to the Earth and throughout the solar system</a:t>
            </a:r>
            <a:endParaRPr lang="en-US" sz="1800" b="1" i="1" dirty="0">
              <a:latin typeface="Times" pitchFamily="-112" charset="0"/>
            </a:endParaRPr>
          </a:p>
        </p:txBody>
      </p:sp>
      <p:sp>
        <p:nvSpPr>
          <p:cNvPr id="3" name="Text Box 12"/>
          <p:cNvSpPr txBox="1">
            <a:spLocks noChangeArrowheads="1"/>
          </p:cNvSpPr>
          <p:nvPr/>
        </p:nvSpPr>
        <p:spPr bwMode="auto">
          <a:xfrm>
            <a:off x="2550483" y="2987938"/>
            <a:ext cx="4091182" cy="1231036"/>
          </a:xfrm>
          <a:prstGeom prst="rect">
            <a:avLst/>
          </a:prstGeom>
          <a:noFill/>
          <a:ln w="9525">
            <a:noFill/>
            <a:miter lim="800000"/>
            <a:headEnd/>
            <a:tailEnd/>
          </a:ln>
        </p:spPr>
        <p:txBody>
          <a:bodyPr wrap="square" lIns="0" tIns="45685" rIns="0" bIns="45685">
            <a:prstTxWarp prst="textNoShape">
              <a:avLst/>
            </a:prstTxWarp>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defTabSz="914212"/>
            <a:r>
              <a:rPr lang="en-US" sz="1800" dirty="0" smtClean="0"/>
              <a:t>Advance </a:t>
            </a:r>
            <a:r>
              <a:rPr lang="en-US" sz="1800" dirty="0"/>
              <a:t>our understanding of the connections that link the sun, the Earth and planetary space environments, and the outer reaches of our solar system.</a:t>
            </a:r>
          </a:p>
        </p:txBody>
      </p:sp>
      <p:sp>
        <p:nvSpPr>
          <p:cNvPr id="4" name="Text Box 13"/>
          <p:cNvSpPr txBox="1">
            <a:spLocks noChangeArrowheads="1"/>
          </p:cNvSpPr>
          <p:nvPr/>
        </p:nvSpPr>
        <p:spPr bwMode="auto">
          <a:xfrm>
            <a:off x="2560893" y="4629093"/>
            <a:ext cx="4091182" cy="1600367"/>
          </a:xfrm>
          <a:prstGeom prst="rect">
            <a:avLst/>
          </a:prstGeom>
          <a:noFill/>
          <a:ln w="9525">
            <a:noFill/>
            <a:miter lim="800000"/>
            <a:headEnd/>
            <a:tailEnd/>
          </a:ln>
        </p:spPr>
        <p:txBody>
          <a:bodyPr wrap="square" lIns="0" tIns="45685" rIns="0" bIns="45685">
            <a:prstTxWarp prst="textNoShape">
              <a:avLst/>
            </a:prstTxWarp>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defTabSz="914212"/>
            <a:r>
              <a:rPr lang="en-US" sz="1800" dirty="0" smtClean="0"/>
              <a:t>Develop </a:t>
            </a:r>
            <a:r>
              <a:rPr lang="en-US" sz="1800" dirty="0"/>
              <a:t>the knowledge and capability to detect and predict extreme conditions in space to protect life and society and to safeguard human and robotic </a:t>
            </a:r>
            <a:r>
              <a:rPr lang="en-US" sz="1800" dirty="0" smtClean="0"/>
              <a:t>explorers beyond </a:t>
            </a:r>
            <a:r>
              <a:rPr lang="en-US" sz="1800" dirty="0"/>
              <a:t>Earth</a:t>
            </a:r>
            <a:r>
              <a:rPr lang="en-US" sz="2400" dirty="0"/>
              <a:t>.</a:t>
            </a:r>
          </a:p>
        </p:txBody>
      </p:sp>
      <p:sp>
        <p:nvSpPr>
          <p:cNvPr id="5" name="Rectangle 4"/>
          <p:cNvSpPr>
            <a:spLocks noChangeArrowheads="1"/>
          </p:cNvSpPr>
          <p:nvPr/>
        </p:nvSpPr>
        <p:spPr bwMode="auto">
          <a:xfrm>
            <a:off x="1069160" y="1"/>
            <a:ext cx="6968492" cy="646313"/>
          </a:xfrm>
          <a:prstGeom prst="rect">
            <a:avLst/>
          </a:prstGeom>
          <a:noFill/>
          <a:ln w="9525">
            <a:noFill/>
            <a:miter lim="800000"/>
            <a:headEnd/>
            <a:tailEnd/>
          </a:ln>
        </p:spPr>
        <p:txBody>
          <a:bodyPr wrap="square" lIns="91421" tIns="45711" rIns="91421" bIns="45711">
            <a:prstTxWarp prst="textNoShape">
              <a:avLst/>
            </a:prstTxWarp>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algn="ctr" defTabSz="914212"/>
            <a:r>
              <a:rPr lang="en-US" sz="3600" b="1" dirty="0" smtClean="0">
                <a:solidFill>
                  <a:srgbClr val="FFFF00"/>
                </a:solidFill>
              </a:rPr>
              <a:t>NASA Heliophysics</a:t>
            </a:r>
            <a:endParaRPr lang="en-US" sz="3600" b="1" dirty="0">
              <a:solidFill>
                <a:srgbClr val="FFFF00"/>
              </a:solidFill>
            </a:endParaRPr>
          </a:p>
        </p:txBody>
      </p:sp>
      <p:sp>
        <p:nvSpPr>
          <p:cNvPr id="6" name="Left Brace 5"/>
          <p:cNvSpPr/>
          <p:nvPr/>
        </p:nvSpPr>
        <p:spPr bwMode="auto">
          <a:xfrm>
            <a:off x="2053384" y="1300542"/>
            <a:ext cx="590223" cy="4839427"/>
          </a:xfrm>
          <a:prstGeom prst="leftBrace">
            <a:avLst/>
          </a:prstGeom>
          <a:noFill/>
          <a:ln w="9525" cap="flat" cmpd="sng" algn="ctr">
            <a:solidFill>
              <a:schemeClr val="bg1"/>
            </a:solidFill>
            <a:prstDash val="solid"/>
            <a:round/>
            <a:headEnd type="none" w="med" len="med"/>
            <a:tailEnd type="none" w="med" len="med"/>
          </a:ln>
          <a:effectLst/>
        </p:spPr>
        <p:txBody>
          <a:bodyPr vert="horz" wrap="square" lIns="91421" tIns="45711" rIns="91421" bIns="45711" numCol="1" rtlCol="0" anchor="t" anchorCtr="0" compatLnSpc="1">
            <a:prstTxWarp prst="textNoShape">
              <a:avLst/>
            </a:prstTxWarp>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defTabSz="914212"/>
            <a:endParaRPr lang="en-US">
              <a:latin typeface="Arial" pitchFamily="-65" charset="0"/>
            </a:endParaRPr>
          </a:p>
        </p:txBody>
      </p:sp>
      <p:pic>
        <p:nvPicPr>
          <p:cNvPr id="7" name="Picture 6" descr="STP_logo.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1477" y="2232225"/>
            <a:ext cx="1952379" cy="968176"/>
          </a:xfrm>
          <a:prstGeom prst="rect">
            <a:avLst/>
          </a:prstGeom>
        </p:spPr>
      </p:pic>
      <p:pic>
        <p:nvPicPr>
          <p:cNvPr id="8" name="Picture 7" descr="lws_logo copy.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9739" y="4328445"/>
            <a:ext cx="1662569" cy="1622748"/>
          </a:xfrm>
          <a:prstGeom prst="rect">
            <a:avLst/>
          </a:prstGeom>
        </p:spPr>
      </p:pic>
      <p:pic>
        <p:nvPicPr>
          <p:cNvPr id="9" name="Picture 8" descr="Explorer_logo.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145" y="1959054"/>
            <a:ext cx="1866524" cy="1317546"/>
          </a:xfrm>
          <a:prstGeom prst="rect">
            <a:avLst/>
          </a:prstGeom>
        </p:spPr>
      </p:pic>
      <p:sp>
        <p:nvSpPr>
          <p:cNvPr id="10" name="Left Brace 9"/>
          <p:cNvSpPr/>
          <p:nvPr/>
        </p:nvSpPr>
        <p:spPr bwMode="auto">
          <a:xfrm flipH="1" flipV="1">
            <a:off x="6462396" y="1300541"/>
            <a:ext cx="590223" cy="2449173"/>
          </a:xfrm>
          <a:prstGeom prst="leftBrace">
            <a:avLst>
              <a:gd name="adj1" fmla="val 8333"/>
              <a:gd name="adj2" fmla="val 43154"/>
            </a:avLst>
          </a:prstGeom>
          <a:noFill/>
          <a:ln w="9525" cap="flat" cmpd="sng" algn="ctr">
            <a:solidFill>
              <a:schemeClr val="bg1"/>
            </a:solidFill>
            <a:prstDash val="solid"/>
            <a:round/>
            <a:headEnd type="none" w="med" len="med"/>
            <a:tailEnd type="none" w="med" len="med"/>
          </a:ln>
          <a:effectLst/>
        </p:spPr>
        <p:txBody>
          <a:bodyPr vert="horz" wrap="square" lIns="91421" tIns="45711" rIns="91421" bIns="45711" numCol="1" rtlCol="0" anchor="t" anchorCtr="0" compatLnSpc="1">
            <a:prstTxWarp prst="textNoShape">
              <a:avLst/>
            </a:prstTxWarp>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defTabSz="914212"/>
            <a:endParaRPr lang="en-US">
              <a:latin typeface="Arial" pitchFamily="-65" charset="0"/>
            </a:endParaRPr>
          </a:p>
        </p:txBody>
      </p:sp>
      <p:sp>
        <p:nvSpPr>
          <p:cNvPr id="11" name="Left Brace 10"/>
          <p:cNvSpPr/>
          <p:nvPr/>
        </p:nvSpPr>
        <p:spPr bwMode="auto">
          <a:xfrm flipH="1" flipV="1">
            <a:off x="6460317" y="3840378"/>
            <a:ext cx="590223" cy="2378480"/>
          </a:xfrm>
          <a:prstGeom prst="leftBrace">
            <a:avLst>
              <a:gd name="adj1" fmla="val 8333"/>
              <a:gd name="adj2" fmla="val 45749"/>
            </a:avLst>
          </a:prstGeom>
          <a:noFill/>
          <a:ln w="9525" cap="flat" cmpd="sng" algn="ctr">
            <a:solidFill>
              <a:schemeClr val="bg1"/>
            </a:solidFill>
            <a:prstDash val="solid"/>
            <a:round/>
            <a:headEnd type="none" w="med" len="med"/>
            <a:tailEnd type="none" w="med" len="med"/>
          </a:ln>
          <a:effectLst/>
        </p:spPr>
        <p:txBody>
          <a:bodyPr vert="horz" wrap="square" lIns="91421" tIns="45711" rIns="91421" bIns="45711" numCol="1" rtlCol="0" anchor="t" anchorCtr="0" compatLnSpc="1">
            <a:prstTxWarp prst="textNoShape">
              <a:avLst/>
            </a:prstTxWarp>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defTabSz="914212"/>
            <a:endParaRPr lang="en-US">
              <a:latin typeface="Arial" pitchFamily="-65" charset="0"/>
            </a:endParaRPr>
          </a:p>
        </p:txBody>
      </p:sp>
      <p:sp>
        <p:nvSpPr>
          <p:cNvPr id="12" name="TextBox 1"/>
          <p:cNvSpPr txBox="1"/>
          <p:nvPr/>
        </p:nvSpPr>
        <p:spPr>
          <a:xfrm>
            <a:off x="7260277" y="3195936"/>
            <a:ext cx="1630558" cy="461665"/>
          </a:xfrm>
          <a:prstGeom prst="rect">
            <a:avLst/>
          </a:prstGeom>
          <a:noFill/>
        </p:spPr>
        <p:txBody>
          <a:bodyPr wrap="square" lIns="91421" tIns="45711" rIns="91421" bIns="45711" rtlCol="0">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algn="ctr" defTabSz="914212"/>
            <a:r>
              <a:rPr lang="en-US" sz="1200" dirty="0"/>
              <a:t>Strategic Mission Flight Program</a:t>
            </a:r>
          </a:p>
        </p:txBody>
      </p:sp>
      <p:sp>
        <p:nvSpPr>
          <p:cNvPr id="13" name="TextBox 16"/>
          <p:cNvSpPr txBox="1"/>
          <p:nvPr/>
        </p:nvSpPr>
        <p:spPr>
          <a:xfrm>
            <a:off x="7189548" y="5726050"/>
            <a:ext cx="1630558" cy="461665"/>
          </a:xfrm>
          <a:prstGeom prst="rect">
            <a:avLst/>
          </a:prstGeom>
          <a:noFill/>
        </p:spPr>
        <p:txBody>
          <a:bodyPr wrap="square" lIns="91421" tIns="45711" rIns="91421" bIns="45711" rtlCol="0">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algn="ctr" defTabSz="914212"/>
            <a:r>
              <a:rPr lang="en-US" sz="1200" dirty="0"/>
              <a:t>Strategic Mission Flight Program</a:t>
            </a:r>
          </a:p>
        </p:txBody>
      </p:sp>
      <p:sp>
        <p:nvSpPr>
          <p:cNvPr id="14" name="TextBox 17"/>
          <p:cNvSpPr txBox="1"/>
          <p:nvPr/>
        </p:nvSpPr>
        <p:spPr>
          <a:xfrm>
            <a:off x="270474" y="3187102"/>
            <a:ext cx="1630558" cy="461665"/>
          </a:xfrm>
          <a:prstGeom prst="rect">
            <a:avLst/>
          </a:prstGeom>
          <a:noFill/>
        </p:spPr>
        <p:txBody>
          <a:bodyPr wrap="square" lIns="91421" tIns="45711" rIns="91421" bIns="45711" rtlCol="0">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algn="ctr" defTabSz="914212"/>
            <a:r>
              <a:rPr lang="en-US" sz="1200" dirty="0"/>
              <a:t>Smaller, Competed Flight Program</a:t>
            </a:r>
          </a:p>
        </p:txBody>
      </p:sp>
      <p:sp>
        <p:nvSpPr>
          <p:cNvPr id="15" name="TextBox 5"/>
          <p:cNvSpPr txBox="1"/>
          <p:nvPr/>
        </p:nvSpPr>
        <p:spPr>
          <a:xfrm>
            <a:off x="257456" y="1663867"/>
            <a:ext cx="1613395" cy="400091"/>
          </a:xfrm>
          <a:prstGeom prst="rect">
            <a:avLst/>
          </a:prstGeom>
          <a:noFill/>
        </p:spPr>
        <p:txBody>
          <a:bodyPr wrap="square" lIns="91421" tIns="45711" rIns="91421" bIns="45711" rtlCol="0">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algn="ctr" defTabSz="914212"/>
            <a:r>
              <a:rPr lang="en-US" b="1" dirty="0" smtClean="0">
                <a:solidFill>
                  <a:srgbClr val="CCFFCC"/>
                </a:solidFill>
              </a:rPr>
              <a:t>Explorers</a:t>
            </a:r>
            <a:endParaRPr lang="en-US" b="1" dirty="0">
              <a:solidFill>
                <a:srgbClr val="CCFFCC"/>
              </a:solidFill>
            </a:endParaRPr>
          </a:p>
        </p:txBody>
      </p:sp>
      <p:pic>
        <p:nvPicPr>
          <p:cNvPr id="16" name="Picture 15"/>
          <p:cNvPicPr>
            <a:picLocks noChangeAspect="1"/>
          </p:cNvPicPr>
          <p:nvPr/>
        </p:nvPicPr>
        <p:blipFill>
          <a:blip r:embed="rId5" cstate="print"/>
          <a:stretch>
            <a:fillRect/>
          </a:stretch>
        </p:blipFill>
        <p:spPr>
          <a:xfrm>
            <a:off x="188803" y="4343404"/>
            <a:ext cx="1729251" cy="1296939"/>
          </a:xfrm>
          <a:prstGeom prst="rect">
            <a:avLst/>
          </a:prstGeom>
        </p:spPr>
      </p:pic>
      <p:sp>
        <p:nvSpPr>
          <p:cNvPr id="17" name="TextBox 23"/>
          <p:cNvSpPr txBox="1"/>
          <p:nvPr/>
        </p:nvSpPr>
        <p:spPr>
          <a:xfrm>
            <a:off x="203891" y="3944242"/>
            <a:ext cx="1613395" cy="400091"/>
          </a:xfrm>
          <a:prstGeom prst="rect">
            <a:avLst/>
          </a:prstGeom>
          <a:noFill/>
        </p:spPr>
        <p:txBody>
          <a:bodyPr wrap="square" lIns="91421" tIns="45711" rIns="91421" bIns="45711" rtlCol="0">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algn="ctr" defTabSz="914212"/>
            <a:r>
              <a:rPr lang="en-US" b="1" dirty="0" smtClean="0">
                <a:solidFill>
                  <a:srgbClr val="CCFFCC"/>
                </a:solidFill>
              </a:rPr>
              <a:t>Research</a:t>
            </a:r>
            <a:endParaRPr lang="en-US" b="1" dirty="0">
              <a:solidFill>
                <a:srgbClr val="CCFFCC"/>
              </a:solidFill>
            </a:endParaRPr>
          </a:p>
        </p:txBody>
      </p:sp>
      <p:sp>
        <p:nvSpPr>
          <p:cNvPr id="18" name="TextBox 24"/>
          <p:cNvSpPr txBox="1"/>
          <p:nvPr/>
        </p:nvSpPr>
        <p:spPr>
          <a:xfrm>
            <a:off x="17167" y="5634335"/>
            <a:ext cx="2214127" cy="461665"/>
          </a:xfrm>
          <a:prstGeom prst="rect">
            <a:avLst/>
          </a:prstGeom>
          <a:noFill/>
        </p:spPr>
        <p:txBody>
          <a:bodyPr wrap="square" lIns="91421" tIns="45711" rIns="91421" bIns="45711" rtlCol="0">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algn="ctr" defTabSz="914212"/>
            <a:r>
              <a:rPr lang="en-US" sz="1200" dirty="0"/>
              <a:t>Research tasks utilizing suborbital and existing assets</a:t>
            </a:r>
          </a:p>
        </p:txBody>
      </p:sp>
      <p:sp>
        <p:nvSpPr>
          <p:cNvPr id="20" name="Rectangle 19"/>
          <p:cNvSpPr/>
          <p:nvPr/>
        </p:nvSpPr>
        <p:spPr>
          <a:xfrm>
            <a:off x="1163620" y="838202"/>
            <a:ext cx="6781800" cy="830997"/>
          </a:xfrm>
          <a:prstGeom prst="rect">
            <a:avLst/>
          </a:prstGeom>
        </p:spPr>
        <p:txBody>
          <a:bodyPr wrap="square" lIns="91421" tIns="45711" rIns="91421" bIns="45711">
            <a:spAutoFit/>
          </a:bodyPr>
          <a:lstStyle/>
          <a:p>
            <a:pPr defTabSz="914212" fontAlgn="base">
              <a:spcBef>
                <a:spcPct val="0"/>
              </a:spcBef>
              <a:spcAft>
                <a:spcPct val="0"/>
              </a:spcAft>
            </a:pPr>
            <a:r>
              <a:rPr lang="en-US" sz="2400" dirty="0">
                <a:latin typeface="Arial" charset="0"/>
              </a:rPr>
              <a:t>Strategic Objective: Understand the sun and its interactions with Earth and the solar system</a:t>
            </a:r>
          </a:p>
        </p:txBody>
      </p:sp>
      <p:sp>
        <p:nvSpPr>
          <p:cNvPr id="21" name="TextBox 5"/>
          <p:cNvSpPr txBox="1"/>
          <p:nvPr/>
        </p:nvSpPr>
        <p:spPr>
          <a:xfrm>
            <a:off x="6627952" y="1600200"/>
            <a:ext cx="2819400" cy="707868"/>
          </a:xfrm>
          <a:prstGeom prst="rect">
            <a:avLst/>
          </a:prstGeom>
          <a:noFill/>
        </p:spPr>
        <p:txBody>
          <a:bodyPr wrap="square" lIns="91421" tIns="45711" rIns="91421" bIns="45711" rtlCol="0">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algn="ctr" defTabSz="914212"/>
            <a:r>
              <a:rPr lang="en-US" b="1" dirty="0" smtClean="0">
                <a:solidFill>
                  <a:srgbClr val="CCFFCC"/>
                </a:solidFill>
              </a:rPr>
              <a:t>Solar Terrestrial Probes</a:t>
            </a:r>
            <a:endParaRPr lang="en-US" b="1" dirty="0">
              <a:solidFill>
                <a:srgbClr val="CCFFCC"/>
              </a:solidFill>
            </a:endParaRPr>
          </a:p>
        </p:txBody>
      </p:sp>
      <p:sp>
        <p:nvSpPr>
          <p:cNvPr id="22" name="TextBox 5"/>
          <p:cNvSpPr txBox="1"/>
          <p:nvPr/>
        </p:nvSpPr>
        <p:spPr>
          <a:xfrm>
            <a:off x="6535720" y="3943292"/>
            <a:ext cx="2819400" cy="400091"/>
          </a:xfrm>
          <a:prstGeom prst="rect">
            <a:avLst/>
          </a:prstGeom>
          <a:noFill/>
        </p:spPr>
        <p:txBody>
          <a:bodyPr wrap="square" lIns="91421" tIns="45711" rIns="91421" bIns="45711" rtlCol="0">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algn="ctr" defTabSz="914212"/>
            <a:r>
              <a:rPr lang="en-US" b="1" dirty="0" smtClean="0">
                <a:solidFill>
                  <a:srgbClr val="CCFFCC"/>
                </a:solidFill>
              </a:rPr>
              <a:t>Living With a Star</a:t>
            </a:r>
            <a:endParaRPr lang="en-US" b="1" dirty="0">
              <a:solidFill>
                <a:srgbClr val="CCFFCC"/>
              </a:solidFill>
            </a:endParaRPr>
          </a:p>
        </p:txBody>
      </p:sp>
    </p:spTree>
    <p:extLst>
      <p:ext uri="{BB962C8B-B14F-4D97-AF65-F5344CB8AC3E}">
        <p14:creationId xmlns:p14="http://schemas.microsoft.com/office/powerpoint/2010/main" val="3800766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SolarSys_2"/>
          <p:cNvPicPr>
            <a:picLocks noChangeAspect="1" noChangeArrowheads="1"/>
          </p:cNvPicPr>
          <p:nvPr/>
        </p:nvPicPr>
        <p:blipFill>
          <a:blip r:embed="rId3">
            <a:extLst>
              <a:ext uri="{28A0092B-C50C-407E-A947-70E740481C1C}">
                <a14:useLocalDpi xmlns:a14="http://schemas.microsoft.com/office/drawing/2010/main" val="0"/>
              </a:ext>
            </a:extLst>
          </a:blip>
          <a:srcRect b="5902"/>
          <a:stretch>
            <a:fillRect/>
          </a:stretch>
        </p:blipFill>
        <p:spPr bwMode="auto">
          <a:xfrm>
            <a:off x="0" y="-109538"/>
            <a:ext cx="9144000" cy="696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Oval 3"/>
          <p:cNvSpPr>
            <a:spLocks noChangeArrowheads="1"/>
          </p:cNvSpPr>
          <p:nvPr/>
        </p:nvSpPr>
        <p:spPr bwMode="auto">
          <a:xfrm>
            <a:off x="6794499" y="4715934"/>
            <a:ext cx="260350" cy="26035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1" tIns="45711" rIns="91421" bIns="45711" anchor="ctr"/>
          <a:lstStyle/>
          <a:p>
            <a:pPr defTabSz="457106">
              <a:defRPr/>
            </a:pPr>
            <a:endParaRPr lang="en-US">
              <a:solidFill>
                <a:srgbClr val="FFFF00"/>
              </a:solidFill>
              <a:latin typeface="Arial"/>
            </a:endParaRPr>
          </a:p>
        </p:txBody>
      </p:sp>
      <p:sp>
        <p:nvSpPr>
          <p:cNvPr id="51204" name="Oval 4"/>
          <p:cNvSpPr>
            <a:spLocks noChangeArrowheads="1"/>
          </p:cNvSpPr>
          <p:nvPr/>
        </p:nvSpPr>
        <p:spPr bwMode="auto">
          <a:xfrm>
            <a:off x="6879122" y="4711701"/>
            <a:ext cx="83705" cy="26035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1" tIns="45711" rIns="91421" bIns="45711" anchor="ctr"/>
          <a:lstStyle/>
          <a:p>
            <a:pPr defTabSz="457106">
              <a:defRPr/>
            </a:pPr>
            <a:endParaRPr lang="en-US">
              <a:solidFill>
                <a:srgbClr val="FFFF00"/>
              </a:solidFill>
              <a:latin typeface="Arial"/>
            </a:endParaRPr>
          </a:p>
        </p:txBody>
      </p:sp>
      <p:sp>
        <p:nvSpPr>
          <p:cNvPr id="51205" name="Oval 5"/>
          <p:cNvSpPr>
            <a:spLocks noChangeArrowheads="1"/>
          </p:cNvSpPr>
          <p:nvPr/>
        </p:nvSpPr>
        <p:spPr bwMode="auto">
          <a:xfrm>
            <a:off x="6781804" y="4800604"/>
            <a:ext cx="46037" cy="46037"/>
          </a:xfrm>
          <a:prstGeom prst="ellipse">
            <a:avLst/>
          </a:prstGeom>
          <a:solidFill>
            <a:srgbClr val="00CCFF"/>
          </a:solidFill>
          <a:ln w="9525">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1" tIns="45711" rIns="91421" bIns="45711" anchor="ctr"/>
          <a:lstStyle/>
          <a:p>
            <a:pPr defTabSz="457106">
              <a:defRPr/>
            </a:pPr>
            <a:endParaRPr lang="en-US">
              <a:solidFill>
                <a:srgbClr val="FFFF00"/>
              </a:solidFill>
              <a:latin typeface="Arial"/>
            </a:endParaRPr>
          </a:p>
        </p:txBody>
      </p:sp>
      <p:sp>
        <p:nvSpPr>
          <p:cNvPr id="51206" name="Oval 6"/>
          <p:cNvSpPr>
            <a:spLocks noChangeArrowheads="1"/>
          </p:cNvSpPr>
          <p:nvPr/>
        </p:nvSpPr>
        <p:spPr bwMode="auto">
          <a:xfrm>
            <a:off x="6934200" y="4876804"/>
            <a:ext cx="46038" cy="46037"/>
          </a:xfrm>
          <a:prstGeom prst="ellipse">
            <a:avLst/>
          </a:prstGeom>
          <a:solidFill>
            <a:srgbClr val="00CCFF"/>
          </a:solidFill>
          <a:ln w="9525">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1" tIns="45711" rIns="91421" bIns="45711" anchor="ctr"/>
          <a:lstStyle/>
          <a:p>
            <a:pPr defTabSz="457106">
              <a:defRPr/>
            </a:pPr>
            <a:endParaRPr lang="en-US">
              <a:solidFill>
                <a:srgbClr val="FFFF00"/>
              </a:solidFill>
              <a:latin typeface="Arial"/>
            </a:endParaRPr>
          </a:p>
        </p:txBody>
      </p:sp>
      <p:sp>
        <p:nvSpPr>
          <p:cNvPr id="51207" name="Text Box 7"/>
          <p:cNvSpPr txBox="1">
            <a:spLocks noChangeArrowheads="1"/>
          </p:cNvSpPr>
          <p:nvPr/>
        </p:nvSpPr>
        <p:spPr bwMode="auto">
          <a:xfrm>
            <a:off x="7543801" y="4343401"/>
            <a:ext cx="1082635" cy="27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1" tIns="45711" rIns="91421" bIns="45711">
            <a:spAutoFit/>
          </a:bodyPr>
          <a:lstStyle/>
          <a:p>
            <a:pPr defTabSz="457106">
              <a:defRPr/>
            </a:pPr>
            <a:r>
              <a:rPr lang="en-US" sz="1200" dirty="0">
                <a:solidFill>
                  <a:srgbClr val="FFFFFF"/>
                </a:solidFill>
                <a:latin typeface="Arial"/>
              </a:rPr>
              <a:t>NOAA POES</a:t>
            </a:r>
          </a:p>
        </p:txBody>
      </p:sp>
      <p:sp>
        <p:nvSpPr>
          <p:cNvPr id="51209" name="Oval 9"/>
          <p:cNvSpPr>
            <a:spLocks noChangeArrowheads="1"/>
          </p:cNvSpPr>
          <p:nvPr/>
        </p:nvSpPr>
        <p:spPr bwMode="auto">
          <a:xfrm>
            <a:off x="6086475" y="4733925"/>
            <a:ext cx="46038" cy="46038"/>
          </a:xfrm>
          <a:prstGeom prst="ellipse">
            <a:avLst/>
          </a:prstGeom>
          <a:solidFill>
            <a:srgbClr val="00CCFF"/>
          </a:solidFill>
          <a:ln w="9525">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1" tIns="45711" rIns="91421" bIns="45711" anchor="ctr"/>
          <a:lstStyle/>
          <a:p>
            <a:pPr defTabSz="457106">
              <a:defRPr/>
            </a:pPr>
            <a:endParaRPr lang="en-US">
              <a:solidFill>
                <a:srgbClr val="FFFF00"/>
              </a:solidFill>
              <a:latin typeface="Arial"/>
            </a:endParaRPr>
          </a:p>
        </p:txBody>
      </p:sp>
      <p:sp>
        <p:nvSpPr>
          <p:cNvPr id="51210" name="Oval 10"/>
          <p:cNvSpPr>
            <a:spLocks noChangeArrowheads="1"/>
          </p:cNvSpPr>
          <p:nvPr/>
        </p:nvSpPr>
        <p:spPr bwMode="auto">
          <a:xfrm>
            <a:off x="6386517" y="4252917"/>
            <a:ext cx="46037" cy="46037"/>
          </a:xfrm>
          <a:prstGeom prst="ellipse">
            <a:avLst/>
          </a:prstGeom>
          <a:solidFill>
            <a:srgbClr val="00CCFF"/>
          </a:solidFill>
          <a:ln w="9525">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1" tIns="45711" rIns="91421" bIns="45711" anchor="ctr"/>
          <a:lstStyle/>
          <a:p>
            <a:pPr defTabSz="457106">
              <a:defRPr/>
            </a:pPr>
            <a:endParaRPr lang="en-US">
              <a:solidFill>
                <a:srgbClr val="FFFF00"/>
              </a:solidFill>
              <a:latin typeface="Arial"/>
            </a:endParaRPr>
          </a:p>
        </p:txBody>
      </p:sp>
      <p:sp>
        <p:nvSpPr>
          <p:cNvPr id="51211" name="Text Box 11"/>
          <p:cNvSpPr txBox="1">
            <a:spLocks noChangeArrowheads="1"/>
          </p:cNvSpPr>
          <p:nvPr/>
        </p:nvSpPr>
        <p:spPr bwMode="auto">
          <a:xfrm>
            <a:off x="6199188" y="3992563"/>
            <a:ext cx="1099692" cy="27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1" tIns="45711" rIns="91421" bIns="45711">
            <a:spAutoFit/>
          </a:bodyPr>
          <a:lstStyle/>
          <a:p>
            <a:pPr defTabSz="457106">
              <a:defRPr/>
            </a:pPr>
            <a:r>
              <a:rPr lang="en-US" sz="1200" dirty="0">
                <a:solidFill>
                  <a:srgbClr val="FFFFFF"/>
                </a:solidFill>
                <a:latin typeface="Arial"/>
              </a:rPr>
              <a:t>NOAA GOES</a:t>
            </a:r>
          </a:p>
        </p:txBody>
      </p:sp>
      <p:sp>
        <p:nvSpPr>
          <p:cNvPr id="51212" name="Oval 12"/>
          <p:cNvSpPr>
            <a:spLocks noChangeArrowheads="1"/>
          </p:cNvSpPr>
          <p:nvPr/>
        </p:nvSpPr>
        <p:spPr bwMode="auto">
          <a:xfrm rot="1688064">
            <a:off x="4959351" y="3597275"/>
            <a:ext cx="282575" cy="515938"/>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1" tIns="45711" rIns="91421" bIns="45711" anchor="ctr"/>
          <a:lstStyle/>
          <a:p>
            <a:pPr defTabSz="457106">
              <a:defRPr/>
            </a:pPr>
            <a:endParaRPr lang="en-US">
              <a:solidFill>
                <a:srgbClr val="FFFF00"/>
              </a:solidFill>
              <a:latin typeface="Arial"/>
            </a:endParaRPr>
          </a:p>
        </p:txBody>
      </p:sp>
      <p:sp>
        <p:nvSpPr>
          <p:cNvPr id="51213" name="Oval 13"/>
          <p:cNvSpPr>
            <a:spLocks noChangeArrowheads="1"/>
          </p:cNvSpPr>
          <p:nvPr/>
        </p:nvSpPr>
        <p:spPr bwMode="auto">
          <a:xfrm>
            <a:off x="4972050" y="4057650"/>
            <a:ext cx="46038" cy="46038"/>
          </a:xfrm>
          <a:prstGeom prst="ellipse">
            <a:avLst/>
          </a:prstGeom>
          <a:solidFill>
            <a:srgbClr val="00CCFF"/>
          </a:solidFill>
          <a:ln w="9525">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1" tIns="45711" rIns="91421" bIns="45711" anchor="ctr"/>
          <a:lstStyle/>
          <a:p>
            <a:pPr defTabSz="457106">
              <a:defRPr/>
            </a:pPr>
            <a:endParaRPr lang="en-US">
              <a:solidFill>
                <a:srgbClr val="FFFF00"/>
              </a:solidFill>
              <a:latin typeface="Arial"/>
            </a:endParaRPr>
          </a:p>
        </p:txBody>
      </p:sp>
      <p:sp>
        <p:nvSpPr>
          <p:cNvPr id="51214" name="Oval 14"/>
          <p:cNvSpPr>
            <a:spLocks noChangeArrowheads="1"/>
          </p:cNvSpPr>
          <p:nvPr/>
        </p:nvSpPr>
        <p:spPr bwMode="auto">
          <a:xfrm>
            <a:off x="5238750" y="3638550"/>
            <a:ext cx="46038" cy="46038"/>
          </a:xfrm>
          <a:prstGeom prst="ellipse">
            <a:avLst/>
          </a:prstGeom>
          <a:solidFill>
            <a:srgbClr val="00CCFF"/>
          </a:solidFill>
          <a:ln w="9525">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1" tIns="45711" rIns="91421" bIns="45711" anchor="ctr"/>
          <a:lstStyle/>
          <a:p>
            <a:pPr defTabSz="457106">
              <a:defRPr/>
            </a:pPr>
            <a:endParaRPr lang="en-US">
              <a:solidFill>
                <a:srgbClr val="FFFF00"/>
              </a:solidFill>
              <a:latin typeface="Arial"/>
            </a:endParaRPr>
          </a:p>
        </p:txBody>
      </p:sp>
      <p:sp>
        <p:nvSpPr>
          <p:cNvPr id="51215" name="Text Box 15"/>
          <p:cNvSpPr txBox="1">
            <a:spLocks noChangeArrowheads="1"/>
          </p:cNvSpPr>
          <p:nvPr/>
        </p:nvSpPr>
        <p:spPr bwMode="auto">
          <a:xfrm>
            <a:off x="4505328" y="4043363"/>
            <a:ext cx="945879" cy="27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1" tIns="45711" rIns="91421" bIns="45711">
            <a:spAutoFit/>
          </a:bodyPr>
          <a:lstStyle/>
          <a:p>
            <a:pPr defTabSz="457106">
              <a:defRPr/>
            </a:pPr>
            <a:r>
              <a:rPr lang="en-US" sz="1200" dirty="0">
                <a:solidFill>
                  <a:srgbClr val="FFFFFF"/>
                </a:solidFill>
                <a:latin typeface="Arial"/>
              </a:rPr>
              <a:t>NASA ACE</a:t>
            </a:r>
          </a:p>
        </p:txBody>
      </p:sp>
      <p:sp>
        <p:nvSpPr>
          <p:cNvPr id="51216" name="Text Box 16"/>
          <p:cNvSpPr txBox="1">
            <a:spLocks noChangeArrowheads="1"/>
          </p:cNvSpPr>
          <p:nvPr/>
        </p:nvSpPr>
        <p:spPr bwMode="auto">
          <a:xfrm>
            <a:off x="5056189" y="3332164"/>
            <a:ext cx="1441808" cy="27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1" tIns="45711" rIns="91421" bIns="45711">
            <a:spAutoFit/>
          </a:bodyPr>
          <a:lstStyle/>
          <a:p>
            <a:pPr defTabSz="457106">
              <a:defRPr/>
            </a:pPr>
            <a:r>
              <a:rPr lang="en-US" sz="1200" dirty="0" smtClean="0">
                <a:solidFill>
                  <a:srgbClr val="FFFFFF"/>
                </a:solidFill>
                <a:latin typeface="Arial"/>
              </a:rPr>
              <a:t>ESA/NASA </a:t>
            </a:r>
            <a:r>
              <a:rPr lang="en-US" sz="1200" dirty="0">
                <a:solidFill>
                  <a:srgbClr val="FFFFFF"/>
                </a:solidFill>
                <a:latin typeface="Arial"/>
              </a:rPr>
              <a:t>SOHO</a:t>
            </a:r>
          </a:p>
        </p:txBody>
      </p:sp>
      <p:sp>
        <p:nvSpPr>
          <p:cNvPr id="51217" name="Text Box 17"/>
          <p:cNvSpPr txBox="1">
            <a:spLocks noChangeArrowheads="1"/>
          </p:cNvSpPr>
          <p:nvPr/>
        </p:nvSpPr>
        <p:spPr bwMode="auto">
          <a:xfrm rot="1178918">
            <a:off x="4955999" y="3729758"/>
            <a:ext cx="303566" cy="246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1" tIns="45711" rIns="91421" bIns="45711">
            <a:spAutoFit/>
          </a:bodyPr>
          <a:lstStyle/>
          <a:p>
            <a:pPr defTabSz="457106">
              <a:defRPr/>
            </a:pPr>
            <a:r>
              <a:rPr lang="en-US" sz="1000">
                <a:solidFill>
                  <a:srgbClr val="FFFF00"/>
                </a:solidFill>
                <a:latin typeface="Arial"/>
              </a:rPr>
              <a:t>L1</a:t>
            </a:r>
          </a:p>
        </p:txBody>
      </p:sp>
      <p:sp>
        <p:nvSpPr>
          <p:cNvPr id="19473" name="Rectangle 18"/>
          <p:cNvSpPr>
            <a:spLocks noGrp="1" noChangeArrowheads="1"/>
          </p:cNvSpPr>
          <p:nvPr>
            <p:ph type="title"/>
          </p:nvPr>
        </p:nvSpPr>
        <p:spPr>
          <a:xfrm>
            <a:off x="228600" y="235332"/>
            <a:ext cx="7391400" cy="914400"/>
          </a:xfrm>
        </p:spPr>
        <p:txBody>
          <a:bodyPr>
            <a:normAutofit fontScale="90000"/>
          </a:bodyPr>
          <a:lstStyle/>
          <a:p>
            <a:r>
              <a:rPr lang="en-US" b="1" dirty="0">
                <a:solidFill>
                  <a:srgbClr val="FFFF00"/>
                </a:solidFill>
                <a:latin typeface="Arial" charset="0"/>
                <a:ea typeface="ＭＳ Ｐゴシック" charset="0"/>
                <a:cs typeface="ＭＳ Ｐゴシック" charset="0"/>
              </a:rPr>
              <a:t>Primary Space Weather Satellites</a:t>
            </a:r>
          </a:p>
        </p:txBody>
      </p:sp>
      <p:sp>
        <p:nvSpPr>
          <p:cNvPr id="51219" name="Rectangle 19"/>
          <p:cNvSpPr>
            <a:spLocks noChangeArrowheads="1"/>
          </p:cNvSpPr>
          <p:nvPr/>
        </p:nvSpPr>
        <p:spPr bwMode="auto">
          <a:xfrm>
            <a:off x="2133600" y="3581400"/>
            <a:ext cx="2687638" cy="137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1" tIns="45711" rIns="91421" bIns="45711"/>
          <a:lstStyle/>
          <a:p>
            <a:pPr marL="112689" indent="-112689" defTabSz="457106">
              <a:lnSpc>
                <a:spcPct val="90000"/>
              </a:lnSpc>
              <a:spcBef>
                <a:spcPct val="20000"/>
              </a:spcBef>
              <a:buFontTx/>
              <a:buChar char="•"/>
              <a:defRPr/>
            </a:pPr>
            <a:r>
              <a:rPr lang="en-US" sz="1400" dirty="0" smtClean="0">
                <a:solidFill>
                  <a:srgbClr val="FFFF00"/>
                </a:solidFill>
                <a:latin typeface="Arial"/>
              </a:rPr>
              <a:t>NASA ACE</a:t>
            </a:r>
            <a:endParaRPr lang="en-US" sz="1400" dirty="0">
              <a:solidFill>
                <a:srgbClr val="FFFF00"/>
              </a:solidFill>
              <a:latin typeface="Arial"/>
            </a:endParaRPr>
          </a:p>
          <a:p>
            <a:pPr marL="457106" lvl="1" indent="-230140" defTabSz="457106">
              <a:lnSpc>
                <a:spcPct val="90000"/>
              </a:lnSpc>
              <a:spcBef>
                <a:spcPct val="20000"/>
              </a:spcBef>
              <a:buFontTx/>
              <a:buChar char="–"/>
              <a:defRPr/>
            </a:pPr>
            <a:r>
              <a:rPr lang="en-US" sz="1400" dirty="0">
                <a:solidFill>
                  <a:srgbClr val="FFFF00"/>
                </a:solidFill>
                <a:latin typeface="Arial"/>
              </a:rPr>
              <a:t>Solar wind composition, speed, and direction</a:t>
            </a:r>
          </a:p>
          <a:p>
            <a:pPr marL="457106" lvl="1" indent="-230140" defTabSz="457106">
              <a:lnSpc>
                <a:spcPct val="90000"/>
              </a:lnSpc>
              <a:spcBef>
                <a:spcPct val="20000"/>
              </a:spcBef>
              <a:buFontTx/>
              <a:buChar char="–"/>
              <a:defRPr/>
            </a:pPr>
            <a:r>
              <a:rPr lang="en-US" sz="1400" dirty="0">
                <a:solidFill>
                  <a:srgbClr val="FFFF00"/>
                </a:solidFill>
                <a:latin typeface="Arial"/>
              </a:rPr>
              <a:t>Magnetic field strength and direction</a:t>
            </a:r>
          </a:p>
        </p:txBody>
      </p:sp>
      <p:sp>
        <p:nvSpPr>
          <p:cNvPr id="51223" name="Freeform 23"/>
          <p:cNvSpPr>
            <a:spLocks/>
          </p:cNvSpPr>
          <p:nvPr/>
        </p:nvSpPr>
        <p:spPr bwMode="auto">
          <a:xfrm>
            <a:off x="838201" y="5029200"/>
            <a:ext cx="5867400" cy="1790700"/>
          </a:xfrm>
          <a:custGeom>
            <a:avLst/>
            <a:gdLst>
              <a:gd name="T0" fmla="*/ 0 w 3216"/>
              <a:gd name="T1" fmla="*/ 960 h 984"/>
              <a:gd name="T2" fmla="*/ 1152 w 3216"/>
              <a:gd name="T3" fmla="*/ 912 h 984"/>
              <a:gd name="T4" fmla="*/ 2352 w 3216"/>
              <a:gd name="T5" fmla="*/ 528 h 984"/>
              <a:gd name="T6" fmla="*/ 3216 w 3216"/>
              <a:gd name="T7" fmla="*/ 0 h 984"/>
            </a:gdLst>
            <a:ahLst/>
            <a:cxnLst>
              <a:cxn ang="0">
                <a:pos x="T0" y="T1"/>
              </a:cxn>
              <a:cxn ang="0">
                <a:pos x="T2" y="T3"/>
              </a:cxn>
              <a:cxn ang="0">
                <a:pos x="T4" y="T5"/>
              </a:cxn>
              <a:cxn ang="0">
                <a:pos x="T6" y="T7"/>
              </a:cxn>
            </a:cxnLst>
            <a:rect l="0" t="0" r="r" b="b"/>
            <a:pathLst>
              <a:path w="3216" h="984">
                <a:moveTo>
                  <a:pt x="0" y="960"/>
                </a:moveTo>
                <a:cubicBezTo>
                  <a:pt x="380" y="972"/>
                  <a:pt x="760" y="984"/>
                  <a:pt x="1152" y="912"/>
                </a:cubicBezTo>
                <a:cubicBezTo>
                  <a:pt x="1544" y="840"/>
                  <a:pt x="2008" y="680"/>
                  <a:pt x="2352" y="528"/>
                </a:cubicBezTo>
                <a:cubicBezTo>
                  <a:pt x="2696" y="376"/>
                  <a:pt x="3088" y="112"/>
                  <a:pt x="3216" y="0"/>
                </a:cubicBezTo>
              </a:path>
            </a:pathLst>
          </a:custGeom>
          <a:noFill/>
          <a:ln w="28575" cmpd="sng">
            <a:solidFill>
              <a:schemeClr val="accent1">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1" tIns="45711" rIns="91421" bIns="45711"/>
          <a:lstStyle/>
          <a:p>
            <a:pPr defTabSz="457106">
              <a:defRPr/>
            </a:pPr>
            <a:endParaRPr lang="en-US">
              <a:solidFill>
                <a:srgbClr val="FFFF00"/>
              </a:solidFill>
              <a:latin typeface="Arial"/>
            </a:endParaRPr>
          </a:p>
        </p:txBody>
      </p:sp>
      <p:sp>
        <p:nvSpPr>
          <p:cNvPr id="51220" name="Rectangle 20"/>
          <p:cNvSpPr>
            <a:spLocks noChangeArrowheads="1"/>
          </p:cNvSpPr>
          <p:nvPr/>
        </p:nvSpPr>
        <p:spPr bwMode="auto">
          <a:xfrm>
            <a:off x="3816347" y="2311401"/>
            <a:ext cx="3016254" cy="736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1" tIns="45711" rIns="91421" bIns="45711"/>
          <a:lstStyle/>
          <a:p>
            <a:pPr marL="112689" indent="-112689" defTabSz="457106">
              <a:lnSpc>
                <a:spcPct val="90000"/>
              </a:lnSpc>
              <a:spcBef>
                <a:spcPct val="20000"/>
              </a:spcBef>
              <a:buFontTx/>
              <a:buChar char="•"/>
              <a:defRPr/>
            </a:pPr>
            <a:r>
              <a:rPr lang="en-US" sz="1400" dirty="0" smtClean="0">
                <a:solidFill>
                  <a:srgbClr val="FFFF00"/>
                </a:solidFill>
                <a:latin typeface="Arial"/>
              </a:rPr>
              <a:t>NASA SDO, ESA/NASA SOHO</a:t>
            </a:r>
            <a:endParaRPr lang="en-US" sz="1400" dirty="0">
              <a:solidFill>
                <a:srgbClr val="FFFF00"/>
              </a:solidFill>
              <a:latin typeface="Arial"/>
            </a:endParaRPr>
          </a:p>
          <a:p>
            <a:pPr marL="457106" lvl="1" indent="-230140" defTabSz="457106">
              <a:lnSpc>
                <a:spcPct val="90000"/>
              </a:lnSpc>
              <a:spcBef>
                <a:spcPct val="20000"/>
              </a:spcBef>
              <a:buFontTx/>
              <a:buChar char="–"/>
              <a:defRPr/>
            </a:pPr>
            <a:r>
              <a:rPr lang="en-US" sz="1400" dirty="0">
                <a:solidFill>
                  <a:srgbClr val="FFFF00"/>
                </a:solidFill>
                <a:latin typeface="Arial"/>
              </a:rPr>
              <a:t>Solar EUV Images</a:t>
            </a:r>
          </a:p>
          <a:p>
            <a:pPr marL="457106" lvl="1" indent="-230140" defTabSz="457106">
              <a:lnSpc>
                <a:spcPct val="90000"/>
              </a:lnSpc>
              <a:spcBef>
                <a:spcPct val="20000"/>
              </a:spcBef>
              <a:buFontTx/>
              <a:buChar char="–"/>
              <a:defRPr/>
            </a:pPr>
            <a:r>
              <a:rPr lang="en-US" sz="1400" dirty="0">
                <a:solidFill>
                  <a:srgbClr val="FFFF00"/>
                </a:solidFill>
                <a:latin typeface="Arial"/>
              </a:rPr>
              <a:t>Solar Corona (CMEs)</a:t>
            </a:r>
          </a:p>
        </p:txBody>
      </p:sp>
      <p:sp>
        <p:nvSpPr>
          <p:cNvPr id="51224" name="Freeform 24"/>
          <p:cNvSpPr>
            <a:spLocks/>
          </p:cNvSpPr>
          <p:nvPr/>
        </p:nvSpPr>
        <p:spPr bwMode="auto">
          <a:xfrm>
            <a:off x="7162800" y="152401"/>
            <a:ext cx="1600200" cy="4495800"/>
          </a:xfrm>
          <a:custGeom>
            <a:avLst/>
            <a:gdLst>
              <a:gd name="T0" fmla="*/ 0 w 1056"/>
              <a:gd name="T1" fmla="*/ 2400 h 2400"/>
              <a:gd name="T2" fmla="*/ 528 w 1056"/>
              <a:gd name="T3" fmla="*/ 1824 h 2400"/>
              <a:gd name="T4" fmla="*/ 960 w 1056"/>
              <a:gd name="T5" fmla="*/ 720 h 2400"/>
              <a:gd name="T6" fmla="*/ 1056 w 1056"/>
              <a:gd name="T7" fmla="*/ 0 h 2400"/>
            </a:gdLst>
            <a:ahLst/>
            <a:cxnLst>
              <a:cxn ang="0">
                <a:pos x="T0" y="T1"/>
              </a:cxn>
              <a:cxn ang="0">
                <a:pos x="T2" y="T3"/>
              </a:cxn>
              <a:cxn ang="0">
                <a:pos x="T4" y="T5"/>
              </a:cxn>
              <a:cxn ang="0">
                <a:pos x="T6" y="T7"/>
              </a:cxn>
            </a:cxnLst>
            <a:rect l="0" t="0" r="r" b="b"/>
            <a:pathLst>
              <a:path w="1056" h="2400">
                <a:moveTo>
                  <a:pt x="0" y="2400"/>
                </a:moveTo>
                <a:cubicBezTo>
                  <a:pt x="184" y="2252"/>
                  <a:pt x="368" y="2104"/>
                  <a:pt x="528" y="1824"/>
                </a:cubicBezTo>
                <a:cubicBezTo>
                  <a:pt x="688" y="1544"/>
                  <a:pt x="872" y="1024"/>
                  <a:pt x="960" y="720"/>
                </a:cubicBezTo>
                <a:cubicBezTo>
                  <a:pt x="1048" y="416"/>
                  <a:pt x="1040" y="120"/>
                  <a:pt x="1056" y="0"/>
                </a:cubicBezTo>
              </a:path>
            </a:pathLst>
          </a:custGeom>
          <a:noFill/>
          <a:ln w="28575" cmpd="sng">
            <a:solidFill>
              <a:schemeClr val="accent1">
                <a:lumMod val="75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1" tIns="45711" rIns="91421" bIns="45711"/>
          <a:lstStyle/>
          <a:p>
            <a:pPr defTabSz="457106">
              <a:defRPr/>
            </a:pPr>
            <a:endParaRPr lang="en-US">
              <a:solidFill>
                <a:srgbClr val="FFFF00"/>
              </a:solidFill>
              <a:latin typeface="Arial"/>
            </a:endParaRPr>
          </a:p>
        </p:txBody>
      </p:sp>
      <p:sp>
        <p:nvSpPr>
          <p:cNvPr id="51225" name="Rectangle 25"/>
          <p:cNvSpPr>
            <a:spLocks noChangeArrowheads="1"/>
          </p:cNvSpPr>
          <p:nvPr/>
        </p:nvSpPr>
        <p:spPr bwMode="auto">
          <a:xfrm>
            <a:off x="228600" y="4724400"/>
            <a:ext cx="2687638" cy="1073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1" tIns="45711" rIns="91421" bIns="45711"/>
          <a:lstStyle/>
          <a:p>
            <a:pPr marL="112689" indent="-112689" defTabSz="457106">
              <a:lnSpc>
                <a:spcPct val="90000"/>
              </a:lnSpc>
              <a:spcBef>
                <a:spcPct val="20000"/>
              </a:spcBef>
              <a:buFontTx/>
              <a:buChar char="•"/>
              <a:defRPr/>
            </a:pPr>
            <a:r>
              <a:rPr lang="en-US" sz="1400" dirty="0" smtClean="0">
                <a:solidFill>
                  <a:srgbClr val="FFFF00"/>
                </a:solidFill>
                <a:latin typeface="Arial"/>
              </a:rPr>
              <a:t>NASA STEREO </a:t>
            </a:r>
            <a:endParaRPr lang="en-US" sz="1400" dirty="0">
              <a:solidFill>
                <a:srgbClr val="FFFF00"/>
              </a:solidFill>
              <a:latin typeface="Arial"/>
            </a:endParaRPr>
          </a:p>
          <a:p>
            <a:pPr marL="457106" lvl="1" indent="-230140" defTabSz="457106">
              <a:lnSpc>
                <a:spcPct val="90000"/>
              </a:lnSpc>
              <a:spcBef>
                <a:spcPct val="20000"/>
              </a:spcBef>
              <a:buFontTx/>
              <a:buChar char="–"/>
              <a:defRPr/>
            </a:pPr>
            <a:r>
              <a:rPr lang="en-US" sz="1400" dirty="0">
                <a:solidFill>
                  <a:srgbClr val="FFFF00"/>
                </a:solidFill>
                <a:latin typeface="Arial"/>
              </a:rPr>
              <a:t>CME Direction and Shape</a:t>
            </a:r>
          </a:p>
          <a:p>
            <a:pPr marL="457106" lvl="1" indent="-230140" defTabSz="457106">
              <a:lnSpc>
                <a:spcPct val="90000"/>
              </a:lnSpc>
              <a:spcBef>
                <a:spcPct val="20000"/>
              </a:spcBef>
              <a:buFontTx/>
              <a:buChar char="–"/>
              <a:defRPr/>
            </a:pPr>
            <a:r>
              <a:rPr lang="en-US" sz="1400" dirty="0">
                <a:solidFill>
                  <a:srgbClr val="FFFF00"/>
                </a:solidFill>
                <a:latin typeface="Arial"/>
              </a:rPr>
              <a:t>Solar wind composition, speed, and direction</a:t>
            </a:r>
          </a:p>
          <a:p>
            <a:pPr marL="457106" lvl="1" indent="-230140" defTabSz="457106">
              <a:lnSpc>
                <a:spcPct val="90000"/>
              </a:lnSpc>
              <a:spcBef>
                <a:spcPct val="20000"/>
              </a:spcBef>
              <a:buFontTx/>
              <a:buChar char="–"/>
              <a:defRPr/>
            </a:pPr>
            <a:r>
              <a:rPr lang="en-US" sz="1400" dirty="0">
                <a:solidFill>
                  <a:srgbClr val="FFFF00"/>
                </a:solidFill>
                <a:latin typeface="Arial"/>
              </a:rPr>
              <a:t>Magnetic field strength and direction</a:t>
            </a:r>
          </a:p>
        </p:txBody>
      </p:sp>
      <p:sp>
        <p:nvSpPr>
          <p:cNvPr id="51226" name="Oval 26"/>
          <p:cNvSpPr>
            <a:spLocks noChangeArrowheads="1"/>
          </p:cNvSpPr>
          <p:nvPr/>
        </p:nvSpPr>
        <p:spPr bwMode="auto">
          <a:xfrm>
            <a:off x="835025" y="6761167"/>
            <a:ext cx="46038" cy="46037"/>
          </a:xfrm>
          <a:prstGeom prst="ellipse">
            <a:avLst/>
          </a:prstGeom>
          <a:solidFill>
            <a:srgbClr val="00CCFF"/>
          </a:solidFill>
          <a:ln w="9525">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1" tIns="45711" rIns="91421" bIns="45711" anchor="ctr"/>
          <a:lstStyle/>
          <a:p>
            <a:pPr defTabSz="457106">
              <a:defRPr/>
            </a:pPr>
            <a:endParaRPr lang="en-US">
              <a:solidFill>
                <a:srgbClr val="FFFF00"/>
              </a:solidFill>
              <a:latin typeface="Arial"/>
            </a:endParaRPr>
          </a:p>
        </p:txBody>
      </p:sp>
      <p:sp>
        <p:nvSpPr>
          <p:cNvPr id="51227" name="Oval 27"/>
          <p:cNvSpPr>
            <a:spLocks noChangeArrowheads="1"/>
          </p:cNvSpPr>
          <p:nvPr/>
        </p:nvSpPr>
        <p:spPr bwMode="auto">
          <a:xfrm>
            <a:off x="8739192" y="152400"/>
            <a:ext cx="46037" cy="46038"/>
          </a:xfrm>
          <a:prstGeom prst="ellipse">
            <a:avLst/>
          </a:prstGeom>
          <a:solidFill>
            <a:srgbClr val="00CCFF"/>
          </a:solidFill>
          <a:ln w="9525">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1" tIns="45711" rIns="91421" bIns="45711" anchor="ctr"/>
          <a:lstStyle/>
          <a:p>
            <a:pPr defTabSz="457106">
              <a:defRPr/>
            </a:pPr>
            <a:endParaRPr lang="en-US">
              <a:solidFill>
                <a:srgbClr val="FFFF00"/>
              </a:solidFill>
              <a:latin typeface="Arial"/>
            </a:endParaRPr>
          </a:p>
        </p:txBody>
      </p:sp>
      <p:sp>
        <p:nvSpPr>
          <p:cNvPr id="51221" name="Rectangle 21"/>
          <p:cNvSpPr>
            <a:spLocks noChangeArrowheads="1"/>
          </p:cNvSpPr>
          <p:nvPr/>
        </p:nvSpPr>
        <p:spPr bwMode="auto">
          <a:xfrm>
            <a:off x="6440492" y="2568575"/>
            <a:ext cx="2687637" cy="1112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1" tIns="45711" rIns="91421" bIns="45711"/>
          <a:lstStyle/>
          <a:p>
            <a:pPr marL="112689" indent="-112689" defTabSz="457106">
              <a:lnSpc>
                <a:spcPct val="90000"/>
              </a:lnSpc>
              <a:spcBef>
                <a:spcPct val="20000"/>
              </a:spcBef>
              <a:buFontTx/>
              <a:buChar char="•"/>
              <a:defRPr/>
            </a:pPr>
            <a:r>
              <a:rPr lang="en-US" sz="1400" dirty="0" smtClean="0">
                <a:solidFill>
                  <a:srgbClr val="FFFF00"/>
                </a:solidFill>
                <a:latin typeface="Arial"/>
              </a:rPr>
              <a:t>NOAA GOES</a:t>
            </a:r>
            <a:endParaRPr lang="en-US" sz="1400" dirty="0">
              <a:solidFill>
                <a:srgbClr val="FFFF00"/>
              </a:solidFill>
              <a:latin typeface="Arial"/>
            </a:endParaRPr>
          </a:p>
          <a:p>
            <a:pPr marL="457106" lvl="1" indent="-230140" defTabSz="457106">
              <a:lnSpc>
                <a:spcPct val="90000"/>
              </a:lnSpc>
              <a:spcBef>
                <a:spcPct val="20000"/>
              </a:spcBef>
              <a:buFontTx/>
              <a:buChar char="–"/>
              <a:defRPr/>
            </a:pPr>
            <a:r>
              <a:rPr lang="en-US" sz="1400" dirty="0">
                <a:solidFill>
                  <a:srgbClr val="FFFF00"/>
                </a:solidFill>
                <a:latin typeface="Arial"/>
              </a:rPr>
              <a:t>Energetic Particles</a:t>
            </a:r>
          </a:p>
          <a:p>
            <a:pPr marL="457106" lvl="1" indent="-230140" defTabSz="457106">
              <a:lnSpc>
                <a:spcPct val="90000"/>
              </a:lnSpc>
              <a:spcBef>
                <a:spcPct val="20000"/>
              </a:spcBef>
              <a:buFontTx/>
              <a:buChar char="–"/>
              <a:defRPr/>
            </a:pPr>
            <a:r>
              <a:rPr lang="en-US" sz="1400" dirty="0">
                <a:solidFill>
                  <a:srgbClr val="FFFF00"/>
                </a:solidFill>
                <a:latin typeface="Arial"/>
              </a:rPr>
              <a:t>Magnetic Field</a:t>
            </a:r>
          </a:p>
          <a:p>
            <a:pPr marL="457106" lvl="1" indent="-230140" defTabSz="457106">
              <a:lnSpc>
                <a:spcPct val="90000"/>
              </a:lnSpc>
              <a:spcBef>
                <a:spcPct val="20000"/>
              </a:spcBef>
              <a:buFontTx/>
              <a:buChar char="–"/>
              <a:defRPr/>
            </a:pPr>
            <a:r>
              <a:rPr lang="en-US" sz="1400" dirty="0">
                <a:solidFill>
                  <a:srgbClr val="FFFF00"/>
                </a:solidFill>
                <a:latin typeface="Arial"/>
              </a:rPr>
              <a:t>Solar X-ray Flux</a:t>
            </a:r>
          </a:p>
          <a:p>
            <a:pPr marL="457106" lvl="1" indent="-230140" defTabSz="457106">
              <a:lnSpc>
                <a:spcPct val="90000"/>
              </a:lnSpc>
              <a:spcBef>
                <a:spcPct val="20000"/>
              </a:spcBef>
              <a:buFontTx/>
              <a:buChar char="–"/>
              <a:defRPr/>
            </a:pPr>
            <a:r>
              <a:rPr lang="en-US" sz="1400" dirty="0">
                <a:solidFill>
                  <a:srgbClr val="FFFF00"/>
                </a:solidFill>
                <a:latin typeface="Arial"/>
              </a:rPr>
              <a:t>Solar X-Ray Images</a:t>
            </a:r>
          </a:p>
        </p:txBody>
      </p:sp>
      <p:sp>
        <p:nvSpPr>
          <p:cNvPr id="51222" name="Rectangle 22"/>
          <p:cNvSpPr>
            <a:spLocks noChangeArrowheads="1"/>
          </p:cNvSpPr>
          <p:nvPr/>
        </p:nvSpPr>
        <p:spPr bwMode="auto">
          <a:xfrm>
            <a:off x="4572000" y="5337179"/>
            <a:ext cx="2438400" cy="1520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1" tIns="45711" rIns="91421" bIns="45711"/>
          <a:lstStyle/>
          <a:p>
            <a:pPr marL="112689" indent="-112689" defTabSz="457106">
              <a:lnSpc>
                <a:spcPct val="90000"/>
              </a:lnSpc>
              <a:spcBef>
                <a:spcPct val="20000"/>
              </a:spcBef>
              <a:buFontTx/>
              <a:buChar char="•"/>
              <a:defRPr/>
            </a:pPr>
            <a:r>
              <a:rPr lang="en-US" sz="1400" dirty="0" smtClean="0">
                <a:solidFill>
                  <a:srgbClr val="FFFF00"/>
                </a:solidFill>
                <a:latin typeface="Arial"/>
              </a:rPr>
              <a:t>NOAA POES</a:t>
            </a:r>
            <a:endParaRPr lang="en-US" sz="1400" dirty="0">
              <a:solidFill>
                <a:srgbClr val="FFFF00"/>
              </a:solidFill>
              <a:latin typeface="Arial"/>
            </a:endParaRPr>
          </a:p>
          <a:p>
            <a:pPr marL="457106" lvl="1" indent="-230140" defTabSz="457106">
              <a:lnSpc>
                <a:spcPct val="90000"/>
              </a:lnSpc>
              <a:spcBef>
                <a:spcPct val="20000"/>
              </a:spcBef>
              <a:buFontTx/>
              <a:buChar char="–"/>
              <a:defRPr/>
            </a:pPr>
            <a:r>
              <a:rPr lang="en-US" sz="1400" dirty="0">
                <a:solidFill>
                  <a:srgbClr val="FFFF00"/>
                </a:solidFill>
                <a:latin typeface="Arial"/>
              </a:rPr>
              <a:t>High Energy Particles</a:t>
            </a:r>
          </a:p>
          <a:p>
            <a:pPr marL="457106" lvl="1" indent="-230140" defTabSz="457106">
              <a:lnSpc>
                <a:spcPct val="90000"/>
              </a:lnSpc>
              <a:spcBef>
                <a:spcPct val="20000"/>
              </a:spcBef>
              <a:buFontTx/>
              <a:buChar char="–"/>
              <a:defRPr/>
            </a:pPr>
            <a:r>
              <a:rPr lang="en-US" sz="1400" dirty="0">
                <a:solidFill>
                  <a:srgbClr val="FFFF00"/>
                </a:solidFill>
                <a:latin typeface="Arial"/>
              </a:rPr>
              <a:t>Total Energy Deposition</a:t>
            </a:r>
          </a:p>
          <a:p>
            <a:pPr marL="457106" lvl="1" indent="-230140" defTabSz="457106">
              <a:lnSpc>
                <a:spcPct val="90000"/>
              </a:lnSpc>
              <a:spcBef>
                <a:spcPct val="20000"/>
              </a:spcBef>
              <a:buFontTx/>
              <a:buChar char="–"/>
              <a:defRPr/>
            </a:pPr>
            <a:r>
              <a:rPr lang="en-US" sz="1400" dirty="0">
                <a:solidFill>
                  <a:srgbClr val="FFFF00"/>
                </a:solidFill>
                <a:latin typeface="Arial"/>
              </a:rPr>
              <a:t>Solar UV Flux</a:t>
            </a:r>
          </a:p>
        </p:txBody>
      </p:sp>
      <p:sp>
        <p:nvSpPr>
          <p:cNvPr id="51228" name="Text Box 28"/>
          <p:cNvSpPr txBox="1">
            <a:spLocks noChangeArrowheads="1"/>
          </p:cNvSpPr>
          <p:nvPr/>
        </p:nvSpPr>
        <p:spPr bwMode="auto">
          <a:xfrm>
            <a:off x="7474388" y="4"/>
            <a:ext cx="1270712" cy="46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1" tIns="45711" rIns="91421" bIns="45711">
            <a:spAutoFit/>
          </a:bodyPr>
          <a:lstStyle/>
          <a:p>
            <a:pPr algn="ctr" defTabSz="457106">
              <a:defRPr/>
            </a:pPr>
            <a:r>
              <a:rPr lang="en-US" sz="1200" dirty="0">
                <a:solidFill>
                  <a:srgbClr val="FFFFFF"/>
                </a:solidFill>
                <a:latin typeface="Arial"/>
              </a:rPr>
              <a:t>NASA STEREO</a:t>
            </a:r>
          </a:p>
          <a:p>
            <a:pPr algn="ctr" defTabSz="457106">
              <a:defRPr/>
            </a:pPr>
            <a:r>
              <a:rPr lang="en-US" sz="1200" dirty="0">
                <a:solidFill>
                  <a:srgbClr val="FFFFFF"/>
                </a:solidFill>
                <a:latin typeface="Arial"/>
              </a:rPr>
              <a:t>(Ahead)</a:t>
            </a:r>
          </a:p>
        </p:txBody>
      </p:sp>
      <p:sp>
        <p:nvSpPr>
          <p:cNvPr id="51229" name="Text Box 29"/>
          <p:cNvSpPr txBox="1">
            <a:spLocks noChangeArrowheads="1"/>
          </p:cNvSpPr>
          <p:nvPr/>
        </p:nvSpPr>
        <p:spPr bwMode="auto">
          <a:xfrm>
            <a:off x="235388" y="6324603"/>
            <a:ext cx="1270712" cy="461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1" tIns="45711" rIns="91421" bIns="45711">
            <a:spAutoFit/>
          </a:bodyPr>
          <a:lstStyle/>
          <a:p>
            <a:pPr algn="ctr" defTabSz="457106">
              <a:defRPr/>
            </a:pPr>
            <a:r>
              <a:rPr lang="en-US" sz="1200">
                <a:solidFill>
                  <a:srgbClr val="FFFFFF"/>
                </a:solidFill>
                <a:latin typeface="Arial"/>
              </a:rPr>
              <a:t>NASA STEREO</a:t>
            </a:r>
          </a:p>
          <a:p>
            <a:pPr algn="ctr" defTabSz="457106">
              <a:defRPr/>
            </a:pPr>
            <a:r>
              <a:rPr lang="en-US" sz="1200">
                <a:solidFill>
                  <a:srgbClr val="FFFFFF"/>
                </a:solidFill>
                <a:latin typeface="Arial"/>
              </a:rPr>
              <a:t>(Behind)</a:t>
            </a:r>
          </a:p>
        </p:txBody>
      </p:sp>
      <p:sp>
        <p:nvSpPr>
          <p:cNvPr id="31" name="Text Box 7"/>
          <p:cNvSpPr txBox="1">
            <a:spLocks noChangeArrowheads="1"/>
          </p:cNvSpPr>
          <p:nvPr/>
        </p:nvSpPr>
        <p:spPr bwMode="auto">
          <a:xfrm>
            <a:off x="5229350" y="4749805"/>
            <a:ext cx="971426" cy="27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1" tIns="45711" rIns="91421" bIns="45711">
            <a:spAutoFit/>
          </a:bodyPr>
          <a:lstStyle/>
          <a:p>
            <a:pPr defTabSz="457106">
              <a:defRPr/>
            </a:pPr>
            <a:r>
              <a:rPr lang="en-US" sz="1200" dirty="0">
                <a:solidFill>
                  <a:srgbClr val="FFFFFF"/>
                </a:solidFill>
                <a:latin typeface="Arial"/>
              </a:rPr>
              <a:t>NASA SDO</a:t>
            </a:r>
          </a:p>
        </p:txBody>
      </p:sp>
      <p:sp>
        <p:nvSpPr>
          <p:cNvPr id="32" name="Oval 8"/>
          <p:cNvSpPr>
            <a:spLocks noChangeArrowheads="1"/>
          </p:cNvSpPr>
          <p:nvPr/>
        </p:nvSpPr>
        <p:spPr bwMode="auto">
          <a:xfrm rot="1314191">
            <a:off x="6620078" y="4622268"/>
            <a:ext cx="610778" cy="431351"/>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1" tIns="45711" rIns="91421" bIns="45711" anchor="ctr"/>
          <a:lstStyle/>
          <a:p>
            <a:pPr defTabSz="457106">
              <a:defRPr/>
            </a:pPr>
            <a:endParaRPr lang="en-US">
              <a:solidFill>
                <a:srgbClr val="FFFF00"/>
              </a:solidFill>
              <a:latin typeface="Arial"/>
            </a:endParaRPr>
          </a:p>
        </p:txBody>
      </p:sp>
      <p:sp>
        <p:nvSpPr>
          <p:cNvPr id="33" name="Text Box 7"/>
          <p:cNvSpPr txBox="1">
            <a:spLocks noChangeArrowheads="1"/>
          </p:cNvSpPr>
          <p:nvPr/>
        </p:nvSpPr>
        <p:spPr bwMode="auto">
          <a:xfrm>
            <a:off x="7086601" y="4953000"/>
            <a:ext cx="1813279" cy="27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1" tIns="45711" rIns="91421" bIns="45711">
            <a:spAutoFit/>
          </a:bodyPr>
          <a:lstStyle/>
          <a:p>
            <a:pPr defTabSz="457106">
              <a:defRPr/>
            </a:pPr>
            <a:r>
              <a:rPr lang="en-US" sz="1200" dirty="0">
                <a:solidFill>
                  <a:srgbClr val="FFFFFF"/>
                </a:solidFill>
                <a:latin typeface="Arial"/>
              </a:rPr>
              <a:t>NASA </a:t>
            </a:r>
            <a:r>
              <a:rPr lang="en-US" sz="1200" dirty="0" smtClean="0">
                <a:solidFill>
                  <a:srgbClr val="FFFFFF"/>
                </a:solidFill>
                <a:latin typeface="Arial"/>
              </a:rPr>
              <a:t>Van Allen Probes</a:t>
            </a:r>
            <a:endParaRPr lang="en-US" sz="1200" dirty="0">
              <a:solidFill>
                <a:srgbClr val="FFFFFF"/>
              </a:solidFill>
              <a:latin typeface="Arial"/>
            </a:endParaRPr>
          </a:p>
        </p:txBody>
      </p:sp>
      <p:sp>
        <p:nvSpPr>
          <p:cNvPr id="34" name="Oval 6"/>
          <p:cNvSpPr>
            <a:spLocks noChangeArrowheads="1"/>
          </p:cNvSpPr>
          <p:nvPr/>
        </p:nvSpPr>
        <p:spPr bwMode="auto">
          <a:xfrm>
            <a:off x="6991350" y="5049842"/>
            <a:ext cx="46038" cy="46037"/>
          </a:xfrm>
          <a:prstGeom prst="ellipse">
            <a:avLst/>
          </a:prstGeom>
          <a:solidFill>
            <a:srgbClr val="00CCFF"/>
          </a:solidFill>
          <a:ln w="9525">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1" tIns="45711" rIns="91421" bIns="45711" anchor="ctr"/>
          <a:lstStyle/>
          <a:p>
            <a:pPr defTabSz="457106">
              <a:defRPr/>
            </a:pPr>
            <a:endParaRPr lang="en-US">
              <a:solidFill>
                <a:srgbClr val="FFFF00"/>
              </a:solidFill>
              <a:latin typeface="Arial"/>
            </a:endParaRPr>
          </a:p>
        </p:txBody>
      </p:sp>
      <p:sp>
        <p:nvSpPr>
          <p:cNvPr id="35" name="Oval 6"/>
          <p:cNvSpPr>
            <a:spLocks noChangeArrowheads="1"/>
          </p:cNvSpPr>
          <p:nvPr/>
        </p:nvSpPr>
        <p:spPr bwMode="auto">
          <a:xfrm flipH="1">
            <a:off x="7183971" y="4944538"/>
            <a:ext cx="47094" cy="46037"/>
          </a:xfrm>
          <a:prstGeom prst="ellipse">
            <a:avLst/>
          </a:prstGeom>
          <a:solidFill>
            <a:srgbClr val="00CCFF"/>
          </a:solidFill>
          <a:ln w="9525">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1" tIns="45711" rIns="91421" bIns="45711" anchor="ctr"/>
          <a:lstStyle/>
          <a:p>
            <a:pPr defTabSz="457106">
              <a:defRPr/>
            </a:pPr>
            <a:endParaRPr lang="en-US">
              <a:solidFill>
                <a:srgbClr val="FFFF00"/>
              </a:solidFill>
              <a:latin typeface="Arial"/>
            </a:endParaRPr>
          </a:p>
        </p:txBody>
      </p:sp>
      <p:sp>
        <p:nvSpPr>
          <p:cNvPr id="51208" name="Oval 8"/>
          <p:cNvSpPr>
            <a:spLocks noChangeArrowheads="1"/>
          </p:cNvSpPr>
          <p:nvPr/>
        </p:nvSpPr>
        <p:spPr bwMode="auto">
          <a:xfrm rot="1314191">
            <a:off x="5592763" y="4512121"/>
            <a:ext cx="2770187" cy="66357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1" tIns="45711" rIns="91421" bIns="45711" anchor="ctr"/>
          <a:lstStyle/>
          <a:p>
            <a:pPr defTabSz="457106">
              <a:defRPr/>
            </a:pPr>
            <a:endParaRPr lang="en-US">
              <a:solidFill>
                <a:srgbClr val="FFFF00"/>
              </a:solidFill>
              <a:latin typeface="Arial"/>
            </a:endParaRPr>
          </a:p>
        </p:txBody>
      </p:sp>
      <p:sp>
        <p:nvSpPr>
          <p:cNvPr id="36" name="Rectangle 20"/>
          <p:cNvSpPr>
            <a:spLocks noChangeArrowheads="1"/>
          </p:cNvSpPr>
          <p:nvPr/>
        </p:nvSpPr>
        <p:spPr bwMode="auto">
          <a:xfrm>
            <a:off x="5502273" y="1345481"/>
            <a:ext cx="3016254" cy="736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1" tIns="45711" rIns="91421" bIns="45711"/>
          <a:lstStyle/>
          <a:p>
            <a:pPr marL="112689" indent="-112689" defTabSz="457106">
              <a:lnSpc>
                <a:spcPct val="90000"/>
              </a:lnSpc>
              <a:spcBef>
                <a:spcPct val="20000"/>
              </a:spcBef>
              <a:buFontTx/>
              <a:buChar char="•"/>
              <a:defRPr/>
            </a:pPr>
            <a:r>
              <a:rPr lang="en-US" sz="1400" dirty="0" smtClean="0">
                <a:solidFill>
                  <a:srgbClr val="FFFF00"/>
                </a:solidFill>
                <a:latin typeface="Arial"/>
              </a:rPr>
              <a:t>NASA Van Allen Probes</a:t>
            </a:r>
            <a:endParaRPr lang="en-US" sz="1400" dirty="0">
              <a:solidFill>
                <a:srgbClr val="FFFF00"/>
              </a:solidFill>
              <a:latin typeface="Arial"/>
            </a:endParaRPr>
          </a:p>
          <a:p>
            <a:pPr marL="457106" lvl="1" indent="-230140" defTabSz="457106">
              <a:lnSpc>
                <a:spcPct val="90000"/>
              </a:lnSpc>
              <a:spcBef>
                <a:spcPct val="20000"/>
              </a:spcBef>
              <a:buFontTx/>
              <a:buChar char="–"/>
              <a:defRPr/>
            </a:pPr>
            <a:r>
              <a:rPr lang="en-US" sz="1400" dirty="0" smtClean="0">
                <a:solidFill>
                  <a:srgbClr val="FFFF00"/>
                </a:solidFill>
                <a:latin typeface="Arial"/>
              </a:rPr>
              <a:t>Radiation belt conditions</a:t>
            </a:r>
            <a:endParaRPr lang="en-US" sz="1400" dirty="0">
              <a:solidFill>
                <a:srgbClr val="FFFF00"/>
              </a:solidFill>
              <a:latin typeface="Arial"/>
            </a:endParaRPr>
          </a:p>
        </p:txBody>
      </p:sp>
    </p:spTree>
    <p:extLst>
      <p:ext uri="{BB962C8B-B14F-4D97-AF65-F5344CB8AC3E}">
        <p14:creationId xmlns:p14="http://schemas.microsoft.com/office/powerpoint/2010/main" val="21506200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bwMode="auto">
          <a:xfrm>
            <a:off x="609600" y="790575"/>
            <a:ext cx="82296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eaLnBrk="0" hangingPunct="0"/>
            <a:r>
              <a:rPr lang="en-US" sz="3200" b="1" smtClean="0">
                <a:solidFill>
                  <a:srgbClr val="FFFF00"/>
                </a:solidFill>
                <a:latin typeface="Arial"/>
                <a:ea typeface="ヒラギノ角ゴ Pro W3"/>
                <a:cs typeface="ヒラギノ角ゴ Pro W3"/>
              </a:rPr>
              <a:t>NASA’s Heliophysics Research Missions</a:t>
            </a:r>
            <a:br>
              <a:rPr lang="en-US" sz="3200" b="1" smtClean="0">
                <a:solidFill>
                  <a:srgbClr val="FFFF00"/>
                </a:solidFill>
                <a:latin typeface="Arial"/>
                <a:ea typeface="ヒラギノ角ゴ Pro W3"/>
                <a:cs typeface="ヒラギノ角ゴ Pro W3"/>
              </a:rPr>
            </a:br>
            <a:r>
              <a:rPr lang="en-US" sz="1600" b="1" smtClean="0">
                <a:solidFill>
                  <a:srgbClr val="FF0000"/>
                </a:solidFill>
                <a:latin typeface="Arial"/>
              </a:rPr>
              <a:t>A FLEET OF SPACECRAFT DESIGNED TO UNDERSTAND THE SUN AND </a:t>
            </a:r>
            <a:br>
              <a:rPr lang="en-US" sz="1600" b="1" smtClean="0">
                <a:solidFill>
                  <a:srgbClr val="FF0000"/>
                </a:solidFill>
                <a:latin typeface="Arial"/>
              </a:rPr>
            </a:br>
            <a:r>
              <a:rPr lang="en-US" sz="1600" b="1" smtClean="0">
                <a:solidFill>
                  <a:srgbClr val="FF0000"/>
                </a:solidFill>
                <a:latin typeface="Arial"/>
              </a:rPr>
              <a:t>IT’S INTERACTIONS WITH EARTH AND THE SOLAR SYSTEM </a:t>
            </a:r>
            <a:endParaRPr lang="en-US" sz="1600" b="1" smtClean="0">
              <a:solidFill>
                <a:srgbClr val="FF0000"/>
              </a:solidFill>
              <a:latin typeface="Arial"/>
              <a:ea typeface="ヒラギノ角ゴ Pro W3"/>
              <a:cs typeface="ヒラギノ角ゴ Pro W3"/>
            </a:endParaRPr>
          </a:p>
          <a:p>
            <a:pPr defTabSz="914400"/>
            <a:endParaRPr lang="en-US" sz="3200" b="1" dirty="0">
              <a:solidFill>
                <a:srgbClr val="FFFF00"/>
              </a:solidFill>
              <a:latin typeface="Arial"/>
            </a:endParaRPr>
          </a:p>
        </p:txBody>
      </p:sp>
      <p:sp>
        <p:nvSpPr>
          <p:cNvPr id="3" name="Slide Number Placeholder 5"/>
          <p:cNvSpPr txBox="1">
            <a:spLocks/>
          </p:cNvSpPr>
          <p:nvPr/>
        </p:nvSpPr>
        <p:spPr>
          <a:xfrm>
            <a:off x="8417001" y="6502400"/>
            <a:ext cx="474663" cy="228600"/>
          </a:xfrm>
          <a:prstGeom prst="rect">
            <a:avLst/>
          </a:prstGeom>
          <a:noFill/>
        </p:spPr>
        <p:txBody>
          <a:bodyPr lIns="91421" tIns="45711" rIns="91421" bIns="45711"/>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defTabSz="914212"/>
            <a:fld id="{81D32E12-CCAE-4E2A-85D3-78D6942D7D6A}" type="slidenum">
              <a:rPr lang="en-US" sz="1600">
                <a:solidFill>
                  <a:srgbClr val="000000"/>
                </a:solidFill>
              </a:rPr>
              <a:pPr defTabSz="914212"/>
              <a:t>5</a:t>
            </a:fld>
            <a:endParaRPr lang="en-US" sz="1600" dirty="0">
              <a:solidFill>
                <a:srgbClr val="000000"/>
              </a:solidFill>
            </a:endParaRPr>
          </a:p>
        </p:txBody>
      </p:sp>
      <p:sp>
        <p:nvSpPr>
          <p:cNvPr id="4" name="Rectangle 3"/>
          <p:cNvSpPr/>
          <p:nvPr/>
        </p:nvSpPr>
        <p:spPr>
          <a:xfrm>
            <a:off x="6067425" y="1466850"/>
            <a:ext cx="3276600" cy="5176399"/>
          </a:xfrm>
          <a:prstGeom prst="rect">
            <a:avLst/>
          </a:prstGeom>
        </p:spPr>
        <p:txBody>
          <a:bodyPr wrap="square" lIns="91421" tIns="45711" rIns="91421" bIns="45711">
            <a:spAutoFit/>
          </a:bodyPr>
          <a:lstStyle/>
          <a:p>
            <a:pPr marL="282518" indent="-163478" defTabSz="914212" fontAlgn="base">
              <a:lnSpc>
                <a:spcPct val="85000"/>
              </a:lnSpc>
              <a:spcBef>
                <a:spcPct val="20000"/>
              </a:spcBef>
              <a:spcAft>
                <a:spcPct val="0"/>
              </a:spcAft>
              <a:buClr>
                <a:srgbClr val="000000"/>
              </a:buClr>
              <a:buFont typeface="Arial" pitchFamily="34" charset="0"/>
              <a:buChar char="•"/>
              <a:defRPr/>
            </a:pPr>
            <a:r>
              <a:rPr lang="en-US" sz="1500" dirty="0">
                <a:solidFill>
                  <a:srgbClr val="000000"/>
                </a:solidFill>
                <a:latin typeface="Arial" charset="0"/>
              </a:rPr>
              <a:t>The</a:t>
            </a:r>
            <a:endParaRPr lang="en-US" sz="1500" b="1" kern="0" dirty="0">
              <a:solidFill>
                <a:srgbClr val="FFFFFF"/>
              </a:solidFill>
              <a:latin typeface="Arial" charset="0"/>
              <a:ea typeface="ヒラギノ角ゴ Pro W3" pitchFamily="-109" charset="-128"/>
              <a:cs typeface="ヒラギノ角ゴ Pro W3" pitchFamily="-109" charset="-128"/>
            </a:endParaRPr>
          </a:p>
          <a:p>
            <a:pPr marL="282518" indent="-163478" defTabSz="914212" fontAlgn="base">
              <a:lnSpc>
                <a:spcPct val="85000"/>
              </a:lnSpc>
              <a:spcBef>
                <a:spcPct val="20000"/>
              </a:spcBef>
              <a:spcAft>
                <a:spcPct val="0"/>
              </a:spcAft>
              <a:buClr>
                <a:srgbClr val="000000"/>
              </a:buClr>
              <a:buFont typeface="Arial" pitchFamily="34" charset="0"/>
              <a:buChar char="•"/>
              <a:defRPr/>
            </a:pPr>
            <a:r>
              <a:rPr lang="en-US" b="1" kern="0" dirty="0">
                <a:solidFill>
                  <a:srgbClr val="FFFFFF"/>
                </a:solidFill>
                <a:latin typeface="Arial" charset="0"/>
                <a:ea typeface="ヒラギノ角ゴ Pro W3" pitchFamily="-109" charset="-128"/>
                <a:cs typeface="ヒラギノ角ゴ Pro W3" pitchFamily="-109" charset="-128"/>
              </a:rPr>
              <a:t>Heliophysics has 18 operating missions: </a:t>
            </a:r>
            <a:r>
              <a:rPr lang="en-US" dirty="0">
                <a:solidFill>
                  <a:srgbClr val="FFFFFF"/>
                </a:solidFill>
                <a:latin typeface="Arial" charset="0"/>
              </a:rPr>
              <a:t>Voyager, Geotail, Wind, </a:t>
            </a:r>
            <a:r>
              <a:rPr lang="en-US" dirty="0">
                <a:solidFill>
                  <a:srgbClr val="FF0000"/>
                </a:solidFill>
                <a:latin typeface="Arial" charset="0"/>
              </a:rPr>
              <a:t>SOHO</a:t>
            </a:r>
            <a:r>
              <a:rPr lang="en-US" dirty="0">
                <a:solidFill>
                  <a:srgbClr val="FFFFFF"/>
                </a:solidFill>
                <a:latin typeface="Arial" charset="0"/>
              </a:rPr>
              <a:t>, </a:t>
            </a:r>
            <a:r>
              <a:rPr lang="en-US" dirty="0">
                <a:solidFill>
                  <a:srgbClr val="FF0000"/>
                </a:solidFill>
                <a:latin typeface="Arial" charset="0"/>
              </a:rPr>
              <a:t>ACE</a:t>
            </a:r>
            <a:r>
              <a:rPr lang="en-US" dirty="0">
                <a:solidFill>
                  <a:srgbClr val="FFFFFF"/>
                </a:solidFill>
                <a:latin typeface="Arial" charset="0"/>
              </a:rPr>
              <a:t>, Cluster, TIMED, RHESSI, TWINS, Hinode, </a:t>
            </a:r>
            <a:r>
              <a:rPr lang="en-US" dirty="0">
                <a:solidFill>
                  <a:srgbClr val="FF0000"/>
                </a:solidFill>
                <a:latin typeface="Arial" charset="0"/>
              </a:rPr>
              <a:t>STEREO</a:t>
            </a:r>
            <a:r>
              <a:rPr lang="en-US" dirty="0">
                <a:solidFill>
                  <a:srgbClr val="FFFFFF"/>
                </a:solidFill>
                <a:latin typeface="Arial" charset="0"/>
              </a:rPr>
              <a:t>, THEMIS, AIM, CINDI, IBEX, </a:t>
            </a:r>
            <a:r>
              <a:rPr lang="en-US" dirty="0">
                <a:solidFill>
                  <a:srgbClr val="FF0000"/>
                </a:solidFill>
                <a:latin typeface="Arial" charset="0"/>
              </a:rPr>
              <a:t>SDO</a:t>
            </a:r>
            <a:r>
              <a:rPr lang="en-US" dirty="0">
                <a:solidFill>
                  <a:srgbClr val="FFFFFF"/>
                </a:solidFill>
                <a:latin typeface="Arial" charset="0"/>
              </a:rPr>
              <a:t>, ARTEMIS, </a:t>
            </a:r>
          </a:p>
          <a:p>
            <a:pPr marL="282518" indent="-163478" defTabSz="914212" fontAlgn="base">
              <a:lnSpc>
                <a:spcPct val="85000"/>
              </a:lnSpc>
              <a:spcBef>
                <a:spcPct val="20000"/>
              </a:spcBef>
              <a:spcAft>
                <a:spcPct val="0"/>
              </a:spcAft>
              <a:buClr>
                <a:srgbClr val="000000"/>
              </a:buClr>
              <a:buFont typeface="Arial" pitchFamily="34" charset="0"/>
              <a:buChar char="•"/>
              <a:defRPr/>
            </a:pPr>
            <a:r>
              <a:rPr lang="en-US" dirty="0">
                <a:solidFill>
                  <a:srgbClr val="FF0000"/>
                </a:solidFill>
                <a:latin typeface="Arial" charset="0"/>
              </a:rPr>
              <a:t>Van Allen </a:t>
            </a:r>
            <a:r>
              <a:rPr lang="en-US" dirty="0" smtClean="0">
                <a:solidFill>
                  <a:srgbClr val="FF0000"/>
                </a:solidFill>
                <a:latin typeface="Arial" charset="0"/>
              </a:rPr>
              <a:t>Probes</a:t>
            </a:r>
            <a:r>
              <a:rPr lang="en-US" dirty="0" smtClean="0">
                <a:latin typeface="Arial" charset="0"/>
              </a:rPr>
              <a:t>, IRIS</a:t>
            </a:r>
            <a:endParaRPr lang="en-US" dirty="0">
              <a:solidFill>
                <a:srgbClr val="FF0000"/>
              </a:solidFill>
              <a:latin typeface="Arial" charset="0"/>
            </a:endParaRPr>
          </a:p>
          <a:p>
            <a:pPr marL="282518" indent="-163478" defTabSz="914212" fontAlgn="base">
              <a:lnSpc>
                <a:spcPct val="85000"/>
              </a:lnSpc>
              <a:spcBef>
                <a:spcPct val="20000"/>
              </a:spcBef>
              <a:spcAft>
                <a:spcPct val="0"/>
              </a:spcAft>
              <a:buClr>
                <a:srgbClr val="000000"/>
              </a:buClr>
              <a:buFont typeface="Arial" pitchFamily="34" charset="0"/>
              <a:buChar char="•"/>
              <a:defRPr/>
            </a:pPr>
            <a:endParaRPr lang="en-US" sz="1500" dirty="0">
              <a:solidFill>
                <a:srgbClr val="FFFFFF"/>
              </a:solidFill>
              <a:latin typeface="Arial" charset="0"/>
            </a:endParaRPr>
          </a:p>
          <a:p>
            <a:pPr marL="282518" indent="-163478" defTabSz="914212" fontAlgn="base">
              <a:lnSpc>
                <a:spcPct val="85000"/>
              </a:lnSpc>
              <a:spcBef>
                <a:spcPct val="20000"/>
              </a:spcBef>
              <a:spcAft>
                <a:spcPct val="0"/>
              </a:spcAft>
              <a:buClr>
                <a:srgbClr val="000000"/>
              </a:buClr>
              <a:buFont typeface="Arial" pitchFamily="34" charset="0"/>
              <a:buChar char="•"/>
              <a:defRPr/>
            </a:pPr>
            <a:r>
              <a:rPr lang="en-US" b="1" dirty="0">
                <a:solidFill>
                  <a:srgbClr val="FFFFFF"/>
                </a:solidFill>
                <a:latin typeface="Arial" charset="0"/>
              </a:rPr>
              <a:t>6</a:t>
            </a:r>
            <a:r>
              <a:rPr lang="en-US" b="1" dirty="0" smtClean="0">
                <a:solidFill>
                  <a:srgbClr val="FFFFFF"/>
                </a:solidFill>
                <a:latin typeface="Arial" charset="0"/>
              </a:rPr>
              <a:t> </a:t>
            </a:r>
            <a:r>
              <a:rPr lang="en-US" b="1" dirty="0">
                <a:solidFill>
                  <a:srgbClr val="FFFFFF"/>
                </a:solidFill>
                <a:latin typeface="Arial" charset="0"/>
              </a:rPr>
              <a:t>missions are in development: </a:t>
            </a:r>
          </a:p>
          <a:p>
            <a:pPr marL="282518" indent="-163478" defTabSz="914212" fontAlgn="base">
              <a:lnSpc>
                <a:spcPct val="85000"/>
              </a:lnSpc>
              <a:spcBef>
                <a:spcPct val="20000"/>
              </a:spcBef>
              <a:spcAft>
                <a:spcPct val="0"/>
              </a:spcAft>
              <a:buClr>
                <a:srgbClr val="000000"/>
              </a:buClr>
              <a:buFont typeface="Arial" pitchFamily="34" charset="0"/>
              <a:buChar char="•"/>
              <a:defRPr/>
            </a:pPr>
            <a:r>
              <a:rPr lang="en-US" dirty="0" smtClean="0">
                <a:solidFill>
                  <a:srgbClr val="FFFFFF"/>
                </a:solidFill>
                <a:latin typeface="Arial" charset="0"/>
              </a:rPr>
              <a:t>SET</a:t>
            </a:r>
            <a:r>
              <a:rPr lang="en-US" dirty="0">
                <a:solidFill>
                  <a:srgbClr val="FFFFFF"/>
                </a:solidFill>
                <a:latin typeface="Arial" charset="0"/>
              </a:rPr>
              <a:t>, MMS, SOC, SPP, ICON and GOLD.</a:t>
            </a:r>
          </a:p>
          <a:p>
            <a:pPr marL="282518" indent="-163478" defTabSz="914212" fontAlgn="base">
              <a:lnSpc>
                <a:spcPct val="85000"/>
              </a:lnSpc>
              <a:spcBef>
                <a:spcPct val="20000"/>
              </a:spcBef>
              <a:spcAft>
                <a:spcPct val="0"/>
              </a:spcAft>
              <a:buClr>
                <a:srgbClr val="000000"/>
              </a:buClr>
              <a:buFont typeface="Arial" pitchFamily="34" charset="0"/>
              <a:buChar char="•"/>
              <a:defRPr/>
            </a:pPr>
            <a:endParaRPr lang="en-US" dirty="0">
              <a:solidFill>
                <a:srgbClr val="FFFFFF"/>
              </a:solidFill>
              <a:latin typeface="Arial" charset="0"/>
            </a:endParaRPr>
          </a:p>
          <a:p>
            <a:pPr marL="282518" indent="-163478" defTabSz="914212" fontAlgn="base">
              <a:lnSpc>
                <a:spcPct val="85000"/>
              </a:lnSpc>
              <a:spcBef>
                <a:spcPct val="20000"/>
              </a:spcBef>
              <a:spcAft>
                <a:spcPct val="0"/>
              </a:spcAft>
              <a:buClr>
                <a:srgbClr val="000000"/>
              </a:buClr>
              <a:buFont typeface="Arial" pitchFamily="34" charset="0"/>
              <a:buChar char="•"/>
              <a:defRPr/>
            </a:pPr>
            <a:r>
              <a:rPr lang="en-US" dirty="0">
                <a:solidFill>
                  <a:srgbClr val="FFFF00"/>
                </a:solidFill>
                <a:latin typeface="Arial" charset="0"/>
              </a:rPr>
              <a:t>Missions in red have </a:t>
            </a:r>
          </a:p>
          <a:p>
            <a:pPr marL="282518" indent="-163478" defTabSz="914212" fontAlgn="base">
              <a:lnSpc>
                <a:spcPct val="85000"/>
              </a:lnSpc>
              <a:spcBef>
                <a:spcPct val="20000"/>
              </a:spcBef>
              <a:spcAft>
                <a:spcPct val="0"/>
              </a:spcAft>
              <a:buClr>
                <a:srgbClr val="000000"/>
              </a:buClr>
              <a:buFont typeface="Arial" pitchFamily="34" charset="0"/>
              <a:buChar char="•"/>
              <a:defRPr/>
            </a:pPr>
            <a:r>
              <a:rPr lang="en-US" dirty="0">
                <a:solidFill>
                  <a:srgbClr val="FFFF00"/>
                </a:solidFill>
                <a:latin typeface="Arial" charset="0"/>
              </a:rPr>
              <a:t>space weather utility.</a:t>
            </a:r>
          </a:p>
          <a:p>
            <a:pPr marL="282518" indent="-163478" defTabSz="914212" fontAlgn="base">
              <a:lnSpc>
                <a:spcPct val="85000"/>
              </a:lnSpc>
              <a:spcBef>
                <a:spcPct val="20000"/>
              </a:spcBef>
              <a:spcAft>
                <a:spcPct val="0"/>
              </a:spcAft>
              <a:buClr>
                <a:srgbClr val="000000"/>
              </a:buClr>
              <a:buFont typeface="Arial" pitchFamily="34" charset="0"/>
              <a:buChar char="•"/>
              <a:defRPr/>
            </a:pPr>
            <a:endParaRPr lang="en-US" sz="1500" dirty="0">
              <a:solidFill>
                <a:srgbClr val="FFFFFF"/>
              </a:solidFill>
              <a:latin typeface="Arial" charset="0"/>
            </a:endParaRPr>
          </a:p>
          <a:p>
            <a:pPr marL="119038" defTabSz="914212" fontAlgn="base">
              <a:lnSpc>
                <a:spcPct val="85000"/>
              </a:lnSpc>
              <a:spcBef>
                <a:spcPct val="20000"/>
              </a:spcBef>
              <a:spcAft>
                <a:spcPct val="0"/>
              </a:spcAft>
              <a:buClr>
                <a:srgbClr val="000000"/>
              </a:buClr>
              <a:defRPr/>
            </a:pPr>
            <a:endParaRPr lang="en-US" sz="1500" dirty="0">
              <a:solidFill>
                <a:srgbClr val="FFFFFF"/>
              </a:solidFill>
              <a:latin typeface="Arial" charset="0"/>
            </a:endParaRPr>
          </a:p>
        </p:txBody>
      </p:sp>
      <p:pic>
        <p:nvPicPr>
          <p:cNvPr id="5" name="Picture 4" descr="Helio_Colo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1676399"/>
            <a:ext cx="6337300" cy="4752975"/>
          </a:xfrm>
          <a:prstGeom prst="rect">
            <a:avLst/>
          </a:prstGeom>
        </p:spPr>
      </p:pic>
    </p:spTree>
    <p:extLst>
      <p:ext uri="{BB962C8B-B14F-4D97-AF65-F5344CB8AC3E}">
        <p14:creationId xmlns:p14="http://schemas.microsoft.com/office/powerpoint/2010/main" val="3540350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02091" y="26542"/>
            <a:ext cx="7343818" cy="6831458"/>
          </a:xfrm>
          <a:prstGeom prst="rect">
            <a:avLst/>
          </a:prstGeom>
        </p:spPr>
      </p:pic>
      <p:sp>
        <p:nvSpPr>
          <p:cNvPr id="2" name="Rectangle 1"/>
          <p:cNvSpPr/>
          <p:nvPr/>
        </p:nvSpPr>
        <p:spPr>
          <a:xfrm>
            <a:off x="6320888" y="5961838"/>
            <a:ext cx="2823111" cy="769441"/>
          </a:xfrm>
          <a:prstGeom prst="rect">
            <a:avLst/>
          </a:prstGeom>
        </p:spPr>
        <p:txBody>
          <a:bodyPr wrap="square">
            <a:spAutoFit/>
          </a:bodyPr>
          <a:lstStyle/>
          <a:p>
            <a:pPr defTabSz="457106"/>
            <a:r>
              <a:rPr lang="en-US" sz="1100" b="1" dirty="0" smtClean="0">
                <a:solidFill>
                  <a:srgbClr val="FF0000"/>
                </a:solidFill>
                <a:latin typeface="Calibri"/>
              </a:rPr>
              <a:t>From: Report on Space Weather Observing Systems: </a:t>
            </a:r>
            <a:r>
              <a:rPr lang="en-US" sz="1100" dirty="0" smtClean="0">
                <a:solidFill>
                  <a:srgbClr val="FF0000"/>
                </a:solidFill>
                <a:latin typeface="Calibri"/>
              </a:rPr>
              <a:t> </a:t>
            </a:r>
            <a:r>
              <a:rPr lang="en-US" sz="1100" b="1" dirty="0" smtClean="0">
                <a:solidFill>
                  <a:srgbClr val="FF0000"/>
                </a:solidFill>
                <a:latin typeface="Calibri"/>
              </a:rPr>
              <a:t>Current Capabilities and Requirements for the Next Decade</a:t>
            </a:r>
          </a:p>
          <a:p>
            <a:pPr defTabSz="457106"/>
            <a:r>
              <a:rPr lang="en-US" sz="1100" b="1" dirty="0" smtClean="0">
                <a:solidFill>
                  <a:srgbClr val="FF0000"/>
                </a:solidFill>
                <a:latin typeface="Calibri"/>
              </a:rPr>
              <a:t>OFCM – NSWPC JAG for SEGA </a:t>
            </a:r>
            <a:endParaRPr lang="en-US" sz="1100" dirty="0">
              <a:solidFill>
                <a:srgbClr val="FF0000"/>
              </a:solidFill>
              <a:latin typeface="Calibri"/>
            </a:endParaRPr>
          </a:p>
        </p:txBody>
      </p:sp>
      <p:sp>
        <p:nvSpPr>
          <p:cNvPr id="3" name="Rectangle 2"/>
          <p:cNvSpPr/>
          <p:nvPr/>
        </p:nvSpPr>
        <p:spPr>
          <a:xfrm>
            <a:off x="485776" y="-76200"/>
            <a:ext cx="6905624" cy="461665"/>
          </a:xfrm>
          <a:prstGeom prst="rect">
            <a:avLst/>
          </a:prstGeom>
        </p:spPr>
        <p:txBody>
          <a:bodyPr wrap="square">
            <a:spAutoFit/>
          </a:bodyPr>
          <a:lstStyle/>
          <a:p>
            <a:pPr defTabSz="457106"/>
            <a:r>
              <a:rPr lang="en-US" sz="2400" b="1" dirty="0">
                <a:solidFill>
                  <a:srgbClr val="FF0000"/>
                </a:solidFill>
                <a:latin typeface="Calibri"/>
              </a:rPr>
              <a:t>Current Suite </a:t>
            </a:r>
            <a:r>
              <a:rPr lang="en-US" sz="2400" b="1" dirty="0" smtClean="0">
                <a:solidFill>
                  <a:srgbClr val="FF0000"/>
                </a:solidFill>
                <a:latin typeface="Calibri"/>
              </a:rPr>
              <a:t>of Space </a:t>
            </a:r>
            <a:r>
              <a:rPr lang="en-US" sz="2400" b="1" dirty="0">
                <a:solidFill>
                  <a:srgbClr val="FF0000"/>
                </a:solidFill>
                <a:latin typeface="Calibri"/>
              </a:rPr>
              <a:t>Weather </a:t>
            </a:r>
            <a:r>
              <a:rPr lang="en-US" sz="2400" b="1" dirty="0" smtClean="0">
                <a:solidFill>
                  <a:srgbClr val="FF0000"/>
                </a:solidFill>
                <a:latin typeface="Calibri"/>
              </a:rPr>
              <a:t> Observing  Systems</a:t>
            </a:r>
            <a:endParaRPr lang="en-US" sz="2400" b="1" dirty="0">
              <a:solidFill>
                <a:srgbClr val="FF0000"/>
              </a:solidFill>
              <a:latin typeface="Calibri"/>
            </a:endParaRPr>
          </a:p>
        </p:txBody>
      </p:sp>
    </p:spTree>
    <p:extLst>
      <p:ext uri="{BB962C8B-B14F-4D97-AF65-F5344CB8AC3E}">
        <p14:creationId xmlns:p14="http://schemas.microsoft.com/office/powerpoint/2010/main" val="20470770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14423" y="118228"/>
            <a:ext cx="7743824" cy="646313"/>
          </a:xfrm>
          <a:prstGeom prst="rect">
            <a:avLst/>
          </a:prstGeom>
          <a:noFill/>
          <a:ln w="9525">
            <a:noFill/>
            <a:miter lim="800000"/>
            <a:headEnd/>
            <a:tailEnd/>
          </a:ln>
        </p:spPr>
        <p:txBody>
          <a:bodyPr wrap="square" lIns="91421" tIns="45711" rIns="91421" bIns="45711">
            <a:prstTxWarp prst="textNoShape">
              <a:avLst/>
            </a:prstTxWarp>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algn="ctr" defTabSz="914212"/>
            <a:r>
              <a:rPr lang="en-US" sz="3600" b="1" dirty="0" smtClean="0">
                <a:solidFill>
                  <a:srgbClr val="FFFF00"/>
                </a:solidFill>
              </a:rPr>
              <a:t>NASA Roles &amp; Responsibilities</a:t>
            </a:r>
          </a:p>
        </p:txBody>
      </p:sp>
      <p:sp>
        <p:nvSpPr>
          <p:cNvPr id="3" name="Left Brace 2"/>
          <p:cNvSpPr/>
          <p:nvPr/>
        </p:nvSpPr>
        <p:spPr bwMode="auto">
          <a:xfrm flipH="1" flipV="1">
            <a:off x="6462396" y="1300541"/>
            <a:ext cx="590223" cy="2449173"/>
          </a:xfrm>
          <a:prstGeom prst="leftBrace">
            <a:avLst>
              <a:gd name="adj1" fmla="val 8333"/>
              <a:gd name="adj2" fmla="val 43154"/>
            </a:avLst>
          </a:prstGeom>
          <a:noFill/>
          <a:ln w="9525" cap="flat" cmpd="sng" algn="ctr">
            <a:solidFill>
              <a:schemeClr val="bg1"/>
            </a:solidFill>
            <a:prstDash val="solid"/>
            <a:round/>
            <a:headEnd type="none" w="med" len="med"/>
            <a:tailEnd type="none" w="med" len="med"/>
          </a:ln>
          <a:effectLst/>
        </p:spPr>
        <p:txBody>
          <a:bodyPr vert="horz" wrap="square" lIns="91421" tIns="45711" rIns="91421" bIns="45711" numCol="1" rtlCol="0" anchor="t" anchorCtr="0" compatLnSpc="1">
            <a:prstTxWarp prst="textNoShape">
              <a:avLst/>
            </a:prstTxWarp>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defTabSz="914212"/>
            <a:endParaRPr lang="en-US">
              <a:solidFill>
                <a:srgbClr val="FFFFFF"/>
              </a:solidFill>
              <a:latin typeface="Arial" pitchFamily="-65" charset="0"/>
            </a:endParaRPr>
          </a:p>
        </p:txBody>
      </p:sp>
      <p:sp>
        <p:nvSpPr>
          <p:cNvPr id="4" name="TextBox 1"/>
          <p:cNvSpPr txBox="1"/>
          <p:nvPr/>
        </p:nvSpPr>
        <p:spPr>
          <a:xfrm>
            <a:off x="7260277" y="3195936"/>
            <a:ext cx="1630558" cy="461665"/>
          </a:xfrm>
          <a:prstGeom prst="rect">
            <a:avLst/>
          </a:prstGeom>
          <a:noFill/>
        </p:spPr>
        <p:txBody>
          <a:bodyPr wrap="square" lIns="91421" tIns="45711" rIns="91421" bIns="45711" rtlCol="0">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algn="ctr" defTabSz="914212"/>
            <a:r>
              <a:rPr lang="en-US" sz="1200" dirty="0">
                <a:solidFill>
                  <a:srgbClr val="000000"/>
                </a:solidFill>
              </a:rPr>
              <a:t>Strategic Mission Flight Program</a:t>
            </a:r>
          </a:p>
        </p:txBody>
      </p:sp>
      <p:sp>
        <p:nvSpPr>
          <p:cNvPr id="5" name="TextBox 17"/>
          <p:cNvSpPr txBox="1"/>
          <p:nvPr/>
        </p:nvSpPr>
        <p:spPr>
          <a:xfrm>
            <a:off x="270474" y="3187102"/>
            <a:ext cx="1630558" cy="461665"/>
          </a:xfrm>
          <a:prstGeom prst="rect">
            <a:avLst/>
          </a:prstGeom>
          <a:noFill/>
        </p:spPr>
        <p:txBody>
          <a:bodyPr wrap="square" lIns="91421" tIns="45711" rIns="91421" bIns="45711" rtlCol="0">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algn="ctr" defTabSz="914212"/>
            <a:r>
              <a:rPr lang="en-US" sz="1200" dirty="0">
                <a:solidFill>
                  <a:srgbClr val="000000"/>
                </a:solidFill>
              </a:rPr>
              <a:t>Smaller, Competed Flight Program</a:t>
            </a:r>
          </a:p>
        </p:txBody>
      </p:sp>
      <p:sp>
        <p:nvSpPr>
          <p:cNvPr id="6" name="Rectangle 5"/>
          <p:cNvSpPr/>
          <p:nvPr/>
        </p:nvSpPr>
        <p:spPr>
          <a:xfrm>
            <a:off x="481296" y="939864"/>
            <a:ext cx="8205504" cy="5632293"/>
          </a:xfrm>
          <a:prstGeom prst="rect">
            <a:avLst/>
          </a:prstGeom>
        </p:spPr>
        <p:txBody>
          <a:bodyPr wrap="square" lIns="91421" tIns="45711" rIns="91421" bIns="45711">
            <a:spAutoFit/>
          </a:bodyPr>
          <a:lstStyle/>
          <a:p>
            <a:pPr defTabSz="914212" fontAlgn="base">
              <a:spcBef>
                <a:spcPct val="0"/>
              </a:spcBef>
              <a:spcAft>
                <a:spcPct val="0"/>
              </a:spcAft>
            </a:pPr>
            <a:r>
              <a:rPr lang="en-US" b="1" dirty="0" smtClean="0">
                <a:solidFill>
                  <a:srgbClr val="CCFFCC"/>
                </a:solidFill>
                <a:latin typeface="Arial"/>
              </a:rPr>
              <a:t>Unified National Space Weather Capability (UNSWC)</a:t>
            </a:r>
          </a:p>
          <a:p>
            <a:pPr marL="284163" indent="-284163" defTabSz="914212" fontAlgn="base">
              <a:spcBef>
                <a:spcPct val="0"/>
              </a:spcBef>
              <a:spcAft>
                <a:spcPct val="0"/>
              </a:spcAft>
              <a:buFont typeface="Arial" pitchFamily="34" charset="0"/>
              <a:buChar char="•"/>
            </a:pPr>
            <a:r>
              <a:rPr lang="en-US" dirty="0" smtClean="0">
                <a:solidFill>
                  <a:srgbClr val="FFFFFF"/>
                </a:solidFill>
                <a:latin typeface="Arial"/>
              </a:rPr>
              <a:t>The NASA mission is to drive advances in science, technology, and exploration to enhance knowledge, education, innovation, economic vitality, and stewardship </a:t>
            </a:r>
            <a:r>
              <a:rPr lang="en-US" dirty="0">
                <a:solidFill>
                  <a:srgbClr val="FFFFFF"/>
                </a:solidFill>
                <a:latin typeface="Arial"/>
              </a:rPr>
              <a:t>o</a:t>
            </a:r>
            <a:r>
              <a:rPr lang="en-US" dirty="0" smtClean="0">
                <a:solidFill>
                  <a:srgbClr val="FFFFFF"/>
                </a:solidFill>
                <a:latin typeface="Arial"/>
              </a:rPr>
              <a:t>f the Earth</a:t>
            </a:r>
          </a:p>
          <a:p>
            <a:pPr marL="284163" indent="-284163" defTabSz="914212" fontAlgn="base">
              <a:spcBef>
                <a:spcPct val="0"/>
              </a:spcBef>
              <a:spcAft>
                <a:spcPct val="0"/>
              </a:spcAft>
              <a:buFont typeface="Arial" pitchFamily="34" charset="0"/>
              <a:buChar char="•"/>
            </a:pPr>
            <a:r>
              <a:rPr lang="en-US" dirty="0">
                <a:solidFill>
                  <a:srgbClr val="FFFFFF"/>
                </a:solidFill>
                <a:latin typeface="Arial"/>
              </a:rPr>
              <a:t>Specific to space weather, NASA formulates and implements a national research program for understanding the Sun and its interactions with the Earth and the Solar System</a:t>
            </a:r>
            <a:r>
              <a:rPr lang="en-US" dirty="0" smtClean="0">
                <a:solidFill>
                  <a:srgbClr val="FFFFFF"/>
                </a:solidFill>
                <a:latin typeface="Arial"/>
              </a:rPr>
              <a:t>.</a:t>
            </a:r>
            <a:r>
              <a:rPr lang="en-US" dirty="0">
                <a:solidFill>
                  <a:srgbClr val="FFFFFF"/>
                </a:solidFill>
                <a:latin typeface="Arial"/>
              </a:rPr>
              <a:t>	</a:t>
            </a:r>
          </a:p>
          <a:p>
            <a:pPr marL="284163" indent="-284163" defTabSz="914212" fontAlgn="base">
              <a:spcBef>
                <a:spcPct val="0"/>
              </a:spcBef>
              <a:spcAft>
                <a:spcPct val="0"/>
              </a:spcAft>
              <a:buFont typeface="Arial" pitchFamily="34" charset="0"/>
              <a:buChar char="•"/>
            </a:pPr>
            <a:r>
              <a:rPr lang="en-US" dirty="0" smtClean="0">
                <a:solidFill>
                  <a:srgbClr val="FFFFFF"/>
                </a:solidFill>
                <a:latin typeface="Arial"/>
              </a:rPr>
              <a:t>NASA develops on a reimbursable basis operational space weather satellites on behalf of NASA’s interagency partners; and provides leadership and management of space weather operations related to human space exploration; and is responsible for providing information for the safe and efficient operation of NASA’s robotic and human missions.</a:t>
            </a:r>
          </a:p>
          <a:p>
            <a:pPr defTabSz="914212" fontAlgn="base">
              <a:spcBef>
                <a:spcPct val="0"/>
              </a:spcBef>
              <a:spcAft>
                <a:spcPct val="0"/>
              </a:spcAft>
            </a:pPr>
            <a:endParaRPr lang="en-US" dirty="0" smtClean="0">
              <a:solidFill>
                <a:srgbClr val="FFFFFF"/>
              </a:solidFill>
              <a:latin typeface="Arial"/>
            </a:endParaRPr>
          </a:p>
          <a:p>
            <a:pPr defTabSz="914212" fontAlgn="base">
              <a:spcBef>
                <a:spcPct val="0"/>
              </a:spcBef>
              <a:spcAft>
                <a:spcPct val="0"/>
              </a:spcAft>
            </a:pPr>
            <a:r>
              <a:rPr lang="en-US" b="1" dirty="0" smtClean="0">
                <a:solidFill>
                  <a:srgbClr val="CCFFCC"/>
                </a:solidFill>
                <a:latin typeface="Arial" charset="0"/>
              </a:rPr>
              <a:t>Heliophysics Research</a:t>
            </a:r>
            <a:endParaRPr lang="en-US" b="1" dirty="0">
              <a:solidFill>
                <a:srgbClr val="CCFFCC"/>
              </a:solidFill>
              <a:latin typeface="Arial" charset="0"/>
            </a:endParaRPr>
          </a:p>
          <a:p>
            <a:pPr marL="285750" indent="-285750" defTabSz="914212" fontAlgn="base">
              <a:spcBef>
                <a:spcPct val="0"/>
              </a:spcBef>
              <a:spcAft>
                <a:spcPct val="0"/>
              </a:spcAft>
              <a:buFont typeface="Arial" pitchFamily="34" charset="0"/>
              <a:buChar char="•"/>
            </a:pPr>
            <a:r>
              <a:rPr lang="en-US" dirty="0">
                <a:solidFill>
                  <a:srgbClr val="FFFFFF"/>
                </a:solidFill>
                <a:latin typeface="Arial"/>
              </a:rPr>
              <a:t>Heliophysics research provides Theory, Data, and Modeling development services to national space weather efforts including the Community Coordinated Modeling Center (CCMC), a multi-agency partnership to enable, support and perform the research and development for next-generation space science and space weather models.</a:t>
            </a:r>
          </a:p>
          <a:p>
            <a:pPr marL="285750" indent="-285750" defTabSz="914212" fontAlgn="base">
              <a:spcBef>
                <a:spcPct val="0"/>
              </a:spcBef>
              <a:spcAft>
                <a:spcPct val="0"/>
              </a:spcAft>
              <a:buFont typeface="Arial" pitchFamily="34" charset="0"/>
              <a:buChar char="•"/>
            </a:pPr>
            <a:endParaRPr lang="en-US" dirty="0">
              <a:solidFill>
                <a:srgbClr val="FFFFFF"/>
              </a:solidFill>
              <a:latin typeface="Arial"/>
            </a:endParaRPr>
          </a:p>
        </p:txBody>
      </p:sp>
    </p:spTree>
    <p:extLst>
      <p:ext uri="{BB962C8B-B14F-4D97-AF65-F5344CB8AC3E}">
        <p14:creationId xmlns:p14="http://schemas.microsoft.com/office/powerpoint/2010/main" val="36540203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23901" y="520701"/>
            <a:ext cx="7743824" cy="1077200"/>
          </a:xfrm>
          <a:prstGeom prst="rect">
            <a:avLst/>
          </a:prstGeom>
          <a:noFill/>
          <a:ln w="9525">
            <a:noFill/>
            <a:miter lim="800000"/>
            <a:headEnd/>
            <a:tailEnd/>
          </a:ln>
        </p:spPr>
        <p:txBody>
          <a:bodyPr wrap="square" lIns="91421" tIns="45711" rIns="91421" bIns="45711">
            <a:prstTxWarp prst="textNoShape">
              <a:avLst/>
            </a:prstTxWarp>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algn="ctr" defTabSz="914212"/>
            <a:r>
              <a:rPr lang="en-US" sz="3200" b="1" dirty="0">
                <a:solidFill>
                  <a:srgbClr val="FFFF00"/>
                </a:solidFill>
              </a:rPr>
              <a:t>Space </a:t>
            </a:r>
            <a:r>
              <a:rPr lang="en-US" sz="3200" b="1" dirty="0" smtClean="0">
                <a:solidFill>
                  <a:srgbClr val="FFFF00"/>
                </a:solidFill>
              </a:rPr>
              <a:t>Weather:</a:t>
            </a:r>
          </a:p>
          <a:p>
            <a:pPr algn="ctr" defTabSz="914212"/>
            <a:r>
              <a:rPr lang="en-US" sz="3200" b="1" dirty="0" smtClean="0">
                <a:solidFill>
                  <a:srgbClr val="FFFF00"/>
                </a:solidFill>
              </a:rPr>
              <a:t>NASA / NOAA Roles &amp; Responsibilities</a:t>
            </a:r>
          </a:p>
        </p:txBody>
      </p:sp>
      <p:sp>
        <p:nvSpPr>
          <p:cNvPr id="10" name="Left Brace 9"/>
          <p:cNvSpPr/>
          <p:nvPr/>
        </p:nvSpPr>
        <p:spPr bwMode="auto">
          <a:xfrm flipH="1" flipV="1">
            <a:off x="6462396" y="1300541"/>
            <a:ext cx="590223" cy="2449173"/>
          </a:xfrm>
          <a:prstGeom prst="leftBrace">
            <a:avLst>
              <a:gd name="adj1" fmla="val 8333"/>
              <a:gd name="adj2" fmla="val 43154"/>
            </a:avLst>
          </a:prstGeom>
          <a:noFill/>
          <a:ln w="9525" cap="flat" cmpd="sng" algn="ctr">
            <a:solidFill>
              <a:schemeClr val="bg1"/>
            </a:solidFill>
            <a:prstDash val="solid"/>
            <a:round/>
            <a:headEnd type="none" w="med" len="med"/>
            <a:tailEnd type="none" w="med" len="med"/>
          </a:ln>
          <a:effectLst/>
        </p:spPr>
        <p:txBody>
          <a:bodyPr vert="horz" wrap="square" lIns="91421" tIns="45711" rIns="91421" bIns="45711" numCol="1" rtlCol="0" anchor="t" anchorCtr="0" compatLnSpc="1">
            <a:prstTxWarp prst="textNoShape">
              <a:avLst/>
            </a:prstTxWarp>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defTabSz="914212"/>
            <a:endParaRPr lang="en-US">
              <a:solidFill>
                <a:srgbClr val="FFFFFF"/>
              </a:solidFill>
              <a:latin typeface="Arial" pitchFamily="-65" charset="0"/>
            </a:endParaRPr>
          </a:p>
        </p:txBody>
      </p:sp>
      <p:sp>
        <p:nvSpPr>
          <p:cNvPr id="12" name="TextBox 1"/>
          <p:cNvSpPr txBox="1"/>
          <p:nvPr/>
        </p:nvSpPr>
        <p:spPr>
          <a:xfrm>
            <a:off x="7260277" y="3195936"/>
            <a:ext cx="1630558" cy="461665"/>
          </a:xfrm>
          <a:prstGeom prst="rect">
            <a:avLst/>
          </a:prstGeom>
          <a:noFill/>
        </p:spPr>
        <p:txBody>
          <a:bodyPr wrap="square" lIns="91421" tIns="45711" rIns="91421" bIns="45711" rtlCol="0">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algn="ctr" defTabSz="914212"/>
            <a:r>
              <a:rPr lang="en-US" sz="1200" dirty="0">
                <a:solidFill>
                  <a:srgbClr val="000000"/>
                </a:solidFill>
              </a:rPr>
              <a:t>Strategic Mission Flight Program</a:t>
            </a:r>
          </a:p>
        </p:txBody>
      </p:sp>
      <p:sp>
        <p:nvSpPr>
          <p:cNvPr id="14" name="TextBox 17"/>
          <p:cNvSpPr txBox="1"/>
          <p:nvPr/>
        </p:nvSpPr>
        <p:spPr>
          <a:xfrm>
            <a:off x="270474" y="3187102"/>
            <a:ext cx="1630558" cy="461665"/>
          </a:xfrm>
          <a:prstGeom prst="rect">
            <a:avLst/>
          </a:prstGeom>
          <a:noFill/>
        </p:spPr>
        <p:txBody>
          <a:bodyPr wrap="square" lIns="91421" tIns="45711" rIns="91421" bIns="45711" rtlCol="0">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algn="ctr" defTabSz="914212"/>
            <a:r>
              <a:rPr lang="en-US" sz="1200" dirty="0">
                <a:solidFill>
                  <a:srgbClr val="000000"/>
                </a:solidFill>
              </a:rPr>
              <a:t>Smaller, Competed Flight Program</a:t>
            </a:r>
          </a:p>
        </p:txBody>
      </p:sp>
      <p:sp>
        <p:nvSpPr>
          <p:cNvPr id="20" name="Rectangle 19"/>
          <p:cNvSpPr/>
          <p:nvPr/>
        </p:nvSpPr>
        <p:spPr>
          <a:xfrm>
            <a:off x="998821" y="2365703"/>
            <a:ext cx="7715250" cy="3385524"/>
          </a:xfrm>
          <a:prstGeom prst="rect">
            <a:avLst/>
          </a:prstGeom>
        </p:spPr>
        <p:txBody>
          <a:bodyPr wrap="square" lIns="91421" tIns="45711" rIns="91421" bIns="45711">
            <a:spAutoFit/>
          </a:bodyPr>
          <a:lstStyle/>
          <a:p>
            <a:pPr defTabSz="914212" fontAlgn="base">
              <a:spcBef>
                <a:spcPct val="0"/>
              </a:spcBef>
              <a:spcAft>
                <a:spcPct val="0"/>
              </a:spcAft>
            </a:pPr>
            <a:r>
              <a:rPr lang="en-US" sz="2800" b="1" dirty="0">
                <a:solidFill>
                  <a:srgbClr val="FF0000"/>
                </a:solidFill>
                <a:latin typeface="Arial"/>
              </a:rPr>
              <a:t>NASA</a:t>
            </a:r>
            <a:r>
              <a:rPr lang="en-US" sz="2800" b="1" dirty="0">
                <a:solidFill>
                  <a:srgbClr val="FFFFFF"/>
                </a:solidFill>
                <a:latin typeface="Arial"/>
              </a:rPr>
              <a:t> and </a:t>
            </a:r>
            <a:r>
              <a:rPr lang="en-US" sz="2800" b="1" dirty="0">
                <a:solidFill>
                  <a:srgbClr val="FF6600"/>
                </a:solidFill>
                <a:latin typeface="Arial"/>
              </a:rPr>
              <a:t>NOAA</a:t>
            </a:r>
            <a:r>
              <a:rPr lang="en-US" sz="2800" b="1" dirty="0">
                <a:solidFill>
                  <a:srgbClr val="FFFFFF"/>
                </a:solidFill>
                <a:latin typeface="Arial"/>
              </a:rPr>
              <a:t> work together (and with other agencies) on the satellite development, operations, data processing, and modeling that inform and improve space weather predictions</a:t>
            </a:r>
            <a:r>
              <a:rPr lang="en-US" sz="2800" b="1" dirty="0" smtClean="0">
                <a:solidFill>
                  <a:srgbClr val="FFFFFF"/>
                </a:solidFill>
                <a:latin typeface="Arial"/>
              </a:rPr>
              <a:t>.</a:t>
            </a:r>
          </a:p>
          <a:p>
            <a:pPr defTabSz="914212" fontAlgn="base">
              <a:spcBef>
                <a:spcPct val="0"/>
              </a:spcBef>
              <a:spcAft>
                <a:spcPct val="0"/>
              </a:spcAft>
            </a:pPr>
            <a:endParaRPr lang="en-US" sz="2000" dirty="0" smtClean="0">
              <a:solidFill>
                <a:srgbClr val="FFFFFF"/>
              </a:solidFill>
              <a:latin typeface="Arial"/>
            </a:endParaRPr>
          </a:p>
          <a:p>
            <a:pPr marL="285750" indent="-285750" defTabSz="914212" fontAlgn="base">
              <a:spcBef>
                <a:spcPct val="0"/>
              </a:spcBef>
              <a:spcAft>
                <a:spcPct val="0"/>
              </a:spcAft>
              <a:buFont typeface="Arial" pitchFamily="34" charset="0"/>
              <a:buChar char="•"/>
            </a:pPr>
            <a:endParaRPr lang="en-US" dirty="0">
              <a:solidFill>
                <a:srgbClr val="FFFFFF"/>
              </a:solidFill>
              <a:latin typeface="Arial" charset="0"/>
            </a:endParaRPr>
          </a:p>
          <a:p>
            <a:pPr defTabSz="914212" fontAlgn="base">
              <a:spcBef>
                <a:spcPct val="0"/>
              </a:spcBef>
              <a:spcAft>
                <a:spcPct val="0"/>
              </a:spcAft>
            </a:pPr>
            <a:endParaRPr lang="en-US" dirty="0" smtClean="0">
              <a:solidFill>
                <a:srgbClr val="FFFFFF"/>
              </a:solidFill>
              <a:latin typeface="Arial"/>
            </a:endParaRPr>
          </a:p>
          <a:p>
            <a:pPr defTabSz="914212" fontAlgn="base">
              <a:spcBef>
                <a:spcPct val="0"/>
              </a:spcBef>
              <a:spcAft>
                <a:spcPct val="0"/>
              </a:spcAft>
            </a:pPr>
            <a:endParaRPr lang="en-US" dirty="0">
              <a:solidFill>
                <a:srgbClr val="FFFFFF"/>
              </a:solidFill>
              <a:latin typeface="Arial"/>
            </a:endParaRPr>
          </a:p>
        </p:txBody>
      </p:sp>
    </p:spTree>
    <p:extLst>
      <p:ext uri="{BB962C8B-B14F-4D97-AF65-F5344CB8AC3E}">
        <p14:creationId xmlns:p14="http://schemas.microsoft.com/office/powerpoint/2010/main" val="1157900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23901" y="448004"/>
            <a:ext cx="7743824" cy="1200310"/>
          </a:xfrm>
          <a:prstGeom prst="rect">
            <a:avLst/>
          </a:prstGeom>
          <a:noFill/>
          <a:ln w="9525">
            <a:noFill/>
            <a:miter lim="800000"/>
            <a:headEnd/>
            <a:tailEnd/>
          </a:ln>
        </p:spPr>
        <p:txBody>
          <a:bodyPr wrap="square" lIns="91421" tIns="45711" rIns="91421" bIns="45711">
            <a:prstTxWarp prst="textNoShape">
              <a:avLst/>
            </a:prstTxWarp>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algn="ctr" defTabSz="914212"/>
            <a:r>
              <a:rPr lang="en-US" sz="3600" b="1" dirty="0">
                <a:solidFill>
                  <a:srgbClr val="FFFF00"/>
                </a:solidFill>
              </a:rPr>
              <a:t>Space Weather:  </a:t>
            </a:r>
            <a:endParaRPr lang="en-US" sz="3600" b="1" dirty="0" smtClean="0">
              <a:solidFill>
                <a:srgbClr val="FFFF00"/>
              </a:solidFill>
            </a:endParaRPr>
          </a:p>
          <a:p>
            <a:pPr algn="ctr" defTabSz="914212"/>
            <a:r>
              <a:rPr lang="en-US" sz="3600" b="1" dirty="0" smtClean="0">
                <a:solidFill>
                  <a:srgbClr val="FFFF00"/>
                </a:solidFill>
              </a:rPr>
              <a:t>NASA's </a:t>
            </a:r>
            <a:r>
              <a:rPr lang="en-US" sz="3600" b="1" dirty="0">
                <a:solidFill>
                  <a:srgbClr val="FFFF00"/>
                </a:solidFill>
              </a:rPr>
              <a:t>Role</a:t>
            </a:r>
            <a:endParaRPr lang="en-US" sz="3600" b="1" dirty="0" smtClean="0">
              <a:solidFill>
                <a:srgbClr val="FFFF00"/>
              </a:solidFill>
            </a:endParaRPr>
          </a:p>
        </p:txBody>
      </p:sp>
      <p:sp>
        <p:nvSpPr>
          <p:cNvPr id="10" name="Left Brace 9"/>
          <p:cNvSpPr/>
          <p:nvPr/>
        </p:nvSpPr>
        <p:spPr bwMode="auto">
          <a:xfrm flipH="1" flipV="1">
            <a:off x="6462396" y="1300541"/>
            <a:ext cx="590223" cy="2449173"/>
          </a:xfrm>
          <a:prstGeom prst="leftBrace">
            <a:avLst>
              <a:gd name="adj1" fmla="val 8333"/>
              <a:gd name="adj2" fmla="val 43154"/>
            </a:avLst>
          </a:prstGeom>
          <a:noFill/>
          <a:ln w="9525" cap="flat" cmpd="sng" algn="ctr">
            <a:solidFill>
              <a:schemeClr val="bg1"/>
            </a:solidFill>
            <a:prstDash val="solid"/>
            <a:round/>
            <a:headEnd type="none" w="med" len="med"/>
            <a:tailEnd type="none" w="med" len="med"/>
          </a:ln>
          <a:effectLst/>
        </p:spPr>
        <p:txBody>
          <a:bodyPr vert="horz" wrap="square" lIns="91421" tIns="45711" rIns="91421" bIns="45711" numCol="1" rtlCol="0" anchor="t" anchorCtr="0" compatLnSpc="1">
            <a:prstTxWarp prst="textNoShape">
              <a:avLst/>
            </a:prstTxWarp>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defTabSz="914212"/>
            <a:endParaRPr lang="en-US">
              <a:solidFill>
                <a:srgbClr val="FFFFFF"/>
              </a:solidFill>
              <a:latin typeface="Arial" pitchFamily="-65" charset="0"/>
            </a:endParaRPr>
          </a:p>
        </p:txBody>
      </p:sp>
      <p:sp>
        <p:nvSpPr>
          <p:cNvPr id="12" name="TextBox 1"/>
          <p:cNvSpPr txBox="1"/>
          <p:nvPr/>
        </p:nvSpPr>
        <p:spPr>
          <a:xfrm>
            <a:off x="7260277" y="3195936"/>
            <a:ext cx="1630558" cy="461665"/>
          </a:xfrm>
          <a:prstGeom prst="rect">
            <a:avLst/>
          </a:prstGeom>
          <a:noFill/>
        </p:spPr>
        <p:txBody>
          <a:bodyPr wrap="square" lIns="91421" tIns="45711" rIns="91421" bIns="45711" rtlCol="0">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algn="ctr" defTabSz="914212"/>
            <a:r>
              <a:rPr lang="en-US" sz="1200" dirty="0">
                <a:solidFill>
                  <a:srgbClr val="000000"/>
                </a:solidFill>
              </a:rPr>
              <a:t>Strategic Mission Flight Program</a:t>
            </a:r>
          </a:p>
        </p:txBody>
      </p:sp>
      <p:sp>
        <p:nvSpPr>
          <p:cNvPr id="14" name="TextBox 17"/>
          <p:cNvSpPr txBox="1"/>
          <p:nvPr/>
        </p:nvSpPr>
        <p:spPr>
          <a:xfrm>
            <a:off x="270474" y="3187102"/>
            <a:ext cx="1630558" cy="461665"/>
          </a:xfrm>
          <a:prstGeom prst="rect">
            <a:avLst/>
          </a:prstGeom>
          <a:noFill/>
        </p:spPr>
        <p:txBody>
          <a:bodyPr wrap="square" lIns="91421" tIns="45711" rIns="91421" bIns="45711" rtlCol="0">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a:lstStyle>
          <a:p>
            <a:pPr algn="ctr" defTabSz="914212"/>
            <a:r>
              <a:rPr lang="en-US" sz="1200" dirty="0">
                <a:solidFill>
                  <a:srgbClr val="000000"/>
                </a:solidFill>
              </a:rPr>
              <a:t>Smaller, Competed Flight Program</a:t>
            </a:r>
          </a:p>
        </p:txBody>
      </p:sp>
      <p:sp>
        <p:nvSpPr>
          <p:cNvPr id="20" name="Rectangle 19"/>
          <p:cNvSpPr/>
          <p:nvPr/>
        </p:nvSpPr>
        <p:spPr>
          <a:xfrm>
            <a:off x="977901" y="2480003"/>
            <a:ext cx="7715250" cy="3970300"/>
          </a:xfrm>
          <a:prstGeom prst="rect">
            <a:avLst/>
          </a:prstGeom>
        </p:spPr>
        <p:txBody>
          <a:bodyPr wrap="square" lIns="91421" tIns="45711" rIns="91421" bIns="45711">
            <a:spAutoFit/>
          </a:bodyPr>
          <a:lstStyle/>
          <a:p>
            <a:pPr defTabSz="914212" fontAlgn="base">
              <a:spcBef>
                <a:spcPct val="0"/>
              </a:spcBef>
              <a:spcAft>
                <a:spcPct val="0"/>
              </a:spcAft>
            </a:pPr>
            <a:r>
              <a:rPr lang="en-US" sz="2800" b="1" dirty="0" smtClean="0">
                <a:solidFill>
                  <a:srgbClr val="FFFFFF"/>
                </a:solidFill>
                <a:latin typeface="Arial" charset="0"/>
              </a:rPr>
              <a:t>Specific </a:t>
            </a:r>
            <a:r>
              <a:rPr lang="en-US" sz="2800" b="1" dirty="0">
                <a:solidFill>
                  <a:srgbClr val="FFFFFF"/>
                </a:solidFill>
                <a:latin typeface="Arial" charset="0"/>
              </a:rPr>
              <a:t>to space weather, </a:t>
            </a:r>
            <a:r>
              <a:rPr lang="en-US" sz="2800" b="1" dirty="0">
                <a:solidFill>
                  <a:srgbClr val="FF0000"/>
                </a:solidFill>
                <a:latin typeface="Arial" charset="0"/>
              </a:rPr>
              <a:t>NASA</a:t>
            </a:r>
            <a:r>
              <a:rPr lang="en-US" sz="2800" b="1" dirty="0">
                <a:solidFill>
                  <a:srgbClr val="FFFFFF"/>
                </a:solidFill>
                <a:latin typeface="Arial" charset="0"/>
              </a:rPr>
              <a:t> formulates and implements a national research program for understanding the Sun and its interactions with the Earth and the Solar </a:t>
            </a:r>
            <a:r>
              <a:rPr lang="en-US" sz="2800" b="1" dirty="0" smtClean="0">
                <a:solidFill>
                  <a:srgbClr val="FFFFFF"/>
                </a:solidFill>
                <a:latin typeface="Arial" charset="0"/>
              </a:rPr>
              <a:t>System and how these phenomena impact life and society</a:t>
            </a:r>
            <a:endParaRPr lang="en-US" sz="2800" b="1" dirty="0">
              <a:solidFill>
                <a:srgbClr val="FFFFFF"/>
              </a:solidFill>
              <a:latin typeface="Arial" charset="0"/>
            </a:endParaRPr>
          </a:p>
          <a:p>
            <a:pPr marL="285750" indent="-285750" defTabSz="914212" fontAlgn="base">
              <a:spcBef>
                <a:spcPct val="0"/>
              </a:spcBef>
              <a:spcAft>
                <a:spcPct val="0"/>
              </a:spcAft>
              <a:buFont typeface="Arial" pitchFamily="34" charset="0"/>
              <a:buChar char="•"/>
            </a:pPr>
            <a:endParaRPr lang="en-US" sz="2800" b="1" dirty="0">
              <a:solidFill>
                <a:srgbClr val="FFFFFF"/>
              </a:solidFill>
              <a:latin typeface="Arial" charset="0"/>
            </a:endParaRPr>
          </a:p>
          <a:p>
            <a:pPr defTabSz="914212" fontAlgn="base">
              <a:spcBef>
                <a:spcPct val="0"/>
              </a:spcBef>
              <a:spcAft>
                <a:spcPct val="0"/>
              </a:spcAft>
            </a:pPr>
            <a:endParaRPr lang="en-US" sz="2800" b="1" dirty="0" smtClean="0">
              <a:solidFill>
                <a:srgbClr val="FFFFFF"/>
              </a:solidFill>
              <a:latin typeface="Arial"/>
            </a:endParaRPr>
          </a:p>
          <a:p>
            <a:pPr defTabSz="914212" fontAlgn="base">
              <a:spcBef>
                <a:spcPct val="0"/>
              </a:spcBef>
              <a:spcAft>
                <a:spcPct val="0"/>
              </a:spcAft>
            </a:pPr>
            <a:endParaRPr lang="en-US" sz="2800" b="1" dirty="0">
              <a:solidFill>
                <a:srgbClr val="FFFFFF"/>
              </a:solidFill>
              <a:latin typeface="Arial"/>
            </a:endParaRPr>
          </a:p>
        </p:txBody>
      </p:sp>
    </p:spTree>
    <p:extLst>
      <p:ext uri="{BB962C8B-B14F-4D97-AF65-F5344CB8AC3E}">
        <p14:creationId xmlns:p14="http://schemas.microsoft.com/office/powerpoint/2010/main" val="713282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18408</TotalTime>
  <Words>2033</Words>
  <Application>Microsoft Macintosh PowerPoint</Application>
  <PresentationFormat>On-screen Show (4:3)</PresentationFormat>
  <Paragraphs>220</Paragraphs>
  <Slides>19</Slides>
  <Notes>13</Notes>
  <HiddenSlides>0</HiddenSlides>
  <MMClips>0</MMClips>
  <ScaleCrop>false</ScaleCrop>
  <HeadingPairs>
    <vt:vector size="4" baseType="variant">
      <vt:variant>
        <vt:lpstr>Theme</vt:lpstr>
      </vt:variant>
      <vt:variant>
        <vt:i4>6</vt:i4>
      </vt:variant>
      <vt:variant>
        <vt:lpstr>Slide Titles</vt:lpstr>
      </vt:variant>
      <vt:variant>
        <vt:i4>19</vt:i4>
      </vt:variant>
    </vt:vector>
  </HeadingPairs>
  <TitlesOfParts>
    <vt:vector size="25" baseType="lpstr">
      <vt:lpstr>Default Design</vt:lpstr>
      <vt:lpstr>4_Default Design</vt:lpstr>
      <vt:lpstr>2_Default Design</vt:lpstr>
      <vt:lpstr>Office Theme</vt:lpstr>
      <vt:lpstr>3_Default Design</vt:lpstr>
      <vt:lpstr>Blank Presentation</vt:lpstr>
      <vt:lpstr>PowerPoint Presentation</vt:lpstr>
      <vt:lpstr>SMD Motivation</vt:lpstr>
      <vt:lpstr>PowerPoint Presentation</vt:lpstr>
      <vt:lpstr>Primary Space Weather Satellites</vt:lpstr>
      <vt:lpstr>PowerPoint Presentation</vt:lpstr>
      <vt:lpstr>PowerPoint Presentation</vt:lpstr>
      <vt:lpstr>PowerPoint Presentation</vt:lpstr>
      <vt:lpstr>PowerPoint Presentation</vt:lpstr>
      <vt:lpstr>PowerPoint Presentation</vt:lpstr>
      <vt:lpstr>Overarching LWS Science Goals</vt:lpstr>
      <vt:lpstr>PowerPoint Presentation</vt:lpstr>
      <vt:lpstr>International Space Weather Activities</vt:lpstr>
      <vt:lpstr>Recent Government Activity of Note</vt:lpstr>
      <vt:lpstr>PowerPoint Presentation</vt:lpstr>
      <vt:lpstr>Looking Forward</vt:lpstr>
      <vt:lpstr>PowerPoint Presentation</vt:lpstr>
      <vt:lpstr>PowerPoint Presentation</vt:lpstr>
      <vt:lpstr>PowerPoint Presentation</vt:lpstr>
      <vt:lpstr>PowerPoint Presentation</vt:lpstr>
    </vt:vector>
  </TitlesOfParts>
  <Company>NASA HQ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Talaat, Elsayed Rasmy. (HQ-DJ000)[NASA IPA]</dc:creator>
  <cp:lastModifiedBy>Antti Pulkkinen</cp:lastModifiedBy>
  <cp:revision>74</cp:revision>
  <cp:lastPrinted>2013-07-25T12:14:36Z</cp:lastPrinted>
  <dcterms:created xsi:type="dcterms:W3CDTF">2013-07-14T16:03:18Z</dcterms:created>
  <dcterms:modified xsi:type="dcterms:W3CDTF">2013-09-25T20:56:30Z</dcterms:modified>
</cp:coreProperties>
</file>