
<file path=[Content_Types].xml><?xml version="1.0" encoding="utf-8"?>
<Types xmlns="http://schemas.openxmlformats.org/package/2006/content-types">
  <Default Extension="xml" ContentType="application/xml"/>
  <Default Extension="JPG" ContentType="image/jpeg"/>
  <Default Extension="jpe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handoutMasterIdLst>
    <p:handoutMasterId r:id="rId9"/>
  </p:handoutMasterIdLst>
  <p:sldIdLst>
    <p:sldId id="389" r:id="rId2"/>
    <p:sldId id="436" r:id="rId3"/>
    <p:sldId id="438" r:id="rId4"/>
    <p:sldId id="437" r:id="rId5"/>
    <p:sldId id="439" r:id="rId6"/>
    <p:sldId id="371" r:id="rId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clrMru>
    <a:srgbClr val="008000"/>
    <a:srgbClr val="FF0066"/>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861" autoAdjust="0"/>
  </p:normalViewPr>
  <p:slideViewPr>
    <p:cSldViewPr>
      <p:cViewPr varScale="1">
        <p:scale>
          <a:sx n="80" d="100"/>
          <a:sy n="80" d="100"/>
        </p:scale>
        <p:origin x="-82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notesMaster" Target="notesMasters/notesMaster1.xml"/><Relationship Id="rId9" Type="http://schemas.openxmlformats.org/officeDocument/2006/relationships/handoutMaster" Target="handoutMasters/handoutMaster1.xml"/><Relationship Id="rId10"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409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charset="0"/>
                <a:cs typeface="ＭＳ Ｐゴシック" charset="0"/>
              </a:defRPr>
            </a:lvl1pPr>
          </a:lstStyle>
          <a:p>
            <a:pPr>
              <a:defRPr/>
            </a:pPr>
            <a:endParaRPr lang="en-US"/>
          </a:p>
        </p:txBody>
      </p:sp>
      <p:sp>
        <p:nvSpPr>
          <p:cNvPr id="410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410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27EA002-DD84-C147-96FC-AA9687A906F6}" type="slidenum">
              <a:rPr lang="en-US"/>
              <a:pPr/>
              <a:t>‹#›</a:t>
            </a:fld>
            <a:endParaRPr lang="en-US"/>
          </a:p>
        </p:txBody>
      </p:sp>
    </p:spTree>
    <p:extLst>
      <p:ext uri="{BB962C8B-B14F-4D97-AF65-F5344CB8AC3E}">
        <p14:creationId xmlns:p14="http://schemas.microsoft.com/office/powerpoint/2010/main" val="25149053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266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charset="0"/>
                <a:cs typeface="ＭＳ Ｐゴシック"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266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0D23B01-D0AC-D044-A4BA-B1BFF802B286}" type="slidenum">
              <a:rPr lang="en-US"/>
              <a:pPr/>
              <a:t>‹#›</a:t>
            </a:fld>
            <a:endParaRPr lang="en-US"/>
          </a:p>
        </p:txBody>
      </p:sp>
    </p:spTree>
    <p:extLst>
      <p:ext uri="{BB962C8B-B14F-4D97-AF65-F5344CB8AC3E}">
        <p14:creationId xmlns:p14="http://schemas.microsoft.com/office/powerpoint/2010/main" val="35651924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9"/>
          <p:cNvSpPr>
            <a:spLocks noGrp="1" noChangeArrowheads="1"/>
          </p:cNvSpPr>
          <p:nvPr>
            <p:ph type="sldNum" sz="quarter"/>
          </p:nvPr>
        </p:nvSpPr>
        <p:spPr>
          <a:noFill/>
        </p:spPr>
        <p:txBody>
          <a:bodyPr/>
          <a:lstStyle/>
          <a:p>
            <a:fld id="{0AAC921A-B2CF-8C42-B6BE-0AD2F19AB493}" type="slidenum">
              <a:rPr lang="en-GB"/>
              <a:pPr/>
              <a:t>1</a:t>
            </a:fld>
            <a:endParaRPr lang="en-GB"/>
          </a:p>
        </p:txBody>
      </p:sp>
      <p:sp>
        <p:nvSpPr>
          <p:cNvPr id="17411" name="Text Box 1"/>
          <p:cNvSpPr txBox="1">
            <a:spLocks noChangeArrowheads="1"/>
          </p:cNvSpPr>
          <p:nvPr/>
        </p:nvSpPr>
        <p:spPr bwMode="auto">
          <a:xfrm>
            <a:off x="1136083" y="685800"/>
            <a:ext cx="4590579"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17412" name="Text Box 2"/>
          <p:cNvSpPr>
            <a:spLocks noGrp="1" noChangeArrowheads="1"/>
          </p:cNvSpPr>
          <p:nvPr>
            <p:ph type="body"/>
          </p:nvPr>
        </p:nvSpPr>
        <p:spPr>
          <a:xfrm>
            <a:off x="914322" y="4343401"/>
            <a:ext cx="5025800" cy="4112684"/>
          </a:xfrm>
          <a:noFill/>
          <a:ln/>
        </p:spPr>
        <p:txBody>
          <a:bodyPr wrap="none" anchor="ct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components are</a:t>
            </a:r>
            <a:r>
              <a:rPr lang="en-US" baseline="0" dirty="0" smtClean="0"/>
              <a:t> necessary for forecast fidelity. </a:t>
            </a:r>
            <a:endParaRPr lang="en-US" dirty="0"/>
          </a:p>
        </p:txBody>
      </p:sp>
      <p:sp>
        <p:nvSpPr>
          <p:cNvPr id="4" name="Slide Number Placeholder 3"/>
          <p:cNvSpPr>
            <a:spLocks noGrp="1"/>
          </p:cNvSpPr>
          <p:nvPr>
            <p:ph type="sldNum" sz="quarter" idx="10"/>
          </p:nvPr>
        </p:nvSpPr>
        <p:spPr/>
        <p:txBody>
          <a:bodyPr/>
          <a:lstStyle/>
          <a:p>
            <a:fld id="{41D6D068-2C07-D64D-A5AE-96E4444B08AA}" type="slidenum">
              <a:rPr lang="en-US" smtClean="0"/>
              <a:pPr/>
              <a:t>3</a:t>
            </a:fld>
            <a:endParaRPr lang="en-US"/>
          </a:p>
        </p:txBody>
      </p:sp>
    </p:spTree>
    <p:extLst>
      <p:ext uri="{BB962C8B-B14F-4D97-AF65-F5344CB8AC3E}">
        <p14:creationId xmlns:p14="http://schemas.microsoft.com/office/powerpoint/2010/main" val="600787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components are</a:t>
            </a:r>
            <a:r>
              <a:rPr lang="en-US" baseline="0" dirty="0" smtClean="0"/>
              <a:t> necessary for forecast fidelity. </a:t>
            </a:r>
            <a:endParaRPr lang="en-US" dirty="0"/>
          </a:p>
        </p:txBody>
      </p:sp>
      <p:sp>
        <p:nvSpPr>
          <p:cNvPr id="4" name="Slide Number Placeholder 3"/>
          <p:cNvSpPr>
            <a:spLocks noGrp="1"/>
          </p:cNvSpPr>
          <p:nvPr>
            <p:ph type="sldNum" sz="quarter" idx="10"/>
          </p:nvPr>
        </p:nvSpPr>
        <p:spPr/>
        <p:txBody>
          <a:bodyPr/>
          <a:lstStyle/>
          <a:p>
            <a:fld id="{41D6D068-2C07-D64D-A5AE-96E4444B08AA}" type="slidenum">
              <a:rPr lang="en-US" smtClean="0"/>
              <a:pPr/>
              <a:t>5</a:t>
            </a:fld>
            <a:endParaRPr lang="en-US"/>
          </a:p>
        </p:txBody>
      </p:sp>
    </p:spTree>
    <p:extLst>
      <p:ext uri="{BB962C8B-B14F-4D97-AF65-F5344CB8AC3E}">
        <p14:creationId xmlns:p14="http://schemas.microsoft.com/office/powerpoint/2010/main" val="600787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D23B01-D0AC-D044-A4BA-B1BFF802B286}" type="slidenum">
              <a:rPr lang="en-US" smtClean="0"/>
              <a:pPr/>
              <a:t>6</a:t>
            </a:fld>
            <a:endParaRPr lang="en-US"/>
          </a:p>
        </p:txBody>
      </p:sp>
    </p:spTree>
    <p:extLst>
      <p:ext uri="{BB962C8B-B14F-4D97-AF65-F5344CB8AC3E}">
        <p14:creationId xmlns:p14="http://schemas.microsoft.com/office/powerpoint/2010/main" val="2289851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
          <p:cNvSpPr>
            <a:spLocks noGrp="1" noChangeArrowheads="1"/>
          </p:cNvSpPr>
          <p:nvPr>
            <p:ph type="sldNum" sz="quarter" idx="10"/>
          </p:nvPr>
        </p:nvSpPr>
        <p:spPr>
          <a:xfrm>
            <a:off x="5986463" y="6484938"/>
            <a:ext cx="2928937" cy="153987"/>
          </a:xfrm>
          <a:prstGeom prst="rect">
            <a:avLst/>
          </a:prstGeom>
          <a:ln/>
        </p:spPr>
        <p:txBody>
          <a:bodyPr/>
          <a:lstStyle>
            <a:lvl1pPr>
              <a:defRPr/>
            </a:lvl1pPr>
          </a:lstStyle>
          <a:p>
            <a:fld id="{DA474A80-33E3-B145-BDB3-4AE83808266C}" type="slidenum">
              <a:rPr lang="en-US"/>
              <a:pPr/>
              <a:t>‹#›</a:t>
            </a:fld>
            <a:endParaRPr lang="en-US" dirty="0"/>
          </a:p>
        </p:txBody>
      </p:sp>
    </p:spTree>
    <p:extLst>
      <p:ext uri="{BB962C8B-B14F-4D97-AF65-F5344CB8AC3E}">
        <p14:creationId xmlns:p14="http://schemas.microsoft.com/office/powerpoint/2010/main" val="1175647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xfrm>
            <a:off x="5986463" y="6484938"/>
            <a:ext cx="2928937" cy="153987"/>
          </a:xfrm>
          <a:prstGeom prst="rect">
            <a:avLst/>
          </a:prstGeom>
          <a:ln/>
        </p:spPr>
        <p:txBody>
          <a:bodyPr/>
          <a:lstStyle>
            <a:lvl1pPr>
              <a:defRPr/>
            </a:lvl1pPr>
          </a:lstStyle>
          <a:p>
            <a:fld id="{286849D7-A919-ED4D-A0EA-38C46EE0E5D5}" type="slidenum">
              <a:rPr lang="en-US"/>
              <a:pPr/>
              <a:t>‹#›</a:t>
            </a:fld>
            <a:endParaRPr lang="en-US"/>
          </a:p>
        </p:txBody>
      </p:sp>
    </p:spTree>
    <p:extLst>
      <p:ext uri="{BB962C8B-B14F-4D97-AF65-F5344CB8AC3E}">
        <p14:creationId xmlns:p14="http://schemas.microsoft.com/office/powerpoint/2010/main" val="3574009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72213"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013"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xfrm>
            <a:off x="5986463" y="6484938"/>
            <a:ext cx="2928937" cy="153987"/>
          </a:xfrm>
          <a:prstGeom prst="rect">
            <a:avLst/>
          </a:prstGeom>
          <a:ln/>
        </p:spPr>
        <p:txBody>
          <a:bodyPr/>
          <a:lstStyle>
            <a:lvl1pPr>
              <a:defRPr/>
            </a:lvl1pPr>
          </a:lstStyle>
          <a:p>
            <a:fld id="{FF604BAB-5962-C84B-9FFD-C6C316272198}" type="slidenum">
              <a:rPr lang="en-US"/>
              <a:pPr/>
              <a:t>‹#›</a:t>
            </a:fld>
            <a:endParaRPr lang="en-US"/>
          </a:p>
        </p:txBody>
      </p:sp>
    </p:spTree>
    <p:extLst>
      <p:ext uri="{BB962C8B-B14F-4D97-AF65-F5344CB8AC3E}">
        <p14:creationId xmlns:p14="http://schemas.microsoft.com/office/powerpoint/2010/main" val="2925574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0013" y="274638"/>
            <a:ext cx="82296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100013"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291013"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sldNum" sz="quarter" idx="10"/>
          </p:nvPr>
        </p:nvSpPr>
        <p:spPr>
          <a:xfrm>
            <a:off x="5986463" y="6484938"/>
            <a:ext cx="2928937" cy="153987"/>
          </a:xfrm>
          <a:prstGeom prst="rect">
            <a:avLst/>
          </a:prstGeom>
          <a:ln/>
        </p:spPr>
        <p:txBody>
          <a:bodyPr/>
          <a:lstStyle>
            <a:lvl1pPr>
              <a:defRPr/>
            </a:lvl1pPr>
          </a:lstStyle>
          <a:p>
            <a:fld id="{54BD3381-4247-1B4F-B437-D66EE202D82D}" type="slidenum">
              <a:rPr lang="en-US"/>
              <a:pPr/>
              <a:t>‹#›</a:t>
            </a:fld>
            <a:endParaRPr lang="en-US"/>
          </a:p>
        </p:txBody>
      </p:sp>
    </p:spTree>
    <p:extLst>
      <p:ext uri="{BB962C8B-B14F-4D97-AF65-F5344CB8AC3E}">
        <p14:creationId xmlns:p14="http://schemas.microsoft.com/office/powerpoint/2010/main" val="4172469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0013"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013"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291013"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sldNum" sz="quarter" idx="10"/>
          </p:nvPr>
        </p:nvSpPr>
        <p:spPr>
          <a:xfrm>
            <a:off x="5986463" y="6484938"/>
            <a:ext cx="2928937" cy="153987"/>
          </a:xfrm>
          <a:prstGeom prst="rect">
            <a:avLst/>
          </a:prstGeom>
          <a:ln/>
        </p:spPr>
        <p:txBody>
          <a:bodyPr/>
          <a:lstStyle>
            <a:lvl1pPr>
              <a:defRPr/>
            </a:lvl1pPr>
          </a:lstStyle>
          <a:p>
            <a:fld id="{318DBE1F-4EB8-A64F-8E8A-1C06710435A4}" type="slidenum">
              <a:rPr lang="en-US"/>
              <a:pPr/>
              <a:t>‹#›</a:t>
            </a:fld>
            <a:endParaRPr lang="en-US"/>
          </a:p>
        </p:txBody>
      </p:sp>
    </p:spTree>
    <p:extLst>
      <p:ext uri="{BB962C8B-B14F-4D97-AF65-F5344CB8AC3E}">
        <p14:creationId xmlns:p14="http://schemas.microsoft.com/office/powerpoint/2010/main" val="2415959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xfrm>
            <a:off x="5986463" y="6484938"/>
            <a:ext cx="2928937" cy="153987"/>
          </a:xfrm>
          <a:prstGeom prst="rect">
            <a:avLst/>
          </a:prstGeom>
          <a:ln/>
        </p:spPr>
        <p:txBody>
          <a:bodyPr/>
          <a:lstStyle>
            <a:lvl1pPr>
              <a:defRPr/>
            </a:lvl1pPr>
          </a:lstStyle>
          <a:p>
            <a:fld id="{74A0F666-910C-6C40-9BE3-CBF10EBC8DF4}" type="slidenum">
              <a:rPr lang="en-US"/>
              <a:pPr/>
              <a:t>‹#›</a:t>
            </a:fld>
            <a:endParaRPr lang="en-US"/>
          </a:p>
        </p:txBody>
      </p:sp>
    </p:spTree>
    <p:extLst>
      <p:ext uri="{BB962C8B-B14F-4D97-AF65-F5344CB8AC3E}">
        <p14:creationId xmlns:p14="http://schemas.microsoft.com/office/powerpoint/2010/main" val="3971163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sldNum" sz="quarter" idx="10"/>
          </p:nvPr>
        </p:nvSpPr>
        <p:spPr>
          <a:xfrm>
            <a:off x="5986463" y="6484938"/>
            <a:ext cx="2928937" cy="153987"/>
          </a:xfrm>
          <a:prstGeom prst="rect">
            <a:avLst/>
          </a:prstGeom>
          <a:ln/>
        </p:spPr>
        <p:txBody>
          <a:bodyPr/>
          <a:lstStyle>
            <a:lvl1pPr>
              <a:defRPr/>
            </a:lvl1pPr>
          </a:lstStyle>
          <a:p>
            <a:fld id="{1A64DC77-170F-F14A-98AA-D4322BEBBC2B}" type="slidenum">
              <a:rPr lang="en-US"/>
              <a:pPr/>
              <a:t>‹#›</a:t>
            </a:fld>
            <a:endParaRPr lang="en-US"/>
          </a:p>
        </p:txBody>
      </p:sp>
    </p:spTree>
    <p:extLst>
      <p:ext uri="{BB962C8B-B14F-4D97-AF65-F5344CB8AC3E}">
        <p14:creationId xmlns:p14="http://schemas.microsoft.com/office/powerpoint/2010/main" val="777637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0013"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91013"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sldNum" sz="quarter" idx="10"/>
          </p:nvPr>
        </p:nvSpPr>
        <p:spPr>
          <a:xfrm>
            <a:off x="5986463" y="6484938"/>
            <a:ext cx="2928937" cy="153987"/>
          </a:xfrm>
          <a:prstGeom prst="rect">
            <a:avLst/>
          </a:prstGeom>
          <a:ln/>
        </p:spPr>
        <p:txBody>
          <a:bodyPr/>
          <a:lstStyle>
            <a:lvl1pPr>
              <a:defRPr/>
            </a:lvl1pPr>
          </a:lstStyle>
          <a:p>
            <a:fld id="{0181EE0F-BEE0-AC47-A16F-BE4A8095E2F5}" type="slidenum">
              <a:rPr lang="en-US"/>
              <a:pPr/>
              <a:t>‹#›</a:t>
            </a:fld>
            <a:endParaRPr lang="en-US"/>
          </a:p>
        </p:txBody>
      </p:sp>
    </p:spTree>
    <p:extLst>
      <p:ext uri="{BB962C8B-B14F-4D97-AF65-F5344CB8AC3E}">
        <p14:creationId xmlns:p14="http://schemas.microsoft.com/office/powerpoint/2010/main" val="1842823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sldNum" sz="quarter" idx="10"/>
          </p:nvPr>
        </p:nvSpPr>
        <p:spPr>
          <a:xfrm>
            <a:off x="5986463" y="6484938"/>
            <a:ext cx="2928937" cy="153987"/>
          </a:xfrm>
          <a:prstGeom prst="rect">
            <a:avLst/>
          </a:prstGeom>
          <a:ln/>
        </p:spPr>
        <p:txBody>
          <a:bodyPr/>
          <a:lstStyle>
            <a:lvl1pPr>
              <a:defRPr/>
            </a:lvl1pPr>
          </a:lstStyle>
          <a:p>
            <a:fld id="{AC328B08-1131-2A42-9AB6-C16F88A4D77F}" type="slidenum">
              <a:rPr lang="en-US"/>
              <a:pPr/>
              <a:t>‹#›</a:t>
            </a:fld>
            <a:endParaRPr lang="en-US"/>
          </a:p>
        </p:txBody>
      </p:sp>
    </p:spTree>
    <p:extLst>
      <p:ext uri="{BB962C8B-B14F-4D97-AF65-F5344CB8AC3E}">
        <p14:creationId xmlns:p14="http://schemas.microsoft.com/office/powerpoint/2010/main" val="4226330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sldNum" sz="quarter" idx="10"/>
          </p:nvPr>
        </p:nvSpPr>
        <p:spPr>
          <a:xfrm>
            <a:off x="5986463" y="6484938"/>
            <a:ext cx="2928937" cy="153987"/>
          </a:xfrm>
          <a:prstGeom prst="rect">
            <a:avLst/>
          </a:prstGeom>
          <a:ln/>
        </p:spPr>
        <p:txBody>
          <a:bodyPr/>
          <a:lstStyle>
            <a:lvl1pPr>
              <a:defRPr/>
            </a:lvl1pPr>
          </a:lstStyle>
          <a:p>
            <a:fld id="{25ABF868-5F96-824E-B278-9562785925CC}" type="slidenum">
              <a:rPr lang="en-US"/>
              <a:pPr/>
              <a:t>‹#›</a:t>
            </a:fld>
            <a:endParaRPr lang="en-US"/>
          </a:p>
        </p:txBody>
      </p:sp>
    </p:spTree>
    <p:extLst>
      <p:ext uri="{BB962C8B-B14F-4D97-AF65-F5344CB8AC3E}">
        <p14:creationId xmlns:p14="http://schemas.microsoft.com/office/powerpoint/2010/main" val="3475605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xfrm>
            <a:off x="5986463" y="6484938"/>
            <a:ext cx="2928937" cy="153987"/>
          </a:xfrm>
          <a:prstGeom prst="rect">
            <a:avLst/>
          </a:prstGeom>
          <a:ln/>
        </p:spPr>
        <p:txBody>
          <a:bodyPr/>
          <a:lstStyle>
            <a:lvl1pPr>
              <a:defRPr/>
            </a:lvl1pPr>
          </a:lstStyle>
          <a:p>
            <a:fld id="{9A1C4E87-5A84-684D-BCED-A401C9F40BA6}" type="slidenum">
              <a:rPr lang="en-US"/>
              <a:pPr/>
              <a:t>‹#›</a:t>
            </a:fld>
            <a:endParaRPr lang="en-US"/>
          </a:p>
        </p:txBody>
      </p:sp>
    </p:spTree>
    <p:extLst>
      <p:ext uri="{BB962C8B-B14F-4D97-AF65-F5344CB8AC3E}">
        <p14:creationId xmlns:p14="http://schemas.microsoft.com/office/powerpoint/2010/main" val="2099157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sz="quarter" idx="10"/>
          </p:nvPr>
        </p:nvSpPr>
        <p:spPr>
          <a:xfrm>
            <a:off x="5986463" y="6484938"/>
            <a:ext cx="2928937" cy="153987"/>
          </a:xfrm>
          <a:prstGeom prst="rect">
            <a:avLst/>
          </a:prstGeom>
          <a:ln/>
        </p:spPr>
        <p:txBody>
          <a:bodyPr/>
          <a:lstStyle>
            <a:lvl1pPr>
              <a:defRPr/>
            </a:lvl1pPr>
          </a:lstStyle>
          <a:p>
            <a:fld id="{9BF85DDA-0CF9-7346-8F9F-2C90CA7D4F31}" type="slidenum">
              <a:rPr lang="en-US"/>
              <a:pPr/>
              <a:t>‹#›</a:t>
            </a:fld>
            <a:endParaRPr lang="en-US"/>
          </a:p>
        </p:txBody>
      </p:sp>
    </p:spTree>
    <p:extLst>
      <p:ext uri="{BB962C8B-B14F-4D97-AF65-F5344CB8AC3E}">
        <p14:creationId xmlns:p14="http://schemas.microsoft.com/office/powerpoint/2010/main" val="3234420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sz="quarter" idx="10"/>
          </p:nvPr>
        </p:nvSpPr>
        <p:spPr>
          <a:xfrm>
            <a:off x="5986463" y="6484938"/>
            <a:ext cx="2928937" cy="153987"/>
          </a:xfrm>
          <a:prstGeom prst="rect">
            <a:avLst/>
          </a:prstGeom>
          <a:ln/>
        </p:spPr>
        <p:txBody>
          <a:bodyPr/>
          <a:lstStyle>
            <a:lvl1pPr>
              <a:defRPr/>
            </a:lvl1pPr>
          </a:lstStyle>
          <a:p>
            <a:fld id="{E31517AD-6F4A-7449-8CFC-E5517AA1B459}" type="slidenum">
              <a:rPr lang="en-US"/>
              <a:pPr/>
              <a:t>‹#›</a:t>
            </a:fld>
            <a:endParaRPr lang="en-US"/>
          </a:p>
        </p:txBody>
      </p:sp>
    </p:spTree>
    <p:extLst>
      <p:ext uri="{BB962C8B-B14F-4D97-AF65-F5344CB8AC3E}">
        <p14:creationId xmlns:p14="http://schemas.microsoft.com/office/powerpoint/2010/main" val="35734241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amma/>
                <a:tint val="29412"/>
                <a:invGamma/>
              </a:schemeClr>
            </a:gs>
            <a:gs pos="100000">
              <a:schemeClr val="bg2"/>
            </a:gs>
          </a:gsLst>
          <a:lin ang="5400000" scaled="1"/>
        </a:gradFill>
        <a:effectLst/>
      </p:bgPr>
    </p:bg>
    <p:spTree>
      <p:nvGrpSpPr>
        <p:cNvPr id="1" name=""/>
        <p:cNvGrpSpPr/>
        <p:nvPr/>
      </p:nvGrpSpPr>
      <p:grpSpPr>
        <a:xfrm>
          <a:off x="0" y="0"/>
          <a:ext cx="0" cy="0"/>
          <a:chOff x="0" y="0"/>
          <a:chExt cx="0" cy="0"/>
        </a:xfrm>
      </p:grpSpPr>
      <p:sp>
        <p:nvSpPr>
          <p:cNvPr id="1031" name="Rectangle 7"/>
          <p:cNvSpPr>
            <a:spLocks noGrp="1" noChangeArrowheads="1"/>
          </p:cNvSpPr>
          <p:nvPr>
            <p:ph type="title"/>
          </p:nvPr>
        </p:nvSpPr>
        <p:spPr bwMode="auto">
          <a:xfrm>
            <a:off x="100013" y="274638"/>
            <a:ext cx="8229600"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pic>
        <p:nvPicPr>
          <p:cNvPr id="1027" name="Picture 8" descr="Macintosh HD:d-disk:branch:GSFC_memorial_symposium_06:"/>
          <p:cNvPicPr>
            <a:picLocks noChangeAspect="1" noChangeArrowheads="1"/>
          </p:cNvPicPr>
          <p:nvPr/>
        </p:nvPicPr>
        <p:blipFill>
          <a:blip r:embed="rId15">
            <a:lum bright="-4000" contrast="28000"/>
            <a:extLst>
              <a:ext uri="{28A0092B-C50C-407E-A947-70E740481C1C}">
                <a14:useLocalDpi xmlns:a14="http://schemas.microsoft.com/office/drawing/2010/main" val="0"/>
              </a:ext>
            </a:extLst>
          </a:blip>
          <a:srcRect/>
          <a:stretch>
            <a:fillRect/>
          </a:stretch>
        </p:blipFill>
        <p:spPr bwMode="auto">
          <a:xfrm>
            <a:off x="8075613" y="157163"/>
            <a:ext cx="9144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9"/>
          <p:cNvSpPr>
            <a:spLocks noGrp="1" noChangeArrowheads="1"/>
          </p:cNvSpPr>
          <p:nvPr>
            <p:ph type="body" idx="1"/>
          </p:nvPr>
        </p:nvSpPr>
        <p:spPr bwMode="auto">
          <a:xfrm>
            <a:off x="100013"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HSDlogo.png"/>
          <p:cNvPicPr>
            <a:picLocks noChangeAspect="1"/>
          </p:cNvPicPr>
          <p:nvPr/>
        </p:nvPicPr>
        <p:blipFill>
          <a:blip r:embed="rId16"/>
          <a:stretch>
            <a:fillRect/>
          </a:stretch>
        </p:blipFill>
        <p:spPr>
          <a:xfrm>
            <a:off x="228600" y="381000"/>
            <a:ext cx="1600200" cy="441896"/>
          </a:xfrm>
          <a:prstGeom prst="rect">
            <a:avLst/>
          </a:prstGeom>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ctr" rtl="0" eaLnBrk="0" fontAlgn="base" hangingPunct="0">
        <a:spcBef>
          <a:spcPct val="0"/>
        </a:spcBef>
        <a:spcAft>
          <a:spcPct val="0"/>
        </a:spcAft>
        <a:defRPr sz="2800">
          <a:solidFill>
            <a:schemeClr val="accent2"/>
          </a:solidFill>
          <a:effectLst>
            <a:outerShdw blurRad="50800" dist="38100" dir="2700000" algn="tl" rotWithShape="0">
              <a:prstClr val="black">
                <a:alpha val="40000"/>
              </a:prstClr>
            </a:outerShdw>
          </a:effectLst>
          <a:latin typeface="Helvetica"/>
          <a:ea typeface="ＭＳ Ｐゴシック" charset="-128"/>
          <a:cs typeface="Helvetica"/>
        </a:defRPr>
      </a:lvl1pPr>
      <a:lvl2pPr algn="ctr" rtl="0" eaLnBrk="0" fontAlgn="base" hangingPunct="0">
        <a:spcBef>
          <a:spcPct val="0"/>
        </a:spcBef>
        <a:spcAft>
          <a:spcPct val="0"/>
        </a:spcAft>
        <a:defRPr sz="3200">
          <a:solidFill>
            <a:schemeClr val="accent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3200">
          <a:solidFill>
            <a:schemeClr val="accent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3200">
          <a:solidFill>
            <a:schemeClr val="accent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3200">
          <a:solidFill>
            <a:schemeClr val="accent2"/>
          </a:solidFill>
          <a:latin typeface="Times New Roman" pitchFamily="-112" charset="0"/>
          <a:ea typeface="ＭＳ Ｐゴシック" charset="-128"/>
          <a:cs typeface="ＭＳ Ｐゴシック" charset="-128"/>
        </a:defRPr>
      </a:lvl5pPr>
      <a:lvl6pPr marL="457200" algn="ctr" rtl="0" fontAlgn="base">
        <a:spcBef>
          <a:spcPct val="0"/>
        </a:spcBef>
        <a:spcAft>
          <a:spcPct val="0"/>
        </a:spcAft>
        <a:defRPr sz="3200">
          <a:solidFill>
            <a:schemeClr val="accent2"/>
          </a:solidFill>
          <a:latin typeface="Times New Roman" pitchFamily="-112" charset="0"/>
        </a:defRPr>
      </a:lvl6pPr>
      <a:lvl7pPr marL="914400" algn="ctr" rtl="0" fontAlgn="base">
        <a:spcBef>
          <a:spcPct val="0"/>
        </a:spcBef>
        <a:spcAft>
          <a:spcPct val="0"/>
        </a:spcAft>
        <a:defRPr sz="3200">
          <a:solidFill>
            <a:schemeClr val="accent2"/>
          </a:solidFill>
          <a:latin typeface="Times New Roman" pitchFamily="-112" charset="0"/>
        </a:defRPr>
      </a:lvl7pPr>
      <a:lvl8pPr marL="1371600" algn="ctr" rtl="0" fontAlgn="base">
        <a:spcBef>
          <a:spcPct val="0"/>
        </a:spcBef>
        <a:spcAft>
          <a:spcPct val="0"/>
        </a:spcAft>
        <a:defRPr sz="3200">
          <a:solidFill>
            <a:schemeClr val="accent2"/>
          </a:solidFill>
          <a:latin typeface="Times New Roman" pitchFamily="-112" charset="0"/>
        </a:defRPr>
      </a:lvl8pPr>
      <a:lvl9pPr marL="1828800" algn="ctr" rtl="0" fontAlgn="base">
        <a:spcBef>
          <a:spcPct val="0"/>
        </a:spcBef>
        <a:spcAft>
          <a:spcPct val="0"/>
        </a:spcAft>
        <a:defRPr sz="3200">
          <a:solidFill>
            <a:schemeClr val="accent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JPG"/><Relationship Id="rId6"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xml"/><Relationship Id="rId5" Type="http://schemas.openxmlformats.org/officeDocument/2006/relationships/image" Target="../media/image6.png"/><Relationship Id="rId1" Type="http://schemas.microsoft.com/office/2007/relationships/media" Target="file://localhost/d-disk/papers/talks/Goddard%20Memorial%20Symposium%202011/NASA/SIZZLE.MOV" TargetMode="External"/><Relationship Id="rId2" Type="http://schemas.openxmlformats.org/officeDocument/2006/relationships/video" Target="file://localhost/d-disk/papers/talks/Goddard%20Memorial%20Symposium%202011/NASA/SIZZLE.MO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xml"/><Relationship Id="rId5" Type="http://schemas.openxmlformats.org/officeDocument/2006/relationships/image" Target="../media/image7.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438150"/>
            <a:ext cx="9144000" cy="6419850"/>
          </a:xfrm>
          <a:prstGeom prst="rect">
            <a:avLst/>
          </a:prstGeom>
        </p:spPr>
      </p:pic>
      <p:sp>
        <p:nvSpPr>
          <p:cNvPr id="16387" name="Text Box 11"/>
          <p:cNvSpPr txBox="1">
            <a:spLocks noChangeArrowheads="1"/>
          </p:cNvSpPr>
          <p:nvPr/>
        </p:nvSpPr>
        <p:spPr bwMode="auto">
          <a:xfrm>
            <a:off x="914400" y="2133600"/>
            <a:ext cx="7162800" cy="1426930"/>
          </a:xfrm>
          <a:prstGeom prst="rect">
            <a:avLst/>
          </a:prstGeom>
          <a:noFill/>
          <a:ln w="9525">
            <a:noFill/>
            <a:round/>
            <a:headEnd/>
            <a:tailEnd/>
          </a:ln>
        </p:spPr>
        <p:txBody>
          <a:bodyPr wrap="square" lIns="90000" tIns="46800" rIns="90000" bIns="46800">
            <a:prstTxWarp prst="textNoShape">
              <a:avLst/>
            </a:prstTxWarp>
            <a:spAutoFit/>
          </a:bodyPr>
          <a:lstStyle/>
          <a:p>
            <a:pPr algn="ctr" eaLnBrk="1" hangingPunct="1">
              <a:lnSpc>
                <a:spcPct val="100000"/>
              </a:lnSpc>
              <a:spcBef>
                <a:spcPts val="1750"/>
              </a:spcBef>
              <a:buFont typeface="Gill Sans M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dirty="0" err="1" smtClean="0">
                <a:solidFill>
                  <a:schemeClr val="bg1"/>
                </a:solidFill>
                <a:latin typeface="Helvetica"/>
                <a:cs typeface="Helvetica"/>
              </a:rPr>
              <a:t>Heliophysics</a:t>
            </a:r>
            <a:r>
              <a:rPr lang="en-US" sz="3600" b="1" dirty="0" smtClean="0">
                <a:solidFill>
                  <a:schemeClr val="bg1"/>
                </a:solidFill>
                <a:latin typeface="Helvetica"/>
                <a:cs typeface="Helvetica"/>
              </a:rPr>
              <a:t> Science Division:</a:t>
            </a:r>
          </a:p>
          <a:p>
            <a:pPr algn="ctr" eaLnBrk="1" hangingPunct="1">
              <a:lnSpc>
                <a:spcPct val="100000"/>
              </a:lnSpc>
              <a:spcBef>
                <a:spcPts val="1750"/>
              </a:spcBef>
              <a:buFont typeface="Gill Sans M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dirty="0" smtClean="0">
                <a:solidFill>
                  <a:schemeClr val="bg1"/>
                </a:solidFill>
                <a:latin typeface="Helvetica"/>
                <a:cs typeface="Helvetica"/>
              </a:rPr>
              <a:t>Our View of Space Weather </a:t>
            </a:r>
            <a:endParaRPr lang="en-GB" sz="3600" b="1" dirty="0">
              <a:solidFill>
                <a:schemeClr val="bg1"/>
              </a:solidFill>
              <a:latin typeface="Helvetica"/>
              <a:cs typeface="Helvetica"/>
            </a:endParaRPr>
          </a:p>
        </p:txBody>
      </p:sp>
      <p:pic>
        <p:nvPicPr>
          <p:cNvPr id="9" name="Picture 8" descr="HSDlogo.png"/>
          <p:cNvPicPr>
            <a:picLocks noChangeAspect="1"/>
          </p:cNvPicPr>
          <p:nvPr/>
        </p:nvPicPr>
        <p:blipFill>
          <a:blip r:embed="rId4"/>
          <a:stretch>
            <a:fillRect/>
          </a:stretch>
        </p:blipFill>
        <p:spPr>
          <a:xfrm>
            <a:off x="7086600" y="381000"/>
            <a:ext cx="1600200" cy="441896"/>
          </a:xfrm>
          <a:prstGeom prst="rect">
            <a:avLst/>
          </a:prstGeom>
        </p:spPr>
      </p:pic>
      <p:pic>
        <p:nvPicPr>
          <p:cNvPr id="4" name="Picture 3" descr="DSC_6672-0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0" y="4724400"/>
            <a:ext cx="2753957" cy="1828800"/>
          </a:xfrm>
          <a:prstGeom prst="rect">
            <a:avLst/>
          </a:prstGeom>
        </p:spPr>
      </p:pic>
      <p:pic>
        <p:nvPicPr>
          <p:cNvPr id="3" name="Picture 2"/>
          <p:cNvPicPr>
            <a:picLocks noChangeAspect="1"/>
          </p:cNvPicPr>
          <p:nvPr/>
        </p:nvPicPr>
        <p:blipFill>
          <a:blip r:embed="rId6"/>
          <a:stretch>
            <a:fillRect/>
          </a:stretch>
        </p:blipFill>
        <p:spPr>
          <a:xfrm>
            <a:off x="533400" y="4724400"/>
            <a:ext cx="1998582" cy="1828800"/>
          </a:xfrm>
          <a:prstGeom prst="rect">
            <a:avLst/>
          </a:prstGeom>
        </p:spPr>
      </p:pic>
    </p:spTree>
    <p:extLst>
      <p:ext uri="{BB962C8B-B14F-4D97-AF65-F5344CB8AC3E}">
        <p14:creationId xmlns:p14="http://schemas.microsoft.com/office/powerpoint/2010/main" val="4163934662"/>
      </p:ext>
    </p:extLst>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33400" y="0"/>
            <a:ext cx="8229600"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accent2"/>
                </a:solidFill>
                <a:effectLst>
                  <a:outerShdw blurRad="50800" dist="38100" dir="2700000" algn="tl" rotWithShape="0">
                    <a:prstClr val="black">
                      <a:alpha val="40000"/>
                    </a:prstClr>
                  </a:outerShdw>
                </a:effectLst>
                <a:uLnTx/>
                <a:uFillTx/>
                <a:latin typeface="Helvetica"/>
                <a:ea typeface="ＭＳ Ｐゴシック" charset="-128"/>
                <a:cs typeface="Helvetica"/>
              </a:rPr>
              <a:t>Mission</a:t>
            </a:r>
            <a:endParaRPr kumimoji="0" lang="en-US" sz="2800" b="1" i="0" u="none" strike="noStrike" kern="0" cap="none" spc="0" normalizeH="0" baseline="0" noProof="0" dirty="0">
              <a:ln>
                <a:noFill/>
              </a:ln>
              <a:solidFill>
                <a:schemeClr val="accent2"/>
              </a:solidFill>
              <a:effectLst>
                <a:outerShdw blurRad="50800" dist="38100" dir="2700000" algn="tl" rotWithShape="0">
                  <a:prstClr val="black">
                    <a:alpha val="40000"/>
                  </a:prstClr>
                </a:outerShdw>
              </a:effectLst>
              <a:uLnTx/>
              <a:uFillTx/>
              <a:latin typeface="Helvetica"/>
              <a:ea typeface="ＭＳ Ｐゴシック" charset="-128"/>
              <a:cs typeface="Helvetica"/>
            </a:endParaRPr>
          </a:p>
        </p:txBody>
      </p:sp>
      <p:sp>
        <p:nvSpPr>
          <p:cNvPr id="5" name="Slide Number Placeholder 4"/>
          <p:cNvSpPr>
            <a:spLocks noGrp="1"/>
          </p:cNvSpPr>
          <p:nvPr>
            <p:ph type="sldNum" sz="quarter" idx="10"/>
          </p:nvPr>
        </p:nvSpPr>
        <p:spPr/>
        <p:txBody>
          <a:bodyPr/>
          <a:lstStyle/>
          <a:p>
            <a:fld id="{9A1C4E87-5A84-684D-BCED-A401C9F40BA6}" type="slidenum">
              <a:rPr lang="en-US" sz="1600" smtClean="0">
                <a:latin typeface="Helvetica"/>
                <a:cs typeface="Helvetica"/>
              </a:rPr>
              <a:pPr/>
              <a:t>2</a:t>
            </a:fld>
            <a:endParaRPr lang="en-US" sz="1600" dirty="0">
              <a:latin typeface="Helvetica"/>
              <a:cs typeface="Helvetica"/>
            </a:endParaRPr>
          </a:p>
        </p:txBody>
      </p:sp>
      <p:sp>
        <p:nvSpPr>
          <p:cNvPr id="3" name="TextBox 2"/>
          <p:cNvSpPr txBox="1"/>
          <p:nvPr/>
        </p:nvSpPr>
        <p:spPr>
          <a:xfrm>
            <a:off x="457200" y="1295400"/>
            <a:ext cx="8153400" cy="4893647"/>
          </a:xfrm>
          <a:prstGeom prst="rect">
            <a:avLst/>
          </a:prstGeom>
          <a:noFill/>
        </p:spPr>
        <p:txBody>
          <a:bodyPr wrap="square" rtlCol="0">
            <a:spAutoFit/>
          </a:bodyPr>
          <a:lstStyle/>
          <a:p>
            <a:r>
              <a:rPr lang="en-US" b="1" dirty="0" smtClean="0">
                <a:latin typeface="Helvetica"/>
                <a:cs typeface="Helvetica"/>
              </a:rPr>
              <a:t>HSD</a:t>
            </a:r>
            <a:r>
              <a:rPr lang="en-US" dirty="0" smtClean="0">
                <a:latin typeface="Helvetica"/>
                <a:cs typeface="Helvetica"/>
              </a:rPr>
              <a:t> conducts,</a:t>
            </a:r>
            <a:r>
              <a:rPr lang="en-US" dirty="0">
                <a:latin typeface="Helvetica"/>
                <a:cs typeface="Helvetica"/>
              </a:rPr>
              <a:t> </a:t>
            </a:r>
            <a:r>
              <a:rPr lang="en-US" dirty="0" smtClean="0">
                <a:latin typeface="Helvetica"/>
                <a:cs typeface="Helvetica"/>
              </a:rPr>
              <a:t>for NASA, </a:t>
            </a:r>
            <a:r>
              <a:rPr lang="en-US" dirty="0">
                <a:latin typeface="Helvetica"/>
                <a:cs typeface="Helvetica"/>
              </a:rPr>
              <a:t>research on the Sun, </a:t>
            </a:r>
            <a:r>
              <a:rPr lang="en-US" dirty="0" smtClean="0">
                <a:latin typeface="Helvetica"/>
                <a:cs typeface="Helvetica"/>
              </a:rPr>
              <a:t>the </a:t>
            </a:r>
            <a:r>
              <a:rPr lang="en-US" dirty="0" err="1" smtClean="0">
                <a:latin typeface="Helvetica"/>
                <a:cs typeface="Helvetica"/>
              </a:rPr>
              <a:t>heliosphere</a:t>
            </a:r>
            <a:r>
              <a:rPr lang="en-US" dirty="0" smtClean="0">
                <a:latin typeface="Helvetica"/>
                <a:cs typeface="Helvetica"/>
              </a:rPr>
              <a:t>, </a:t>
            </a:r>
            <a:r>
              <a:rPr lang="en-US" dirty="0">
                <a:latin typeface="Helvetica"/>
                <a:cs typeface="Helvetica"/>
              </a:rPr>
              <a:t>and interactions of Earth, other planets, small bodies, and interstellar gas with the </a:t>
            </a:r>
            <a:r>
              <a:rPr lang="en-US" dirty="0" err="1">
                <a:latin typeface="Helvetica"/>
                <a:cs typeface="Helvetica"/>
              </a:rPr>
              <a:t>heliosphere</a:t>
            </a:r>
            <a:r>
              <a:rPr lang="en-US" dirty="0">
                <a:latin typeface="Helvetica"/>
                <a:cs typeface="Helvetica"/>
              </a:rPr>
              <a:t>. </a:t>
            </a:r>
            <a:r>
              <a:rPr lang="en-US" dirty="0" smtClean="0">
                <a:latin typeface="Helvetica"/>
                <a:cs typeface="Helvetica"/>
              </a:rPr>
              <a:t>Research </a:t>
            </a:r>
            <a:r>
              <a:rPr lang="en-US" dirty="0">
                <a:latin typeface="Helvetica"/>
                <a:cs typeface="Helvetica"/>
              </a:rPr>
              <a:t>also encompasses </a:t>
            </a:r>
            <a:r>
              <a:rPr lang="en-US" dirty="0" err="1">
                <a:latin typeface="Helvetica"/>
                <a:cs typeface="Helvetica"/>
              </a:rPr>
              <a:t>geospace</a:t>
            </a:r>
            <a:r>
              <a:rPr lang="en-US" dirty="0">
                <a:latin typeface="Helvetica"/>
                <a:cs typeface="Helvetica"/>
              </a:rPr>
              <a:t> -- Earth's uppermost atmosphere, the ionosphere, and the magnetosphere -- and the changing environmental conditions throughout the coupled </a:t>
            </a:r>
            <a:r>
              <a:rPr lang="en-US" dirty="0" err="1" smtClean="0">
                <a:latin typeface="Helvetica"/>
                <a:cs typeface="Helvetica"/>
              </a:rPr>
              <a:t>heliosphere</a:t>
            </a:r>
            <a:r>
              <a:rPr lang="en-US" dirty="0" smtClean="0">
                <a:latin typeface="Helvetica"/>
                <a:cs typeface="Helvetica"/>
              </a:rPr>
              <a:t>.</a:t>
            </a:r>
            <a:r>
              <a:rPr lang="en-US" dirty="0">
                <a:latin typeface="Helvetica"/>
                <a:cs typeface="Helvetica"/>
              </a:rPr>
              <a:t/>
            </a:r>
            <a:br>
              <a:rPr lang="en-US" dirty="0">
                <a:latin typeface="Helvetica"/>
                <a:cs typeface="Helvetica"/>
              </a:rPr>
            </a:br>
            <a:r>
              <a:rPr lang="en-US" dirty="0">
                <a:latin typeface="Helvetica"/>
                <a:cs typeface="Helvetica"/>
              </a:rPr>
              <a:t/>
            </a:r>
            <a:br>
              <a:rPr lang="en-US" dirty="0">
                <a:latin typeface="Helvetica"/>
                <a:cs typeface="Helvetica"/>
              </a:rPr>
            </a:br>
            <a:r>
              <a:rPr lang="en-US" dirty="0" smtClean="0">
                <a:latin typeface="Helvetica"/>
                <a:cs typeface="Helvetica"/>
              </a:rPr>
              <a:t>Research involves leading or participating in scientific flight missions, instruments, the analysis of measurements, and theory and modeling. Research also directly addresses societal needs by seeking to understand the sources of space weather effects.</a:t>
            </a:r>
            <a:endParaRPr lang="en-US" dirty="0">
              <a:latin typeface="Helvetica"/>
              <a:cs typeface="Helvetica"/>
            </a:endParaRPr>
          </a:p>
        </p:txBody>
      </p:sp>
    </p:spTree>
    <p:extLst>
      <p:ext uri="{BB962C8B-B14F-4D97-AF65-F5344CB8AC3E}">
        <p14:creationId xmlns:p14="http://schemas.microsoft.com/office/powerpoint/2010/main" val="27821657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2"/>
          <p:cNvSpPr txBox="1">
            <a:spLocks noChangeArrowheads="1"/>
          </p:cNvSpPr>
          <p:nvPr/>
        </p:nvSpPr>
        <p:spPr bwMode="auto">
          <a:xfrm>
            <a:off x="4572000" y="1219200"/>
            <a:ext cx="4343400" cy="4524315"/>
          </a:xfrm>
          <a:prstGeom prst="rect">
            <a:avLst/>
          </a:prstGeom>
          <a:noFill/>
          <a:ln w="9525">
            <a:noFill/>
            <a:miter lim="800000"/>
            <a:headEnd/>
            <a:tailEnd/>
          </a:ln>
        </p:spPr>
        <p:txBody>
          <a:bodyPr wrap="square">
            <a:prstTxWarp prst="textNoShape">
              <a:avLst/>
            </a:prstTxWarp>
            <a:spAutoFit/>
          </a:bodyPr>
          <a:lstStyle/>
          <a:p>
            <a:pPr marL="174625" indent="-174625">
              <a:buFont typeface="Arial" charset="0"/>
              <a:buChar char="•"/>
            </a:pPr>
            <a:r>
              <a:rPr lang="en-US" sz="2400" dirty="0" smtClean="0">
                <a:latin typeface="Helvetica"/>
                <a:cs typeface="Helvetica"/>
              </a:rPr>
              <a:t>Substantial societal relevance</a:t>
            </a:r>
            <a:endParaRPr lang="en-US" sz="2400" dirty="0">
              <a:latin typeface="Helvetica"/>
              <a:cs typeface="Helvetica"/>
            </a:endParaRPr>
          </a:p>
          <a:p>
            <a:pPr marL="174625" indent="-174625"/>
            <a:endParaRPr lang="en-US" sz="2400" dirty="0">
              <a:latin typeface="Helvetica"/>
              <a:cs typeface="Helvetica"/>
            </a:endParaRPr>
          </a:p>
          <a:p>
            <a:pPr marL="174625" indent="-174625">
              <a:buFont typeface="Arial" charset="0"/>
              <a:buChar char="•"/>
            </a:pPr>
            <a:r>
              <a:rPr lang="en-US" sz="2400" dirty="0" smtClean="0">
                <a:latin typeface="Helvetica"/>
                <a:cs typeface="Helvetica"/>
              </a:rPr>
              <a:t>Unlike weather, many scientific underpinnings not understood</a:t>
            </a:r>
            <a:endParaRPr lang="en-US" sz="2400" dirty="0">
              <a:latin typeface="Helvetica"/>
              <a:cs typeface="Helvetica"/>
            </a:endParaRPr>
          </a:p>
          <a:p>
            <a:pPr marL="174625" indent="-174625">
              <a:buFont typeface="Arial" charset="0"/>
              <a:buChar char="•"/>
            </a:pPr>
            <a:endParaRPr lang="en-US" sz="2400" dirty="0">
              <a:latin typeface="Helvetica"/>
              <a:cs typeface="Helvetica"/>
            </a:endParaRPr>
          </a:p>
          <a:p>
            <a:pPr marL="174625" indent="-174625">
              <a:buFont typeface="Arial" charset="0"/>
              <a:buChar char="•"/>
            </a:pPr>
            <a:r>
              <a:rPr lang="en-US" sz="2400" dirty="0" smtClean="0">
                <a:latin typeface="Helvetica"/>
                <a:cs typeface="Helvetica"/>
              </a:rPr>
              <a:t>Model development immature</a:t>
            </a:r>
            <a:endParaRPr lang="en-US" sz="2400" dirty="0">
              <a:latin typeface="Helvetica"/>
              <a:cs typeface="Helvetica"/>
            </a:endParaRPr>
          </a:p>
          <a:p>
            <a:pPr marL="174625" indent="-174625">
              <a:buFont typeface="Arial" charset="0"/>
              <a:buChar char="•"/>
            </a:pPr>
            <a:endParaRPr lang="en-US" sz="2400" dirty="0">
              <a:latin typeface="Helvetica"/>
              <a:cs typeface="Helvetica"/>
            </a:endParaRPr>
          </a:p>
          <a:p>
            <a:pPr marL="174625" indent="-174625">
              <a:buFont typeface="Arial" charset="0"/>
              <a:buChar char="•"/>
            </a:pPr>
            <a:r>
              <a:rPr lang="en-US" sz="2400" dirty="0" smtClean="0">
                <a:latin typeface="Helvetica"/>
                <a:cs typeface="Helvetica"/>
              </a:rPr>
              <a:t>Driver data primarily from research missions</a:t>
            </a:r>
            <a:endParaRPr lang="en-US" sz="2400" dirty="0">
              <a:latin typeface="Helvetica"/>
              <a:cs typeface="Helvetica"/>
            </a:endParaRPr>
          </a:p>
        </p:txBody>
      </p:sp>
      <p:sp>
        <p:nvSpPr>
          <p:cNvPr id="2" name="TextBox 1"/>
          <p:cNvSpPr txBox="1">
            <a:spLocks noChangeArrowheads="1"/>
          </p:cNvSpPr>
          <p:nvPr/>
        </p:nvSpPr>
        <p:spPr bwMode="auto">
          <a:xfrm>
            <a:off x="914400" y="5943600"/>
            <a:ext cx="6541550" cy="523220"/>
          </a:xfrm>
          <a:prstGeom prst="rect">
            <a:avLst/>
          </a:prstGeom>
          <a:noFill/>
          <a:ln w="9525">
            <a:noFill/>
            <a:miter lim="800000"/>
            <a:headEnd/>
            <a:tailEnd/>
          </a:ln>
        </p:spPr>
        <p:txBody>
          <a:bodyPr wrap="none">
            <a:prstTxWarp prst="textNoShape">
              <a:avLst/>
            </a:prstTxWarp>
            <a:spAutoFit/>
          </a:bodyPr>
          <a:lstStyle/>
          <a:p>
            <a:r>
              <a:rPr lang="en-US" sz="2800" i="1" dirty="0" smtClean="0">
                <a:latin typeface="Helvetica"/>
                <a:cs typeface="Helvetica"/>
              </a:rPr>
              <a:t>Space Weather is </a:t>
            </a:r>
            <a:r>
              <a:rPr lang="en-US" sz="2800" i="1" dirty="0" smtClean="0">
                <a:latin typeface="Helvetica"/>
                <a:cs typeface="Helvetica"/>
              </a:rPr>
              <a:t>large a</a:t>
            </a:r>
            <a:r>
              <a:rPr lang="en-US" sz="2800" i="1" dirty="0" smtClean="0">
                <a:latin typeface="Helvetica"/>
                <a:cs typeface="Helvetica"/>
              </a:rPr>
              <a:t> </a:t>
            </a:r>
            <a:r>
              <a:rPr lang="en-US" sz="2800" i="1" dirty="0" smtClean="0">
                <a:latin typeface="Helvetica"/>
                <a:cs typeface="Helvetica"/>
              </a:rPr>
              <a:t>research </a:t>
            </a:r>
            <a:r>
              <a:rPr lang="en-US" sz="2800" i="1" dirty="0" smtClean="0">
                <a:latin typeface="Helvetica"/>
                <a:cs typeface="Helvetica"/>
              </a:rPr>
              <a:t>field</a:t>
            </a:r>
            <a:endParaRPr lang="en-US" sz="2800" i="1" dirty="0">
              <a:latin typeface="Helvetica"/>
              <a:cs typeface="Helvetica"/>
            </a:endParaRPr>
          </a:p>
        </p:txBody>
      </p:sp>
      <p:pic>
        <p:nvPicPr>
          <p:cNvPr id="18437" name="SIZZLE.MOV" descr="/d-disk/papers/talks/Goddard Memorial Symposium 2011/SIZZLE.MOV">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228600" y="2057400"/>
            <a:ext cx="4064000" cy="3048000"/>
          </a:xfrm>
          <a:prstGeom prst="rect">
            <a:avLst/>
          </a:prstGeom>
          <a:noFill/>
          <a:ln w="9525">
            <a:noFill/>
            <a:miter lim="800000"/>
            <a:headEnd/>
            <a:tailEnd/>
          </a:ln>
        </p:spPr>
      </p:pic>
      <p:sp>
        <p:nvSpPr>
          <p:cNvPr id="6" name="Title 1"/>
          <p:cNvSpPr txBox="1">
            <a:spLocks/>
          </p:cNvSpPr>
          <p:nvPr/>
        </p:nvSpPr>
        <p:spPr bwMode="auto">
          <a:xfrm>
            <a:off x="533400" y="0"/>
            <a:ext cx="8229600"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accent2"/>
                </a:solidFill>
                <a:effectLst>
                  <a:outerShdw blurRad="50800" dist="38100" dir="2700000" algn="tl" rotWithShape="0">
                    <a:prstClr val="black">
                      <a:alpha val="40000"/>
                    </a:prstClr>
                  </a:outerShdw>
                </a:effectLst>
                <a:uLnTx/>
                <a:uFillTx/>
                <a:latin typeface="Helvetica"/>
                <a:ea typeface="ＭＳ Ｐゴシック" charset="-128"/>
                <a:cs typeface="Helvetica"/>
              </a:rPr>
              <a:t>Space Weather</a:t>
            </a:r>
            <a:endParaRPr kumimoji="0" lang="en-US" sz="2800" b="1" i="0" u="none" strike="noStrike" kern="0" cap="none" spc="0" normalizeH="0" baseline="0" noProof="0" dirty="0">
              <a:ln>
                <a:noFill/>
              </a:ln>
              <a:solidFill>
                <a:schemeClr val="accent2"/>
              </a:solidFill>
              <a:effectLst>
                <a:outerShdw blurRad="50800" dist="38100" dir="2700000" algn="tl" rotWithShape="0">
                  <a:prstClr val="black">
                    <a:alpha val="40000"/>
                  </a:prstClr>
                </a:outerShdw>
              </a:effectLst>
              <a:uLnTx/>
              <a:uFillTx/>
              <a:latin typeface="Helvetica"/>
              <a:ea typeface="ＭＳ Ｐゴシック" charset="-128"/>
              <a:cs typeface="Helvetica"/>
            </a:endParaRPr>
          </a:p>
        </p:txBody>
      </p:sp>
    </p:spTree>
    <p:extLst>
      <p:ext uri="{BB962C8B-B14F-4D97-AF65-F5344CB8AC3E}">
        <p14:creationId xmlns:p14="http://schemas.microsoft.com/office/powerpoint/2010/main" val="1113578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250" fill="hold"/>
                                        <p:tgtEl>
                                          <p:spTgt spid="1843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18437"/>
                </p:tgtEl>
              </p:cMediaNode>
            </p:video>
            <p:seq concurrent="1" nextAc="seek">
              <p:cTn id="12" restart="whenNotActive" fill="hold" evtFilter="cancelBubble" nodeType="interactiveSeq">
                <p:stCondLst>
                  <p:cond evt="onClick" delay="0">
                    <p:tgtEl>
                      <p:spTgt spid="18437"/>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18437"/>
                                        </p:tgtEl>
                                      </p:cBhvr>
                                    </p:cmd>
                                  </p:childTnLst>
                                </p:cTn>
                              </p:par>
                            </p:childTnLst>
                          </p:cTn>
                        </p:par>
                      </p:childTnLst>
                    </p:cTn>
                  </p:par>
                </p:childTnLst>
              </p:cTn>
              <p:nextCondLst>
                <p:cond evt="onClick" delay="0">
                  <p:tgtEl>
                    <p:spTgt spid="18437"/>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33400" y="0"/>
            <a:ext cx="8229600"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accent2"/>
                </a:solidFill>
                <a:effectLst>
                  <a:outerShdw blurRad="50800" dist="38100" dir="2700000" algn="tl" rotWithShape="0">
                    <a:prstClr val="black">
                      <a:alpha val="40000"/>
                    </a:prstClr>
                  </a:outerShdw>
                </a:effectLst>
                <a:uLnTx/>
                <a:uFillTx/>
                <a:latin typeface="Helvetica"/>
                <a:ea typeface="ＭＳ Ｐゴシック" charset="-128"/>
                <a:cs typeface="Helvetica"/>
              </a:rPr>
              <a:t>HSD Role in Space Weather</a:t>
            </a:r>
            <a:endParaRPr kumimoji="0" lang="en-US" sz="2800" b="1" i="0" u="none" strike="noStrike" kern="0" cap="none" spc="0" normalizeH="0" baseline="0" noProof="0" dirty="0">
              <a:ln>
                <a:noFill/>
              </a:ln>
              <a:solidFill>
                <a:schemeClr val="accent2"/>
              </a:solidFill>
              <a:effectLst>
                <a:outerShdw blurRad="50800" dist="38100" dir="2700000" algn="tl" rotWithShape="0">
                  <a:prstClr val="black">
                    <a:alpha val="40000"/>
                  </a:prstClr>
                </a:outerShdw>
              </a:effectLst>
              <a:uLnTx/>
              <a:uFillTx/>
              <a:latin typeface="Helvetica"/>
              <a:ea typeface="ＭＳ Ｐゴシック" charset="-128"/>
              <a:cs typeface="Helvetica"/>
            </a:endParaRPr>
          </a:p>
        </p:txBody>
      </p:sp>
      <p:sp>
        <p:nvSpPr>
          <p:cNvPr id="3" name="TextBox 2"/>
          <p:cNvSpPr txBox="1">
            <a:spLocks noChangeArrowheads="1"/>
          </p:cNvSpPr>
          <p:nvPr/>
        </p:nvSpPr>
        <p:spPr bwMode="auto">
          <a:xfrm>
            <a:off x="304800" y="1600200"/>
            <a:ext cx="8458200" cy="461665"/>
          </a:xfrm>
          <a:prstGeom prst="rect">
            <a:avLst/>
          </a:prstGeom>
          <a:noFill/>
          <a:ln w="9525">
            <a:noFill/>
            <a:miter lim="800000"/>
            <a:headEnd/>
            <a:tailEnd/>
          </a:ln>
        </p:spPr>
        <p:txBody>
          <a:bodyPr wrap="square">
            <a:prstTxWarp prst="textNoShape">
              <a:avLst/>
            </a:prstTxWarp>
            <a:spAutoFit/>
          </a:bodyPr>
          <a:lstStyle/>
          <a:p>
            <a:pPr marL="174625" indent="-174625">
              <a:buFont typeface="Arial" charset="0"/>
              <a:buChar char="•"/>
            </a:pPr>
            <a:r>
              <a:rPr lang="en-US" dirty="0" smtClean="0">
                <a:latin typeface="Helvetica"/>
                <a:cs typeface="Helvetica"/>
              </a:rPr>
              <a:t>Address key scientific problems</a:t>
            </a:r>
            <a:endParaRPr lang="en-US" sz="2400" dirty="0">
              <a:latin typeface="Helvetica"/>
              <a:cs typeface="Helvetica"/>
            </a:endParaRPr>
          </a:p>
        </p:txBody>
      </p:sp>
      <p:sp>
        <p:nvSpPr>
          <p:cNvPr id="4" name="Rectangle 3"/>
          <p:cNvSpPr/>
          <p:nvPr/>
        </p:nvSpPr>
        <p:spPr>
          <a:xfrm>
            <a:off x="381000" y="990600"/>
            <a:ext cx="4358886" cy="461665"/>
          </a:xfrm>
          <a:prstGeom prst="rect">
            <a:avLst/>
          </a:prstGeom>
        </p:spPr>
        <p:txBody>
          <a:bodyPr wrap="none">
            <a:spAutoFit/>
          </a:bodyPr>
          <a:lstStyle/>
          <a:p>
            <a:r>
              <a:rPr lang="en-US" dirty="0" smtClean="0">
                <a:latin typeface="Helvetica"/>
                <a:cs typeface="Helvetica"/>
              </a:rPr>
              <a:t>In collaboration with NASA HQ</a:t>
            </a:r>
            <a:endParaRPr lang="en-US" dirty="0">
              <a:latin typeface="Helvetica"/>
              <a:cs typeface="Helvetica"/>
            </a:endParaRPr>
          </a:p>
        </p:txBody>
      </p:sp>
      <p:sp>
        <p:nvSpPr>
          <p:cNvPr id="5" name="TextBox 4"/>
          <p:cNvSpPr txBox="1">
            <a:spLocks noChangeArrowheads="1"/>
          </p:cNvSpPr>
          <p:nvPr/>
        </p:nvSpPr>
        <p:spPr bwMode="auto">
          <a:xfrm>
            <a:off x="304800" y="2667000"/>
            <a:ext cx="8458200" cy="830997"/>
          </a:xfrm>
          <a:prstGeom prst="rect">
            <a:avLst/>
          </a:prstGeom>
          <a:noFill/>
          <a:ln w="9525">
            <a:noFill/>
            <a:miter lim="800000"/>
            <a:headEnd/>
            <a:tailEnd/>
          </a:ln>
        </p:spPr>
        <p:txBody>
          <a:bodyPr wrap="square">
            <a:prstTxWarp prst="textNoShape">
              <a:avLst/>
            </a:prstTxWarp>
            <a:spAutoFit/>
          </a:bodyPr>
          <a:lstStyle/>
          <a:p>
            <a:pPr marL="174625" indent="-174625">
              <a:buFont typeface="Arial" charset="0"/>
              <a:buChar char="•"/>
            </a:pPr>
            <a:r>
              <a:rPr lang="en-US" dirty="0" smtClean="0">
                <a:latin typeface="Helvetica"/>
                <a:cs typeface="Helvetica"/>
              </a:rPr>
              <a:t>Develop space research models with environmental applications</a:t>
            </a:r>
            <a:endParaRPr lang="en-US" sz="2400" dirty="0">
              <a:latin typeface="Helvetica"/>
              <a:cs typeface="Helvetica"/>
            </a:endParaRPr>
          </a:p>
        </p:txBody>
      </p:sp>
      <p:sp>
        <p:nvSpPr>
          <p:cNvPr id="6" name="TextBox 5"/>
          <p:cNvSpPr txBox="1">
            <a:spLocks noChangeArrowheads="1"/>
          </p:cNvSpPr>
          <p:nvPr/>
        </p:nvSpPr>
        <p:spPr bwMode="auto">
          <a:xfrm>
            <a:off x="304800" y="2133600"/>
            <a:ext cx="8458200" cy="461665"/>
          </a:xfrm>
          <a:prstGeom prst="rect">
            <a:avLst/>
          </a:prstGeom>
          <a:noFill/>
          <a:ln w="9525">
            <a:noFill/>
            <a:miter lim="800000"/>
            <a:headEnd/>
            <a:tailEnd/>
          </a:ln>
        </p:spPr>
        <p:txBody>
          <a:bodyPr wrap="square">
            <a:prstTxWarp prst="textNoShape">
              <a:avLst/>
            </a:prstTxWarp>
            <a:spAutoFit/>
          </a:bodyPr>
          <a:lstStyle/>
          <a:p>
            <a:pPr marL="174625" indent="-174625">
              <a:buFont typeface="Arial" charset="0"/>
              <a:buChar char="•"/>
            </a:pPr>
            <a:r>
              <a:rPr lang="en-US" dirty="0" smtClean="0">
                <a:latin typeface="Helvetica"/>
                <a:cs typeface="Helvetica"/>
              </a:rPr>
              <a:t>Provide access to space weather-relevant data streams</a:t>
            </a:r>
            <a:endParaRPr lang="en-US" sz="2400" dirty="0">
              <a:latin typeface="Helvetica"/>
              <a:cs typeface="Helvetica"/>
            </a:endParaRPr>
          </a:p>
        </p:txBody>
      </p:sp>
      <p:sp>
        <p:nvSpPr>
          <p:cNvPr id="7" name="TextBox 6"/>
          <p:cNvSpPr txBox="1">
            <a:spLocks noChangeArrowheads="1"/>
          </p:cNvSpPr>
          <p:nvPr/>
        </p:nvSpPr>
        <p:spPr bwMode="auto">
          <a:xfrm>
            <a:off x="304800" y="3581400"/>
            <a:ext cx="8458200" cy="461665"/>
          </a:xfrm>
          <a:prstGeom prst="rect">
            <a:avLst/>
          </a:prstGeom>
          <a:noFill/>
          <a:ln w="9525">
            <a:noFill/>
            <a:miter lim="800000"/>
            <a:headEnd/>
            <a:tailEnd/>
          </a:ln>
        </p:spPr>
        <p:txBody>
          <a:bodyPr wrap="square">
            <a:prstTxWarp prst="textNoShape">
              <a:avLst/>
            </a:prstTxWarp>
            <a:spAutoFit/>
          </a:bodyPr>
          <a:lstStyle/>
          <a:p>
            <a:pPr marL="174625" indent="-174625">
              <a:buFont typeface="Arial" charset="0"/>
              <a:buChar char="•"/>
            </a:pPr>
            <a:r>
              <a:rPr lang="en-US" dirty="0" smtClean="0">
                <a:latin typeface="Helvetica"/>
                <a:cs typeface="Helvetica"/>
              </a:rPr>
              <a:t>Test models for space weather applications</a:t>
            </a:r>
            <a:endParaRPr lang="en-US" sz="2400" dirty="0">
              <a:latin typeface="Helvetica"/>
              <a:cs typeface="Helvetica"/>
            </a:endParaRPr>
          </a:p>
        </p:txBody>
      </p:sp>
      <p:sp>
        <p:nvSpPr>
          <p:cNvPr id="8" name="TextBox 7"/>
          <p:cNvSpPr txBox="1">
            <a:spLocks noChangeArrowheads="1"/>
          </p:cNvSpPr>
          <p:nvPr/>
        </p:nvSpPr>
        <p:spPr bwMode="auto">
          <a:xfrm>
            <a:off x="304800" y="4267200"/>
            <a:ext cx="8458200" cy="830997"/>
          </a:xfrm>
          <a:prstGeom prst="rect">
            <a:avLst/>
          </a:prstGeom>
          <a:noFill/>
          <a:ln w="9525">
            <a:noFill/>
            <a:miter lim="800000"/>
            <a:headEnd/>
            <a:tailEnd/>
          </a:ln>
        </p:spPr>
        <p:txBody>
          <a:bodyPr wrap="square">
            <a:prstTxWarp prst="textNoShape">
              <a:avLst/>
            </a:prstTxWarp>
            <a:spAutoFit/>
          </a:bodyPr>
          <a:lstStyle/>
          <a:p>
            <a:pPr marL="174625" indent="-174625">
              <a:buFont typeface="Arial" charset="0"/>
              <a:buChar char="•"/>
            </a:pPr>
            <a:r>
              <a:rPr lang="en-US" dirty="0" smtClean="0">
                <a:latin typeface="Helvetica"/>
                <a:cs typeface="Helvetica"/>
              </a:rPr>
              <a:t>Facilitate knowledge and technology applications to address societal needs </a:t>
            </a:r>
            <a:endParaRPr lang="en-US" sz="2400" dirty="0">
              <a:latin typeface="Helvetica"/>
              <a:cs typeface="Helvetica"/>
            </a:endParaRPr>
          </a:p>
        </p:txBody>
      </p:sp>
      <p:sp>
        <p:nvSpPr>
          <p:cNvPr id="9" name="TextBox 8"/>
          <p:cNvSpPr txBox="1">
            <a:spLocks noChangeArrowheads="1"/>
          </p:cNvSpPr>
          <p:nvPr/>
        </p:nvSpPr>
        <p:spPr bwMode="auto">
          <a:xfrm>
            <a:off x="304800" y="5181600"/>
            <a:ext cx="8458200" cy="830997"/>
          </a:xfrm>
          <a:prstGeom prst="rect">
            <a:avLst/>
          </a:prstGeom>
          <a:noFill/>
          <a:ln w="9525">
            <a:noFill/>
            <a:miter lim="800000"/>
            <a:headEnd/>
            <a:tailEnd/>
          </a:ln>
        </p:spPr>
        <p:txBody>
          <a:bodyPr wrap="square">
            <a:prstTxWarp prst="textNoShape">
              <a:avLst/>
            </a:prstTxWarp>
            <a:spAutoFit/>
          </a:bodyPr>
          <a:lstStyle/>
          <a:p>
            <a:pPr marL="174625" indent="-174625">
              <a:buFont typeface="Arial" charset="0"/>
              <a:buChar char="•"/>
            </a:pPr>
            <a:r>
              <a:rPr lang="en-US" dirty="0" smtClean="0">
                <a:latin typeface="Helvetica"/>
                <a:cs typeface="Helvetica"/>
              </a:rPr>
              <a:t>Provide tailored, timely, and accurate information, warnings, and forecasts for NASA’s internal space weather needs</a:t>
            </a:r>
            <a:endParaRPr lang="en-US" sz="2400" dirty="0">
              <a:latin typeface="Helvetica"/>
              <a:cs typeface="Helvetica"/>
            </a:endParaRPr>
          </a:p>
        </p:txBody>
      </p:sp>
    </p:spTree>
    <p:extLst>
      <p:ext uri="{BB962C8B-B14F-4D97-AF65-F5344CB8AC3E}">
        <p14:creationId xmlns:p14="http://schemas.microsoft.com/office/powerpoint/2010/main" val="1047829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2"/>
          <p:cNvSpPr txBox="1">
            <a:spLocks noChangeArrowheads="1"/>
          </p:cNvSpPr>
          <p:nvPr/>
        </p:nvSpPr>
        <p:spPr bwMode="auto">
          <a:xfrm>
            <a:off x="304800" y="1600200"/>
            <a:ext cx="8458200" cy="3416320"/>
          </a:xfrm>
          <a:prstGeom prst="rect">
            <a:avLst/>
          </a:prstGeom>
          <a:noFill/>
          <a:ln w="9525">
            <a:noFill/>
            <a:miter lim="800000"/>
            <a:headEnd/>
            <a:tailEnd/>
          </a:ln>
        </p:spPr>
        <p:txBody>
          <a:bodyPr wrap="square">
            <a:prstTxWarp prst="textNoShape">
              <a:avLst/>
            </a:prstTxWarp>
            <a:spAutoFit/>
          </a:bodyPr>
          <a:lstStyle/>
          <a:p>
            <a:pPr marL="174625" indent="-174625">
              <a:buFont typeface="Arial" charset="0"/>
              <a:buChar char="•"/>
            </a:pPr>
            <a:r>
              <a:rPr lang="en-US" sz="2400" dirty="0" smtClean="0">
                <a:latin typeface="Helvetica"/>
                <a:cs typeface="Helvetica"/>
              </a:rPr>
              <a:t>Through the CCMC and the SWRC identify and bring to bear the latest knowledge and technology </a:t>
            </a:r>
            <a:r>
              <a:rPr lang="en-US" dirty="0" smtClean="0">
                <a:latin typeface="Helvetica"/>
                <a:cs typeface="Helvetica"/>
              </a:rPr>
              <a:t>on NASA’s needs</a:t>
            </a:r>
            <a:endParaRPr lang="en-US" sz="2400" dirty="0">
              <a:latin typeface="Helvetica"/>
              <a:cs typeface="Helvetica"/>
            </a:endParaRPr>
          </a:p>
          <a:p>
            <a:pPr marL="174625" indent="-174625"/>
            <a:endParaRPr lang="en-US" sz="2400" dirty="0">
              <a:latin typeface="Helvetica"/>
              <a:cs typeface="Helvetica"/>
            </a:endParaRPr>
          </a:p>
          <a:p>
            <a:pPr marL="174625" indent="-174625">
              <a:buFont typeface="Arial" charset="0"/>
              <a:buChar char="•"/>
            </a:pPr>
            <a:r>
              <a:rPr lang="en-US" dirty="0" smtClean="0">
                <a:latin typeface="Helvetica"/>
                <a:cs typeface="Helvetica"/>
              </a:rPr>
              <a:t>Partner with SRAG to support, through SRAG, the human flight program</a:t>
            </a:r>
            <a:endParaRPr lang="en-US" sz="2400" dirty="0">
              <a:latin typeface="Helvetica"/>
              <a:cs typeface="Helvetica"/>
            </a:endParaRPr>
          </a:p>
          <a:p>
            <a:pPr marL="174625" indent="-174625">
              <a:buFont typeface="Arial" charset="0"/>
              <a:buChar char="•"/>
            </a:pPr>
            <a:endParaRPr lang="en-US" sz="2400" dirty="0">
              <a:latin typeface="Helvetica"/>
              <a:cs typeface="Helvetica"/>
            </a:endParaRPr>
          </a:p>
          <a:p>
            <a:pPr marL="174625" indent="-174625">
              <a:buFont typeface="Arial" charset="0"/>
              <a:buChar char="•"/>
            </a:pPr>
            <a:r>
              <a:rPr lang="en-US" dirty="0" smtClean="0">
                <a:latin typeface="Helvetica"/>
                <a:cs typeface="Helvetica"/>
              </a:rPr>
              <a:t>Develop continually new technologies, approaches, and capabilities to serve NASA’s robotic mission needs</a:t>
            </a:r>
            <a:endParaRPr lang="en-US" sz="2400" dirty="0">
              <a:latin typeface="Helvetica"/>
              <a:cs typeface="Helvetica"/>
            </a:endParaRPr>
          </a:p>
          <a:p>
            <a:pPr marL="174625" indent="-174625">
              <a:buFont typeface="Arial" charset="0"/>
              <a:buChar char="•"/>
            </a:pPr>
            <a:endParaRPr lang="en-US" sz="2400" dirty="0">
              <a:latin typeface="Helvetica"/>
              <a:cs typeface="Helvetica"/>
            </a:endParaRPr>
          </a:p>
        </p:txBody>
      </p:sp>
      <p:sp>
        <p:nvSpPr>
          <p:cNvPr id="6" name="Title 1"/>
          <p:cNvSpPr txBox="1">
            <a:spLocks/>
          </p:cNvSpPr>
          <p:nvPr/>
        </p:nvSpPr>
        <p:spPr bwMode="auto">
          <a:xfrm>
            <a:off x="908050" y="0"/>
            <a:ext cx="8229600"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accent2"/>
                </a:solidFill>
                <a:effectLst>
                  <a:outerShdw blurRad="50800" dist="38100" dir="2700000" algn="tl" rotWithShape="0">
                    <a:prstClr val="black">
                      <a:alpha val="40000"/>
                    </a:prstClr>
                  </a:outerShdw>
                </a:effectLst>
                <a:uLnTx/>
                <a:uFillTx/>
                <a:latin typeface="Helvetica"/>
                <a:ea typeface="ＭＳ Ｐゴシック" charset="-128"/>
                <a:cs typeface="Helvetica"/>
              </a:rPr>
              <a:t>HSD Commitment to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accent2"/>
                </a:solidFill>
                <a:effectLst>
                  <a:outerShdw blurRad="50800" dist="38100" dir="2700000" algn="tl" rotWithShape="0">
                    <a:prstClr val="black">
                      <a:alpha val="40000"/>
                    </a:prstClr>
                  </a:outerShdw>
                </a:effectLst>
                <a:uLnTx/>
                <a:uFillTx/>
                <a:latin typeface="Helvetica"/>
                <a:ea typeface="ＭＳ Ｐゴシック" charset="-128"/>
                <a:cs typeface="Helvetica"/>
              </a:rPr>
              <a:t>NASA’s Missions</a:t>
            </a:r>
            <a:endParaRPr kumimoji="0" lang="en-US" sz="2800" b="1" i="0" u="none" strike="noStrike" kern="0" cap="none" spc="0" normalizeH="0" baseline="0" noProof="0" dirty="0">
              <a:ln>
                <a:noFill/>
              </a:ln>
              <a:solidFill>
                <a:schemeClr val="accent2"/>
              </a:solidFill>
              <a:effectLst>
                <a:outerShdw blurRad="50800" dist="38100" dir="2700000" algn="tl" rotWithShape="0">
                  <a:prstClr val="black">
                    <a:alpha val="40000"/>
                  </a:prstClr>
                </a:outerShdw>
              </a:effectLst>
              <a:uLnTx/>
              <a:uFillTx/>
              <a:latin typeface="Helvetica"/>
              <a:ea typeface="ＭＳ Ｐゴシック" charset="-128"/>
              <a:cs typeface="Helvetica"/>
            </a:endParaRPr>
          </a:p>
        </p:txBody>
      </p:sp>
      <p:sp>
        <p:nvSpPr>
          <p:cNvPr id="7" name="TextBox 6"/>
          <p:cNvSpPr txBox="1">
            <a:spLocks noChangeArrowheads="1"/>
          </p:cNvSpPr>
          <p:nvPr/>
        </p:nvSpPr>
        <p:spPr bwMode="auto">
          <a:xfrm>
            <a:off x="2590800" y="5334000"/>
            <a:ext cx="3427892" cy="523220"/>
          </a:xfrm>
          <a:prstGeom prst="rect">
            <a:avLst/>
          </a:prstGeom>
          <a:noFill/>
          <a:ln w="9525">
            <a:noFill/>
            <a:miter lim="800000"/>
            <a:headEnd/>
            <a:tailEnd/>
          </a:ln>
        </p:spPr>
        <p:txBody>
          <a:bodyPr wrap="none">
            <a:prstTxWarp prst="textNoShape">
              <a:avLst/>
            </a:prstTxWarp>
            <a:spAutoFit/>
          </a:bodyPr>
          <a:lstStyle/>
          <a:p>
            <a:r>
              <a:rPr lang="en-US" sz="2800" i="1" dirty="0" smtClean="0">
                <a:latin typeface="Helvetica"/>
                <a:cs typeface="Helvetica"/>
              </a:rPr>
              <a:t>We seek your input!</a:t>
            </a:r>
            <a:endParaRPr lang="en-US" sz="2800" i="1" dirty="0">
              <a:latin typeface="Helvetica"/>
              <a:cs typeface="Helvetica"/>
            </a:endParaRPr>
          </a:p>
        </p:txBody>
      </p:sp>
    </p:spTree>
    <p:extLst>
      <p:ext uri="{BB962C8B-B14F-4D97-AF65-F5344CB8AC3E}">
        <p14:creationId xmlns:p14="http://schemas.microsoft.com/office/powerpoint/2010/main" val="31392422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uvi_cor_hi1_a_20110802_20110805.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04913"/>
            <a:ext cx="9144000" cy="4448175"/>
          </a:xfrm>
          <a:prstGeom prst="rect">
            <a:avLst/>
          </a:prstGeom>
        </p:spPr>
      </p:pic>
      <p:sp>
        <p:nvSpPr>
          <p:cNvPr id="3" name="Title 1"/>
          <p:cNvSpPr txBox="1">
            <a:spLocks/>
          </p:cNvSpPr>
          <p:nvPr/>
        </p:nvSpPr>
        <p:spPr bwMode="auto">
          <a:xfrm>
            <a:off x="908050" y="0"/>
            <a:ext cx="8229600"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accent2"/>
                </a:solidFill>
                <a:effectLst>
                  <a:outerShdw blurRad="50800" dist="38100" dir="2700000" algn="tl" rotWithShape="0">
                    <a:prstClr val="black">
                      <a:alpha val="40000"/>
                    </a:prstClr>
                  </a:outerShdw>
                </a:effectLst>
                <a:uLnTx/>
                <a:uFillTx/>
                <a:latin typeface="Helvetica"/>
                <a:ea typeface="ＭＳ Ｐゴシック" charset="-128"/>
                <a:cs typeface="Helvetica"/>
              </a:rPr>
              <a:t>STEREO</a:t>
            </a:r>
            <a:r>
              <a:rPr kumimoji="0" lang="en-US" sz="2800" b="1" i="0" u="none" strike="noStrike" kern="0" cap="none" spc="0" normalizeH="0" noProof="0" dirty="0" smtClean="0">
                <a:ln>
                  <a:noFill/>
                </a:ln>
                <a:solidFill>
                  <a:schemeClr val="accent2"/>
                </a:solidFill>
                <a:effectLst>
                  <a:outerShdw blurRad="50800" dist="38100" dir="2700000" algn="tl" rotWithShape="0">
                    <a:prstClr val="black">
                      <a:alpha val="40000"/>
                    </a:prstClr>
                  </a:outerShdw>
                </a:effectLst>
                <a:uLnTx/>
                <a:uFillTx/>
                <a:latin typeface="Helvetica"/>
                <a:ea typeface="ＭＳ Ｐゴシック" charset="-128"/>
                <a:cs typeface="Helvetica"/>
              </a:rPr>
              <a:t> A 8/2-5/2011</a:t>
            </a:r>
            <a:endParaRPr kumimoji="0" lang="en-US" sz="2800" b="1" i="0" u="none" strike="noStrike" kern="0" cap="none" spc="0" normalizeH="0" baseline="0" noProof="0" dirty="0">
              <a:ln>
                <a:noFill/>
              </a:ln>
              <a:solidFill>
                <a:schemeClr val="accent2"/>
              </a:solidFill>
              <a:effectLst>
                <a:outerShdw blurRad="50800" dist="38100" dir="2700000" algn="tl" rotWithShape="0">
                  <a:prstClr val="black">
                    <a:alpha val="40000"/>
                  </a:prstClr>
                </a:outerShdw>
              </a:effectLst>
              <a:uLnTx/>
              <a:uFillTx/>
              <a:latin typeface="Helvetica"/>
              <a:ea typeface="ＭＳ Ｐゴシック" charset="-128"/>
              <a:cs typeface="Helvetica"/>
            </a:endParaRPr>
          </a:p>
        </p:txBody>
      </p:sp>
    </p:spTree>
    <p:extLst>
      <p:ext uri="{BB962C8B-B14F-4D97-AF65-F5344CB8AC3E}">
        <p14:creationId xmlns:p14="http://schemas.microsoft.com/office/powerpoint/2010/main" val="26025183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0" fill="hold"/>
                                        <p:tgtEl>
                                          <p:spTgt spid="2"/>
                                        </p:tgtEl>
                                      </p:cBhvr>
                                    </p:cmd>
                                  </p:childTnLst>
                                </p:cTn>
                              </p:par>
                            </p:childTnLst>
                          </p:cTn>
                        </p:par>
                        <p:par>
                          <p:cTn id="7" fill="hold">
                            <p:stCondLst>
                              <p:cond delay="3833"/>
                            </p:stCondLst>
                            <p:childTnLst>
                              <p:par>
                                <p:cTn id="8" presetID="1" presetClass="mediacall" presetSubtype="0" fill="hold" nodeType="afterEffect">
                                  <p:stCondLst>
                                    <p:cond delay="0"/>
                                  </p:stCondLst>
                                  <p:childTnLst>
                                    <p:cmd type="call" cmd="playFrom(0.0)">
                                      <p:cBhvr>
                                        <p:cTn id="9" dur="3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2004:Templates:Presentations:Designs:Alchemy</Template>
  <TotalTime>4201</TotalTime>
  <Words>250</Words>
  <Application>Microsoft Macintosh PowerPoint</Application>
  <PresentationFormat>On-screen Show (4:3)</PresentationFormat>
  <Paragraphs>37</Paragraphs>
  <Slides>6</Slides>
  <Notes>4</Notes>
  <HiddenSlides>0</HiddenSlides>
  <MMClips>2</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Default Design</vt:lpstr>
      <vt:lpstr>PowerPoint Presentation</vt:lpstr>
      <vt:lpstr>PowerPoint Presentation</vt:lpstr>
      <vt:lpstr>PowerPoint Presentation</vt:lpstr>
      <vt:lpstr>PowerPoint Presentation</vt:lpstr>
      <vt:lpstr>PowerPoint Presentation</vt:lpstr>
      <vt:lpstr>PowerPoint Presentation</vt:lpstr>
    </vt:vector>
  </TitlesOfParts>
  <Company>NASA GSFC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A. Slavin</dc:creator>
  <cp:lastModifiedBy>Michael Hesse</cp:lastModifiedBy>
  <cp:revision>849</cp:revision>
  <cp:lastPrinted>2011-10-19T11:34:49Z</cp:lastPrinted>
  <dcterms:created xsi:type="dcterms:W3CDTF">2012-02-27T16:31:08Z</dcterms:created>
  <dcterms:modified xsi:type="dcterms:W3CDTF">2013-09-24T16:02:04Z</dcterms:modified>
</cp:coreProperties>
</file>