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5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2" r:id="rId3"/>
    <p:sldId id="257" r:id="rId4"/>
    <p:sldId id="259" r:id="rId5"/>
    <p:sldId id="261" r:id="rId6"/>
    <p:sldId id="264" r:id="rId7"/>
    <p:sldId id="263" r:id="rId8"/>
    <p:sldId id="265" r:id="rId9"/>
  </p:sldIdLst>
  <p:sldSz cx="9144000" cy="6858000" type="letter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8000"/>
    <a:srgbClr val="FEFE97"/>
    <a:srgbClr val="05B9D1"/>
    <a:srgbClr val="CF988F"/>
    <a:srgbClr val="EA8874"/>
    <a:srgbClr val="CFED71"/>
    <a:srgbClr val="0233AE"/>
    <a:srgbClr val="0347F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523" autoAdjust="0"/>
    <p:restoredTop sz="94660"/>
  </p:normalViewPr>
  <p:slideViewPr>
    <p:cSldViewPr>
      <p:cViewPr varScale="1">
        <p:scale>
          <a:sx n="131" d="100"/>
          <a:sy n="131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77570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60" tIns="46379" rIns="92760" bIns="46379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1280509D-E6A4-AF41-99A6-AC4E7FFF7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850"/>
            <a:ext cx="56070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74113"/>
            <a:ext cx="303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6E0232DB-A152-B447-B26A-AEEC8DDE0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471488"/>
            <a:ext cx="38306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National Aeronautics and Space Administration</a:t>
            </a:r>
          </a:p>
        </p:txBody>
      </p:sp>
      <p:pic>
        <p:nvPicPr>
          <p:cNvPr id="5" name="Picture 5" descr="Macintosh HD:Users:kagammage:Documents:Customer work:JOBS ON REVIEW:B1999-simms:Diversity_templates:PowerPoint:Meatball_CMYK_1inch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9413" y="188913"/>
            <a:ext cx="874712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4800" y="6480175"/>
            <a:ext cx="1173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www.nasa.gov</a:t>
            </a:r>
            <a:endParaRPr lang="en-US" sz="80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48200" y="6453188"/>
            <a:ext cx="411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10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NASA Goddard Space Flight Center</a:t>
            </a:r>
            <a:r>
              <a:rPr lang="en-US" sz="1000">
                <a:solidFill>
                  <a:srgbClr val="0F75BC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000" b="1" i="1">
                <a:solidFill>
                  <a:srgbClr val="0F75BC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Software Engineering Division</a:t>
            </a:r>
            <a:r>
              <a:rPr lang="en-US" sz="1000" i="1">
                <a:solidFill>
                  <a:srgbClr val="0F75BC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endParaRPr lang="en-US" sz="1000" b="1" i="1">
              <a:solidFill>
                <a:srgbClr val="0F75BC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algn="r" eaLnBrk="0" hangingPunct="0">
              <a:defRPr/>
            </a:pPr>
            <a:endParaRPr lang="en-US" sz="1000" b="1">
              <a:solidFill>
                <a:srgbClr val="0F75BC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" name="Picture 8" descr="Macintosh HD:Users:kagammage:Documents:CustomerWork:ToDo:K294 - SED PPT template:SED_logo_Fina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5630863"/>
            <a:ext cx="6794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61988" y="1989138"/>
            <a:ext cx="8097837" cy="703262"/>
          </a:xfrm>
          <a:effectLst>
            <a:outerShdw blurRad="25400" dist="25399" dir="2700000" algn="ctr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46263" y="3403600"/>
            <a:ext cx="6913562" cy="1303338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2CA66-ED44-FA45-B687-D04E5E67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165100"/>
            <a:ext cx="2206625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863" y="165100"/>
            <a:ext cx="6472237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1F52-0183-AC46-B3FE-6F2838B26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0752-9AE1-3049-B0BB-24F0DEDA8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700FB-2B18-8D44-8507-98040B44F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863" y="1301750"/>
            <a:ext cx="4338637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301750"/>
            <a:ext cx="434022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73970-B4F9-CC4B-823B-23B77BAA2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7FC8E-A416-3C40-B15B-D8DCB485E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2C57-DAE3-D148-8AE2-3B130C1C4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F9D1-D9F4-CB4B-B583-63DE3E919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CC233-5146-5A49-95F7-65B511F42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BEB52-6939-754E-AAC9-7DA92F463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165100"/>
            <a:ext cx="51816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tx1">
                <a:alpha val="8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1301750"/>
            <a:ext cx="88312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5225" y="6629400"/>
            <a:ext cx="3587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b="1"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1D821E3A-DD2C-5949-93CA-A316B2DEB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325" y="6467475"/>
            <a:ext cx="841851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0F75BC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US"/>
              <a:t>NASA Goddard Space Flight Center </a:t>
            </a:r>
            <a:r>
              <a:rPr lang="en-US" i="1"/>
              <a:t>Software Engineering Division</a:t>
            </a:r>
            <a:r>
              <a:rPr lang="en-US"/>
              <a:t> </a:t>
            </a:r>
          </a:p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6335713"/>
            <a:ext cx="9142413" cy="85725"/>
          </a:xfrm>
          <a:prstGeom prst="rect">
            <a:avLst/>
          </a:prstGeom>
          <a:gradFill rotWithShape="0">
            <a:gsLst>
              <a:gs pos="0">
                <a:srgbClr val="ED8802">
                  <a:gamma/>
                  <a:shade val="46275"/>
                  <a:invGamma/>
                </a:srgbClr>
              </a:gs>
              <a:gs pos="50000">
                <a:srgbClr val="ED8802"/>
              </a:gs>
              <a:gs pos="100000">
                <a:srgbClr val="ED880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25400" dist="12700" dir="2700000" algn="ctr" rotWithShape="0">
              <a:srgbClr val="000000">
                <a:alpha val="8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1090613"/>
            <a:ext cx="9142413" cy="153987"/>
          </a:xfrm>
          <a:prstGeom prst="rect">
            <a:avLst/>
          </a:prstGeom>
          <a:gradFill rotWithShape="0">
            <a:gsLst>
              <a:gs pos="0">
                <a:srgbClr val="ED8802">
                  <a:gamma/>
                  <a:shade val="46275"/>
                  <a:invGamma/>
                </a:srgbClr>
              </a:gs>
              <a:gs pos="50000">
                <a:srgbClr val="ED8802"/>
              </a:gs>
              <a:gs pos="100000">
                <a:srgbClr val="ED880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8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32" name="Picture 22" descr="CCMC-logo-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6200" y="0"/>
            <a:ext cx="12954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 descr="swcLogo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77200" y="76200"/>
            <a:ext cx="990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F75BC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115888" indent="-115888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01638" indent="-171450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25475" indent="-109538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1225" indent="-168275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1201738" indent="-176213" algn="l" rtl="0" eaLnBrk="0" fontAlgn="base" hangingPunct="0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16589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1161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25733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030538" indent="-176213" algn="l" rtl="0" fontAlgn="base">
        <a:spcBef>
          <a:spcPct val="10000"/>
        </a:spcBef>
        <a:spcAft>
          <a:spcPct val="0"/>
        </a:spcAft>
        <a:buClr>
          <a:srgbClr val="0075BD"/>
        </a:buClr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7" Type="http://schemas.openxmlformats.org/officeDocument/2006/relationships/image" Target="../media/image31.tiff"/><Relationship Id="rId8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8097838" cy="104457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8000"/>
                </a:solidFill>
              </a:rPr>
              <a:t>Space Weather Tools Update</a:t>
            </a:r>
            <a:endParaRPr lang="en-US" sz="3600" dirty="0">
              <a:solidFill>
                <a:srgbClr val="FF8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1981200"/>
            <a:ext cx="6016625" cy="2362200"/>
          </a:xfrm>
        </p:spPr>
        <p:txBody>
          <a:bodyPr/>
          <a:lstStyle/>
          <a:p>
            <a:pPr algn="ctr">
              <a:defRPr/>
            </a:pPr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latin typeface="Helvetica" pitchFamily="-110" charset="0"/>
              </a:rPr>
              <a:t>Marlo Maddox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chemeClr val="bg1">
                    <a:lumMod val="95000"/>
                  </a:schemeClr>
                </a:solidFill>
                <a:latin typeface="Helvetica" pitchFamily="-110" charset="0"/>
              </a:rPr>
              <a:t>and the CCMC/SWRC Team</a:t>
            </a:r>
          </a:p>
          <a:p>
            <a:pPr algn="ctr">
              <a:defRPr/>
            </a:pPr>
            <a:endParaRPr lang="en-US" sz="2400" i="1" dirty="0" smtClean="0">
              <a:solidFill>
                <a:schemeClr val="bg1">
                  <a:lumMod val="95000"/>
                </a:schemeClr>
              </a:solidFill>
              <a:latin typeface="Helvetica" pitchFamily="-110" charset="0"/>
            </a:endParaRPr>
          </a:p>
          <a:p>
            <a:pPr algn="ctr">
              <a:defRPr/>
            </a:pPr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latin typeface="Helvetica" pitchFamily="-110" charset="0"/>
              </a:rPr>
              <a:t>674 / Space Weather Laboratory</a:t>
            </a:r>
          </a:p>
          <a:p>
            <a:pPr algn="ctr">
              <a:defRPr/>
            </a:pPr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latin typeface="Helvetica" pitchFamily="-110" charset="0"/>
              </a:rPr>
              <a:t>587 / Science Data Processing Branch</a:t>
            </a:r>
          </a:p>
          <a:p>
            <a:pPr algn="ctr">
              <a:defRPr/>
            </a:pPr>
            <a:endParaRPr lang="en-US" i="1" dirty="0" smtClean="0">
              <a:solidFill>
                <a:schemeClr val="bg1">
                  <a:lumMod val="95000"/>
                </a:schemeClr>
              </a:solidFill>
              <a:latin typeface="Helvetica" pitchFamily="-110" charset="0"/>
            </a:endParaRPr>
          </a:p>
          <a:p>
            <a:pPr algn="ctr">
              <a:defRPr/>
            </a:pPr>
            <a:r>
              <a:rPr lang="en-US" i="1" dirty="0" smtClean="0">
                <a:solidFill>
                  <a:srgbClr val="FF6600"/>
                </a:solidFill>
                <a:latin typeface="Helvetica" pitchFamily="-110" charset="0"/>
              </a:rPr>
              <a:t>http://</a:t>
            </a:r>
            <a:r>
              <a:rPr lang="en-US" i="1" dirty="0" err="1" smtClean="0">
                <a:solidFill>
                  <a:srgbClr val="FF6600"/>
                </a:solidFill>
                <a:latin typeface="Helvetica" pitchFamily="-110" charset="0"/>
              </a:rPr>
              <a:t>ccmc.gsfc.nasa.gov</a:t>
            </a:r>
            <a:r>
              <a:rPr lang="en-US" i="1" dirty="0" smtClean="0">
                <a:solidFill>
                  <a:srgbClr val="FF6600"/>
                </a:solidFill>
                <a:latin typeface="Helvetica" pitchFamily="-110" charset="0"/>
              </a:rPr>
              <a:t>          http://</a:t>
            </a:r>
            <a:r>
              <a:rPr lang="en-US" i="1" dirty="0" err="1" smtClean="0">
                <a:solidFill>
                  <a:srgbClr val="FF6600"/>
                </a:solidFill>
                <a:latin typeface="Helvetica" pitchFamily="-110" charset="0"/>
              </a:rPr>
              <a:t>swrc.gsfc.nasa.gov</a:t>
            </a:r>
            <a:endParaRPr lang="en-US" i="1" dirty="0">
              <a:solidFill>
                <a:srgbClr val="FF6600"/>
              </a:solidFill>
              <a:latin typeface="Helvetica" pitchFamily="-110" charset="0"/>
            </a:endParaRPr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7924800" y="5638800"/>
            <a:ext cx="914400" cy="838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4648200" y="6400800"/>
            <a:ext cx="4445000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4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572000"/>
            <a:ext cx="1997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CCMC-logo-words-below-transparent-background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419600"/>
            <a:ext cx="2895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5100"/>
            <a:ext cx="6553200" cy="917575"/>
          </a:xfrm>
        </p:spPr>
        <p:txBody>
          <a:bodyPr/>
          <a:lstStyle/>
          <a:p>
            <a:pPr algn="ctr"/>
            <a:r>
              <a:rPr lang="en-US" sz="3800" dirty="0" smtClean="0"/>
              <a:t>CCMC &amp; SWRC: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An Agile Development Team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48725" cy="5000625"/>
          </a:xfrm>
        </p:spPr>
        <p:txBody>
          <a:bodyPr/>
          <a:lstStyle/>
          <a:p>
            <a:r>
              <a:rPr lang="en-US" sz="4000" dirty="0" smtClean="0">
                <a:latin typeface="Helvetica Light"/>
                <a:cs typeface="Helvetica Light"/>
              </a:rPr>
              <a:t> Customers &amp; domain experts work directly with the development team.</a:t>
            </a:r>
          </a:p>
          <a:p>
            <a:r>
              <a:rPr lang="en-US" sz="4000" dirty="0" smtClean="0">
                <a:latin typeface="Helvetica Light"/>
                <a:cs typeface="Helvetica Light"/>
              </a:rPr>
              <a:t> Agile processes accept the reality of change.</a:t>
            </a:r>
          </a:p>
          <a:p>
            <a:r>
              <a:rPr lang="en-US" sz="4000" dirty="0" smtClean="0">
                <a:latin typeface="Helvetica Light"/>
                <a:cs typeface="Helvetica Light"/>
              </a:rPr>
              <a:t> Our systems are built with guidance from domain experts on a daily basis.</a:t>
            </a:r>
          </a:p>
          <a:p>
            <a:pPr>
              <a:buClr>
                <a:srgbClr val="FF6600"/>
              </a:buClr>
            </a:pPr>
            <a:r>
              <a:rPr lang="en-US" sz="4000" dirty="0" smtClean="0">
                <a:latin typeface="Helvetica Light"/>
                <a:cs typeface="Helvetica Light"/>
              </a:rPr>
              <a:t> </a:t>
            </a:r>
            <a:r>
              <a:rPr lang="en-US" sz="4000" b="1" dirty="0" smtClean="0">
                <a:solidFill>
                  <a:srgbClr val="FF6600"/>
                </a:solidFill>
                <a:latin typeface="Helvetica"/>
                <a:cs typeface="Helvetica"/>
              </a:rPr>
              <a:t>You are part of the team, and your input/feedback is valuable!</a:t>
            </a:r>
            <a:endParaRPr lang="en-US" sz="4000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 bwMode="auto">
          <a:xfrm>
            <a:off x="3276600" y="83286"/>
            <a:ext cx="2362200" cy="6725264"/>
          </a:xfrm>
          <a:prstGeom prst="roundRect">
            <a:avLst>
              <a:gd name="adj" fmla="val 9077"/>
            </a:avLst>
          </a:prstGeom>
          <a:ln>
            <a:solidFill>
              <a:schemeClr val="accent4">
                <a:shade val="95000"/>
                <a:satMod val="105000"/>
                <a:alpha val="3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6388" name="Picture 7" descr="swc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461243"/>
            <a:ext cx="2286000" cy="22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Bent Arrow 17"/>
          <p:cNvSpPr/>
          <p:nvPr/>
        </p:nvSpPr>
        <p:spPr bwMode="auto">
          <a:xfrm rot="16200000">
            <a:off x="1409700" y="4042143"/>
            <a:ext cx="1447800" cy="2133600"/>
          </a:xfrm>
          <a:prstGeom prst="bentArrow">
            <a:avLst>
              <a:gd name="adj1" fmla="val 13868"/>
              <a:gd name="adj2" fmla="val 13868"/>
              <a:gd name="adj3" fmla="val 19434"/>
              <a:gd name="adj4" fmla="val 235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 flipH="1">
            <a:off x="6057900" y="4042143"/>
            <a:ext cx="1447800" cy="2133600"/>
          </a:xfrm>
          <a:prstGeom prst="bentArrow">
            <a:avLst>
              <a:gd name="adj1" fmla="val 13868"/>
              <a:gd name="adj2" fmla="val 13868"/>
              <a:gd name="adj3" fmla="val 19434"/>
              <a:gd name="adj4" fmla="val 235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" name="Bent Arrow 19"/>
          <p:cNvSpPr/>
          <p:nvPr/>
        </p:nvSpPr>
        <p:spPr bwMode="auto">
          <a:xfrm rot="16200000" flipH="1" flipV="1">
            <a:off x="6057900" y="765543"/>
            <a:ext cx="1447800" cy="2133600"/>
          </a:xfrm>
          <a:prstGeom prst="bentArrow">
            <a:avLst>
              <a:gd name="adj1" fmla="val 13868"/>
              <a:gd name="adj2" fmla="val 13868"/>
              <a:gd name="adj3" fmla="val 19434"/>
              <a:gd name="adj4" fmla="val 235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3" name="Oval 12"/>
          <p:cNvSpPr>
            <a:spLocks/>
          </p:cNvSpPr>
          <p:nvPr/>
        </p:nvSpPr>
        <p:spPr bwMode="auto">
          <a:xfrm>
            <a:off x="6553200" y="2327643"/>
            <a:ext cx="2194560" cy="2194560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25000"/>
                </a:schemeClr>
              </a:gs>
              <a:gs pos="35000">
                <a:schemeClr val="accent4">
                  <a:tint val="37000"/>
                  <a:satMod val="300000"/>
                  <a:alpha val="25000"/>
                </a:schemeClr>
              </a:gs>
              <a:gs pos="100000">
                <a:schemeClr val="accent4">
                  <a:tint val="15000"/>
                  <a:satMod val="350000"/>
                  <a:alpha val="2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shade val="95000"/>
                <a:satMod val="105000"/>
                <a:alpha val="25000"/>
              </a:schemeClr>
            </a:solidFill>
            <a:headEnd type="none" w="med" len="med"/>
            <a:tailEnd type="none" w="med" len="med"/>
          </a:ln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(Headings)"/>
                <a:ea typeface="ＭＳ Ｐゴシック" pitchFamily="-110" charset="-128"/>
                <a:cs typeface="Arial (Headings)"/>
              </a:rPr>
              <a:t>R20 Transition Support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(Headings)"/>
              <a:ea typeface="ＭＳ Ｐゴシック" pitchFamily="-110" charset="-128"/>
              <a:cs typeface="Arial (Headings)"/>
            </a:endParaRPr>
          </a:p>
        </p:txBody>
      </p:sp>
      <p:sp>
        <p:nvSpPr>
          <p:cNvPr id="21" name="Bent Arrow 20"/>
          <p:cNvSpPr/>
          <p:nvPr/>
        </p:nvSpPr>
        <p:spPr bwMode="auto">
          <a:xfrm rot="5400000" flipV="1">
            <a:off x="1409700" y="765543"/>
            <a:ext cx="1447800" cy="2133600"/>
          </a:xfrm>
          <a:prstGeom prst="bentArrow">
            <a:avLst>
              <a:gd name="adj1" fmla="val 13868"/>
              <a:gd name="adj2" fmla="val 13868"/>
              <a:gd name="adj3" fmla="val 19434"/>
              <a:gd name="adj4" fmla="val 235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52400" y="2327643"/>
            <a:ext cx="2189064" cy="2191512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25000"/>
                </a:schemeClr>
              </a:gs>
              <a:gs pos="35000">
                <a:schemeClr val="accent4">
                  <a:tint val="37000"/>
                  <a:satMod val="300000"/>
                  <a:alpha val="25000"/>
                </a:schemeClr>
              </a:gs>
              <a:gs pos="100000">
                <a:schemeClr val="accent4">
                  <a:tint val="15000"/>
                  <a:satMod val="350000"/>
                  <a:alpha val="2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shade val="95000"/>
                <a:satMod val="105000"/>
                <a:alpha val="25000"/>
              </a:schemeClr>
            </a:solidFill>
            <a:headEnd type="none" w="med" len="med"/>
            <a:tailEnd type="none" w="med" len="med"/>
          </a:ln>
          <a:effectLst>
            <a:outerShdw blurRad="50800" dist="38100" algn="r" rotWithShape="0">
              <a:srgbClr val="000000">
                <a:alpha val="4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pitchFamily="-110" charset="-128"/>
                <a:cs typeface="ＭＳ Ｐゴシック" pitchFamily="-110" charset="-128"/>
              </a:rPr>
              <a:t>Facilitate Community Research &amp; Development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5" name="Oval 24"/>
          <p:cNvSpPr>
            <a:spLocks/>
          </p:cNvSpPr>
          <p:nvPr/>
        </p:nvSpPr>
        <p:spPr bwMode="auto">
          <a:xfrm>
            <a:off x="3810000" y="2708643"/>
            <a:ext cx="1371600" cy="13716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016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(Headings)"/>
                <a:ea typeface="ＭＳ Ｐゴシック" pitchFamily="-110" charset="-128"/>
                <a:cs typeface="Arial (Headings)"/>
              </a:rPr>
              <a:t>Unique NASA  Needs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(Headings)"/>
              <a:ea typeface="ＭＳ Ｐゴシック" pitchFamily="-110" charset="-128"/>
              <a:cs typeface="Arial (Headings)"/>
            </a:endParaRPr>
          </a:p>
        </p:txBody>
      </p:sp>
      <p:pic>
        <p:nvPicPr>
          <p:cNvPr id="16387" name="Picture 6" descr="CCMC-logo-gif-smal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04107"/>
            <a:ext cx="29656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>
            <a:endCxn id="25" idx="0"/>
          </p:cNvCxnSpPr>
          <p:nvPr/>
        </p:nvCxnSpPr>
        <p:spPr bwMode="auto">
          <a:xfrm rot="5400000">
            <a:off x="4305300" y="2518143"/>
            <a:ext cx="381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>
                <a:alpha val="54000"/>
              </a:srgb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V="1">
            <a:off x="4306094" y="4269949"/>
            <a:ext cx="381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347F1">
                <a:alpha val="53000"/>
              </a:srgb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7391400" y="6400800"/>
            <a:ext cx="1600200" cy="338554"/>
          </a:xfrm>
          <a:prstGeom prst="rect">
            <a:avLst/>
          </a:prstGeom>
          <a:noFill/>
          <a:ln>
            <a:solidFill>
              <a:srgbClr val="404040">
                <a:alpha val="66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CCMC+</a:t>
            </a: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Helvetica Light"/>
                <a:cs typeface="Helvetica Light"/>
              </a:rPr>
              <a:t>v2013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2400" y="228600"/>
            <a:ext cx="2362200" cy="769441"/>
          </a:xfrm>
          <a:prstGeom prst="rect">
            <a:avLst/>
          </a:prstGeom>
          <a:noFill/>
          <a:ln>
            <a:solidFill>
              <a:srgbClr val="FF6600">
                <a:alpha val="66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The Dynamic CCMC/SWRC Ecosystem</a:t>
            </a:r>
          </a:p>
          <a:p>
            <a:pPr algn="ctr"/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Agile Software Development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4600" y="2743200"/>
            <a:ext cx="1143000" cy="1384995"/>
          </a:xfrm>
          <a:prstGeom prst="rect">
            <a:avLst/>
          </a:prstGeom>
          <a:solidFill>
            <a:srgbClr val="FF6600">
              <a:alpha val="90000"/>
            </a:srgbClr>
          </a:solidFill>
          <a:ln w="3175" cmpd="sng">
            <a:solidFill>
              <a:schemeClr val="tx1">
                <a:alpha val="27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Customers &amp; domain experts work directly with the development team.</a:t>
            </a:r>
            <a:endParaRPr lang="en-US" sz="12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19" grpId="0" animBg="1"/>
      <p:bldP spid="25" grpId="0" animBg="1"/>
      <p:bldP spid="42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715000" y="1108443"/>
            <a:ext cx="3032760" cy="4724400"/>
            <a:chOff x="5715000" y="1108443"/>
            <a:chExt cx="3032760" cy="4724400"/>
          </a:xfrm>
        </p:grpSpPr>
        <p:sp>
          <p:nvSpPr>
            <p:cNvPr id="19" name="Bent Arrow 18"/>
            <p:cNvSpPr/>
            <p:nvPr/>
          </p:nvSpPr>
          <p:spPr bwMode="auto">
            <a:xfrm rot="5400000" flipH="1">
              <a:off x="6057900" y="4042143"/>
              <a:ext cx="1447800" cy="2133600"/>
            </a:xfrm>
            <a:prstGeom prst="bentArrow">
              <a:avLst>
                <a:gd name="adj1" fmla="val 13868"/>
                <a:gd name="adj2" fmla="val 13868"/>
                <a:gd name="adj3" fmla="val 19434"/>
                <a:gd name="adj4" fmla="val 2351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0" name="Bent Arrow 19"/>
            <p:cNvSpPr/>
            <p:nvPr/>
          </p:nvSpPr>
          <p:spPr bwMode="auto">
            <a:xfrm rot="16200000" flipH="1" flipV="1">
              <a:off x="6057900" y="765543"/>
              <a:ext cx="1447800" cy="2133600"/>
            </a:xfrm>
            <a:prstGeom prst="bentArrow">
              <a:avLst>
                <a:gd name="adj1" fmla="val 13868"/>
                <a:gd name="adj2" fmla="val 13868"/>
                <a:gd name="adj3" fmla="val 19434"/>
                <a:gd name="adj4" fmla="val 2351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Oval 12"/>
            <p:cNvSpPr>
              <a:spLocks/>
            </p:cNvSpPr>
            <p:nvPr/>
          </p:nvSpPr>
          <p:spPr bwMode="auto">
            <a:xfrm>
              <a:off x="6553200" y="2327643"/>
              <a:ext cx="2194560" cy="21945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25000"/>
                  </a:schemeClr>
                </a:gs>
                <a:gs pos="35000">
                  <a:schemeClr val="accent4">
                    <a:tint val="37000"/>
                    <a:satMod val="300000"/>
                    <a:alpha val="25000"/>
                  </a:schemeClr>
                </a:gs>
                <a:gs pos="100000">
                  <a:schemeClr val="accent4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4">
                  <a:shade val="95000"/>
                  <a:satMod val="105000"/>
                  <a:alpha val="2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135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(Headings)"/>
                  <a:ea typeface="ＭＳ Ｐゴシック" pitchFamily="-110" charset="-128"/>
                  <a:cs typeface="Arial (Headings)"/>
                </a:rPr>
                <a:t>R20 Transition Support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(Headings)"/>
                <a:ea typeface="ＭＳ Ｐゴシック" pitchFamily="-110" charset="-128"/>
                <a:cs typeface="Arial (Headings)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391400" y="6400800"/>
            <a:ext cx="1600200" cy="338554"/>
          </a:xfrm>
          <a:prstGeom prst="rect">
            <a:avLst/>
          </a:prstGeom>
          <a:noFill/>
          <a:ln>
            <a:solidFill>
              <a:srgbClr val="404040">
                <a:alpha val="66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CCMC+</a:t>
            </a: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Helvetica Light"/>
                <a:cs typeface="Helvetica Light"/>
              </a:rPr>
              <a:t>v2013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2400" y="228600"/>
            <a:ext cx="3048000" cy="5604243"/>
            <a:chOff x="152400" y="228600"/>
            <a:chExt cx="3048000" cy="5604243"/>
          </a:xfrm>
        </p:grpSpPr>
        <p:sp>
          <p:nvSpPr>
            <p:cNvPr id="18" name="Bent Arrow 17"/>
            <p:cNvSpPr/>
            <p:nvPr/>
          </p:nvSpPr>
          <p:spPr bwMode="auto">
            <a:xfrm rot="16200000">
              <a:off x="1409700" y="4042143"/>
              <a:ext cx="1447800" cy="2133600"/>
            </a:xfrm>
            <a:prstGeom prst="bentArrow">
              <a:avLst>
                <a:gd name="adj1" fmla="val 13868"/>
                <a:gd name="adj2" fmla="val 13868"/>
                <a:gd name="adj3" fmla="val 19434"/>
                <a:gd name="adj4" fmla="val 2351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1" name="Bent Arrow 20"/>
            <p:cNvSpPr/>
            <p:nvPr/>
          </p:nvSpPr>
          <p:spPr bwMode="auto">
            <a:xfrm rot="5400000" flipV="1">
              <a:off x="1409700" y="765543"/>
              <a:ext cx="1447800" cy="2133600"/>
            </a:xfrm>
            <a:prstGeom prst="bentArrow">
              <a:avLst>
                <a:gd name="adj1" fmla="val 13868"/>
                <a:gd name="adj2" fmla="val 13868"/>
                <a:gd name="adj3" fmla="val 19434"/>
                <a:gd name="adj4" fmla="val 2351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152400" y="2327643"/>
              <a:ext cx="2189064" cy="219151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50000"/>
                    <a:satMod val="300000"/>
                    <a:alpha val="25000"/>
                  </a:schemeClr>
                </a:gs>
                <a:gs pos="35000">
                  <a:schemeClr val="accent4">
                    <a:tint val="37000"/>
                    <a:satMod val="300000"/>
                    <a:alpha val="25000"/>
                  </a:schemeClr>
                </a:gs>
                <a:gs pos="100000">
                  <a:schemeClr val="accent4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4">
                  <a:shade val="95000"/>
                  <a:satMod val="105000"/>
                  <a:alpha val="2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algn="r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110" charset="-128"/>
                  <a:cs typeface="ＭＳ Ｐゴシック" pitchFamily="-110" charset="-128"/>
                </a:rPr>
                <a:t>Facilitate Community Research &amp; Development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400" y="228600"/>
              <a:ext cx="2362200" cy="769441"/>
            </a:xfrm>
            <a:prstGeom prst="rect">
              <a:avLst/>
            </a:prstGeom>
            <a:noFill/>
            <a:ln>
              <a:solidFill>
                <a:srgbClr val="FF6600">
                  <a:alpha val="66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2">
                      <a:lumMod val="75000"/>
                    </a:schemeClr>
                  </a:solidFill>
                  <a:latin typeface="Helvetica"/>
                  <a:cs typeface="Helvetica"/>
                </a:rPr>
                <a:t>The Dynamic CCMC/SWRC Ecosystem</a:t>
              </a:r>
              <a:endParaRPr lang="en-US" sz="1800" b="1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sz="1200" b="1" dirty="0" smtClean="0">
                  <a:solidFill>
                    <a:schemeClr val="bg2">
                      <a:lumMod val="75000"/>
                    </a:schemeClr>
                  </a:solidFill>
                  <a:latin typeface="Helvetica"/>
                  <a:cs typeface="Helvetica"/>
                </a:rPr>
                <a:t>Agile Software Development</a:t>
              </a:r>
              <a:endParaRPr lang="en-US" sz="1200" dirty="0" smtClean="0">
                <a:solidFill>
                  <a:schemeClr val="bg2">
                    <a:lumMod val="75000"/>
                  </a:schemeClr>
                </a:solidFill>
                <a:latin typeface="Helvetica Light"/>
                <a:cs typeface="Helvetica Ligh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76600" y="83286"/>
            <a:ext cx="2965622" cy="6725264"/>
            <a:chOff x="3276600" y="83286"/>
            <a:chExt cx="2965622" cy="6725264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3276600" y="83286"/>
              <a:ext cx="2362200" cy="6725264"/>
            </a:xfrm>
            <a:prstGeom prst="roundRect">
              <a:avLst>
                <a:gd name="adj" fmla="val 9077"/>
              </a:avLst>
            </a:prstGeom>
            <a:ln>
              <a:solidFill>
                <a:schemeClr val="accent4">
                  <a:shade val="95000"/>
                  <a:satMod val="105000"/>
                  <a:alpha val="3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pic>
          <p:nvPicPr>
            <p:cNvPr id="33" name="Picture 7" descr="swcLogo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2800" y="4461243"/>
              <a:ext cx="2286000" cy="2290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>
              <a:spLocks/>
            </p:cNvSpPr>
            <p:nvPr/>
          </p:nvSpPr>
          <p:spPr bwMode="auto">
            <a:xfrm>
              <a:off x="3810000" y="2708643"/>
              <a:ext cx="1371600" cy="1371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glow rad="101600">
                <a:srgbClr val="FF66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(Headings)"/>
                  <a:ea typeface="ＭＳ Ｐゴシック" pitchFamily="-110" charset="-128"/>
                  <a:cs typeface="Arial (Headings)"/>
                </a:rPr>
                <a:t>Unique NASA  Needs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(Headings)"/>
                <a:ea typeface="ＭＳ Ｐゴシック" pitchFamily="-110" charset="-128"/>
                <a:cs typeface="Arial (Headings)"/>
              </a:endParaRPr>
            </a:p>
          </p:txBody>
        </p:sp>
        <p:pic>
          <p:nvPicPr>
            <p:cNvPr id="35" name="Picture 6" descr="CCMC-logo-gif-small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76600" y="104107"/>
              <a:ext cx="296562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Straight Arrow Connector 35"/>
            <p:cNvCxnSpPr>
              <a:endCxn id="34" idx="0"/>
            </p:cNvCxnSpPr>
            <p:nvPr/>
          </p:nvCxnSpPr>
          <p:spPr bwMode="auto">
            <a:xfrm rot="5400000">
              <a:off x="4305300" y="2518143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>
                  <a:alpha val="54000"/>
                </a:srgb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6200000" flipV="1">
              <a:off x="4306094" y="4269949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347F1">
                  <a:alpha val="53000"/>
                </a:srgb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9" name="TextBox 38"/>
          <p:cNvSpPr txBox="1"/>
          <p:nvPr/>
        </p:nvSpPr>
        <p:spPr>
          <a:xfrm>
            <a:off x="2514600" y="2743200"/>
            <a:ext cx="1143000" cy="1384995"/>
          </a:xfrm>
          <a:prstGeom prst="rect">
            <a:avLst/>
          </a:prstGeom>
          <a:solidFill>
            <a:srgbClr val="FF6600">
              <a:alpha val="90000"/>
            </a:srgbClr>
          </a:solidFill>
          <a:ln w="3175" cmpd="sng">
            <a:solidFill>
              <a:schemeClr val="tx1">
                <a:alpha val="27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Customers &amp; domain experts work directly with the development team.</a:t>
            </a:r>
            <a:endParaRPr lang="en-US" sz="12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9043" y="-99391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33334 4.81481E-6 " pathEditMode="relative" ptsTypes="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352800" y="173384"/>
            <a:ext cx="5410200" cy="307777"/>
          </a:xfrm>
          <a:prstGeom prst="rect">
            <a:avLst/>
          </a:prstGeom>
          <a:solidFill>
            <a:srgbClr val="FF8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Tools For Space Weather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Helvetica Light"/>
              <a:cs typeface="Helvetica Light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352800" y="685800"/>
            <a:ext cx="1676400" cy="1524000"/>
            <a:chOff x="3352800" y="685800"/>
            <a:chExt cx="1676400" cy="1524000"/>
          </a:xfrm>
        </p:grpSpPr>
        <p:grpSp>
          <p:nvGrpSpPr>
            <p:cNvPr id="3" name="Group 11"/>
            <p:cNvGrpSpPr/>
            <p:nvPr/>
          </p:nvGrpSpPr>
          <p:grpSpPr>
            <a:xfrm>
              <a:off x="3352800" y="1066800"/>
              <a:ext cx="1676400" cy="1143000"/>
              <a:chOff x="381000" y="3581400"/>
              <a:chExt cx="4251733" cy="2603895"/>
            </a:xfr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000" y="3581400"/>
                <a:ext cx="4251733" cy="2603895"/>
              </a:xfrm>
              <a:prstGeom prst="rect">
                <a:avLst/>
              </a:prstGeom>
            </p:spPr>
          </p:pic>
          <p:pic>
            <p:nvPicPr>
              <p:cNvPr id="32" name="Picture 31" descr="Screen Shot 2013-09-23 at 10.32.52 PM.png"/>
              <p:cNvPicPr>
                <a:picLocks noChangeAspect="1"/>
              </p:cNvPicPr>
              <p:nvPr/>
            </p:nvPicPr>
            <p:blipFill>
              <a:blip r:embed="rId3"/>
              <a:srcRect r="1590"/>
              <a:stretch>
                <a:fillRect/>
              </a:stretch>
            </p:blipFill>
            <p:spPr>
              <a:xfrm>
                <a:off x="1143000" y="3733800"/>
                <a:ext cx="2667000" cy="1676400"/>
              </a:xfrm>
              <a:prstGeom prst="rect">
                <a:avLst/>
              </a:prstGeom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3352800" y="685800"/>
              <a:ext cx="16764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Runs-On-Request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410200" y="685800"/>
            <a:ext cx="3352800" cy="1600200"/>
            <a:chOff x="5410200" y="685800"/>
            <a:chExt cx="3352800" cy="1600200"/>
          </a:xfrm>
        </p:grpSpPr>
        <p:pic>
          <p:nvPicPr>
            <p:cNvPr id="23" name="Picture 22" descr="iswa_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1066800"/>
              <a:ext cx="1016000" cy="1219200"/>
            </a:xfrm>
            <a:prstGeom prst="rect">
              <a:avLst/>
            </a:prstGeo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spPr>
        </p:pic>
        <p:sp>
          <p:nvSpPr>
            <p:cNvPr id="43" name="Rounded Rectangle 42"/>
            <p:cNvSpPr/>
            <p:nvPr/>
          </p:nvSpPr>
          <p:spPr bwMode="auto">
            <a:xfrm>
              <a:off x="7086600" y="1143000"/>
              <a:ext cx="1676400" cy="304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Light"/>
                  <a:ea typeface="ＭＳ Ｐゴシック" pitchFamily="-110" charset="-128"/>
                  <a:cs typeface="Helvetica Light"/>
                </a:rPr>
                <a:t>Mobile</a:t>
              </a:r>
              <a:endPara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Light"/>
                <a:ea typeface="ＭＳ Ｐゴシック" pitchFamily="-110" charset="-128"/>
                <a:cs typeface="Helvetica Light"/>
              </a:endParaRP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7086600" y="1524000"/>
              <a:ext cx="1676400" cy="304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Light"/>
                  <a:ea typeface="ＭＳ Ｐゴシック" pitchFamily="-110" charset="-128"/>
                  <a:cs typeface="Helvetica Light"/>
                </a:rPr>
                <a:t>Web Services</a:t>
              </a:r>
              <a:endPara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Light"/>
                <a:ea typeface="ＭＳ Ｐゴシック" pitchFamily="-110" charset="-128"/>
                <a:cs typeface="Helvetica Light"/>
              </a:endParaRP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7086600" y="1905000"/>
              <a:ext cx="1676400" cy="304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152400" dist="177800" dir="5400000" sx="90000" sy="-19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Light"/>
                  <a:ea typeface="ＭＳ Ｐゴシック" pitchFamily="-110" charset="-128"/>
                  <a:cs typeface="Helvetica Light"/>
                </a:rPr>
                <a:t>ISEP</a:t>
              </a:r>
              <a:endPara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Light"/>
                <a:ea typeface="ＭＳ Ｐゴシック" pitchFamily="-110" charset="-128"/>
                <a:cs typeface="Helvetica Light"/>
              </a:endParaRPr>
            </a:p>
          </p:txBody>
        </p:sp>
        <p:cxnSp>
          <p:nvCxnSpPr>
            <p:cNvPr id="51" name="Curved Connector 50"/>
            <p:cNvCxnSpPr>
              <a:stCxn id="23" idx="3"/>
              <a:endCxn id="43" idx="1"/>
            </p:cNvCxnSpPr>
            <p:nvPr/>
          </p:nvCxnSpPr>
          <p:spPr bwMode="auto">
            <a:xfrm flipV="1">
              <a:off x="6502400" y="1295400"/>
              <a:ext cx="584200" cy="381000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Curved Connector 51"/>
            <p:cNvCxnSpPr>
              <a:stCxn id="23" idx="3"/>
              <a:endCxn id="45" idx="1"/>
            </p:cNvCxnSpPr>
            <p:nvPr/>
          </p:nvCxnSpPr>
          <p:spPr bwMode="auto">
            <a:xfrm>
              <a:off x="6502400" y="1676400"/>
              <a:ext cx="584200" cy="1588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Curved Connector 54"/>
            <p:cNvCxnSpPr>
              <a:stCxn id="23" idx="3"/>
              <a:endCxn id="46" idx="1"/>
            </p:cNvCxnSpPr>
            <p:nvPr/>
          </p:nvCxnSpPr>
          <p:spPr bwMode="auto">
            <a:xfrm>
              <a:off x="6502400" y="1676400"/>
              <a:ext cx="584200" cy="381000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5410200" y="685800"/>
              <a:ext cx="33528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ISWA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352800" y="2667000"/>
            <a:ext cx="1936238" cy="1737360"/>
            <a:chOff x="3352800" y="2743200"/>
            <a:chExt cx="1936238" cy="1737360"/>
          </a:xfrm>
        </p:grpSpPr>
        <p:pic>
          <p:nvPicPr>
            <p:cNvPr id="29" name="Picture 28" descr="stereo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2800" y="3200400"/>
              <a:ext cx="1936238" cy="1280160"/>
            </a:xfrm>
            <a:prstGeom prst="rect">
              <a:avLst/>
            </a:prstGeo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spPr>
        </p:pic>
        <p:sp>
          <p:nvSpPr>
            <p:cNvPr id="65" name="TextBox 64"/>
            <p:cNvSpPr txBox="1"/>
            <p:nvPr/>
          </p:nvSpPr>
          <p:spPr>
            <a:xfrm>
              <a:off x="3352800" y="2743200"/>
              <a:ext cx="16764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err="1" smtClean="0">
                  <a:latin typeface="Helvetica"/>
                  <a:cs typeface="Helvetica"/>
                </a:rPr>
                <a:t>StereoCat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410200" y="2667000"/>
            <a:ext cx="1447800" cy="1676400"/>
            <a:chOff x="5410200" y="2743200"/>
            <a:chExt cx="1447800" cy="1676400"/>
          </a:xfrm>
        </p:grpSpPr>
        <p:grpSp>
          <p:nvGrpSpPr>
            <p:cNvPr id="4" name="Group 36"/>
            <p:cNvGrpSpPr/>
            <p:nvPr/>
          </p:nvGrpSpPr>
          <p:grpSpPr>
            <a:xfrm>
              <a:off x="5438361" y="3200400"/>
              <a:ext cx="1371600" cy="1219200"/>
              <a:chOff x="7543800" y="990600"/>
              <a:chExt cx="914400" cy="914400"/>
            </a:xfr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grpSpPr>
          <p:pic>
            <p:nvPicPr>
              <p:cNvPr id="33" name="Picture 32" descr="Ensemble_WSA-ENLIL-CONE_Predictions_EARTH_velocity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43800" y="14478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4" name="Picture 33" descr="Ensemble_WSA-ENLIL-CONE_Arrival_histogram_EARTH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01000" y="14478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5" name="Picture 34" descr="Ensemble_WSA-ENLIL-CONE_dynamic_pressure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43800" y="9906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6" name="Picture 35" descr="Ensemble_WSA-ENLIL-CONE_prediction_summary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01000" y="990600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5410200" y="2743200"/>
              <a:ext cx="14478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CME Ensemble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39000" y="2667000"/>
            <a:ext cx="1447800" cy="1828800"/>
            <a:chOff x="7239000" y="2743200"/>
            <a:chExt cx="1447800" cy="1828800"/>
          </a:xfrm>
        </p:grpSpPr>
        <p:pic>
          <p:nvPicPr>
            <p:cNvPr id="24" name="Picture 23" descr="swscoreboar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1400" y="3124200"/>
              <a:ext cx="1249218" cy="1447800"/>
            </a:xfrm>
            <a:prstGeom prst="rect">
              <a:avLst/>
            </a:prstGeo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spPr>
        </p:pic>
        <p:sp>
          <p:nvSpPr>
            <p:cNvPr id="67" name="TextBox 66"/>
            <p:cNvSpPr txBox="1"/>
            <p:nvPr/>
          </p:nvSpPr>
          <p:spPr>
            <a:xfrm>
              <a:off x="7239000" y="2743200"/>
              <a:ext cx="14478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Scoreboard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352800" y="4800600"/>
            <a:ext cx="1676400" cy="1615440"/>
            <a:chOff x="3352800" y="4953000"/>
            <a:chExt cx="1676400" cy="1615440"/>
          </a:xfrm>
        </p:grpSpPr>
        <p:pic>
          <p:nvPicPr>
            <p:cNvPr id="28" name="Picture 27" descr="oneclicklog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5334000"/>
              <a:ext cx="1148752" cy="1234440"/>
            </a:xfrm>
            <a:prstGeom prst="rect">
              <a:avLst/>
            </a:prstGeo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spPr>
        </p:pic>
        <p:sp>
          <p:nvSpPr>
            <p:cNvPr id="68" name="TextBox 67"/>
            <p:cNvSpPr txBox="1"/>
            <p:nvPr/>
          </p:nvSpPr>
          <p:spPr>
            <a:xfrm>
              <a:off x="3352800" y="4953000"/>
              <a:ext cx="16764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err="1" smtClean="0">
                  <a:latin typeface="Helvetica"/>
                  <a:cs typeface="Helvetica"/>
                </a:rPr>
                <a:t>OneClick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410200" y="4800600"/>
            <a:ext cx="1647444" cy="1758914"/>
            <a:chOff x="5410200" y="4953000"/>
            <a:chExt cx="1647444" cy="1758914"/>
          </a:xfrm>
        </p:grpSpPr>
        <p:pic>
          <p:nvPicPr>
            <p:cNvPr id="27" name="Picture 26" descr="donkilogo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8300" y="5334000"/>
              <a:ext cx="1609344" cy="1377914"/>
            </a:xfrm>
            <a:prstGeom prst="rect">
              <a:avLst/>
            </a:prstGeom>
            <a:effectLst>
              <a:outerShdw blurRad="152400" dist="12700" dir="5400000" sx="90000" sy="-19000">
                <a:srgbClr val="000000">
                  <a:alpha val="20000"/>
                </a:srgbClr>
              </a:outerShdw>
            </a:effectLst>
          </p:spPr>
        </p:pic>
        <p:sp>
          <p:nvSpPr>
            <p:cNvPr id="69" name="TextBox 68"/>
            <p:cNvSpPr txBox="1"/>
            <p:nvPr/>
          </p:nvSpPr>
          <p:spPr>
            <a:xfrm>
              <a:off x="5410200" y="4953000"/>
              <a:ext cx="14478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DONKI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sp>
        <p:nvSpPr>
          <p:cNvPr id="90" name="Rounded Rectangle 89"/>
          <p:cNvSpPr/>
          <p:nvPr/>
        </p:nvSpPr>
        <p:spPr bwMode="auto">
          <a:xfrm>
            <a:off x="228600" y="85187"/>
            <a:ext cx="2362200" cy="6725264"/>
          </a:xfrm>
          <a:prstGeom prst="roundRect">
            <a:avLst>
              <a:gd name="adj" fmla="val 9077"/>
            </a:avLst>
          </a:prstGeom>
          <a:ln>
            <a:solidFill>
              <a:schemeClr val="accent4">
                <a:shade val="95000"/>
                <a:satMod val="105000"/>
                <a:alpha val="3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91" name="Picture 7" descr="swc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7009" y="4452791"/>
            <a:ext cx="2286000" cy="22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Oval 91"/>
          <p:cNvSpPr>
            <a:spLocks/>
          </p:cNvSpPr>
          <p:nvPr/>
        </p:nvSpPr>
        <p:spPr bwMode="auto">
          <a:xfrm>
            <a:off x="764209" y="2700191"/>
            <a:ext cx="1371600" cy="13716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016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(Headings)"/>
                <a:ea typeface="ＭＳ Ｐゴシック" pitchFamily="-110" charset="-128"/>
                <a:cs typeface="Arial (Headings)"/>
              </a:rPr>
              <a:t>Unique NASA  Needs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(Headings)"/>
              <a:ea typeface="ＭＳ Ｐゴシック" pitchFamily="-110" charset="-128"/>
              <a:cs typeface="Arial (Headings)"/>
            </a:endParaRPr>
          </a:p>
        </p:txBody>
      </p:sp>
      <p:pic>
        <p:nvPicPr>
          <p:cNvPr id="93" name="Picture 6" descr="CCMC-logo-gif-small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0809" y="95655"/>
            <a:ext cx="29656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" name="Straight Arrow Connector 93"/>
          <p:cNvCxnSpPr>
            <a:endCxn id="92" idx="0"/>
          </p:cNvCxnSpPr>
          <p:nvPr/>
        </p:nvCxnSpPr>
        <p:spPr bwMode="auto">
          <a:xfrm rot="5400000">
            <a:off x="1259509" y="2509691"/>
            <a:ext cx="381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>
                <a:alpha val="54000"/>
              </a:srgb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 rot="16200000" flipV="1">
            <a:off x="1260303" y="4261497"/>
            <a:ext cx="381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347F1">
                <a:alpha val="53000"/>
              </a:srgb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119" name="Group 118"/>
          <p:cNvGrpSpPr/>
          <p:nvPr/>
        </p:nvGrpSpPr>
        <p:grpSpPr>
          <a:xfrm>
            <a:off x="7239000" y="4800600"/>
            <a:ext cx="1447800" cy="1752600"/>
            <a:chOff x="7239000" y="4800600"/>
            <a:chExt cx="1447800" cy="1752600"/>
          </a:xfrm>
        </p:grpSpPr>
        <p:sp>
          <p:nvSpPr>
            <p:cNvPr id="70" name="TextBox 69"/>
            <p:cNvSpPr txBox="1"/>
            <p:nvPr/>
          </p:nvSpPr>
          <p:spPr>
            <a:xfrm>
              <a:off x="7239000" y="4800600"/>
              <a:ext cx="1447800" cy="307777"/>
            </a:xfrm>
            <a:prstGeom prst="rect">
              <a:avLst/>
            </a:prstGeom>
            <a:noFill/>
            <a:ln>
              <a:solidFill>
                <a:srgbClr val="606060">
                  <a:alpha val="69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SEA</a:t>
              </a:r>
              <a:r>
                <a:rPr lang="en-US" sz="1400" baseline="30000" dirty="0" smtClean="0">
                  <a:latin typeface="Helvetica"/>
                  <a:cs typeface="Helvetica"/>
                </a:rPr>
                <a:t>5</a:t>
              </a:r>
              <a:endParaRPr lang="en-US" sz="1400" baseline="30000" dirty="0">
                <a:latin typeface="Helvetica"/>
                <a:cs typeface="Helvetica"/>
              </a:endParaRPr>
            </a:p>
          </p:txBody>
        </p:sp>
        <p:sp>
          <p:nvSpPr>
            <p:cNvPr id="118" name="Rounded Rectangle 117"/>
            <p:cNvSpPr/>
            <p:nvPr/>
          </p:nvSpPr>
          <p:spPr bwMode="auto">
            <a:xfrm>
              <a:off x="7239000" y="5257800"/>
              <a:ext cx="1447800" cy="1295400"/>
            </a:xfrm>
            <a:prstGeom prst="roundRect">
              <a:avLst>
                <a:gd name="adj" fmla="val 11221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Light"/>
                  <a:ea typeface="ＭＳ Ｐゴシック" pitchFamily="-110" charset="-128"/>
                  <a:cs typeface="Helvetica Light"/>
                </a:rPr>
                <a:t>Space</a:t>
              </a:r>
              <a:r>
                <a:rPr kumimoji="0" lang="en-US" sz="1200" b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Light"/>
                  <a:ea typeface="ＭＳ Ｐゴシック" pitchFamily="-110" charset="-128"/>
                  <a:cs typeface="Helvetica Light"/>
                </a:rPr>
                <a:t> Environment Automated Alerts &amp; Anomaly Analysis Assistant</a:t>
              </a:r>
              <a:endParaRPr kumimoji="0" lang="en-US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Light"/>
                <a:ea typeface="ＭＳ Ｐゴシック" pitchFamily="-110" charset="-128"/>
                <a:cs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09 at 10.34.4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047999"/>
            <a:ext cx="2496356" cy="800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447800"/>
            <a:ext cx="7772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600" dirty="0" smtClean="0">
                <a:latin typeface="Helvetica Neue"/>
                <a:cs typeface="Helvetica Neue"/>
              </a:rPr>
              <a:t> Dedicated/Custom </a:t>
            </a:r>
            <a:r>
              <a:rPr lang="en-US" sz="2600" dirty="0" err="1" smtClean="0">
                <a:latin typeface="Helvetica Neue"/>
                <a:cs typeface="Helvetica Neue"/>
              </a:rPr>
              <a:t>iSWA</a:t>
            </a:r>
            <a:r>
              <a:rPr lang="en-US" sz="2600" dirty="0" smtClean="0">
                <a:latin typeface="Helvetica Neue"/>
                <a:cs typeface="Helvetica Neue"/>
              </a:rPr>
              <a:t> Control Panel.</a:t>
            </a:r>
          </a:p>
          <a:p>
            <a:pPr>
              <a:buFont typeface="Arial"/>
              <a:buChar char="•"/>
            </a:pPr>
            <a:r>
              <a:rPr lang="en-US" sz="2600" dirty="0" smtClean="0">
                <a:latin typeface="Helvetica Neue"/>
                <a:cs typeface="Helvetica Neue"/>
              </a:rPr>
              <a:t> Tailored space weather products and displays.</a:t>
            </a:r>
          </a:p>
          <a:p>
            <a:pPr>
              <a:buFont typeface="Arial"/>
              <a:buChar char="•"/>
            </a:pPr>
            <a:r>
              <a:rPr lang="en-US" sz="2600" dirty="0" smtClean="0">
                <a:latin typeface="Helvetica Neue"/>
                <a:cs typeface="Helvetica Neue"/>
              </a:rPr>
              <a:t> Full </a:t>
            </a:r>
            <a:r>
              <a:rPr lang="en-US" sz="2600" dirty="0" err="1" smtClean="0">
                <a:latin typeface="Helvetica Neue"/>
                <a:cs typeface="Helvetica Neue"/>
              </a:rPr>
              <a:t>iSWA</a:t>
            </a:r>
            <a:r>
              <a:rPr lang="en-US" sz="2600" dirty="0" smtClean="0">
                <a:latin typeface="Helvetica Neue"/>
                <a:cs typeface="Helvetica Neue"/>
              </a:rPr>
              <a:t> functionality and support.</a:t>
            </a:r>
            <a:endParaRPr lang="en-US" sz="2600" dirty="0">
              <a:latin typeface="Helvetica Neue"/>
              <a:cs typeface="Helvetica Neue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5400" y="165100"/>
            <a:ext cx="6781800" cy="917575"/>
          </a:xfrm>
        </p:spPr>
        <p:txBody>
          <a:bodyPr/>
          <a:lstStyle/>
          <a:p>
            <a:pPr algn="ctr"/>
            <a:r>
              <a:rPr lang="en-US" sz="2900" dirty="0" smtClean="0"/>
              <a:t>Advanced Radiation Project: ISEP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 </a:t>
            </a:r>
            <a:r>
              <a:rPr lang="en-US" sz="1600" dirty="0" smtClean="0"/>
              <a:t>Integrated Solar Energetic Proton Event Alert Warning System )</a:t>
            </a:r>
            <a:endParaRPr lang="en-US" sz="1600" dirty="0"/>
          </a:p>
        </p:txBody>
      </p:sp>
      <p:pic>
        <p:nvPicPr>
          <p:cNvPr id="10" name="Picture 9" descr="Screen Shot 2013-08-09 at 10.35.0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971800"/>
            <a:ext cx="3190028" cy="3200400"/>
          </a:xfrm>
          <a:prstGeom prst="rect">
            <a:avLst/>
          </a:prstGeom>
        </p:spPr>
      </p:pic>
      <p:pic>
        <p:nvPicPr>
          <p:cNvPr id="11" name="Picture 10" descr="Screen Shot 2013-08-09 at 10.49.4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971800"/>
            <a:ext cx="2733675" cy="3200400"/>
          </a:xfrm>
          <a:prstGeom prst="rect">
            <a:avLst/>
          </a:prstGeom>
        </p:spPr>
      </p:pic>
      <p:pic>
        <p:nvPicPr>
          <p:cNvPr id="12" name="Picture 11" descr="Screen Shot 2013-08-09 at 10.35.4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083788"/>
            <a:ext cx="2494492" cy="208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65100"/>
            <a:ext cx="6858000" cy="917575"/>
          </a:xfrm>
        </p:spPr>
        <p:txBody>
          <a:bodyPr/>
          <a:lstStyle/>
          <a:p>
            <a:pPr algn="ctr"/>
            <a:r>
              <a:rPr lang="en-US" sz="2900" dirty="0" smtClean="0"/>
              <a:t>SEA</a:t>
            </a:r>
            <a:r>
              <a:rPr lang="en-US" sz="2900" baseline="30000" dirty="0" smtClean="0"/>
              <a:t>5</a:t>
            </a:r>
            <a:r>
              <a:rPr lang="en-US" sz="2900" dirty="0" smtClean="0"/>
              <a:t> Space Environment Automated Alerts &amp; Anomaly Analysis Assistant</a:t>
            </a:r>
            <a:endParaRPr lang="en-US" sz="1600" dirty="0"/>
          </a:p>
        </p:txBody>
      </p:sp>
      <p:pic>
        <p:nvPicPr>
          <p:cNvPr id="8" name="Picture 7" descr="SEA5_De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4299959" cy="1905000"/>
          </a:xfrm>
          <a:prstGeom prst="rect">
            <a:avLst/>
          </a:prstGeom>
        </p:spPr>
      </p:pic>
      <p:pic>
        <p:nvPicPr>
          <p:cNvPr id="9" name="Picture 8" descr="SEA5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47800"/>
            <a:ext cx="3990006" cy="4848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447800"/>
            <a:ext cx="4419600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"/>
                <a:cs typeface="Helvetica Neue"/>
              </a:rPr>
              <a:t>SEA</a:t>
            </a:r>
            <a:r>
              <a:rPr lang="en-US" baseline="30000" dirty="0" smtClean="0">
                <a:latin typeface="Helvetica Neue"/>
                <a:cs typeface="Helvetica Neue"/>
              </a:rPr>
              <a:t>5</a:t>
            </a:r>
            <a:r>
              <a:rPr lang="en-US" dirty="0" smtClean="0">
                <a:latin typeface="Helvetica Neue"/>
                <a:cs typeface="Helvetica Neue"/>
              </a:rPr>
              <a:t> 2014 IRAD Project</a:t>
            </a:r>
            <a:endParaRPr lang="en-US" sz="1600" dirty="0">
              <a:latin typeface="Helvetica Neue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9050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 </a:t>
            </a:r>
            <a:r>
              <a:rPr lang="en-US" sz="1800" dirty="0" smtClean="0">
                <a:latin typeface="Helvetica Neue"/>
                <a:cs typeface="Helvetica Neue"/>
              </a:rPr>
              <a:t>view space environment conditions for specific missions/orbits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Helvetica Neue"/>
                <a:cs typeface="Helvetica Neue"/>
              </a:rPr>
              <a:t> provide automated space weather alerts for specific missions/orbits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Helvetica Neue"/>
                <a:cs typeface="Helvetica Neue"/>
              </a:rPr>
              <a:t> assimilate and display spacecraft anomaly information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Helvetica Neue"/>
                <a:cs typeface="Helvetica Neue"/>
              </a:rPr>
              <a:t> manage and display spacecraft/mission data</a:t>
            </a:r>
            <a:endParaRPr lang="en-US" sz="1800" dirty="0"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w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09600"/>
            <a:ext cx="1524000" cy="1828800"/>
          </a:xfrm>
          <a:prstGeom prst="rect">
            <a:avLst/>
          </a:prstGeom>
          <a:effectLst>
            <a:outerShdw blurRad="152400" dist="12700" dir="5400000" sx="90000" sy="-19000">
              <a:srgbClr val="000000">
                <a:alpha val="20000"/>
              </a:srgbClr>
            </a:outerShdw>
          </a:effectLst>
        </p:spPr>
      </p:pic>
      <p:pic>
        <p:nvPicPr>
          <p:cNvPr id="21" name="Picture 20" descr="stereoC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38400"/>
            <a:ext cx="2996559" cy="1981200"/>
          </a:xfrm>
          <a:prstGeom prst="rect">
            <a:avLst/>
          </a:prstGeom>
          <a:effectLst>
            <a:outerShdw blurRad="152400" dist="12700" dir="5400000" sx="90000" sy="-19000">
              <a:srgbClr val="000000">
                <a:alpha val="20000"/>
              </a:srgbClr>
            </a:outerShdw>
          </a:effectLst>
        </p:spPr>
      </p:pic>
      <p:pic>
        <p:nvPicPr>
          <p:cNvPr id="31" name="Picture 30" descr="swscorebo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04801"/>
            <a:ext cx="1906701" cy="2209800"/>
          </a:xfrm>
          <a:prstGeom prst="rect">
            <a:avLst/>
          </a:prstGeom>
          <a:effectLst>
            <a:outerShdw blurRad="152400" dist="12700" dir="5400000" sx="90000" sy="-19000">
              <a:srgbClr val="000000">
                <a:alpha val="20000"/>
              </a:srgbClr>
            </a:outerShdw>
          </a:effectLst>
        </p:spPr>
      </p:pic>
      <p:pic>
        <p:nvPicPr>
          <p:cNvPr id="34" name="Picture 33" descr="oneclick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572000"/>
            <a:ext cx="1914587" cy="2057400"/>
          </a:xfrm>
          <a:prstGeom prst="rect">
            <a:avLst/>
          </a:prstGeom>
          <a:effectLst>
            <a:outerShdw blurRad="152400" dist="12700" dir="5400000" sx="90000" sy="-19000">
              <a:srgbClr val="000000">
                <a:alpha val="20000"/>
              </a:srgbClr>
            </a:outerShdw>
          </a:effectLst>
        </p:spPr>
      </p:pic>
      <p:pic>
        <p:nvPicPr>
          <p:cNvPr id="37" name="Picture 36" descr="donki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343400"/>
            <a:ext cx="2667000" cy="2283475"/>
          </a:xfrm>
          <a:prstGeom prst="rect">
            <a:avLst/>
          </a:prstGeom>
          <a:effectLst>
            <a:outerShdw blurRad="152400" dist="12700" dir="5400000" sx="90000" sy="-19000">
              <a:srgbClr val="000000">
                <a:alpha val="20000"/>
              </a:srgbClr>
            </a:outerShdw>
          </a:effectLst>
        </p:spPr>
      </p:pic>
      <p:pic>
        <p:nvPicPr>
          <p:cNvPr id="40" name="Picture 7" descr="swc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008" y="3538643"/>
            <a:ext cx="3198191" cy="32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6" descr="CCMC-logo-gif-small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809" y="95654"/>
            <a:ext cx="4126632" cy="318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207863" y="1600200"/>
            <a:ext cx="8582060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9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/>
                <a:ea typeface="ＭＳ Ｐゴシック" pitchFamily="1" charset="-128"/>
                <a:cs typeface="Arial Black"/>
              </a:rPr>
              <a:t>DEMO</a:t>
            </a:r>
            <a:endParaRPr lang="en-US" sz="19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ea typeface="ＭＳ Ｐゴシック" pitchFamily="1" charset="-128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 SED Template Sept 2008">
  <a:themeElements>
    <a:clrScheme name="580 SED Template Sept 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80 SED Template Sept 2008">
      <a:majorFont>
        <a:latin typeface="Arial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580 SED Template Sept 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 SED Template Sept 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80 SED Template Sept 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580 SED Template Sept 2008</Template>
  <TotalTime>13111</TotalTime>
  <Words>283</Words>
  <Application>Microsoft Macintosh PowerPoint</Application>
  <PresentationFormat>Letter Paper (8.5x11 in)</PresentationFormat>
  <Paragraphs>52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580 SED Template Sept 2008</vt:lpstr>
      <vt:lpstr>Space Weather Tools Update</vt:lpstr>
      <vt:lpstr>CCMC &amp; SWRC:  An Agile Development Team</vt:lpstr>
      <vt:lpstr>Slide 3</vt:lpstr>
      <vt:lpstr>Slide 4</vt:lpstr>
      <vt:lpstr>Slide 5</vt:lpstr>
      <vt:lpstr>Advanced Radiation Project: ISEP  ( Integrated Solar Energetic Proton Event Alert Warning System )</vt:lpstr>
      <vt:lpstr>SEA5 Space Environment Automated Alerts &amp; Anomaly Analysis Assistant</vt:lpstr>
      <vt:lpstr>Slide 8</vt:lpstr>
    </vt:vector>
  </TitlesOfParts>
  <Company>LMIT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LMIT-ODIN</dc:creator>
  <cp:lastModifiedBy>Marlo Maddox</cp:lastModifiedBy>
  <cp:revision>128</cp:revision>
  <cp:lastPrinted>2012-06-12T18:49:44Z</cp:lastPrinted>
  <dcterms:created xsi:type="dcterms:W3CDTF">2013-09-24T19:55:57Z</dcterms:created>
  <dcterms:modified xsi:type="dcterms:W3CDTF">2013-09-24T22:10:23Z</dcterms:modified>
</cp:coreProperties>
</file>