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2" r:id="rId3"/>
    <p:sldId id="285" r:id="rId4"/>
    <p:sldId id="297" r:id="rId5"/>
    <p:sldId id="310" r:id="rId6"/>
    <p:sldId id="296" r:id="rId7"/>
    <p:sldId id="263" r:id="rId8"/>
    <p:sldId id="295" r:id="rId9"/>
    <p:sldId id="299" r:id="rId10"/>
    <p:sldId id="301" r:id="rId11"/>
    <p:sldId id="313" r:id="rId12"/>
    <p:sldId id="300" r:id="rId13"/>
    <p:sldId id="298" r:id="rId14"/>
    <p:sldId id="303" r:id="rId15"/>
    <p:sldId id="305" r:id="rId16"/>
    <p:sldId id="306" r:id="rId17"/>
    <p:sldId id="320" r:id="rId18"/>
    <p:sldId id="307" r:id="rId19"/>
    <p:sldId id="308" r:id="rId20"/>
    <p:sldId id="312" r:id="rId21"/>
    <p:sldId id="315" r:id="rId22"/>
    <p:sldId id="290" r:id="rId23"/>
    <p:sldId id="291" r:id="rId24"/>
    <p:sldId id="292" r:id="rId25"/>
    <p:sldId id="289" r:id="rId26"/>
    <p:sldId id="314" r:id="rId27"/>
    <p:sldId id="316" r:id="rId28"/>
    <p:sldId id="282" r:id="rId29"/>
    <p:sldId id="284" r:id="rId30"/>
  </p:sldIdLst>
  <p:sldSz cx="9144000" cy="6858000" type="letter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" charset="0"/>
        <a:ea typeface="ＭＳ Ｐゴシック" pitchFamily="1" charset="-128"/>
        <a:cs typeface="ＭＳ Ｐゴシック" pitchFamily="1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" charset="0"/>
        <a:ea typeface="ＭＳ Ｐゴシック" pitchFamily="1" charset="-128"/>
        <a:cs typeface="ＭＳ Ｐゴシック" pitchFamily="1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" charset="0"/>
        <a:ea typeface="ＭＳ Ｐゴシック" pitchFamily="1" charset="-128"/>
        <a:cs typeface="ＭＳ Ｐゴシック" pitchFamily="1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" charset="0"/>
        <a:ea typeface="ＭＳ Ｐゴシック" pitchFamily="1" charset="-128"/>
        <a:cs typeface="ＭＳ Ｐゴシック" pitchFamily="1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" charset="0"/>
        <a:ea typeface="ＭＳ Ｐゴシック" pitchFamily="1" charset="-128"/>
        <a:cs typeface="ＭＳ Ｐゴシック" pitchFamily="1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pitchFamily="1" charset="0"/>
        <a:ea typeface="ＭＳ Ｐゴシック" pitchFamily="1" charset="-128"/>
        <a:cs typeface="ＭＳ Ｐゴシック" pitchFamily="1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pitchFamily="1" charset="0"/>
        <a:ea typeface="ＭＳ Ｐゴシック" pitchFamily="1" charset="-128"/>
        <a:cs typeface="ＭＳ Ｐゴシック" pitchFamily="1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pitchFamily="1" charset="0"/>
        <a:ea typeface="ＭＳ Ｐゴシック" pitchFamily="1" charset="-128"/>
        <a:cs typeface="ＭＳ Ｐゴシック" pitchFamily="1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pitchFamily="1" charset="0"/>
        <a:ea typeface="ＭＳ Ｐゴシック" pitchFamily="1" charset="-128"/>
        <a:cs typeface="ＭＳ Ｐゴシック" pitchFamily="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E800FF"/>
    <a:srgbClr val="23D4FD"/>
    <a:srgbClr val="31FFF4"/>
    <a:srgbClr val="FEFE97"/>
    <a:srgbClr val="05B9D1"/>
    <a:srgbClr val="CF988F"/>
    <a:srgbClr val="EA8874"/>
    <a:srgbClr val="CFED71"/>
    <a:srgbClr val="0233AE"/>
    <a:srgbClr val="0347F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60" tIns="46379" rIns="92760" bIns="46379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60" tIns="46379" rIns="92760" bIns="46379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5700"/>
            <a:ext cx="3038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60" tIns="46379" rIns="92760" bIns="46379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775700"/>
            <a:ext cx="3038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60" tIns="46379" rIns="92760" bIns="46379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91CEA55B-DA8A-AD4B-91EF-394DB4029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0" tIns="45776" rIns="91550" bIns="45776" numCol="1" anchor="t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0" tIns="45776" rIns="91550" bIns="45776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3738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850"/>
            <a:ext cx="560705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0" tIns="45776" rIns="91550" bIns="457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38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0" tIns="45776" rIns="91550" bIns="45776" numCol="1" anchor="b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4113"/>
            <a:ext cx="3038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0" tIns="45776" rIns="91550" bIns="45776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614A9EFE-6D43-BF42-925C-9BD144BB6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A9EFE-6D43-BF42-925C-9BD144BB608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SEPs</a:t>
            </a:r>
            <a:r>
              <a:rPr lang="en-US" dirty="0" smtClean="0"/>
              <a:t>: applicable and potentially damaging everywhere that they have influence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A9EFE-6D43-BF42-925C-9BD144BB608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A9EFE-6D43-BF42-925C-9BD144BB608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</a:t>
            </a:r>
            <a:r>
              <a:rPr lang="en-US" baseline="0" dirty="0" smtClean="0"/>
              <a:t> speed solar wind streams: peak flux around geosynchronous orbit</a:t>
            </a:r>
          </a:p>
          <a:p>
            <a:r>
              <a:rPr lang="en-US" baseline="0" dirty="0" smtClean="0"/>
              <a:t>Intense </a:t>
            </a:r>
            <a:r>
              <a:rPr lang="en-US" baseline="0" dirty="0" err="1" smtClean="0"/>
              <a:t>CMEs</a:t>
            </a:r>
            <a:r>
              <a:rPr lang="en-US" baseline="0" dirty="0" smtClean="0"/>
              <a:t>; peak flux get pushed much inward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A9EFE-6D43-BF42-925C-9BD144BB608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A9EFE-6D43-BF42-925C-9BD144BB608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A9EFE-6D43-BF42-925C-9BD144BB608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A9EFE-6D43-BF42-925C-9BD144BB608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A9EFE-6D43-BF42-925C-9BD144BB608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471488"/>
            <a:ext cx="38306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80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National Aeronautics and Space Administration</a:t>
            </a:r>
          </a:p>
        </p:txBody>
      </p:sp>
      <p:pic>
        <p:nvPicPr>
          <p:cNvPr id="5" name="Picture 5" descr="Macintosh HD:Users:kagammage:Documents:Customer work:JOBS ON REVIEW:B1999-simms:Diversity_templates:PowerPoint:Meatball_CMYK_1inch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9413" y="188913"/>
            <a:ext cx="874712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04800" y="6480175"/>
            <a:ext cx="11731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800" b="1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www.nasa.gov</a:t>
            </a:r>
            <a:endParaRPr lang="en-US" sz="80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648200" y="6453188"/>
            <a:ext cx="411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r" eaLnBrk="0" hangingPunct="0">
              <a:defRPr/>
            </a:pPr>
            <a:r>
              <a:rPr lang="en-US" sz="100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NASA Goddard Space Flight Center</a:t>
            </a:r>
            <a:r>
              <a:rPr lang="en-US" sz="1000">
                <a:solidFill>
                  <a:srgbClr val="0F75BC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sz="1000" b="1" i="1">
                <a:solidFill>
                  <a:srgbClr val="0F75BC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Software Engineering Division</a:t>
            </a:r>
            <a:r>
              <a:rPr lang="en-US" sz="1000" i="1">
                <a:solidFill>
                  <a:srgbClr val="0F75BC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</a:t>
            </a:r>
            <a:endParaRPr lang="en-US" sz="1000" b="1" i="1">
              <a:solidFill>
                <a:srgbClr val="0F75BC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algn="r" eaLnBrk="0" hangingPunct="0">
              <a:defRPr/>
            </a:pPr>
            <a:endParaRPr lang="en-US" sz="1000" b="1">
              <a:solidFill>
                <a:srgbClr val="0F75BC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8" name="Picture 8" descr="Macintosh HD:Users:kagammage:Documents:CustomerWork:ToDo:K294 - SED PPT template:SED_logo_Fina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38" y="5630863"/>
            <a:ext cx="679450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61988" y="1989138"/>
            <a:ext cx="8097837" cy="703262"/>
          </a:xfrm>
          <a:effectLst>
            <a:outerShdw blurRad="25400" dist="25399" dir="2700000" algn="ctr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46263" y="3403600"/>
            <a:ext cx="6913562" cy="1303338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81DEE-2329-534B-843D-6B0157C2C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NASA Goddard Space Flight Center Software Engineering Division 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4500" y="165100"/>
            <a:ext cx="2206625" cy="6137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863" y="165100"/>
            <a:ext cx="6472237" cy="6137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CCCD3-4957-9F48-A2D9-862E1459D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NASA Goddard Space Flight Center Software Engineering Division 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lipArt Placeholder 7"/>
          <p:cNvSpPr>
            <a:spLocks noGrp="1"/>
          </p:cNvSpPr>
          <p:nvPr>
            <p:ph type="clipArt" sz="quarter" idx="13"/>
          </p:nvPr>
        </p:nvSpPr>
        <p:spPr>
          <a:xfrm>
            <a:off x="1905000" y="1216025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NASA Goddard Space Flight Center Software Engineering Division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FD00D-6A6E-C04D-AAB3-7E2AEA135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70DD0-CAFF-7140-A2DE-01C8C9555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NASA Goddard Space Flight Center Software Engineering Division 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DE466-1052-104D-A6D5-5BDACAE48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NASA Goddard Space Flight Center Software Engineering Division 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863" y="1301750"/>
            <a:ext cx="4338637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301750"/>
            <a:ext cx="4340225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F2511-19C9-8F44-B5CF-9ABC76830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NASA Goddard Space Flight Center Software Engineering Division 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BDB42-3CFB-734E-9693-8BDA57280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NASA Goddard Space Flight Center Software Engineering Division 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5FDD0-E450-DD4E-ABB2-3D48F40D2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NASA Goddard Space Flight Center Software Engineering Division 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60D95-8CFC-CE4C-8991-A6C62F657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NASA Goddard Space Flight Center Software Engineering Division 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8E2CC-4066-AC41-8610-8DAF23F51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NASA Goddard Space Flight Center Software Engineering Division 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076A7-F22E-EC4A-B532-66DEE7F44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NASA Goddard Space Flight Center Software Engineering Division 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165100"/>
            <a:ext cx="51816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tx1">
                <a:alpha val="8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863" y="1301750"/>
            <a:ext cx="883126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85225" y="6629400"/>
            <a:ext cx="358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 b="1"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30D02AD5-BC94-5746-BDAC-438BC8CC1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325" y="6467475"/>
            <a:ext cx="841851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rgbClr val="0F75BC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r>
              <a:rPr lang="en-US"/>
              <a:t>NASA Goddard Space Flight Center Software Engineering Division  </a:t>
            </a: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6335713"/>
            <a:ext cx="9142413" cy="85725"/>
          </a:xfrm>
          <a:prstGeom prst="rect">
            <a:avLst/>
          </a:prstGeom>
          <a:gradFill rotWithShape="0">
            <a:gsLst>
              <a:gs pos="0">
                <a:srgbClr val="ED8802">
                  <a:gamma/>
                  <a:shade val="46275"/>
                  <a:invGamma/>
                </a:srgbClr>
              </a:gs>
              <a:gs pos="50000">
                <a:srgbClr val="ED8802"/>
              </a:gs>
              <a:gs pos="100000">
                <a:srgbClr val="ED8802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25400" dist="12700" dir="2700000" algn="ctr" rotWithShape="0">
              <a:srgbClr val="000000">
                <a:alpha val="80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0" y="1090613"/>
            <a:ext cx="9142413" cy="153987"/>
          </a:xfrm>
          <a:prstGeom prst="rect">
            <a:avLst/>
          </a:prstGeom>
          <a:gradFill rotWithShape="0">
            <a:gsLst>
              <a:gs pos="0">
                <a:srgbClr val="ED8802">
                  <a:gamma/>
                  <a:shade val="46275"/>
                  <a:invGamma/>
                </a:srgbClr>
              </a:gs>
              <a:gs pos="50000">
                <a:srgbClr val="ED8802"/>
              </a:gs>
              <a:gs pos="100000">
                <a:srgbClr val="ED8802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rgbClr val="000000">
                <a:alpha val="80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032" name="Picture 9" descr="NASA_Logo.gif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93663" y="107950"/>
            <a:ext cx="10636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0" descr="swcLogo.pn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116888" y="76200"/>
            <a:ext cx="930275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F75B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F75BC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F75BC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F75BC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F75BC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F75BC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F75BC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F75BC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F75BC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115888" indent="-115888" algn="l" rtl="0" eaLnBrk="0" fontAlgn="base" hangingPunct="0">
        <a:spcBef>
          <a:spcPct val="10000"/>
        </a:spcBef>
        <a:spcAft>
          <a:spcPct val="0"/>
        </a:spcAft>
        <a:buClr>
          <a:srgbClr val="0075BD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01638" indent="-171450" algn="l" rtl="0" eaLnBrk="0" fontAlgn="base" hangingPunct="0">
        <a:spcBef>
          <a:spcPct val="10000"/>
        </a:spcBef>
        <a:spcAft>
          <a:spcPct val="0"/>
        </a:spcAft>
        <a:buClr>
          <a:srgbClr val="0075BD"/>
        </a:buClr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625475" indent="-109538" algn="l" rtl="0" eaLnBrk="0" fontAlgn="base" hangingPunct="0">
        <a:spcBef>
          <a:spcPct val="10000"/>
        </a:spcBef>
        <a:spcAft>
          <a:spcPct val="0"/>
        </a:spcAft>
        <a:buClr>
          <a:srgbClr val="0075BD"/>
        </a:buClr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911225" indent="-168275" algn="l" rtl="0" eaLnBrk="0" fontAlgn="base" hangingPunct="0">
        <a:spcBef>
          <a:spcPct val="10000"/>
        </a:spcBef>
        <a:spcAft>
          <a:spcPct val="0"/>
        </a:spcAft>
        <a:buClr>
          <a:srgbClr val="0075BD"/>
        </a:buClr>
        <a:buChar char="–"/>
        <a:defRPr sz="1200">
          <a:solidFill>
            <a:schemeClr val="tx1"/>
          </a:solidFill>
          <a:latin typeface="+mn-lt"/>
          <a:ea typeface="+mn-ea"/>
        </a:defRPr>
      </a:lvl4pPr>
      <a:lvl5pPr marL="1201738" indent="-176213" algn="l" rtl="0" eaLnBrk="0" fontAlgn="base" hangingPunct="0">
        <a:spcBef>
          <a:spcPct val="10000"/>
        </a:spcBef>
        <a:spcAft>
          <a:spcPct val="0"/>
        </a:spcAft>
        <a:buClr>
          <a:srgbClr val="0075BD"/>
        </a:buClr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1658938" indent="-176213" algn="l" rtl="0" fontAlgn="base">
        <a:spcBef>
          <a:spcPct val="10000"/>
        </a:spcBef>
        <a:spcAft>
          <a:spcPct val="0"/>
        </a:spcAft>
        <a:buClr>
          <a:srgbClr val="0075BD"/>
        </a:buClr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116138" indent="-176213" algn="l" rtl="0" fontAlgn="base">
        <a:spcBef>
          <a:spcPct val="10000"/>
        </a:spcBef>
        <a:spcAft>
          <a:spcPct val="0"/>
        </a:spcAft>
        <a:buClr>
          <a:srgbClr val="0075BD"/>
        </a:buClr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2573338" indent="-176213" algn="l" rtl="0" fontAlgn="base">
        <a:spcBef>
          <a:spcPct val="10000"/>
        </a:spcBef>
        <a:spcAft>
          <a:spcPct val="0"/>
        </a:spcAft>
        <a:buClr>
          <a:srgbClr val="0075BD"/>
        </a:buClr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030538" indent="-176213" algn="l" rtl="0" fontAlgn="base">
        <a:spcBef>
          <a:spcPct val="10000"/>
        </a:spcBef>
        <a:spcAft>
          <a:spcPct val="0"/>
        </a:spcAft>
        <a:buClr>
          <a:srgbClr val="0075BD"/>
        </a:buClr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8.png"/><Relationship Id="rId1" Type="http://schemas.openxmlformats.org/officeDocument/2006/relationships/video" Target="file://localhost/Users/yzheng1/Documents/projects/SWRC_project/overview_4thworkshop/radiationbelt_variation.mp4" TargetMode="Externa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df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video" Target="file://localhost/Users/yzheng1/Documents/projects/SWRC_project/overview_4thworkshop/SSW_cutout_20120306T2357-20120307T0055_AIA_304-193-171_N18E31.mov" TargetMode="Externa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yzheng1/Documents/projects/SWRC_project/overview_4thworkshop/iswa_download_20120307CMEs.mp4" TargetMode="Externa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4" Type="http://schemas.openxmlformats.org/officeDocument/2006/relationships/image" Target="../media/image10.png"/><Relationship Id="rId5" Type="http://schemas.openxmlformats.org/officeDocument/2006/relationships/hyperlink" Target="http://bit.ly/March7_2012_event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df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df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6.png"/><Relationship Id="rId1" Type="http://schemas.openxmlformats.org/officeDocument/2006/relationships/video" Target="file://localhost/Users/yzheng1/Documents/projects/SWRC_project/overview_4thworkshop/SEP_NTSC_512kb.mp4" TargetMode="Externa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7.png"/><Relationship Id="rId1" Type="http://schemas.openxmlformats.org/officeDocument/2006/relationships/video" Target="file://localhost/Users/yzheng1/Documents/projects/SWRC_project/overview_4thworkshop/CME_Earth_interaction.mp4" TargetMode="Externa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371600"/>
            <a:ext cx="8097838" cy="16002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FF8000"/>
                </a:solidFill>
              </a:rPr>
              <a:t>Overview  of Significant </a:t>
            </a:r>
            <a:r>
              <a:rPr lang="en-US" dirty="0" err="1" smtClean="0">
                <a:solidFill>
                  <a:srgbClr val="FF8000"/>
                </a:solidFill>
              </a:rPr>
              <a:t>SWx</a:t>
            </a:r>
            <a:r>
              <a:rPr lang="en-US" dirty="0" smtClean="0">
                <a:solidFill>
                  <a:srgbClr val="FF8000"/>
                </a:solidFill>
              </a:rPr>
              <a:t> Events</a:t>
            </a:r>
            <a:br>
              <a:rPr lang="en-US" dirty="0" smtClean="0">
                <a:solidFill>
                  <a:srgbClr val="FF8000"/>
                </a:solidFill>
              </a:rPr>
            </a:br>
            <a:r>
              <a:rPr lang="en-US" dirty="0" smtClean="0">
                <a:solidFill>
                  <a:srgbClr val="FF8000"/>
                </a:solidFill>
              </a:rPr>
              <a:t>in 2012 </a:t>
            </a:r>
            <a:endParaRPr lang="en-US" dirty="0">
              <a:solidFill>
                <a:srgbClr val="FF8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895600"/>
            <a:ext cx="6016625" cy="1447800"/>
          </a:xfrm>
        </p:spPr>
        <p:txBody>
          <a:bodyPr/>
          <a:lstStyle/>
          <a:p>
            <a:pPr algn="ctr">
              <a:defRPr/>
            </a:pPr>
            <a:r>
              <a:rPr lang="en-US" sz="2400" b="1" i="1" dirty="0" smtClean="0">
                <a:solidFill>
                  <a:schemeClr val="bg1">
                    <a:lumMod val="95000"/>
                  </a:schemeClr>
                </a:solidFill>
                <a:latin typeface="Helvetica" pitchFamily="-110" charset="0"/>
              </a:rPr>
              <a:t>Yihua Zheng</a:t>
            </a:r>
          </a:p>
          <a:p>
            <a:pPr algn="ctr">
              <a:defRPr/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  <a:latin typeface="Helvetica" pitchFamily="-110" charset="0"/>
              </a:rPr>
              <a:t>NASA Goddard Space Flight Center</a:t>
            </a:r>
          </a:p>
          <a:p>
            <a:pPr algn="ctr">
              <a:defRPr/>
            </a:pPr>
            <a:endParaRPr lang="en-US" sz="2400" b="1" i="1" dirty="0" smtClean="0">
              <a:solidFill>
                <a:schemeClr val="bg1">
                  <a:lumMod val="95000"/>
                </a:schemeClr>
              </a:solidFill>
              <a:latin typeface="Helvetica" pitchFamily="-110" charset="0"/>
            </a:endParaRPr>
          </a:p>
          <a:p>
            <a:pPr algn="ctr">
              <a:defRPr/>
            </a:pPr>
            <a:r>
              <a:rPr lang="en-US" i="1" dirty="0" smtClean="0">
                <a:solidFill>
                  <a:srgbClr val="FF6600"/>
                </a:solidFill>
                <a:latin typeface="Helvetica" pitchFamily="-110" charset="0"/>
              </a:rPr>
              <a:t>http://</a:t>
            </a:r>
            <a:r>
              <a:rPr lang="en-US" i="1" dirty="0" err="1" smtClean="0">
                <a:solidFill>
                  <a:srgbClr val="FF6600"/>
                </a:solidFill>
                <a:latin typeface="Helvetica" pitchFamily="-110" charset="0"/>
              </a:rPr>
              <a:t>swrc.gsfc.nasa,gov</a:t>
            </a:r>
            <a:endParaRPr lang="en-US" i="1" dirty="0">
              <a:solidFill>
                <a:srgbClr val="FF6600"/>
              </a:solidFill>
              <a:latin typeface="Helvetica" pitchFamily="-110" charset="0"/>
            </a:endParaRPr>
          </a:p>
        </p:txBody>
      </p:sp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7924800" y="5562600"/>
            <a:ext cx="914400" cy="838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3" name="Picture 12" descr="swl_logo8_150dpi_5percent_yellow_bkgn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334000"/>
            <a:ext cx="1309688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 descr="CCMC-logo-words-below-transparent-background.ps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9100" y="5326063"/>
            <a:ext cx="11049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5" name="Group 17"/>
          <p:cNvGrpSpPr>
            <a:grpSpLocks/>
          </p:cNvGrpSpPr>
          <p:nvPr/>
        </p:nvGrpSpPr>
        <p:grpSpPr bwMode="auto">
          <a:xfrm>
            <a:off x="2552700" y="5427663"/>
            <a:ext cx="2590800" cy="727075"/>
            <a:chOff x="1600200" y="5410200"/>
            <a:chExt cx="2438400" cy="650875"/>
          </a:xfrm>
        </p:grpSpPr>
        <p:sp>
          <p:nvSpPr>
            <p:cNvPr id="17418" name="Rectangle 16"/>
            <p:cNvSpPr>
              <a:spLocks noChangeArrowheads="1"/>
            </p:cNvSpPr>
            <p:nvPr/>
          </p:nvSpPr>
          <p:spPr bwMode="auto">
            <a:xfrm>
              <a:off x="1752600" y="5410200"/>
              <a:ext cx="2286000" cy="609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7419" name="Picture 15" descr="HSD_transparent_224x6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00200" y="5410200"/>
              <a:ext cx="2276475" cy="65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16" name="Picture 11" descr="swc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5334000"/>
            <a:ext cx="8509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Rectangle 12"/>
          <p:cNvSpPr>
            <a:spLocks noChangeArrowheads="1"/>
          </p:cNvSpPr>
          <p:nvPr/>
        </p:nvSpPr>
        <p:spPr bwMode="auto">
          <a:xfrm>
            <a:off x="4343400" y="6400800"/>
            <a:ext cx="4495800" cy="457200"/>
          </a:xfrm>
          <a:prstGeom prst="rect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70DD0-CAFF-7140-A2DE-01C8C95558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+mj-lt"/>
                <a:cs typeface="Helvetica"/>
              </a:rPr>
              <a:t>Electron Radiation:</a:t>
            </a:r>
          </a:p>
          <a:p>
            <a:pPr algn="ctr"/>
            <a:r>
              <a:rPr lang="en-US" b="1" dirty="0" smtClean="0">
                <a:solidFill>
                  <a:srgbClr val="000090"/>
                </a:solidFill>
                <a:latin typeface="+mj-lt"/>
                <a:cs typeface="Helvetica"/>
              </a:rPr>
              <a:t>Radiation belt (Earth, Jupiter, Saturn, Uranus, Neptune)</a:t>
            </a:r>
            <a:endParaRPr lang="en-US" b="1" dirty="0">
              <a:solidFill>
                <a:srgbClr val="000090"/>
              </a:solidFill>
              <a:latin typeface="+mj-lt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6324600"/>
            <a:ext cx="3680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Courtesy: SVS@ NASA/GSFC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10" name="radiationbelt_variation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66800" y="1219200"/>
            <a:ext cx="7010400" cy="5257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71800" y="6457890"/>
            <a:ext cx="5264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RBSP: launched successfully on August 30,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5638800" cy="901700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  <a:latin typeface="Helvetica"/>
                <a:cs typeface="Helvetica"/>
              </a:rPr>
              <a:t>Two types of external solar wind drivers for Outer Radiation Belt</a:t>
            </a:r>
            <a:endParaRPr lang="en-US" dirty="0">
              <a:solidFill>
                <a:srgbClr val="3366FF"/>
              </a:solidFill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70DD0-CAFF-7140-A2DE-01C8C955582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6394" y="2147089"/>
            <a:ext cx="8577606" cy="2424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42950" marR="0" lvl="0" indent="-74295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CME storms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peak flux penetrate closer to Earth</a:t>
            </a:r>
          </a:p>
          <a:p>
            <a:pPr marL="742950" marR="0" lvl="0" indent="-74295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CIR storms (due to </a:t>
            </a:r>
            <a:r>
              <a:rPr lang="en-US" sz="2400" b="1" dirty="0" smtClean="0">
                <a:solidFill>
                  <a:srgbClr val="660066"/>
                </a:solidFill>
                <a:latin typeface="Helvetica"/>
                <a:ea typeface="+mj-ea"/>
                <a:cs typeface="Helvetica"/>
              </a:rPr>
              <a:t>high speed solar wind streams)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peak around geosynchronous orbit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2286000"/>
            <a:ext cx="5943600" cy="1752600"/>
          </a:xfrm>
        </p:spPr>
        <p:txBody>
          <a:bodyPr/>
          <a:lstStyle/>
          <a:p>
            <a:r>
              <a:rPr lang="en-US" sz="5400" dirty="0" smtClean="0"/>
              <a:t>Significant </a:t>
            </a:r>
            <a:r>
              <a:rPr lang="en-US" sz="5400" dirty="0" err="1" smtClean="0"/>
              <a:t>SWx</a:t>
            </a:r>
            <a:r>
              <a:rPr lang="en-US" sz="5400" dirty="0" smtClean="0"/>
              <a:t> Events in 2012</a:t>
            </a:r>
            <a:endParaRPr lang="en-US" sz="5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960D95-8CFC-CE4C-8991-A6C62F65796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4419600"/>
            <a:ext cx="6222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Increase in solar activities in comparison to 2010 and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SEP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Three major SEP events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Around Earth: </a:t>
            </a:r>
          </a:p>
          <a:p>
            <a:pPr lvl="2"/>
            <a:r>
              <a:rPr lang="en-US" dirty="0" smtClean="0">
                <a:latin typeface="Helvetica"/>
                <a:cs typeface="Helvetica"/>
              </a:rPr>
              <a:t>Jan 23, 2012 event: peak flux 6310 </a:t>
            </a:r>
            <a:r>
              <a:rPr lang="en-US" dirty="0" err="1" smtClean="0">
                <a:latin typeface="Helvetica"/>
                <a:cs typeface="Helvetica"/>
              </a:rPr>
              <a:t>pfu</a:t>
            </a:r>
            <a:r>
              <a:rPr lang="en-US" dirty="0" smtClean="0">
                <a:latin typeface="Helvetica"/>
                <a:cs typeface="Helvetica"/>
              </a:rPr>
              <a:t> @ Jan 24/15:30 UT – largest since November 2003</a:t>
            </a:r>
          </a:p>
          <a:p>
            <a:pPr lvl="2"/>
            <a:r>
              <a:rPr lang="en-US" dirty="0" smtClean="0">
                <a:latin typeface="Helvetica"/>
                <a:cs typeface="Helvetica"/>
              </a:rPr>
              <a:t>March 7, 2012 event: peak flux 6530 </a:t>
            </a:r>
            <a:r>
              <a:rPr lang="en-US" dirty="0" err="1" smtClean="0">
                <a:latin typeface="Helvetica"/>
                <a:cs typeface="Helvetica"/>
              </a:rPr>
              <a:t>pfu</a:t>
            </a:r>
            <a:r>
              <a:rPr lang="en-US" dirty="0" smtClean="0">
                <a:latin typeface="Helvetica"/>
                <a:cs typeface="Helvetica"/>
              </a:rPr>
              <a:t>@ Mar 08/11:15 UT – largest since November 2003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Around STEREO A</a:t>
            </a:r>
          </a:p>
          <a:p>
            <a:pPr lvl="2"/>
            <a:r>
              <a:rPr lang="en-US" b="1" dirty="0" smtClean="0">
                <a:solidFill>
                  <a:srgbClr val="800000"/>
                </a:solidFill>
                <a:latin typeface="Helvetica"/>
                <a:cs typeface="Helvetica"/>
              </a:rPr>
              <a:t>23 July 2012 event: peak flux 454 </a:t>
            </a:r>
            <a:r>
              <a:rPr lang="en-US" b="1" dirty="0" err="1" smtClean="0">
                <a:solidFill>
                  <a:srgbClr val="800000"/>
                </a:solidFill>
                <a:latin typeface="Helvetica"/>
                <a:cs typeface="Helvetica"/>
              </a:rPr>
              <a:t>pfu/MeV</a:t>
            </a:r>
            <a:r>
              <a:rPr lang="en-US" b="1" dirty="0" smtClean="0">
                <a:solidFill>
                  <a:srgbClr val="800000"/>
                </a:solidFill>
                <a:latin typeface="Helvetica"/>
                <a:cs typeface="Helvetica"/>
              </a:rPr>
              <a:t> for 13 -100 </a:t>
            </a:r>
            <a:r>
              <a:rPr lang="en-US" b="1" dirty="0" err="1" smtClean="0">
                <a:solidFill>
                  <a:srgbClr val="800000"/>
                </a:solidFill>
                <a:latin typeface="Helvetica"/>
                <a:cs typeface="Helvetica"/>
              </a:rPr>
              <a:t>MeV</a:t>
            </a:r>
            <a:r>
              <a:rPr lang="en-US" b="1" dirty="0" smtClean="0">
                <a:solidFill>
                  <a:srgbClr val="800000"/>
                </a:solidFill>
                <a:latin typeface="Helvetica"/>
                <a:cs typeface="Helvetica"/>
              </a:rPr>
              <a:t> protons </a:t>
            </a:r>
            <a:r>
              <a:rPr lang="en-US" dirty="0" err="1" smtClean="0">
                <a:latin typeface="Helvetica"/>
                <a:cs typeface="Helvetica"/>
                <a:sym typeface="Wingdings"/>
              </a:rPr>
              <a:t></a:t>
            </a:r>
            <a:r>
              <a:rPr lang="en-US" dirty="0" smtClean="0">
                <a:latin typeface="Helvetica"/>
                <a:cs typeface="Helvetica"/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  <a:sym typeface="Wingdings"/>
              </a:rPr>
              <a:t>~ 4.5x10^4 </a:t>
            </a:r>
            <a:r>
              <a:rPr lang="en-US" dirty="0" err="1" smtClean="0">
                <a:solidFill>
                  <a:srgbClr val="FF0000"/>
                </a:solidFill>
                <a:latin typeface="Helvetica"/>
                <a:cs typeface="Helvetica"/>
                <a:sym typeface="Wingdings"/>
              </a:rPr>
              <a:t>pfu</a:t>
            </a:r>
            <a:endParaRPr lang="en-US" dirty="0" smtClean="0">
              <a:solidFill>
                <a:srgbClr val="FF0000"/>
              </a:solidFill>
              <a:latin typeface="Helvetica"/>
              <a:cs typeface="Helvetica"/>
              <a:sym typeface="Wingdings"/>
            </a:endParaRPr>
          </a:p>
          <a:p>
            <a:pPr lvl="1">
              <a:buNone/>
            </a:pPr>
            <a:r>
              <a:rPr lang="en-US" dirty="0" smtClean="0">
                <a:latin typeface="Helvetica"/>
                <a:cs typeface="Helvetica"/>
                <a:sym typeface="Wingdings"/>
              </a:rPr>
              <a:t>      Extreme SEP events since 1976 (the &gt; 10 </a:t>
            </a:r>
            <a:r>
              <a:rPr lang="en-US" dirty="0" err="1" smtClean="0">
                <a:latin typeface="Helvetica"/>
                <a:cs typeface="Helvetica"/>
                <a:sym typeface="Wingdings"/>
              </a:rPr>
              <a:t>MeV</a:t>
            </a:r>
            <a:r>
              <a:rPr lang="en-US" dirty="0" smtClean="0">
                <a:latin typeface="Helvetica"/>
                <a:cs typeface="Helvetica"/>
                <a:sym typeface="Wingdings"/>
              </a:rPr>
              <a:t> proton flux @ geo orbit  &gt;10^4 </a:t>
            </a:r>
            <a:r>
              <a:rPr lang="en-US" dirty="0" err="1" smtClean="0">
                <a:latin typeface="Helvetica"/>
                <a:cs typeface="Helvetica"/>
                <a:sym typeface="Wingdings"/>
              </a:rPr>
              <a:t>pfu</a:t>
            </a:r>
            <a:r>
              <a:rPr lang="en-US" dirty="0" smtClean="0">
                <a:latin typeface="Helvetica"/>
                <a:cs typeface="Helvetica"/>
                <a:sym typeface="Wingdings"/>
              </a:rPr>
              <a:t>)</a:t>
            </a:r>
          </a:p>
          <a:p>
            <a:pPr lvl="3">
              <a:buFont typeface="Wingdings" charset="2"/>
              <a:buChar char="ü"/>
            </a:pP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1989 Oct 20	40,000 </a:t>
            </a:r>
            <a:r>
              <a:rPr lang="en-US" dirty="0" err="1" smtClean="0">
                <a:solidFill>
                  <a:srgbClr val="FF0000"/>
                </a:solidFill>
                <a:latin typeface="Helvetica"/>
                <a:cs typeface="Helvetica"/>
              </a:rPr>
              <a:t>pfu</a:t>
            </a:r>
            <a:endParaRPr lang="en-US" dirty="0" smtClean="0">
              <a:solidFill>
                <a:srgbClr val="FF0000"/>
              </a:solidFill>
              <a:latin typeface="Helvetica"/>
              <a:cs typeface="Helvetica"/>
            </a:endParaRPr>
          </a:p>
          <a:p>
            <a:pPr lvl="3">
              <a:buFont typeface="Wingdings" charset="2"/>
              <a:buChar char="ü"/>
            </a:pP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1991 Mar 24	43,000 </a:t>
            </a:r>
            <a:r>
              <a:rPr lang="en-US" dirty="0" err="1" smtClean="0">
                <a:solidFill>
                  <a:srgbClr val="FF0000"/>
                </a:solidFill>
                <a:latin typeface="Helvetica"/>
                <a:cs typeface="Helvetica"/>
              </a:rPr>
              <a:t>pfu</a:t>
            </a:r>
            <a:endParaRPr lang="en-US" dirty="0" smtClean="0">
              <a:solidFill>
                <a:srgbClr val="FF0000"/>
              </a:solidFill>
              <a:latin typeface="Helvetica"/>
              <a:cs typeface="Helvetica"/>
            </a:endParaRPr>
          </a:p>
          <a:p>
            <a:pPr lvl="3">
              <a:buFont typeface="Wingdings" charset="2"/>
              <a:buChar char="ü"/>
            </a:pPr>
            <a:r>
              <a:rPr lang="en-US" dirty="0" smtClean="0">
                <a:latin typeface="Helvetica"/>
                <a:cs typeface="Helvetica"/>
              </a:rPr>
              <a:t>2000 Jul 15	24,000 </a:t>
            </a:r>
            <a:r>
              <a:rPr lang="en-US" dirty="0" err="1" smtClean="0">
                <a:latin typeface="Helvetica"/>
                <a:cs typeface="Helvetica"/>
              </a:rPr>
              <a:t>pfu</a:t>
            </a:r>
            <a:endParaRPr lang="en-US" dirty="0" smtClean="0">
              <a:latin typeface="Helvetica"/>
              <a:cs typeface="Helvetica"/>
            </a:endParaRPr>
          </a:p>
          <a:p>
            <a:pPr lvl="3">
              <a:buFont typeface="Wingdings" charset="2"/>
              <a:buChar char="ü"/>
            </a:pPr>
            <a:r>
              <a:rPr lang="en-US" dirty="0" smtClean="0">
                <a:latin typeface="Helvetica"/>
                <a:cs typeface="Helvetica"/>
              </a:rPr>
              <a:t>2000 Nov 09	14,800 </a:t>
            </a:r>
            <a:r>
              <a:rPr lang="en-US" dirty="0" err="1" smtClean="0">
                <a:latin typeface="Helvetica"/>
                <a:cs typeface="Helvetica"/>
              </a:rPr>
              <a:t>pfu</a:t>
            </a:r>
            <a:r>
              <a:rPr lang="en-US" dirty="0" smtClean="0">
                <a:latin typeface="Helvetica"/>
                <a:cs typeface="Helvetica"/>
              </a:rPr>
              <a:t> </a:t>
            </a:r>
          </a:p>
          <a:p>
            <a:pPr lvl="3">
              <a:buFont typeface="Wingdings" charset="2"/>
              <a:buChar char="ü"/>
            </a:pPr>
            <a:r>
              <a:rPr lang="en-US" dirty="0" smtClean="0">
                <a:latin typeface="Helvetica"/>
                <a:cs typeface="Helvetica"/>
              </a:rPr>
              <a:t>2001 Sep 25	12,900 </a:t>
            </a:r>
            <a:r>
              <a:rPr lang="en-US" dirty="0" err="1" smtClean="0">
                <a:latin typeface="Helvetica"/>
                <a:cs typeface="Helvetica"/>
              </a:rPr>
              <a:t>pfu</a:t>
            </a:r>
            <a:endParaRPr lang="en-US" dirty="0" smtClean="0">
              <a:latin typeface="Helvetica"/>
              <a:cs typeface="Helvetica"/>
            </a:endParaRPr>
          </a:p>
          <a:p>
            <a:pPr lvl="3">
              <a:buFont typeface="Wingdings" charset="2"/>
              <a:buChar char="ü"/>
            </a:pPr>
            <a:r>
              <a:rPr lang="en-US" dirty="0" smtClean="0">
                <a:latin typeface="Helvetica"/>
                <a:cs typeface="Helvetica"/>
              </a:rPr>
              <a:t>2001 Nov 06	31,700 </a:t>
            </a:r>
            <a:r>
              <a:rPr lang="en-US" dirty="0" err="1" smtClean="0">
                <a:latin typeface="Helvetica"/>
                <a:cs typeface="Helvetica"/>
              </a:rPr>
              <a:t>pfu</a:t>
            </a:r>
            <a:endParaRPr lang="en-US" dirty="0" smtClean="0">
              <a:latin typeface="Helvetica"/>
              <a:cs typeface="Helvetica"/>
            </a:endParaRPr>
          </a:p>
          <a:p>
            <a:pPr lvl="3">
              <a:buFont typeface="Wingdings" charset="2"/>
              <a:buChar char="ü"/>
            </a:pPr>
            <a:r>
              <a:rPr lang="en-US" dirty="0" smtClean="0">
                <a:latin typeface="Helvetica"/>
                <a:cs typeface="Helvetica"/>
              </a:rPr>
              <a:t>2001 Nov 24/0555 18,900 </a:t>
            </a:r>
            <a:r>
              <a:rPr lang="en-US" dirty="0" err="1" smtClean="0">
                <a:latin typeface="Helvetica"/>
                <a:cs typeface="Helvetica"/>
              </a:rPr>
              <a:t>pfu</a:t>
            </a:r>
            <a:endParaRPr lang="en-US" dirty="0" smtClean="0">
              <a:latin typeface="Helvetica"/>
              <a:cs typeface="Helvetica"/>
            </a:endParaRPr>
          </a:p>
          <a:p>
            <a:pPr lvl="3">
              <a:buFont typeface="Wingdings" charset="2"/>
              <a:buChar char="ü"/>
            </a:pPr>
            <a:r>
              <a:rPr lang="en-US" dirty="0" smtClean="0">
                <a:latin typeface="Helvetica"/>
                <a:cs typeface="Helvetica"/>
              </a:rPr>
              <a:t>2003 Oct 29/0615 29500 </a:t>
            </a:r>
            <a:r>
              <a:rPr lang="en-US" dirty="0" err="1" smtClean="0">
                <a:latin typeface="Helvetica"/>
                <a:cs typeface="Helvetica"/>
              </a:rPr>
              <a:t>pfu</a:t>
            </a:r>
            <a:endParaRPr lang="en-US" dirty="0" smtClean="0">
              <a:latin typeface="Helvetica"/>
              <a:cs typeface="Helvetica"/>
            </a:endParaRPr>
          </a:p>
          <a:p>
            <a:pPr lvl="2"/>
            <a:endParaRPr lang="en-US" dirty="0" smtClean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  <a:sym typeface="Wingdings"/>
              </a:rPr>
              <a:t>SEP event trend (The &gt; 10 </a:t>
            </a:r>
            <a:r>
              <a:rPr lang="en-US" dirty="0" err="1" smtClean="0">
                <a:latin typeface="Helvetica"/>
                <a:cs typeface="Helvetica"/>
                <a:sym typeface="Wingdings"/>
              </a:rPr>
              <a:t>MeV</a:t>
            </a:r>
            <a:r>
              <a:rPr lang="en-US" dirty="0" smtClean="0">
                <a:latin typeface="Helvetica"/>
                <a:cs typeface="Helvetica"/>
                <a:sym typeface="Wingdings"/>
              </a:rPr>
              <a:t> proton flux exceeding 10 </a:t>
            </a:r>
            <a:r>
              <a:rPr lang="en-US" dirty="0" err="1" smtClean="0">
                <a:latin typeface="Helvetica"/>
                <a:cs typeface="Helvetica"/>
                <a:sym typeface="Wingdings"/>
              </a:rPr>
              <a:t>pfu</a:t>
            </a:r>
            <a:r>
              <a:rPr lang="en-US" dirty="0" smtClean="0">
                <a:latin typeface="Helvetica"/>
                <a:cs typeface="Helvetica"/>
                <a:sym typeface="Wingdings"/>
              </a:rPr>
              <a:t> @ Earth)</a:t>
            </a:r>
          </a:p>
          <a:p>
            <a:pPr lvl="1"/>
            <a:r>
              <a:rPr lang="en-US" dirty="0" smtClean="0">
                <a:latin typeface="Helvetica"/>
                <a:cs typeface="Helvetica"/>
                <a:sym typeface="Wingdings"/>
              </a:rPr>
              <a:t>2010  1 event</a:t>
            </a:r>
          </a:p>
          <a:p>
            <a:pPr lvl="1"/>
            <a:r>
              <a:rPr lang="en-US" dirty="0" smtClean="0">
                <a:latin typeface="Helvetica"/>
                <a:cs typeface="Helvetica"/>
                <a:sym typeface="Wingdings"/>
              </a:rPr>
              <a:t>2011  8 events   </a:t>
            </a:r>
          </a:p>
          <a:p>
            <a:pPr lvl="1"/>
            <a:r>
              <a:rPr lang="en-US" dirty="0" smtClean="0">
                <a:latin typeface="Helvetica"/>
                <a:cs typeface="Helvetica"/>
                <a:sym typeface="Wingdings"/>
              </a:rPr>
              <a:t>2012  14 events</a:t>
            </a:r>
          </a:p>
          <a:p>
            <a:pPr>
              <a:buNone/>
            </a:pPr>
            <a:endParaRPr lang="en-US" dirty="0" smtClean="0">
              <a:latin typeface="Helvetica"/>
              <a:cs typeface="Helvetica"/>
              <a:sym typeface="Wingdings"/>
            </a:endParaRPr>
          </a:p>
          <a:p>
            <a:pPr lvl="2">
              <a:buNone/>
            </a:pPr>
            <a:endParaRPr lang="en-US" dirty="0" smtClean="0">
              <a:sym typeface="Wingdings"/>
            </a:endParaRPr>
          </a:p>
          <a:p>
            <a:pPr lvl="2">
              <a:buNone/>
            </a:pPr>
            <a:endParaRPr lang="en-US" dirty="0" smtClean="0">
              <a:sym typeface="Wingdings"/>
            </a:endParaRP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70DD0-CAFF-7140-A2DE-01C8C955582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5600" y="5257800"/>
            <a:ext cx="24545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Helvetica"/>
                <a:cs typeface="Helvetica"/>
              </a:rPr>
              <a:t>&gt;100 </a:t>
            </a:r>
            <a:r>
              <a:rPr lang="en-US" dirty="0" err="1" smtClean="0">
                <a:solidFill>
                  <a:srgbClr val="000090"/>
                </a:solidFill>
                <a:latin typeface="Helvetica"/>
                <a:cs typeface="Helvetica"/>
              </a:rPr>
              <a:t>pfu</a:t>
            </a:r>
            <a:r>
              <a:rPr lang="en-US" dirty="0" smtClean="0">
                <a:solidFill>
                  <a:srgbClr val="000090"/>
                </a:solidFill>
                <a:latin typeface="Helvetica"/>
                <a:cs typeface="Helvetica"/>
              </a:rPr>
              <a:t> </a:t>
            </a:r>
          </a:p>
          <a:p>
            <a:r>
              <a:rPr lang="en-US" dirty="0" smtClean="0">
                <a:solidFill>
                  <a:srgbClr val="000090"/>
                </a:solidFill>
                <a:latin typeface="Helvetica"/>
                <a:cs typeface="Helvetica"/>
              </a:rPr>
              <a:t>2010 -2011: 0 event</a:t>
            </a:r>
          </a:p>
          <a:p>
            <a:r>
              <a:rPr lang="en-US" dirty="0" smtClean="0">
                <a:solidFill>
                  <a:srgbClr val="000090"/>
                </a:solidFill>
                <a:latin typeface="Helvetica"/>
                <a:cs typeface="Helvetica"/>
              </a:rPr>
              <a:t>2012: 6 events</a:t>
            </a:r>
            <a:endParaRPr lang="en-US" dirty="0">
              <a:solidFill>
                <a:srgbClr val="000090"/>
              </a:solidFill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4530" y="5410200"/>
            <a:ext cx="322947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660066"/>
                </a:solidFill>
                <a:latin typeface="Helvetica"/>
                <a:cs typeface="Helvetica"/>
                <a:sym typeface="Wingdings"/>
              </a:rPr>
              <a:t>First GLE event of Solar Cycle 24 </a:t>
            </a:r>
          </a:p>
          <a:p>
            <a:r>
              <a:rPr lang="en-US" sz="1600" dirty="0" smtClean="0">
                <a:solidFill>
                  <a:srgbClr val="660066"/>
                </a:solidFill>
                <a:latin typeface="Helvetica"/>
                <a:cs typeface="Helvetica"/>
                <a:sym typeface="Wingdings"/>
              </a:rPr>
              <a:t>May 17, 2012</a:t>
            </a:r>
          </a:p>
          <a:p>
            <a:r>
              <a:rPr lang="en-US" sz="1600" dirty="0" smtClean="0">
                <a:solidFill>
                  <a:srgbClr val="660066"/>
                </a:solidFill>
                <a:latin typeface="Helvetica"/>
                <a:cs typeface="Helvetica"/>
                <a:sym typeface="Wingdings"/>
              </a:rPr>
              <a:t>AR 1476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5181600" cy="917575"/>
          </a:xfrm>
        </p:spPr>
        <p:txBody>
          <a:bodyPr/>
          <a:lstStyle/>
          <a:p>
            <a:r>
              <a:rPr lang="en-US" dirty="0" err="1" smtClean="0"/>
              <a:t>SEPs</a:t>
            </a:r>
            <a:r>
              <a:rPr lang="en-US" dirty="0" smtClean="0"/>
              <a:t> @ Earth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70DD0-CAFF-7140-A2DE-01C8C955582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 descr="GOES protr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5143"/>
            <a:ext cx="9144000" cy="402771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533400" y="3602736"/>
            <a:ext cx="8610600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533400" y="2590800"/>
            <a:ext cx="8382000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533400" y="3124200"/>
            <a:ext cx="8382000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8645621" y="3352800"/>
            <a:ext cx="498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Helvetica"/>
                <a:cs typeface="Helvetica"/>
              </a:rPr>
              <a:t>S1</a:t>
            </a:r>
            <a:endParaRPr lang="en-US" b="1" dirty="0">
              <a:solidFill>
                <a:srgbClr val="660066"/>
              </a:solidFill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45621" y="2895600"/>
            <a:ext cx="498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Helvetica"/>
                <a:cs typeface="Helvetica"/>
              </a:rPr>
              <a:t>S2</a:t>
            </a:r>
            <a:endParaRPr lang="en-US" b="1" dirty="0">
              <a:solidFill>
                <a:srgbClr val="660066"/>
              </a:solidFill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5621" y="2362200"/>
            <a:ext cx="498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Helvetica"/>
                <a:cs typeface="Helvetica"/>
              </a:rPr>
              <a:t>S3</a:t>
            </a:r>
            <a:endParaRPr lang="en-US" b="1" dirty="0">
              <a:solidFill>
                <a:srgbClr val="660066"/>
              </a:solidFill>
              <a:latin typeface="Helvetica"/>
              <a:cs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1219200"/>
            <a:ext cx="4070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3D4FD"/>
                </a:solidFill>
              </a:rPr>
              <a:t>Cyan</a:t>
            </a:r>
            <a:r>
              <a:rPr lang="en-US" dirty="0" smtClean="0">
                <a:solidFill>
                  <a:srgbClr val="23D4FD"/>
                </a:solidFill>
              </a:rPr>
              <a:t>: </a:t>
            </a:r>
            <a:r>
              <a:rPr lang="en-US" b="1" dirty="0" smtClean="0"/>
              <a:t>for the &gt; 10 </a:t>
            </a:r>
            <a:r>
              <a:rPr lang="en-US" b="1" dirty="0" err="1" smtClean="0"/>
              <a:t>MeV</a:t>
            </a:r>
            <a:r>
              <a:rPr lang="en-US" b="1" dirty="0" smtClean="0"/>
              <a:t> proton flux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0" y="6477000"/>
            <a:ext cx="2697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Helvetica"/>
                <a:cs typeface="Helvetica"/>
              </a:rPr>
              <a:t>Rick </a:t>
            </a:r>
            <a:r>
              <a:rPr lang="en-US" sz="1400" i="1" dirty="0" err="1" smtClean="0">
                <a:latin typeface="Helvetica"/>
                <a:cs typeface="Helvetica"/>
              </a:rPr>
              <a:t>Mullinix</a:t>
            </a:r>
            <a:r>
              <a:rPr lang="en-US" sz="1400" i="1" dirty="0" smtClean="0">
                <a:latin typeface="Helvetica"/>
                <a:cs typeface="Helvetica"/>
              </a:rPr>
              <a:t> and David </a:t>
            </a:r>
            <a:r>
              <a:rPr lang="en-US" sz="1400" i="1" dirty="0" err="1" smtClean="0">
                <a:latin typeface="Helvetica"/>
                <a:cs typeface="Helvetica"/>
              </a:rPr>
              <a:t>Berrios</a:t>
            </a:r>
            <a:endParaRPr lang="en-US" sz="1400" i="1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4600" y="5486400"/>
            <a:ext cx="27370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S1 (&gt;10 </a:t>
            </a:r>
            <a:r>
              <a:rPr lang="en-US" dirty="0" err="1" smtClean="0"/>
              <a:t>pfu</a:t>
            </a:r>
            <a:r>
              <a:rPr lang="en-US" dirty="0" smtClean="0"/>
              <a:t>): 14 events</a:t>
            </a:r>
          </a:p>
          <a:p>
            <a:r>
              <a:rPr lang="en-US" dirty="0" smtClean="0"/>
              <a:t>S2 (&gt;100 </a:t>
            </a:r>
            <a:r>
              <a:rPr lang="en-US" dirty="0" err="1" smtClean="0"/>
              <a:t>pfu</a:t>
            </a:r>
            <a:r>
              <a:rPr lang="en-US" dirty="0" smtClean="0"/>
              <a:t>): 6 events</a:t>
            </a:r>
          </a:p>
          <a:p>
            <a:r>
              <a:rPr lang="en-US" dirty="0" smtClean="0"/>
              <a:t>S3 (&gt;1000 </a:t>
            </a:r>
            <a:r>
              <a:rPr lang="en-US" dirty="0" err="1" smtClean="0"/>
              <a:t>pfu</a:t>
            </a:r>
            <a:r>
              <a:rPr lang="en-US" dirty="0" smtClean="0"/>
              <a:t>): 2 events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5181600" cy="917575"/>
          </a:xfrm>
        </p:spPr>
        <p:txBody>
          <a:bodyPr/>
          <a:lstStyle/>
          <a:p>
            <a:r>
              <a:rPr lang="en-US" dirty="0" err="1" smtClean="0"/>
              <a:t>SEPs</a:t>
            </a:r>
            <a:r>
              <a:rPr lang="en-US" dirty="0" smtClean="0"/>
              <a:t> @ STEREO B (year 2012)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70DD0-CAFF-7140-A2DE-01C8C955582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 descr="Stereo 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7482"/>
            <a:ext cx="9144000" cy="40830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3200" y="5486400"/>
            <a:ext cx="34214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Exceeding 10 </a:t>
            </a:r>
            <a:r>
              <a:rPr lang="en-US" dirty="0" err="1" smtClean="0">
                <a:latin typeface="Helvetica"/>
                <a:cs typeface="Helvetica"/>
              </a:rPr>
              <a:t>pfu</a:t>
            </a:r>
            <a:r>
              <a:rPr lang="en-US" dirty="0" smtClean="0">
                <a:latin typeface="Helvetica"/>
                <a:cs typeface="Helvetica"/>
              </a:rPr>
              <a:t>  9 events</a:t>
            </a:r>
          </a:p>
          <a:p>
            <a:r>
              <a:rPr lang="en-US" dirty="0" smtClean="0">
                <a:latin typeface="Helvetica"/>
                <a:cs typeface="Helvetica"/>
              </a:rPr>
              <a:t>Exceeding 100 </a:t>
            </a:r>
            <a:r>
              <a:rPr lang="en-US" dirty="0" err="1" smtClean="0">
                <a:latin typeface="Helvetica"/>
                <a:cs typeface="Helvetica"/>
              </a:rPr>
              <a:t>pfu</a:t>
            </a:r>
            <a:r>
              <a:rPr lang="en-US" dirty="0" smtClean="0">
                <a:latin typeface="Helvetica"/>
                <a:cs typeface="Helvetica"/>
              </a:rPr>
              <a:t>: 2 events</a:t>
            </a:r>
          </a:p>
          <a:p>
            <a:r>
              <a:rPr lang="en-US" dirty="0" smtClean="0">
                <a:latin typeface="Helvetica"/>
                <a:cs typeface="Helvetica"/>
              </a:rPr>
              <a:t>Exceeding 1000 </a:t>
            </a:r>
            <a:r>
              <a:rPr lang="en-US" dirty="0" err="1" smtClean="0">
                <a:latin typeface="Helvetica"/>
                <a:cs typeface="Helvetica"/>
              </a:rPr>
              <a:t>pfu</a:t>
            </a:r>
            <a:r>
              <a:rPr lang="en-US" dirty="0" smtClean="0">
                <a:latin typeface="Helvetica"/>
                <a:cs typeface="Helvetica"/>
              </a:rPr>
              <a:t>: 1 event</a:t>
            </a:r>
            <a:endParaRPr lang="en-US" dirty="0">
              <a:latin typeface="Helvetica"/>
              <a:cs typeface="Helvetica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533400" y="1828800"/>
            <a:ext cx="8382000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33400" y="2514600"/>
            <a:ext cx="8382000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33400" y="3200400"/>
            <a:ext cx="8610600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8645621" y="3048000"/>
            <a:ext cx="498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Helvetica"/>
                <a:cs typeface="Helvetica"/>
              </a:rPr>
              <a:t>S1</a:t>
            </a:r>
            <a:endParaRPr lang="en-US" b="1" dirty="0">
              <a:solidFill>
                <a:srgbClr val="660066"/>
              </a:solidFill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45621" y="2209800"/>
            <a:ext cx="498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Helvetica"/>
                <a:cs typeface="Helvetica"/>
              </a:rPr>
              <a:t>S2</a:t>
            </a:r>
            <a:endParaRPr lang="en-US" b="1" dirty="0">
              <a:solidFill>
                <a:srgbClr val="660066"/>
              </a:solidFill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45621" y="1676400"/>
            <a:ext cx="498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Helvetica"/>
                <a:cs typeface="Helvetica"/>
              </a:rPr>
              <a:t>S3</a:t>
            </a:r>
            <a:endParaRPr lang="en-US" b="1" dirty="0">
              <a:solidFill>
                <a:srgbClr val="660066"/>
              </a:solidFill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0" y="6477000"/>
            <a:ext cx="2697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Helvetica"/>
                <a:cs typeface="Helvetica"/>
              </a:rPr>
              <a:t>Rick </a:t>
            </a:r>
            <a:r>
              <a:rPr lang="en-US" sz="1400" i="1" dirty="0" err="1" smtClean="0">
                <a:latin typeface="Helvetica"/>
                <a:cs typeface="Helvetica"/>
              </a:rPr>
              <a:t>Mullinix</a:t>
            </a:r>
            <a:r>
              <a:rPr lang="en-US" sz="1400" i="1" dirty="0" smtClean="0">
                <a:latin typeface="Helvetica"/>
                <a:cs typeface="Helvetica"/>
              </a:rPr>
              <a:t> and David </a:t>
            </a:r>
            <a:r>
              <a:rPr lang="en-US" sz="1400" i="1" dirty="0" err="1" smtClean="0">
                <a:latin typeface="Helvetica"/>
                <a:cs typeface="Helvetica"/>
              </a:rPr>
              <a:t>Berrios</a:t>
            </a:r>
            <a:endParaRPr lang="en-US" sz="1400" i="1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1371600"/>
            <a:ext cx="414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 – 100 </a:t>
            </a:r>
            <a:r>
              <a:rPr lang="en-US" dirty="0" err="1" smtClean="0"/>
              <a:t>MeV</a:t>
            </a:r>
            <a:r>
              <a:rPr lang="en-US" dirty="0" smtClean="0"/>
              <a:t> protons (unit </a:t>
            </a:r>
            <a:r>
              <a:rPr lang="en-US" dirty="0" err="1" smtClean="0"/>
              <a:t>pfu/MeV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5181600" cy="917575"/>
          </a:xfrm>
        </p:spPr>
        <p:txBody>
          <a:bodyPr/>
          <a:lstStyle/>
          <a:p>
            <a:r>
              <a:rPr lang="en-US" dirty="0" err="1" smtClean="0"/>
              <a:t>SEPs</a:t>
            </a:r>
            <a:r>
              <a:rPr lang="en-US" dirty="0" smtClean="0"/>
              <a:t> @ STEREO A (year 2012)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70DD0-CAFF-7140-A2DE-01C8C955582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00400" y="5410200"/>
            <a:ext cx="34214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Exceeding 10 </a:t>
            </a:r>
            <a:r>
              <a:rPr lang="en-US" dirty="0" err="1" smtClean="0">
                <a:latin typeface="Helvetica"/>
                <a:cs typeface="Helvetica"/>
              </a:rPr>
              <a:t>pfu</a:t>
            </a:r>
            <a:r>
              <a:rPr lang="en-US" dirty="0" smtClean="0">
                <a:latin typeface="Helvetica"/>
                <a:cs typeface="Helvetica"/>
              </a:rPr>
              <a:t>  9 events</a:t>
            </a:r>
          </a:p>
          <a:p>
            <a:r>
              <a:rPr lang="en-US" dirty="0" smtClean="0">
                <a:latin typeface="Helvetica"/>
                <a:cs typeface="Helvetica"/>
              </a:rPr>
              <a:t>Exceeding 100 </a:t>
            </a:r>
            <a:r>
              <a:rPr lang="en-US" dirty="0" err="1" smtClean="0">
                <a:latin typeface="Helvetica"/>
                <a:cs typeface="Helvetica"/>
              </a:rPr>
              <a:t>pfu</a:t>
            </a:r>
            <a:r>
              <a:rPr lang="en-US" dirty="0" smtClean="0">
                <a:latin typeface="Helvetica"/>
                <a:cs typeface="Helvetica"/>
              </a:rPr>
              <a:t>: 5 events</a:t>
            </a:r>
          </a:p>
          <a:p>
            <a:r>
              <a:rPr lang="en-US" dirty="0" smtClean="0">
                <a:latin typeface="Helvetica"/>
                <a:cs typeface="Helvetica"/>
              </a:rPr>
              <a:t>Exceeding 1000 </a:t>
            </a:r>
            <a:r>
              <a:rPr lang="en-US" dirty="0" err="1" smtClean="0">
                <a:latin typeface="Helvetica"/>
                <a:cs typeface="Helvetica"/>
              </a:rPr>
              <a:t>pfu</a:t>
            </a:r>
            <a:r>
              <a:rPr lang="en-US" dirty="0" smtClean="0">
                <a:latin typeface="Helvetica"/>
                <a:cs typeface="Helvetica"/>
              </a:rPr>
              <a:t>: 1event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8" name="Picture 7" descr="Stereo 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7823"/>
            <a:ext cx="9144000" cy="412235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>
            <a:off x="533400" y="2438400"/>
            <a:ext cx="8382000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943600" y="1143000"/>
            <a:ext cx="2557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elvetica"/>
                <a:cs typeface="Helvetica"/>
              </a:rPr>
              <a:t>23 JULY 2012 event</a:t>
            </a:r>
            <a:endParaRPr lang="en-US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533400" y="2971800"/>
            <a:ext cx="8382000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33400" y="3511296"/>
            <a:ext cx="8610600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33400" y="1828800"/>
            <a:ext cx="8382000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/>
          <p:cNvSpPr/>
          <p:nvPr/>
        </p:nvSpPr>
        <p:spPr>
          <a:xfrm>
            <a:off x="8645621" y="3352800"/>
            <a:ext cx="4983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Helvetica"/>
                <a:cs typeface="Helvetica"/>
              </a:rPr>
              <a:t>S1</a:t>
            </a:r>
            <a:endParaRPr lang="en-US" b="1" dirty="0">
              <a:solidFill>
                <a:srgbClr val="660066"/>
              </a:solidFill>
              <a:latin typeface="Helvetica"/>
              <a:cs typeface="Helvetic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645621" y="2895600"/>
            <a:ext cx="4983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Helvetica"/>
                <a:cs typeface="Helvetica"/>
              </a:rPr>
              <a:t>S2</a:t>
            </a:r>
            <a:endParaRPr lang="en-US" b="1" dirty="0">
              <a:solidFill>
                <a:srgbClr val="660066"/>
              </a:solidFill>
              <a:latin typeface="Helvetica"/>
              <a:cs typeface="Helvetic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45621" y="2209800"/>
            <a:ext cx="4983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Helvetica"/>
                <a:cs typeface="Helvetica"/>
              </a:rPr>
              <a:t>S3</a:t>
            </a:r>
            <a:endParaRPr lang="en-US" b="1" dirty="0">
              <a:solidFill>
                <a:srgbClr val="660066"/>
              </a:solidFill>
              <a:latin typeface="Helvetica"/>
              <a:cs typeface="Helvetic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645621" y="1600200"/>
            <a:ext cx="4983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Helvetica"/>
                <a:cs typeface="Helvetica"/>
              </a:rPr>
              <a:t>S4</a:t>
            </a:r>
            <a:endParaRPr lang="en-US" b="1" dirty="0">
              <a:solidFill>
                <a:srgbClr val="660066"/>
              </a:solidFill>
              <a:latin typeface="Helvetica"/>
              <a:cs typeface="Helvetic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0" y="6477000"/>
            <a:ext cx="2697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Helvetica"/>
                <a:cs typeface="Helvetica"/>
              </a:rPr>
              <a:t>Rick </a:t>
            </a:r>
            <a:r>
              <a:rPr lang="en-US" sz="1400" i="1" dirty="0" err="1" smtClean="0">
                <a:latin typeface="Helvetica"/>
                <a:cs typeface="Helvetica"/>
              </a:rPr>
              <a:t>Mullinix</a:t>
            </a:r>
            <a:r>
              <a:rPr lang="en-US" sz="1400" i="1" dirty="0" smtClean="0">
                <a:latin typeface="Helvetica"/>
                <a:cs typeface="Helvetica"/>
              </a:rPr>
              <a:t> and David </a:t>
            </a:r>
            <a:r>
              <a:rPr lang="en-US" sz="1400" i="1" dirty="0" err="1" smtClean="0">
                <a:latin typeface="Helvetica"/>
                <a:cs typeface="Helvetica"/>
              </a:rPr>
              <a:t>Berrios</a:t>
            </a:r>
            <a:endParaRPr lang="en-US" sz="1400" i="1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1200" y="1371600"/>
            <a:ext cx="414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 – 100 </a:t>
            </a:r>
            <a:r>
              <a:rPr lang="en-US" dirty="0" err="1" smtClean="0"/>
              <a:t>MeV</a:t>
            </a:r>
            <a:r>
              <a:rPr lang="en-US" dirty="0" smtClean="0"/>
              <a:t> protons (unit </a:t>
            </a:r>
            <a:r>
              <a:rPr lang="en-US" dirty="0" err="1" smtClean="0"/>
              <a:t>pfu/MeV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960D95-8CFC-CE4C-8991-A6C62F65796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152400"/>
            <a:ext cx="5181600" cy="917575"/>
          </a:xfrm>
        </p:spPr>
        <p:txBody>
          <a:bodyPr/>
          <a:lstStyle/>
          <a:p>
            <a:r>
              <a:rPr lang="en-US" dirty="0" smtClean="0"/>
              <a:t>SEP event spatial distribution </a:t>
            </a:r>
            <a:endParaRPr lang="en-US" dirty="0"/>
          </a:p>
        </p:txBody>
      </p:sp>
      <p:pic>
        <p:nvPicPr>
          <p:cNvPr id="5" name="Picture 4" descr="2012-03-13_orientati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14845" b="8660"/>
              <a:stretch>
                <a:fillRect/>
              </a:stretch>
            </p:blipFill>
          </mc:Choice>
          <mc:Fallback>
            <p:blipFill>
              <a:blip r:embed="rId3"/>
              <a:srcRect t="14845" b="8660"/>
              <a:stretch>
                <a:fillRect/>
              </a:stretch>
            </p:blipFill>
          </mc:Fallback>
        </mc:AlternateContent>
        <p:spPr>
          <a:xfrm>
            <a:off x="1752600" y="1143000"/>
            <a:ext cx="5691433" cy="52459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1524000"/>
            <a:ext cx="2377574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&gt; 10 </a:t>
            </a:r>
            <a:r>
              <a:rPr lang="en-US" dirty="0" err="1" smtClean="0">
                <a:latin typeface="Helvetica"/>
                <a:cs typeface="Helvetica"/>
              </a:rPr>
              <a:t>pfu</a:t>
            </a:r>
            <a:r>
              <a:rPr lang="en-US" dirty="0" smtClean="0">
                <a:latin typeface="Helvetica"/>
                <a:cs typeface="Helvetica"/>
              </a:rPr>
              <a:t>  9 events</a:t>
            </a:r>
          </a:p>
          <a:p>
            <a:r>
              <a:rPr lang="en-US" dirty="0" smtClean="0">
                <a:latin typeface="Helvetica"/>
                <a:cs typeface="Helvetica"/>
              </a:rPr>
              <a:t>&gt; 100 </a:t>
            </a:r>
            <a:r>
              <a:rPr lang="en-US" dirty="0" err="1" smtClean="0">
                <a:latin typeface="Helvetica"/>
                <a:cs typeface="Helvetica"/>
              </a:rPr>
              <a:t>pfu</a:t>
            </a:r>
            <a:r>
              <a:rPr lang="en-US" dirty="0" smtClean="0">
                <a:latin typeface="Helvetica"/>
                <a:cs typeface="Helvetica"/>
              </a:rPr>
              <a:t>: 5 events</a:t>
            </a:r>
          </a:p>
          <a:p>
            <a:r>
              <a:rPr lang="en-US" dirty="0" smtClean="0">
                <a:latin typeface="Helvetica"/>
                <a:cs typeface="Helvetica"/>
              </a:rPr>
              <a:t>&gt; 1000 </a:t>
            </a:r>
            <a:r>
              <a:rPr lang="en-US" dirty="0" err="1" smtClean="0">
                <a:latin typeface="Helvetica"/>
                <a:cs typeface="Helvetica"/>
              </a:rPr>
              <a:t>pfu</a:t>
            </a:r>
            <a:r>
              <a:rPr lang="en-US" dirty="0" smtClean="0">
                <a:latin typeface="Helvetica"/>
                <a:cs typeface="Helvetica"/>
              </a:rPr>
              <a:t>: 1 event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2895600"/>
            <a:ext cx="2518638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&gt;10 </a:t>
            </a:r>
            <a:r>
              <a:rPr lang="en-US" dirty="0" err="1" smtClean="0">
                <a:latin typeface="Helvetica"/>
                <a:cs typeface="Helvetica"/>
              </a:rPr>
              <a:t>pfu</a:t>
            </a:r>
            <a:r>
              <a:rPr lang="en-US" dirty="0" smtClean="0">
                <a:latin typeface="Helvetica"/>
                <a:cs typeface="Helvetica"/>
              </a:rPr>
              <a:t>  14 events</a:t>
            </a:r>
          </a:p>
          <a:p>
            <a:r>
              <a:rPr lang="en-US" dirty="0" smtClean="0">
                <a:latin typeface="Helvetica"/>
                <a:cs typeface="Helvetica"/>
              </a:rPr>
              <a:t>&gt; 100 </a:t>
            </a:r>
            <a:r>
              <a:rPr lang="en-US" dirty="0" err="1" smtClean="0">
                <a:latin typeface="Helvetica"/>
                <a:cs typeface="Helvetica"/>
              </a:rPr>
              <a:t>pfu</a:t>
            </a:r>
            <a:r>
              <a:rPr lang="en-US" dirty="0" smtClean="0">
                <a:latin typeface="Helvetica"/>
                <a:cs typeface="Helvetica"/>
              </a:rPr>
              <a:t>: 6 events</a:t>
            </a:r>
          </a:p>
          <a:p>
            <a:r>
              <a:rPr lang="en-US" dirty="0" smtClean="0">
                <a:latin typeface="Helvetica"/>
                <a:cs typeface="Helvetica"/>
              </a:rPr>
              <a:t>&gt; 1000 </a:t>
            </a:r>
            <a:r>
              <a:rPr lang="en-US" dirty="0" err="1" smtClean="0">
                <a:latin typeface="Helvetica"/>
                <a:cs typeface="Helvetica"/>
              </a:rPr>
              <a:t>pfu</a:t>
            </a:r>
            <a:r>
              <a:rPr lang="en-US" dirty="0" smtClean="0">
                <a:latin typeface="Helvetica"/>
                <a:cs typeface="Helvetica"/>
              </a:rPr>
              <a:t>: 2 events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4267200"/>
            <a:ext cx="2387918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&gt;10 </a:t>
            </a:r>
            <a:r>
              <a:rPr lang="en-US" dirty="0" err="1" smtClean="0">
                <a:latin typeface="Helvetica"/>
                <a:cs typeface="Helvetica"/>
              </a:rPr>
              <a:t>pfu</a:t>
            </a:r>
            <a:r>
              <a:rPr lang="en-US" dirty="0" smtClean="0">
                <a:latin typeface="Helvetica"/>
                <a:cs typeface="Helvetica"/>
              </a:rPr>
              <a:t>  9 events</a:t>
            </a:r>
          </a:p>
          <a:p>
            <a:r>
              <a:rPr lang="en-US" dirty="0" smtClean="0">
                <a:latin typeface="Helvetica"/>
                <a:cs typeface="Helvetica"/>
              </a:rPr>
              <a:t>&gt; 100 </a:t>
            </a:r>
            <a:r>
              <a:rPr lang="en-US" dirty="0" err="1" smtClean="0">
                <a:latin typeface="Helvetica"/>
                <a:cs typeface="Helvetica"/>
              </a:rPr>
              <a:t>pfu</a:t>
            </a:r>
            <a:r>
              <a:rPr lang="en-US" dirty="0" smtClean="0">
                <a:latin typeface="Helvetica"/>
                <a:cs typeface="Helvetica"/>
              </a:rPr>
              <a:t>: 2 events</a:t>
            </a:r>
          </a:p>
          <a:p>
            <a:r>
              <a:rPr lang="en-US" dirty="0" smtClean="0">
                <a:latin typeface="Helvetica"/>
                <a:cs typeface="Helvetica"/>
              </a:rPr>
              <a:t>&gt; 1000 </a:t>
            </a:r>
            <a:r>
              <a:rPr lang="en-US" dirty="0" err="1" smtClean="0">
                <a:latin typeface="Helvetica"/>
                <a:cs typeface="Helvetica"/>
              </a:rPr>
              <a:t>pfu</a:t>
            </a:r>
            <a:r>
              <a:rPr lang="en-US" dirty="0" smtClean="0">
                <a:latin typeface="Helvetica"/>
                <a:cs typeface="Helvetica"/>
              </a:rPr>
              <a:t>: 1 event</a:t>
            </a:r>
            <a:endParaRPr lang="en-US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172200" cy="901700"/>
          </a:xfrm>
        </p:spPr>
        <p:txBody>
          <a:bodyPr/>
          <a:lstStyle/>
          <a:p>
            <a:pPr algn="ctr"/>
            <a:r>
              <a:rPr lang="en-US" dirty="0" smtClean="0"/>
              <a:t>Significant Geomagnetic Storms</a:t>
            </a:r>
            <a:br>
              <a:rPr lang="en-US" dirty="0" smtClean="0"/>
            </a:br>
            <a:r>
              <a:rPr lang="en-US" dirty="0" smtClean="0"/>
              <a:t>in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Two major geomagnetic storms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March 7, 2012 </a:t>
            </a:r>
            <a:r>
              <a:rPr lang="en-US" dirty="0" err="1" smtClean="0">
                <a:latin typeface="Helvetica"/>
                <a:cs typeface="Helvetica"/>
              </a:rPr>
              <a:t>CMEs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  <a:sym typeface="Wingdings"/>
              </a:rPr>
              <a:t></a:t>
            </a:r>
            <a:r>
              <a:rPr lang="en-US" dirty="0" smtClean="0">
                <a:latin typeface="Helvetica"/>
                <a:cs typeface="Helvetica"/>
                <a:sym typeface="Wingdings"/>
              </a:rPr>
              <a:t> </a:t>
            </a:r>
            <a:r>
              <a:rPr lang="en-US" dirty="0" err="1" smtClean="0">
                <a:latin typeface="Helvetica"/>
                <a:cs typeface="Helvetica"/>
                <a:sym typeface="Wingdings"/>
              </a:rPr>
              <a:t>Dstmin</a:t>
            </a:r>
            <a:r>
              <a:rPr lang="en-US" dirty="0" smtClean="0">
                <a:latin typeface="Helvetica"/>
                <a:cs typeface="Helvetica"/>
                <a:sym typeface="Wingdings"/>
              </a:rPr>
              <a:t> = -133 </a:t>
            </a:r>
            <a:r>
              <a:rPr lang="en-US" dirty="0" err="1" smtClean="0">
                <a:latin typeface="Helvetica"/>
                <a:cs typeface="Helvetica"/>
                <a:sym typeface="Wingdings"/>
              </a:rPr>
              <a:t>nT</a:t>
            </a:r>
            <a:r>
              <a:rPr lang="en-US" dirty="0" smtClean="0">
                <a:latin typeface="Helvetica"/>
                <a:cs typeface="Helvetica"/>
                <a:sym typeface="Wingdings"/>
              </a:rPr>
              <a:t> on March 9, 2012  (the largest SEP event too)</a:t>
            </a:r>
          </a:p>
          <a:p>
            <a:pPr lvl="1"/>
            <a:r>
              <a:rPr lang="en-US" dirty="0" smtClean="0">
                <a:latin typeface="Helvetica"/>
                <a:cs typeface="Helvetica"/>
                <a:sym typeface="Wingdings"/>
              </a:rPr>
              <a:t>July 12, 2012 CME </a:t>
            </a:r>
            <a:r>
              <a:rPr lang="en-US" dirty="0" err="1" smtClean="0">
                <a:latin typeface="Helvetica"/>
                <a:cs typeface="Helvetica"/>
                <a:sym typeface="Wingdings"/>
              </a:rPr>
              <a:t></a:t>
            </a:r>
            <a:r>
              <a:rPr lang="en-US" dirty="0" smtClean="0">
                <a:latin typeface="Helvetica"/>
                <a:cs typeface="Helvetica"/>
                <a:sym typeface="Wingdings"/>
              </a:rPr>
              <a:t> </a:t>
            </a:r>
            <a:r>
              <a:rPr lang="en-US" dirty="0" err="1" smtClean="0">
                <a:latin typeface="Helvetica"/>
                <a:cs typeface="Helvetica"/>
                <a:sym typeface="Wingdings"/>
              </a:rPr>
              <a:t>Dstmin</a:t>
            </a:r>
            <a:r>
              <a:rPr lang="en-US" dirty="0" smtClean="0">
                <a:latin typeface="Helvetica"/>
                <a:cs typeface="Helvetica"/>
                <a:sym typeface="Wingdings"/>
              </a:rPr>
              <a:t> = -127 </a:t>
            </a:r>
            <a:r>
              <a:rPr lang="en-US" dirty="0" err="1" smtClean="0">
                <a:latin typeface="Helvetica"/>
                <a:cs typeface="Helvetica"/>
                <a:sym typeface="Wingdings"/>
              </a:rPr>
              <a:t>nT</a:t>
            </a:r>
            <a:r>
              <a:rPr lang="en-US" dirty="0" smtClean="0">
                <a:latin typeface="Helvetica"/>
                <a:cs typeface="Helvetica"/>
                <a:sym typeface="Wingdings"/>
              </a:rPr>
              <a:t> on July 15, 2012</a:t>
            </a:r>
          </a:p>
          <a:p>
            <a:pPr lvl="2"/>
            <a:r>
              <a:rPr lang="en-US" dirty="0" smtClean="0">
                <a:latin typeface="Helvetica"/>
                <a:cs typeface="Helvetica"/>
                <a:sym typeface="Wingdings"/>
              </a:rPr>
              <a:t>AR 1520, also responsible for the 23 July 2012 space weather event</a:t>
            </a:r>
          </a:p>
          <a:p>
            <a:pPr lvl="2"/>
            <a:endParaRPr lang="en-US" dirty="0" smtClean="0">
              <a:latin typeface="Helvetica"/>
              <a:cs typeface="Helvetica"/>
              <a:sym typeface="Wingdings"/>
            </a:endParaRPr>
          </a:p>
          <a:p>
            <a:pPr lvl="2">
              <a:buNone/>
            </a:pPr>
            <a:r>
              <a:rPr lang="en-US" dirty="0" smtClean="0">
                <a:latin typeface="Helvetica"/>
                <a:cs typeface="Helvetica"/>
                <a:sym typeface="Wingdings"/>
              </a:rPr>
              <a:t>Similar to year 2011  (two major geomagnetic storms)</a:t>
            </a:r>
            <a:endParaRPr lang="en-US" dirty="0" smtClean="0">
              <a:latin typeface="Helvetica"/>
              <a:cs typeface="Helvetica"/>
            </a:endParaRPr>
          </a:p>
          <a:p>
            <a:pPr>
              <a:buNone/>
            </a:pPr>
            <a:endParaRPr lang="en-US" dirty="0" smtClean="0">
              <a:latin typeface="Helvetica"/>
              <a:cs typeface="Helvetica"/>
              <a:sym typeface="Wingdings"/>
            </a:endParaRPr>
          </a:p>
          <a:p>
            <a:pPr lvl="2">
              <a:buNone/>
            </a:pPr>
            <a:endParaRPr lang="en-US" dirty="0" smtClean="0">
              <a:sym typeface="Wingdings"/>
            </a:endParaRPr>
          </a:p>
          <a:p>
            <a:pPr lvl="2">
              <a:buNone/>
            </a:pPr>
            <a:endParaRPr lang="en-US" dirty="0" smtClean="0">
              <a:sym typeface="Wingdings"/>
            </a:endParaRP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70DD0-CAFF-7140-A2DE-01C8C955582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3352800"/>
            <a:ext cx="784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A few outstanding active regions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AR 1429  - produced 10 major flare/CME events and was active for about 28 days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AR 1476  - produced the first GLE event of solar cycle 24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AR 1520 –  produced 5 major flare/CME events in 21 days </a:t>
            </a:r>
            <a:endParaRPr lang="en-US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172200" cy="901700"/>
          </a:xfrm>
        </p:spPr>
        <p:txBody>
          <a:bodyPr/>
          <a:lstStyle/>
          <a:p>
            <a:pPr algn="ctr"/>
            <a:r>
              <a:rPr lang="en-US" dirty="0" smtClean="0"/>
              <a:t>Significant Geomagnetic Storms</a:t>
            </a:r>
            <a:br>
              <a:rPr lang="en-US" dirty="0" smtClean="0"/>
            </a:br>
            <a:r>
              <a:rPr lang="en-US" dirty="0" smtClean="0"/>
              <a:t>in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Two major geomagnetic storms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March 7, 2012 </a:t>
            </a:r>
            <a:r>
              <a:rPr lang="en-US" dirty="0" err="1" smtClean="0">
                <a:latin typeface="Helvetica"/>
                <a:cs typeface="Helvetica"/>
              </a:rPr>
              <a:t>CMEs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  <a:sym typeface="Wingdings"/>
              </a:rPr>
              <a:t></a:t>
            </a:r>
            <a:r>
              <a:rPr lang="en-US" dirty="0" smtClean="0">
                <a:latin typeface="Helvetica"/>
                <a:cs typeface="Helvetica"/>
                <a:sym typeface="Wingdings"/>
              </a:rPr>
              <a:t> </a:t>
            </a:r>
            <a:r>
              <a:rPr lang="en-US" dirty="0" err="1" smtClean="0">
                <a:latin typeface="Helvetica"/>
                <a:cs typeface="Helvetica"/>
                <a:sym typeface="Wingdings"/>
              </a:rPr>
              <a:t>Dstmin</a:t>
            </a:r>
            <a:r>
              <a:rPr lang="en-US" dirty="0" smtClean="0">
                <a:latin typeface="Helvetica"/>
                <a:cs typeface="Helvetica"/>
                <a:sym typeface="Wingdings"/>
              </a:rPr>
              <a:t> = -133 </a:t>
            </a:r>
            <a:r>
              <a:rPr lang="en-US" dirty="0" err="1" smtClean="0">
                <a:latin typeface="Helvetica"/>
                <a:cs typeface="Helvetica"/>
                <a:sym typeface="Wingdings"/>
              </a:rPr>
              <a:t>nT</a:t>
            </a:r>
            <a:r>
              <a:rPr lang="en-US" dirty="0" smtClean="0">
                <a:latin typeface="Helvetica"/>
                <a:cs typeface="Helvetica"/>
                <a:sym typeface="Wingdings"/>
              </a:rPr>
              <a:t> on March 9, 2012  (the largest SEP event too)</a:t>
            </a:r>
          </a:p>
          <a:p>
            <a:pPr lvl="1"/>
            <a:r>
              <a:rPr lang="en-US" dirty="0" smtClean="0">
                <a:latin typeface="Helvetica"/>
                <a:cs typeface="Helvetica"/>
                <a:sym typeface="Wingdings"/>
              </a:rPr>
              <a:t>July 12, 2012 CME </a:t>
            </a:r>
            <a:r>
              <a:rPr lang="en-US" dirty="0" err="1" smtClean="0">
                <a:latin typeface="Helvetica"/>
                <a:cs typeface="Helvetica"/>
                <a:sym typeface="Wingdings"/>
              </a:rPr>
              <a:t></a:t>
            </a:r>
            <a:r>
              <a:rPr lang="en-US" dirty="0" smtClean="0">
                <a:latin typeface="Helvetica"/>
                <a:cs typeface="Helvetica"/>
                <a:sym typeface="Wingdings"/>
              </a:rPr>
              <a:t> </a:t>
            </a:r>
            <a:r>
              <a:rPr lang="en-US" dirty="0" err="1" smtClean="0">
                <a:latin typeface="Helvetica"/>
                <a:cs typeface="Helvetica"/>
                <a:sym typeface="Wingdings"/>
              </a:rPr>
              <a:t>Dstmin</a:t>
            </a:r>
            <a:r>
              <a:rPr lang="en-US" dirty="0" smtClean="0">
                <a:latin typeface="Helvetica"/>
                <a:cs typeface="Helvetica"/>
                <a:sym typeface="Wingdings"/>
              </a:rPr>
              <a:t> = -127 </a:t>
            </a:r>
            <a:r>
              <a:rPr lang="en-US" dirty="0" err="1" smtClean="0">
                <a:latin typeface="Helvetica"/>
                <a:cs typeface="Helvetica"/>
                <a:sym typeface="Wingdings"/>
              </a:rPr>
              <a:t>nT</a:t>
            </a:r>
            <a:r>
              <a:rPr lang="en-US" dirty="0" smtClean="0">
                <a:latin typeface="Helvetica"/>
                <a:cs typeface="Helvetica"/>
                <a:sym typeface="Wingdings"/>
              </a:rPr>
              <a:t> on July 15, 2012</a:t>
            </a:r>
          </a:p>
          <a:p>
            <a:pPr lvl="2"/>
            <a:r>
              <a:rPr lang="en-US" dirty="0" smtClean="0">
                <a:latin typeface="Helvetica"/>
                <a:cs typeface="Helvetica"/>
                <a:sym typeface="Wingdings"/>
              </a:rPr>
              <a:t>AR 1520, also responsible for the 23 July 2012 space weather event</a:t>
            </a:r>
          </a:p>
          <a:p>
            <a:pPr lvl="2"/>
            <a:endParaRPr lang="en-US" dirty="0" smtClean="0">
              <a:latin typeface="Helvetica"/>
              <a:cs typeface="Helvetica"/>
              <a:sym typeface="Wingdings"/>
            </a:endParaRPr>
          </a:p>
          <a:p>
            <a:pPr lvl="2">
              <a:buNone/>
            </a:pPr>
            <a:r>
              <a:rPr lang="en-US" dirty="0" smtClean="0">
                <a:latin typeface="Helvetica"/>
                <a:cs typeface="Helvetica"/>
                <a:sym typeface="Wingdings"/>
              </a:rPr>
              <a:t>Similar to year 2011  (two major geomagnetic storms)</a:t>
            </a:r>
            <a:endParaRPr lang="en-US" dirty="0" smtClean="0">
              <a:latin typeface="Helvetica"/>
              <a:cs typeface="Helvetica"/>
            </a:endParaRPr>
          </a:p>
          <a:p>
            <a:pPr>
              <a:buNone/>
            </a:pPr>
            <a:endParaRPr lang="en-US" dirty="0" smtClean="0">
              <a:latin typeface="Helvetica"/>
              <a:cs typeface="Helvetica"/>
              <a:sym typeface="Wingdings"/>
            </a:endParaRPr>
          </a:p>
          <a:p>
            <a:pPr lvl="2">
              <a:buNone/>
            </a:pPr>
            <a:endParaRPr lang="en-US" dirty="0" smtClean="0">
              <a:sym typeface="Wingdings"/>
            </a:endParaRPr>
          </a:p>
          <a:p>
            <a:pPr lvl="2">
              <a:buNone/>
            </a:pPr>
            <a:endParaRPr lang="en-US" dirty="0" smtClean="0">
              <a:sym typeface="Wingdings"/>
            </a:endParaRP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70DD0-CAFF-7140-A2DE-01C8C955582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3352800"/>
            <a:ext cx="784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A few outstanding active regions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AR 1429  - produced 10 major flare/CME events and was active for about 28 days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AR 1476  - produced the first GLE event of solar cycle 24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AR 1520 –  produced 5 major flare/CME events in 21 days </a:t>
            </a:r>
            <a:endParaRPr lang="en-US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27000"/>
            <a:ext cx="6705600" cy="939800"/>
          </a:xfrm>
        </p:spPr>
        <p:txBody>
          <a:bodyPr/>
          <a:lstStyle/>
          <a:p>
            <a:pPr algn="ctr">
              <a:defRPr/>
            </a:pPr>
            <a:r>
              <a:rPr lang="en-US" sz="5300" dirty="0" smtClean="0">
                <a:latin typeface="Helvetica"/>
                <a:cs typeface="Helvetica"/>
              </a:rPr>
              <a:t>Outline</a:t>
            </a:r>
            <a:endParaRPr lang="en-US" sz="5300" dirty="0">
              <a:latin typeface="Helvetica"/>
              <a:cs typeface="Helvetica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11125" y="1447800"/>
            <a:ext cx="8804275" cy="4876800"/>
          </a:xfrm>
        </p:spPr>
        <p:txBody>
          <a:bodyPr/>
          <a:lstStyle/>
          <a:p>
            <a:pPr>
              <a:buFont typeface="Wingdings" pitchFamily="1" charset="2"/>
              <a:buChar char="§"/>
            </a:pPr>
            <a:r>
              <a:rPr lang="en-US" sz="3200" dirty="0" smtClean="0">
                <a:latin typeface="Helvetica" pitchFamily="1" charset="0"/>
                <a:ea typeface="Helvetica" pitchFamily="1" charset="0"/>
                <a:cs typeface="Helvetica" pitchFamily="1" charset="0"/>
              </a:rPr>
              <a:t> Types of Space Weather Storms</a:t>
            </a:r>
          </a:p>
          <a:p>
            <a:pPr lvl="1">
              <a:buFont typeface="Wingdings" pitchFamily="1" charset="2"/>
              <a:buChar char="§"/>
            </a:pPr>
            <a:r>
              <a:rPr lang="en-US" sz="2800" dirty="0" smtClean="0">
                <a:latin typeface="Helvetica" pitchFamily="1" charset="0"/>
                <a:ea typeface="Helvetica" pitchFamily="1" charset="0"/>
                <a:cs typeface="Helvetica" pitchFamily="1" charset="0"/>
              </a:rPr>
              <a:t> Solar energetic ion storms (everywhere)</a:t>
            </a:r>
          </a:p>
          <a:p>
            <a:pPr lvl="1">
              <a:buFont typeface="Wingdings" pitchFamily="1" charset="2"/>
              <a:buChar char="§"/>
            </a:pPr>
            <a:r>
              <a:rPr lang="en-US" sz="2800" dirty="0" smtClean="0">
                <a:latin typeface="Helvetica" pitchFamily="1" charset="0"/>
                <a:ea typeface="Helvetica" pitchFamily="1" charset="0"/>
                <a:cs typeface="Helvetica" pitchFamily="1" charset="0"/>
              </a:rPr>
              <a:t> Radiation belt electron storms (Earth/Earth-like planets)</a:t>
            </a:r>
          </a:p>
          <a:p>
            <a:pPr lvl="1">
              <a:buFont typeface="Wingdings" pitchFamily="1" charset="2"/>
              <a:buChar char="§"/>
            </a:pPr>
            <a:r>
              <a:rPr lang="en-US" sz="2800" dirty="0" smtClean="0">
                <a:latin typeface="Helvetica" pitchFamily="1" charset="0"/>
                <a:ea typeface="Helvetica" pitchFamily="1" charset="0"/>
                <a:cs typeface="Helvetica" pitchFamily="1" charset="0"/>
              </a:rPr>
              <a:t> Geomagnetic storms (Earth and Earth-like)</a:t>
            </a:r>
          </a:p>
          <a:p>
            <a:pPr lvl="1">
              <a:buFont typeface="Wingdings" pitchFamily="1" charset="2"/>
              <a:buChar char="§"/>
            </a:pPr>
            <a:r>
              <a:rPr lang="en-US" sz="2800" dirty="0" smtClean="0">
                <a:latin typeface="Helvetica" pitchFamily="1" charset="0"/>
                <a:ea typeface="Helvetica" pitchFamily="1" charset="0"/>
                <a:cs typeface="Helvetica" pitchFamily="1" charset="0"/>
              </a:rPr>
              <a:t> Radio Blackouts</a:t>
            </a:r>
            <a:endParaRPr lang="en-US" sz="3200" dirty="0" smtClean="0">
              <a:latin typeface="Helvetica" pitchFamily="1" charset="0"/>
              <a:ea typeface="Helvetica" pitchFamily="1" charset="0"/>
              <a:cs typeface="Helvetica" pitchFamily="1" charset="0"/>
            </a:endParaRPr>
          </a:p>
          <a:p>
            <a:pPr>
              <a:buFont typeface="Wingdings" pitchFamily="1" charset="2"/>
              <a:buChar char="§"/>
            </a:pPr>
            <a:r>
              <a:rPr lang="en-US" sz="3200" dirty="0" smtClean="0">
                <a:latin typeface="Helvetica" pitchFamily="1" charset="0"/>
                <a:ea typeface="Helvetica" pitchFamily="1" charset="0"/>
                <a:cs typeface="Helvetica" pitchFamily="1" charset="0"/>
              </a:rPr>
              <a:t> Significant </a:t>
            </a:r>
            <a:r>
              <a:rPr lang="en-US" sz="3200" dirty="0" err="1" smtClean="0">
                <a:latin typeface="Helvetica" pitchFamily="1" charset="0"/>
                <a:ea typeface="Helvetica" pitchFamily="1" charset="0"/>
                <a:cs typeface="Helvetica" pitchFamily="1" charset="0"/>
              </a:rPr>
              <a:t>SWx</a:t>
            </a:r>
            <a:r>
              <a:rPr lang="en-US" sz="3200" dirty="0" smtClean="0">
                <a:latin typeface="Helvetica" pitchFamily="1" charset="0"/>
                <a:ea typeface="Helvetica" pitchFamily="1" charset="0"/>
                <a:cs typeface="Helvetica" pitchFamily="1" charset="0"/>
              </a:rPr>
              <a:t> Events in 2012</a:t>
            </a:r>
          </a:p>
          <a:p>
            <a:pPr>
              <a:buNone/>
            </a:pPr>
            <a:endParaRPr lang="en-US" sz="3200" dirty="0" smtClean="0">
              <a:latin typeface="Helvetica" pitchFamily="1" charset="0"/>
              <a:ea typeface="Helvetica" pitchFamily="1" charset="0"/>
              <a:cs typeface="Helvetica" pitchFamily="1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D8121558-6855-1E47-8A52-0AEC8B6A0376}" type="slidenum">
              <a:rPr lang="en-US" smtClean="0">
                <a:latin typeface="Helvetica" pitchFamily="1" charset="0"/>
                <a:ea typeface="Helvetica" pitchFamily="1" charset="0"/>
                <a:cs typeface="Helvetica" pitchFamily="1" charset="0"/>
              </a:rPr>
              <a:pPr/>
              <a:t>2</a:t>
            </a:fld>
            <a:endParaRPr lang="en-US" smtClean="0">
              <a:latin typeface="Helvetica" pitchFamily="1" charset="0"/>
              <a:ea typeface="Helvetica" pitchFamily="1" charset="0"/>
              <a:cs typeface="Helvetic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6553200" cy="914399"/>
          </a:xfrm>
        </p:spPr>
        <p:txBody>
          <a:bodyPr/>
          <a:lstStyle/>
          <a:p>
            <a:r>
              <a:rPr lang="en-US" dirty="0" smtClean="0"/>
              <a:t>Electron radiation measured @ GOES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70DD0-CAFF-7140-A2DE-01C8C955582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334000" y="6477000"/>
            <a:ext cx="2697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Helvetica"/>
                <a:cs typeface="Helvetica"/>
              </a:rPr>
              <a:t>Rick </a:t>
            </a:r>
            <a:r>
              <a:rPr lang="en-US" sz="1400" i="1" dirty="0" err="1" smtClean="0">
                <a:latin typeface="Helvetica"/>
                <a:cs typeface="Helvetica"/>
              </a:rPr>
              <a:t>Mullinix</a:t>
            </a:r>
            <a:r>
              <a:rPr lang="en-US" sz="1400" i="1" dirty="0" smtClean="0">
                <a:latin typeface="Helvetica"/>
                <a:cs typeface="Helvetica"/>
              </a:rPr>
              <a:t> and David </a:t>
            </a:r>
            <a:r>
              <a:rPr lang="en-US" sz="1400" i="1" dirty="0" err="1" smtClean="0">
                <a:latin typeface="Helvetica"/>
                <a:cs typeface="Helvetica"/>
              </a:rPr>
              <a:t>Berrios</a:t>
            </a:r>
            <a:endParaRPr lang="en-US" sz="1400" i="1" dirty="0">
              <a:latin typeface="Helvetica"/>
              <a:cs typeface="Helvetica"/>
            </a:endParaRPr>
          </a:p>
        </p:txBody>
      </p:sp>
      <p:pic>
        <p:nvPicPr>
          <p:cNvPr id="17" name="Picture 16" descr="GOES electr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8185"/>
            <a:ext cx="9144000" cy="3941629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 bwMode="auto">
          <a:xfrm>
            <a:off x="533400" y="1676400"/>
            <a:ext cx="8382000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6600">
                <a:alpha val="2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rot="5400000">
            <a:off x="2705894" y="1332706"/>
            <a:ext cx="3810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5400000">
            <a:off x="4610894" y="1408906"/>
            <a:ext cx="3810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5400000">
            <a:off x="5449094" y="1408906"/>
            <a:ext cx="3810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F988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5400000">
            <a:off x="5830094" y="1408906"/>
            <a:ext cx="3810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rot="5400000">
            <a:off x="6287294" y="1408906"/>
            <a:ext cx="3810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143000" y="5562600"/>
            <a:ext cx="6245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of them: from </a:t>
            </a:r>
            <a:r>
              <a:rPr lang="en-US" dirty="0" smtClean="0">
                <a:solidFill>
                  <a:srgbClr val="FF0000"/>
                </a:solidFill>
              </a:rPr>
              <a:t>aftermath of </a:t>
            </a:r>
            <a:r>
              <a:rPr lang="en-US" dirty="0" err="1" smtClean="0">
                <a:solidFill>
                  <a:srgbClr val="FF0000"/>
                </a:solidFill>
              </a:rPr>
              <a:t>CME(s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One: High Speed Solar Wind Streams from a coronal hole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2286000"/>
            <a:ext cx="7086600" cy="1905000"/>
          </a:xfrm>
        </p:spPr>
        <p:txBody>
          <a:bodyPr/>
          <a:lstStyle/>
          <a:p>
            <a:r>
              <a:rPr lang="en-US" sz="4800" dirty="0" smtClean="0"/>
              <a:t>The 7 March 2012 event</a:t>
            </a:r>
            <a:endParaRPr lang="en-US" sz="4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960D95-8CFC-CE4C-8991-A6C62F65796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7_flare_cme_2012.png"/>
          <p:cNvPicPr>
            <a:picLocks noChangeAspect="1"/>
          </p:cNvPicPr>
          <p:nvPr/>
        </p:nvPicPr>
        <p:blipFill>
          <a:blip r:embed="rId3"/>
          <a:srcRect b="49136"/>
          <a:stretch>
            <a:fillRect/>
          </a:stretch>
        </p:blipFill>
        <p:spPr>
          <a:xfrm>
            <a:off x="0" y="1318899"/>
            <a:ext cx="9144000" cy="30112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2727" y="180930"/>
            <a:ext cx="5034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2012 March 7 X5.4/X1.3 flares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7625" y="704150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Most pronounced in x-ray and EUV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7261" y="176964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X-ray 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82723" y="1584982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EUV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03631" y="1584982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EUV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SSW_cutout_20120306T2357-20120307T0055_AIA_304-193-171_N18E31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76400" y="3905250"/>
            <a:ext cx="5249333" cy="29527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38800" y="4572000"/>
            <a:ext cx="10825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Blended</a:t>
            </a:r>
          </a:p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EUV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r7_flare_cme_2012.png"/>
          <p:cNvPicPr>
            <a:picLocks noChangeAspect="1"/>
          </p:cNvPicPr>
          <p:nvPr/>
        </p:nvPicPr>
        <p:blipFill>
          <a:blip r:embed="rId2"/>
          <a:srcRect t="49136" b="-1003"/>
          <a:stretch>
            <a:fillRect/>
          </a:stretch>
        </p:blipFill>
        <p:spPr>
          <a:xfrm>
            <a:off x="0" y="1444149"/>
            <a:ext cx="9144000" cy="3070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85179" y="583538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The 7 March 2012 </a:t>
            </a:r>
            <a:r>
              <a:rPr lang="en-US" b="1" dirty="0" err="1" smtClean="0">
                <a:latin typeface="Helvetica"/>
                <a:cs typeface="Helvetica"/>
              </a:rPr>
              <a:t>CMEs</a:t>
            </a:r>
            <a:endParaRPr lang="en-US" b="1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960D95-8CFC-CE4C-8991-A6C62F65796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3" name="iswa_download_20120307CMEs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0668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1429_SEP_earths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146"/>
            <a:ext cx="10500780" cy="54011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44187" y="1733873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DC200"/>
                </a:solidFill>
                <a:latin typeface="Helvetica"/>
                <a:cs typeface="Helvetica"/>
              </a:rPr>
              <a:t>GOES &gt;10 </a:t>
            </a:r>
            <a:r>
              <a:rPr lang="en-US" dirty="0" err="1" smtClean="0">
                <a:solidFill>
                  <a:srgbClr val="FDC200"/>
                </a:solidFill>
                <a:latin typeface="Helvetica"/>
                <a:cs typeface="Helvetica"/>
              </a:rPr>
              <a:t>MeV</a:t>
            </a:r>
            <a:endParaRPr lang="en-US" dirty="0">
              <a:solidFill>
                <a:srgbClr val="FDC200"/>
              </a:solidFill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5247" y="2507263"/>
            <a:ext cx="2673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13-100 </a:t>
            </a:r>
            <a:r>
              <a:rPr lang="en-US" dirty="0" err="1" smtClean="0">
                <a:solidFill>
                  <a:srgbClr val="FF0000"/>
                </a:solidFill>
                <a:latin typeface="Helvetica"/>
                <a:cs typeface="Helvetica"/>
              </a:rPr>
              <a:t>MeV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 STEREO B</a:t>
            </a: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31463" y="3747061"/>
            <a:ext cx="2673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13-100 </a:t>
            </a:r>
            <a:r>
              <a:rPr lang="en-US" dirty="0" err="1" smtClean="0">
                <a:solidFill>
                  <a:srgbClr val="0000FF"/>
                </a:solidFill>
                <a:latin typeface="Helvetica"/>
                <a:cs typeface="Helvetica"/>
              </a:rPr>
              <a:t>MeV</a:t>
            </a:r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 STEREO A</a:t>
            </a:r>
            <a:endParaRPr lang="en-US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5016" y="4873313"/>
            <a:ext cx="1428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GOES x-ray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23520" y="4550147"/>
            <a:ext cx="19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E500FF"/>
                </a:solidFill>
                <a:latin typeface="Helvetica"/>
                <a:cs typeface="Helvetica"/>
              </a:rPr>
              <a:t>M2.0</a:t>
            </a:r>
          </a:p>
          <a:p>
            <a:pPr algn="ctr"/>
            <a:r>
              <a:rPr lang="en-US" sz="1200" b="1" dirty="0" smtClean="0">
                <a:solidFill>
                  <a:srgbClr val="E500FF"/>
                </a:solidFill>
                <a:latin typeface="Helvetica"/>
                <a:cs typeface="Helvetica"/>
              </a:rPr>
              <a:t>V</a:t>
            </a:r>
            <a:r>
              <a:rPr lang="en-US" sz="1000" b="1" dirty="0" smtClean="0">
                <a:solidFill>
                  <a:srgbClr val="E500FF"/>
                </a:solidFill>
                <a:latin typeface="Helvetica"/>
                <a:cs typeface="Helvetica"/>
              </a:rPr>
              <a:t>CME</a:t>
            </a:r>
            <a:r>
              <a:rPr lang="en-US" sz="1200" b="1" dirty="0" smtClean="0">
                <a:solidFill>
                  <a:srgbClr val="E500FF"/>
                </a:solidFill>
                <a:latin typeface="Helvetica"/>
                <a:cs typeface="Helvetica"/>
              </a:rPr>
              <a:t>=1540 km/</a:t>
            </a:r>
            <a:r>
              <a:rPr lang="en-US" sz="1200" b="1" dirty="0" err="1" smtClean="0">
                <a:solidFill>
                  <a:srgbClr val="E500FF"/>
                </a:solidFill>
                <a:latin typeface="Helvetica"/>
                <a:cs typeface="Helvetica"/>
              </a:rPr>
              <a:t>s</a:t>
            </a:r>
            <a:endParaRPr lang="en-US" sz="1200" b="1" dirty="0">
              <a:solidFill>
                <a:srgbClr val="E500FF"/>
              </a:solidFill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7920" y="4411648"/>
            <a:ext cx="1534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E500FF"/>
                </a:solidFill>
                <a:latin typeface="Helvetica"/>
                <a:cs typeface="Helvetica"/>
              </a:rPr>
              <a:t>X1.1</a:t>
            </a:r>
          </a:p>
          <a:p>
            <a:pPr algn="ctr"/>
            <a:r>
              <a:rPr lang="en-US" sz="1200" b="1" dirty="0" smtClean="0">
                <a:solidFill>
                  <a:srgbClr val="E500FF"/>
                </a:solidFill>
                <a:latin typeface="Helvetica"/>
                <a:cs typeface="Helvetica"/>
              </a:rPr>
              <a:t>VCME=1360 km/</a:t>
            </a:r>
            <a:r>
              <a:rPr lang="en-US" sz="1200" b="1" dirty="0" err="1" smtClean="0">
                <a:solidFill>
                  <a:srgbClr val="E500FF"/>
                </a:solidFill>
                <a:latin typeface="Helvetica"/>
                <a:cs typeface="Helvetica"/>
              </a:rPr>
              <a:t>s</a:t>
            </a:r>
            <a:endParaRPr lang="en-US" sz="1200" b="1" dirty="0">
              <a:solidFill>
                <a:srgbClr val="E500FF"/>
              </a:solidFill>
              <a:latin typeface="Helvetica"/>
              <a:cs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5634" y="4319314"/>
            <a:ext cx="1397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E500FF"/>
                </a:solidFill>
                <a:latin typeface="Helvetica"/>
                <a:cs typeface="Helvetica"/>
              </a:rPr>
              <a:t>X5.4/2200 km/</a:t>
            </a:r>
            <a:r>
              <a:rPr lang="en-US" sz="1200" b="1" dirty="0" err="1" smtClean="0">
                <a:solidFill>
                  <a:srgbClr val="E500FF"/>
                </a:solidFill>
                <a:latin typeface="Helvetica"/>
                <a:cs typeface="Helvetica"/>
              </a:rPr>
              <a:t>s</a:t>
            </a:r>
            <a:endParaRPr lang="en-US" sz="1200" b="1" dirty="0" smtClean="0">
              <a:solidFill>
                <a:srgbClr val="E500FF"/>
              </a:solidFill>
              <a:latin typeface="Helvetica"/>
              <a:cs typeface="Helvetica"/>
            </a:endParaRPr>
          </a:p>
          <a:p>
            <a:r>
              <a:rPr lang="en-US" sz="1200" b="1" dirty="0" smtClean="0">
                <a:solidFill>
                  <a:srgbClr val="E500FF"/>
                </a:solidFill>
                <a:latin typeface="Helvetica"/>
                <a:cs typeface="Helvetica"/>
              </a:rPr>
              <a:t>X1.3/1800 km/</a:t>
            </a:r>
            <a:r>
              <a:rPr lang="en-US" sz="1200" b="1" dirty="0" err="1" smtClean="0">
                <a:solidFill>
                  <a:srgbClr val="E500FF"/>
                </a:solidFill>
                <a:latin typeface="Helvetica"/>
                <a:cs typeface="Helvetica"/>
              </a:rPr>
              <a:t>s</a:t>
            </a:r>
            <a:endParaRPr lang="en-US" sz="1200" b="1" dirty="0">
              <a:solidFill>
                <a:srgbClr val="E500FF"/>
              </a:solidFill>
              <a:latin typeface="Helvetica"/>
              <a:cs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53364" y="4734813"/>
            <a:ext cx="17816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E500FF"/>
                </a:solidFill>
                <a:latin typeface="Helvetica"/>
                <a:cs typeface="Helvetica"/>
              </a:rPr>
              <a:t>M6.3/CME=1125 km/</a:t>
            </a:r>
            <a:r>
              <a:rPr lang="en-US" sz="1200" b="1" dirty="0" err="1" smtClean="0">
                <a:solidFill>
                  <a:srgbClr val="E500FF"/>
                </a:solidFill>
                <a:latin typeface="Helvetica"/>
                <a:cs typeface="Helvetica"/>
              </a:rPr>
              <a:t>s</a:t>
            </a:r>
            <a:endParaRPr lang="en-US" sz="1200" b="1" dirty="0" smtClean="0">
              <a:solidFill>
                <a:srgbClr val="E500FF"/>
              </a:solidFill>
              <a:latin typeface="Helvetica"/>
              <a:cs typeface="Helvetica"/>
            </a:endParaRPr>
          </a:p>
          <a:p>
            <a:endParaRPr lang="en-US" b="1" dirty="0">
              <a:solidFill>
                <a:srgbClr val="E500FF"/>
              </a:solidFill>
              <a:latin typeface="Helvetica"/>
              <a:cs typeface="Helve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3628" y="4411648"/>
            <a:ext cx="255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E500FF"/>
                </a:solidFill>
                <a:latin typeface="Helvetica"/>
                <a:cs typeface="Helvetica"/>
              </a:rPr>
              <a:t>M8.4</a:t>
            </a:r>
          </a:p>
          <a:p>
            <a:pPr algn="ctr"/>
            <a:r>
              <a:rPr lang="en-US" sz="1200" b="1" dirty="0" smtClean="0">
                <a:solidFill>
                  <a:srgbClr val="E500FF"/>
                </a:solidFill>
                <a:latin typeface="Helvetica"/>
                <a:cs typeface="Helvetica"/>
              </a:rPr>
              <a:t>VCME=1500 km/</a:t>
            </a:r>
            <a:r>
              <a:rPr lang="en-US" sz="1200" b="1" dirty="0" err="1" smtClean="0">
                <a:solidFill>
                  <a:srgbClr val="E500FF"/>
                </a:solidFill>
                <a:latin typeface="Helvetica"/>
                <a:cs typeface="Helvetica"/>
              </a:rPr>
              <a:t>s</a:t>
            </a:r>
            <a:endParaRPr lang="en-US" sz="1200" b="1" dirty="0">
              <a:solidFill>
                <a:srgbClr val="E500FF"/>
              </a:solidFill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22160" y="4273148"/>
            <a:ext cx="270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E500FF"/>
                </a:solidFill>
                <a:latin typeface="Helvetica"/>
                <a:cs typeface="Helvetica"/>
              </a:rPr>
              <a:t>M7.9</a:t>
            </a:r>
          </a:p>
          <a:p>
            <a:pPr algn="ctr"/>
            <a:r>
              <a:rPr lang="en-US" sz="1200" b="1" dirty="0" smtClean="0">
                <a:solidFill>
                  <a:srgbClr val="E500FF"/>
                </a:solidFill>
                <a:latin typeface="Helvetica"/>
                <a:cs typeface="Helvetica"/>
              </a:rPr>
              <a:t>VCME=2100 km/</a:t>
            </a:r>
            <a:r>
              <a:rPr lang="en-US" sz="1200" b="1" dirty="0" err="1" smtClean="0">
                <a:solidFill>
                  <a:srgbClr val="E500FF"/>
                </a:solidFill>
                <a:latin typeface="Helvetica"/>
                <a:cs typeface="Helvetica"/>
              </a:rPr>
              <a:t>s</a:t>
            </a:r>
            <a:endParaRPr lang="en-US" sz="1200" b="1" dirty="0">
              <a:solidFill>
                <a:srgbClr val="E500FF"/>
              </a:solidFill>
              <a:latin typeface="Helvetica"/>
              <a:cs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1800" y="152400"/>
            <a:ext cx="4800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SEP: proton radiation</a:t>
            </a:r>
            <a:endParaRPr lang="en-US" sz="3200" b="1" dirty="0">
              <a:latin typeface="Helvetica"/>
              <a:cs typeface="Helvetica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1846323" y="1767280"/>
            <a:ext cx="2218630" cy="1"/>
          </a:xfrm>
          <a:prstGeom prst="straightConnector1">
            <a:avLst/>
          </a:prstGeom>
          <a:ln w="412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6141" y="1231146"/>
            <a:ext cx="7327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  <a:latin typeface="Helvetica"/>
                <a:cs typeface="Helvetica"/>
              </a:rPr>
              <a:t>Both the </a:t>
            </a:r>
            <a:r>
              <a:rPr lang="en-US" b="1" dirty="0" err="1" smtClean="0">
                <a:solidFill>
                  <a:srgbClr val="000090"/>
                </a:solidFill>
                <a:latin typeface="Helvetica"/>
                <a:cs typeface="Helvetica"/>
              </a:rPr>
              <a:t>CME(s</a:t>
            </a:r>
            <a:r>
              <a:rPr lang="en-US" b="1" dirty="0" smtClean="0">
                <a:solidFill>
                  <a:srgbClr val="000090"/>
                </a:solidFill>
                <a:latin typeface="Helvetica"/>
                <a:cs typeface="Helvetica"/>
              </a:rPr>
              <a:t>) and </a:t>
            </a:r>
            <a:r>
              <a:rPr lang="en-US" b="1" dirty="0" err="1" smtClean="0">
                <a:solidFill>
                  <a:srgbClr val="000090"/>
                </a:solidFill>
                <a:latin typeface="Helvetica"/>
                <a:cs typeface="Helvetica"/>
              </a:rPr>
              <a:t>flare(s</a:t>
            </a:r>
            <a:r>
              <a:rPr lang="en-US" b="1" dirty="0" smtClean="0">
                <a:solidFill>
                  <a:srgbClr val="000090"/>
                </a:solidFill>
                <a:latin typeface="Helvetica"/>
                <a:cs typeface="Helvetica"/>
              </a:rPr>
              <a:t>) contribute to the SEP enhancement</a:t>
            </a:r>
            <a:endParaRPr lang="en-US" b="1" dirty="0">
              <a:solidFill>
                <a:srgbClr val="000090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960D95-8CFC-CE4C-8991-A6C62F65796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3" name="Picture 2" descr="Screen shot 2012-09-26 at 8.56.3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5474"/>
            <a:ext cx="9144000" cy="25870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228600"/>
            <a:ext cx="4673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Helvetica"/>
                <a:cs typeface="Helvetica"/>
              </a:rPr>
              <a:t>CME impact at Earth</a:t>
            </a:r>
            <a:endParaRPr lang="en-US" sz="3600" b="1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5257800"/>
            <a:ext cx="203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Dstmin</a:t>
            </a:r>
            <a:r>
              <a:rPr lang="en-US" dirty="0" smtClean="0"/>
              <a:t> = -133 </a:t>
            </a:r>
            <a:r>
              <a:rPr lang="en-US" dirty="0" err="1" smtClean="0"/>
              <a:t>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09800"/>
            <a:ext cx="8229600" cy="1371600"/>
          </a:xfrm>
        </p:spPr>
        <p:txBody>
          <a:bodyPr/>
          <a:lstStyle/>
          <a:p>
            <a:r>
              <a:rPr lang="en-US" sz="4400" dirty="0" smtClean="0"/>
              <a:t>The 23 July 2012 event</a:t>
            </a:r>
            <a:endParaRPr lang="en-US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960D95-8CFC-CE4C-8991-A6C62F65796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july23.001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VEXbackJul201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1242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" y="6248400"/>
            <a:ext cx="1462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Courtesy M. Mays</a:t>
            </a:r>
            <a:endParaRPr lang="en-US" sz="1200" i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0" y="5486400"/>
            <a:ext cx="1968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VEX/ASPERA</a:t>
            </a:r>
          </a:p>
          <a:p>
            <a:r>
              <a:rPr lang="en-US" sz="1200" i="1" dirty="0" smtClean="0"/>
              <a:t>Y. </a:t>
            </a:r>
            <a:r>
              <a:rPr lang="en-US" sz="1200" i="1" dirty="0" err="1" smtClean="0"/>
              <a:t>Futaana</a:t>
            </a:r>
            <a:r>
              <a:rPr lang="en-US" sz="1200" i="1" dirty="0" smtClean="0"/>
              <a:t>, S. </a:t>
            </a:r>
            <a:r>
              <a:rPr lang="en-US" sz="1200" i="1" dirty="0" err="1" smtClean="0"/>
              <a:t>Barabash</a:t>
            </a:r>
            <a:r>
              <a:rPr lang="en-US" sz="1200" i="1" dirty="0" smtClean="0"/>
              <a:t> and J. </a:t>
            </a:r>
            <a:r>
              <a:rPr lang="en-US" sz="1200" i="1" dirty="0" err="1" smtClean="0"/>
              <a:t>Luhmann</a:t>
            </a:r>
            <a:endParaRPr lang="en-US" sz="1200" i="1" dirty="0" smtClean="0"/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rot="5400000">
            <a:off x="7887494" y="4533106"/>
            <a:ext cx="3810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impactv2.pdf"/>
          <p:cNvPicPr>
            <a:picLocks noChangeAspect="1"/>
          </p:cNvPicPr>
          <p:nvPr/>
        </p:nvPicPr>
        <p:blipFill>
          <a:blip r:embed="rId2"/>
          <a:srcRect t="12499" b="7499"/>
          <a:stretch>
            <a:fillRect/>
          </a:stretch>
        </p:blipFill>
        <p:spPr bwMode="auto">
          <a:xfrm>
            <a:off x="838200" y="381000"/>
            <a:ext cx="4876800" cy="624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Box 6"/>
          <p:cNvSpPr txBox="1">
            <a:spLocks noChangeArrowheads="1"/>
          </p:cNvSpPr>
          <p:nvPr/>
        </p:nvSpPr>
        <p:spPr bwMode="auto">
          <a:xfrm>
            <a:off x="5791200" y="2590800"/>
            <a:ext cx="335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STEREO A </a:t>
            </a:r>
            <a:r>
              <a:rPr lang="en-US" sz="2400" b="1" dirty="0" smtClean="0"/>
              <a:t>IMPACT Data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81800" y="6477000"/>
            <a:ext cx="1131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M. Leila Mays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34000" y="1905000"/>
            <a:ext cx="39150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90"/>
                </a:solidFill>
                <a:latin typeface="Helvetica"/>
                <a:cs typeface="Helvetica"/>
              </a:rPr>
              <a:t>CME, Flares</a:t>
            </a:r>
            <a:r>
              <a:rPr lang="en-US" dirty="0" smtClean="0">
                <a:latin typeface="Helvetica"/>
                <a:cs typeface="Helvetica"/>
              </a:rPr>
              <a:t>, and Coronal Hole High speed solar wind</a:t>
            </a:r>
          </a:p>
          <a:p>
            <a:pPr algn="ctr"/>
            <a:r>
              <a:rPr lang="en-US" dirty="0" smtClean="0">
                <a:solidFill>
                  <a:srgbClr val="FF6600"/>
                </a:solidFill>
                <a:latin typeface="Helvetica"/>
                <a:cs typeface="Helvetica"/>
              </a:rPr>
              <a:t>Three very important solar wind disturbances/structures for space weather</a:t>
            </a:r>
          </a:p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2819400"/>
            <a:ext cx="2941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elvetica"/>
                <a:cs typeface="Helvetica"/>
              </a:rPr>
              <a:t>Solar energetic particles</a:t>
            </a:r>
            <a:endParaRPr lang="en-US" dirty="0">
              <a:solidFill>
                <a:schemeClr val="bg1">
                  <a:lumMod val="9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5342" y="1376221"/>
            <a:ext cx="36599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2F2F2"/>
                </a:solidFill>
                <a:latin typeface="Helvetica"/>
                <a:cs typeface="Helvetica"/>
              </a:rPr>
              <a:t>CME, Flares, and Coronal Hole HSS</a:t>
            </a:r>
            <a:endParaRPr lang="en-US" sz="1600" b="1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4314" y="0"/>
            <a:ext cx="49295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  <a:cs typeface="Helvetica"/>
              </a:rPr>
              <a:t>The Sun</a:t>
            </a:r>
          </a:p>
          <a:p>
            <a:pPr algn="ctr"/>
            <a:r>
              <a:rPr lang="en-US" sz="3200" b="1" dirty="0" smtClean="0">
                <a:latin typeface="+mj-lt"/>
                <a:cs typeface="Helvetica"/>
              </a:rPr>
              <a:t>Maker of Space Weather</a:t>
            </a:r>
            <a:endParaRPr lang="en-US" sz="3200" b="1" dirty="0">
              <a:latin typeface="+mj-lt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3810000"/>
            <a:ext cx="383951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sz="1400" b="1" dirty="0" smtClean="0">
                <a:solidFill>
                  <a:srgbClr val="E900AE"/>
                </a:solidFill>
                <a:latin typeface="Helvetica"/>
                <a:cs typeface="Helvetica"/>
              </a:rPr>
              <a:t>Radiation storm</a:t>
            </a:r>
          </a:p>
          <a:p>
            <a:pPr lvl="1">
              <a:buFont typeface="Courier New"/>
              <a:buChar char="o"/>
            </a:pPr>
            <a:r>
              <a:rPr lang="en-US" sz="1400" b="1" dirty="0" smtClean="0">
                <a:solidFill>
                  <a:srgbClr val="E900AE"/>
                </a:solidFill>
                <a:latin typeface="Helvetica"/>
                <a:cs typeface="Helvetica"/>
              </a:rPr>
              <a:t> proton radiation (SEP) </a:t>
            </a:r>
            <a:r>
              <a:rPr lang="en-US" sz="1400" b="1" dirty="0" smtClean="0">
                <a:solidFill>
                  <a:srgbClr val="0000FF"/>
                </a:solidFill>
                <a:latin typeface="Helvetica"/>
                <a:cs typeface="Helvetica"/>
              </a:rPr>
              <a:t>&lt;Flare/CME&gt;</a:t>
            </a:r>
          </a:p>
          <a:p>
            <a:pPr lvl="1">
              <a:buFont typeface="Courier New"/>
              <a:buChar char="o"/>
            </a:pPr>
            <a:r>
              <a:rPr lang="en-US" sz="1400" b="1" dirty="0" smtClean="0">
                <a:solidFill>
                  <a:srgbClr val="E900AE"/>
                </a:solidFill>
                <a:latin typeface="Helvetica"/>
                <a:cs typeface="Helvetica"/>
              </a:rPr>
              <a:t> electron radiation </a:t>
            </a:r>
            <a:r>
              <a:rPr lang="en-US" sz="1400" b="1" dirty="0" smtClean="0">
                <a:solidFill>
                  <a:srgbClr val="0000FF"/>
                </a:solidFill>
                <a:latin typeface="Helvetica"/>
                <a:cs typeface="Helvetica"/>
              </a:rPr>
              <a:t>&lt;CIR HSS/CME&gt;</a:t>
            </a:r>
          </a:p>
          <a:p>
            <a:pPr>
              <a:buFont typeface="Wingdings" charset="2"/>
              <a:buChar char="ü"/>
            </a:pPr>
            <a:r>
              <a:rPr lang="en-US" sz="1400" b="1" dirty="0" smtClean="0">
                <a:solidFill>
                  <a:srgbClr val="E900AE"/>
                </a:solidFill>
                <a:latin typeface="Helvetica"/>
                <a:cs typeface="Helvetica"/>
              </a:rPr>
              <a:t>Radio blackout storm </a:t>
            </a:r>
            <a:r>
              <a:rPr lang="en-US" sz="1400" b="1" dirty="0" smtClean="0">
                <a:solidFill>
                  <a:srgbClr val="0000FF"/>
                </a:solidFill>
                <a:latin typeface="Helvetica"/>
                <a:cs typeface="Helvetica"/>
              </a:rPr>
              <a:t>&lt;Flare&gt;</a:t>
            </a:r>
          </a:p>
          <a:p>
            <a:pPr>
              <a:buFont typeface="Wingdings" charset="2"/>
              <a:buChar char="ü"/>
            </a:pPr>
            <a:r>
              <a:rPr lang="en-US" sz="1400" b="1" dirty="0" smtClean="0">
                <a:solidFill>
                  <a:srgbClr val="E900AE"/>
                </a:solidFill>
                <a:latin typeface="Helvetica"/>
                <a:cs typeface="Helvetica"/>
              </a:rPr>
              <a:t>Geomagnetic storm </a:t>
            </a:r>
          </a:p>
          <a:p>
            <a:pPr marL="800100" lvl="1" indent="-342900">
              <a:buFont typeface="Courier New"/>
              <a:buChar char="o"/>
            </a:pPr>
            <a:r>
              <a:rPr lang="en-US" sz="1400" b="1" dirty="0" smtClean="0">
                <a:solidFill>
                  <a:srgbClr val="0000FF"/>
                </a:solidFill>
                <a:latin typeface="Helvetica"/>
                <a:cs typeface="Helvetica"/>
              </a:rPr>
              <a:t>CME </a:t>
            </a:r>
            <a:r>
              <a:rPr lang="en-US" sz="1400" b="1" dirty="0" smtClean="0">
                <a:solidFill>
                  <a:srgbClr val="E900AE"/>
                </a:solidFill>
                <a:latin typeface="Helvetica"/>
                <a:cs typeface="Helvetica"/>
              </a:rPr>
              <a:t>storm (can be severe)</a:t>
            </a:r>
          </a:p>
          <a:p>
            <a:pPr marL="800100" lvl="1" indent="-342900">
              <a:buFont typeface="Courier New"/>
              <a:buChar char="o"/>
            </a:pPr>
            <a:r>
              <a:rPr lang="en-US" sz="1400" b="1" dirty="0" smtClean="0">
                <a:solidFill>
                  <a:srgbClr val="0000FF"/>
                </a:solidFill>
                <a:latin typeface="Helvetica"/>
                <a:cs typeface="Helvetica"/>
              </a:rPr>
              <a:t>CIR </a:t>
            </a:r>
            <a:r>
              <a:rPr lang="en-US" sz="1400" b="1" dirty="0" smtClean="0">
                <a:solidFill>
                  <a:srgbClr val="E900AE"/>
                </a:solidFill>
                <a:latin typeface="Helvetica"/>
                <a:cs typeface="Helvetica"/>
              </a:rPr>
              <a:t>storm (at most moderate)</a:t>
            </a:r>
          </a:p>
        </p:txBody>
      </p:sp>
      <p:pic>
        <p:nvPicPr>
          <p:cNvPr id="13" name="Picture 12" descr="inner_heli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b="5926"/>
              <a:stretch>
                <a:fillRect/>
              </a:stretch>
            </p:blipFill>
          </mc:Choice>
          <mc:Fallback>
            <p:blipFill>
              <a:blip r:embed="rId4"/>
              <a:srcRect b="5926"/>
              <a:stretch>
                <a:fillRect/>
              </a:stretch>
            </p:blipFill>
          </mc:Fallback>
        </mc:AlternateContent>
        <p:spPr>
          <a:xfrm>
            <a:off x="-152400" y="1524000"/>
            <a:ext cx="5774909" cy="4191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71800" y="2438400"/>
            <a:ext cx="73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2F2F2"/>
                </a:solidFill>
                <a:latin typeface="Helvetica"/>
                <a:cs typeface="Helvetica"/>
              </a:rPr>
              <a:t>Flare</a:t>
            </a:r>
            <a:endParaRPr lang="en-US" sz="1800" b="1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5715000"/>
            <a:ext cx="2723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25000"/>
                  </a:schemeClr>
                </a:solidFill>
                <a:latin typeface="Helvetica"/>
                <a:cs typeface="Helvetica"/>
                <a:hlinkClick r:id="rId5"/>
              </a:rPr>
              <a:t>Flare and CME demo</a:t>
            </a:r>
            <a:endParaRPr lang="en-US" b="1" dirty="0">
              <a:solidFill>
                <a:schemeClr val="accent1">
                  <a:lumMod val="25000"/>
                </a:schemeClr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2286000"/>
            <a:ext cx="7086600" cy="1905000"/>
          </a:xfrm>
        </p:spPr>
        <p:txBody>
          <a:bodyPr/>
          <a:lstStyle/>
          <a:p>
            <a:r>
              <a:rPr lang="en-US" sz="6000" dirty="0" smtClean="0"/>
              <a:t>Types of Storms</a:t>
            </a:r>
            <a:endParaRPr lang="en-US" sz="6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960D95-8CFC-CE4C-8991-A6C62F65796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acintosh HD:Users:jaoleary:Desktop:Code 100 Presentations:Code_100_2007:Sep_2007:DollyP_mission_Update:NewMiss_9_19.jpg"/>
          <p:cNvPicPr>
            <a:picLocks noChangeAspect="1" noChangeArrowheads="1"/>
          </p:cNvPicPr>
          <p:nvPr/>
        </p:nvPicPr>
        <p:blipFill>
          <a:blip r:embed="rId2">
            <a:alphaModFix amt="24000"/>
          </a:blip>
          <a:srcRect/>
          <a:stretch>
            <a:fillRect/>
          </a:stretch>
        </p:blipFill>
        <p:spPr bwMode="auto">
          <a:xfrm>
            <a:off x="0" y="1182688"/>
            <a:ext cx="9144000" cy="5675312"/>
          </a:xfrm>
          <a:prstGeom prst="rect">
            <a:avLst/>
          </a:prstGeom>
          <a:solidFill>
            <a:schemeClr val="bg2">
              <a:lumMod val="40000"/>
              <a:lumOff val="60000"/>
              <a:alpha val="12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3">
            <a:alphaModFix amt="24000"/>
          </a:blip>
          <a:srcRect/>
          <a:stretch>
            <a:fillRect/>
          </a:stretch>
        </p:blipFill>
        <p:spPr bwMode="auto">
          <a:xfrm>
            <a:off x="0" y="0"/>
            <a:ext cx="9140825" cy="1198563"/>
          </a:xfrm>
          <a:prstGeom prst="rect">
            <a:avLst/>
          </a:prstGeom>
          <a:solidFill>
            <a:schemeClr val="bg1">
              <a:alpha val="23921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733800" y="2286000"/>
            <a:ext cx="754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Helvetica"/>
                <a:cs typeface="Helvetica"/>
              </a:rPr>
              <a:t>CME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6" name="Picture 15" descr="illustration_SEP_CME_diff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t="4800" r="51000" b="12000"/>
              <a:stretch>
                <a:fillRect/>
              </a:stretch>
            </p:blipFill>
          </mc:Choice>
          <mc:Fallback>
            <p:blipFill>
              <a:blip r:embed="rId5"/>
              <a:srcRect t="4800" r="51000" b="12000"/>
              <a:stretch>
                <a:fillRect/>
              </a:stretch>
            </p:blipFill>
          </mc:Fallback>
        </mc:AlternateContent>
        <p:spPr>
          <a:xfrm>
            <a:off x="1447799" y="-1"/>
            <a:ext cx="6477001" cy="68735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24200" y="2133600"/>
            <a:ext cx="1481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elvetica"/>
                <a:cs typeface="Helvetica"/>
              </a:rPr>
              <a:t>STEREO A</a:t>
            </a:r>
            <a:endParaRPr lang="en-US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19400" y="4648200"/>
            <a:ext cx="1495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elvetica"/>
                <a:cs typeface="Helvetica"/>
              </a:rPr>
              <a:t>STEREO B</a:t>
            </a:r>
            <a:endParaRPr lang="en-US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0" y="3581400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Earth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86400" y="3352800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E800FF"/>
                </a:solidFill>
              </a:rPr>
              <a:t>*</a:t>
            </a:r>
            <a:endParaRPr lang="en-US" sz="7200" b="1" dirty="0">
              <a:solidFill>
                <a:srgbClr val="E8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1200" y="2971800"/>
            <a:ext cx="1538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E800FF"/>
                </a:solidFill>
                <a:latin typeface="Helvetica"/>
                <a:cs typeface="Helvetica"/>
              </a:rPr>
              <a:t>SOHO/ACE</a:t>
            </a:r>
            <a:endParaRPr lang="en-US" b="1" dirty="0">
              <a:solidFill>
                <a:srgbClr val="E800FF"/>
              </a:solidFill>
              <a:latin typeface="Helvetica"/>
              <a:cs typeface="Helvetica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rot="5400000">
            <a:off x="5867400" y="3352800"/>
            <a:ext cx="457200" cy="3048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E8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-685800" y="2514600"/>
            <a:ext cx="2920541" cy="707886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Helvetica"/>
                <a:cs typeface="Helvetica"/>
              </a:rPr>
              <a:t>Orientation</a:t>
            </a:r>
            <a:endParaRPr lang="en-US" sz="4000" b="1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3352800"/>
            <a:ext cx="712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SDO</a:t>
            </a:r>
            <a:endParaRPr lang="en-US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02apr1b2a-v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422" y="1219200"/>
            <a:ext cx="8207654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81200" y="304800"/>
            <a:ext cx="5565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Helvetica"/>
                <a:cs typeface="Helvetica"/>
              </a:rPr>
              <a:t>CME and SEP path are different</a:t>
            </a:r>
            <a:endParaRPr lang="en-US" sz="2800" b="1" dirty="0"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085" y="6457890"/>
            <a:ext cx="8524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CME: could get deflected, bended, but more or less in the radial direction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724400"/>
            <a:ext cx="1649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Helvetica"/>
                <a:cs typeface="Helvetica"/>
              </a:rPr>
              <a:t>Courtesy: </a:t>
            </a:r>
            <a:r>
              <a:rPr lang="en-US" sz="1400" i="1" dirty="0" err="1" smtClean="0">
                <a:latin typeface="Helvetica"/>
                <a:cs typeface="Helvetica"/>
              </a:rPr>
              <a:t>Odstrcil</a:t>
            </a:r>
            <a:endParaRPr lang="en-US" sz="1400" i="1" dirty="0">
              <a:latin typeface="Helvetica"/>
              <a:cs typeface="Helvetica"/>
            </a:endParaRPr>
          </a:p>
        </p:txBody>
      </p:sp>
      <p:sp>
        <p:nvSpPr>
          <p:cNvPr id="8" name="Smiley Face 7"/>
          <p:cNvSpPr/>
          <p:nvPr/>
        </p:nvSpPr>
        <p:spPr bwMode="auto">
          <a:xfrm>
            <a:off x="4343400" y="5334000"/>
            <a:ext cx="533400" cy="457200"/>
          </a:xfrm>
          <a:prstGeom prst="smileyFac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5334000"/>
            <a:ext cx="840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Helvetica"/>
                <a:cs typeface="Helvetica"/>
              </a:rPr>
              <a:t>SEPs</a:t>
            </a:r>
            <a:endParaRPr lang="en-US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3276600"/>
            <a:ext cx="78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CME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11" name="Smiley Face 10"/>
          <p:cNvSpPr/>
          <p:nvPr/>
        </p:nvSpPr>
        <p:spPr bwMode="auto">
          <a:xfrm>
            <a:off x="7924800" y="4724400"/>
            <a:ext cx="533400" cy="457200"/>
          </a:xfrm>
          <a:prstGeom prst="smileyFac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77200" y="4267200"/>
            <a:ext cx="78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CME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6934200" y="3810000"/>
            <a:ext cx="1066800" cy="914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acintosh HD:Users:jaoleary:Desktop:Code 100 Presentations:Code_100_2007:Sep_2007:DollyP_mission_Update:NewMiss_9_19.jpg"/>
          <p:cNvPicPr>
            <a:picLocks noChangeAspect="1" noChangeArrowheads="1"/>
          </p:cNvPicPr>
          <p:nvPr/>
        </p:nvPicPr>
        <p:blipFill>
          <a:blip r:embed="rId2">
            <a:alphaModFix amt="24000"/>
          </a:blip>
          <a:srcRect/>
          <a:stretch>
            <a:fillRect/>
          </a:stretch>
        </p:blipFill>
        <p:spPr bwMode="auto">
          <a:xfrm>
            <a:off x="0" y="1182688"/>
            <a:ext cx="9144000" cy="5675312"/>
          </a:xfrm>
          <a:prstGeom prst="rect">
            <a:avLst/>
          </a:prstGeom>
          <a:solidFill>
            <a:schemeClr val="bg2">
              <a:lumMod val="40000"/>
              <a:lumOff val="60000"/>
              <a:alpha val="12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3">
            <a:alphaModFix amt="24000"/>
          </a:blip>
          <a:srcRect/>
          <a:stretch>
            <a:fillRect/>
          </a:stretch>
        </p:blipFill>
        <p:spPr bwMode="auto">
          <a:xfrm>
            <a:off x="0" y="0"/>
            <a:ext cx="9140825" cy="1198563"/>
          </a:xfrm>
          <a:prstGeom prst="rect">
            <a:avLst/>
          </a:prstGeom>
          <a:solidFill>
            <a:schemeClr val="bg1">
              <a:alpha val="23921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Picture 3" descr="illustration_SEP_CME_diff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t="4800" r="51000"/>
              <a:stretch>
                <a:fillRect/>
              </a:stretch>
            </p:blipFill>
          </mc:Choice>
          <mc:Fallback>
            <p:blipFill>
              <a:blip r:embed="rId5"/>
              <a:srcRect t="4800" r="51000"/>
              <a:stretch>
                <a:fillRect/>
              </a:stretch>
            </p:blipFill>
          </mc:Fallback>
        </mc:AlternateContent>
        <p:spPr>
          <a:xfrm>
            <a:off x="0" y="228600"/>
            <a:ext cx="5264691" cy="6392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17526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CME impact and SEP (Solar Energetic Particle) impact are different</a:t>
            </a:r>
            <a:endParaRPr lang="en-US" dirty="0">
              <a:latin typeface="Helvetica"/>
              <a:cs typeface="Helvetica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819400" y="2590800"/>
            <a:ext cx="838200" cy="6858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733800" y="2286000"/>
            <a:ext cx="754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Helvetica"/>
                <a:cs typeface="Helvetica"/>
              </a:rPr>
              <a:t>CME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88770" y="228600"/>
            <a:ext cx="3755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Helvetica"/>
                <a:cs typeface="Helvetica"/>
              </a:rPr>
              <a:t>Important distinction</a:t>
            </a:r>
            <a:endParaRPr lang="en-US" sz="2800" b="1" dirty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3352800"/>
            <a:ext cx="3733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CME impact @ Earth: Geomagnetic Storm</a:t>
            </a:r>
          </a:p>
          <a:p>
            <a:endParaRPr lang="en-US" dirty="0" smtClean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Radiation storm @ Earth from </a:t>
            </a:r>
            <a:r>
              <a:rPr lang="en-US" dirty="0" err="1" smtClean="0">
                <a:latin typeface="Helvetica"/>
                <a:cs typeface="Helvetica"/>
              </a:rPr>
              <a:t>SEPs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505" y="5410200"/>
            <a:ext cx="35634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CME speed: 300 – 3500 km/</a:t>
            </a:r>
            <a:r>
              <a:rPr lang="en-US" dirty="0" err="1" smtClean="0">
                <a:latin typeface="Helvetica"/>
                <a:cs typeface="Helvetica"/>
              </a:rPr>
              <a:t>s</a:t>
            </a:r>
            <a:endParaRPr lang="en-US" dirty="0" smtClean="0">
              <a:latin typeface="Helvetica"/>
              <a:cs typeface="Helvetica"/>
            </a:endParaRPr>
          </a:p>
          <a:p>
            <a:r>
              <a:rPr lang="en-US" dirty="0" err="1" smtClean="0">
                <a:latin typeface="Helvetica"/>
                <a:cs typeface="Helvetica"/>
              </a:rPr>
              <a:t>SEPs</a:t>
            </a:r>
            <a:r>
              <a:rPr lang="en-US" dirty="0" smtClean="0">
                <a:latin typeface="Helvetica"/>
                <a:cs typeface="Helvetica"/>
              </a:rPr>
              <a:t>: fraction of </a:t>
            </a:r>
            <a:r>
              <a:rPr lang="en-US" dirty="0" err="1" smtClean="0">
                <a:latin typeface="Helvetica"/>
                <a:cs typeface="Helvetica"/>
              </a:rPr>
              <a:t>c</a:t>
            </a:r>
            <a:endParaRPr lang="en-US" dirty="0" smtClean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Light speed </a:t>
            </a:r>
            <a:r>
              <a:rPr lang="en-US" dirty="0" err="1" smtClean="0"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: 3 x10^5 km/</a:t>
            </a:r>
            <a:r>
              <a:rPr lang="en-US" dirty="0" err="1" smtClean="0">
                <a:latin typeface="Helvetica"/>
                <a:cs typeface="Helvetica"/>
              </a:rPr>
              <a:t>s</a:t>
            </a:r>
            <a:endParaRPr lang="en-US" dirty="0" smtClean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8382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elvetica"/>
                <a:cs typeface="Helvetica"/>
              </a:rPr>
              <a:t>Ion Radiation storm </a:t>
            </a:r>
            <a:r>
              <a:rPr lang="en-US" dirty="0" err="1" smtClean="0">
                <a:latin typeface="Helvetica"/>
                <a:cs typeface="Helvetica"/>
              </a:rPr>
              <a:t>vs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b="1" dirty="0" smtClean="0">
                <a:solidFill>
                  <a:srgbClr val="000090"/>
                </a:solidFill>
                <a:latin typeface="Helvetica"/>
                <a:cs typeface="Helvetica"/>
              </a:rPr>
              <a:t>Geomagnetic storm</a:t>
            </a:r>
            <a:endParaRPr lang="en-US" b="1" dirty="0">
              <a:solidFill>
                <a:srgbClr val="000090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70DD0-CAFF-7140-A2DE-01C8C95558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SEP_NTSC_512kb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914400"/>
            <a:ext cx="7645400" cy="5734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0"/>
            <a:ext cx="6248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Helvetica"/>
                <a:cs typeface="Helvetica"/>
              </a:rPr>
              <a:t>SEPs</a:t>
            </a:r>
            <a:r>
              <a:rPr lang="en-US" sz="3200" b="1" dirty="0" smtClean="0">
                <a:latin typeface="Helvetica"/>
                <a:cs typeface="Helvetica"/>
              </a:rPr>
              <a:t>: ion radiation storms</a:t>
            </a:r>
          </a:p>
          <a:p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Potentially affect everywhere in the solar system</a:t>
            </a: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6324600"/>
            <a:ext cx="3680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Courtesy: SVS@ NASA/GSFC</a:t>
            </a:r>
            <a:endParaRPr lang="en-US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70DD0-CAFF-7140-A2DE-01C8C95558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+mj-lt"/>
                <a:cs typeface="Helvetica"/>
              </a:rPr>
              <a:t>Geomagnetic Storms:</a:t>
            </a:r>
          </a:p>
          <a:p>
            <a:pPr algn="ctr"/>
            <a:r>
              <a:rPr lang="en-US" b="1" dirty="0" smtClean="0">
                <a:solidFill>
                  <a:srgbClr val="000090"/>
                </a:solidFill>
                <a:latin typeface="+mj-lt"/>
                <a:cs typeface="Helvetica"/>
              </a:rPr>
              <a:t>CME interaction with Earth (magnetic field)</a:t>
            </a:r>
            <a:endParaRPr lang="en-US" b="1" dirty="0">
              <a:solidFill>
                <a:srgbClr val="000090"/>
              </a:solidFill>
              <a:latin typeface="+mj-lt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6324600"/>
            <a:ext cx="3680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Courtesy: SVS@ NASA/GSFC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8" name="CME_Earth_interaction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66800" y="1219200"/>
            <a:ext cx="7487049" cy="5118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6457890"/>
            <a:ext cx="6897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Geomagnetic storms due to </a:t>
            </a:r>
            <a:r>
              <a:rPr lang="en-US" b="1" dirty="0" err="1" smtClean="0">
                <a:latin typeface="+mj-lt"/>
              </a:rPr>
              <a:t>CIRs</a:t>
            </a:r>
            <a:r>
              <a:rPr lang="en-US" b="1" dirty="0" smtClean="0">
                <a:latin typeface="+mj-lt"/>
              </a:rPr>
              <a:t> are at most moderate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80 SED Template Sept 2008">
  <a:themeElements>
    <a:clrScheme name="580 SED Template Sept 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80 SED Template Sept 2008">
      <a:majorFont>
        <a:latin typeface="Arial"/>
        <a:ea typeface="ＭＳ Ｐゴシック"/>
        <a:cs typeface="ＭＳ Ｐゴシック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580 SED Template Sept 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0 SED Template Sept 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0 SED Template Sept 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0 SED Template Sept 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0 SED Template Sept 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0 SED Template Sept 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0 SED Template Sept 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0 SED Template Sept 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0 SED Template Sept 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0 SED Template Sept 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0 SED Template Sept 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0 SED Template Sept 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580 SED Template Sept 2008</Template>
  <TotalTime>13687</TotalTime>
  <Words>1277</Words>
  <Application>Microsoft Macintosh PowerPoint</Application>
  <PresentationFormat>Letter Paper (8.5x11 in)</PresentationFormat>
  <Paragraphs>236</Paragraphs>
  <Slides>29</Slides>
  <Notes>8</Notes>
  <HiddenSlides>0</HiddenSlides>
  <MMClips>5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580 SED Template Sept 2008</vt:lpstr>
      <vt:lpstr>Overview  of Significant SWx Events in 2012 </vt:lpstr>
      <vt:lpstr>Outline</vt:lpstr>
      <vt:lpstr>Slide 3</vt:lpstr>
      <vt:lpstr>Types of Storms</vt:lpstr>
      <vt:lpstr>Slide 5</vt:lpstr>
      <vt:lpstr>Slide 6</vt:lpstr>
      <vt:lpstr>Slide 7</vt:lpstr>
      <vt:lpstr>Slide 8</vt:lpstr>
      <vt:lpstr>Slide 9</vt:lpstr>
      <vt:lpstr>Slide 10</vt:lpstr>
      <vt:lpstr>Two types of external solar wind drivers for Outer Radiation Belt</vt:lpstr>
      <vt:lpstr>Significant SWx Events in 2012</vt:lpstr>
      <vt:lpstr>Significant SEP Events</vt:lpstr>
      <vt:lpstr>SEPs @ Earth 2012</vt:lpstr>
      <vt:lpstr>SEPs @ STEREO B (year 2012)</vt:lpstr>
      <vt:lpstr>SEPs @ STEREO A (year 2012)</vt:lpstr>
      <vt:lpstr>SEP event spatial distribution </vt:lpstr>
      <vt:lpstr>Significant Geomagnetic Storms in 2012</vt:lpstr>
      <vt:lpstr>Significant Geomagnetic Storms in 2012</vt:lpstr>
      <vt:lpstr>Electron radiation measured @ GOES</vt:lpstr>
      <vt:lpstr>The 7 March 2012 event</vt:lpstr>
      <vt:lpstr>Slide 22</vt:lpstr>
      <vt:lpstr>Slide 23</vt:lpstr>
      <vt:lpstr>Slide 24</vt:lpstr>
      <vt:lpstr>Slide 25</vt:lpstr>
      <vt:lpstr>Slide 26</vt:lpstr>
      <vt:lpstr>The 23 July 2012 event</vt:lpstr>
      <vt:lpstr>Slide 28</vt:lpstr>
      <vt:lpstr>Slide 29</vt:lpstr>
    </vt:vector>
  </TitlesOfParts>
  <Company>LMIT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LMIT-ODIN</dc:creator>
  <cp:lastModifiedBy>Yihua Zheng</cp:lastModifiedBy>
  <cp:revision>312</cp:revision>
  <cp:lastPrinted>2012-10-04T22:00:39Z</cp:lastPrinted>
  <dcterms:created xsi:type="dcterms:W3CDTF">2012-10-15T17:29:25Z</dcterms:created>
  <dcterms:modified xsi:type="dcterms:W3CDTF">2012-10-15T17:30:40Z</dcterms:modified>
</cp:coreProperties>
</file>