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8" r:id="rId2"/>
    <p:sldId id="299" r:id="rId3"/>
    <p:sldId id="265" r:id="rId4"/>
    <p:sldId id="271" r:id="rId5"/>
    <p:sldId id="292" r:id="rId6"/>
    <p:sldId id="293" r:id="rId7"/>
    <p:sldId id="294" r:id="rId8"/>
    <p:sldId id="295" r:id="rId9"/>
    <p:sldId id="289" r:id="rId10"/>
    <p:sldId id="272" r:id="rId11"/>
    <p:sldId id="288" r:id="rId12"/>
    <p:sldId id="284" r:id="rId13"/>
    <p:sldId id="300" r:id="rId14"/>
    <p:sldId id="286" r:id="rId15"/>
    <p:sldId id="287" r:id="rId16"/>
    <p:sldId id="297" r:id="rId17"/>
    <p:sldId id="301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98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F32D"/>
    <a:srgbClr val="B21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576" autoAdjust="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4181F5-BC02-4E2F-B9AC-38646C15D4F4}" type="datetimeFigureOut">
              <a:rPr lang="en-US" smtClean="0"/>
              <a:t>9/27/2012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B81A8C-50E2-418E-896D-AE4626F3F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875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531E8E-3756-4BBE-BBC3-DC8028588C22}" type="slidenum">
              <a:rPr lang="en-US" smtClean="0"/>
              <a:pPr/>
              <a:t>23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9/27/2012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sol.spacenvironment.net/~nairas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sol.spacenvironment.net/~nairas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/>
              <a:t>Nowcast</a:t>
            </a:r>
            <a:r>
              <a:rPr lang="en-US" sz="3600" b="1" dirty="0" smtClean="0"/>
              <a:t> of Atmospheric Ionizing Radiation for Aviation Safety (NAIRAS) Model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90800"/>
            <a:ext cx="6400800" cy="17526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Christopher J. Mertens</a:t>
            </a:r>
          </a:p>
          <a:p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NASA Langley Research Center Hampton, VA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52400" y="4724400"/>
            <a:ext cx="894430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/>
              <a:t>4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NASA Space Weather and Robotics Mission Operations Workshop</a:t>
            </a:r>
          </a:p>
          <a:p>
            <a:pPr algn="ctr"/>
            <a:r>
              <a:rPr lang="en-US" sz="2400" b="1" dirty="0" smtClean="0"/>
              <a:t>NASA Goddard Space Flight Center</a:t>
            </a:r>
          </a:p>
          <a:p>
            <a:pPr algn="ctr"/>
            <a:r>
              <a:rPr lang="en-US" sz="2400" b="1" dirty="0" smtClean="0"/>
              <a:t>September 27, 2012  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b="1" dirty="0" smtClean="0"/>
              <a:t>NAIRAS/DLR-TEPC Comparisons</a:t>
            </a:r>
            <a:br>
              <a:rPr lang="en-US" b="1" dirty="0" smtClean="0"/>
            </a:br>
            <a:r>
              <a:rPr lang="en-US" b="1" dirty="0" smtClean="0"/>
              <a:t>Low-Latitude Flight</a:t>
            </a:r>
            <a:endParaRPr lang="en-US" b="1" dirty="0"/>
          </a:p>
        </p:txBody>
      </p:sp>
      <p:pic>
        <p:nvPicPr>
          <p:cNvPr id="4" name="Picture 3" descr="DLR_DUS-MR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494" y="1905001"/>
            <a:ext cx="4392706" cy="339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67345"/>
            <a:ext cx="4191000" cy="323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801" y="5117068"/>
            <a:ext cx="371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TEPC data courtesy of Matthias Meier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2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b="1" dirty="0" smtClean="0"/>
              <a:t>NAIRAS/DLR-</a:t>
            </a:r>
            <a:r>
              <a:rPr lang="en-US" b="1" dirty="0" err="1" smtClean="0"/>
              <a:t>Liulin</a:t>
            </a:r>
            <a:r>
              <a:rPr lang="en-US" b="1" dirty="0" smtClean="0"/>
              <a:t> Comparisons</a:t>
            </a:r>
            <a:br>
              <a:rPr lang="en-US" b="1" dirty="0" smtClean="0"/>
            </a:br>
            <a:r>
              <a:rPr lang="en-US" b="1" dirty="0" smtClean="0"/>
              <a:t>High-Latitude Flight</a:t>
            </a:r>
            <a:endParaRPr lang="en-US" b="1" dirty="0"/>
          </a:p>
        </p:txBody>
      </p:sp>
      <p:pic>
        <p:nvPicPr>
          <p:cNvPr id="6" name="Picture 5" descr="DLR_FAI-FR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4536142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828800"/>
            <a:ext cx="4495800" cy="347402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4801" y="5117068"/>
            <a:ext cx="374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Liulin</a:t>
            </a:r>
            <a:r>
              <a:rPr lang="en-US" dirty="0" smtClean="0"/>
              <a:t> data courtesy of Matthias Meier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81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b="1" dirty="0" smtClean="0"/>
              <a:t>NAIRAS/DLR-</a:t>
            </a:r>
            <a:r>
              <a:rPr lang="en-US" b="1" dirty="0" err="1" smtClean="0"/>
              <a:t>Liulin</a:t>
            </a:r>
            <a:r>
              <a:rPr lang="en-US" b="1" dirty="0" smtClean="0"/>
              <a:t> Comparisons</a:t>
            </a:r>
            <a:br>
              <a:rPr lang="en-US" b="1" dirty="0" smtClean="0"/>
            </a:br>
            <a:r>
              <a:rPr lang="en-US" b="1" dirty="0" smtClean="0"/>
              <a:t>Low-Latitude Flight</a:t>
            </a:r>
            <a:endParaRPr lang="en-US" b="1" dirty="0"/>
          </a:p>
        </p:txBody>
      </p:sp>
      <p:pic>
        <p:nvPicPr>
          <p:cNvPr id="4" name="Picture 3" descr="DLR_DUS-MRU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494" y="1905001"/>
            <a:ext cx="4392706" cy="3394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981200"/>
            <a:ext cx="4114800" cy="31796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801" y="5117068"/>
            <a:ext cx="374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Liulin</a:t>
            </a:r>
            <a:r>
              <a:rPr lang="en-US" dirty="0" smtClean="0"/>
              <a:t> data courtesy of Matthias Meier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107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514600" y="1676400"/>
            <a:ext cx="2590800" cy="1676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Research</a:t>
            </a:r>
          </a:p>
          <a:p>
            <a:pPr algn="ctr"/>
            <a:r>
              <a:rPr lang="en-US" dirty="0" smtClean="0"/>
              <a:t>NAIRAS Model Development</a:t>
            </a:r>
          </a:p>
          <a:p>
            <a:pPr algn="ctr"/>
            <a:r>
              <a:rPr lang="en-US" dirty="0" smtClean="0"/>
              <a:t>V&amp;V  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5715000" y="3200400"/>
            <a:ext cx="2895600" cy="1752600"/>
          </a:xfrm>
          <a:prstGeom prst="ellipse">
            <a:avLst/>
          </a:prstGeom>
          <a:solidFill>
            <a:srgbClr val="B218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Operations</a:t>
            </a:r>
          </a:p>
          <a:p>
            <a:pPr algn="ctr"/>
            <a:r>
              <a:rPr lang="en-US" dirty="0" smtClean="0"/>
              <a:t>NOAA/SWPC/NWS</a:t>
            </a: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762000" y="4724400"/>
            <a:ext cx="4876800" cy="1600200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Commercial</a:t>
            </a:r>
          </a:p>
          <a:p>
            <a:pPr algn="ctr"/>
            <a:r>
              <a:rPr lang="en-US" dirty="0" smtClean="0"/>
              <a:t>Real-time Measurements (ARMAS)</a:t>
            </a:r>
          </a:p>
          <a:p>
            <a:pPr algn="ctr"/>
            <a:r>
              <a:rPr lang="en-US" dirty="0" smtClean="0"/>
              <a:t>Data Assimilation (ARMAS)</a:t>
            </a:r>
          </a:p>
          <a:p>
            <a:pPr algn="ctr"/>
            <a:r>
              <a:rPr lang="en-US" dirty="0" smtClean="0"/>
              <a:t>Cockpit Availability</a:t>
            </a:r>
          </a:p>
          <a:p>
            <a:pPr algn="ctr"/>
            <a:r>
              <a:rPr lang="en-US" dirty="0" smtClean="0"/>
              <a:t>Automated Aircrew Exposure Log</a:t>
            </a:r>
          </a:p>
          <a:p>
            <a:pPr algn="ctr"/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NAIRAS Partnership Structure</a:t>
            </a:r>
            <a:endParaRPr lang="en-US" b="1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4953000" y="2971800"/>
            <a:ext cx="1066800" cy="3810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3124200" y="3352800"/>
            <a:ext cx="457200" cy="13335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5105400" y="4495800"/>
            <a:ext cx="609600" cy="457200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046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29200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Automated Radiation Measurement for Aviation Safety (ARMAS) Project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Phase II SBIR awarded to Space Environment Technologies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Measurement/Technology Goal: Global, real-time radiation measurements (FedEx partner)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Modeling Goal: Data assimilative </a:t>
            </a:r>
            <a:r>
              <a:rPr lang="en-US" b="1" dirty="0" err="1" smtClean="0">
                <a:solidFill>
                  <a:srgbClr val="00B050"/>
                </a:solidFill>
              </a:rPr>
              <a:t>nowcast</a:t>
            </a:r>
            <a:r>
              <a:rPr lang="en-US" b="1" dirty="0" smtClean="0">
                <a:solidFill>
                  <a:srgbClr val="00B050"/>
                </a:solidFill>
              </a:rPr>
              <a:t>/forecast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Cosmic Ray </a:t>
            </a:r>
            <a:r>
              <a:rPr lang="en-US" b="1" dirty="0" err="1" smtClean="0">
                <a:solidFill>
                  <a:srgbClr val="0070C0"/>
                </a:solidFill>
              </a:rPr>
              <a:t>KitSat</a:t>
            </a:r>
            <a:r>
              <a:rPr lang="en-US" b="1" dirty="0" smtClean="0">
                <a:solidFill>
                  <a:srgbClr val="0070C0"/>
                </a:solidFill>
              </a:rPr>
              <a:t> Project 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Proposal to Hands-On Flight Experience (HOPE-4)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High-altitude </a:t>
            </a:r>
            <a:r>
              <a:rPr lang="en-US" b="1" dirty="0">
                <a:solidFill>
                  <a:srgbClr val="00B050"/>
                </a:solidFill>
              </a:rPr>
              <a:t>b</a:t>
            </a:r>
            <a:r>
              <a:rPr lang="en-US" b="1" dirty="0" smtClean="0">
                <a:solidFill>
                  <a:srgbClr val="00B050"/>
                </a:solidFill>
              </a:rPr>
              <a:t>alloon Flight (~30-35 km)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Science Objective: High-altitude radiation measurements and NAIRAS V&amp;V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Technology Objective: Develop </a:t>
            </a:r>
            <a:r>
              <a:rPr lang="en-US" b="1" dirty="0" err="1" smtClean="0">
                <a:solidFill>
                  <a:srgbClr val="00B050"/>
                </a:solidFill>
              </a:rPr>
              <a:t>CubeSat</a:t>
            </a:r>
            <a:r>
              <a:rPr lang="en-US" b="1" dirty="0" smtClean="0">
                <a:solidFill>
                  <a:srgbClr val="00B050"/>
                </a:solidFill>
              </a:rPr>
              <a:t> infrastructure for multi-satellite space weather monitoring</a:t>
            </a:r>
          </a:p>
          <a:p>
            <a:pPr lvl="1"/>
            <a:endParaRPr lang="en-US" b="1" dirty="0" smtClean="0">
              <a:solidFill>
                <a:srgbClr val="00B050"/>
              </a:solidFill>
            </a:endParaRP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00B050"/>
                </a:solidFill>
              </a:rPr>
              <a:t> 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NAIRAS Future Plans and Activities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Atmospheric Radiation Measurements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5687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NAIRAS Enhancements/Extensions Proposed to ROSES in March 2012 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Aircrew Interface </a:t>
            </a:r>
          </a:p>
          <a:p>
            <a:pPr lvl="2">
              <a:buFont typeface="Courier New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 Add a web interface customized for pilots </a:t>
            </a:r>
            <a:endParaRPr lang="en-US" b="1" dirty="0" smtClean="0">
              <a:solidFill>
                <a:srgbClr val="FF0000"/>
              </a:solidFill>
            </a:endParaRPr>
          </a:p>
          <a:p>
            <a:pPr lvl="2">
              <a:buFont typeface="Courier New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Enable user entry of flight coordinates for exposure assessment </a:t>
            </a:r>
          </a:p>
          <a:p>
            <a:pPr lvl="2">
              <a:buFont typeface="Courier New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Enable easy access of current and archived data/graphical </a:t>
            </a:r>
            <a:r>
              <a:rPr lang="en-US" b="1" dirty="0" smtClean="0">
                <a:solidFill>
                  <a:srgbClr val="FF0000"/>
                </a:solidFill>
              </a:rPr>
              <a:t>products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Civil/Commercial Space Transportation</a:t>
            </a:r>
          </a:p>
          <a:p>
            <a:pPr lvl="2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FF0000"/>
                </a:solidFill>
              </a:rPr>
              <a:t>Extension to LEO 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Model Development</a:t>
            </a:r>
          </a:p>
          <a:p>
            <a:pPr lvl="2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FF0000"/>
                </a:solidFill>
              </a:rPr>
              <a:t>SEP high-energy tail and spatial anisotropy </a:t>
            </a:r>
          </a:p>
          <a:p>
            <a:pPr lvl="2">
              <a:buFont typeface="Courier New" pitchFamily="49" charset="0"/>
              <a:buChar char="o"/>
            </a:pPr>
            <a:r>
              <a:rPr lang="en-US" b="1" dirty="0">
                <a:solidFill>
                  <a:srgbClr val="FF0000"/>
                </a:solidFill>
              </a:rPr>
              <a:t>D</a:t>
            </a:r>
            <a:r>
              <a:rPr lang="en-US" b="1" dirty="0" smtClean="0">
                <a:solidFill>
                  <a:srgbClr val="FF0000"/>
                </a:solidFill>
              </a:rPr>
              <a:t>irectional effects (cutoffs, transport ray trace)  </a:t>
            </a:r>
          </a:p>
          <a:p>
            <a:pPr lvl="2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FF0000"/>
                </a:solidFill>
              </a:rPr>
              <a:t>Pion/EM-cascade effects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NAIRAS Future Plans and Activities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smtClean="0">
                <a:latin typeface="+mj-lt"/>
                <a:ea typeface="+mj-ea"/>
                <a:cs typeface="+mj-cs"/>
              </a:rPr>
              <a:t>Model Development</a:t>
            </a:r>
            <a:r>
              <a:rPr kumimoji="0" lang="en-US" sz="3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533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0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en-US" b="1" dirty="0" smtClean="0"/>
              <a:t>NAIRAS Team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 fontScale="550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Chris Mertens (PI), NASA Langley Research Center, Hampton, VA</a:t>
            </a:r>
          </a:p>
          <a:p>
            <a:pPr lvl="1"/>
            <a:r>
              <a:rPr lang="en-US" sz="2600" b="1" dirty="0" smtClean="0">
                <a:solidFill>
                  <a:srgbClr val="00B050"/>
                </a:solidFill>
              </a:rPr>
              <a:t>Cosmic ray transport; integration of NAIRAS models and data; V&amp;V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70C0"/>
                </a:solidFill>
              </a:rPr>
              <a:t>Kent Tobiska (Co-I; ARMAS PI), Space Environment Technologies, Inc, Pacific Palisades, CA</a:t>
            </a:r>
          </a:p>
          <a:p>
            <a:pPr marL="742950" lvl="2" indent="-342900">
              <a:buFont typeface="Calibri" pitchFamily="34" charset="0"/>
              <a:buChar char="―"/>
            </a:pPr>
            <a:r>
              <a:rPr lang="en-US" b="1" dirty="0" smtClean="0">
                <a:solidFill>
                  <a:srgbClr val="00B050"/>
                </a:solidFill>
              </a:rPr>
              <a:t>Distributed data nerve center and conduit for input data – models – output data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70C0"/>
                </a:solidFill>
              </a:rPr>
              <a:t>Brian Kress (Co-I), Dartmouth College, Hanover, NH </a:t>
            </a:r>
          </a:p>
          <a:p>
            <a:pPr marL="742950" lvl="2" indent="-342900">
              <a:buFont typeface="Calibri" pitchFamily="34" charset="0"/>
              <a:buChar char="―"/>
            </a:pPr>
            <a:r>
              <a:rPr lang="en-US" b="1" dirty="0" smtClean="0">
                <a:solidFill>
                  <a:srgbClr val="00B050"/>
                </a:solidFill>
              </a:rPr>
              <a:t>Real-time magnetospheric transport  / geomagnetic shielding model 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70C0"/>
                </a:solidFill>
              </a:rPr>
              <a:t>Mike Wiltberger and Stan Solomon (Co-I), NCAR/HAO, Boulder, CO</a:t>
            </a:r>
          </a:p>
          <a:p>
            <a:pPr marL="742950" lvl="2" indent="-342900">
              <a:buFont typeface="Calibri" pitchFamily="34" charset="0"/>
              <a:buChar char="―"/>
            </a:pPr>
            <a:r>
              <a:rPr lang="en-US" b="1" dirty="0" smtClean="0">
                <a:solidFill>
                  <a:srgbClr val="00B050"/>
                </a:solidFill>
              </a:rPr>
              <a:t>Benchmark MHD magnetospheric magnetic fields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70C0"/>
                </a:solidFill>
              </a:rPr>
              <a:t>Joe Kunches (Collaborator), NOAA/Space Environment Center, Boulder, CO</a:t>
            </a:r>
          </a:p>
          <a:p>
            <a:pPr marL="742950" lvl="2" indent="-342900">
              <a:buFont typeface="Calibri" pitchFamily="34" charset="0"/>
              <a:buChar char="―"/>
            </a:pPr>
            <a:r>
              <a:rPr lang="en-US" b="1" dirty="0" smtClean="0">
                <a:solidFill>
                  <a:srgbClr val="00B050"/>
                </a:solidFill>
              </a:rPr>
              <a:t>Guidance on research-to-operations; interaction with commercial aviation industry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70C0"/>
                </a:solidFill>
              </a:rPr>
              <a:t>Barbara Grajewski (Collaborator), CDC/NIOSH, Cincinnati, OH</a:t>
            </a:r>
          </a:p>
          <a:p>
            <a:pPr marL="742950" lvl="2" indent="-342900">
              <a:buFont typeface="Calibri" pitchFamily="34" charset="0"/>
              <a:buChar char="―"/>
            </a:pPr>
            <a:r>
              <a:rPr lang="en-US" b="1" dirty="0" smtClean="0">
                <a:solidFill>
                  <a:srgbClr val="00B050"/>
                </a:solidFill>
              </a:rPr>
              <a:t>Aircraft radiation measurement data for V&amp;V; epidemiological studies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70C0"/>
                </a:solidFill>
              </a:rPr>
              <a:t>Steve Blattnig (Collaborator), NASA Langley Research Center, Hampton, VA</a:t>
            </a:r>
          </a:p>
          <a:p>
            <a:pPr marL="742950" lvl="2" indent="-342900">
              <a:buFont typeface="Calibri" pitchFamily="34" charset="0"/>
              <a:buChar char="―"/>
            </a:pPr>
            <a:r>
              <a:rPr lang="en-US" b="1" dirty="0" smtClean="0">
                <a:solidFill>
                  <a:srgbClr val="00B050"/>
                </a:solidFill>
              </a:rPr>
              <a:t>Cosmic ray nuclear interactions; transport physics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70C0"/>
                </a:solidFill>
              </a:rPr>
              <a:t>Xiaojing Xu (Collaborator), SSAI, Hampton, VA</a:t>
            </a:r>
          </a:p>
          <a:p>
            <a:pPr marL="742950" lvl="2" indent="-342900">
              <a:buFont typeface="Calibri" pitchFamily="34" charset="0"/>
              <a:buChar char="―"/>
            </a:pPr>
            <a:r>
              <a:rPr lang="en-US" b="1" dirty="0" smtClean="0">
                <a:solidFill>
                  <a:srgbClr val="00B050"/>
                </a:solidFill>
              </a:rPr>
              <a:t>Scientific programming and data visualization tools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0070C0"/>
                </a:solidFill>
              </a:rPr>
              <a:t>Ryan Norman (Post-Doc Fellow), NASA Langley Research Center, Hampton, VA </a:t>
            </a:r>
          </a:p>
          <a:p>
            <a:pPr marL="742950" lvl="2" indent="-342900">
              <a:buFont typeface="Calibri" pitchFamily="34" charset="0"/>
              <a:buChar char="―"/>
            </a:pPr>
            <a:r>
              <a:rPr lang="en-US" b="1" dirty="0" smtClean="0">
                <a:solidFill>
                  <a:srgbClr val="00B050"/>
                </a:solidFill>
              </a:rPr>
              <a:t>Cosmic ray nuclear interactions; transport physics</a:t>
            </a:r>
          </a:p>
          <a:p>
            <a:endParaRPr lang="en-US" b="1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608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Backup Slides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10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b="1" dirty="0" smtClean="0"/>
              <a:t>Aircraft Radiation Exposure Recommendations and Actions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Europe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EU Directive 96/29/EURATOM (1996)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Legal regulations on radiation protection of aircrew implemented into national law with EU member states by 2000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Exposures must be assessed if 1 </a:t>
            </a:r>
            <a:r>
              <a:rPr lang="en-US" b="1" dirty="0" err="1" smtClean="0">
                <a:solidFill>
                  <a:srgbClr val="00B050"/>
                </a:solidFill>
              </a:rPr>
              <a:t>mSv</a:t>
            </a:r>
            <a:r>
              <a:rPr lang="en-US" b="1" dirty="0" smtClean="0">
                <a:solidFill>
                  <a:srgbClr val="00B050"/>
                </a:solidFill>
              </a:rPr>
              <a:t>/yr is likely to be exceeded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6 </a:t>
            </a:r>
            <a:r>
              <a:rPr lang="en-US" b="1" dirty="0" err="1" smtClean="0">
                <a:solidFill>
                  <a:srgbClr val="00B050"/>
                </a:solidFill>
              </a:rPr>
              <a:t>mSv</a:t>
            </a:r>
            <a:r>
              <a:rPr lang="en-US" b="1" dirty="0" smtClean="0">
                <a:solidFill>
                  <a:srgbClr val="00B050"/>
                </a:solidFill>
              </a:rPr>
              <a:t>/yr “</a:t>
            </a:r>
            <a:r>
              <a:rPr lang="en-US" b="1" i="1" dirty="0" smtClean="0">
                <a:solidFill>
                  <a:srgbClr val="00B050"/>
                </a:solidFill>
              </a:rPr>
              <a:t>action level</a:t>
            </a:r>
            <a:r>
              <a:rPr lang="en-US" b="1" dirty="0" smtClean="0">
                <a:solidFill>
                  <a:srgbClr val="00B050"/>
                </a:solidFill>
              </a:rPr>
              <a:t>” (ALARA principle)</a:t>
            </a:r>
          </a:p>
          <a:p>
            <a:pPr lvl="2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00B050"/>
                </a:solidFill>
              </a:rPr>
              <a:t>Individual record keeping and medical surveillance required 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Monitoring recommended under 6 </a:t>
            </a:r>
            <a:r>
              <a:rPr lang="en-US" b="1" dirty="0" err="1" smtClean="0">
                <a:solidFill>
                  <a:srgbClr val="00B050"/>
                </a:solidFill>
              </a:rPr>
              <a:t>mSv</a:t>
            </a:r>
            <a:r>
              <a:rPr lang="en-US" b="1" dirty="0" smtClean="0">
                <a:solidFill>
                  <a:srgbClr val="00B050"/>
                </a:solidFill>
              </a:rPr>
              <a:t>/yr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German implementation</a:t>
            </a:r>
          </a:p>
          <a:p>
            <a:pPr lvl="2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C00000"/>
                </a:solidFill>
              </a:rPr>
              <a:t>Operational GCR radiation exposure assessment using approved code</a:t>
            </a:r>
          </a:p>
          <a:p>
            <a:pPr lvl="2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C00000"/>
                </a:solidFill>
              </a:rPr>
              <a:t>No approved operational SEP radiation exposure assessment</a:t>
            </a:r>
          </a:p>
          <a:p>
            <a:pPr lvl="2">
              <a:buFont typeface="Courier New" pitchFamily="49" charset="0"/>
              <a:buChar char="o"/>
            </a:pPr>
            <a:r>
              <a:rPr lang="en-US" b="1" dirty="0" smtClean="0">
                <a:solidFill>
                  <a:srgbClr val="C00000"/>
                </a:solidFill>
              </a:rPr>
              <a:t>Some airlines interested in concomitant radiation measurements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Japan</a:t>
            </a:r>
            <a:r>
              <a:rPr lang="en-US" b="1" dirty="0" smtClean="0"/>
              <a:t> 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State regulations recommend airlines try to keep aircrew exposure below 5 </a:t>
            </a:r>
            <a:r>
              <a:rPr lang="en-US" b="1" dirty="0" err="1" smtClean="0">
                <a:solidFill>
                  <a:srgbClr val="00B050"/>
                </a:solidFill>
              </a:rPr>
              <a:t>mSv</a:t>
            </a:r>
            <a:r>
              <a:rPr lang="en-US" b="1" dirty="0" smtClean="0">
                <a:solidFill>
                  <a:srgbClr val="00B050"/>
                </a:solidFill>
              </a:rPr>
              <a:t>/yr, which is the exposure dose limit for other occupationally exposed workers in Japan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57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accum_dosee_intw_v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604838"/>
            <a:ext cx="7315200" cy="564832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810000" y="533400"/>
            <a:ext cx="1563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GCR Exposure </a:t>
            </a:r>
            <a:endParaRPr lang="en-US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708877" y="5011579"/>
            <a:ext cx="128272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ICRP Public/Prenatal</a:t>
            </a:r>
            <a:endParaRPr lang="en-US" sz="1000" b="1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2057400" y="4343400"/>
            <a:ext cx="5486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772400" y="4191000"/>
            <a:ext cx="1032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EU</a:t>
            </a:r>
            <a:r>
              <a:rPr lang="en-US" b="1" dirty="0" smtClean="0"/>
              <a:t> </a:t>
            </a:r>
            <a:r>
              <a:rPr lang="en-US" sz="1000" b="1" dirty="0" smtClean="0"/>
              <a:t>Action Level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273202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b="1" dirty="0" smtClean="0"/>
              <a:t>Aircraft Radiation Exposure</a:t>
            </a:r>
            <a:br>
              <a:rPr lang="en-US" b="1" dirty="0" smtClean="0"/>
            </a:br>
            <a:r>
              <a:rPr lang="en-US" b="1" dirty="0" smtClean="0"/>
              <a:t>Medical Research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Cosmic rays can directly break DNA strands in biological tissue, or produce chemically active radicals in tissue that alter the cell function </a:t>
            </a:r>
            <a:r>
              <a:rPr lang="en-US" b="1" dirty="0" smtClean="0"/>
              <a:t>[Wilson et al., 2005, 2003]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Both can lead to cancer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Other adverse health effects include, but are not limited to, reproductive disorder and prenatal injury </a:t>
            </a:r>
            <a:r>
              <a:rPr lang="en-US" b="1" dirty="0" smtClean="0"/>
              <a:t>[</a:t>
            </a:r>
            <a:r>
              <a:rPr lang="en-US" b="1" dirty="0" err="1" smtClean="0"/>
              <a:t>Lauria</a:t>
            </a:r>
            <a:r>
              <a:rPr lang="en-US" b="1" dirty="0" smtClean="0"/>
              <a:t> et al., 2006; Waters et al., 2000; </a:t>
            </a:r>
            <a:r>
              <a:rPr lang="en-US" b="1" dirty="0" err="1" smtClean="0"/>
              <a:t>Aspholm</a:t>
            </a:r>
            <a:r>
              <a:rPr lang="en-US" b="1" dirty="0" smtClean="0"/>
              <a:t> et al., 1999]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Because aircrew total career dose is received is low doses per flight, and accumulated slowly over the length of a flying career, the direct evidence that a person can develop cancer as a result of cosmic radiation is inconclusive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Other lifestyle risk factors exist over a flying career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However, radiation protection community accepts the Linear No Threshold (LNT) theory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Every radiation exposure will have an effect on human health</a:t>
            </a:r>
            <a:endParaRPr 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189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57200" y="228600"/>
            <a:ext cx="8153400" cy="10668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600" b="1" dirty="0" smtClean="0"/>
              <a:t> NIOSH’s flight crew program</a:t>
            </a:r>
            <a:br>
              <a:rPr lang="en-US" sz="3600" b="1" dirty="0" smtClean="0"/>
            </a:br>
            <a:r>
              <a:rPr lang="en-US" sz="3600" b="1" dirty="0" smtClean="0"/>
              <a:t>(Grajewski)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1600200"/>
            <a:ext cx="7848600" cy="4267200"/>
          </a:xfrm>
        </p:spPr>
        <p:txBody>
          <a:bodyPr>
            <a:noAutofit/>
          </a:bodyPr>
          <a:lstStyle/>
          <a:p>
            <a:pPr marL="290513" indent="-290513" eaLnBrk="1" hangingPunct="1">
              <a:lnSpc>
                <a:spcPct val="90000"/>
              </a:lnSpc>
              <a:buSzTx/>
              <a:buFontTx/>
              <a:buChar char="•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Flight attendants may be at increased risk for adverse reproductive outcomes and certain cancers</a:t>
            </a:r>
          </a:p>
          <a:p>
            <a:pPr eaLnBrk="1" hangingPunct="1">
              <a:lnSpc>
                <a:spcPct val="90000"/>
              </a:lnSpc>
              <a:buSzTx/>
              <a:buFontTx/>
              <a:buChar char="•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  Studies have also reported cancer excesses among pilots</a:t>
            </a:r>
          </a:p>
          <a:p>
            <a:pPr marL="290513" indent="-290513" eaLnBrk="1" hangingPunct="1">
              <a:lnSpc>
                <a:spcPct val="90000"/>
              </a:lnSpc>
              <a:buSzTx/>
              <a:buFontTx/>
              <a:buChar char="•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Air cabin exposures with potential health impact include cosmic ionizing radiation and circadian rhythm disruption</a:t>
            </a:r>
          </a:p>
          <a:p>
            <a:pPr marL="290513" indent="-290513" eaLnBrk="1" hangingPunct="1">
              <a:lnSpc>
                <a:spcPct val="90000"/>
              </a:lnSpc>
              <a:buSzTx/>
              <a:buFontTx/>
              <a:buChar char="•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NIOSH  has a research program to address these issues</a:t>
            </a:r>
          </a:p>
          <a:p>
            <a:pPr marL="290513" indent="-290513" eaLnBrk="1" hangingPunct="1">
              <a:lnSpc>
                <a:spcPct val="90000"/>
              </a:lnSpc>
              <a:buSzTx/>
              <a:buFontTx/>
              <a:buChar char="•"/>
              <a:defRPr/>
            </a:pPr>
            <a:r>
              <a:rPr lang="en-US" sz="2400" b="1" dirty="0" smtClean="0">
                <a:solidFill>
                  <a:srgbClr val="0070C0"/>
                </a:solidFill>
              </a:rPr>
              <a:t>NIOSH studies include the </a:t>
            </a:r>
            <a:r>
              <a:rPr lang="en-US" sz="2400" b="1" u="sng" dirty="0" smtClean="0">
                <a:solidFill>
                  <a:srgbClr val="0070C0"/>
                </a:solidFill>
              </a:rPr>
              <a:t>first studies </a:t>
            </a:r>
            <a:r>
              <a:rPr lang="en-US" sz="2400" b="1" dirty="0" smtClean="0">
                <a:solidFill>
                  <a:srgbClr val="0070C0"/>
                </a:solidFill>
              </a:rPr>
              <a:t>to assess career exposure to Solar Energetic Particle (SEP) events and retrospectively estimate dose based on records of flights flown by each crewmember</a:t>
            </a:r>
          </a:p>
        </p:txBody>
      </p:sp>
    </p:spTree>
    <p:extLst>
      <p:ext uri="{BB962C8B-B14F-4D97-AF65-F5344CB8AC3E}">
        <p14:creationId xmlns:p14="http://schemas.microsoft.com/office/powerpoint/2010/main" val="29587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ubtitle 2"/>
          <p:cNvSpPr>
            <a:spLocks noGrp="1"/>
          </p:cNvSpPr>
          <p:nvPr>
            <p:ph type="subTitle" idx="1"/>
          </p:nvPr>
        </p:nvSpPr>
        <p:spPr>
          <a:xfrm>
            <a:off x="838200" y="228600"/>
            <a:ext cx="6705600" cy="685800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Grajewski</a:t>
            </a:r>
          </a:p>
        </p:txBody>
      </p:sp>
      <p:sp>
        <p:nvSpPr>
          <p:cNvPr id="16387" name="TextBox 4"/>
          <p:cNvSpPr txBox="1">
            <a:spLocks noChangeArrowheads="1"/>
          </p:cNvSpPr>
          <p:nvPr/>
        </p:nvSpPr>
        <p:spPr bwMode="auto">
          <a:xfrm>
            <a:off x="685800" y="1066800"/>
            <a:ext cx="8458200" cy="409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 </a:t>
            </a:r>
          </a:p>
          <a:p>
            <a:r>
              <a:rPr lang="en-US" sz="3200" b="1">
                <a:latin typeface="Calibri" pitchFamily="34" charset="0"/>
              </a:rPr>
              <a:t>NAIRAS data can be expected to improve epidemiologic studies of flight exposures markedly compared to current methodology </a:t>
            </a:r>
          </a:p>
          <a:p>
            <a:endParaRPr lang="en-US" sz="3200" b="1">
              <a:latin typeface="Calibri" pitchFamily="34" charset="0"/>
            </a:endParaRPr>
          </a:p>
          <a:p>
            <a:endParaRPr lang="en-US" sz="3200" b="1">
              <a:latin typeface="Calibri" pitchFamily="34" charset="0"/>
            </a:endParaRPr>
          </a:p>
          <a:p>
            <a:r>
              <a:rPr lang="en-US" sz="3200" b="1">
                <a:latin typeface="Calibri" pitchFamily="34" charset="0"/>
              </a:rPr>
              <a:t>NAIRAS has already improved NIOSH’s exposure assessment of this occupational group   </a:t>
            </a:r>
          </a:p>
          <a:p>
            <a:endParaRPr lang="en-US">
              <a:latin typeface="Calibri" pitchFamily="34" charset="0"/>
            </a:endParaRPr>
          </a:p>
        </p:txBody>
      </p:sp>
      <p:sp>
        <p:nvSpPr>
          <p:cNvPr id="6" name="Sun 5"/>
          <p:cNvSpPr/>
          <p:nvPr/>
        </p:nvSpPr>
        <p:spPr>
          <a:xfrm>
            <a:off x="304800" y="1447800"/>
            <a:ext cx="381000" cy="381000"/>
          </a:xfrm>
          <a:prstGeom prst="sun">
            <a:avLst>
              <a:gd name="adj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Sun 6"/>
          <p:cNvSpPr/>
          <p:nvPr/>
        </p:nvSpPr>
        <p:spPr>
          <a:xfrm>
            <a:off x="304800" y="3886200"/>
            <a:ext cx="381000" cy="381000"/>
          </a:xfrm>
          <a:prstGeom prst="sun">
            <a:avLst>
              <a:gd name="adj" fmla="val 25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61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b="1" dirty="0" smtClean="0"/>
              <a:t>Aircraft Radiation Exposure Recommendations and Actions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981199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USA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ICRP recommendations for occupational exposures </a:t>
            </a:r>
            <a:r>
              <a:rPr lang="en-US" b="1" dirty="0" smtClean="0"/>
              <a:t>(&lt; 20 </a:t>
            </a:r>
            <a:r>
              <a:rPr lang="en-US" b="1" dirty="0" err="1" smtClean="0"/>
              <a:t>mSv</a:t>
            </a:r>
            <a:r>
              <a:rPr lang="en-US" b="1" dirty="0" smtClean="0"/>
              <a:t>/yr, &lt; 1 </a:t>
            </a:r>
            <a:r>
              <a:rPr lang="en-US" b="1" dirty="0" err="1" smtClean="0"/>
              <a:t>mSv</a:t>
            </a:r>
            <a:r>
              <a:rPr lang="en-US" b="1" dirty="0" smtClean="0"/>
              <a:t> during pregnancy)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ICRP recommendation during pregnancy </a:t>
            </a:r>
            <a:r>
              <a:rPr lang="en-US" b="1" dirty="0" smtClean="0"/>
              <a:t>(&lt; 0.5 </a:t>
            </a:r>
            <a:r>
              <a:rPr lang="en-US" b="1" dirty="0" err="1" smtClean="0"/>
              <a:t>mSv</a:t>
            </a:r>
            <a:r>
              <a:rPr lang="en-US" b="1" dirty="0" smtClean="0"/>
              <a:t> in any month)</a:t>
            </a:r>
          </a:p>
          <a:p>
            <a:pPr lvl="1"/>
            <a:r>
              <a:rPr lang="en-US" b="1" dirty="0" smtClean="0">
                <a:solidFill>
                  <a:srgbClr val="00B050"/>
                </a:solidFill>
              </a:rPr>
              <a:t>ICRP recommendation for public </a:t>
            </a:r>
            <a:r>
              <a:rPr lang="en-US" b="1" dirty="0" smtClean="0"/>
              <a:t>(&lt; 1 </a:t>
            </a:r>
            <a:r>
              <a:rPr lang="en-US" b="1" dirty="0" err="1" smtClean="0"/>
              <a:t>mSv</a:t>
            </a:r>
            <a:r>
              <a:rPr lang="en-US" b="1" dirty="0" smtClean="0"/>
              <a:t>)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Current development of </a:t>
            </a:r>
            <a:r>
              <a:rPr lang="en-US" b="1" dirty="0" err="1" smtClean="0">
                <a:solidFill>
                  <a:srgbClr val="0070C0"/>
                </a:solidFill>
              </a:rPr>
              <a:t>SpWx</a:t>
            </a:r>
            <a:r>
              <a:rPr lang="en-US" b="1" dirty="0" smtClean="0">
                <a:solidFill>
                  <a:srgbClr val="0070C0"/>
                </a:solidFill>
              </a:rPr>
              <a:t>/aircraft radiation requirements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3352800" y="4114800"/>
            <a:ext cx="1066800" cy="914400"/>
          </a:xfrm>
          <a:prstGeom prst="ellipse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ICAO</a:t>
            </a:r>
            <a:endParaRPr lang="en-US" b="1" dirty="0"/>
          </a:p>
        </p:txBody>
      </p:sp>
      <p:sp>
        <p:nvSpPr>
          <p:cNvPr id="5" name="Oval 4"/>
          <p:cNvSpPr/>
          <p:nvPr/>
        </p:nvSpPr>
        <p:spPr>
          <a:xfrm>
            <a:off x="4953000" y="4114800"/>
            <a:ext cx="1066800" cy="914400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WMO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6705600" y="4114800"/>
            <a:ext cx="16002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/>
              <a:t>SpWx</a:t>
            </a:r>
            <a:r>
              <a:rPr lang="en-US" b="1" dirty="0" smtClean="0"/>
              <a:t> User Requirements</a:t>
            </a:r>
            <a:endParaRPr lang="en-US" b="1" dirty="0"/>
          </a:p>
        </p:txBody>
      </p:sp>
      <p:sp>
        <p:nvSpPr>
          <p:cNvPr id="7" name="Round Diagonal Corner Rectangle 6"/>
          <p:cNvSpPr/>
          <p:nvPr/>
        </p:nvSpPr>
        <p:spPr>
          <a:xfrm>
            <a:off x="1219200" y="3505200"/>
            <a:ext cx="1371600" cy="9144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CPWG</a:t>
            </a:r>
          </a:p>
          <a:p>
            <a:pPr algn="ctr"/>
            <a:r>
              <a:rPr lang="en-US" b="1" dirty="0" err="1" smtClean="0"/>
              <a:t>SpWx</a:t>
            </a:r>
            <a:r>
              <a:rPr lang="en-US" b="1" dirty="0" smtClean="0"/>
              <a:t> User Needs</a:t>
            </a:r>
            <a:endParaRPr lang="en-US" b="1" dirty="0"/>
          </a:p>
        </p:txBody>
      </p:sp>
      <p:sp>
        <p:nvSpPr>
          <p:cNvPr id="8" name="Round Diagonal Corner Rectangle 7"/>
          <p:cNvSpPr/>
          <p:nvPr/>
        </p:nvSpPr>
        <p:spPr>
          <a:xfrm>
            <a:off x="1219200" y="4876800"/>
            <a:ext cx="1295400" cy="1219200"/>
          </a:xfrm>
          <a:prstGeom prst="round2Diag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FAA </a:t>
            </a:r>
            <a:r>
              <a:rPr lang="en-US" b="1" dirty="0" err="1" smtClean="0"/>
              <a:t>SpWx</a:t>
            </a:r>
            <a:r>
              <a:rPr lang="en-US" b="1" dirty="0" smtClean="0"/>
              <a:t> AWG User Needs </a:t>
            </a:r>
            <a:endParaRPr lang="en-US" b="1" dirty="0"/>
          </a:p>
        </p:txBody>
      </p:sp>
      <p:cxnSp>
        <p:nvCxnSpPr>
          <p:cNvPr id="10" name="Straight Arrow Connector 9"/>
          <p:cNvCxnSpPr>
            <a:stCxn id="7" idx="0"/>
            <a:endCxn id="4" idx="1"/>
          </p:cNvCxnSpPr>
          <p:nvPr/>
        </p:nvCxnSpPr>
        <p:spPr>
          <a:xfrm>
            <a:off x="2590800" y="3962400"/>
            <a:ext cx="918229" cy="2863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0"/>
            <a:endCxn id="4" idx="3"/>
          </p:cNvCxnSpPr>
          <p:nvPr/>
        </p:nvCxnSpPr>
        <p:spPr>
          <a:xfrm flipV="1">
            <a:off x="2514600" y="4895289"/>
            <a:ext cx="994429" cy="5911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4" idx="6"/>
            <a:endCxn id="5" idx="2"/>
          </p:cNvCxnSpPr>
          <p:nvPr/>
        </p:nvCxnSpPr>
        <p:spPr>
          <a:xfrm>
            <a:off x="4419600" y="4572000"/>
            <a:ext cx="5334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5" idx="6"/>
            <a:endCxn id="6" idx="1"/>
          </p:cNvCxnSpPr>
          <p:nvPr/>
        </p:nvCxnSpPr>
        <p:spPr>
          <a:xfrm>
            <a:off x="6019800" y="4572000"/>
            <a:ext cx="685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/>
          <p:cNvSpPr/>
          <p:nvPr/>
        </p:nvSpPr>
        <p:spPr>
          <a:xfrm>
            <a:off x="6019800" y="5562600"/>
            <a:ext cx="1219200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FAA</a:t>
            </a:r>
            <a:endParaRPr lang="en-US" b="1" dirty="0"/>
          </a:p>
        </p:txBody>
      </p:sp>
      <p:sp>
        <p:nvSpPr>
          <p:cNvPr id="19" name="Oval 18"/>
          <p:cNvSpPr/>
          <p:nvPr/>
        </p:nvSpPr>
        <p:spPr>
          <a:xfrm>
            <a:off x="7696200" y="5562600"/>
            <a:ext cx="1219200" cy="9144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NOAA/SWPC</a:t>
            </a:r>
            <a:endParaRPr lang="en-US" b="1" dirty="0"/>
          </a:p>
        </p:txBody>
      </p:sp>
      <p:cxnSp>
        <p:nvCxnSpPr>
          <p:cNvPr id="21" name="Straight Arrow Connector 20"/>
          <p:cNvCxnSpPr>
            <a:stCxn id="6" idx="2"/>
            <a:endCxn id="17" idx="7"/>
          </p:cNvCxnSpPr>
          <p:nvPr/>
        </p:nvCxnSpPr>
        <p:spPr>
          <a:xfrm rot="5400000">
            <a:off x="6949421" y="5140231"/>
            <a:ext cx="667311" cy="44524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6" idx="2"/>
            <a:endCxn id="19" idx="0"/>
          </p:cNvCxnSpPr>
          <p:nvPr/>
        </p:nvCxnSpPr>
        <p:spPr>
          <a:xfrm rot="16200000" flipH="1">
            <a:off x="7639050" y="4895850"/>
            <a:ext cx="533400" cy="8001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250368" y="4648200"/>
            <a:ext cx="134043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Radiation assessment</a:t>
            </a:r>
            <a:endParaRPr lang="en-US" sz="10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875610" y="3258979"/>
            <a:ext cx="217239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/>
              <a:t>Radiation measurements/predictions</a:t>
            </a:r>
            <a:endParaRPr lang="en-US" sz="10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143000" y="6248400"/>
            <a:ext cx="4588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ICAO: International Civil Aviation Organization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051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b="1" dirty="0" smtClean="0"/>
              <a:t>Cross Polar Working Group (CPWG)</a:t>
            </a:r>
            <a:br>
              <a:rPr lang="en-US" b="1" dirty="0" smtClean="0"/>
            </a:br>
            <a:r>
              <a:rPr lang="en-US" b="1" dirty="0" smtClean="0"/>
              <a:t>(Kunches)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11313"/>
            <a:ext cx="8124825" cy="4848225"/>
          </a:xfrm>
        </p:spPr>
        <p:txBody>
          <a:bodyPr/>
          <a:lstStyle/>
          <a:p>
            <a:pPr>
              <a:defRPr/>
            </a:pPr>
            <a:r>
              <a:rPr lang="en-US" b="1" dirty="0" smtClean="0">
                <a:solidFill>
                  <a:srgbClr val="0070C0"/>
                </a:solidFill>
              </a:rPr>
              <a:t>The 10</a:t>
            </a:r>
            <a:r>
              <a:rPr lang="en-US" b="1" baseline="30000" dirty="0" smtClean="0">
                <a:solidFill>
                  <a:srgbClr val="0070C0"/>
                </a:solidFill>
              </a:rPr>
              <a:t>th</a:t>
            </a:r>
            <a:r>
              <a:rPr lang="en-US" b="1" dirty="0" smtClean="0">
                <a:solidFill>
                  <a:srgbClr val="0070C0"/>
                </a:solidFill>
              </a:rPr>
              <a:t> meeting of the CPWG was held at ICAO November 3-5, 2010</a:t>
            </a:r>
          </a:p>
          <a:p>
            <a:pPr>
              <a:defRPr/>
            </a:pPr>
            <a:r>
              <a:rPr lang="en-US" b="1" dirty="0" smtClean="0">
                <a:solidFill>
                  <a:srgbClr val="0070C0"/>
                </a:solidFill>
              </a:rPr>
              <a:t>The user needs for space weather services were ratified</a:t>
            </a:r>
          </a:p>
          <a:p>
            <a:pPr>
              <a:defRPr/>
            </a:pPr>
            <a:r>
              <a:rPr lang="en-US" b="1" dirty="0" smtClean="0">
                <a:solidFill>
                  <a:srgbClr val="0070C0"/>
                </a:solidFill>
              </a:rPr>
              <a:t>The user needs explicitly state the need to </a:t>
            </a:r>
            <a:r>
              <a:rPr lang="en-US" b="1" u="sng" dirty="0" smtClean="0">
                <a:solidFill>
                  <a:srgbClr val="0070C0"/>
                </a:solidFill>
              </a:rPr>
              <a:t>specify</a:t>
            </a:r>
            <a:r>
              <a:rPr lang="en-US" b="1" dirty="0" smtClean="0">
                <a:solidFill>
                  <a:srgbClr val="0070C0"/>
                </a:solidFill>
              </a:rPr>
              <a:t> and </a:t>
            </a:r>
            <a:r>
              <a:rPr lang="en-US" b="1" u="sng" dirty="0" smtClean="0">
                <a:solidFill>
                  <a:srgbClr val="0070C0"/>
                </a:solidFill>
              </a:rPr>
              <a:t>predict </a:t>
            </a:r>
            <a:r>
              <a:rPr lang="en-US" b="1" dirty="0" smtClean="0">
                <a:solidFill>
                  <a:srgbClr val="0070C0"/>
                </a:solidFill>
              </a:rPr>
              <a:t>the </a:t>
            </a:r>
            <a:r>
              <a:rPr lang="en-US" b="1" u="sng" dirty="0" smtClean="0">
                <a:solidFill>
                  <a:srgbClr val="0070C0"/>
                </a:solidFill>
              </a:rPr>
              <a:t>radiation environment  </a:t>
            </a:r>
            <a:r>
              <a:rPr lang="en-US" b="1" dirty="0" smtClean="0">
                <a:solidFill>
                  <a:srgbClr val="0070C0"/>
                </a:solidFill>
              </a:rPr>
              <a:t>for commercial aviation</a:t>
            </a:r>
          </a:p>
          <a:p>
            <a:pPr>
              <a:defRPr/>
            </a:pPr>
            <a:r>
              <a:rPr lang="en-US" b="1" dirty="0" smtClean="0">
                <a:solidFill>
                  <a:srgbClr val="0070C0"/>
                </a:solidFill>
              </a:rPr>
              <a:t>NAIRAS is </a:t>
            </a:r>
            <a:r>
              <a:rPr lang="en-US" b="1" u="sng" dirty="0" smtClean="0">
                <a:solidFill>
                  <a:srgbClr val="0070C0"/>
                </a:solidFill>
              </a:rPr>
              <a:t>exactly designed </a:t>
            </a:r>
            <a:r>
              <a:rPr lang="en-US" b="1" dirty="0" smtClean="0">
                <a:solidFill>
                  <a:srgbClr val="0070C0"/>
                </a:solidFill>
              </a:rPr>
              <a:t>to provide the </a:t>
            </a:r>
            <a:r>
              <a:rPr lang="en-US" b="1" u="sng" dirty="0" smtClean="0">
                <a:solidFill>
                  <a:srgbClr val="0070C0"/>
                </a:solidFill>
              </a:rPr>
              <a:t>information required </a:t>
            </a:r>
            <a:r>
              <a:rPr lang="en-US" b="1" dirty="0" smtClean="0">
                <a:solidFill>
                  <a:srgbClr val="0070C0"/>
                </a:solidFill>
              </a:rPr>
              <a:t>by the CPWG mandate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4504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fig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762000"/>
            <a:ext cx="393700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fig6_noarro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1143000"/>
            <a:ext cx="4436315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876800" y="762000"/>
            <a:ext cx="3626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Cutoff Latitude of ~ 20 </a:t>
            </a:r>
            <a:r>
              <a:rPr lang="en-US" b="1" dirty="0" err="1" smtClean="0"/>
              <a:t>MeV</a:t>
            </a:r>
            <a:r>
              <a:rPr lang="en-US" b="1" dirty="0" smtClean="0"/>
              <a:t> protons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495800" y="4876800"/>
            <a:ext cx="454297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TS05 cutoff latitude accuracy: ~ 2-degrees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TS05 cutoff accuracy significantly better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LFM/MHD code </a:t>
            </a:r>
          </a:p>
          <a:p>
            <a:pPr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b="1" u="sng" dirty="0" smtClean="0">
                <a:solidFill>
                  <a:srgbClr val="0070C0"/>
                </a:solidFill>
              </a:rPr>
              <a:t>2-degree </a:t>
            </a:r>
            <a:r>
              <a:rPr lang="en-US" b="1" dirty="0" smtClean="0">
                <a:solidFill>
                  <a:srgbClr val="0070C0"/>
                </a:solidFill>
              </a:rPr>
              <a:t>cutoff uncertainty in latitude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can translate into </a:t>
            </a:r>
            <a:r>
              <a:rPr lang="en-US" b="1" u="sng" dirty="0" smtClean="0">
                <a:solidFill>
                  <a:srgbClr val="0070C0"/>
                </a:solidFill>
              </a:rPr>
              <a:t>factor ~2 or greater </a:t>
            </a:r>
            <a:r>
              <a:rPr lang="en-US" b="1" dirty="0" smtClean="0">
                <a:solidFill>
                  <a:srgbClr val="0070C0"/>
                </a:solidFill>
              </a:rPr>
              <a:t>aircraft 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dose uncertainty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45886" y="240268"/>
            <a:ext cx="3676327" cy="36933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Halloween 2003 Geomagnetic Storm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825828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/>
          <a:lstStyle/>
          <a:p>
            <a:r>
              <a:rPr lang="en-US" b="1" dirty="0" smtClean="0"/>
              <a:t>Outline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 smtClean="0">
                <a:solidFill>
                  <a:srgbClr val="0070C0"/>
                </a:solidFill>
              </a:rPr>
              <a:t>Model Schematic Overview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Results From March 2012 SEP Event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Initial Model V&amp;V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NAIRAS Partnerships, Future Plans and Activities</a:t>
            </a: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  <a:p>
            <a:endParaRPr lang="en-US" b="1" dirty="0" smtClean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533400" y="838200"/>
            <a:ext cx="1676400" cy="8382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200" b="1"/>
          </a:p>
          <a:p>
            <a:pPr algn="ctr"/>
            <a:r>
              <a:rPr lang="en-US" sz="1200" b="1"/>
              <a:t>Real-time Neutron </a:t>
            </a:r>
          </a:p>
          <a:p>
            <a:pPr algn="ctr"/>
            <a:r>
              <a:rPr lang="en-US" sz="1200" b="1"/>
              <a:t>Monitor Data</a:t>
            </a:r>
          </a:p>
          <a:p>
            <a:pPr algn="ctr"/>
            <a:r>
              <a:rPr lang="en-US" sz="1200" b="1"/>
              <a:t>(e.g., IZMIRAN and </a:t>
            </a:r>
          </a:p>
          <a:p>
            <a:pPr algn="ctr"/>
            <a:r>
              <a:rPr lang="en-US" sz="1200" b="1"/>
              <a:t>LOMNICKY)</a:t>
            </a:r>
          </a:p>
          <a:p>
            <a:pPr algn="ctr"/>
            <a:endParaRPr lang="en-US" sz="1200" b="1"/>
          </a:p>
        </p:txBody>
      </p:sp>
      <p:pic>
        <p:nvPicPr>
          <p:cNvPr id="7172" name="Picture 4" descr="BOGCR_cycle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4038600"/>
            <a:ext cx="2590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5" name="Picture 7" descr="vcglobal_america_199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914400"/>
            <a:ext cx="25146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617455" y="149225"/>
            <a:ext cx="771223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Nowcast of Atmospheric Ionizing Radiation for Aviation Safety (NAIRAS) Model</a:t>
            </a:r>
          </a:p>
        </p:txBody>
      </p:sp>
      <p:sp>
        <p:nvSpPr>
          <p:cNvPr id="7177" name="Line 9"/>
          <p:cNvSpPr>
            <a:spLocks noChangeShapeType="1"/>
          </p:cNvSpPr>
          <p:nvPr/>
        </p:nvSpPr>
        <p:spPr bwMode="auto">
          <a:xfrm>
            <a:off x="228600" y="533400"/>
            <a:ext cx="86106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7178" name="Picture 10" descr="ncep_press_hgt_surf_jan+jul_199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5257800"/>
            <a:ext cx="2438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3429000" y="3962400"/>
            <a:ext cx="15240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400" b="1"/>
              <a:t>HZETRN </a:t>
            </a:r>
          </a:p>
          <a:p>
            <a:pPr algn="ctr"/>
            <a:r>
              <a:rPr lang="en-US" sz="1400" b="1"/>
              <a:t>+</a:t>
            </a:r>
          </a:p>
          <a:p>
            <a:pPr algn="ctr"/>
            <a:r>
              <a:rPr lang="en-US" sz="1400" b="1"/>
              <a:t>Dosimetry</a:t>
            </a:r>
          </a:p>
        </p:txBody>
      </p:sp>
      <p:pic>
        <p:nvPicPr>
          <p:cNvPr id="7180" name="Picture 12" descr="dose_gcr96_1GV_pz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4267200"/>
            <a:ext cx="2209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1" name="Text Box 13"/>
          <p:cNvSpPr txBox="1">
            <a:spLocks noChangeArrowheads="1"/>
          </p:cNvSpPr>
          <p:nvPr/>
        </p:nvSpPr>
        <p:spPr bwMode="auto">
          <a:xfrm>
            <a:off x="685800" y="1858963"/>
            <a:ext cx="119487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/>
              <a:t>Fit to Climax </a:t>
            </a:r>
            <a:r>
              <a:rPr lang="en-US" sz="1200" b="1" dirty="0" smtClean="0"/>
              <a:t>HP</a:t>
            </a:r>
            <a:endParaRPr lang="en-US" sz="1200" b="1" dirty="0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1371600" y="1752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>
            <a:off x="1371600" y="2133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381000" y="3763963"/>
            <a:ext cx="2265363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Badhwar+O’Neill GCR Model</a:t>
            </a:r>
          </a:p>
        </p:txBody>
      </p:sp>
      <p:sp>
        <p:nvSpPr>
          <p:cNvPr id="7185" name="Line 17"/>
          <p:cNvSpPr>
            <a:spLocks noChangeShapeType="1"/>
          </p:cNvSpPr>
          <p:nvPr/>
        </p:nvSpPr>
        <p:spPr bwMode="auto">
          <a:xfrm>
            <a:off x="1524000" y="35052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6" name="Line 18"/>
          <p:cNvSpPr>
            <a:spLocks noChangeShapeType="1"/>
          </p:cNvSpPr>
          <p:nvPr/>
        </p:nvSpPr>
        <p:spPr bwMode="auto">
          <a:xfrm>
            <a:off x="1524000" y="36576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87" name="Text Box 19"/>
          <p:cNvSpPr txBox="1">
            <a:spLocks noChangeArrowheads="1"/>
          </p:cNvSpPr>
          <p:nvPr/>
        </p:nvSpPr>
        <p:spPr bwMode="auto">
          <a:xfrm>
            <a:off x="2971800" y="609600"/>
            <a:ext cx="209781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 smtClean="0"/>
              <a:t>NOAA/GOES +NASA/ACE Data</a:t>
            </a:r>
            <a:endParaRPr lang="en-US" sz="1200" b="1" dirty="0"/>
          </a:p>
        </p:txBody>
      </p:sp>
      <p:sp>
        <p:nvSpPr>
          <p:cNvPr id="7188" name="Text Box 20"/>
          <p:cNvSpPr txBox="1">
            <a:spLocks noChangeArrowheads="1"/>
          </p:cNvSpPr>
          <p:nvPr/>
        </p:nvSpPr>
        <p:spPr bwMode="auto">
          <a:xfrm>
            <a:off x="3429000" y="2209800"/>
            <a:ext cx="1295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Spectral Fitting</a:t>
            </a:r>
          </a:p>
        </p:txBody>
      </p:sp>
      <p:sp>
        <p:nvSpPr>
          <p:cNvPr id="7189" name="Line 21"/>
          <p:cNvSpPr>
            <a:spLocks noChangeShapeType="1"/>
          </p:cNvSpPr>
          <p:nvPr/>
        </p:nvSpPr>
        <p:spPr bwMode="auto">
          <a:xfrm flipH="1">
            <a:off x="4038600" y="1981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90" name="Line 22"/>
          <p:cNvSpPr>
            <a:spLocks noChangeShapeType="1"/>
          </p:cNvSpPr>
          <p:nvPr/>
        </p:nvSpPr>
        <p:spPr bwMode="auto">
          <a:xfrm>
            <a:off x="4038600" y="24384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91" name="Rectangle 23"/>
          <p:cNvSpPr>
            <a:spLocks noChangeArrowheads="1"/>
          </p:cNvSpPr>
          <p:nvPr/>
        </p:nvSpPr>
        <p:spPr bwMode="auto">
          <a:xfrm>
            <a:off x="5791200" y="2667000"/>
            <a:ext cx="1447800" cy="914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b="1"/>
              <a:t>Magnetospheric </a:t>
            </a:r>
          </a:p>
          <a:p>
            <a:pPr algn="ctr"/>
            <a:r>
              <a:rPr lang="en-US" sz="1200" b="1"/>
              <a:t>Magnetic Field</a:t>
            </a:r>
          </a:p>
          <a:p>
            <a:pPr algn="ctr"/>
            <a:r>
              <a:rPr lang="en-US" sz="1200" b="1"/>
              <a:t>(e.g., T05)</a:t>
            </a:r>
          </a:p>
          <a:p>
            <a:pPr algn="ctr"/>
            <a:r>
              <a:rPr lang="en-US" sz="1200" b="1"/>
              <a:t>Effects on </a:t>
            </a:r>
          </a:p>
          <a:p>
            <a:pPr algn="ctr"/>
            <a:r>
              <a:rPr lang="en-US" sz="1200" b="1"/>
              <a:t>Cutoff Rigidity</a:t>
            </a: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6026150" y="639763"/>
            <a:ext cx="17462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Cutoff Rigidity (IGRF)</a:t>
            </a:r>
          </a:p>
        </p:txBody>
      </p:sp>
      <p:sp>
        <p:nvSpPr>
          <p:cNvPr id="7193" name="Text Box 25"/>
          <p:cNvSpPr txBox="1">
            <a:spLocks noChangeArrowheads="1"/>
          </p:cNvSpPr>
          <p:nvPr/>
        </p:nvSpPr>
        <p:spPr bwMode="auto">
          <a:xfrm>
            <a:off x="3398838" y="4983163"/>
            <a:ext cx="17065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Atmospheric Density</a:t>
            </a:r>
          </a:p>
        </p:txBody>
      </p:sp>
      <p:sp>
        <p:nvSpPr>
          <p:cNvPr id="7194" name="Line 26"/>
          <p:cNvSpPr>
            <a:spLocks noChangeShapeType="1"/>
          </p:cNvSpPr>
          <p:nvPr/>
        </p:nvSpPr>
        <p:spPr bwMode="auto">
          <a:xfrm flipH="1" flipV="1">
            <a:off x="4191000" y="5257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95" name="Line 27"/>
          <p:cNvSpPr>
            <a:spLocks noChangeShapeType="1"/>
          </p:cNvSpPr>
          <p:nvPr/>
        </p:nvSpPr>
        <p:spPr bwMode="auto">
          <a:xfrm flipV="1">
            <a:off x="4191000" y="48768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96" name="Text Box 28"/>
          <p:cNvSpPr txBox="1">
            <a:spLocks noChangeArrowheads="1"/>
          </p:cNvSpPr>
          <p:nvPr/>
        </p:nvSpPr>
        <p:spPr bwMode="auto">
          <a:xfrm>
            <a:off x="3829050" y="6324600"/>
            <a:ext cx="971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 dirty="0"/>
              <a:t>NCEP/GFS</a:t>
            </a:r>
          </a:p>
        </p:txBody>
      </p:sp>
      <p:sp>
        <p:nvSpPr>
          <p:cNvPr id="7197" name="Line 29"/>
          <p:cNvSpPr>
            <a:spLocks noChangeShapeType="1"/>
          </p:cNvSpPr>
          <p:nvPr/>
        </p:nvSpPr>
        <p:spPr bwMode="auto">
          <a:xfrm flipV="1">
            <a:off x="2819400" y="4419600"/>
            <a:ext cx="533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98" name="Line 30"/>
          <p:cNvSpPr>
            <a:spLocks noChangeShapeType="1"/>
          </p:cNvSpPr>
          <p:nvPr/>
        </p:nvSpPr>
        <p:spPr bwMode="auto">
          <a:xfrm>
            <a:off x="4191000" y="3810000"/>
            <a:ext cx="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99" name="Line 31"/>
          <p:cNvSpPr>
            <a:spLocks noChangeShapeType="1"/>
          </p:cNvSpPr>
          <p:nvPr/>
        </p:nvSpPr>
        <p:spPr bwMode="auto">
          <a:xfrm flipH="1">
            <a:off x="5105400" y="3657600"/>
            <a:ext cx="6096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00" name="Line 32"/>
          <p:cNvSpPr>
            <a:spLocks noChangeShapeType="1"/>
          </p:cNvSpPr>
          <p:nvPr/>
        </p:nvSpPr>
        <p:spPr bwMode="auto">
          <a:xfrm>
            <a:off x="6477000" y="2362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01" name="Line 33"/>
          <p:cNvSpPr>
            <a:spLocks noChangeShapeType="1"/>
          </p:cNvSpPr>
          <p:nvPr/>
        </p:nvSpPr>
        <p:spPr bwMode="auto">
          <a:xfrm>
            <a:off x="5029200" y="4724400"/>
            <a:ext cx="1143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02" name="Text Box 34"/>
          <p:cNvSpPr txBox="1">
            <a:spLocks noChangeArrowheads="1"/>
          </p:cNvSpPr>
          <p:nvPr/>
        </p:nvSpPr>
        <p:spPr bwMode="auto">
          <a:xfrm>
            <a:off x="6705600" y="6019800"/>
            <a:ext cx="1684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Atmospheric Dose</a:t>
            </a:r>
          </a:p>
          <a:p>
            <a:r>
              <a:rPr lang="en-US" sz="1200" b="1"/>
              <a:t>and Dose Equivalent</a:t>
            </a:r>
          </a:p>
        </p:txBody>
      </p:sp>
      <p:sp>
        <p:nvSpPr>
          <p:cNvPr id="7203" name="Rectangle 35"/>
          <p:cNvSpPr>
            <a:spLocks noChangeArrowheads="1"/>
          </p:cNvSpPr>
          <p:nvPr/>
        </p:nvSpPr>
        <p:spPr bwMode="auto">
          <a:xfrm>
            <a:off x="7543800" y="2667000"/>
            <a:ext cx="1447800" cy="914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200" b="1"/>
              <a:t>NASA/ACE Solar</a:t>
            </a:r>
          </a:p>
          <a:p>
            <a:pPr algn="ctr"/>
            <a:r>
              <a:rPr lang="en-US" sz="1200" b="1"/>
              <a:t>Wind and IMF Data</a:t>
            </a:r>
          </a:p>
        </p:txBody>
      </p:sp>
      <p:sp>
        <p:nvSpPr>
          <p:cNvPr id="7204" name="Line 36"/>
          <p:cNvSpPr>
            <a:spLocks noChangeShapeType="1"/>
          </p:cNvSpPr>
          <p:nvPr/>
        </p:nvSpPr>
        <p:spPr bwMode="auto">
          <a:xfrm flipH="1">
            <a:off x="7239000" y="312420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37" name="Picture 2" descr="SEPmeas_halloween2003_allevent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838199"/>
            <a:ext cx="2057400" cy="1219201"/>
          </a:xfrm>
          <a:prstGeom prst="rect">
            <a:avLst/>
          </a:prstGeom>
          <a:noFill/>
        </p:spPr>
      </p:pic>
      <p:pic>
        <p:nvPicPr>
          <p:cNvPr id="38" name="Picture 2" descr="SEPspecfit_halloween_2003_event3_pa_av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0" y="2590799"/>
            <a:ext cx="2133600" cy="1219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2" descr="Picture4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2286000"/>
            <a:ext cx="198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1" descr="Picture3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1000" y="2971800"/>
            <a:ext cx="1981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6007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NAIRAS Model Predictions During March 2012 Solar Storm Events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6019800"/>
            <a:ext cx="755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Public Web site: </a:t>
            </a:r>
            <a:r>
              <a:rPr lang="en-US" b="1" dirty="0" smtClean="0">
                <a:hlinkClick r:id="rId2"/>
              </a:rPr>
              <a:t>http://sol.spacenvironment.net/~nairas/</a:t>
            </a:r>
            <a:r>
              <a:rPr lang="en-US" b="1" dirty="0" smtClean="0"/>
              <a:t> (or </a:t>
            </a:r>
            <a:r>
              <a:rPr lang="en-US" b="1" dirty="0" err="1" smtClean="0"/>
              <a:t>google</a:t>
            </a:r>
            <a:r>
              <a:rPr lang="en-US" b="1" dirty="0" smtClean="0"/>
              <a:t> NAIRAS)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600200"/>
            <a:ext cx="4114800" cy="4114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1790700"/>
            <a:ext cx="37719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3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NAIRAS Model Predictions During March 2012 Solar Storm Events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00200"/>
            <a:ext cx="3657600" cy="3657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600200"/>
            <a:ext cx="3581400" cy="3581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5791200"/>
            <a:ext cx="7554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Public Web site: </a:t>
            </a:r>
            <a:r>
              <a:rPr lang="en-US" b="1" dirty="0" smtClean="0">
                <a:hlinkClick r:id="rId4"/>
              </a:rPr>
              <a:t>http://sol.spacenvironment.net/~nairas/</a:t>
            </a:r>
            <a:r>
              <a:rPr lang="en-US" b="1" dirty="0" smtClean="0"/>
              <a:t> (or </a:t>
            </a:r>
            <a:r>
              <a:rPr lang="en-US" b="1" dirty="0" err="1" smtClean="0"/>
              <a:t>google</a:t>
            </a:r>
            <a:r>
              <a:rPr lang="en-US" b="1" dirty="0" smtClean="0"/>
              <a:t> NAIRAS)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749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NAIRAS Model Predictions During March 2012 Solar Storm Events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752600"/>
            <a:ext cx="3352800" cy="335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752600"/>
            <a:ext cx="4495800" cy="3371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35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NAIRAS Model Predictions During March 2012 Solar Storm Events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6210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9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txBody>
          <a:bodyPr>
            <a:normAutofit fontScale="90000"/>
          </a:bodyPr>
          <a:lstStyle/>
          <a:p>
            <a:r>
              <a:rPr lang="en-US" b="1" dirty="0" smtClean="0"/>
              <a:t>NAIRAS/DLR-TEPC Comparisons</a:t>
            </a:r>
            <a:br>
              <a:rPr lang="en-US" b="1" dirty="0" smtClean="0"/>
            </a:br>
            <a:r>
              <a:rPr lang="en-US" b="1" dirty="0" smtClean="0"/>
              <a:t>High-Latitude Flight</a:t>
            </a:r>
            <a:endParaRPr lang="en-US" b="1" dirty="0"/>
          </a:p>
        </p:txBody>
      </p:sp>
      <p:pic>
        <p:nvPicPr>
          <p:cNvPr id="6" name="Picture 5" descr="DLR_FAI-FR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1828800"/>
            <a:ext cx="4536142" cy="3505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94" y="1816677"/>
            <a:ext cx="4354606" cy="3364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4801" y="5117068"/>
            <a:ext cx="3714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TEPC data courtesy of Matthias Meier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2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995</TotalTime>
  <Words>1163</Words>
  <Application>Microsoft Office PowerPoint</Application>
  <PresentationFormat>On-screen Show (4:3)</PresentationFormat>
  <Paragraphs>176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Nowcast of Atmospheric Ionizing Radiation for Aviation Safety (NAIRAS) Model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NAIRAS/DLR-TEPC Comparisons High-Latitude Flight</vt:lpstr>
      <vt:lpstr>NAIRAS/DLR-TEPC Comparisons Low-Latitude Flight</vt:lpstr>
      <vt:lpstr>NAIRAS/DLR-Liulin Comparisons High-Latitude Flight</vt:lpstr>
      <vt:lpstr>NAIRAS/DLR-Liulin Comparisons Low-Latitude Flight</vt:lpstr>
      <vt:lpstr>PowerPoint Presentation</vt:lpstr>
      <vt:lpstr>PowerPoint Presentation</vt:lpstr>
      <vt:lpstr>PowerPoint Presentation</vt:lpstr>
      <vt:lpstr>PowerPoint Presentation</vt:lpstr>
      <vt:lpstr>NAIRAS Team</vt:lpstr>
      <vt:lpstr>Backup Slides</vt:lpstr>
      <vt:lpstr>Aircraft Radiation Exposure Recommendations and Actions</vt:lpstr>
      <vt:lpstr>PowerPoint Presentation</vt:lpstr>
      <vt:lpstr>Aircraft Radiation Exposure Medical Research</vt:lpstr>
      <vt:lpstr> NIOSH’s flight crew program (Grajewski)</vt:lpstr>
      <vt:lpstr>PowerPoint Presentation</vt:lpstr>
      <vt:lpstr>Aircraft Radiation Exposure Recommendations and Actions</vt:lpstr>
      <vt:lpstr>Cross Polar Working Group (CPWG) (Kunches)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NASA’s Nowcast of Atmospheric Ionizing Radiation for Aviation Safety (NAIRAS) Model</dc:title>
  <dc:creator>Mertens, Christopher J. (LARC-E303)</dc:creator>
  <cp:lastModifiedBy>Mertens, Christopher J. (LARC-E303)</cp:lastModifiedBy>
  <cp:revision>58</cp:revision>
  <dcterms:created xsi:type="dcterms:W3CDTF">2006-08-16T00:00:00Z</dcterms:created>
  <dcterms:modified xsi:type="dcterms:W3CDTF">2012-09-27T14:50:01Z</dcterms:modified>
</cp:coreProperties>
</file>