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</p:sldMasterIdLst>
  <p:notesMasterIdLst>
    <p:notesMasterId r:id="rId23"/>
  </p:notesMasterIdLst>
  <p:handoutMasterIdLst>
    <p:handoutMasterId r:id="rId24"/>
  </p:handoutMasterIdLst>
  <p:sldIdLst>
    <p:sldId id="358" r:id="rId3"/>
    <p:sldId id="318" r:id="rId4"/>
    <p:sldId id="263" r:id="rId5"/>
    <p:sldId id="313" r:id="rId6"/>
    <p:sldId id="268" r:id="rId7"/>
    <p:sldId id="390" r:id="rId8"/>
    <p:sldId id="320" r:id="rId9"/>
    <p:sldId id="321" r:id="rId10"/>
    <p:sldId id="386" r:id="rId11"/>
    <p:sldId id="310" r:id="rId12"/>
    <p:sldId id="399" r:id="rId13"/>
    <p:sldId id="396" r:id="rId14"/>
    <p:sldId id="401" r:id="rId15"/>
    <p:sldId id="402" r:id="rId16"/>
    <p:sldId id="403" r:id="rId17"/>
    <p:sldId id="404" r:id="rId18"/>
    <p:sldId id="406" r:id="rId19"/>
    <p:sldId id="304" r:id="rId20"/>
    <p:sldId id="356" r:id="rId21"/>
    <p:sldId id="3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FF00"/>
    <a:srgbClr val="20FF00"/>
    <a:srgbClr val="0A0916"/>
    <a:srgbClr val="0A0A19"/>
    <a:srgbClr val="FFE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7" autoAdjust="0"/>
    <p:restoredTop sz="97703" autoAdjust="0"/>
  </p:normalViewPr>
  <p:slideViewPr>
    <p:cSldViewPr snapToGrid="0" snapToObjects="1">
      <p:cViewPr varScale="1">
        <p:scale>
          <a:sx n="146" d="100"/>
          <a:sy n="146" d="100"/>
        </p:scale>
        <p:origin x="-24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5D4E-F54B-D249-899B-E9FC0BCD6C47}" type="datetimeFigureOut">
              <a:rPr lang="en-US" smtClean="0"/>
              <a:t>9/26/12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00C5E-CCFA-0749-BF63-B1397163B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52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EFD96-9C85-D145-81EF-33A1E79C9695}" type="datetimeFigureOut">
              <a:rPr lang="en-US" smtClean="0"/>
              <a:pPr/>
              <a:t>9/26/12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1582-DFA9-4F4A-8AFC-4286864DE6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47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1582-DFA9-4F4A-8AFC-4286864DE67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571374" indent="-37118517" defTabSz="9151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185F6D-38B0-054E-94B3-CD647A3AA758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571374" indent="-37118517" defTabSz="9151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418B08-F2D9-154D-9FDF-EB4DCE0A086B}" type="slidenum">
              <a:rPr lang="en-US" sz="1200"/>
              <a:pPr eaLnBrk="1" hangingPunct="1"/>
              <a:t>20</a:t>
            </a:fld>
            <a:endParaRPr lang="en-US" sz="1200" dirty="0"/>
          </a:p>
        </p:txBody>
      </p:sp>
      <p:sp>
        <p:nvSpPr>
          <p:cNvPr id="1320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571374" indent="-37118517" defTabSz="9151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466DD1-0C61-A94F-AEDE-E6EEAF3795AE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571374" indent="-37118517" defTabSz="9151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6E7389-D018-5545-840E-3412A92C63EE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7.9 Billion km</a:t>
            </a:r>
            <a:r>
              <a:rPr lang="en-US" baseline="0" dirty="0" smtClean="0"/>
              <a:t> journey (1 AU ~ 150 Million km)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MESSENGER needs to speed up to catch Mercury</a:t>
            </a:r>
          </a:p>
          <a:p>
            <a:r>
              <a:rPr lang="en-US" baseline="0" dirty="0" smtClean="0"/>
              <a:t>	- Mercury orbital velocity about 48 km/s versus Earth’s orbital velocity of 30 km/s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2240C74-52F0-49FC-AF3C-6D1084539CA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571374" indent="-37118517" defTabSz="9151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28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5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85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1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5847CE-5C42-A34E-B0BE-71CDA701147F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08100" y="769938"/>
            <a:ext cx="4248150" cy="3187700"/>
          </a:xfrm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212" y="4375203"/>
            <a:ext cx="5046157" cy="40634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08100" y="769938"/>
            <a:ext cx="4248150" cy="3187700"/>
          </a:xfrm>
          <a:solidFill>
            <a:srgbClr val="FFFFFF"/>
          </a:solidFill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1" y="4375150"/>
            <a:ext cx="5045075" cy="40640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2240C74-52F0-49FC-AF3C-6D1084539CA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1" tIns="45286" rIns="90571" bIns="45286"/>
          <a:lstStyle>
            <a:lvl1pPr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CD670E-6128-344D-A535-E597DB3E69DF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1" tIns="45286" rIns="90571" bIns="45286"/>
          <a:lstStyle>
            <a:lvl1pPr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CD670E-6128-344D-A535-E597DB3E69DF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4E5C9-E898-2B42-B9A8-6B2494120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1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8090-3CF0-1547-887D-66C18CA70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4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2F68-6BA9-B549-9813-FB9B20605C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27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 b="0" i="0"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9762" y="6492875"/>
            <a:ext cx="2895600" cy="365125"/>
          </a:xfrm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861A3B4-34E4-6B40-8B7F-E0F1C4FE2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3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3BF7-04F1-474E-8856-E9B2CA27D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8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30F6-2B8B-C24B-9770-0C8156EC8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81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30F6-2B8B-C24B-9770-0C8156EC8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65088" y="1148479"/>
            <a:ext cx="9018587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16"/>
          <p:cNvSpPr>
            <a:spLocks noChangeShapeType="1"/>
          </p:cNvSpPr>
          <p:nvPr userDrawn="1"/>
        </p:nvSpPr>
        <p:spPr bwMode="auto">
          <a:xfrm>
            <a:off x="76200" y="113900"/>
            <a:ext cx="901858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3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70307"/>
            <a:ext cx="1166261" cy="187693"/>
          </a:xfrm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3825" y="6492875"/>
            <a:ext cx="2895600" cy="365125"/>
          </a:xfrm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75600"/>
            <a:ext cx="2133600" cy="365125"/>
          </a:xfrm>
        </p:spPr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8BE3EDE8-E58F-384F-BB4E-9077CEB944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0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F659-794E-034B-BE83-6E4EFE3BF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43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5A32-D9E7-1047-B226-D733DB042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08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F23C-7A5B-6940-BCAD-35DAEC383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06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06C3-9DE5-9145-BE60-2CC2F5E5C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45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6B56CF-C034-48D7-8FB2-10BCA57A16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31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2C241B-8F9B-490E-8DCB-57A6F54484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0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6082"/>
            <a:ext cx="8229600" cy="58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REG - </a:t>
            </a:r>
            <a:fld id="{9D20300E-8F4F-8B40-9E30-B872CD2DA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FFFF00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00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00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00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00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00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4500" y="211138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6200"/>
            <a:ext cx="82296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b="0" i="0">
                <a:solidFill>
                  <a:srgbClr val="FFFFFF"/>
                </a:solidFill>
                <a:latin typeface="Calibri" pitchFamily="-107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27 September 2012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6947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rgbClr val="FFFFFF"/>
                </a:solidFill>
                <a:latin typeface="Calibri" pitchFamily="-107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Goddard Space Flight Center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FFFFFF"/>
                </a:solidFill>
                <a:latin typeface="Calibri" pitchFamily="-107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DD33A8-A648-0D4D-A4E0-38C5F249D99A}" type="slidenum">
              <a:rPr lang="en-US" smtClean="0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5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C000"/>
          </a:solidFill>
          <a:latin typeface="+mj-lt"/>
          <a:ea typeface="ＭＳ Ｐゴシック" pitchFamily="124" charset="-128"/>
          <a:cs typeface="ＭＳ Ｐゴシック" pitchFamily="12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4" charset="0"/>
          <a:ea typeface="ＭＳ Ｐゴシック" pitchFamily="124" charset="-128"/>
          <a:cs typeface="ＭＳ Ｐゴシック" pitchFamily="1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4" charset="0"/>
          <a:ea typeface="ＭＳ Ｐゴシック" pitchFamily="124" charset="-128"/>
          <a:cs typeface="ＭＳ Ｐゴシック" pitchFamily="1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4" charset="0"/>
          <a:ea typeface="ＭＳ Ｐゴシック" pitchFamily="124" charset="-128"/>
          <a:cs typeface="ＭＳ Ｐゴシック" pitchFamily="1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4" charset="0"/>
          <a:ea typeface="ＭＳ Ｐゴシック" pitchFamily="124" charset="-128"/>
          <a:cs typeface="ＭＳ Ｐゴシック" pitchFamily="1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4" charset="0"/>
          <a:ea typeface="ＭＳ Ｐゴシック" pitchFamily="124" charset="-128"/>
          <a:cs typeface="ＭＳ Ｐゴシック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4" charset="0"/>
          <a:ea typeface="ＭＳ Ｐゴシック" pitchFamily="124" charset="-128"/>
          <a:cs typeface="ＭＳ Ｐゴシック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4" charset="0"/>
          <a:ea typeface="ＭＳ Ｐゴシック" pitchFamily="124" charset="-128"/>
          <a:cs typeface="ＭＳ Ｐゴシック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24" charset="0"/>
          <a:ea typeface="ＭＳ Ｐゴシック" pitchFamily="124" charset="-128"/>
          <a:cs typeface="ＭＳ Ｐゴシック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chemeClr val="tx1"/>
          </a:solidFill>
          <a:latin typeface="+mn-lt"/>
          <a:ea typeface="ＭＳ Ｐゴシック" pitchFamily="124" charset="-128"/>
          <a:cs typeface="ＭＳ Ｐゴシック" pitchFamily="12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07-03269 MESSENGER TSh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46"/>
            <a:ext cx="8305799" cy="3735903"/>
          </a:xfrm>
          <a:scene3d>
            <a:camera prst="perspectiveFront" fov="5400000">
              <a:rot lat="2340000" lon="0" rev="0"/>
            </a:camera>
            <a:lightRig rig="threePt" dir="t"/>
          </a:scene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MESSENGER: Effects of AR1429</a:t>
            </a:r>
          </a:p>
          <a:p>
            <a:pPr algn="ctr"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7083" y="4519083"/>
            <a:ext cx="67521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Robert E. Gold, and the MESSENGER </a:t>
            </a:r>
            <a:r>
              <a:rPr lang="en-US" sz="2800" b="1" dirty="0" smtClean="0">
                <a:solidFill>
                  <a:schemeClr val="bg1"/>
                </a:solidFill>
              </a:rPr>
              <a:t>Team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Johns Hopkins University Applied Physics Laboratory, </a:t>
            </a:r>
            <a:r>
              <a:rPr lang="en-US" b="1" i="1" dirty="0" smtClean="0">
                <a:solidFill>
                  <a:schemeClr val="bg1"/>
                </a:solidFill>
              </a:rPr>
              <a:t/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Laurel</a:t>
            </a:r>
            <a:r>
              <a:rPr lang="en-US" b="1" i="1" dirty="0">
                <a:solidFill>
                  <a:schemeClr val="bg1"/>
                </a:solidFill>
              </a:rPr>
              <a:t>, MD 20723, </a:t>
            </a:r>
            <a:r>
              <a:rPr lang="en-US" b="1" i="1" dirty="0" smtClean="0">
                <a:solidFill>
                  <a:schemeClr val="bg1"/>
                </a:solidFill>
              </a:rPr>
              <a:t>USA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1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82" y="4143926"/>
            <a:ext cx="3683000" cy="210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1016000"/>
            <a:ext cx="8229600" cy="40163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Spacecraft Must Be Robust</a:t>
            </a:r>
            <a:endParaRPr lang="en-US" sz="2800" b="1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1455"/>
            <a:ext cx="853863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MESSENGER is th</a:t>
            </a:r>
            <a:r>
              <a:rPr lang="en-US" sz="2400" dirty="0" smtClean="0"/>
              <a:t>e innermost space weather monitor in the solar system</a:t>
            </a:r>
          </a:p>
          <a:p>
            <a:pPr lvl="1"/>
            <a:r>
              <a:rPr lang="en-US" sz="2000" dirty="0" smtClean="0"/>
              <a:t>It is vulnerable, being so close to the Sun</a:t>
            </a:r>
          </a:p>
          <a:p>
            <a:r>
              <a:rPr lang="en-US" sz="2400" dirty="0" smtClean="0"/>
              <a:t>An </a:t>
            </a:r>
            <a:r>
              <a:rPr lang="en-US" sz="2400" dirty="0"/>
              <a:t>attitude upset </a:t>
            </a:r>
            <a:r>
              <a:rPr lang="en-US" sz="2400" dirty="0" smtClean="0"/>
              <a:t>at 0.3 – 0.5 AU could quickly be fatal</a:t>
            </a:r>
          </a:p>
          <a:p>
            <a:r>
              <a:rPr lang="en-US" sz="2400" dirty="0" smtClean="0"/>
              <a:t>Solar particle events can be extreme at 0.3 AU</a:t>
            </a:r>
          </a:p>
          <a:p>
            <a:r>
              <a:rPr lang="en-US" sz="2400" dirty="0" smtClean="0"/>
              <a:t>Solar panels will degrade above 180 C</a:t>
            </a:r>
          </a:p>
          <a:p>
            <a:r>
              <a:rPr lang="en-US" sz="2400" dirty="0" smtClean="0"/>
              <a:t>MESSENGER built with rad-hard parts</a:t>
            </a:r>
          </a:p>
          <a:p>
            <a:pPr lvl="1"/>
            <a:r>
              <a:rPr lang="en-US" sz="2000" dirty="0" smtClean="0"/>
              <a:t>Some parts were not as hard as advertised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7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Solar Activity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0" y="1514388"/>
            <a:ext cx="8889714" cy="4979122"/>
          </a:xfrm>
        </p:spPr>
        <p:txBody>
          <a:bodyPr>
            <a:normAutofit/>
          </a:bodyPr>
          <a:lstStyle/>
          <a:p>
            <a:r>
              <a:rPr lang="en-US" sz="1800" b="1" dirty="0"/>
              <a:t>Increased solar activity may lead to temporary data corruption in some instruments during solar particle </a:t>
            </a:r>
            <a:r>
              <a:rPr lang="en-US" sz="1800" b="1" dirty="0" smtClean="0"/>
              <a:t>events, but </a:t>
            </a:r>
            <a:r>
              <a:rPr lang="en-US" sz="1800" b="1" i="1" dirty="0" smtClean="0"/>
              <a:t>no </a:t>
            </a:r>
            <a:r>
              <a:rPr lang="en-US" sz="1800" b="1" i="1" dirty="0"/>
              <a:t>permanent damage is </a:t>
            </a:r>
            <a:r>
              <a:rPr lang="en-US" sz="1800" b="1" i="1" dirty="0" smtClean="0"/>
              <a:t>anticipated</a:t>
            </a:r>
            <a:r>
              <a:rPr lang="en-US" sz="1800" b="1" dirty="0" smtClean="0"/>
              <a:t>.</a:t>
            </a:r>
          </a:p>
          <a:p>
            <a:pPr lvl="1"/>
            <a:r>
              <a:rPr lang="en-US" sz="1600" dirty="0"/>
              <a:t>XRS, GRS, and NS all have internal protection that will put them into safe mode during the peak of the </a:t>
            </a:r>
            <a:r>
              <a:rPr lang="en-US" sz="1600" dirty="0" smtClean="0"/>
              <a:t>events.</a:t>
            </a:r>
          </a:p>
          <a:p>
            <a:pPr lvl="1"/>
            <a:r>
              <a:rPr lang="en-US" sz="1800" dirty="0" smtClean="0"/>
              <a:t>Prevents excessive rates in photo-multiplier tubes and proportional counters</a:t>
            </a:r>
            <a:endParaRPr lang="en-US" sz="1800" dirty="0"/>
          </a:p>
          <a:p>
            <a:pPr lvl="1"/>
            <a:r>
              <a:rPr lang="en-US" sz="1600" dirty="0"/>
              <a:t>MASCS and MDIS data may see high </a:t>
            </a:r>
            <a:r>
              <a:rPr lang="en-US" sz="1600" dirty="0" smtClean="0"/>
              <a:t>backgrounds near the </a:t>
            </a:r>
            <a:r>
              <a:rPr lang="en-US" sz="1600" dirty="0"/>
              <a:t>peak of particle </a:t>
            </a:r>
            <a:r>
              <a:rPr lang="en-US" sz="1600" dirty="0" smtClean="0"/>
              <a:t>events. </a:t>
            </a:r>
            <a:endParaRPr lang="en-US" sz="1600" dirty="0"/>
          </a:p>
          <a:p>
            <a:pPr lvl="1"/>
            <a:r>
              <a:rPr lang="en-US" sz="1600" dirty="0"/>
              <a:t>EPS and FIPS can handle very large event rates without </a:t>
            </a:r>
            <a:r>
              <a:rPr lang="en-US" sz="1600" dirty="0" smtClean="0"/>
              <a:t>problems; rates </a:t>
            </a:r>
            <a:r>
              <a:rPr lang="en-US" sz="1600" dirty="0"/>
              <a:t>above those will temporarily saturate the </a:t>
            </a:r>
            <a:r>
              <a:rPr lang="en-US" sz="1600" dirty="0" smtClean="0"/>
              <a:t>data.</a:t>
            </a:r>
          </a:p>
          <a:p>
            <a:pPr lvl="1"/>
            <a:r>
              <a:rPr lang="en-US" sz="1600" dirty="0"/>
              <a:t>MAG and MLA </a:t>
            </a:r>
            <a:r>
              <a:rPr lang="en-US" sz="1600" dirty="0" smtClean="0"/>
              <a:t>are mostly immune to large particle fluxes.</a:t>
            </a:r>
          </a:p>
          <a:p>
            <a:r>
              <a:rPr lang="en-US" sz="1800" b="1" dirty="0"/>
              <a:t>Instrument memory chips</a:t>
            </a:r>
            <a:r>
              <a:rPr lang="en-US" sz="1800" b="1" dirty="0" smtClean="0"/>
              <a:t> have proven to be slightly more </a:t>
            </a:r>
            <a:r>
              <a:rPr lang="en-US" sz="1800" b="1" dirty="0"/>
              <a:t>vulnerable to bit flips than</a:t>
            </a:r>
            <a:r>
              <a:rPr lang="en-US" sz="1800" b="1" dirty="0" smtClean="0"/>
              <a:t> originally anticipated.</a:t>
            </a:r>
          </a:p>
          <a:p>
            <a:pPr lvl="1"/>
            <a:r>
              <a:rPr lang="en-US" sz="1600" dirty="0"/>
              <a:t>About a half dozen bit-flip events have been seen in</a:t>
            </a:r>
            <a:r>
              <a:rPr lang="en-US" sz="1600" dirty="0" smtClean="0"/>
              <a:t> seven years.</a:t>
            </a:r>
          </a:p>
          <a:p>
            <a:pPr lvl="1"/>
            <a:r>
              <a:rPr lang="en-US" sz="1600" dirty="0" smtClean="0"/>
              <a:t>Routine instrument memory checking was instituted during the cruise phase.</a:t>
            </a:r>
          </a:p>
          <a:p>
            <a:pPr lvl="1"/>
            <a:r>
              <a:rPr lang="en-US" sz="1600" dirty="0" smtClean="0"/>
              <a:t>If flipped bits are detected, the instrument is power cycled.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8537-E54A-498D-80DF-DC60E01C61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5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1016000"/>
            <a:ext cx="8229600" cy="40163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Active Region 1429</a:t>
            </a:r>
            <a:endParaRPr lang="en-US" sz="2800" b="1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1455"/>
            <a:ext cx="853863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 active region appeared on the Sun in early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March</a:t>
            </a:r>
            <a:r>
              <a:rPr lang="en-US" sz="2400" dirty="0" smtClean="0"/>
              <a:t>, 2012</a:t>
            </a:r>
          </a:p>
          <a:p>
            <a:r>
              <a:rPr lang="en-US" sz="2400" dirty="0" smtClean="0"/>
              <a:t>Region produced several large flares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Most intense </a:t>
            </a:r>
            <a:r>
              <a:rPr lang="en-US" sz="2000" dirty="0" smtClean="0"/>
              <a:t>observed during 8 years of mission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X5.4 flare on March 7 and additional large flares over the next few days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3927658"/>
            <a:ext cx="2540000" cy="2540000"/>
            <a:chOff x="6229887" y="3927658"/>
            <a:chExt cx="2540000" cy="2540000"/>
          </a:xfrm>
        </p:grpSpPr>
        <p:pic>
          <p:nvPicPr>
            <p:cNvPr id="2" name="Picture 1" descr="hmi200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887" y="3927658"/>
              <a:ext cx="2540000" cy="25400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409552" y="4320748"/>
              <a:ext cx="688434" cy="688434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82347" y="4038357"/>
            <a:ext cx="3159888" cy="2369916"/>
            <a:chOff x="1784689" y="3986434"/>
            <a:chExt cx="3159888" cy="2369916"/>
          </a:xfrm>
        </p:grpSpPr>
        <p:pic>
          <p:nvPicPr>
            <p:cNvPr id="9" name="Picture 8" descr="Xray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689" y="3986434"/>
              <a:ext cx="3159888" cy="236991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80743" y="4237658"/>
              <a:ext cx="1851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X5.4 X-Ray Flare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>
              <a:off x="2089040" y="4422324"/>
              <a:ext cx="391703" cy="5273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Prot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75" y="4038357"/>
            <a:ext cx="3161210" cy="23709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6997" y="54626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&gt;100 MeV Protons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0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et_pos01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93" y="1739513"/>
            <a:ext cx="4173472" cy="417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AR 1429 Events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8452" y="1757176"/>
            <a:ext cx="4874383" cy="432950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MESSENGER well-connected to flare site at ~0.4AU</a:t>
            </a:r>
          </a:p>
          <a:p>
            <a:r>
              <a:rPr lang="en-US" sz="2800" dirty="0" smtClean="0"/>
              <a:t>11 </a:t>
            </a:r>
            <a:r>
              <a:rPr lang="en-US" sz="2800" dirty="0" smtClean="0"/>
              <a:t>anomalies </a:t>
            </a:r>
            <a:r>
              <a:rPr lang="en-US" sz="2800" dirty="0" smtClean="0"/>
              <a:t>from solar events</a:t>
            </a:r>
            <a:endParaRPr lang="en-US" sz="2800" dirty="0" smtClean="0"/>
          </a:p>
          <a:p>
            <a:pPr lvl="1"/>
            <a:r>
              <a:rPr lang="en-US" sz="2400" dirty="0" smtClean="0"/>
              <a:t>Temporary effects in attitude control </a:t>
            </a:r>
            <a:r>
              <a:rPr lang="en-US" sz="2400" dirty="0" smtClean="0"/>
              <a:t>and </a:t>
            </a:r>
            <a:r>
              <a:rPr lang="en-US" sz="2400" dirty="0" smtClean="0"/>
              <a:t>5 of the 7 instruments </a:t>
            </a:r>
          </a:p>
          <a:p>
            <a:r>
              <a:rPr lang="en-US" sz="2800" dirty="0" smtClean="0"/>
              <a:t>Some changes were permanent </a:t>
            </a:r>
          </a:p>
          <a:p>
            <a:pPr lvl="1"/>
            <a:r>
              <a:rPr lang="en-US" sz="2400" dirty="0" smtClean="0"/>
              <a:t>Loss of </a:t>
            </a:r>
            <a:r>
              <a:rPr lang="en-US" sz="2400" dirty="0"/>
              <a:t>sensitivity, resolution, </a:t>
            </a:r>
            <a:r>
              <a:rPr lang="en-US" sz="2400" dirty="0" smtClean="0"/>
              <a:t>gain </a:t>
            </a:r>
            <a:endParaRPr lang="en-US" sz="2400" dirty="0" smtClean="0"/>
          </a:p>
          <a:p>
            <a:pPr lvl="1"/>
            <a:r>
              <a:rPr lang="en-US" sz="2400" dirty="0" smtClean="0"/>
              <a:t>Partially </a:t>
            </a:r>
            <a:r>
              <a:rPr lang="en-US" sz="2400" dirty="0"/>
              <a:t>fixed by anneal or voltage </a:t>
            </a:r>
            <a:r>
              <a:rPr lang="en-US" sz="2400" dirty="0" smtClean="0"/>
              <a:t>adjustment</a:t>
            </a:r>
            <a:endParaRPr lang="en-US" sz="2000" dirty="0" smtClean="0"/>
          </a:p>
          <a:p>
            <a:r>
              <a:rPr lang="en-US" sz="2800" dirty="0" smtClean="0"/>
              <a:t>All other subsystems were unaffected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4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</a:t>
            </a:r>
            <a:r>
              <a:rPr lang="en-US" dirty="0" smtClean="0"/>
              <a:t>Effects of AR1429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CCD-based star trackers would not lock onto stars; power cycled to fix</a:t>
            </a:r>
          </a:p>
          <a:p>
            <a:r>
              <a:rPr lang="en-US" dirty="0" smtClean="0"/>
              <a:t>Images </a:t>
            </a:r>
            <a:r>
              <a:rPr lang="en-US" dirty="0" smtClean="0"/>
              <a:t>had hot pixels and “stars</a:t>
            </a:r>
            <a:r>
              <a:rPr lang="en-US" dirty="0" smtClean="0"/>
              <a:t>” from penetrating particles </a:t>
            </a:r>
            <a:endParaRPr lang="en-US" dirty="0" smtClean="0"/>
          </a:p>
          <a:p>
            <a:r>
              <a:rPr lang="en-US" dirty="0" smtClean="0"/>
              <a:t>Gamma-ray (GRS) and Neutron (NS)spectrometers had very high counting rates and went into safe mode that turned off high voltages</a:t>
            </a:r>
          </a:p>
          <a:p>
            <a:r>
              <a:rPr lang="en-US" dirty="0" smtClean="0"/>
              <a:t>GRS processor had single event upset in code space and automatically turned instrument off</a:t>
            </a:r>
          </a:p>
          <a:p>
            <a:r>
              <a:rPr lang="en-US" dirty="0" smtClean="0"/>
              <a:t>GRS high-purity germanium detector sustained radiation damage that degraded energy resolution</a:t>
            </a:r>
          </a:p>
          <a:p>
            <a:r>
              <a:rPr lang="en-US" dirty="0" smtClean="0"/>
              <a:t>NS had single event upset outside code area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04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</a:t>
            </a:r>
            <a:r>
              <a:rPr lang="en-US" dirty="0" smtClean="0"/>
              <a:t>Effects of AR1429  -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Very </a:t>
            </a:r>
            <a:r>
              <a:rPr lang="en-US" dirty="0"/>
              <a:t>high NS </a:t>
            </a:r>
            <a:r>
              <a:rPr lang="en-US" dirty="0" smtClean="0"/>
              <a:t>count </a:t>
            </a:r>
            <a:r>
              <a:rPr lang="en-US" dirty="0"/>
              <a:t>rates </a:t>
            </a:r>
            <a:r>
              <a:rPr lang="en-US" dirty="0" smtClean="0"/>
              <a:t>caused PMT </a:t>
            </a:r>
            <a:r>
              <a:rPr lang="en-US" dirty="0"/>
              <a:t>gain shift</a:t>
            </a:r>
          </a:p>
          <a:p>
            <a:r>
              <a:rPr lang="en-US" dirty="0" smtClean="0"/>
              <a:t>Energetic Particles and Plasma Spectrometer (EPPS) had multiple single event upsets</a:t>
            </a:r>
          </a:p>
          <a:p>
            <a:r>
              <a:rPr lang="en-US" dirty="0" smtClean="0"/>
              <a:t>X-Ray Spectrometer (XRS) solar monitor radiation damage increased its leakage current</a:t>
            </a:r>
          </a:p>
          <a:p>
            <a:r>
              <a:rPr lang="en-US" dirty="0" smtClean="0"/>
              <a:t>Mercury Atmospheric and Surface Composition Spectrometer (MASCS) processor RAM had single event upset in code path that turned it off</a:t>
            </a:r>
          </a:p>
          <a:p>
            <a:r>
              <a:rPr lang="en-US" dirty="0"/>
              <a:t>Magnetometer and Laser </a:t>
            </a:r>
            <a:r>
              <a:rPr lang="en-US" dirty="0" smtClean="0"/>
              <a:t>Altimeter </a:t>
            </a:r>
            <a:r>
              <a:rPr lang="en-US" dirty="0"/>
              <a:t>were unaffected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1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Single event upsets were fixed by power cycling or manual content restoration </a:t>
            </a:r>
          </a:p>
          <a:p>
            <a:pPr lvl="1"/>
            <a:r>
              <a:rPr lang="en-US" dirty="0" smtClean="0"/>
              <a:t>No permanent effects</a:t>
            </a:r>
          </a:p>
          <a:p>
            <a:r>
              <a:rPr lang="en-US" dirty="0" smtClean="0"/>
              <a:t>Radiation damage in GRS germanium detector and XRS solar monitor were partially removed by annealing the detectors </a:t>
            </a:r>
          </a:p>
          <a:p>
            <a:pPr lvl="1"/>
            <a:r>
              <a:rPr lang="en-US" dirty="0" smtClean="0"/>
              <a:t>Only partially recoverable</a:t>
            </a:r>
          </a:p>
          <a:p>
            <a:r>
              <a:rPr lang="en-US" dirty="0" smtClean="0"/>
              <a:t>Gain loss in the NS PMT was corrected by raising its voltage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93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417637"/>
            <a:ext cx="8974667" cy="50882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16"/>
            <a:ext cx="8229600" cy="581555"/>
          </a:xfrm>
        </p:spPr>
        <p:txBody>
          <a:bodyPr/>
          <a:lstStyle/>
          <a:p>
            <a:r>
              <a:rPr lang="en-US" dirty="0" smtClean="0"/>
              <a:t>Affected Subsystems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MESSENGER_Component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62" y="1423401"/>
            <a:ext cx="7526867" cy="508825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64499" y="5096933"/>
            <a:ext cx="1447800" cy="685800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32494" y="5096933"/>
            <a:ext cx="1862667" cy="254000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532498" y="4504266"/>
            <a:ext cx="1862667" cy="254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532498" y="4699002"/>
            <a:ext cx="1862667" cy="254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xplosion 2 12"/>
          <p:cNvSpPr/>
          <p:nvPr/>
        </p:nvSpPr>
        <p:spPr>
          <a:xfrm>
            <a:off x="1718711" y="4749806"/>
            <a:ext cx="160867" cy="152399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xplosion 2 13"/>
          <p:cNvSpPr/>
          <p:nvPr/>
        </p:nvSpPr>
        <p:spPr>
          <a:xfrm>
            <a:off x="1718711" y="4936074"/>
            <a:ext cx="160867" cy="152399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xplosion 2 14"/>
          <p:cNvSpPr/>
          <p:nvPr/>
        </p:nvSpPr>
        <p:spPr>
          <a:xfrm>
            <a:off x="1718711" y="5604961"/>
            <a:ext cx="160867" cy="152399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Explosion 2 15"/>
          <p:cNvSpPr/>
          <p:nvPr/>
        </p:nvSpPr>
        <p:spPr>
          <a:xfrm>
            <a:off x="1718711" y="5909767"/>
            <a:ext cx="160867" cy="152399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24021" y="5850490"/>
            <a:ext cx="1862667" cy="254000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524021" y="4902186"/>
            <a:ext cx="1862667" cy="254000"/>
          </a:xfrm>
          <a:prstGeom prst="ellipse">
            <a:avLst/>
          </a:prstGeom>
          <a:noFill/>
          <a:ln w="28575" cmpd="sng">
            <a:solidFill>
              <a:srgbClr val="2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0047" y="2260600"/>
            <a:ext cx="1363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Quality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047" y="2480736"/>
            <a:ext cx="1363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SEU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10047" y="2700872"/>
            <a:ext cx="1363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Rad Damage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10047" y="2921008"/>
            <a:ext cx="1363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Gain Shift</a:t>
            </a:r>
            <a:endParaRPr lang="en-US" sz="1200" dirty="0"/>
          </a:p>
        </p:txBody>
      </p:sp>
      <p:sp>
        <p:nvSpPr>
          <p:cNvPr id="24" name="Oval 23"/>
          <p:cNvSpPr/>
          <p:nvPr/>
        </p:nvSpPr>
        <p:spPr>
          <a:xfrm>
            <a:off x="1049860" y="2370665"/>
            <a:ext cx="440277" cy="127002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Explosion 2 24"/>
          <p:cNvSpPr/>
          <p:nvPr/>
        </p:nvSpPr>
        <p:spPr>
          <a:xfrm>
            <a:off x="1189565" y="2556947"/>
            <a:ext cx="160867" cy="152399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049860" y="2810943"/>
            <a:ext cx="440277" cy="12700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049860" y="3022612"/>
            <a:ext cx="440277" cy="127002"/>
          </a:xfrm>
          <a:prstGeom prst="ellipse">
            <a:avLst/>
          </a:prstGeom>
          <a:noFill/>
          <a:ln w="28575" cmpd="sng">
            <a:solidFill>
              <a:srgbClr val="2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8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M1_M2_RG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4"/>
          <a:stretch/>
        </p:blipFill>
        <p:spPr bwMode="auto">
          <a:xfrm>
            <a:off x="4749811" y="1512218"/>
            <a:ext cx="4199467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1239834" y="871705"/>
            <a:ext cx="642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0" dirty="0" smtClean="0">
                <a:solidFill>
                  <a:srgbClr val="FFFF00"/>
                </a:solidFill>
                <a:latin typeface="Helvetica" charset="0"/>
              </a:rPr>
              <a:t>What is the Future?</a:t>
            </a:r>
            <a:endParaRPr lang="en-US" sz="2800" baseline="-25000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5575" y="5888329"/>
            <a:ext cx="3253181" cy="338554"/>
          </a:xfrm>
          <a:prstGeom prst="rect">
            <a:avLst/>
          </a:prstGeom>
          <a:ln w="28575" cmpd="sng"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600" b="1" i="0" dirty="0" smtClean="0">
                <a:solidFill>
                  <a:srgbClr val="20FF00"/>
                </a:solidFill>
                <a:latin typeface="+mj-lt"/>
              </a:rPr>
              <a:t>Stretched color image of Mercury</a:t>
            </a:r>
            <a:endParaRPr lang="en-US" sz="1600" b="1" i="0" dirty="0">
              <a:solidFill>
                <a:srgbClr val="20FF00"/>
              </a:solidFill>
              <a:latin typeface="+mj-lt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" y="1503751"/>
            <a:ext cx="3631555" cy="339785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33363" indent="-233363" algn="l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150000"/>
              <a:buFont typeface="Times" charset="0"/>
              <a:buChar char="•"/>
            </a:pPr>
            <a:r>
              <a:rPr lang="en-US" i="0" dirty="0" smtClean="0">
                <a:solidFill>
                  <a:srgbClr val="FFFF00"/>
                </a:solidFill>
                <a:latin typeface="+mj-lt"/>
              </a:rPr>
              <a:t>In Mercury orbit ~1.5 yrs (6 Mercury yrs)</a:t>
            </a:r>
          </a:p>
          <a:p>
            <a:pPr marL="233363" indent="-233363" algn="l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150000"/>
              <a:buFont typeface="Times" charset="0"/>
              <a:buChar char="•"/>
            </a:pPr>
            <a:r>
              <a:rPr lang="en-US" i="0" dirty="0" smtClean="0">
                <a:solidFill>
                  <a:srgbClr val="FFFF00"/>
                </a:solidFill>
                <a:latin typeface="+mj-lt"/>
              </a:rPr>
              <a:t> MESSENGER continues to discovery the morphology and history of this exciting planet</a:t>
            </a:r>
          </a:p>
          <a:p>
            <a:pPr marL="233363" indent="-233363" algn="l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150000"/>
              <a:buFont typeface="Times" charset="0"/>
              <a:buChar char="•"/>
            </a:pPr>
            <a:r>
              <a:rPr lang="en-US" i="0" dirty="0" smtClean="0">
                <a:solidFill>
                  <a:srgbClr val="FFFF00"/>
                </a:solidFill>
                <a:latin typeface="+mj-lt"/>
              </a:rPr>
              <a:t>Just approaching solar max, so future AR1429s may arise</a:t>
            </a:r>
            <a:endParaRPr lang="en-US" i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>
                <a:solidFill>
                  <a:schemeClr val="bg1"/>
                </a:solidFill>
              </a:rPr>
              <a:t>05-04668-</a:t>
            </a:r>
            <a:fld id="{7131D14D-6D1A-DB49-BD2C-F21C0216474D}" type="slidenum">
              <a:rPr lang="en-US" sz="800">
                <a:solidFill>
                  <a:schemeClr val="bg1"/>
                </a:solidFill>
              </a:rPr>
              <a:pPr eaLnBrk="1" hangingPunct="1"/>
              <a:t>19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082"/>
            <a:ext cx="8229600" cy="433919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solidFill>
                  <a:srgbClr val="FFFF00"/>
                </a:solidFill>
                <a:ea typeface="ＭＳ Ｐゴシック" charset="0"/>
                <a:cs typeface="Helvetica"/>
              </a:rPr>
              <a:t>Follow Mission Progress</a:t>
            </a:r>
          </a:p>
        </p:txBody>
      </p:sp>
      <p:sp>
        <p:nvSpPr>
          <p:cNvPr id="129028" name="Rectangle 6"/>
          <p:cNvSpPr>
            <a:spLocks noChangeArrowheads="1"/>
          </p:cNvSpPr>
          <p:nvPr/>
        </p:nvSpPr>
        <p:spPr bwMode="auto">
          <a:xfrm>
            <a:off x="1784349" y="5990167"/>
            <a:ext cx="58547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800" b="1" dirty="0">
                <a:solidFill>
                  <a:srgbClr val="FFFF00"/>
                </a:solidFill>
                <a:latin typeface="Helvetica"/>
                <a:cs typeface="Helvetica"/>
              </a:rPr>
              <a:t>http://messenger.jhuapl.edu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pic>
        <p:nvPicPr>
          <p:cNvPr id="4" name="Picture 3" descr="Screen shot 2012-09-25 at 16.34.30 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"/>
          <a:stretch/>
        </p:blipFill>
        <p:spPr>
          <a:xfrm>
            <a:off x="634431" y="1270001"/>
            <a:ext cx="7473103" cy="48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2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085975" y="691620"/>
            <a:ext cx="5397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Helvetica" charset="0"/>
              </a:rPr>
              <a:t>…is the 7th Discovery Mission</a:t>
            </a:r>
            <a:endParaRPr lang="en-US" sz="3200" dirty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4514850" y="1225550"/>
            <a:ext cx="4419600" cy="4708981"/>
          </a:xfrm>
          <a:prstGeom prst="rect">
            <a:avLst/>
          </a:prstGeom>
          <a:noFill/>
          <a:ln w="28575">
            <a:solidFill>
              <a:srgbClr val="FF75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33363" indent="-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33363" indent="-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FFFF00"/>
                </a:solidFill>
                <a:latin typeface="Helvetica" charset="0"/>
              </a:rPr>
              <a:t>Discovery began as a NASA Program in FY 1994.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FFFF00"/>
                </a:solidFill>
                <a:latin typeface="Helvetica" charset="0"/>
              </a:rPr>
              <a:t>Program goal is </a:t>
            </a:r>
            <a:r>
              <a:rPr lang="en-US" b="1" dirty="0" smtClean="0">
                <a:solidFill>
                  <a:srgbClr val="FFFF00"/>
                </a:solidFill>
                <a:latin typeface="Helvetica" charset="0"/>
              </a:rPr>
              <a:t>frequent</a:t>
            </a:r>
            <a:r>
              <a:rPr lang="en-US" b="1" dirty="0">
                <a:solidFill>
                  <a:srgbClr val="FFFF00"/>
                </a:solidFill>
                <a:latin typeface="Helvetica" charset="0"/>
              </a:rPr>
              <a:t>, small, scientifically focused missions.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FFFF00"/>
                </a:solidFill>
                <a:latin typeface="Helvetica" charset="0"/>
              </a:rPr>
              <a:t>Missions are led by a Principal Investigator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FFFF00"/>
                </a:solidFill>
                <a:latin typeface="Helvetica" charset="0"/>
              </a:rPr>
              <a:t>Mission proposals are competed and undergo rigorous scientific and technical reviews.</a:t>
            </a:r>
            <a:endParaRPr lang="en-US" dirty="0">
              <a:solidFill>
                <a:srgbClr val="FFFF00"/>
              </a:solidFill>
              <a:latin typeface="Times" charset="0"/>
            </a:endParaRP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276850"/>
            <a:ext cx="11287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354013" y="6076950"/>
            <a:ext cx="919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00"/>
                </a:solidFill>
                <a:latin typeface="Helvetica" charset="0"/>
              </a:rPr>
              <a:t>Deep Impact</a:t>
            </a:r>
          </a:p>
        </p:txBody>
      </p:sp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281113"/>
            <a:ext cx="9874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1701800" y="2185988"/>
            <a:ext cx="1063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00"/>
                </a:solidFill>
                <a:latin typeface="Helvetica" charset="0"/>
              </a:rPr>
              <a:t>Mars Pathfinder</a:t>
            </a:r>
          </a:p>
        </p:txBody>
      </p:sp>
      <p:pic>
        <p:nvPicPr>
          <p:cNvPr id="5940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695575"/>
            <a:ext cx="1270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 Box 9"/>
          <p:cNvSpPr txBox="1">
            <a:spLocks noChangeArrowheads="1"/>
          </p:cNvSpPr>
          <p:nvPr/>
        </p:nvSpPr>
        <p:spPr bwMode="auto">
          <a:xfrm>
            <a:off x="422275" y="3625850"/>
            <a:ext cx="923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00"/>
                </a:solidFill>
                <a:latin typeface="Helvetica" charset="0"/>
              </a:rPr>
              <a:t>Stardust</a:t>
            </a:r>
          </a:p>
        </p:txBody>
      </p:sp>
      <p:pic>
        <p:nvPicPr>
          <p:cNvPr id="5940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81113"/>
            <a:ext cx="10350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Text Box 11"/>
          <p:cNvSpPr txBox="1">
            <a:spLocks noChangeArrowheads="1"/>
          </p:cNvSpPr>
          <p:nvPr/>
        </p:nvSpPr>
        <p:spPr bwMode="auto">
          <a:xfrm>
            <a:off x="285750" y="2209800"/>
            <a:ext cx="866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00"/>
                </a:solidFill>
                <a:latin typeface="Helvetica" charset="0"/>
              </a:rPr>
              <a:t>NEAR</a:t>
            </a:r>
          </a:p>
        </p:txBody>
      </p:sp>
      <p:pic>
        <p:nvPicPr>
          <p:cNvPr id="5940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279525"/>
            <a:ext cx="685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6" name="Text Box 13"/>
          <p:cNvSpPr txBox="1">
            <a:spLocks noChangeArrowheads="1"/>
          </p:cNvSpPr>
          <p:nvPr/>
        </p:nvSpPr>
        <p:spPr bwMode="auto">
          <a:xfrm>
            <a:off x="2940050" y="2203450"/>
            <a:ext cx="1385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00"/>
                </a:solidFill>
                <a:latin typeface="Helvetica" charset="0"/>
              </a:rPr>
              <a:t>Lunar Prospector</a:t>
            </a:r>
          </a:p>
        </p:txBody>
      </p:sp>
      <p:pic>
        <p:nvPicPr>
          <p:cNvPr id="59407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2713038"/>
            <a:ext cx="9874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8" name="Text Box 15"/>
          <p:cNvSpPr txBox="1">
            <a:spLocks noChangeArrowheads="1"/>
          </p:cNvSpPr>
          <p:nvPr/>
        </p:nvSpPr>
        <p:spPr bwMode="auto">
          <a:xfrm>
            <a:off x="1841500" y="3460750"/>
            <a:ext cx="909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00"/>
                </a:solidFill>
                <a:latin typeface="Helvetica" charset="0"/>
              </a:rPr>
              <a:t>Genesis</a:t>
            </a:r>
          </a:p>
        </p:txBody>
      </p:sp>
      <p:pic>
        <p:nvPicPr>
          <p:cNvPr id="59409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979863"/>
            <a:ext cx="7905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0" name="Rectangle 17"/>
          <p:cNvSpPr>
            <a:spLocks noChangeArrowheads="1"/>
          </p:cNvSpPr>
          <p:nvPr/>
        </p:nvSpPr>
        <p:spPr bwMode="auto">
          <a:xfrm>
            <a:off x="1665288" y="5083175"/>
            <a:ext cx="132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FFFF00"/>
                </a:solidFill>
                <a:latin typeface="Helvetica" charset="0"/>
              </a:rPr>
              <a:t>MESSENGER</a:t>
            </a:r>
            <a:endParaRPr lang="en-US" dirty="0">
              <a:solidFill>
                <a:srgbClr val="FFFF00"/>
              </a:solidFill>
              <a:latin typeface="Helvetica" charset="0"/>
            </a:endParaRPr>
          </a:p>
        </p:txBody>
      </p:sp>
      <p:pic>
        <p:nvPicPr>
          <p:cNvPr id="59411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733675"/>
            <a:ext cx="915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2" name="Rectangle 19"/>
          <p:cNvSpPr>
            <a:spLocks noChangeArrowheads="1"/>
          </p:cNvSpPr>
          <p:nvPr/>
        </p:nvSpPr>
        <p:spPr bwMode="auto">
          <a:xfrm>
            <a:off x="3021013" y="3784600"/>
            <a:ext cx="1082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b="1" dirty="0">
                <a:solidFill>
                  <a:srgbClr val="FFFF00"/>
                </a:solidFill>
                <a:latin typeface="Helvetica" charset="0"/>
              </a:rPr>
              <a:t>CONTOUR</a:t>
            </a:r>
            <a:endParaRPr lang="en-US" dirty="0">
              <a:solidFill>
                <a:srgbClr val="FFFF00"/>
              </a:solidFill>
              <a:latin typeface="Helvetica" charset="0"/>
            </a:endParaRPr>
          </a:p>
        </p:txBody>
      </p:sp>
      <p:pic>
        <p:nvPicPr>
          <p:cNvPr id="59413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5480050"/>
            <a:ext cx="11858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Rectangle 21"/>
          <p:cNvSpPr>
            <a:spLocks noChangeArrowheads="1"/>
          </p:cNvSpPr>
          <p:nvPr/>
        </p:nvSpPr>
        <p:spPr bwMode="auto">
          <a:xfrm>
            <a:off x="1863725" y="626903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b="1" dirty="0">
                <a:solidFill>
                  <a:srgbClr val="FFFF00"/>
                </a:solidFill>
                <a:latin typeface="Helvetica" charset="0"/>
              </a:rPr>
              <a:t>Dawn</a:t>
            </a:r>
            <a:endParaRPr lang="en-US" dirty="0">
              <a:solidFill>
                <a:srgbClr val="FFFF00"/>
              </a:solidFill>
              <a:latin typeface="Helvetica" charset="0"/>
            </a:endParaRPr>
          </a:p>
        </p:txBody>
      </p:sp>
      <p:pic>
        <p:nvPicPr>
          <p:cNvPr id="59415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5276850"/>
            <a:ext cx="1095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6" name="Rectangle 23"/>
          <p:cNvSpPr>
            <a:spLocks noChangeArrowheads="1"/>
          </p:cNvSpPr>
          <p:nvPr/>
        </p:nvSpPr>
        <p:spPr bwMode="auto">
          <a:xfrm>
            <a:off x="3205163" y="6169025"/>
            <a:ext cx="738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b="1" dirty="0">
                <a:solidFill>
                  <a:srgbClr val="FFFF00"/>
                </a:solidFill>
                <a:latin typeface="Helvetica" charset="0"/>
              </a:rPr>
              <a:t>Kepler</a:t>
            </a:r>
            <a:endParaRPr lang="en-US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59417" name="Oval 24"/>
          <p:cNvSpPr>
            <a:spLocks noChangeArrowheads="1"/>
          </p:cNvSpPr>
          <p:nvPr/>
        </p:nvSpPr>
        <p:spPr bwMode="auto">
          <a:xfrm>
            <a:off x="1323444" y="3911596"/>
            <a:ext cx="1976437" cy="1576388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8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959" y="1712573"/>
          <a:ext cx="2834791" cy="46939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4791"/>
              </a:tblGrid>
              <a:tr h="79002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Principal Investigator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	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Sean C. Solomon,</a:t>
                      </a:r>
                      <a:b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Carnegie Institution of Washington</a:t>
                      </a: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52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Science Team: 47 scientists from 21 institutions</a:t>
                      </a: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38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Project Management: APL</a:t>
                      </a: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520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Spacecraft Development/Operations: APL</a:t>
                      </a: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38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Propulsion: Aerojet</a:t>
                      </a: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38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Structure: Composite Optics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0449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Instruments: APL, Goddard Space Flight Center, University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of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Colorado Laboratory for Atmospheric and Space Physics, University of Michigan Space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Physics Research Laboratory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10-02131 plane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88" y="1383538"/>
            <a:ext cx="2324862" cy="2324862"/>
          </a:xfrm>
          <a:prstGeom prst="rect">
            <a:avLst/>
          </a:prstGeom>
          <a:ln>
            <a:solidFill>
              <a:srgbClr val="FFEA8F"/>
            </a:solidFill>
          </a:ln>
        </p:spPr>
      </p:pic>
      <p:pic>
        <p:nvPicPr>
          <p:cNvPr id="10" name="Picture 9" descr="10-02131 plane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88" y="3937310"/>
            <a:ext cx="2324862" cy="2324862"/>
          </a:xfrm>
          <a:prstGeom prst="rect">
            <a:avLst/>
          </a:prstGeom>
          <a:ln>
            <a:solidFill>
              <a:srgbClr val="FFEA8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4124" y="1289050"/>
            <a:ext cx="23668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>
                <a:solidFill>
                  <a:srgbClr val="FFEA8F"/>
                </a:solidFill>
                <a:latin typeface="Arial"/>
                <a:cs typeface="Arial"/>
              </a:rPr>
              <a:t>Team Members</a:t>
            </a:r>
            <a:endParaRPr lang="en-US" b="1" dirty="0">
              <a:solidFill>
                <a:srgbClr val="FFEA8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163" y="1289050"/>
            <a:ext cx="23668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EA8F"/>
                </a:solidFill>
                <a:latin typeface="Arial"/>
                <a:cs typeface="Arial"/>
              </a:rPr>
              <a:t>Sponsor</a:t>
            </a:r>
            <a:endParaRPr lang="en-US" b="1" dirty="0">
              <a:solidFill>
                <a:srgbClr val="FFEA8F"/>
              </a:solidFill>
              <a:latin typeface="Arial"/>
              <a:cs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67975" y="1797812"/>
          <a:ext cx="2540000" cy="8229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40000"/>
              </a:tblGrid>
              <a:tr h="0">
                <a:tc>
                  <a:txBody>
                    <a:bodyPr/>
                    <a:lstStyle/>
                    <a:p>
                      <a:pPr algn="r" eaLnBrk="0" hangingPunc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NASA Headquarters</a:t>
                      </a:r>
                    </a:p>
                    <a:p>
                      <a:pPr algn="r" eaLnBrk="0" hangingPunc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Science Mission Directorate</a:t>
                      </a:r>
                    </a:p>
                    <a:p>
                      <a:pPr algn="r" eaLnBrk="0" hangingPunct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Discovery Program Office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Picture 15" descr="10-02131 Slide 1_in orb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975" y="2921254"/>
            <a:ext cx="2546604" cy="2464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785938" y="861219"/>
            <a:ext cx="571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Helvetica" charset="0"/>
              </a:rPr>
              <a:t>Mercury is a Planet of Extremes</a:t>
            </a:r>
            <a:endParaRPr lang="en-US" sz="3200" dirty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8458200" y="617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sz="2400" dirty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424113" y="1631950"/>
            <a:ext cx="6561137" cy="4481513"/>
          </a:xfrm>
          <a:prstGeom prst="rect">
            <a:avLst/>
          </a:prstGeom>
          <a:noFill/>
          <a:ln w="28575">
            <a:solidFill>
              <a:srgbClr val="FF945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SzPct val="120000"/>
              <a:buFontTx/>
              <a:buChar char="•"/>
              <a:tabLst>
                <a:tab pos="685800" algn="l"/>
                <a:tab pos="1028700" algn="l"/>
              </a:tabLst>
            </a:pPr>
            <a:r>
              <a:rPr lang="en-US" sz="2400" dirty="0">
                <a:solidFill>
                  <a:srgbClr val="FFFF00"/>
                </a:solidFill>
                <a:latin typeface="Helvetica" charset="0"/>
              </a:rPr>
              <a:t>Highest uncompressed density 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Tx/>
              <a:buChar char="•"/>
              <a:tabLst>
                <a:tab pos="685800" algn="l"/>
                <a:tab pos="1028700" algn="l"/>
              </a:tabLst>
            </a:pPr>
            <a:r>
              <a:rPr lang="en-US" sz="2400" dirty="0">
                <a:solidFill>
                  <a:srgbClr val="FFFF00"/>
                </a:solidFill>
                <a:latin typeface="Helvetica" charset="0"/>
              </a:rPr>
              <a:t>Highest diurnal variation in temperature</a:t>
            </a:r>
            <a:br>
              <a:rPr lang="en-US" sz="2400" dirty="0">
                <a:solidFill>
                  <a:srgbClr val="FFFF00"/>
                </a:solidFill>
                <a:latin typeface="Helvetica" charset="0"/>
              </a:rPr>
            </a:br>
            <a:r>
              <a:rPr lang="en-US" sz="2400" dirty="0">
                <a:solidFill>
                  <a:srgbClr val="FFFF00"/>
                </a:solidFill>
                <a:latin typeface="Helvetica" charset="0"/>
              </a:rPr>
              <a:t> • </a:t>
            </a:r>
            <a:r>
              <a:rPr lang="en-US" sz="2000" dirty="0">
                <a:solidFill>
                  <a:srgbClr val="FFFF00"/>
                </a:solidFill>
                <a:latin typeface="Helvetica" charset="0"/>
              </a:rPr>
              <a:t>470 to -185 °C </a:t>
            </a:r>
            <a:r>
              <a:rPr lang="en-US" sz="2000" dirty="0" smtClean="0">
                <a:solidFill>
                  <a:srgbClr val="FFFF00"/>
                </a:solidFill>
                <a:latin typeface="Helvetica" charset="0"/>
              </a:rPr>
              <a:t>(875 </a:t>
            </a:r>
            <a:r>
              <a:rPr lang="en-US" sz="2000" dirty="0">
                <a:solidFill>
                  <a:srgbClr val="FFFF00"/>
                </a:solidFill>
                <a:latin typeface="Helvetica" charset="0"/>
              </a:rPr>
              <a:t>to </a:t>
            </a:r>
            <a:r>
              <a:rPr lang="en-US" sz="2000" dirty="0" smtClean="0">
                <a:solidFill>
                  <a:srgbClr val="FFFF00"/>
                </a:solidFill>
                <a:latin typeface="Helvetica" charset="0"/>
              </a:rPr>
              <a:t>-</a:t>
            </a:r>
            <a:r>
              <a:rPr lang="en-US" sz="2000" dirty="0">
                <a:solidFill>
                  <a:srgbClr val="FFFF00"/>
                </a:solidFill>
                <a:latin typeface="Helvetica" charset="0"/>
              </a:rPr>
              <a:t>300 </a:t>
            </a:r>
            <a:r>
              <a:rPr lang="en-US" sz="2000" dirty="0" smtClean="0">
                <a:solidFill>
                  <a:srgbClr val="FFFF00"/>
                </a:solidFill>
                <a:latin typeface="Helvetica" charset="0"/>
              </a:rPr>
              <a:t>°</a:t>
            </a:r>
            <a:r>
              <a:rPr lang="en-US" sz="2000" dirty="0">
                <a:solidFill>
                  <a:srgbClr val="FFFF00"/>
                </a:solidFill>
                <a:latin typeface="Helvetica" charset="0"/>
              </a:rPr>
              <a:t>F)</a:t>
            </a:r>
          </a:p>
          <a:p>
            <a:pPr marL="342900" indent="-342900" algn="l" eaLnBrk="0" hangingPunct="0">
              <a:spcBef>
                <a:spcPct val="20000"/>
              </a:spcBef>
              <a:buSzPct val="120000"/>
              <a:buFontTx/>
              <a:buChar char="•"/>
              <a:tabLst>
                <a:tab pos="685800" algn="l"/>
                <a:tab pos="1028700" algn="l"/>
              </a:tabLst>
            </a:pPr>
            <a:r>
              <a:rPr lang="en-US" sz="2400" dirty="0">
                <a:solidFill>
                  <a:srgbClr val="FFFF00"/>
                </a:solidFill>
                <a:latin typeface="Helvetica" charset="0"/>
              </a:rPr>
              <a:t>Only solar system object in 3:2 spin-orbit resonance</a:t>
            </a:r>
            <a:br>
              <a:rPr lang="en-US" sz="2400" dirty="0">
                <a:solidFill>
                  <a:srgbClr val="FFFF00"/>
                </a:solidFill>
                <a:latin typeface="Helvetica" charset="0"/>
              </a:rPr>
            </a:br>
            <a:r>
              <a:rPr lang="en-US" sz="2400" dirty="0">
                <a:solidFill>
                  <a:srgbClr val="FFFF00"/>
                </a:solidFill>
                <a:latin typeface="Helvetica" charset="0"/>
              </a:rPr>
              <a:t> • </a:t>
            </a:r>
            <a:r>
              <a:rPr lang="en-US" sz="2000" dirty="0">
                <a:solidFill>
                  <a:srgbClr val="FFFF00"/>
                </a:solidFill>
                <a:latin typeface="Helvetica" charset="0"/>
              </a:rPr>
              <a:t>Mercury </a:t>
            </a:r>
            <a:r>
              <a:rPr lang="en-US" sz="2000" dirty="0" smtClean="0">
                <a:solidFill>
                  <a:srgbClr val="FFFF00"/>
                </a:solidFill>
                <a:latin typeface="Helvetica" charset="0"/>
              </a:rPr>
              <a:t>solar day </a:t>
            </a:r>
            <a:r>
              <a:rPr lang="en-US" sz="2000" dirty="0">
                <a:solidFill>
                  <a:srgbClr val="FFFF00"/>
                </a:solidFill>
                <a:latin typeface="Helvetica" charset="0"/>
              </a:rPr>
              <a:t>lasts 2 Mercury years</a:t>
            </a:r>
            <a:endParaRPr lang="en-US" sz="2400" dirty="0">
              <a:solidFill>
                <a:srgbClr val="FFFF00"/>
              </a:solidFill>
              <a:latin typeface="Helvetica" charset="0"/>
            </a:endParaRPr>
          </a:p>
          <a:p>
            <a:pPr marL="342900" indent="-342900" algn="l" eaLnBrk="0" hangingPunct="0">
              <a:spcBef>
                <a:spcPct val="20000"/>
              </a:spcBef>
              <a:buSzPct val="120000"/>
              <a:buFontTx/>
              <a:buChar char="•"/>
              <a:tabLst>
                <a:tab pos="685800" algn="l"/>
                <a:tab pos="1028700" algn="l"/>
              </a:tabLst>
            </a:pPr>
            <a:r>
              <a:rPr lang="en-US" sz="2400" dirty="0">
                <a:solidFill>
                  <a:srgbClr val="FFFF00"/>
                </a:solidFill>
                <a:latin typeface="Helvetica" charset="0"/>
              </a:rPr>
              <a:t>Geological history ended earliest among the terrestrial planets</a:t>
            </a:r>
          </a:p>
          <a:p>
            <a:pPr marL="342900" indent="-342900" algn="l" eaLnBrk="0" hangingPunct="0">
              <a:spcBef>
                <a:spcPct val="20000"/>
              </a:spcBef>
              <a:buSzPct val="120000"/>
              <a:buFontTx/>
              <a:buChar char="•"/>
              <a:tabLst>
                <a:tab pos="685800" algn="l"/>
                <a:tab pos="1028700" algn="l"/>
              </a:tabLst>
            </a:pPr>
            <a:r>
              <a:rPr lang="en-US" sz="2400" dirty="0">
                <a:solidFill>
                  <a:srgbClr val="FFFF00"/>
                </a:solidFill>
                <a:latin typeface="Helvetica" charset="0"/>
              </a:rPr>
              <a:t>Smallest planet with global magnetic field</a:t>
            </a:r>
          </a:p>
          <a:p>
            <a:pPr marL="342900" indent="-342900" algn="l" eaLnBrk="0" hangingPunct="0">
              <a:spcBef>
                <a:spcPct val="20000"/>
              </a:spcBef>
              <a:buSzPct val="120000"/>
              <a:buFontTx/>
              <a:buChar char="•"/>
              <a:tabLst>
                <a:tab pos="685800" algn="l"/>
                <a:tab pos="1028700" algn="l"/>
              </a:tabLst>
            </a:pPr>
            <a:r>
              <a:rPr lang="en-US" sz="2400" dirty="0">
                <a:solidFill>
                  <a:srgbClr val="FFFF00"/>
                </a:solidFill>
                <a:latin typeface="Helvetica" charset="0"/>
              </a:rPr>
              <a:t>Most Earth-like magnetosphere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817688"/>
            <a:ext cx="19113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0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39026"/>
              </p:ext>
            </p:extLst>
          </p:nvPr>
        </p:nvGraphicFramePr>
        <p:xfrm>
          <a:off x="464069" y="2017610"/>
          <a:ext cx="3028664" cy="3779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2866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Why is Mercury so dense?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is the geologic history of Mercury?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is the nature of Mercury’s magnetic field?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is the structure of Mercury’s core?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are the unusual materials at Mercury’s poles?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volatiles are important at Mercury?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3088" y="1289050"/>
            <a:ext cx="236681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Science Questions</a:t>
            </a:r>
            <a:endParaRPr lang="en-US" sz="2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8927" y="1289050"/>
            <a:ext cx="441737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MESSENGER Objectives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39372" y="1797812"/>
          <a:ext cx="4455824" cy="402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558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Map the elemental and mineralogical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co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mposition of Mercury’s surface</a:t>
                      </a: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Globally image the surface at a resolution of hundreds of meters or better</a:t>
                      </a: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Determine the structure of the planet’s magnetic field</a:t>
                      </a: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Measure the libration amplitude and gravitational field structure</a:t>
                      </a: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Determine the composition of the radar-reflective materials at Mercury’s poles</a:t>
                      </a: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Characterize exosphere neutrals and accelerated magnetosphere ions</a:t>
                      </a:r>
                    </a:p>
                  </a:txBody>
                  <a:tcPr marL="0" marR="0" marT="64008" marB="11887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EA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27 September 2012</a:t>
            </a:r>
            <a:endParaRPr lang="en-US" dirty="0"/>
          </a:p>
        </p:txBody>
      </p:sp>
      <p:pic>
        <p:nvPicPr>
          <p:cNvPr id="7" name="Picture 6" descr="msgr_traj2_tra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17"/>
            <a:ext cx="9144000" cy="6815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868" y="152400"/>
            <a:ext cx="3093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MESSENGER’s journey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to Mercury</a:t>
            </a:r>
            <a:endParaRPr lang="en-US" sz="2000" b="1" i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152386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over 15 trips around the Sun</a:t>
            </a:r>
            <a:endParaRPr lang="en-US" sz="2000" b="1" i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3EDE8-E58F-384F-BB4E-9077CEB944B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4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32417" y="888996"/>
            <a:ext cx="5954183" cy="381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Technology Challenges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5" y="1452030"/>
            <a:ext cx="7635875" cy="50942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Severe thermal environment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&gt;14 kW/m</a:t>
            </a:r>
            <a:r>
              <a:rPr lang="en-US" sz="2000" b="1" baseline="30000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2</a:t>
            </a: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 thermal input at Mercury (&gt;130 W/ft</a:t>
            </a:r>
            <a:r>
              <a:rPr lang="en-US" sz="2000" b="1" baseline="30000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2</a:t>
            </a: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Front of S/C &gt; 360° C (680° F)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S/C can be sandwiched between Sun and planet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Desire to use standard space electronics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Extreme propulsion required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&gt; 2300 ms</a:t>
            </a:r>
            <a:r>
              <a:rPr lang="en-US" sz="2000" b="1" baseline="30000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-1</a:t>
            </a: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 (5150 mph) in-space propulsion to get into Mercury orbit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Implies very tight mass constraints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Power generation at high temperatures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Solar panels can reach 270° C (520° F)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Communications reliability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Keep antenna from thermal extremes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Return &gt; 75 Gbits from Mercury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Need to operate cryocooled detector at Mercury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0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2898PL03D-01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5093"/>
              </a:clrFrom>
              <a:clrTo>
                <a:srgbClr val="00509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r="26039"/>
          <a:stretch>
            <a:fillRect/>
          </a:stretch>
        </p:blipFill>
        <p:spPr bwMode="auto">
          <a:xfrm>
            <a:off x="8293100" y="3473450"/>
            <a:ext cx="649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616075"/>
            <a:ext cx="551497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180975" y="1298575"/>
            <a:ext cx="1822450" cy="2843213"/>
            <a:chOff x="36" y="788"/>
            <a:chExt cx="1295" cy="2020"/>
          </a:xfrm>
        </p:grpSpPr>
        <p:pic>
          <p:nvPicPr>
            <p:cNvPr id="65558" name="Picture 5" descr="Sunshad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5" t="4480" r="6429"/>
            <a:stretch>
              <a:fillRect/>
            </a:stretch>
          </p:blipFill>
          <p:spPr bwMode="auto">
            <a:xfrm>
              <a:off x="36" y="788"/>
              <a:ext cx="1295" cy="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9" name="Text Box 6"/>
            <p:cNvSpPr txBox="1">
              <a:spLocks noChangeArrowheads="1"/>
            </p:cNvSpPr>
            <p:nvPr/>
          </p:nvSpPr>
          <p:spPr bwMode="auto">
            <a:xfrm>
              <a:off x="126" y="848"/>
              <a:ext cx="1079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FF00"/>
                  </a:solidFill>
                  <a:latin typeface="Helvetica" charset="0"/>
                </a:rPr>
                <a:t>Ceramic cloth sunshade</a:t>
              </a:r>
              <a:endParaRPr lang="en-US" sz="1800" dirty="0">
                <a:solidFill>
                  <a:srgbClr val="FFFF00"/>
                </a:solidFill>
                <a:latin typeface="Times" charset="0"/>
              </a:endParaRPr>
            </a:p>
          </p:txBody>
        </p:sp>
      </p:grp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5303839" y="1272116"/>
            <a:ext cx="3840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Low mass, carbon </a:t>
            </a:r>
            <a:r>
              <a:rPr lang="en-US" sz="1600" b="1" dirty="0" smtClean="0">
                <a:solidFill>
                  <a:srgbClr val="FFFF00"/>
                </a:solidFill>
              </a:rPr>
              <a:t>fiber structure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4473575" y="4821238"/>
            <a:ext cx="19732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3 large custom </a:t>
            </a:r>
            <a:br>
              <a:rPr lang="en-US" sz="1600" b="1" dirty="0">
                <a:solidFill>
                  <a:srgbClr val="FFFF00"/>
                </a:solidFill>
              </a:rPr>
            </a:br>
            <a:r>
              <a:rPr lang="en-US" sz="1600" b="1" dirty="0">
                <a:solidFill>
                  <a:srgbClr val="FFFF00"/>
                </a:solidFill>
              </a:rPr>
              <a:t>propellant tanks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7724775" y="2238375"/>
            <a:ext cx="1419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Phased array </a:t>
            </a:r>
            <a:br>
              <a:rPr lang="en-US" sz="1600" b="1" dirty="0">
                <a:solidFill>
                  <a:srgbClr val="FFFF00"/>
                </a:solidFill>
              </a:rPr>
            </a:br>
            <a:r>
              <a:rPr lang="en-US" sz="1600" b="1" dirty="0">
                <a:solidFill>
                  <a:srgbClr val="FFFF00"/>
                </a:solidFill>
              </a:rPr>
              <a:t>high-gain antenna</a:t>
            </a:r>
          </a:p>
        </p:txBody>
      </p:sp>
      <p:grpSp>
        <p:nvGrpSpPr>
          <p:cNvPr id="65544" name="Group 10"/>
          <p:cNvGrpSpPr>
            <a:grpSpLocks/>
          </p:cNvGrpSpPr>
          <p:nvPr/>
        </p:nvGrpSpPr>
        <p:grpSpPr bwMode="auto">
          <a:xfrm>
            <a:off x="141288" y="4332288"/>
            <a:ext cx="1947862" cy="2092325"/>
            <a:chOff x="212" y="2841"/>
            <a:chExt cx="1238" cy="1329"/>
          </a:xfrm>
        </p:grpSpPr>
        <p:pic>
          <p:nvPicPr>
            <p:cNvPr id="65556" name="Picture 11" descr="aaaaa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91" t="7954" r="23181" b="12401"/>
            <a:stretch>
              <a:fillRect/>
            </a:stretch>
          </p:blipFill>
          <p:spPr bwMode="auto">
            <a:xfrm>
              <a:off x="212" y="2841"/>
              <a:ext cx="1238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7" name="Text Box 12"/>
            <p:cNvSpPr txBox="1">
              <a:spLocks noChangeArrowheads="1"/>
            </p:cNvSpPr>
            <p:nvPr/>
          </p:nvSpPr>
          <p:spPr bwMode="auto">
            <a:xfrm>
              <a:off x="238" y="3705"/>
              <a:ext cx="115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FFFF00"/>
                  </a:solidFill>
                  <a:latin typeface="Helvetica" charset="0"/>
                </a:rPr>
                <a:t>Solar panels are 2/3 mirrors</a:t>
              </a:r>
              <a:endParaRPr lang="en-US" sz="1800" b="1" dirty="0">
                <a:solidFill>
                  <a:srgbClr val="FFFF00"/>
                </a:solidFill>
                <a:latin typeface="Times" charset="0"/>
              </a:endParaRPr>
            </a:p>
          </p:txBody>
        </p:sp>
      </p:grpSp>
      <p:sp>
        <p:nvSpPr>
          <p:cNvPr id="65545" name="Text Box 13"/>
          <p:cNvSpPr txBox="1">
            <a:spLocks noChangeArrowheads="1"/>
          </p:cNvSpPr>
          <p:nvPr/>
        </p:nvSpPr>
        <p:spPr bwMode="auto">
          <a:xfrm>
            <a:off x="2560638" y="5600700"/>
            <a:ext cx="2743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Custom aluminum launch vehicle adapter 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5546" name="Text Box 14"/>
          <p:cNvSpPr txBox="1">
            <a:spLocks noChangeArrowheads="1"/>
          </p:cNvSpPr>
          <p:nvPr/>
        </p:nvSpPr>
        <p:spPr bwMode="auto">
          <a:xfrm>
            <a:off x="2330450" y="1277938"/>
            <a:ext cx="3211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667-N bi-prop thruster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5547" name="Text Box 15"/>
          <p:cNvSpPr txBox="1">
            <a:spLocks noChangeArrowheads="1"/>
          </p:cNvSpPr>
          <p:nvPr/>
        </p:nvSpPr>
        <p:spPr bwMode="auto">
          <a:xfrm>
            <a:off x="6400800" y="5245100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FFFF00"/>
                </a:solidFill>
              </a:rPr>
              <a:t>Key Characteristics:</a:t>
            </a:r>
          </a:p>
          <a:p>
            <a:r>
              <a:rPr lang="en-US" sz="1600" i="1" dirty="0">
                <a:solidFill>
                  <a:srgbClr val="FFFF00"/>
                </a:solidFill>
              </a:rPr>
              <a:t>1100 kg total mass</a:t>
            </a:r>
          </a:p>
          <a:p>
            <a:r>
              <a:rPr lang="en-US" sz="1600" i="1" dirty="0">
                <a:solidFill>
                  <a:srgbClr val="FFFF00"/>
                </a:solidFill>
              </a:rPr>
              <a:t>2300 m/s </a:t>
            </a:r>
            <a:r>
              <a:rPr lang="en-US" sz="1600" i="1" dirty="0">
                <a:solidFill>
                  <a:srgbClr val="FFFF00"/>
                </a:solidFill>
                <a:latin typeface="Symbol" charset="0"/>
                <a:sym typeface="Symbol" charset="0"/>
              </a:rPr>
              <a:t></a:t>
            </a:r>
            <a:r>
              <a:rPr lang="en-US" sz="1600" i="1" dirty="0">
                <a:solidFill>
                  <a:srgbClr val="FFFF00"/>
                </a:solidFill>
              </a:rPr>
              <a:t>V capable</a:t>
            </a:r>
          </a:p>
          <a:p>
            <a:r>
              <a:rPr lang="en-US" sz="1600" i="1" dirty="0">
                <a:solidFill>
                  <a:srgbClr val="FFFF00"/>
                </a:solidFill>
              </a:rPr>
              <a:t>&gt;720 W orbit power</a:t>
            </a:r>
          </a:p>
        </p:txBody>
      </p:sp>
      <p:sp>
        <p:nvSpPr>
          <p:cNvPr id="65548" name="Line 16"/>
          <p:cNvSpPr>
            <a:spLocks noChangeShapeType="1"/>
          </p:cNvSpPr>
          <p:nvPr/>
        </p:nvSpPr>
        <p:spPr bwMode="auto">
          <a:xfrm>
            <a:off x="2003425" y="1778000"/>
            <a:ext cx="1828800" cy="585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49" name="Line 17"/>
          <p:cNvSpPr>
            <a:spLocks noChangeShapeType="1"/>
          </p:cNvSpPr>
          <p:nvPr/>
        </p:nvSpPr>
        <p:spPr bwMode="auto">
          <a:xfrm>
            <a:off x="3840163" y="1611313"/>
            <a:ext cx="976312" cy="628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50" name="Line 18"/>
          <p:cNvSpPr>
            <a:spLocks noChangeShapeType="1"/>
          </p:cNvSpPr>
          <p:nvPr/>
        </p:nvSpPr>
        <p:spPr bwMode="auto">
          <a:xfrm flipH="1">
            <a:off x="5556250" y="1587500"/>
            <a:ext cx="946150" cy="1154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51" name="Line 19"/>
          <p:cNvSpPr>
            <a:spLocks noChangeShapeType="1"/>
          </p:cNvSpPr>
          <p:nvPr/>
        </p:nvSpPr>
        <p:spPr bwMode="auto">
          <a:xfrm flipH="1" flipV="1">
            <a:off x="5608638" y="3419475"/>
            <a:ext cx="2662237" cy="81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52" name="Line 20"/>
          <p:cNvSpPr>
            <a:spLocks noChangeShapeType="1"/>
          </p:cNvSpPr>
          <p:nvPr/>
        </p:nvSpPr>
        <p:spPr bwMode="auto">
          <a:xfrm flipV="1">
            <a:off x="2074863" y="4108450"/>
            <a:ext cx="1079500" cy="1057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53" name="Line 21"/>
          <p:cNvSpPr>
            <a:spLocks noChangeShapeType="1"/>
          </p:cNvSpPr>
          <p:nvPr/>
        </p:nvSpPr>
        <p:spPr bwMode="auto">
          <a:xfrm flipV="1">
            <a:off x="3789363" y="4149725"/>
            <a:ext cx="820737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54" name="Line 22"/>
          <p:cNvSpPr>
            <a:spLocks noChangeShapeType="1"/>
          </p:cNvSpPr>
          <p:nvPr/>
        </p:nvSpPr>
        <p:spPr bwMode="auto">
          <a:xfrm flipH="1" flipV="1">
            <a:off x="5165725" y="3943350"/>
            <a:ext cx="246063" cy="966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55" name="Rectangle 23"/>
          <p:cNvSpPr>
            <a:spLocks noChangeArrowheads="1"/>
          </p:cNvSpPr>
          <p:nvPr/>
        </p:nvSpPr>
        <p:spPr bwMode="auto">
          <a:xfrm>
            <a:off x="1192213" y="768348"/>
            <a:ext cx="72802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2400" b="1" dirty="0">
                <a:solidFill>
                  <a:srgbClr val="FFFF00"/>
                </a:solidFill>
                <a:latin typeface="Helvetica" charset="0"/>
              </a:rPr>
              <a:t>Spacecraft Enabling Technologies</a:t>
            </a:r>
            <a:endParaRPr lang="en-US" sz="3600" b="1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8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msgr_instr2a_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20" y="1242632"/>
            <a:ext cx="6880194" cy="547332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963" y="812800"/>
            <a:ext cx="4838700" cy="3937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Comprehensive Payload</a:t>
            </a:r>
            <a:endParaRPr lang="en-US" b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945" y="2337512"/>
            <a:ext cx="210826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 smtClean="0">
                <a:solidFill>
                  <a:srgbClr val="FFFF00"/>
                </a:solidFill>
              </a:rPr>
              <a:t>Mercury Atmospheric and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Surface Composition Spectrometer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(MASCS)</a:t>
            </a:r>
            <a:endParaRPr lang="en-US" sz="1050" b="0" i="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158" y="2387987"/>
            <a:ext cx="16466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 smtClean="0">
                <a:solidFill>
                  <a:srgbClr val="FFFF00"/>
                </a:solidFill>
              </a:rPr>
              <a:t>Gamma-Ray Spectrometer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(GRNS/GRS)</a:t>
            </a:r>
            <a:endParaRPr lang="en-US" sz="1050" b="0" i="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309" y="3373015"/>
            <a:ext cx="1589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 smtClean="0">
                <a:solidFill>
                  <a:srgbClr val="FFFF00"/>
                </a:solidFill>
              </a:rPr>
              <a:t>X-Ray Spectrometer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Solar Assembly (XRS/SAX)</a:t>
            </a:r>
            <a:endParaRPr lang="en-US" sz="1050" b="0" i="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322" y="4836112"/>
            <a:ext cx="18191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 smtClean="0">
                <a:solidFill>
                  <a:srgbClr val="FFFF00"/>
                </a:solidFill>
              </a:rPr>
              <a:t>Mercury Dual Imaging System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(MDIS)</a:t>
            </a:r>
            <a:endParaRPr lang="en-US" sz="1050" b="0" i="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7280" y="6260980"/>
            <a:ext cx="15568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 smtClean="0">
                <a:solidFill>
                  <a:srgbClr val="FFFF00"/>
                </a:solidFill>
              </a:rPr>
              <a:t>X-Ray Spectrometer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Mercury Unit (XRS/MXU)</a:t>
            </a:r>
            <a:endParaRPr lang="en-US" sz="1050" b="0" i="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9737" y="6062495"/>
            <a:ext cx="13174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 smtClean="0">
                <a:solidFill>
                  <a:srgbClr val="FFFF00"/>
                </a:solidFill>
              </a:rPr>
              <a:t>Data Processing Unit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(DPU)</a:t>
            </a:r>
            <a:endParaRPr lang="en-US" sz="1050" b="0" i="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3398" y="5108510"/>
            <a:ext cx="9412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 smtClean="0">
                <a:solidFill>
                  <a:srgbClr val="FFFF00"/>
                </a:solidFill>
              </a:rPr>
              <a:t>Neutron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Spectrometer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(GRNS/NS)</a:t>
            </a:r>
            <a:endParaRPr lang="en-US" sz="1050" b="0" i="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9759" y="6077808"/>
            <a:ext cx="21575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 smtClean="0">
                <a:solidFill>
                  <a:srgbClr val="FFFF00"/>
                </a:solidFill>
              </a:rPr>
              <a:t>Magnetometer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(MAG)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[at end of boom - not shown]</a:t>
            </a:r>
            <a:endParaRPr lang="en-US" sz="1050" b="0" i="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1578" y="4111945"/>
            <a:ext cx="941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 smtClean="0">
                <a:solidFill>
                  <a:srgbClr val="FFFF00"/>
                </a:solidFill>
              </a:rPr>
              <a:t>Energetic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Particle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Spectrometer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(EPPS/EPS)</a:t>
            </a:r>
            <a:endParaRPr lang="en-US" sz="1050" b="0" i="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7838" y="2887825"/>
            <a:ext cx="941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 smtClean="0">
                <a:solidFill>
                  <a:srgbClr val="FFFF00"/>
                </a:solidFill>
              </a:rPr>
              <a:t>Fast Imaging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Plasma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Spectrometer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(EPPS/FIPS)</a:t>
            </a:r>
            <a:endParaRPr lang="en-US" sz="1050" b="0" i="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2347" y="2440860"/>
            <a:ext cx="1518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dirty="0" smtClean="0">
                <a:solidFill>
                  <a:srgbClr val="FFFF00"/>
                </a:solidFill>
              </a:rPr>
              <a:t>Mercury Laser Altimeter</a:t>
            </a:r>
            <a:br>
              <a:rPr lang="en-US" sz="1050" b="0" i="0" dirty="0" smtClean="0">
                <a:solidFill>
                  <a:srgbClr val="FFFF00"/>
                </a:solidFill>
              </a:rPr>
            </a:br>
            <a:r>
              <a:rPr lang="en-US" sz="1050" b="0" i="0" dirty="0" smtClean="0">
                <a:solidFill>
                  <a:srgbClr val="FFFF00"/>
                </a:solidFill>
              </a:rPr>
              <a:t>(MLA)</a:t>
            </a:r>
            <a:endParaRPr lang="en-US" sz="1050" b="0" i="0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 September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Goddard Space Flight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0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b="0" i="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7052</TotalTime>
  <Words>1222</Words>
  <Application>Microsoft Macintosh PowerPoint</Application>
  <PresentationFormat>On-screen Show (4:3)</PresentationFormat>
  <Paragraphs>230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Challenges</vt:lpstr>
      <vt:lpstr>PowerPoint Presentation</vt:lpstr>
      <vt:lpstr>Comprehensive Payload</vt:lpstr>
      <vt:lpstr>Spacecraft Must Be Robust</vt:lpstr>
      <vt:lpstr>Solar Activity</vt:lpstr>
      <vt:lpstr>Active Region 1429</vt:lpstr>
      <vt:lpstr>Effects of AR 1429 Events</vt:lpstr>
      <vt:lpstr>Specific Effects of AR1429</vt:lpstr>
      <vt:lpstr>Specific Effects of AR1429  -2</vt:lpstr>
      <vt:lpstr>Mitigations</vt:lpstr>
      <vt:lpstr>Affected Subsystems</vt:lpstr>
      <vt:lpstr>PowerPoint Presentation</vt:lpstr>
      <vt:lpstr>Follow Mission Progress</vt:lpstr>
      <vt:lpstr>PowerPoint Presentation</vt:lpstr>
    </vt:vector>
  </TitlesOfParts>
  <Manager/>
  <Company>JHU/APL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Anne Marcotte</dc:creator>
  <cp:keywords/>
  <dc:description/>
  <cp:lastModifiedBy>Robert Gold</cp:lastModifiedBy>
  <cp:revision>282</cp:revision>
  <cp:lastPrinted>2012-09-26T13:14:33Z</cp:lastPrinted>
  <dcterms:created xsi:type="dcterms:W3CDTF">2011-06-21T19:52:23Z</dcterms:created>
  <dcterms:modified xsi:type="dcterms:W3CDTF">2012-09-26T15:12:34Z</dcterms:modified>
  <cp:category/>
</cp:coreProperties>
</file>