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58" r:id="rId3"/>
    <p:sldId id="259" r:id="rId4"/>
    <p:sldId id="256" r:id="rId5"/>
    <p:sldId id="257" r:id="rId6"/>
    <p:sldId id="278" r:id="rId7"/>
    <p:sldId id="273" r:id="rId8"/>
    <p:sldId id="265" r:id="rId9"/>
    <p:sldId id="266" r:id="rId10"/>
    <p:sldId id="267" r:id="rId11"/>
    <p:sldId id="268" r:id="rId12"/>
    <p:sldId id="349" r:id="rId13"/>
    <p:sldId id="348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3" autoAdjust="0"/>
    <p:restoredTop sz="94660"/>
  </p:normalViewPr>
  <p:slideViewPr>
    <p:cSldViewPr>
      <p:cViewPr varScale="1">
        <p:scale>
          <a:sx n="92" d="100"/>
          <a:sy n="92" d="100"/>
        </p:scale>
        <p:origin x="47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FACB9-DA26-4EE3-A395-861F7B27B8D5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73F45-4E63-4564-B18C-933309CB7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1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endParaRPr lang="fi-FI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86493" tIns="43247" rIns="86493" bIns="43247"/>
          <a:lstStyle/>
          <a:p>
            <a:pPr>
              <a:defRPr/>
            </a:pPr>
            <a:fld id="{CD8FD1E6-11B7-4790-BD80-3F501855BA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AF66-0BE7-423D-A1D1-0E9F1936AD3A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2AF66-0BE7-423D-A1D1-0E9F1936AD3A}" type="datetimeFigureOut">
              <a:rPr lang="fi-FI" smtClean="0"/>
              <a:t>5.6.2024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1F16-78E2-4C6D-9D0C-86236917104C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1238780" y="188640"/>
            <a:ext cx="6652847" cy="197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 Magnetosphere Transport </a:t>
            </a:r>
          </a:p>
          <a:p>
            <a:pPr algn="ctr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Acceleration Model </a:t>
            </a:r>
          </a:p>
          <a:p>
            <a:pPr algn="ctr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(IMPTAM)</a:t>
            </a: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228600" y="2798058"/>
            <a:ext cx="89154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Natalia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Ganushkina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University of Michigan, Ann Arbor MI, USA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Finnish Meteorological Institute, Helsinki, Finland/</a:t>
            </a: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121096" y="5528872"/>
            <a:ext cx="891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11th CCMC Community Workshop, June 3-7, 2024, College Park, Maryland, </a:t>
            </a:r>
            <a:r>
              <a:rPr lang="en-US" sz="1600" b="1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USA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8713"/>
            <a:ext cx="3048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710" y="6165304"/>
            <a:ext cx="26939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99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375908-24A0-AA96-861D-40CBE378085F}"/>
              </a:ext>
            </a:extLst>
          </p:cNvPr>
          <p:cNvSpPr/>
          <p:nvPr/>
        </p:nvSpPr>
        <p:spPr>
          <a:xfrm>
            <a:off x="-36512" y="107921"/>
            <a:ext cx="9180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time IMPTAM keV electron fluxes at MEO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F0230-95CF-7069-0927-10A6ED17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50" b="76162"/>
          <a:stretch/>
        </p:blipFill>
        <p:spPr>
          <a:xfrm>
            <a:off x="107504" y="1049833"/>
            <a:ext cx="9361040" cy="1371055"/>
          </a:xfrm>
          <a:prstGeom prst="rect">
            <a:avLst/>
          </a:prstGeom>
        </p:spPr>
      </p:pic>
      <p:pic>
        <p:nvPicPr>
          <p:cNvPr id="5122" name="Picture 2" descr="electron_spectr">
            <a:extLst>
              <a:ext uri="{FF2B5EF4-FFF2-40B4-BE49-F238E27FC236}">
                <a16:creationId xmlns:a16="http://schemas.microsoft.com/office/drawing/2014/main" id="{0FFCA7AC-C4F2-66BA-9804-BD330D22B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46" y="2570356"/>
            <a:ext cx="6948865" cy="151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oton_spectr">
            <a:extLst>
              <a:ext uri="{FF2B5EF4-FFF2-40B4-BE49-F238E27FC236}">
                <a16:creationId xmlns:a16="http://schemas.microsoft.com/office/drawing/2014/main" id="{B80ED689-591D-7177-28BD-136189E54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855645"/>
            <a:ext cx="6948865" cy="151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26788E-8C91-B960-088B-7D5B6D96739D}"/>
              </a:ext>
            </a:extLst>
          </p:cNvPr>
          <p:cNvSpPr txBox="1"/>
          <p:nvPr/>
        </p:nvSpPr>
        <p:spPr>
          <a:xfrm>
            <a:off x="1691680" y="1844824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data files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9F6AB9-9B2B-E1B7-E6B1-AE9E4E442843}"/>
              </a:ext>
            </a:extLst>
          </p:cNvPr>
          <p:cNvCxnSpPr>
            <a:cxnSpLocks/>
          </p:cNvCxnSpPr>
          <p:nvPr/>
        </p:nvCxnSpPr>
        <p:spPr>
          <a:xfrm flipH="1">
            <a:off x="877888" y="2060848"/>
            <a:ext cx="74178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7">
            <a:extLst>
              <a:ext uri="{FF2B5EF4-FFF2-40B4-BE49-F238E27FC236}">
                <a16:creationId xmlns:a16="http://schemas.microsoft.com/office/drawing/2014/main" id="{CC94EE37-B504-05FD-96AD-A7E985D356FC}"/>
              </a:ext>
            </a:extLst>
          </p:cNvPr>
          <p:cNvGrpSpPr>
            <a:grpSpLocks/>
          </p:cNvGrpSpPr>
          <p:nvPr/>
        </p:nvGrpSpPr>
        <p:grpSpPr bwMode="auto">
          <a:xfrm>
            <a:off x="5724128" y="3949544"/>
            <a:ext cx="3292475" cy="2881313"/>
            <a:chOff x="5207284" y="4130034"/>
            <a:chExt cx="3291847" cy="2880366"/>
          </a:xfrm>
        </p:grpSpPr>
        <p:pic>
          <p:nvPicPr>
            <p:cNvPr id="4" name="Picture 18" descr="IMPTAM map">
              <a:extLst>
                <a:ext uri="{FF2B5EF4-FFF2-40B4-BE49-F238E27FC236}">
                  <a16:creationId xmlns:a16="http://schemas.microsoft.com/office/drawing/2014/main" id="{D94B8AE1-AE82-2856-2C10-94B187F57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284" y="4130034"/>
              <a:ext cx="3291847" cy="2880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18CA449-FBF7-A0AC-258F-C5AA99D84F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07245" y="4753717"/>
              <a:ext cx="1736394" cy="179963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F9C96BD-4878-3663-1EBB-014B1BDF6B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9289" y="5091743"/>
              <a:ext cx="1152305" cy="11426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6B3676B2-281E-5839-B432-EB33FF425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4430713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en-US" sz="1800">
                  <a:latin typeface="Arial" charset="0"/>
                </a:rPr>
                <a:t>GEO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D8EE0CEB-D0E1-E80D-104B-DA7B3C19AA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4800600"/>
              <a:ext cx="7112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en-US" sz="1800">
                  <a:latin typeface="Arial" charset="0"/>
                </a:rPr>
                <a:t>MEO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D78F710-5BC5-6DDA-020F-A0D42571F660}"/>
                </a:ext>
              </a:extLst>
            </p:cNvPr>
            <p:cNvSpPr/>
            <p:nvPr/>
          </p:nvSpPr>
          <p:spPr>
            <a:xfrm rot="7581350">
              <a:off x="6658815" y="5371781"/>
              <a:ext cx="557029" cy="9205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7C1F555E-9DEF-4876-B4EB-028F49639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6172200"/>
              <a:ext cx="629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en-US" sz="1800">
                  <a:latin typeface="Arial" charset="0"/>
                </a:rPr>
                <a:t>VAP</a:t>
              </a:r>
              <a:endParaRPr lang="en-US" altLang="en-US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829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4AC285-109E-4A76-7801-9EB7C1C3164C}"/>
              </a:ext>
            </a:extLst>
          </p:cNvPr>
          <p:cNvSpPr/>
          <p:nvPr/>
        </p:nvSpPr>
        <p:spPr>
          <a:xfrm>
            <a:off x="-36512" y="107921"/>
            <a:ext cx="9180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time IMPTAM keV electron fluxes at GTO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CD0C37-B962-E20D-3A10-C5868A1B8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14" b="76781"/>
          <a:stretch/>
        </p:blipFill>
        <p:spPr>
          <a:xfrm>
            <a:off x="107503" y="1082626"/>
            <a:ext cx="10814389" cy="1482278"/>
          </a:xfrm>
          <a:prstGeom prst="rect">
            <a:avLst/>
          </a:prstGeom>
        </p:spPr>
      </p:pic>
      <p:pic>
        <p:nvPicPr>
          <p:cNvPr id="8194" name="Picture 2" descr="electron_spectr">
            <a:extLst>
              <a:ext uri="{FF2B5EF4-FFF2-40B4-BE49-F238E27FC236}">
                <a16:creationId xmlns:a16="http://schemas.microsoft.com/office/drawing/2014/main" id="{666E684A-35DC-2BE9-4E63-19AC6FBA8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1" y="2733425"/>
            <a:ext cx="6948865" cy="151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roton_spectr">
            <a:extLst>
              <a:ext uri="{FF2B5EF4-FFF2-40B4-BE49-F238E27FC236}">
                <a16:creationId xmlns:a16="http://schemas.microsoft.com/office/drawing/2014/main" id="{98724ADD-0660-5D58-EF50-70EF39634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" y="4833317"/>
            <a:ext cx="6948865" cy="151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E85BF6-A519-FEF3-60A7-06D4A7C9F2C7}"/>
              </a:ext>
            </a:extLst>
          </p:cNvPr>
          <p:cNvSpPr txBox="1"/>
          <p:nvPr/>
        </p:nvSpPr>
        <p:spPr>
          <a:xfrm>
            <a:off x="1691680" y="1979548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data files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C9CFAB-D749-DCAA-E765-2577E9E35DDC}"/>
              </a:ext>
            </a:extLst>
          </p:cNvPr>
          <p:cNvCxnSpPr>
            <a:cxnSpLocks/>
          </p:cNvCxnSpPr>
          <p:nvPr/>
        </p:nvCxnSpPr>
        <p:spPr>
          <a:xfrm flipH="1">
            <a:off x="877888" y="2132856"/>
            <a:ext cx="74178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7">
            <a:extLst>
              <a:ext uri="{FF2B5EF4-FFF2-40B4-BE49-F238E27FC236}">
                <a16:creationId xmlns:a16="http://schemas.microsoft.com/office/drawing/2014/main" id="{00C44E50-3EED-2033-9856-7367939F9605}"/>
              </a:ext>
            </a:extLst>
          </p:cNvPr>
          <p:cNvGrpSpPr>
            <a:grpSpLocks/>
          </p:cNvGrpSpPr>
          <p:nvPr/>
        </p:nvGrpSpPr>
        <p:grpSpPr bwMode="auto">
          <a:xfrm>
            <a:off x="5724128" y="3999157"/>
            <a:ext cx="3292475" cy="2881313"/>
            <a:chOff x="5207284" y="4130034"/>
            <a:chExt cx="3291847" cy="2880366"/>
          </a:xfrm>
        </p:grpSpPr>
        <p:pic>
          <p:nvPicPr>
            <p:cNvPr id="4" name="Picture 18" descr="IMPTAM map">
              <a:extLst>
                <a:ext uri="{FF2B5EF4-FFF2-40B4-BE49-F238E27FC236}">
                  <a16:creationId xmlns:a16="http://schemas.microsoft.com/office/drawing/2014/main" id="{9F27583F-2EA6-F71C-A99D-5D3743FE02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284" y="4130034"/>
              <a:ext cx="3291847" cy="2880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6907F54-16CD-8FDA-160F-713CEC370C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07245" y="4753717"/>
              <a:ext cx="1736394" cy="179963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01653DF-3910-4272-BC38-E75BE1AB46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9289" y="5091743"/>
              <a:ext cx="1152305" cy="11426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C4702A0-1085-5272-3F7D-6C221C1FE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4430713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en-US" sz="1800">
                  <a:latin typeface="Arial" charset="0"/>
                </a:rPr>
                <a:t>GEO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F34A1139-BA20-9A29-0719-A114E5D32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4800600"/>
              <a:ext cx="7112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en-US" sz="1800">
                  <a:latin typeface="Arial" charset="0"/>
                </a:rPr>
                <a:t>MEO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8B552EA-10A6-C9F6-73AA-B96F8BEB99F0}"/>
                </a:ext>
              </a:extLst>
            </p:cNvPr>
            <p:cNvSpPr/>
            <p:nvPr/>
          </p:nvSpPr>
          <p:spPr>
            <a:xfrm rot="7581350">
              <a:off x="6658815" y="5371781"/>
              <a:ext cx="557029" cy="9205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66BDA378-3AB2-A034-C605-C2FED3A77D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6172200"/>
              <a:ext cx="629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en-US" sz="1800">
                  <a:latin typeface="Arial" charset="0"/>
                </a:rPr>
                <a:t>VAP</a:t>
              </a:r>
              <a:endParaRPr lang="en-US" altLang="en-US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676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circle with numbers and a black circle with Crust in the background&#10;&#10;Description automatically generated">
            <a:extLst>
              <a:ext uri="{FF2B5EF4-FFF2-40B4-BE49-F238E27FC236}">
                <a16:creationId xmlns:a16="http://schemas.microsoft.com/office/drawing/2014/main" id="{FE80DBDF-8D5D-F403-BC5D-62053E47A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34" y="1271510"/>
            <a:ext cx="2226380" cy="1883508"/>
          </a:xfrm>
          <a:prstGeom prst="rect">
            <a:avLst/>
          </a:prstGeom>
        </p:spPr>
      </p:pic>
      <p:pic>
        <p:nvPicPr>
          <p:cNvPr id="5" name="Picture 4" descr="A colorful circle with numbers and a black circle&#10;&#10;Description automatically generated">
            <a:extLst>
              <a:ext uri="{FF2B5EF4-FFF2-40B4-BE49-F238E27FC236}">
                <a16:creationId xmlns:a16="http://schemas.microsoft.com/office/drawing/2014/main" id="{8A7F06BD-C19D-A77C-F1DF-66550421A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23" y="1196752"/>
            <a:ext cx="2226380" cy="1883508"/>
          </a:xfrm>
          <a:prstGeom prst="rect">
            <a:avLst/>
          </a:prstGeom>
        </p:spPr>
      </p:pic>
      <p:pic>
        <p:nvPicPr>
          <p:cNvPr id="7" name="Picture 6" descr="A colorful circle with numbers and a black circle&#10;&#10;Description automatically generated">
            <a:extLst>
              <a:ext uri="{FF2B5EF4-FFF2-40B4-BE49-F238E27FC236}">
                <a16:creationId xmlns:a16="http://schemas.microsoft.com/office/drawing/2014/main" id="{18DB61E0-DB55-55C8-D19E-96A2E9741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87" y="1271510"/>
            <a:ext cx="2226380" cy="1883508"/>
          </a:xfrm>
          <a:prstGeom prst="rect">
            <a:avLst/>
          </a:prstGeom>
        </p:spPr>
      </p:pic>
      <p:pic>
        <p:nvPicPr>
          <p:cNvPr id="9" name="Picture 8" descr="A screen shot of a radar with Crust in the background&#10;&#10;Description automatically generated">
            <a:extLst>
              <a:ext uri="{FF2B5EF4-FFF2-40B4-BE49-F238E27FC236}">
                <a16:creationId xmlns:a16="http://schemas.microsoft.com/office/drawing/2014/main" id="{71ADB623-3556-33F8-3B8B-A50565754B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34" y="3540878"/>
            <a:ext cx="2226380" cy="1883508"/>
          </a:xfrm>
          <a:prstGeom prst="rect">
            <a:avLst/>
          </a:prstGeom>
        </p:spPr>
      </p:pic>
      <p:pic>
        <p:nvPicPr>
          <p:cNvPr id="11" name="Picture 10" descr="A chart of a solar system&#10;&#10;Description automatically generated with medium confidence">
            <a:extLst>
              <a:ext uri="{FF2B5EF4-FFF2-40B4-BE49-F238E27FC236}">
                <a16:creationId xmlns:a16="http://schemas.microsoft.com/office/drawing/2014/main" id="{BFEF80DD-2097-5922-07B5-A34A6E144E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11" y="3511356"/>
            <a:ext cx="2226380" cy="1883508"/>
          </a:xfrm>
          <a:prstGeom prst="rect">
            <a:avLst/>
          </a:prstGeom>
        </p:spPr>
      </p:pic>
      <p:pic>
        <p:nvPicPr>
          <p:cNvPr id="13" name="Picture 12" descr="A chart of a radar with Crust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626BAEEE-79B9-B62A-235E-CC73A69E14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87" y="3540878"/>
            <a:ext cx="2226380" cy="188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79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graphicFrame>
        <p:nvGraphicFramePr>
          <p:cNvPr id="10243" name="Object 2"/>
          <p:cNvGraphicFramePr>
            <a:graphicFrameLocks noChangeAspect="1"/>
          </p:cNvGraphicFramePr>
          <p:nvPr/>
        </p:nvGraphicFramePr>
        <p:xfrm>
          <a:off x="179388" y="954088"/>
          <a:ext cx="3502025" cy="476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lot" r:id="rId2" imgW="6362700" imgH="8648700" progId="Grapher.Document">
                  <p:embed/>
                </p:oleObj>
              </mc:Choice>
              <mc:Fallback>
                <p:oleObj name="Plot" r:id="rId2" imgW="6362700" imgH="8648700" progId="Grapher.Document">
                  <p:embed/>
                  <p:pic>
                    <p:nvPicPr>
                      <p:cNvPr id="102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954088"/>
                        <a:ext cx="3502025" cy="476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79388" y="0"/>
            <a:ext cx="90630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imes New Roman" pitchFamily="18" charset="0"/>
                <a:cs typeface="Times New Roman" pitchFamily="18" charset="0"/>
              </a:rPr>
              <a:t>Large CME-driven storm, July 23-24, 2012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imes New Roman" pitchFamily="18" charset="0"/>
                <a:cs typeface="Times New Roman" pitchFamily="18" charset="0"/>
              </a:rPr>
              <a:t>(event that missed the Earth)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147638" y="5875338"/>
            <a:ext cx="3860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STEREO-A observations,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Wang-Sheerley-Arge, ENLIL model,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Temerin and Li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 (2006) Dst predictive model 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4424363" y="992188"/>
            <a:ext cx="4657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n-US" sz="1800">
                <a:latin typeface="Times New Roman" pitchFamily="18" charset="0"/>
                <a:cs typeface="Times New Roman" pitchFamily="18" charset="0"/>
              </a:rPr>
              <a:t>Dst = -500 nT, Psw=300 nPa, Vsw = 3000 km/s</a:t>
            </a:r>
          </a:p>
        </p:txBody>
      </p:sp>
      <p:pic>
        <p:nvPicPr>
          <p:cNvPr id="1024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1752600"/>
            <a:ext cx="2500312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1752600"/>
            <a:ext cx="2528888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3"/>
          <p:cNvSpPr txBox="1">
            <a:spLocks noChangeArrowheads="1"/>
          </p:cNvSpPr>
          <p:nvPr/>
        </p:nvSpPr>
        <p:spPr bwMode="auto">
          <a:xfrm>
            <a:off x="4572000" y="1371600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1st Dst drop</a:t>
            </a:r>
          </a:p>
        </p:txBody>
      </p: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7242175" y="1371600"/>
            <a:ext cx="922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itchFamily="18" charset="0"/>
                <a:cs typeface="Times New Roman" pitchFamily="18" charset="0"/>
              </a:rPr>
              <a:t>Dst min</a:t>
            </a: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4102100" y="6008688"/>
            <a:ext cx="5118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latin typeface="Times New Roman" pitchFamily="18" charset="0"/>
                <a:cs typeface="Times New Roman" pitchFamily="18" charset="0"/>
              </a:rPr>
              <a:t>Magnetosphere becomes so compressed on the dayside and so stretched on the nightside that electrons are lost, they happen to be on larger L-shells.</a:t>
            </a:r>
          </a:p>
        </p:txBody>
      </p:sp>
      <p:pic>
        <p:nvPicPr>
          <p:cNvPr id="1025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1955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1955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710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71359" y="908720"/>
            <a:ext cx="8915400" cy="596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1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1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0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8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8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958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958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958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9589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inner magnetosphere particle transport and acceleration model: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follows distributions of ions and electrons with arbitrary PA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plasma sheet to the inner L-shell regions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energies reaching up to hundreds of </a:t>
            </a:r>
            <a:r>
              <a:rPr lang="en-US" altLang="fi-FI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keVs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time-dependent magnetic and electric fields.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 of particles is traced in the guiding center, or drift, approximation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i-FI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follow the evolution of the particle </a:t>
            </a:r>
            <a:r>
              <a:rPr lang="en-US" altLang="fi-FI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function 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and particle </a:t>
            </a:r>
            <a:r>
              <a:rPr lang="en-US" altLang="fi-FI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fluxes 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inner magnetosphere dependent on the </a:t>
            </a:r>
            <a:r>
              <a:rPr lang="en-US" altLang="fi-FI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position, time, energy, and pitch angl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, it is necessary to specify: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particle distribution at initial time at the model boundary;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magnetic and electric fields everywhere dependent on time;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drift velocities;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all sources and losses of particles.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i-FI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</a:pPr>
            <a:r>
              <a:rPr lang="en-US" altLang="fi-FI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model: 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T96 (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IMF B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(TS05)</a:t>
            </a:r>
            <a:endParaRPr lang="en-US" altLang="fi-FI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i-FI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field model: 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Boyle (</a:t>
            </a:r>
            <a:r>
              <a:rPr lang="en-US" altLang="fi-FI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fi-FI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IMF B, B</a:t>
            </a:r>
            <a:r>
              <a:rPr lang="en-US" altLang="fi-FI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fi-FI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fi-FI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i-FI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conditions: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and T by </a:t>
            </a:r>
            <a:r>
              <a:rPr lang="en-US" altLang="fi-FI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Dubyagin</a:t>
            </a:r>
            <a:r>
              <a:rPr lang="en-US" altLang="fi-FI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(2016)  (</a:t>
            </a:r>
            <a:r>
              <a:rPr lang="en-US" altLang="fi-FI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fi-FI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IMF </a:t>
            </a:r>
            <a:r>
              <a:rPr lang="en-US" altLang="fi-FI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fi-FI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fi-FI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fi-FI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fi-FI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Losses given as electron lifetimes: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Shprits</a:t>
            </a:r>
            <a:r>
              <a:rPr lang="en-US" alt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Orlova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(2014) and </a:t>
            </a:r>
            <a:r>
              <a:rPr lang="en-US" altLang="fi-FI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Orlova</a:t>
            </a:r>
            <a:r>
              <a:rPr lang="en-US" altLang="fi-FI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(2016) electron lifetimes due to chorus and hiss WPI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fi-FI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</a:t>
            </a:r>
            <a:r>
              <a:rPr lang="en-US" altLang="fi-FI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fi-FI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magnetospheric</a:t>
            </a:r>
            <a:r>
              <a:rPr lang="en-US" altLang="fi-FI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magnetic field)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6439" y="-27384"/>
            <a:ext cx="8997527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IMPTAM </a:t>
            </a:r>
          </a:p>
          <a:p>
            <a:pPr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(Inner Magnetosphere Particle Transport and Acceleration Model)</a:t>
            </a:r>
            <a:r>
              <a:rPr lang="en-US" sz="2400" dirty="0"/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3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836712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IMPTAM is driven by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Solar wind number density NSW,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Solar wind dynamic pressure PSW,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Solar wind velocity VSW,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IMF BY , BZ, and BIMF,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these driving parameters are available in near real time, IMPTAM can provide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nowcast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fluxes in the inner magnetosphere.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parameters can be forecasted some time in advance, then IMPTAM can forecast these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output from IMPTAM model for electrons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4D electron distribution functions dependent on the radial distance R, the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longitude (MLT), particle pitch angle and particle energy.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IMPTAM grid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intervals in R from 2 to 10, 60 intervals in MLT,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steps in pitch angle from 0◦ to 90◦, and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intervals in energy from 1 to 300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756771" y="-27384"/>
            <a:ext cx="5616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IMPTAM driving parameters and output</a:t>
            </a:r>
          </a:p>
        </p:txBody>
      </p:sp>
    </p:spTree>
    <p:extLst>
      <p:ext uri="{BB962C8B-B14F-4D97-AF65-F5344CB8AC3E}">
        <p14:creationId xmlns:p14="http://schemas.microsoft.com/office/powerpoint/2010/main" val="51354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3"/>
            <a:ext cx="6558569" cy="448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4987042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IMPTAM for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electrons has been run online in near-real time, although not continuously, at different platforms since February 2013.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simulations which can go in parallel: real-time and forecast simulations.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input parameters go to the Mongo database .The simulator downloads the input parameters from the database, runs the simulation and outputs the results.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91056" y="-27384"/>
            <a:ext cx="31482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IMPTAM architecture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C15634-925B-4749-433C-D32BF118CF16}"/>
              </a:ext>
            </a:extLst>
          </p:cNvPr>
          <p:cNvSpPr txBox="1"/>
          <p:nvPr/>
        </p:nvSpPr>
        <p:spPr>
          <a:xfrm>
            <a:off x="5508104" y="529930"/>
            <a:ext cx="155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Near real time</a:t>
            </a:r>
            <a:endParaRPr lang="en-FI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31DA7C-69C2-65EA-6286-C17D19DF1B9B}"/>
              </a:ext>
            </a:extLst>
          </p:cNvPr>
          <p:cNvSpPr txBox="1"/>
          <p:nvPr/>
        </p:nvSpPr>
        <p:spPr>
          <a:xfrm>
            <a:off x="5508104" y="3068960"/>
            <a:ext cx="98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Forecast</a:t>
            </a:r>
            <a:endParaRPr lang="en-FI" b="1" dirty="0"/>
          </a:p>
        </p:txBody>
      </p:sp>
    </p:spTree>
    <p:extLst>
      <p:ext uri="{BB962C8B-B14F-4D97-AF65-F5344CB8AC3E}">
        <p14:creationId xmlns:p14="http://schemas.microsoft.com/office/powerpoint/2010/main" val="400595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6768752" cy="361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-27384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web service to present and deliver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IMPTAM simulation results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38741" y="4737204"/>
            <a:ext cx="4546437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imptam.engin.umich.edu</a:t>
            </a:r>
          </a:p>
          <a:p>
            <a:pPr algn="ctr">
              <a:buNone/>
            </a:pPr>
            <a:r>
              <a:rPr lang="fi-FI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imptam.fmi.fi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587727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IMPTAM web service is connected to MongoDB, where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IMPTAM simulation results can be stored and downloaded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IMPTAM web service presents IMPTAM simulation results as different plots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saves current and past output data files into the archive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36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8">
            <a:extLst>
              <a:ext uri="{FF2B5EF4-FFF2-40B4-BE49-F238E27FC236}">
                <a16:creationId xmlns:a16="http://schemas.microsoft.com/office/drawing/2014/main" id="{A60DF433-0B4C-BA2D-B643-D3D911BC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07369"/>
            <a:ext cx="736814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6AC9BA-B59C-8B35-CA22-2895580BA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770" y="87015"/>
            <a:ext cx="2846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IMPTAM at CCMC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E4CD20-C6DC-2EB7-5420-B768EE651824}"/>
              </a:ext>
            </a:extLst>
          </p:cNvPr>
          <p:cNvSpPr txBox="1"/>
          <p:nvPr/>
        </p:nvSpPr>
        <p:spPr>
          <a:xfrm>
            <a:off x="5580112" y="807369"/>
            <a:ext cx="155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Near real time</a:t>
            </a:r>
            <a:endParaRPr lang="en-FI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EEF675F-899A-E65B-5217-3D506B6DCF54}"/>
              </a:ext>
            </a:extLst>
          </p:cNvPr>
          <p:cNvSpPr/>
          <p:nvPr/>
        </p:nvSpPr>
        <p:spPr>
          <a:xfrm>
            <a:off x="4427984" y="1340768"/>
            <a:ext cx="1656184" cy="172819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B8462-3F4B-05E0-4993-0BF57175CA3B}"/>
              </a:ext>
            </a:extLst>
          </p:cNvPr>
          <p:cNvSpPr txBox="1"/>
          <p:nvPr/>
        </p:nvSpPr>
        <p:spPr>
          <a:xfrm>
            <a:off x="4788024" y="2979313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Input parameters provided inside CCMC</a:t>
            </a:r>
            <a:endParaRPr lang="en-FI" b="1" dirty="0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BD4569DC-420D-40ED-B873-0C6D4A97B0F9}"/>
              </a:ext>
            </a:extLst>
          </p:cNvPr>
          <p:cNvSpPr/>
          <p:nvPr/>
        </p:nvSpPr>
        <p:spPr>
          <a:xfrm>
            <a:off x="3419872" y="918012"/>
            <a:ext cx="576064" cy="720080"/>
          </a:xfrm>
          <a:prstGeom prst="mathMultiply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0FF38B-2675-AB5E-41CE-5B55876E027D}"/>
              </a:ext>
            </a:extLst>
          </p:cNvPr>
          <p:cNvSpPr txBox="1"/>
          <p:nvPr/>
        </p:nvSpPr>
        <p:spPr>
          <a:xfrm>
            <a:off x="2541344" y="604002"/>
            <a:ext cx="377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 MongoDB, </a:t>
            </a:r>
            <a:r>
              <a:rPr lang="en-US" b="1" dirty="0" err="1"/>
              <a:t>json</a:t>
            </a:r>
            <a:r>
              <a:rPr lang="en-US" b="1" dirty="0"/>
              <a:t> file inputs</a:t>
            </a:r>
            <a:endParaRPr lang="en-FI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54B8A-5065-6CD1-2D9B-B5BBD9FD1DC0}"/>
              </a:ext>
            </a:extLst>
          </p:cNvPr>
          <p:cNvSpPr txBox="1"/>
          <p:nvPr/>
        </p:nvSpPr>
        <p:spPr>
          <a:xfrm>
            <a:off x="5580112" y="372287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Run on request </a:t>
            </a:r>
            <a:endParaRPr lang="en-FI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617F7B-394C-4C28-D7D0-7D53C95F8EBF}"/>
              </a:ext>
            </a:extLst>
          </p:cNvPr>
          <p:cNvSpPr/>
          <p:nvPr/>
        </p:nvSpPr>
        <p:spPr>
          <a:xfrm>
            <a:off x="6314623" y="4293096"/>
            <a:ext cx="2145809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35DAB0-A434-F93B-87A8-02A2498716B8}"/>
              </a:ext>
            </a:extLst>
          </p:cNvPr>
          <p:cNvSpPr txBox="1"/>
          <p:nvPr/>
        </p:nvSpPr>
        <p:spPr>
          <a:xfrm>
            <a:off x="6435363" y="4461399"/>
            <a:ext cx="1904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Run on request:</a:t>
            </a:r>
          </a:p>
          <a:p>
            <a:r>
              <a:rPr lang="en-US" b="1" dirty="0"/>
              <a:t>Time period is </a:t>
            </a:r>
          </a:p>
          <a:p>
            <a:r>
              <a:rPr lang="en-US" b="1" dirty="0"/>
              <a:t>set by user </a:t>
            </a:r>
            <a:endParaRPr lang="en-FI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6FD4AF0-B277-AFDE-5093-21AA8E61E2FC}"/>
              </a:ext>
            </a:extLst>
          </p:cNvPr>
          <p:cNvSpPr/>
          <p:nvPr/>
        </p:nvSpPr>
        <p:spPr>
          <a:xfrm>
            <a:off x="4499992" y="4149080"/>
            <a:ext cx="1656184" cy="172819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743878-E92C-E422-BEE6-1EE910AB4079}"/>
              </a:ext>
            </a:extLst>
          </p:cNvPr>
          <p:cNvSpPr txBox="1"/>
          <p:nvPr/>
        </p:nvSpPr>
        <p:spPr>
          <a:xfrm>
            <a:off x="4783079" y="593537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Input parameters provided inside CCMC</a:t>
            </a:r>
            <a:endParaRPr lang="en-FI" b="1" dirty="0"/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55B89936-FB33-A391-0640-B477C83DBEE1}"/>
              </a:ext>
            </a:extLst>
          </p:cNvPr>
          <p:cNvSpPr/>
          <p:nvPr/>
        </p:nvSpPr>
        <p:spPr>
          <a:xfrm>
            <a:off x="3419872" y="3645024"/>
            <a:ext cx="576064" cy="720080"/>
          </a:xfrm>
          <a:prstGeom prst="mathMultiply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E2FA3E89-2950-CE9B-C5D1-483A6576AF6E}"/>
              </a:ext>
            </a:extLst>
          </p:cNvPr>
          <p:cNvSpPr/>
          <p:nvPr/>
        </p:nvSpPr>
        <p:spPr>
          <a:xfrm>
            <a:off x="1426973" y="1367828"/>
            <a:ext cx="1272819" cy="270264"/>
          </a:xfrm>
          <a:prstGeom prst="mathMultiply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65DD1F5D-0211-9BE4-25D9-04FD4035FA64}"/>
              </a:ext>
            </a:extLst>
          </p:cNvPr>
          <p:cNvSpPr/>
          <p:nvPr/>
        </p:nvSpPr>
        <p:spPr>
          <a:xfrm>
            <a:off x="1462977" y="5490172"/>
            <a:ext cx="1272819" cy="270264"/>
          </a:xfrm>
          <a:prstGeom prst="mathMultiply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A7DAF0-3CE0-493F-1A6D-54BD2FB54283}"/>
              </a:ext>
            </a:extLst>
          </p:cNvPr>
          <p:cNvSpPr/>
          <p:nvPr/>
        </p:nvSpPr>
        <p:spPr>
          <a:xfrm>
            <a:off x="1032855" y="4092206"/>
            <a:ext cx="682273" cy="5132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38AA65-B6CB-7FC1-CC42-2983D8EF49E4}"/>
              </a:ext>
            </a:extLst>
          </p:cNvPr>
          <p:cNvSpPr/>
          <p:nvPr/>
        </p:nvSpPr>
        <p:spPr>
          <a:xfrm>
            <a:off x="1758249" y="4277948"/>
            <a:ext cx="682273" cy="1834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189D4D-F78C-DED7-0EFD-4C44EF0B2254}"/>
              </a:ext>
            </a:extLst>
          </p:cNvPr>
          <p:cNvSpPr txBox="1"/>
          <p:nvPr/>
        </p:nvSpPr>
        <p:spPr>
          <a:xfrm>
            <a:off x="1870774" y="4207472"/>
            <a:ext cx="612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RoR</a:t>
            </a:r>
            <a:r>
              <a:rPr lang="en-US" sz="1600" b="1" dirty="0"/>
              <a:t> </a:t>
            </a:r>
            <a:endParaRPr lang="en-FI" sz="16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D479D2-DC1B-E705-40B7-A907110B5FD8}"/>
              </a:ext>
            </a:extLst>
          </p:cNvPr>
          <p:cNvSpPr txBox="1"/>
          <p:nvPr/>
        </p:nvSpPr>
        <p:spPr>
          <a:xfrm>
            <a:off x="229166" y="6053104"/>
            <a:ext cx="4255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 day can be simulated in 1 hour (low resolution and other tricks) </a:t>
            </a:r>
            <a:endParaRPr lang="en-FI" sz="1600" b="1" dirty="0"/>
          </a:p>
        </p:txBody>
      </p:sp>
    </p:spTree>
    <p:extLst>
      <p:ext uri="{BB962C8B-B14F-4D97-AF65-F5344CB8AC3E}">
        <p14:creationId xmlns:p14="http://schemas.microsoft.com/office/powerpoint/2010/main" val="80861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F81AF-47AD-1C5A-53C2-2EFC2AA50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4" y="1196752"/>
            <a:ext cx="11521280" cy="64807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08D61D-402B-F3A3-DAAA-4672582D2E12}"/>
              </a:ext>
            </a:extLst>
          </p:cNvPr>
          <p:cNvSpPr/>
          <p:nvPr/>
        </p:nvSpPr>
        <p:spPr>
          <a:xfrm>
            <a:off x="251520" y="179929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time IMPTAM driving parameters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A18D0-D304-AB95-158D-9B030BFEEB12}"/>
              </a:ext>
            </a:extLst>
          </p:cNvPr>
          <p:cNvSpPr txBox="1"/>
          <p:nvPr/>
        </p:nvSpPr>
        <p:spPr>
          <a:xfrm>
            <a:off x="107504" y="4581128"/>
            <a:ext cx="592300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IMPTAM is driven by</a:t>
            </a:r>
          </a:p>
          <a:p>
            <a:pPr marL="342900" indent="-342900">
              <a:buAutoNum type="arabicParenBoth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IMF 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B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Tx/>
              <a:buAutoNum type="arabicParenBoth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wind velocity 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Tx/>
              <a:buAutoNum type="arabicParenBoth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wind number density 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Tx/>
              <a:buAutoNum type="arabicParenBoth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wind dynamic pressure 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Tx/>
              <a:buAutoNum type="arabicParenBoth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index,</a:t>
            </a:r>
          </a:p>
          <a:p>
            <a:pPr marL="342900" indent="-342900">
              <a:buFontTx/>
              <a:buAutoNum type="arabicParenBoth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104CEF-852A-970C-341F-39483DCF2206}"/>
              </a:ext>
            </a:extLst>
          </p:cNvPr>
          <p:cNvSpPr txBox="1"/>
          <p:nvPr/>
        </p:nvSpPr>
        <p:spPr>
          <a:xfrm>
            <a:off x="4355976" y="3786603"/>
            <a:ext cx="72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6B9E2-5771-ED65-1EB7-9F2F6759B9C5}"/>
              </a:ext>
            </a:extLst>
          </p:cNvPr>
          <p:cNvSpPr txBox="1"/>
          <p:nvPr/>
        </p:nvSpPr>
        <p:spPr>
          <a:xfrm>
            <a:off x="-36512" y="2420888"/>
            <a:ext cx="72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1FE7A8-85DE-35DE-F236-FAD371E05595}"/>
              </a:ext>
            </a:extLst>
          </p:cNvPr>
          <p:cNvSpPr txBox="1"/>
          <p:nvPr/>
        </p:nvSpPr>
        <p:spPr>
          <a:xfrm>
            <a:off x="4355976" y="2411596"/>
            <a:ext cx="72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53A1B2-8061-28E6-B365-C25C5DE04E4F}"/>
              </a:ext>
            </a:extLst>
          </p:cNvPr>
          <p:cNvSpPr txBox="1"/>
          <p:nvPr/>
        </p:nvSpPr>
        <p:spPr>
          <a:xfrm>
            <a:off x="-36512" y="3140968"/>
            <a:ext cx="72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D62C54-F1E8-C6BF-A644-F40892AC2C30}"/>
              </a:ext>
            </a:extLst>
          </p:cNvPr>
          <p:cNvSpPr txBox="1"/>
          <p:nvPr/>
        </p:nvSpPr>
        <p:spPr>
          <a:xfrm>
            <a:off x="4355976" y="3102886"/>
            <a:ext cx="72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D011E8-969F-26AD-8C6A-7188491F8306}"/>
              </a:ext>
            </a:extLst>
          </p:cNvPr>
          <p:cNvSpPr txBox="1"/>
          <p:nvPr/>
        </p:nvSpPr>
        <p:spPr>
          <a:xfrm>
            <a:off x="-57253" y="3766409"/>
            <a:ext cx="720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9AA4DC-C52B-213A-243E-3ECE85184363}"/>
              </a:ext>
            </a:extLst>
          </p:cNvPr>
          <p:cNvSpPr txBox="1"/>
          <p:nvPr/>
        </p:nvSpPr>
        <p:spPr>
          <a:xfrm>
            <a:off x="3923928" y="4699010"/>
            <a:ext cx="58694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wind and IMF data: </a:t>
            </a:r>
            <a:r>
              <a:rPr lang="en-US" sz="1800" b="0" i="0" u="none" strike="noStrike" baseline="0" dirty="0">
                <a:solidFill>
                  <a:srgbClr val="0080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http://services.swpc.noaa.gov/products/solar-wind/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/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index: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http://www-app3.gfz-potsdam.de/kp_index/qlyymm.tab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index: 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80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http://wdc.kugi.kyoto-u.ac.jp/dstae/index.html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A9720C-E92A-82FB-1997-CF2B12F9415F}"/>
              </a:ext>
            </a:extLst>
          </p:cNvPr>
          <p:cNvSpPr txBox="1"/>
          <p:nvPr/>
        </p:nvSpPr>
        <p:spPr>
          <a:xfrm>
            <a:off x="1331640" y="1846659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data files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F7B14A-B1EA-D148-CCD4-50CB70CC3D2F}"/>
              </a:ext>
            </a:extLst>
          </p:cNvPr>
          <p:cNvCxnSpPr>
            <a:cxnSpLocks/>
          </p:cNvCxnSpPr>
          <p:nvPr/>
        </p:nvCxnSpPr>
        <p:spPr>
          <a:xfrm flipH="1">
            <a:off x="589856" y="2060848"/>
            <a:ext cx="74178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29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0C7913-81E2-AB8A-2895-963FE3ED6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822" b="47610"/>
          <a:stretch/>
        </p:blipFill>
        <p:spPr>
          <a:xfrm>
            <a:off x="50511" y="1025210"/>
            <a:ext cx="8955311" cy="30272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1974F6-D55B-B622-CB01-07F216A4F8ED}"/>
              </a:ext>
            </a:extLst>
          </p:cNvPr>
          <p:cNvSpPr/>
          <p:nvPr/>
        </p:nvSpPr>
        <p:spPr>
          <a:xfrm>
            <a:off x="-36512" y="-27384"/>
            <a:ext cx="9180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time IMPTAM maps and spectrograms for keV electron fluxes (also for H+, O+, He+)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pectr_mlt_0">
            <a:extLst>
              <a:ext uri="{FF2B5EF4-FFF2-40B4-BE49-F238E27FC236}">
                <a16:creationId xmlns:a16="http://schemas.microsoft.com/office/drawing/2014/main" id="{BE8A3922-07C3-2A39-2C5F-52D6E7745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1" y="3965156"/>
            <a:ext cx="3028608" cy="142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ectr_mlt_12">
            <a:extLst>
              <a:ext uri="{FF2B5EF4-FFF2-40B4-BE49-F238E27FC236}">
                <a16:creationId xmlns:a16="http://schemas.microsoft.com/office/drawing/2014/main" id="{834F4F7E-C529-A2C9-6307-4B7754B58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648" y="4018878"/>
            <a:ext cx="3028608" cy="142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ectr_mlt_6">
            <a:extLst>
              <a:ext uri="{FF2B5EF4-FFF2-40B4-BE49-F238E27FC236}">
                <a16:creationId xmlns:a16="http://schemas.microsoft.com/office/drawing/2014/main" id="{140A738A-74F6-A9CB-BE86-47CD5B2A3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17871"/>
            <a:ext cx="3028608" cy="142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pectr_mlt_18">
            <a:extLst>
              <a:ext uri="{FF2B5EF4-FFF2-40B4-BE49-F238E27FC236}">
                <a16:creationId xmlns:a16="http://schemas.microsoft.com/office/drawing/2014/main" id="{E013D223-3D2E-695E-4022-502CECE95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25619"/>
            <a:ext cx="3028608" cy="142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49" name="Straight Connector 2048">
            <a:extLst>
              <a:ext uri="{FF2B5EF4-FFF2-40B4-BE49-F238E27FC236}">
                <a16:creationId xmlns:a16="http://schemas.microsoft.com/office/drawing/2014/main" id="{9371ABEC-CAA5-C481-C79E-AA6DD8E4F5A8}"/>
              </a:ext>
            </a:extLst>
          </p:cNvPr>
          <p:cNvCxnSpPr>
            <a:cxnSpLocks/>
          </p:cNvCxnSpPr>
          <p:nvPr/>
        </p:nvCxnSpPr>
        <p:spPr>
          <a:xfrm flipV="1">
            <a:off x="7598472" y="3237227"/>
            <a:ext cx="0" cy="62382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Straight Arrow Connector 2053">
            <a:extLst>
              <a:ext uri="{FF2B5EF4-FFF2-40B4-BE49-F238E27FC236}">
                <a16:creationId xmlns:a16="http://schemas.microsoft.com/office/drawing/2014/main" id="{0C430782-C0C4-B706-927E-35EBB8155859}"/>
              </a:ext>
            </a:extLst>
          </p:cNvPr>
          <p:cNvCxnSpPr>
            <a:cxnSpLocks/>
          </p:cNvCxnSpPr>
          <p:nvPr/>
        </p:nvCxnSpPr>
        <p:spPr>
          <a:xfrm flipH="1">
            <a:off x="6444208" y="3237227"/>
            <a:ext cx="1137113" cy="22079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Arrow Connector 2055">
            <a:extLst>
              <a:ext uri="{FF2B5EF4-FFF2-40B4-BE49-F238E27FC236}">
                <a16:creationId xmlns:a16="http://schemas.microsoft.com/office/drawing/2014/main" id="{AE7521C3-2347-1FCA-3679-C8788952EBF7}"/>
              </a:ext>
            </a:extLst>
          </p:cNvPr>
          <p:cNvCxnSpPr>
            <a:cxnSpLocks/>
          </p:cNvCxnSpPr>
          <p:nvPr/>
        </p:nvCxnSpPr>
        <p:spPr>
          <a:xfrm>
            <a:off x="7581321" y="3861048"/>
            <a:ext cx="1127629" cy="1656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TextBox 2058">
            <a:extLst>
              <a:ext uri="{FF2B5EF4-FFF2-40B4-BE49-F238E27FC236}">
                <a16:creationId xmlns:a16="http://schemas.microsoft.com/office/drawing/2014/main" id="{8B6847E3-4A41-8E00-F2AA-343B4BA6DC5A}"/>
              </a:ext>
            </a:extLst>
          </p:cNvPr>
          <p:cNvSpPr txBox="1"/>
          <p:nvPr/>
        </p:nvSpPr>
        <p:spPr>
          <a:xfrm>
            <a:off x="1331640" y="1691516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data files</a:t>
            </a:r>
          </a:p>
        </p:txBody>
      </p:sp>
      <p:cxnSp>
        <p:nvCxnSpPr>
          <p:cNvPr id="2060" name="Straight Arrow Connector 2059">
            <a:extLst>
              <a:ext uri="{FF2B5EF4-FFF2-40B4-BE49-F238E27FC236}">
                <a16:creationId xmlns:a16="http://schemas.microsoft.com/office/drawing/2014/main" id="{6FE291EF-D280-7A3E-5C51-1272B2FBAB67}"/>
              </a:ext>
            </a:extLst>
          </p:cNvPr>
          <p:cNvCxnSpPr>
            <a:cxnSpLocks/>
          </p:cNvCxnSpPr>
          <p:nvPr/>
        </p:nvCxnSpPr>
        <p:spPr>
          <a:xfrm flipH="1">
            <a:off x="589856" y="1844824"/>
            <a:ext cx="74178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29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9BA2F-9763-82E5-038F-D82D5A869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90" b="76108"/>
          <a:stretch/>
        </p:blipFill>
        <p:spPr>
          <a:xfrm>
            <a:off x="0" y="1124744"/>
            <a:ext cx="12469432" cy="16693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A30C32-9387-9080-3C82-90A35F610511}"/>
              </a:ext>
            </a:extLst>
          </p:cNvPr>
          <p:cNvSpPr/>
          <p:nvPr/>
        </p:nvSpPr>
        <p:spPr>
          <a:xfrm>
            <a:off x="-36512" y="179929"/>
            <a:ext cx="9180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time IMPTAM keV electron fluxes at GEO </a:t>
            </a:r>
          </a:p>
        </p:txBody>
      </p:sp>
      <p:pic>
        <p:nvPicPr>
          <p:cNvPr id="2050" name="Picture 2" descr="electron_spectr">
            <a:extLst>
              <a:ext uri="{FF2B5EF4-FFF2-40B4-BE49-F238E27FC236}">
                <a16:creationId xmlns:a16="http://schemas.microsoft.com/office/drawing/2014/main" id="{9B027AA1-5959-FEE8-0645-5F50F8249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852936"/>
            <a:ext cx="6989669" cy="152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ton_spectr">
            <a:extLst>
              <a:ext uri="{FF2B5EF4-FFF2-40B4-BE49-F238E27FC236}">
                <a16:creationId xmlns:a16="http://schemas.microsoft.com/office/drawing/2014/main" id="{EF782C8D-60C9-87FA-5E4D-76AF22636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028" y="5013176"/>
            <a:ext cx="7332050" cy="160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6716EA-4F1F-7F9D-DA6C-A338B792BA3B}"/>
              </a:ext>
            </a:extLst>
          </p:cNvPr>
          <p:cNvSpPr txBox="1"/>
          <p:nvPr/>
        </p:nvSpPr>
        <p:spPr>
          <a:xfrm>
            <a:off x="1691680" y="2060848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data files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F7D8FF-B69E-AEF0-29A4-8F0C57D6BCEE}"/>
              </a:ext>
            </a:extLst>
          </p:cNvPr>
          <p:cNvCxnSpPr>
            <a:cxnSpLocks/>
          </p:cNvCxnSpPr>
          <p:nvPr/>
        </p:nvCxnSpPr>
        <p:spPr>
          <a:xfrm flipH="1">
            <a:off x="877888" y="2276872"/>
            <a:ext cx="74178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7">
            <a:extLst>
              <a:ext uri="{FF2B5EF4-FFF2-40B4-BE49-F238E27FC236}">
                <a16:creationId xmlns:a16="http://schemas.microsoft.com/office/drawing/2014/main" id="{DBDFB110-6650-58C2-98F2-D192055BDD75}"/>
              </a:ext>
            </a:extLst>
          </p:cNvPr>
          <p:cNvGrpSpPr>
            <a:grpSpLocks/>
          </p:cNvGrpSpPr>
          <p:nvPr/>
        </p:nvGrpSpPr>
        <p:grpSpPr bwMode="auto">
          <a:xfrm>
            <a:off x="5842723" y="3976687"/>
            <a:ext cx="3292475" cy="2881313"/>
            <a:chOff x="5207284" y="4130034"/>
            <a:chExt cx="3291847" cy="2880366"/>
          </a:xfrm>
        </p:grpSpPr>
        <p:pic>
          <p:nvPicPr>
            <p:cNvPr id="5" name="Picture 18" descr="IMPTAM map">
              <a:extLst>
                <a:ext uri="{FF2B5EF4-FFF2-40B4-BE49-F238E27FC236}">
                  <a16:creationId xmlns:a16="http://schemas.microsoft.com/office/drawing/2014/main" id="{3148D52E-0EF7-14F0-1432-1D8FA31EE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284" y="4130034"/>
              <a:ext cx="3291847" cy="2880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53E2E4F-1EA5-AF06-8685-818A004E7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07245" y="4753717"/>
              <a:ext cx="1736394" cy="179963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B73CB6A-6049-86F5-7537-14E2490BB4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9289" y="5091743"/>
              <a:ext cx="1152305" cy="11426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7D4CD090-8288-F3BA-57A3-82767D7B8F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4430713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en-US" sz="1800">
                  <a:latin typeface="Arial" charset="0"/>
                </a:rPr>
                <a:t>GEO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4C8CB87E-87D0-A707-F3B7-28C86A5E4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4800600"/>
              <a:ext cx="7112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en-US" sz="1800">
                  <a:latin typeface="Arial" charset="0"/>
                </a:rPr>
                <a:t>MEO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4F2124-269B-69E0-6889-44251E0650C5}"/>
                </a:ext>
              </a:extLst>
            </p:cNvPr>
            <p:cNvSpPr/>
            <p:nvPr/>
          </p:nvSpPr>
          <p:spPr>
            <a:xfrm rot="7581350">
              <a:off x="6658815" y="5371781"/>
              <a:ext cx="557029" cy="9205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17489A9E-ACFA-EC3E-0E9C-1B4AA49BB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3200" y="6172200"/>
              <a:ext cx="629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en-US" sz="1800">
                  <a:latin typeface="Arial" charset="0"/>
                </a:rPr>
                <a:t>VAP</a:t>
              </a:r>
              <a:endParaRPr lang="en-US" altLang="en-US" sz="1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1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oimist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oimi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imi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2686</TotalTime>
  <Words>911</Words>
  <Application>Microsoft Office PowerPoint</Application>
  <PresentationFormat>On-screen Show (4:3)</PresentationFormat>
  <Paragraphs>117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Office-teema</vt:lpstr>
      <vt:lpstr>Plot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Nataly Ganushkina</dc:creator>
  <cp:lastModifiedBy>Ganushkina Natalia (FMI)</cp:lastModifiedBy>
  <cp:revision>61</cp:revision>
  <dcterms:created xsi:type="dcterms:W3CDTF">2022-09-12T14:59:05Z</dcterms:created>
  <dcterms:modified xsi:type="dcterms:W3CDTF">2024-06-07T05:00:16Z</dcterms:modified>
</cp:coreProperties>
</file>