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301" r:id="rId3"/>
    <p:sldId id="258" r:id="rId4"/>
    <p:sldId id="261" r:id="rId5"/>
    <p:sldId id="323" r:id="rId6"/>
    <p:sldId id="324" r:id="rId7"/>
    <p:sldId id="263" r:id="rId8"/>
    <p:sldId id="306" r:id="rId9"/>
    <p:sldId id="325" r:id="rId10"/>
    <p:sldId id="25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416" autoAdjust="0"/>
    <p:restoredTop sz="94660"/>
  </p:normalViewPr>
  <p:slideViewPr>
    <p:cSldViewPr snapToGrid="0">
      <p:cViewPr varScale="1">
        <p:scale>
          <a:sx n="58" d="100"/>
          <a:sy n="58" d="100"/>
        </p:scale>
        <p:origin x="99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FCC55-A38C-4334-9F8F-D15934649D92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B4653-CAB9-43B7-B7D0-A52B48B6B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0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B4653-CAB9-43B7-B7D0-A52B48B6B4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26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2CFD855-9FE5-7146-8C7E-730073E22EBE}" type="slidenum">
              <a:rPr lang="en-US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3259A-7D71-3641-A5F2-13673737E9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76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5DF70-980D-0AFC-2BDF-8399445FE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BE9B0E-9AC5-BDA8-58E4-C475E84D3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78417-5E20-1297-8779-2D6CCE536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11E-FB45-4888-82F8-4BC71240625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C6BF0-4A43-A440-88F4-15B922677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E8089-0BBE-2B58-A7A0-02FC13EA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A6C1-4156-438D-9E21-5E4DF455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8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54009-B996-FE77-7795-6BDBDD780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69E4E-FCCF-63B3-B239-9557A4994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7AD44-D41A-63B3-9FF4-522830E7A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11E-FB45-4888-82F8-4BC71240625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2FDAD-BDCC-B7B0-C653-BADBA142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1D349-43F3-4B36-9C5F-EDB28489A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A6C1-4156-438D-9E21-5E4DF455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57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26F921-05C2-69B4-D85D-CCF3A2ED9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C4033-B777-F107-28DE-E8D66E74A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CCD9C-4B67-D62D-77AD-DD5C7109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11E-FB45-4888-82F8-4BC71240625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C1F36-917F-72BF-36A9-F990CC64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C4691-9B8C-F8DA-979D-057E43CFC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A6C1-4156-438D-9E21-5E4DF455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38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2620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F6A94-3982-A8CC-B7DA-299F8F03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BB490-342F-ED1B-D391-B6064F4C1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E83DF-A6AD-399B-4260-90C3599F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11E-FB45-4888-82F8-4BC71240625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574B2-8FEA-1693-AC7A-73D6C8F9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6B08E-FCB4-1AD8-F071-14F8D5FE6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A6C1-4156-438D-9E21-5E4DF455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1ACD9-3C78-6E37-DC37-F6A11E5E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BE5DE-A454-D4FB-4B82-9C0E2040A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50CC3-56D4-86BB-1035-D31798378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11E-FB45-4888-82F8-4BC71240625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F12CA-D08B-4EF0-D109-411393DD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65172-781A-A78B-45D6-BEE59BF1B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A6C1-4156-438D-9E21-5E4DF455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45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6B2EC-ACED-5507-E952-987D1C8A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DA23A-F0C8-50D1-63E5-46F9A8ECD9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5D0BD-7E4D-0FDB-8FDE-133D5459D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650C9-7C87-4218-01BD-17E5A2D24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11E-FB45-4888-82F8-4BC71240625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F986E-741E-3C89-1936-B16285477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0B2A0-F463-B5D5-5A23-6D91D870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A6C1-4156-438D-9E21-5E4DF455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80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EF3D5-33C9-7E45-61C8-FC7F8E16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F7319-04D9-8A05-815E-4397B3E03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93600C-0ABA-1571-D967-DAC4192DD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C48357-C49C-F799-5925-C3A0A55383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CDCA85-0107-48DE-0AE8-52645A4224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5C17B2-9DDE-96A2-D576-3CE4978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11E-FB45-4888-82F8-4BC71240625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ED1385-00CA-374F-C79C-959807B4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B455A-69C4-6574-A4E4-26495458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A6C1-4156-438D-9E21-5E4DF455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45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03E59-5ECA-A23F-873E-E810761EA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E14B2D-5A3C-DE4E-E6D6-EA63082F9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11E-FB45-4888-82F8-4BC71240625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C5029-484E-755D-BD85-5C6C86F24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BD602-DE23-20BF-2782-DA3D9BA80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A6C1-4156-438D-9E21-5E4DF455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85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FC0A4C-5673-0EF8-D0B7-3221372FC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11E-FB45-4888-82F8-4BC71240625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2CB111-829B-E218-FFAD-387154F3C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F2F28-7AC9-CCA2-D11D-09A2FF95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A6C1-4156-438D-9E21-5E4DF455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35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EF2EF-06A6-5B6C-3B98-59F3B74B3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BE729-9156-1B43-BFB0-587170E2A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A02C8D-5688-FC6B-3B3A-A646EC3D5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A05E5-FAAF-31F1-1A12-CEAA61BF2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11E-FB45-4888-82F8-4BC71240625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E50C9-EA4B-7EAD-A612-01A07CDBF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B9367-BCCB-2F2C-685F-25C96785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A6C1-4156-438D-9E21-5E4DF455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7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328B7-B041-E4EE-3ADF-449CF928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BE34F1-0A96-E11E-ACD5-39B6262BE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91A3D-223C-A987-0DEB-1199BB833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CE000-13F2-EB77-D40A-14F4FF04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B11E-FB45-4888-82F8-4BC71240625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15A1B-315A-C89C-A68D-07467E66B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DC0BB-E19F-17A0-24DA-D2CF1A6EB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A6C1-4156-438D-9E21-5E4DF455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5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F7C42B-ADE1-6AC0-0451-B8467499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44DB3-1720-E058-179B-1D8F82AFD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78E7C-CE6E-FD20-2121-BE89E46C5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FCB11E-FB45-4888-82F8-4BC71240625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69365-A432-7CCE-BC79-73A1A83EB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B5F53-F113-ADE4-CBF8-C2D5A4910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20A6C1-4156-438D-9E21-5E4DF455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7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11699-1B53-E34E-3C03-95C2F4D77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967" y="1600158"/>
            <a:ext cx="11640065" cy="23876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AMPS (Adaptive Mesh Particle Simulator)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5D2B0-7794-0AEE-3625-124EFF1BD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6181" y="4309961"/>
            <a:ext cx="9144000" cy="1655762"/>
          </a:xfrm>
        </p:spPr>
        <p:txBody>
          <a:bodyPr/>
          <a:lstStyle/>
          <a:p>
            <a:r>
              <a:rPr lang="en-US" sz="4000" dirty="0"/>
              <a:t>Valeriy Tenishev, </a:t>
            </a:r>
            <a:r>
              <a:rPr lang="en-US" sz="4000" dirty="0" err="1"/>
              <a:t>Yinsi</a:t>
            </a:r>
            <a:r>
              <a:rPr lang="en-US" sz="4000" dirty="0"/>
              <a:t> Shou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395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42167DF-A897-7BE0-3190-D087CC1F594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186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AMPS in CCMC – plans new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5C452A-7EC6-6B70-C2E2-5C8FB8055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356" y="5578834"/>
            <a:ext cx="1516606" cy="88985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85A508C-F0E3-07F7-F23E-E82F23A6054F}"/>
              </a:ext>
            </a:extLst>
          </p:cNvPr>
          <p:cNvSpPr/>
          <p:nvPr/>
        </p:nvSpPr>
        <p:spPr>
          <a:xfrm>
            <a:off x="4229613" y="3159853"/>
            <a:ext cx="1383496" cy="80388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\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9C4F3-D4EC-AA6A-3676-0EF9B14B6F07}"/>
              </a:ext>
            </a:extLst>
          </p:cNvPr>
          <p:cNvSpPr txBox="1"/>
          <p:nvPr/>
        </p:nvSpPr>
        <p:spPr>
          <a:xfrm>
            <a:off x="4298172" y="3269407"/>
            <a:ext cx="1208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Bahnschrift" panose="020B0502040204020203" pitchFamily="34" charset="0"/>
              </a:rPr>
              <a:t>MSFC/ST13</a:t>
            </a:r>
          </a:p>
          <a:p>
            <a:pPr algn="ctr"/>
            <a:r>
              <a:rPr lang="en-US" sz="1600" b="1" dirty="0">
                <a:solidFill>
                  <a:schemeClr val="accent2"/>
                </a:solidFill>
                <a:latin typeface="Bahnschrift" panose="020B0502040204020203" pitchFamily="34" charset="0"/>
              </a:rPr>
              <a:t>MSFC/ST11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F3E5BE8-A721-B465-47E7-221CAD9491D5}"/>
              </a:ext>
            </a:extLst>
          </p:cNvPr>
          <p:cNvSpPr/>
          <p:nvPr/>
        </p:nvSpPr>
        <p:spPr>
          <a:xfrm>
            <a:off x="1219354" y="1848876"/>
            <a:ext cx="2198669" cy="351494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\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55EC4A-06BC-DD66-CBD1-46E5AA6462AB}"/>
              </a:ext>
            </a:extLst>
          </p:cNvPr>
          <p:cNvSpPr txBox="1"/>
          <p:nvPr/>
        </p:nvSpPr>
        <p:spPr>
          <a:xfrm>
            <a:off x="1119893" y="2163524"/>
            <a:ext cx="2356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Bahnschrift" panose="020B0502040204020203" pitchFamily="34" charset="0"/>
              </a:rPr>
              <a:t>NASA JSC/SRAG</a:t>
            </a:r>
          </a:p>
          <a:p>
            <a:pPr algn="ctr"/>
            <a:r>
              <a:rPr lang="en-US" sz="1600" dirty="0">
                <a:latin typeface="Bahnschrift" panose="020B0502040204020203" pitchFamily="34" charset="0"/>
              </a:rPr>
              <a:t>AFRL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A9F3684-858A-489B-9CDE-05F4D848F9FF}"/>
              </a:ext>
            </a:extLst>
          </p:cNvPr>
          <p:cNvSpPr/>
          <p:nvPr/>
        </p:nvSpPr>
        <p:spPr>
          <a:xfrm>
            <a:off x="6154944" y="3130046"/>
            <a:ext cx="1404443" cy="80388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\</a:t>
            </a:r>
          </a:p>
        </p:txBody>
      </p:sp>
      <p:sp>
        <p:nvSpPr>
          <p:cNvPr id="18" name="Arrow: Curved Up 17">
            <a:extLst>
              <a:ext uri="{FF2B5EF4-FFF2-40B4-BE49-F238E27FC236}">
                <a16:creationId xmlns:a16="http://schemas.microsoft.com/office/drawing/2014/main" id="{FD8C1F45-BA0A-177D-D0C4-405A9BD7E217}"/>
              </a:ext>
            </a:extLst>
          </p:cNvPr>
          <p:cNvSpPr/>
          <p:nvPr/>
        </p:nvSpPr>
        <p:spPr>
          <a:xfrm flipV="1">
            <a:off x="4498842" y="2596401"/>
            <a:ext cx="2728402" cy="518068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87F287C-FDFA-A84F-01A7-21E08AD5E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185" y="4845340"/>
            <a:ext cx="1540708" cy="14669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321F65E-5993-61EB-CA62-522D79225B19}"/>
              </a:ext>
            </a:extLst>
          </p:cNvPr>
          <p:cNvSpPr txBox="1"/>
          <p:nvPr/>
        </p:nvSpPr>
        <p:spPr>
          <a:xfrm>
            <a:off x="6030503" y="4456973"/>
            <a:ext cx="165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Web Interface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9CD1E76-56F6-FE99-0AE4-E1ECE1DD6A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85" t="-264" r="-495" b="264"/>
          <a:stretch/>
        </p:blipFill>
        <p:spPr>
          <a:xfrm>
            <a:off x="8678029" y="3130760"/>
            <a:ext cx="1150767" cy="7595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979C9BD-E29E-E4ED-CCD2-397D4CF81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189" y="1910012"/>
            <a:ext cx="1023556" cy="8579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757E34-696B-CBCE-75EB-27F530EA0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526" y="5486839"/>
            <a:ext cx="1551534" cy="878427"/>
          </a:xfrm>
          <a:prstGeom prst="rect">
            <a:avLst/>
          </a:prstGeom>
        </p:spPr>
      </p:pic>
      <p:pic>
        <p:nvPicPr>
          <p:cNvPr id="31" name="Picture 30" descr="A screen shot of a graph with Crust in the background&#10;&#10;Description automatically generated">
            <a:extLst>
              <a:ext uri="{FF2B5EF4-FFF2-40B4-BE49-F238E27FC236}">
                <a16:creationId xmlns:a16="http://schemas.microsoft.com/office/drawing/2014/main" id="{A9D2803F-A564-A6F9-AAA1-CBD2E018AA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57" y="4221627"/>
            <a:ext cx="1151139" cy="929994"/>
          </a:xfrm>
          <a:prstGeom prst="rect">
            <a:avLst/>
          </a:prstGeom>
        </p:spPr>
      </p:pic>
      <p:sp>
        <p:nvSpPr>
          <p:cNvPr id="32" name="Flowchart: Stored Data 31">
            <a:extLst>
              <a:ext uri="{FF2B5EF4-FFF2-40B4-BE49-F238E27FC236}">
                <a16:creationId xmlns:a16="http://schemas.microsoft.com/office/drawing/2014/main" id="{C8D78FD0-A7D5-9953-C705-7D93537A6510}"/>
              </a:ext>
            </a:extLst>
          </p:cNvPr>
          <p:cNvSpPr/>
          <p:nvPr/>
        </p:nvSpPr>
        <p:spPr>
          <a:xfrm flipH="1">
            <a:off x="7832619" y="1292490"/>
            <a:ext cx="2440819" cy="5161112"/>
          </a:xfrm>
          <a:prstGeom prst="flowChartOnlineStorag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7299668-55F1-44C2-579E-0D9A54D69903}"/>
              </a:ext>
            </a:extLst>
          </p:cNvPr>
          <p:cNvSpPr/>
          <p:nvPr/>
        </p:nvSpPr>
        <p:spPr>
          <a:xfrm>
            <a:off x="5981156" y="4341334"/>
            <a:ext cx="1758765" cy="217144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3B6A98-B8D1-F508-6E29-93C53A4F4A6E}"/>
              </a:ext>
            </a:extLst>
          </p:cNvPr>
          <p:cNvSpPr txBox="1"/>
          <p:nvPr/>
        </p:nvSpPr>
        <p:spPr>
          <a:xfrm>
            <a:off x="8462797" y="1267860"/>
            <a:ext cx="1542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Visualization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A148E47-6AF6-6F6F-B1F8-5B57A70A020C}"/>
              </a:ext>
            </a:extLst>
          </p:cNvPr>
          <p:cNvSpPr txBox="1"/>
          <p:nvPr/>
        </p:nvSpPr>
        <p:spPr>
          <a:xfrm>
            <a:off x="8110447" y="1617936"/>
            <a:ext cx="1968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Cut through 3D data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EBEF41-2508-E976-510F-E8703CEF42F0}"/>
              </a:ext>
            </a:extLst>
          </p:cNvPr>
          <p:cNvSpPr txBox="1"/>
          <p:nvPr/>
        </p:nvSpPr>
        <p:spPr>
          <a:xfrm>
            <a:off x="8624143" y="2832708"/>
            <a:ext cx="1258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Isosurfaces</a:t>
            </a:r>
            <a:endParaRPr lang="en-US" sz="1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1ADE8F-E4FE-20AC-6CDA-D9F450D981CE}"/>
              </a:ext>
            </a:extLst>
          </p:cNvPr>
          <p:cNvSpPr txBox="1"/>
          <p:nvPr/>
        </p:nvSpPr>
        <p:spPr>
          <a:xfrm>
            <a:off x="8195693" y="3963738"/>
            <a:ext cx="2115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Distribution functions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EE6E6E-9108-F483-FA81-987630CF5743}"/>
              </a:ext>
            </a:extLst>
          </p:cNvPr>
          <p:cNvSpPr txBox="1"/>
          <p:nvPr/>
        </p:nvSpPr>
        <p:spPr>
          <a:xfrm>
            <a:off x="8268139" y="5194547"/>
            <a:ext cx="1905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Particle trajectories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4B95D8E-7FCC-A6BD-205B-C07B137B66B8}"/>
              </a:ext>
            </a:extLst>
          </p:cNvPr>
          <p:cNvSpPr txBox="1"/>
          <p:nvPr/>
        </p:nvSpPr>
        <p:spPr>
          <a:xfrm>
            <a:off x="4246254" y="3062082"/>
            <a:ext cx="3165136" cy="127030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2500" dirty="0"/>
              <a:t>AMPS for SEP modeling in geospace </a:t>
            </a:r>
          </a:p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F0BC4885-E125-DEB9-2EFA-C558B35481A9}"/>
              </a:ext>
            </a:extLst>
          </p:cNvPr>
          <p:cNvSpPr/>
          <p:nvPr/>
        </p:nvSpPr>
        <p:spPr>
          <a:xfrm>
            <a:off x="7682494" y="3500766"/>
            <a:ext cx="422587" cy="23966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D33A0B23-BB9E-214D-FF87-69F3572B665F}"/>
              </a:ext>
            </a:extLst>
          </p:cNvPr>
          <p:cNvSpPr/>
          <p:nvPr/>
        </p:nvSpPr>
        <p:spPr>
          <a:xfrm rot="5400000">
            <a:off x="6712061" y="4072948"/>
            <a:ext cx="320541" cy="1812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3ABFB84-6957-7135-9B7A-4FC58F07AD47}"/>
              </a:ext>
            </a:extLst>
          </p:cNvPr>
          <p:cNvSpPr txBox="1"/>
          <p:nvPr/>
        </p:nvSpPr>
        <p:spPr>
          <a:xfrm>
            <a:off x="6213201" y="3354582"/>
            <a:ext cx="1312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Bahnschrift" panose="020B0502040204020203" pitchFamily="34" charset="0"/>
              </a:rPr>
              <a:t>GSFC/CCMC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099768D-6A8E-4197-F8A9-265DECA8F716}"/>
              </a:ext>
            </a:extLst>
          </p:cNvPr>
          <p:cNvSpPr/>
          <p:nvPr/>
        </p:nvSpPr>
        <p:spPr>
          <a:xfrm>
            <a:off x="3977253" y="4332464"/>
            <a:ext cx="1885790" cy="217144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BBCAC58-5499-D2AE-E25C-0774F1FEB84F}"/>
              </a:ext>
            </a:extLst>
          </p:cNvPr>
          <p:cNvSpPr txBox="1"/>
          <p:nvPr/>
        </p:nvSpPr>
        <p:spPr>
          <a:xfrm>
            <a:off x="4317562" y="4456973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SEP Model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AAC0073-5C65-C43B-9F59-D2D77E6D6103}"/>
              </a:ext>
            </a:extLst>
          </p:cNvPr>
          <p:cNvSpPr txBox="1"/>
          <p:nvPr/>
        </p:nvSpPr>
        <p:spPr>
          <a:xfrm>
            <a:off x="3942402" y="4701109"/>
            <a:ext cx="1920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dirty="0"/>
              <a:t>Use GOES data stream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dirty="0"/>
              <a:t>Results presented online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51EC686-3D44-7C58-06D2-601A789D166C}"/>
              </a:ext>
            </a:extLst>
          </p:cNvPr>
          <p:cNvSpPr txBox="1"/>
          <p:nvPr/>
        </p:nvSpPr>
        <p:spPr>
          <a:xfrm>
            <a:off x="1227214" y="2939084"/>
            <a:ext cx="21509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dirty="0"/>
              <a:t>Communicate Space </a:t>
            </a:r>
          </a:p>
          <a:p>
            <a:r>
              <a:rPr lang="en-US" sz="1600" dirty="0"/>
              <a:t>Weather User Needs</a:t>
            </a:r>
          </a:p>
          <a:p>
            <a:endParaRPr lang="en-US" sz="1600" dirty="0"/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dirty="0"/>
              <a:t>Feedback on model development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dirty="0"/>
              <a:t>Data for validation</a:t>
            </a: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632DBA31-C768-58C3-AE86-C797FEBBC3ED}"/>
              </a:ext>
            </a:extLst>
          </p:cNvPr>
          <p:cNvSpPr/>
          <p:nvPr/>
        </p:nvSpPr>
        <p:spPr>
          <a:xfrm>
            <a:off x="3563691" y="3448607"/>
            <a:ext cx="559456" cy="2445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90EE8E99-C116-E8B5-F3B8-BB87EAAD1BB6}"/>
              </a:ext>
            </a:extLst>
          </p:cNvPr>
          <p:cNvSpPr/>
          <p:nvPr/>
        </p:nvSpPr>
        <p:spPr>
          <a:xfrm rot="5400000">
            <a:off x="4792871" y="4057459"/>
            <a:ext cx="320541" cy="1812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11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73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Adaptive Mesh Particle Simulator (AMPS)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798" y="821815"/>
            <a:ext cx="8572500" cy="58169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Adaptive Mesh Particle Simulator (AMPS) </a:t>
            </a:r>
          </a:p>
          <a:p>
            <a:pPr marL="742950" lvl="1" indent="-285750">
              <a:buFont typeface="Lucida Grande"/>
              <a:buChar char="-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Semi-implicit PIC</a:t>
            </a:r>
          </a:p>
          <a:p>
            <a:pPr marL="742950" lvl="1" indent="-285750">
              <a:buFont typeface="Lucida Grande"/>
              <a:buChar char="-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Numerical Scheme: Direct Simulation Monte Carlo (DSMC)</a:t>
            </a:r>
          </a:p>
          <a:p>
            <a:pPr marL="742950" lvl="1" indent="-285750">
              <a:buFont typeface="Lucida Grande"/>
              <a:buChar char="-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Modeling of the neutral and charged species, neutral and charged dust</a:t>
            </a:r>
          </a:p>
          <a:p>
            <a:pPr marL="742950" lvl="1" indent="-285750">
              <a:buFont typeface="Lucida Grande"/>
              <a:buChar char="-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AMR with cut cells</a:t>
            </a:r>
          </a:p>
          <a:p>
            <a:pPr lvl="1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Kinetic description</a:t>
            </a:r>
          </a:p>
          <a:p>
            <a:pPr marL="742950" lvl="2" indent="-285750">
              <a:buFont typeface="Lucida Grande"/>
              <a:buChar char="-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Boltzmann equation – dusty gas and plasma</a:t>
            </a:r>
          </a:p>
          <a:p>
            <a:pPr marL="742950" lvl="2" indent="-285750">
              <a:buFont typeface="Lucida Grande"/>
              <a:buChar char="-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Parker, Focused transport  equations – SEP and GCR</a:t>
            </a:r>
          </a:p>
          <a:p>
            <a:pPr marL="742950" lvl="2" indent="-285750">
              <a:buFont typeface="Lucida Grande"/>
              <a:buChar char="-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The evolution of the system is modeled by tracing the model particles</a:t>
            </a:r>
          </a:p>
          <a:p>
            <a:pPr marL="742950" lvl="2" indent="-285750">
              <a:buFont typeface="Lucida Grande"/>
              <a:buChar char="-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Collision regimes: transitional to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collisionless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742950" lvl="2" indent="-285750">
              <a:buFont typeface="Lucida Grande"/>
              <a:buChar char="-"/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Two-phase flow modeling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(neutrals, ions, neutral and charged dust)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Relativistic</a:t>
            </a:r>
          </a:p>
          <a:p>
            <a:pPr marL="742950" lvl="1" indent="-285750">
              <a:buFont typeface="Lucida Grande"/>
              <a:buChar char="-"/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Included processes</a:t>
            </a:r>
          </a:p>
          <a:p>
            <a:pPr marL="742950" lvl="1" indent="-285750">
              <a:buFont typeface="Lucida Grande"/>
              <a:buChar char="-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Electron impact, charge exchange, photolytic reactions</a:t>
            </a:r>
          </a:p>
          <a:p>
            <a:pPr marL="742950" lvl="1" indent="-285750">
              <a:buFont typeface="Lucida Grande"/>
              <a:buChar char="-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Gas/surface interaction (adsorption, desorption, scattering)</a:t>
            </a:r>
          </a:p>
          <a:p>
            <a:pPr marL="742950" lvl="1" indent="-285750">
              <a:buFont typeface="Lucida Grande"/>
              <a:buChar char="-"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Charging of the dust grains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7EEDD4-4002-B248-9DD7-879B1F80E54C}"/>
              </a:ext>
            </a:extLst>
          </p:cNvPr>
          <p:cNvSpPr txBox="1">
            <a:spLocks/>
          </p:cNvSpPr>
          <p:nvPr/>
        </p:nvSpPr>
        <p:spPr>
          <a:xfrm>
            <a:off x="6560097" y="6292739"/>
            <a:ext cx="404525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Valeriy Tenishev</a:t>
            </a:r>
          </a:p>
          <a:p>
            <a:r>
              <a:rPr lang="en-US" dirty="0"/>
              <a:t>Technical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31213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BC7AB-FE75-3075-9666-0A090E6D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AMPS in CCMC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8983A-1338-8CC5-3978-EC36063C4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92974"/>
            <a:ext cx="9144000" cy="467205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B7945-1D50-F773-D9AF-CA866EC98712}"/>
              </a:ext>
            </a:extLst>
          </p:cNvPr>
          <p:cNvSpPr txBox="1">
            <a:spLocks/>
          </p:cNvSpPr>
          <p:nvPr/>
        </p:nvSpPr>
        <p:spPr>
          <a:xfrm>
            <a:off x="8265936" y="6352124"/>
            <a:ext cx="24020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Valeriy Tenishev</a:t>
            </a:r>
          </a:p>
          <a:p>
            <a:r>
              <a:rPr lang="en-US" dirty="0"/>
              <a:t>CCMC Workshop, 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30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AMPS in CCMC</a:t>
            </a:r>
          </a:p>
        </p:txBody>
      </p:sp>
      <p:pic>
        <p:nvPicPr>
          <p:cNvPr id="3" name="MyMovie-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739" r="37072"/>
          <a:stretch/>
        </p:blipFill>
        <p:spPr>
          <a:xfrm>
            <a:off x="6487262" y="1830438"/>
            <a:ext cx="3941064" cy="40168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8483" y="1450485"/>
            <a:ext cx="5178779" cy="4985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Analyze charged particle trajectories moving in plasma 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Post processing tool: use pre-calculated plasma and magnetic field</a:t>
            </a:r>
          </a:p>
          <a:p>
            <a:pPr marL="742950" lvl="1" indent="-285750">
              <a:buFont typeface="Lucida Grande"/>
              <a:buChar char="-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Import of the plasma flow simulations into AMPS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Time-dependent results of the plasma modeling is saved in files 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Output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Individual particle trajectories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Samples of the distribution functions</a:t>
            </a:r>
          </a:p>
          <a:p>
            <a:pPr marL="742950" lvl="1" indent="-285750">
              <a:buFont typeface="Lucida Grande"/>
              <a:buChar char="-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Particle trajectory integration in AMPS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Trajectory affected by the Lorentz force</a:t>
            </a:r>
          </a:p>
          <a:p>
            <a:pPr marL="742950" lvl="1" indent="-285750">
              <a:buFont typeface="Lucida Grande"/>
              <a:buChar char="-"/>
            </a:pPr>
            <a:r>
              <a:rPr lang="en-US" dirty="0"/>
              <a:t>Particle tracking along a magnetic field line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CB1D76-FB75-6CB6-D4AD-DCFC08F2D604}"/>
              </a:ext>
            </a:extLst>
          </p:cNvPr>
          <p:cNvSpPr txBox="1">
            <a:spLocks/>
          </p:cNvSpPr>
          <p:nvPr/>
        </p:nvSpPr>
        <p:spPr>
          <a:xfrm>
            <a:off x="8265936" y="6352124"/>
            <a:ext cx="24020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Valeriy Tenishev</a:t>
            </a:r>
          </a:p>
          <a:p>
            <a:r>
              <a:rPr lang="en-US" dirty="0"/>
              <a:t>CCMC Workshop, 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15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D8D8A-372F-B2B5-BF39-4EF1B0BD6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212573"/>
          </a:xfrm>
        </p:spPr>
        <p:txBody>
          <a:bodyPr/>
          <a:lstStyle/>
          <a:p>
            <a:r>
              <a:rPr lang="en-US" dirty="0"/>
              <a:t>AMPS in Planetary Applications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B3E0F3-261E-5566-ED0B-C81A7F700E55}"/>
              </a:ext>
            </a:extLst>
          </p:cNvPr>
          <p:cNvSpPr txBox="1"/>
          <p:nvPr/>
        </p:nvSpPr>
        <p:spPr>
          <a:xfrm>
            <a:off x="199234" y="953770"/>
            <a:ext cx="68977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Applications:</a:t>
            </a:r>
          </a:p>
          <a:p>
            <a:pPr marL="342900" indent="-342900">
              <a:buAutoNum type="arabicPeriod"/>
            </a:pPr>
            <a:r>
              <a:rPr lang="en-US" sz="2800" dirty="0"/>
              <a:t>Planetary exospheres: </a:t>
            </a:r>
          </a:p>
          <a:p>
            <a:pPr marL="342900" indent="-342900">
              <a:buAutoNum type="arabicPeriod"/>
            </a:pP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26433-0B5D-B816-B477-DD773AAB1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549"/>
          <a:stretch/>
        </p:blipFill>
        <p:spPr>
          <a:xfrm>
            <a:off x="1583689" y="1824068"/>
            <a:ext cx="3549187" cy="4336057"/>
          </a:xfrm>
          <a:prstGeom prst="rect">
            <a:avLst/>
          </a:prstGeom>
        </p:spPr>
      </p:pic>
      <p:pic>
        <p:nvPicPr>
          <p:cNvPr id="11" name="Picture 10" descr="A purple and yellow sphere&#10;&#10;Description automatically generated">
            <a:extLst>
              <a:ext uri="{FF2B5EF4-FFF2-40B4-BE49-F238E27FC236}">
                <a16:creationId xmlns:a16="http://schemas.microsoft.com/office/drawing/2014/main" id="{9B5DC255-4C1B-040B-AEBB-D351BFC582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7" b="3789"/>
          <a:stretch/>
        </p:blipFill>
        <p:spPr>
          <a:xfrm>
            <a:off x="6381468" y="1341974"/>
            <a:ext cx="5116189" cy="45138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FA221C-BE76-7670-D48C-F045D5787005}"/>
              </a:ext>
            </a:extLst>
          </p:cNvPr>
          <p:cNvSpPr txBox="1"/>
          <p:nvPr/>
        </p:nvSpPr>
        <p:spPr>
          <a:xfrm>
            <a:off x="6878328" y="5985234"/>
            <a:ext cx="473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latin typeface="NimbusRomNo9L-Regu"/>
              </a:rPr>
              <a:t>Using the surface topology and shadow calculations in modeling exospheres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B5D5DD-539A-B88C-ED5C-5DFD385F682C}"/>
              </a:ext>
            </a:extLst>
          </p:cNvPr>
          <p:cNvCxnSpPr/>
          <p:nvPr/>
        </p:nvCxnSpPr>
        <p:spPr>
          <a:xfrm>
            <a:off x="5605670" y="1212573"/>
            <a:ext cx="89452" cy="51683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B41769-1AD4-8801-75CE-03ED3B0BBA23}"/>
              </a:ext>
            </a:extLst>
          </p:cNvPr>
          <p:cNvSpPr txBox="1"/>
          <p:nvPr/>
        </p:nvSpPr>
        <p:spPr>
          <a:xfrm>
            <a:off x="333229" y="6160125"/>
            <a:ext cx="4799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AdvTT5843c571"/>
              </a:rPr>
              <a:t>Three-dimensional representation of the Martian</a:t>
            </a:r>
          </a:p>
          <a:p>
            <a:pPr algn="l"/>
            <a:r>
              <a:rPr lang="en-US" sz="1800" b="0" i="0" u="none" strike="noStrike" baseline="0" dirty="0">
                <a:latin typeface="AdvTT5843c571"/>
              </a:rPr>
              <a:t>hot corona.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18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D3A917-A0A9-94D9-9C55-7768A4036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897" y="1958009"/>
            <a:ext cx="5512659" cy="45539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ED8D8A-372F-B2B5-BF39-4EF1B0BD6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212573"/>
          </a:xfrm>
        </p:spPr>
        <p:txBody>
          <a:bodyPr/>
          <a:lstStyle/>
          <a:p>
            <a:r>
              <a:rPr lang="en-US" dirty="0"/>
              <a:t>AMPS in Magnetospheric Research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B0472-A53E-6E86-8117-7116C10E19E1}"/>
              </a:ext>
            </a:extLst>
          </p:cNvPr>
          <p:cNvSpPr txBox="1"/>
          <p:nvPr/>
        </p:nvSpPr>
        <p:spPr>
          <a:xfrm>
            <a:off x="199234" y="953770"/>
            <a:ext cx="68977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Applications:</a:t>
            </a:r>
          </a:p>
          <a:p>
            <a:pPr marL="342900" indent="-342900">
              <a:buAutoNum type="arabicPeriod"/>
            </a:pPr>
            <a:r>
              <a:rPr lang="en-US" sz="2800" dirty="0"/>
              <a:t>Planetary exospheres</a:t>
            </a:r>
          </a:p>
          <a:p>
            <a:pPr marL="342900" indent="-342900">
              <a:buFontTx/>
              <a:buAutoNum type="arabicPeriod"/>
            </a:pPr>
            <a:r>
              <a:rPr lang="en-US" sz="2800" dirty="0"/>
              <a:t>Kinetic ion dynamics in magnetospheres </a:t>
            </a:r>
          </a:p>
          <a:p>
            <a:pPr marL="342900" indent="-342900">
              <a:buAutoNum type="arabicPeriod"/>
            </a:pP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DA9695-6EAB-7AF7-D58A-0520B81C1089}"/>
              </a:ext>
            </a:extLst>
          </p:cNvPr>
          <p:cNvSpPr txBox="1"/>
          <p:nvPr/>
        </p:nvSpPr>
        <p:spPr>
          <a:xfrm>
            <a:off x="4551016" y="6488668"/>
            <a:ext cx="706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 baseline="0" dirty="0">
                <a:latin typeface="STIXTwoText"/>
              </a:rPr>
              <a:t>A global view of sample NA</a:t>
            </a:r>
            <a:r>
              <a:rPr lang="en-US" b="0" i="0" u="none" strike="noStrike" baseline="0" dirty="0">
                <a:latin typeface="STIXTwoText"/>
              </a:rPr>
              <a:t>+</a:t>
            </a:r>
            <a:r>
              <a:rPr lang="en-US" sz="1800" b="0" i="0" u="none" strike="noStrike" baseline="0" dirty="0">
                <a:latin typeface="STIXTwoText"/>
              </a:rPr>
              <a:t> ion trajectories in Mercury’s magnetosphere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48FBCC-3103-9192-6CD5-436323D11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60" y="2769652"/>
            <a:ext cx="4099722" cy="358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89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171BE-0EEC-A57C-7910-7808CDE98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097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AMPS for SEP in heliosphere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749D60-B32D-CEB1-8F69-DF7A6D1AF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70" b="1844"/>
          <a:stretch/>
        </p:blipFill>
        <p:spPr>
          <a:xfrm>
            <a:off x="939971" y="3225079"/>
            <a:ext cx="3912115" cy="3492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E08715-6040-D51B-6807-2423AE0AF06D}"/>
                  </a:ext>
                </a:extLst>
              </p:cNvPr>
              <p:cNvSpPr txBox="1"/>
              <p:nvPr/>
            </p:nvSpPr>
            <p:spPr>
              <a:xfrm>
                <a:off x="662463" y="1416535"/>
                <a:ext cx="4881602" cy="194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2400" dirty="0"/>
                  <a:t>Seed population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rabicPeriod"/>
                </a:pPr>
                <a:r>
                  <a:rPr lang="en-US" sz="2400" dirty="0"/>
                  <a:t>Sun-to-Earth and beyond: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Coupled SWMF/SC, SWMF/IH, SWMF/M-FLAMPA, SWMF/AMPS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E08715-6040-D51B-6807-2423AE0AF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63" y="1416535"/>
                <a:ext cx="4881602" cy="1943161"/>
              </a:xfrm>
              <a:prstGeom prst="rect">
                <a:avLst/>
              </a:prstGeom>
              <a:blipFill>
                <a:blip r:embed="rId3"/>
                <a:stretch>
                  <a:fillRect l="-2000" t="-2508" r="-625" b="-6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7CE5101-F8DF-1DF5-8540-9124537FCBB1}"/>
              </a:ext>
            </a:extLst>
          </p:cNvPr>
          <p:cNvSpPr txBox="1">
            <a:spLocks/>
          </p:cNvSpPr>
          <p:nvPr/>
        </p:nvSpPr>
        <p:spPr>
          <a:xfrm>
            <a:off x="8265936" y="6352124"/>
            <a:ext cx="24020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Valeriy Tenishev</a:t>
            </a:r>
          </a:p>
          <a:p>
            <a:r>
              <a:rPr lang="en-US" dirty="0"/>
              <a:t>CCMC Workshop, 2022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3F9B4-A131-7AD2-CAA1-1118779CF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384" y="1598162"/>
            <a:ext cx="5114787" cy="49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30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92CE0-508A-F84A-8B62-6BB8D6DFB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AMPS in geospace: Rigidity cutoff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499DA-59FB-7E41-9727-4925EB2A6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786286"/>
            <a:ext cx="9144000" cy="2595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65CCD5-F635-984F-89AC-C5D4B6E07C36}"/>
              </a:ext>
            </a:extLst>
          </p:cNvPr>
          <p:cNvSpPr txBox="1"/>
          <p:nvPr/>
        </p:nvSpPr>
        <p:spPr>
          <a:xfrm>
            <a:off x="1524000" y="1617297"/>
            <a:ext cx="4593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Rigidity cutoff map 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The map is calculated for an altitude of 500 km. </a:t>
            </a:r>
          </a:p>
          <a:p>
            <a:pPr marL="342900" indent="-342900">
              <a:buAutoNum type="arabicPeriod"/>
            </a:pPr>
            <a:r>
              <a:rPr lang="en-US" dirty="0"/>
              <a:t>Rigidity cutoff map calculated for quiet geomagnetic conditions.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C1122-E764-AE49-B865-B1A0121E7F85}"/>
              </a:ext>
            </a:extLst>
          </p:cNvPr>
          <p:cNvSpPr txBox="1"/>
          <p:nvPr/>
        </p:nvSpPr>
        <p:spPr>
          <a:xfrm>
            <a:off x="6117770" y="1325563"/>
            <a:ext cx="43615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dirty="0"/>
              <a:t>Suppression of the rigidity cutoff during a geomagnetic storm. </a:t>
            </a:r>
          </a:p>
          <a:p>
            <a:endParaRPr lang="en-US" b="1" dirty="0"/>
          </a:p>
          <a:p>
            <a:r>
              <a:rPr lang="en-US" dirty="0"/>
              <a:t>The calculation was performed for conditions of the geomagnetic storm on March 17, 2015. In general, rigidity cutoff suppression is more significant in the mid-latitude region.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832D2B-A9F7-C74C-86F4-E7E73B8FEE58}"/>
              </a:ext>
            </a:extLst>
          </p:cNvPr>
          <p:cNvCxnSpPr/>
          <p:nvPr/>
        </p:nvCxnSpPr>
        <p:spPr>
          <a:xfrm flipV="1">
            <a:off x="6052458" y="1451742"/>
            <a:ext cx="0" cy="49298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0397E1-5A4D-70F5-73A9-1283F55E97E8}"/>
              </a:ext>
            </a:extLst>
          </p:cNvPr>
          <p:cNvSpPr txBox="1">
            <a:spLocks/>
          </p:cNvSpPr>
          <p:nvPr/>
        </p:nvSpPr>
        <p:spPr>
          <a:xfrm>
            <a:off x="8265936" y="6352124"/>
            <a:ext cx="24020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Valeriy Tenishev</a:t>
            </a:r>
          </a:p>
          <a:p>
            <a:r>
              <a:rPr lang="en-US" dirty="0"/>
              <a:t>CCMC Workshop, 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49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D9BFB-3F36-9CB5-9107-1D6D19664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56" y="150941"/>
            <a:ext cx="10515600" cy="1325563"/>
          </a:xfrm>
        </p:spPr>
        <p:txBody>
          <a:bodyPr/>
          <a:lstStyle/>
          <a:p>
            <a:r>
              <a:rPr lang="en-US" dirty="0"/>
              <a:t>AMPS in geospace: transient effects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A1273-2050-84B5-0096-93C92BD38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82" y="1350320"/>
            <a:ext cx="10517822" cy="4658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8C95CE-2DFF-781F-8180-C1F94B8CF304}"/>
              </a:ext>
            </a:extLst>
          </p:cNvPr>
          <p:cNvSpPr txBox="1"/>
          <p:nvPr/>
        </p:nvSpPr>
        <p:spPr>
          <a:xfrm>
            <a:off x="2511779" y="6008951"/>
            <a:ext cx="5866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0" u="none" strike="noStrike" baseline="0" dirty="0">
                <a:latin typeface="CMR9"/>
              </a:rPr>
              <a:t>The conditions of the geomagnetic storm on March 17, 2015.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72F6F0-1A7A-88BC-283F-CEF1EA84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43" r="1106" b="46593"/>
          <a:stretch/>
        </p:blipFill>
        <p:spPr>
          <a:xfrm>
            <a:off x="524050" y="1476504"/>
            <a:ext cx="5383132" cy="44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09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1939</TotalTime>
  <Words>463</Words>
  <Application>Microsoft Office PowerPoint</Application>
  <PresentationFormat>Widescreen</PresentationFormat>
  <Paragraphs>103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AdvTT5843c571</vt:lpstr>
      <vt:lpstr>Aptos</vt:lpstr>
      <vt:lpstr>Aptos Display</vt:lpstr>
      <vt:lpstr>Arial</vt:lpstr>
      <vt:lpstr>Bahnschrift</vt:lpstr>
      <vt:lpstr>Calibri</vt:lpstr>
      <vt:lpstr>Cambria Math</vt:lpstr>
      <vt:lpstr>CMR9</vt:lpstr>
      <vt:lpstr>Lucida Grande</vt:lpstr>
      <vt:lpstr>NimbusRomNo9L-Regu</vt:lpstr>
      <vt:lpstr>STIXTwoText</vt:lpstr>
      <vt:lpstr>Office Theme</vt:lpstr>
      <vt:lpstr> AMPS (Adaptive Mesh Particle Simulator)</vt:lpstr>
      <vt:lpstr>Adaptive Mesh Particle Simulator (AMPS)</vt:lpstr>
      <vt:lpstr>AMPS in CCMC</vt:lpstr>
      <vt:lpstr>AMPS in CCMC</vt:lpstr>
      <vt:lpstr>AMPS in Planetary Applications</vt:lpstr>
      <vt:lpstr>AMPS in Magnetospheric Research</vt:lpstr>
      <vt:lpstr>AMPS for SEP in heliosphere</vt:lpstr>
      <vt:lpstr>AMPS in geospace: Rigidity cutoff</vt:lpstr>
      <vt:lpstr>AMPS in geospace: transient effects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Valeriy Tenishev</dc:creator>
  <cp:lastModifiedBy>Valeriy Tenishev</cp:lastModifiedBy>
  <cp:revision>71</cp:revision>
  <dcterms:created xsi:type="dcterms:W3CDTF">2024-05-20T19:16:46Z</dcterms:created>
  <dcterms:modified xsi:type="dcterms:W3CDTF">2024-06-07T11:30:25Z</dcterms:modified>
</cp:coreProperties>
</file>