
<file path=[Content_Types].xml><?xml version="1.0" encoding="utf-8"?>
<Types xmlns="http://schemas.openxmlformats.org/package/2006/content-types">
  <Default Extension="jpeg" ContentType="image/jpeg"/>
  <Default Extension="m4v" ContentType="video/unknown"/>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775" r:id="rId2"/>
    <p:sldId id="776" r:id="rId3"/>
    <p:sldId id="258" r:id="rId4"/>
    <p:sldId id="730" r:id="rId5"/>
    <p:sldId id="259" r:id="rId6"/>
    <p:sldId id="737" r:id="rId7"/>
    <p:sldId id="738" r:id="rId8"/>
    <p:sldId id="739" r:id="rId9"/>
    <p:sldId id="747" r:id="rId10"/>
    <p:sldId id="714" r:id="rId11"/>
    <p:sldId id="786" r:id="rId12"/>
    <p:sldId id="785" r:id="rId13"/>
    <p:sldId id="784" r:id="rId14"/>
    <p:sldId id="765"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07A57-3B7D-C2F1-AEA8-80D29CEDBD92}" name="Tom Berger" initials="TB" userId="S::thbe2397@colorado.edu::36143c17-bb59-4c89-addc-d50d960fae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aj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ajor">
          <a:srgbClr val="000000"/>
        </a:fontRef>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ajor">
          <a:srgbClr val="000000"/>
        </a:fontRef>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aj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aj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Ref idx="maj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aj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aj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Ref idx="maj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Ref idx="maj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aj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ajor">
          <a:srgbClr val="000000"/>
        </a:fontRef>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Ref idx="maj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Ref idx="maj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6"/>
    <p:restoredTop sz="74646"/>
  </p:normalViewPr>
  <p:slideViewPr>
    <p:cSldViewPr snapToGrid="0">
      <p:cViewPr varScale="1">
        <p:scale>
          <a:sx n="42" d="100"/>
          <a:sy n="42" d="100"/>
        </p:scale>
        <p:origin x="36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rPr lang="en-US" dirty="0"/>
              <a:t>Good Morning. I’m going to be giving a quick overview of the Space Weather Operational Readiness Development Center, a NASA Space Weather Center of Excellence.</a:t>
            </a:r>
          </a:p>
          <a:p>
            <a:endParaRPr lang="en-US" dirty="0"/>
          </a:p>
          <a:p>
            <a:r>
              <a:rPr lang="en-US" dirty="0"/>
              <a:t>My name is Eric Sutton with CU/Space Weather TREC, and I’m a co-I on this project. Tom Berger, also from TREC, is the PI of the project. </a:t>
            </a:r>
          </a:p>
          <a:p>
            <a:endParaRPr lang="en-US" dirty="0"/>
          </a:p>
          <a:p>
            <a:r>
              <a:rPr lang="en-US" dirty="0"/>
              <a:t>Here is a list of the other co-I’s, who are spread across several institutions as you can see in the next slide [next slide]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won’t go too deep into this, but Adam may give more details in his talk in the next session.</a:t>
            </a:r>
          </a:p>
          <a:p>
            <a:endParaRPr lang="en-US" dirty="0"/>
          </a:p>
          <a:p>
            <a:r>
              <a:rPr lang="en-US" dirty="0"/>
              <a:t>But, WAM was built on the NOAA Global Forecast System (or GFS) model. It runs at about 2 degree resolution and goes up to about 4-600 km. </a:t>
            </a:r>
          </a:p>
          <a:p>
            <a:endParaRPr lang="en-US" dirty="0"/>
          </a:p>
          <a:p>
            <a:r>
              <a:rPr lang="en-US" dirty="0"/>
              <a:t>IPE is a parallelized version of the FLIP model, along with several other modifications and additions. </a:t>
            </a:r>
          </a:p>
        </p:txBody>
      </p:sp>
    </p:spTree>
    <p:extLst>
      <p:ext uri="{BB962C8B-B14F-4D97-AF65-F5344CB8AC3E}">
        <p14:creationId xmlns:p14="http://schemas.microsoft.com/office/powerpoint/2010/main" val="347021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One thing to note is that GFS, and therefore WAM, both assimilate data into the lower and middle atmosphere for the purposes of terrestrial weather forecasting and, in the case of WAM, in hopes of establishing a realistic spectrum of upward propagating waves and tides. These observations go up to about 60 km. It does add variability, the kind that you wouldn’t typically see in TIEGCM or GITM. </a:t>
            </a:r>
          </a:p>
          <a:p>
            <a:endParaRPr lang="en-US" dirty="0"/>
          </a:p>
          <a:p>
            <a:r>
              <a:rPr lang="en-US" dirty="0"/>
              <a:t>However, this does not adequately constrain the thermosphere or ionosphere. So we plan to incorporate a data assimilation system that is specifically designed to handle the unique features and requirements of the IT system. </a:t>
            </a:r>
          </a:p>
        </p:txBody>
      </p:sp>
    </p:spTree>
    <p:extLst>
      <p:ext uri="{BB962C8B-B14F-4D97-AF65-F5344CB8AC3E}">
        <p14:creationId xmlns:p14="http://schemas.microsoft.com/office/powerpoint/2010/main" val="291448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last thing I just want to touch on, is related to model validation and forecast verification. </a:t>
            </a:r>
          </a:p>
          <a:p>
            <a:endParaRPr lang="en-US" dirty="0"/>
          </a:p>
          <a:p>
            <a:r>
              <a:rPr lang="en-US" dirty="0"/>
              <a:t>These two things are similar, but different enough that we need to start the conversation. </a:t>
            </a:r>
          </a:p>
          <a:p>
            <a:endParaRPr lang="en-US" dirty="0"/>
          </a:p>
          <a:p>
            <a:r>
              <a:rPr lang="en-US" dirty="0"/>
              <a:t>Model validation is an assessment not necessarily based on real-time performance. This can take place outside of the operational framework, using historical case studies and scientific data.</a:t>
            </a:r>
          </a:p>
          <a:p>
            <a:endParaRPr lang="en-US" dirty="0"/>
          </a:p>
          <a:p>
            <a:r>
              <a:rPr lang="en-US" dirty="0"/>
              <a:t>While Forecast verification does need to take place in a more operational setting where it cannot be tuned. </a:t>
            </a:r>
          </a:p>
        </p:txBody>
      </p:sp>
    </p:spTree>
    <p:extLst>
      <p:ext uri="{BB962C8B-B14F-4D97-AF65-F5344CB8AC3E}">
        <p14:creationId xmlns:p14="http://schemas.microsoft.com/office/powerpoint/2010/main" val="3055144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of course it would be ideal if the centers could leverage the tools and methods that CCMC has built up, such as the ACE environment, while also leveraging the resources that SWPC has setup, like the Testbed. </a:t>
            </a:r>
          </a:p>
          <a:p>
            <a:endParaRPr lang="en-US" dirty="0"/>
          </a:p>
          <a:p>
            <a:r>
              <a:rPr lang="en-US" dirty="0"/>
              <a:t>So the question is, how best to approach these tasks? Do NASA and CCMC have a strategy in place with SWPC in this regard? And it’s ok, if not yet, but again, this is something we would like to discuss as we’re getting the pieces in place for this development. </a:t>
            </a:r>
          </a:p>
        </p:txBody>
      </p:sp>
    </p:spTree>
    <p:extLst>
      <p:ext uri="{BB962C8B-B14F-4D97-AF65-F5344CB8AC3E}">
        <p14:creationId xmlns:p14="http://schemas.microsoft.com/office/powerpoint/2010/main" val="2335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r>
              <a:rPr lang="en-US" dirty="0"/>
              <a:t>Most of the responsibilities are split between CU and Michigan, but we also have large contributions from several other institutions.</a:t>
            </a:r>
          </a:p>
          <a:p>
            <a:endParaRPr lang="en-US" dirty="0"/>
          </a:p>
          <a:p>
            <a:r>
              <a:rPr lang="en-US" dirty="0"/>
              <a:t>We also have collaborators from industry, be they users of space weather products to support their own operations, or providers of data or support for the project. </a:t>
            </a:r>
          </a:p>
        </p:txBody>
      </p:sp>
    </p:spTree>
    <p:extLst>
      <p:ext uri="{BB962C8B-B14F-4D97-AF65-F5344CB8AC3E}">
        <p14:creationId xmlns:p14="http://schemas.microsoft.com/office/powerpoint/2010/main" val="2593923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overall goal of the project is to improve forecasts and nowcasts of the near-earth space environment, specifically for the benefit of low-earth orbital operations as well as cis-lunar operations. </a:t>
            </a:r>
          </a:p>
          <a:p>
            <a:endParaRPr lang="en-US" dirty="0"/>
          </a:p>
          <a:p>
            <a:r>
              <a:rPr lang="en-US" dirty="0"/>
              <a:t>And our primary goal within the 5-year mission is to provide an accurate and reliable neutral density forecast model for LEO</a:t>
            </a:r>
          </a:p>
        </p:txBody>
      </p:sp>
    </p:spTree>
    <p:extLst>
      <p:ext uri="{BB962C8B-B14F-4D97-AF65-F5344CB8AC3E}">
        <p14:creationId xmlns:p14="http://schemas.microsoft.com/office/powerpoint/2010/main" val="672999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tackle that problem, we have decided to adopt several already operational systems.</a:t>
            </a:r>
          </a:p>
          <a:p>
            <a:endParaRPr lang="en-US" dirty="0"/>
          </a:p>
          <a:p>
            <a:r>
              <a:rPr lang="en-US" dirty="0"/>
              <a:t>Here I’m showing the Michigan </a:t>
            </a:r>
            <a:r>
              <a:rPr lang="en-US" dirty="0" err="1"/>
              <a:t>Geospace</a:t>
            </a:r>
            <a:r>
              <a:rPr lang="en-US" dirty="0"/>
              <a:t> model, as well as SWPC’s WAM-IPE model build on the NOAA global forecast system (or GFS).</a:t>
            </a:r>
          </a:p>
          <a:p>
            <a:endParaRPr lang="en-US" dirty="0"/>
          </a:p>
          <a:p>
            <a:r>
              <a:rPr lang="en-US" dirty="0"/>
              <a:t>The objective here is to take these two systems, both currently operational, and couple them together. </a:t>
            </a:r>
          </a:p>
          <a:p>
            <a:endParaRPr lang="en-US" dirty="0"/>
          </a:p>
          <a:p>
            <a:r>
              <a:rPr lang="en-US" dirty="0"/>
              <a:t>In addition, we will add a layer of data assimilation that will correct the IT model in the presence of in situ data. </a:t>
            </a:r>
          </a:p>
        </p:txBody>
      </p:sp>
    </p:spTree>
    <p:extLst>
      <p:ext uri="{BB962C8B-B14F-4D97-AF65-F5344CB8AC3E}">
        <p14:creationId xmlns:p14="http://schemas.microsoft.com/office/powerpoint/2010/main" val="174629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how the project is laid out. We have two tracks:</a:t>
            </a:r>
          </a:p>
          <a:p>
            <a:endParaRPr lang="en-US" dirty="0"/>
          </a:p>
          <a:p>
            <a:r>
              <a:rPr lang="en-US" dirty="0"/>
              <a:t>The first focuses on coupling the Michigan </a:t>
            </a:r>
            <a:r>
              <a:rPr lang="en-US" dirty="0" err="1"/>
              <a:t>Geospace</a:t>
            </a:r>
            <a:r>
              <a:rPr lang="en-US" dirty="0"/>
              <a:t> model with WAM-IPE and implementing a data assimilation scheme that has already been demonstrated with WAM-IPE. </a:t>
            </a:r>
          </a:p>
          <a:p>
            <a:endParaRPr lang="en-US" dirty="0"/>
          </a:p>
          <a:p>
            <a:r>
              <a:rPr lang="en-US" dirty="0"/>
              <a:t>The second track focuses on advancing the state-of-the-art in data assimilation and integration:</a:t>
            </a:r>
          </a:p>
          <a:p>
            <a:pPr marL="342900" indent="-342900">
              <a:buFontTx/>
              <a:buChar char="-"/>
            </a:pPr>
            <a:r>
              <a:rPr lang="en-US" dirty="0"/>
              <a:t>The team will replace F10.7 with a model of EUV and FUV driven by GOES/EXIS</a:t>
            </a:r>
          </a:p>
          <a:p>
            <a:pPr marL="342900" indent="-342900">
              <a:buFontTx/>
              <a:buChar char="-"/>
            </a:pPr>
            <a:r>
              <a:rPr lang="en-US" dirty="0"/>
              <a:t>We’ll also start building up tools and methods using the JEDI framework</a:t>
            </a:r>
          </a:p>
          <a:p>
            <a:pPr marL="342900" indent="-342900">
              <a:buFontTx/>
              <a:buChar char="-"/>
            </a:pPr>
            <a:r>
              <a:rPr lang="en-US" dirty="0"/>
              <a:t>Some of this research will work with WAM-IPE, while other components will work with WACCM-X to engage a wider research community</a:t>
            </a:r>
          </a:p>
          <a:p>
            <a:pPr marL="0" indent="0">
              <a:buFontTx/>
              <a:buNone/>
            </a:pPr>
            <a:endParaRPr lang="en-US" dirty="0"/>
          </a:p>
          <a:p>
            <a:pPr marL="0" indent="0">
              <a:buFontTx/>
              <a:buNone/>
            </a:pPr>
            <a:endParaRPr lang="en-US" dirty="0"/>
          </a:p>
        </p:txBody>
      </p:sp>
    </p:spTree>
    <p:extLst>
      <p:ext uri="{BB962C8B-B14F-4D97-AF65-F5344CB8AC3E}">
        <p14:creationId xmlns:p14="http://schemas.microsoft.com/office/powerpoint/2010/main" val="45472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Michigan </a:t>
            </a:r>
            <a:r>
              <a:rPr lang="en-US" dirty="0" err="1"/>
              <a:t>Geospace</a:t>
            </a:r>
            <a:r>
              <a:rPr lang="en-US" dirty="0"/>
              <a:t> model has been operational since about 2016, and is based on the Space Weather Modeling Framework (SWMF)</a:t>
            </a:r>
          </a:p>
          <a:p>
            <a:endParaRPr lang="en-US" dirty="0"/>
          </a:p>
          <a:p>
            <a:r>
              <a:rPr lang="en-US" dirty="0"/>
              <a:t>It runs in real-time, driven by solar wind data from ACE and DSCOVR at the L1 point, which gives it about a 30-minute lead time (sometimes more/sometimes less depending on solar wind speed). </a:t>
            </a:r>
          </a:p>
          <a:p>
            <a:pPr marL="342900" indent="-342900">
              <a:buFontTx/>
              <a:buChar char="-"/>
            </a:pPr>
            <a:r>
              <a:rPr lang="en-US" dirty="0"/>
              <a:t>Back on the 11</a:t>
            </a:r>
            <a:r>
              <a:rPr lang="en-US" baseline="30000" dirty="0"/>
              <a:t>th</a:t>
            </a:r>
            <a:r>
              <a:rPr lang="en-US" dirty="0"/>
              <a:t> of May, it was more like 17 minutes lead-time</a:t>
            </a:r>
          </a:p>
          <a:p>
            <a:pPr marL="0" indent="0">
              <a:buFontTx/>
              <a:buNone/>
            </a:pPr>
            <a:endParaRPr lang="en-US" dirty="0"/>
          </a:p>
          <a:p>
            <a:pPr marL="0" indent="0">
              <a:buFontTx/>
              <a:buNone/>
            </a:pPr>
            <a:endParaRPr lang="en-US" dirty="0"/>
          </a:p>
        </p:txBody>
      </p:sp>
    </p:spTree>
    <p:extLst>
      <p:ext uri="{BB962C8B-B14F-4D97-AF65-F5344CB8AC3E}">
        <p14:creationId xmlns:p14="http://schemas.microsoft.com/office/powerpoint/2010/main" val="3397642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rPr dirty="0"/>
              <a:t>30 seconds</a:t>
            </a:r>
          </a:p>
          <a:p>
            <a:endParaRPr dirty="0"/>
          </a:p>
          <a:p>
            <a:r>
              <a:rPr lang="en-US" dirty="0"/>
              <a:t>Currently, t</a:t>
            </a:r>
            <a:r>
              <a:rPr dirty="0"/>
              <a:t>he models are coupled in the SWMF as shown here:  BATSRUS supplies magnetic field and plasma conditions to the Rice Convection Model of the inner magnetosphere which returns accurate plasma density and pressure conditions to BATSRUS.</a:t>
            </a:r>
          </a:p>
          <a:p>
            <a:endParaRPr dirty="0"/>
          </a:p>
          <a:p>
            <a:r>
              <a:rPr dirty="0"/>
              <a:t>BATSRUS also supplie</a:t>
            </a:r>
            <a:r>
              <a:rPr lang="en-US" dirty="0"/>
              <a:t>s</a:t>
            </a:r>
            <a:r>
              <a:rPr dirty="0"/>
              <a:t> field aligned current information to the Ridley Ionosphere Model</a:t>
            </a:r>
            <a:r>
              <a:rPr lang="en-US" dirty="0"/>
              <a:t> (or RIM)</a:t>
            </a:r>
            <a:r>
              <a:rPr dirty="0"/>
              <a:t>. RIM takes </a:t>
            </a:r>
            <a:r>
              <a:rPr lang="en-US" dirty="0"/>
              <a:t>UV </a:t>
            </a:r>
            <a:r>
              <a:rPr dirty="0"/>
              <a:t>irradiance into account via the F10.7 index and returns the ionospheric electric field conditions to both RCM and BATSRUS</a:t>
            </a:r>
            <a:r>
              <a:rPr lang="en-US" dirty="0"/>
              <a:t>.</a:t>
            </a:r>
            <a:endParaRPr dirty="0"/>
          </a:p>
        </p:txBody>
      </p:sp>
    </p:spTree>
    <p:extLst>
      <p:ext uri="{BB962C8B-B14F-4D97-AF65-F5344CB8AC3E}">
        <p14:creationId xmlns:p14="http://schemas.microsoft.com/office/powerpoint/2010/main" val="253539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30 seconds</a:t>
            </a:r>
          </a:p>
          <a:p>
            <a:endParaRPr/>
          </a:p>
          <a:p>
            <a:r>
              <a:t>The models are coupled in the SWMF as shown here:  BATSRUS supplies magnetic field and plasma conditions to the Rice Convection Model of the inner magnetosphere which returns accurate plasma density and pressure conditions to BATSRUS.</a:t>
            </a:r>
          </a:p>
          <a:p>
            <a:endParaRPr/>
          </a:p>
          <a:p>
            <a:r>
              <a:t>BATSRUS also supplied field aligned current, or particle precipitation, information to the Ridley Ionosphere Model. The RIM takes solar ultraviolet irradiance into account via the F10.7 index and returns the ionospheric electric field conditions to both the RCM and the BATSRUS outer magnetosphere model. </a:t>
            </a:r>
          </a:p>
        </p:txBody>
      </p:sp>
    </p:spTree>
    <p:extLst>
      <p:ext uri="{BB962C8B-B14F-4D97-AF65-F5344CB8AC3E}">
        <p14:creationId xmlns:p14="http://schemas.microsoft.com/office/powerpoint/2010/main" val="1371328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WAM-IPE has been operational since about 2020, I believe. </a:t>
            </a:r>
          </a:p>
          <a:p>
            <a:endParaRPr lang="en-US" dirty="0"/>
          </a:p>
          <a:p>
            <a:r>
              <a:rPr lang="en-US" dirty="0"/>
              <a:t>Every 6 hours, the simulation is propagated forward for a 2-day forecast. The nowcast uses solar wind observations, then transitions to a predicted </a:t>
            </a:r>
            <a:r>
              <a:rPr lang="en-US" dirty="0" err="1"/>
              <a:t>Kp</a:t>
            </a:r>
            <a:r>
              <a:rPr lang="en-US" dirty="0"/>
              <a:t> value for the 2-day forecast. </a:t>
            </a:r>
          </a:p>
        </p:txBody>
      </p:sp>
    </p:spTree>
    <p:extLst>
      <p:ext uri="{BB962C8B-B14F-4D97-AF65-F5344CB8AC3E}">
        <p14:creationId xmlns:p14="http://schemas.microsoft.com/office/powerpoint/2010/main" val="212558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7" name="Title Text"/>
          <p:cNvSpPr txBox="1">
            <a:spLocks noGrp="1"/>
          </p:cNvSpPr>
          <p:nvPr>
            <p:ph type="title"/>
          </p:nvPr>
        </p:nvSpPr>
        <p:spPr>
          <a:prstGeom prst="rect">
            <a:avLst/>
          </a:prstGeom>
        </p:spPr>
        <p:txBody>
          <a:bodyPr/>
          <a:lstStyle/>
          <a:p>
            <a:r>
              <a:rPr lang="en-US" dirty="0"/>
              <a:t>Click to edit Master title style</a:t>
            </a:r>
            <a:endParaRPr dirty="0"/>
          </a:p>
        </p:txBody>
      </p:sp>
      <p:sp>
        <p:nvSpPr>
          <p:cNvPr id="28" name="Slide Number"/>
          <p:cNvSpPr txBox="1">
            <a:spLocks noGrp="1"/>
          </p:cNvSpPr>
          <p:nvPr>
            <p:ph type="sldNum" sz="quarter" idx="2"/>
          </p:nvPr>
        </p:nvSpPr>
        <p:spPr>
          <a:xfrm>
            <a:off x="800100" y="12990169"/>
            <a:ext cx="453239" cy="46106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47" name="Image"/>
          <p:cNvSpPr>
            <a:spLocks noGrp="1"/>
          </p:cNvSpPr>
          <p:nvPr>
            <p:ph type="pic" sz="half" idx="21"/>
          </p:nvPr>
        </p:nvSpPr>
        <p:spPr>
          <a:xfrm>
            <a:off x="10553700" y="2209800"/>
            <a:ext cx="13944600" cy="9296400"/>
          </a:xfrm>
          <a:prstGeom prst="rect">
            <a:avLst/>
          </a:prstGeom>
        </p:spPr>
        <p:txBody>
          <a:bodyPr lIns="91439" tIns="45719" rIns="91439" bIns="45719" anchor="t">
            <a:noAutofit/>
          </a:bodyPr>
          <a:lstStyle/>
          <a:p>
            <a:r>
              <a:rPr lang="en-US"/>
              <a:t>Click icon to add picture</a:t>
            </a:r>
            <a:endParaRPr/>
          </a:p>
        </p:txBody>
      </p:sp>
      <p:sp>
        <p:nvSpPr>
          <p:cNvPr id="48" name="Title Text"/>
          <p:cNvSpPr txBox="1">
            <a:spLocks noGrp="1"/>
          </p:cNvSpPr>
          <p:nvPr>
            <p:ph type="title"/>
          </p:nvPr>
        </p:nvSpPr>
        <p:spPr>
          <a:xfrm>
            <a:off x="800100" y="497494"/>
            <a:ext cx="21005802" cy="1063329"/>
          </a:xfrm>
          <a:prstGeom prst="rect">
            <a:avLst/>
          </a:prstGeom>
        </p:spPr>
        <p:txBody>
          <a:bodyPr/>
          <a:lstStyle/>
          <a:p>
            <a:r>
              <a:rPr lang="en-US"/>
              <a:t>Click to edit Master title style</a:t>
            </a:r>
            <a:endParaRPr/>
          </a:p>
        </p:txBody>
      </p:sp>
      <p:sp>
        <p:nvSpPr>
          <p:cNvPr id="49" name="Body Level One…"/>
          <p:cNvSpPr txBox="1">
            <a:spLocks noGrp="1"/>
          </p:cNvSpPr>
          <p:nvPr>
            <p:ph type="body" sz="half" idx="1"/>
          </p:nvPr>
        </p:nvSpPr>
        <p:spPr>
          <a:xfrm>
            <a:off x="1689099" y="3149599"/>
            <a:ext cx="10223502" cy="9296401"/>
          </a:xfrm>
          <a:prstGeom prst="rect">
            <a:avLst/>
          </a:prstGeom>
        </p:spPr>
        <p:txBody>
          <a:bodyPr/>
          <a:lstStyle>
            <a:lvl1pPr marL="529389" indent="-529389">
              <a:spcBef>
                <a:spcPts val="4500"/>
              </a:spcBef>
              <a:defRPr sz="3600">
                <a:latin typeface="+mj-lt"/>
                <a:ea typeface="+mj-ea"/>
                <a:cs typeface="+mj-cs"/>
                <a:sym typeface="Helvetica Neue"/>
              </a:defRPr>
            </a:lvl1pPr>
            <a:lvl2pPr marL="1088189" indent="-529389">
              <a:spcBef>
                <a:spcPts val="4500"/>
              </a:spcBef>
              <a:defRPr sz="3600">
                <a:latin typeface="+mj-lt"/>
                <a:ea typeface="+mj-ea"/>
                <a:cs typeface="+mj-cs"/>
                <a:sym typeface="Helvetica Neue"/>
              </a:defRPr>
            </a:lvl2pPr>
            <a:lvl3pPr marL="1646989" indent="-529389">
              <a:spcBef>
                <a:spcPts val="4500"/>
              </a:spcBef>
              <a:defRPr sz="3600">
                <a:latin typeface="+mj-lt"/>
                <a:ea typeface="+mj-ea"/>
                <a:cs typeface="+mj-cs"/>
                <a:sym typeface="Helvetica Neue"/>
              </a:defRPr>
            </a:lvl3pPr>
            <a:lvl4pPr marL="2205789" indent="-529389">
              <a:spcBef>
                <a:spcPts val="4500"/>
              </a:spcBef>
              <a:defRPr sz="3600">
                <a:latin typeface="+mj-lt"/>
                <a:ea typeface="+mj-ea"/>
                <a:cs typeface="+mj-cs"/>
                <a:sym typeface="Helvetica Neue"/>
              </a:defRPr>
            </a:lvl4pPr>
            <a:lvl5pPr marL="2764589" indent="-529389">
              <a:spcBef>
                <a:spcPts val="4500"/>
              </a:spcBef>
              <a:defRPr sz="3600">
                <a:latin typeface="+mj-lt"/>
                <a:ea typeface="+mj-ea"/>
                <a:cs typeface="+mj-cs"/>
                <a:sym typeface="Helvetica Neu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52" name="SWORD_logo.png" descr="SWO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338461" y="12499248"/>
            <a:ext cx="1772556" cy="1164955"/>
          </a:xfrm>
          <a:custGeom>
            <a:avLst/>
            <a:gdLst/>
            <a:ahLst/>
            <a:cxnLst>
              <a:cxn ang="0">
                <a:pos x="wd2" y="hd2"/>
              </a:cxn>
              <a:cxn ang="5400000">
                <a:pos x="wd2" y="hd2"/>
              </a:cxn>
              <a:cxn ang="10800000">
                <a:pos x="wd2" y="hd2"/>
              </a:cxn>
              <a:cxn ang="16200000">
                <a:pos x="wd2" y="hd2"/>
              </a:cxn>
            </a:cxnLst>
            <a:rect l="0" t="0" r="r" b="b"/>
            <a:pathLst>
              <a:path w="21568" h="21573" extrusionOk="0">
                <a:moveTo>
                  <a:pt x="10687" y="1"/>
                </a:moveTo>
                <a:cubicBezTo>
                  <a:pt x="10674" y="37"/>
                  <a:pt x="10643" y="871"/>
                  <a:pt x="10581" y="2757"/>
                </a:cubicBezTo>
                <a:cubicBezTo>
                  <a:pt x="10531" y="4274"/>
                  <a:pt x="10502" y="4783"/>
                  <a:pt x="10470" y="4859"/>
                </a:cubicBezTo>
                <a:cubicBezTo>
                  <a:pt x="10394" y="5040"/>
                  <a:pt x="10301" y="5033"/>
                  <a:pt x="10069" y="4830"/>
                </a:cubicBezTo>
                <a:cubicBezTo>
                  <a:pt x="9952" y="4727"/>
                  <a:pt x="9856" y="4646"/>
                  <a:pt x="9851" y="4653"/>
                </a:cubicBezTo>
                <a:cubicBezTo>
                  <a:pt x="9846" y="4661"/>
                  <a:pt x="9897" y="4821"/>
                  <a:pt x="9967" y="5006"/>
                </a:cubicBezTo>
                <a:lnTo>
                  <a:pt x="10098" y="5337"/>
                </a:lnTo>
                <a:lnTo>
                  <a:pt x="10040" y="5506"/>
                </a:lnTo>
                <a:cubicBezTo>
                  <a:pt x="10001" y="5622"/>
                  <a:pt x="9964" y="5680"/>
                  <a:pt x="9919" y="5682"/>
                </a:cubicBezTo>
                <a:cubicBezTo>
                  <a:pt x="9785" y="5689"/>
                  <a:pt x="8524" y="5895"/>
                  <a:pt x="8567" y="5903"/>
                </a:cubicBezTo>
                <a:cubicBezTo>
                  <a:pt x="8591" y="5907"/>
                  <a:pt x="8843" y="5946"/>
                  <a:pt x="9127" y="5991"/>
                </a:cubicBezTo>
                <a:cubicBezTo>
                  <a:pt x="9411" y="6035"/>
                  <a:pt x="9655" y="6076"/>
                  <a:pt x="9663" y="6079"/>
                </a:cubicBezTo>
                <a:cubicBezTo>
                  <a:pt x="9671" y="6082"/>
                  <a:pt x="9745" y="6041"/>
                  <a:pt x="9832" y="5991"/>
                </a:cubicBezTo>
                <a:cubicBezTo>
                  <a:pt x="10342" y="5696"/>
                  <a:pt x="11021" y="5692"/>
                  <a:pt x="11508" y="5983"/>
                </a:cubicBezTo>
                <a:cubicBezTo>
                  <a:pt x="11650" y="6069"/>
                  <a:pt x="11662" y="6073"/>
                  <a:pt x="12213" y="5991"/>
                </a:cubicBezTo>
                <a:cubicBezTo>
                  <a:pt x="12521" y="5945"/>
                  <a:pt x="12787" y="5895"/>
                  <a:pt x="12802" y="5888"/>
                </a:cubicBezTo>
                <a:cubicBezTo>
                  <a:pt x="12817" y="5880"/>
                  <a:pt x="12506" y="5833"/>
                  <a:pt x="12111" y="5778"/>
                </a:cubicBezTo>
                <a:cubicBezTo>
                  <a:pt x="11652" y="5713"/>
                  <a:pt x="11379" y="5659"/>
                  <a:pt x="11358" y="5623"/>
                </a:cubicBezTo>
                <a:cubicBezTo>
                  <a:pt x="11340" y="5593"/>
                  <a:pt x="11313" y="5511"/>
                  <a:pt x="11295" y="5447"/>
                </a:cubicBezTo>
                <a:cubicBezTo>
                  <a:pt x="11267" y="5345"/>
                  <a:pt x="11276" y="5290"/>
                  <a:pt x="11387" y="4999"/>
                </a:cubicBezTo>
                <a:cubicBezTo>
                  <a:pt x="11457" y="4815"/>
                  <a:pt x="11513" y="4662"/>
                  <a:pt x="11508" y="4653"/>
                </a:cubicBezTo>
                <a:cubicBezTo>
                  <a:pt x="11503" y="4645"/>
                  <a:pt x="11404" y="4721"/>
                  <a:pt x="11291" y="4822"/>
                </a:cubicBezTo>
                <a:cubicBezTo>
                  <a:pt x="11058" y="5029"/>
                  <a:pt x="11048" y="5030"/>
                  <a:pt x="10933" y="4940"/>
                </a:cubicBezTo>
                <a:cubicBezTo>
                  <a:pt x="10851" y="4875"/>
                  <a:pt x="10851" y="4876"/>
                  <a:pt x="10832" y="4278"/>
                </a:cubicBezTo>
                <a:cubicBezTo>
                  <a:pt x="10803" y="3379"/>
                  <a:pt x="10698" y="192"/>
                  <a:pt x="10692" y="38"/>
                </a:cubicBezTo>
                <a:cubicBezTo>
                  <a:pt x="10691" y="11"/>
                  <a:pt x="10689" y="-4"/>
                  <a:pt x="10687" y="1"/>
                </a:cubicBezTo>
                <a:close/>
                <a:moveTo>
                  <a:pt x="6297" y="1640"/>
                </a:moveTo>
                <a:cubicBezTo>
                  <a:pt x="5884" y="1625"/>
                  <a:pt x="5347" y="1672"/>
                  <a:pt x="5042" y="1765"/>
                </a:cubicBezTo>
                <a:cubicBezTo>
                  <a:pt x="4462" y="1940"/>
                  <a:pt x="3846" y="2309"/>
                  <a:pt x="3371" y="2764"/>
                </a:cubicBezTo>
                <a:cubicBezTo>
                  <a:pt x="2656" y="3448"/>
                  <a:pt x="1962" y="4578"/>
                  <a:pt x="1627" y="5594"/>
                </a:cubicBezTo>
                <a:cubicBezTo>
                  <a:pt x="1508" y="5958"/>
                  <a:pt x="1516" y="5937"/>
                  <a:pt x="1743" y="5410"/>
                </a:cubicBezTo>
                <a:cubicBezTo>
                  <a:pt x="2608" y="3402"/>
                  <a:pt x="3958" y="2096"/>
                  <a:pt x="5471" y="1809"/>
                </a:cubicBezTo>
                <a:cubicBezTo>
                  <a:pt x="5829" y="1741"/>
                  <a:pt x="6601" y="1771"/>
                  <a:pt x="6944" y="1868"/>
                </a:cubicBezTo>
                <a:cubicBezTo>
                  <a:pt x="7997" y="2166"/>
                  <a:pt x="8961" y="2930"/>
                  <a:pt x="9711" y="4051"/>
                </a:cubicBezTo>
                <a:cubicBezTo>
                  <a:pt x="9854" y="4263"/>
                  <a:pt x="9953" y="4400"/>
                  <a:pt x="9929" y="4352"/>
                </a:cubicBezTo>
                <a:cubicBezTo>
                  <a:pt x="9202" y="2911"/>
                  <a:pt x="8029" y="1955"/>
                  <a:pt x="6655" y="1677"/>
                </a:cubicBezTo>
                <a:cubicBezTo>
                  <a:pt x="6557" y="1657"/>
                  <a:pt x="6435" y="1645"/>
                  <a:pt x="6297" y="1640"/>
                </a:cubicBezTo>
                <a:close/>
                <a:moveTo>
                  <a:pt x="15110" y="1647"/>
                </a:moveTo>
                <a:cubicBezTo>
                  <a:pt x="14501" y="1674"/>
                  <a:pt x="14187" y="1748"/>
                  <a:pt x="13695" y="1993"/>
                </a:cubicBezTo>
                <a:cubicBezTo>
                  <a:pt x="13328" y="2176"/>
                  <a:pt x="12655" y="2696"/>
                  <a:pt x="12319" y="3058"/>
                </a:cubicBezTo>
                <a:cubicBezTo>
                  <a:pt x="12052" y="3347"/>
                  <a:pt x="11477" y="4166"/>
                  <a:pt x="11411" y="4352"/>
                </a:cubicBezTo>
                <a:cubicBezTo>
                  <a:pt x="11394" y="4400"/>
                  <a:pt x="11486" y="4284"/>
                  <a:pt x="11614" y="4095"/>
                </a:cubicBezTo>
                <a:cubicBezTo>
                  <a:pt x="12216" y="3202"/>
                  <a:pt x="12887" y="2563"/>
                  <a:pt x="13638" y="2169"/>
                </a:cubicBezTo>
                <a:cubicBezTo>
                  <a:pt x="14178" y="1885"/>
                  <a:pt x="14472" y="1808"/>
                  <a:pt x="15081" y="1780"/>
                </a:cubicBezTo>
                <a:cubicBezTo>
                  <a:pt x="15670" y="1752"/>
                  <a:pt x="16045" y="1814"/>
                  <a:pt x="16549" y="2015"/>
                </a:cubicBezTo>
                <a:cubicBezTo>
                  <a:pt x="17806" y="2515"/>
                  <a:pt x="19001" y="3862"/>
                  <a:pt x="19669" y="5535"/>
                </a:cubicBezTo>
                <a:cubicBezTo>
                  <a:pt x="19812" y="5892"/>
                  <a:pt x="19870" y="5998"/>
                  <a:pt x="19775" y="5719"/>
                </a:cubicBezTo>
                <a:cubicBezTo>
                  <a:pt x="19376" y="4539"/>
                  <a:pt x="18761" y="3508"/>
                  <a:pt x="18047" y="2831"/>
                </a:cubicBezTo>
                <a:cubicBezTo>
                  <a:pt x="17787" y="2585"/>
                  <a:pt x="17222" y="2173"/>
                  <a:pt x="16970" y="2044"/>
                </a:cubicBezTo>
                <a:cubicBezTo>
                  <a:pt x="16331" y="1718"/>
                  <a:pt x="15847" y="1616"/>
                  <a:pt x="15110" y="1647"/>
                </a:cubicBezTo>
                <a:close/>
                <a:moveTo>
                  <a:pt x="7437" y="3352"/>
                </a:moveTo>
                <a:cubicBezTo>
                  <a:pt x="7066" y="3339"/>
                  <a:pt x="6555" y="3377"/>
                  <a:pt x="6350" y="3448"/>
                </a:cubicBezTo>
                <a:cubicBezTo>
                  <a:pt x="5655" y="3688"/>
                  <a:pt x="5120" y="4098"/>
                  <a:pt x="4568" y="4808"/>
                </a:cubicBezTo>
                <a:cubicBezTo>
                  <a:pt x="4383" y="5047"/>
                  <a:pt x="3932" y="5831"/>
                  <a:pt x="3931" y="5917"/>
                </a:cubicBezTo>
                <a:cubicBezTo>
                  <a:pt x="3931" y="5937"/>
                  <a:pt x="4051" y="5752"/>
                  <a:pt x="4201" y="5513"/>
                </a:cubicBezTo>
                <a:cubicBezTo>
                  <a:pt x="4739" y="4657"/>
                  <a:pt x="5298" y="4107"/>
                  <a:pt x="5978" y="3764"/>
                </a:cubicBezTo>
                <a:cubicBezTo>
                  <a:pt x="6447" y="3528"/>
                  <a:pt x="6799" y="3457"/>
                  <a:pt x="7364" y="3485"/>
                </a:cubicBezTo>
                <a:cubicBezTo>
                  <a:pt x="8046" y="3518"/>
                  <a:pt x="8537" y="3709"/>
                  <a:pt x="9122" y="4153"/>
                </a:cubicBezTo>
                <a:cubicBezTo>
                  <a:pt x="9425" y="4383"/>
                  <a:pt x="9396" y="4312"/>
                  <a:pt x="9079" y="4043"/>
                </a:cubicBezTo>
                <a:cubicBezTo>
                  <a:pt x="8689" y="3713"/>
                  <a:pt x="8240" y="3490"/>
                  <a:pt x="7746" y="3382"/>
                </a:cubicBezTo>
                <a:cubicBezTo>
                  <a:pt x="7669" y="3365"/>
                  <a:pt x="7560" y="3357"/>
                  <a:pt x="7437" y="3352"/>
                </a:cubicBezTo>
                <a:close/>
                <a:moveTo>
                  <a:pt x="13889" y="3352"/>
                </a:moveTo>
                <a:cubicBezTo>
                  <a:pt x="13550" y="3367"/>
                  <a:pt x="13314" y="3437"/>
                  <a:pt x="12942" y="3617"/>
                </a:cubicBezTo>
                <a:cubicBezTo>
                  <a:pt x="12662" y="3752"/>
                  <a:pt x="12107" y="4156"/>
                  <a:pt x="11967" y="4330"/>
                </a:cubicBezTo>
                <a:cubicBezTo>
                  <a:pt x="11926" y="4380"/>
                  <a:pt x="11990" y="4347"/>
                  <a:pt x="12111" y="4249"/>
                </a:cubicBezTo>
                <a:cubicBezTo>
                  <a:pt x="12401" y="4016"/>
                  <a:pt x="12718" y="3819"/>
                  <a:pt x="13029" y="3683"/>
                </a:cubicBezTo>
                <a:cubicBezTo>
                  <a:pt x="13973" y="3272"/>
                  <a:pt x="14992" y="3419"/>
                  <a:pt x="15902" y="4102"/>
                </a:cubicBezTo>
                <a:cubicBezTo>
                  <a:pt x="16369" y="4452"/>
                  <a:pt x="16673" y="4789"/>
                  <a:pt x="17061" y="5388"/>
                </a:cubicBezTo>
                <a:cubicBezTo>
                  <a:pt x="17256" y="5688"/>
                  <a:pt x="17418" y="5936"/>
                  <a:pt x="17424" y="5939"/>
                </a:cubicBezTo>
                <a:cubicBezTo>
                  <a:pt x="17429" y="5942"/>
                  <a:pt x="17378" y="5820"/>
                  <a:pt x="17308" y="5667"/>
                </a:cubicBezTo>
                <a:cubicBezTo>
                  <a:pt x="16906" y="4792"/>
                  <a:pt x="16173" y="4003"/>
                  <a:pt x="15434" y="3639"/>
                </a:cubicBezTo>
                <a:cubicBezTo>
                  <a:pt x="15004" y="3427"/>
                  <a:pt x="14807" y="3376"/>
                  <a:pt x="14270" y="3352"/>
                </a:cubicBezTo>
                <a:cubicBezTo>
                  <a:pt x="14125" y="3346"/>
                  <a:pt x="14002" y="3347"/>
                  <a:pt x="13889" y="3352"/>
                </a:cubicBezTo>
                <a:close/>
                <a:moveTo>
                  <a:pt x="8296" y="5050"/>
                </a:moveTo>
                <a:cubicBezTo>
                  <a:pt x="7722" y="5050"/>
                  <a:pt x="7277" y="5239"/>
                  <a:pt x="6804" y="5682"/>
                </a:cubicBezTo>
                <a:cubicBezTo>
                  <a:pt x="6670" y="5807"/>
                  <a:pt x="6558" y="5919"/>
                  <a:pt x="6558" y="5932"/>
                </a:cubicBezTo>
                <a:cubicBezTo>
                  <a:pt x="6558" y="5961"/>
                  <a:pt x="6552" y="5966"/>
                  <a:pt x="6809" y="5763"/>
                </a:cubicBezTo>
                <a:cubicBezTo>
                  <a:pt x="7094" y="5538"/>
                  <a:pt x="7495" y="5328"/>
                  <a:pt x="7794" y="5248"/>
                </a:cubicBezTo>
                <a:cubicBezTo>
                  <a:pt x="8263" y="5124"/>
                  <a:pt x="8849" y="5178"/>
                  <a:pt x="9325" y="5388"/>
                </a:cubicBezTo>
                <a:cubicBezTo>
                  <a:pt x="9421" y="5430"/>
                  <a:pt x="9518" y="5473"/>
                  <a:pt x="9542" y="5484"/>
                </a:cubicBezTo>
                <a:cubicBezTo>
                  <a:pt x="9683" y="5545"/>
                  <a:pt x="9404" y="5349"/>
                  <a:pt x="9219" y="5256"/>
                </a:cubicBezTo>
                <a:cubicBezTo>
                  <a:pt x="8902" y="5096"/>
                  <a:pt x="8695" y="5050"/>
                  <a:pt x="8296" y="5050"/>
                </a:cubicBezTo>
                <a:close/>
                <a:moveTo>
                  <a:pt x="13044" y="5072"/>
                </a:moveTo>
                <a:cubicBezTo>
                  <a:pt x="12548" y="5072"/>
                  <a:pt x="12495" y="5083"/>
                  <a:pt x="12252" y="5197"/>
                </a:cubicBezTo>
                <a:cubicBezTo>
                  <a:pt x="12108" y="5264"/>
                  <a:pt x="11939" y="5360"/>
                  <a:pt x="11880" y="5410"/>
                </a:cubicBezTo>
                <a:cubicBezTo>
                  <a:pt x="11820" y="5461"/>
                  <a:pt x="11799" y="5492"/>
                  <a:pt x="11831" y="5476"/>
                </a:cubicBezTo>
                <a:cubicBezTo>
                  <a:pt x="12227" y="5288"/>
                  <a:pt x="12485" y="5217"/>
                  <a:pt x="12826" y="5197"/>
                </a:cubicBezTo>
                <a:cubicBezTo>
                  <a:pt x="13452" y="5161"/>
                  <a:pt x="13956" y="5319"/>
                  <a:pt x="14478" y="5719"/>
                </a:cubicBezTo>
                <a:cubicBezTo>
                  <a:pt x="14632" y="5837"/>
                  <a:pt x="14764" y="5936"/>
                  <a:pt x="14772" y="5939"/>
                </a:cubicBezTo>
                <a:cubicBezTo>
                  <a:pt x="14780" y="5943"/>
                  <a:pt x="14742" y="5888"/>
                  <a:pt x="14685" y="5814"/>
                </a:cubicBezTo>
                <a:cubicBezTo>
                  <a:pt x="14534" y="5619"/>
                  <a:pt x="14083" y="5289"/>
                  <a:pt x="13811" y="5175"/>
                </a:cubicBezTo>
                <a:cubicBezTo>
                  <a:pt x="13608" y="5090"/>
                  <a:pt x="13500" y="5072"/>
                  <a:pt x="13044" y="5072"/>
                </a:cubicBezTo>
                <a:close/>
                <a:moveTo>
                  <a:pt x="10682" y="6152"/>
                </a:moveTo>
                <a:cubicBezTo>
                  <a:pt x="10158" y="6153"/>
                  <a:pt x="9751" y="6346"/>
                  <a:pt x="9359" y="6784"/>
                </a:cubicBezTo>
                <a:cubicBezTo>
                  <a:pt x="9005" y="7179"/>
                  <a:pt x="8697" y="7905"/>
                  <a:pt x="8586" y="8600"/>
                </a:cubicBezTo>
                <a:cubicBezTo>
                  <a:pt x="8446" y="9479"/>
                  <a:pt x="8595" y="10584"/>
                  <a:pt x="8953" y="11312"/>
                </a:cubicBezTo>
                <a:cubicBezTo>
                  <a:pt x="9023" y="11454"/>
                  <a:pt x="9085" y="11569"/>
                  <a:pt x="9088" y="11569"/>
                </a:cubicBezTo>
                <a:cubicBezTo>
                  <a:pt x="9092" y="11569"/>
                  <a:pt x="9035" y="11388"/>
                  <a:pt x="8963" y="11172"/>
                </a:cubicBezTo>
                <a:cubicBezTo>
                  <a:pt x="8681" y="10321"/>
                  <a:pt x="8680" y="9462"/>
                  <a:pt x="8958" y="8600"/>
                </a:cubicBezTo>
                <a:cubicBezTo>
                  <a:pt x="9135" y="8052"/>
                  <a:pt x="9484" y="7517"/>
                  <a:pt x="9837" y="7262"/>
                </a:cubicBezTo>
                <a:cubicBezTo>
                  <a:pt x="10163" y="7026"/>
                  <a:pt x="10353" y="6959"/>
                  <a:pt x="10697" y="6961"/>
                </a:cubicBezTo>
                <a:cubicBezTo>
                  <a:pt x="11357" y="6964"/>
                  <a:pt x="11937" y="7468"/>
                  <a:pt x="12314" y="8365"/>
                </a:cubicBezTo>
                <a:cubicBezTo>
                  <a:pt x="12537" y="8894"/>
                  <a:pt x="12643" y="9609"/>
                  <a:pt x="12590" y="10217"/>
                </a:cubicBezTo>
                <a:cubicBezTo>
                  <a:pt x="12555" y="10606"/>
                  <a:pt x="12445" y="11099"/>
                  <a:pt x="12334" y="11356"/>
                </a:cubicBezTo>
                <a:cubicBezTo>
                  <a:pt x="12294" y="11448"/>
                  <a:pt x="12261" y="11530"/>
                  <a:pt x="12261" y="11547"/>
                </a:cubicBezTo>
                <a:cubicBezTo>
                  <a:pt x="12261" y="11624"/>
                  <a:pt x="12479" y="11148"/>
                  <a:pt x="12585" y="10841"/>
                </a:cubicBezTo>
                <a:cubicBezTo>
                  <a:pt x="13051" y="9485"/>
                  <a:pt x="12809" y="7740"/>
                  <a:pt x="12025" y="6821"/>
                </a:cubicBezTo>
                <a:cubicBezTo>
                  <a:pt x="11632" y="6362"/>
                  <a:pt x="11212" y="6152"/>
                  <a:pt x="10682" y="6152"/>
                </a:cubicBezTo>
                <a:close/>
                <a:moveTo>
                  <a:pt x="1579" y="6366"/>
                </a:moveTo>
                <a:cubicBezTo>
                  <a:pt x="1007" y="6334"/>
                  <a:pt x="705" y="6465"/>
                  <a:pt x="425" y="6858"/>
                </a:cubicBezTo>
                <a:cubicBezTo>
                  <a:pt x="224" y="7140"/>
                  <a:pt x="140" y="7453"/>
                  <a:pt x="126" y="7953"/>
                </a:cubicBezTo>
                <a:cubicBezTo>
                  <a:pt x="98" y="8901"/>
                  <a:pt x="312" y="9292"/>
                  <a:pt x="1062" y="9636"/>
                </a:cubicBezTo>
                <a:cubicBezTo>
                  <a:pt x="1850" y="9996"/>
                  <a:pt x="2048" y="10104"/>
                  <a:pt x="2163" y="10239"/>
                </a:cubicBezTo>
                <a:cubicBezTo>
                  <a:pt x="2542" y="10682"/>
                  <a:pt x="2429" y="11459"/>
                  <a:pt x="1951" y="11709"/>
                </a:cubicBezTo>
                <a:cubicBezTo>
                  <a:pt x="1811" y="11782"/>
                  <a:pt x="1416" y="11784"/>
                  <a:pt x="1212" y="11709"/>
                </a:cubicBezTo>
                <a:cubicBezTo>
                  <a:pt x="1001" y="11630"/>
                  <a:pt x="731" y="11443"/>
                  <a:pt x="531" y="11238"/>
                </a:cubicBezTo>
                <a:cubicBezTo>
                  <a:pt x="443" y="11148"/>
                  <a:pt x="362" y="11069"/>
                  <a:pt x="353" y="11069"/>
                </a:cubicBezTo>
                <a:cubicBezTo>
                  <a:pt x="343" y="11069"/>
                  <a:pt x="262" y="11214"/>
                  <a:pt x="169" y="11385"/>
                </a:cubicBezTo>
                <a:lnTo>
                  <a:pt x="0" y="11694"/>
                </a:lnTo>
                <a:lnTo>
                  <a:pt x="97" y="11804"/>
                </a:lnTo>
                <a:cubicBezTo>
                  <a:pt x="329" y="12073"/>
                  <a:pt x="763" y="12341"/>
                  <a:pt x="1135" y="12443"/>
                </a:cubicBezTo>
                <a:cubicBezTo>
                  <a:pt x="1782" y="12622"/>
                  <a:pt x="2405" y="12420"/>
                  <a:pt x="2724" y="11922"/>
                </a:cubicBezTo>
                <a:cubicBezTo>
                  <a:pt x="2926" y="11605"/>
                  <a:pt x="2994" y="11302"/>
                  <a:pt x="2994" y="10738"/>
                </a:cubicBezTo>
                <a:cubicBezTo>
                  <a:pt x="2994" y="10202"/>
                  <a:pt x="2938" y="9967"/>
                  <a:pt x="2728" y="9673"/>
                </a:cubicBezTo>
                <a:cubicBezTo>
                  <a:pt x="2551" y="9424"/>
                  <a:pt x="2311" y="9271"/>
                  <a:pt x="1719" y="9011"/>
                </a:cubicBezTo>
                <a:cubicBezTo>
                  <a:pt x="1171" y="8770"/>
                  <a:pt x="959" y="8630"/>
                  <a:pt x="845" y="8423"/>
                </a:cubicBezTo>
                <a:cubicBezTo>
                  <a:pt x="526" y="7846"/>
                  <a:pt x="855" y="7072"/>
                  <a:pt x="1420" y="7071"/>
                </a:cubicBezTo>
                <a:cubicBezTo>
                  <a:pt x="1680" y="7071"/>
                  <a:pt x="1912" y="7167"/>
                  <a:pt x="2236" y="7409"/>
                </a:cubicBezTo>
                <a:cubicBezTo>
                  <a:pt x="2385" y="7520"/>
                  <a:pt x="2514" y="7608"/>
                  <a:pt x="2521" y="7608"/>
                </a:cubicBezTo>
                <a:cubicBezTo>
                  <a:pt x="2541" y="7608"/>
                  <a:pt x="2806" y="6985"/>
                  <a:pt x="2806" y="6939"/>
                </a:cubicBezTo>
                <a:cubicBezTo>
                  <a:pt x="2806" y="6878"/>
                  <a:pt x="2346" y="6546"/>
                  <a:pt x="2144" y="6461"/>
                </a:cubicBezTo>
                <a:cubicBezTo>
                  <a:pt x="2041" y="6418"/>
                  <a:pt x="1803" y="6378"/>
                  <a:pt x="1579" y="6366"/>
                </a:cubicBezTo>
                <a:close/>
                <a:moveTo>
                  <a:pt x="3482" y="6395"/>
                </a:moveTo>
                <a:lnTo>
                  <a:pt x="3501" y="6586"/>
                </a:lnTo>
                <a:cubicBezTo>
                  <a:pt x="3518" y="6781"/>
                  <a:pt x="3839" y="12272"/>
                  <a:pt x="3839" y="12370"/>
                </a:cubicBezTo>
                <a:cubicBezTo>
                  <a:pt x="3839" y="12409"/>
                  <a:pt x="3965" y="12422"/>
                  <a:pt x="4293" y="12421"/>
                </a:cubicBezTo>
                <a:lnTo>
                  <a:pt x="4742" y="12421"/>
                </a:lnTo>
                <a:lnTo>
                  <a:pt x="5153" y="11040"/>
                </a:lnTo>
                <a:cubicBezTo>
                  <a:pt x="5782" y="8931"/>
                  <a:pt x="5734" y="9075"/>
                  <a:pt x="5776" y="9144"/>
                </a:cubicBezTo>
                <a:cubicBezTo>
                  <a:pt x="5796" y="9177"/>
                  <a:pt x="6028" y="9927"/>
                  <a:pt x="6292" y="10812"/>
                </a:cubicBezTo>
                <a:lnTo>
                  <a:pt x="6775" y="12421"/>
                </a:lnTo>
                <a:lnTo>
                  <a:pt x="7220" y="12414"/>
                </a:lnTo>
                <a:lnTo>
                  <a:pt x="7664" y="12399"/>
                </a:lnTo>
                <a:lnTo>
                  <a:pt x="7847" y="9401"/>
                </a:lnTo>
                <a:lnTo>
                  <a:pt x="8021" y="6395"/>
                </a:lnTo>
                <a:lnTo>
                  <a:pt x="7702" y="6395"/>
                </a:lnTo>
                <a:cubicBezTo>
                  <a:pt x="7392" y="6395"/>
                  <a:pt x="7389" y="6399"/>
                  <a:pt x="7389" y="6498"/>
                </a:cubicBezTo>
                <a:cubicBezTo>
                  <a:pt x="7388" y="6845"/>
                  <a:pt x="7118" y="11003"/>
                  <a:pt x="7094" y="11040"/>
                </a:cubicBezTo>
                <a:cubicBezTo>
                  <a:pt x="7074" y="11071"/>
                  <a:pt x="7045" y="11020"/>
                  <a:pt x="7007" y="10885"/>
                </a:cubicBezTo>
                <a:cubicBezTo>
                  <a:pt x="6836" y="10287"/>
                  <a:pt x="5786" y="6822"/>
                  <a:pt x="5766" y="6792"/>
                </a:cubicBezTo>
                <a:cubicBezTo>
                  <a:pt x="5753" y="6772"/>
                  <a:pt x="5505" y="7548"/>
                  <a:pt x="5215" y="8519"/>
                </a:cubicBezTo>
                <a:cubicBezTo>
                  <a:pt x="4406" y="11231"/>
                  <a:pt x="4462" y="11053"/>
                  <a:pt x="4419" y="10981"/>
                </a:cubicBezTo>
                <a:cubicBezTo>
                  <a:pt x="4393" y="10938"/>
                  <a:pt x="4343" y="10214"/>
                  <a:pt x="4259" y="8754"/>
                </a:cubicBezTo>
                <a:cubicBezTo>
                  <a:pt x="4191" y="7567"/>
                  <a:pt x="4127" y="6553"/>
                  <a:pt x="4119" y="6498"/>
                </a:cubicBezTo>
                <a:cubicBezTo>
                  <a:pt x="4106" y="6401"/>
                  <a:pt x="4095" y="6395"/>
                  <a:pt x="3796" y="6395"/>
                </a:cubicBezTo>
                <a:lnTo>
                  <a:pt x="3482" y="6395"/>
                </a:lnTo>
                <a:close/>
                <a:moveTo>
                  <a:pt x="13647" y="6439"/>
                </a:moveTo>
                <a:lnTo>
                  <a:pt x="13647" y="9430"/>
                </a:lnTo>
                <a:lnTo>
                  <a:pt x="13647" y="12421"/>
                </a:lnTo>
                <a:lnTo>
                  <a:pt x="13942" y="12421"/>
                </a:lnTo>
                <a:lnTo>
                  <a:pt x="14241" y="12421"/>
                </a:lnTo>
                <a:lnTo>
                  <a:pt x="14246" y="11378"/>
                </a:lnTo>
                <a:lnTo>
                  <a:pt x="14256" y="10334"/>
                </a:lnTo>
                <a:lnTo>
                  <a:pt x="14743" y="10334"/>
                </a:lnTo>
                <a:lnTo>
                  <a:pt x="15231" y="10334"/>
                </a:lnTo>
                <a:lnTo>
                  <a:pt x="15690" y="11378"/>
                </a:lnTo>
                <a:lnTo>
                  <a:pt x="16144" y="12421"/>
                </a:lnTo>
                <a:lnTo>
                  <a:pt x="16511" y="12421"/>
                </a:lnTo>
                <a:lnTo>
                  <a:pt x="16873" y="12421"/>
                </a:lnTo>
                <a:lnTo>
                  <a:pt x="16530" y="11664"/>
                </a:lnTo>
                <a:cubicBezTo>
                  <a:pt x="16343" y="11246"/>
                  <a:pt x="16123" y="10756"/>
                  <a:pt x="16042" y="10577"/>
                </a:cubicBezTo>
                <a:cubicBezTo>
                  <a:pt x="15905" y="10273"/>
                  <a:pt x="15883" y="10172"/>
                  <a:pt x="15955" y="10172"/>
                </a:cubicBezTo>
                <a:cubicBezTo>
                  <a:pt x="16032" y="10172"/>
                  <a:pt x="16431" y="9852"/>
                  <a:pt x="16540" y="9702"/>
                </a:cubicBezTo>
                <a:cubicBezTo>
                  <a:pt x="16880" y="9235"/>
                  <a:pt x="16990" y="8201"/>
                  <a:pt x="16781" y="7461"/>
                </a:cubicBezTo>
                <a:cubicBezTo>
                  <a:pt x="16700" y="7173"/>
                  <a:pt x="16493" y="6841"/>
                  <a:pt x="16298" y="6696"/>
                </a:cubicBezTo>
                <a:cubicBezTo>
                  <a:pt x="15986" y="6463"/>
                  <a:pt x="15852" y="6440"/>
                  <a:pt x="14705" y="6439"/>
                </a:cubicBezTo>
                <a:lnTo>
                  <a:pt x="13647" y="6439"/>
                </a:lnTo>
                <a:close/>
                <a:moveTo>
                  <a:pt x="17964" y="6439"/>
                </a:moveTo>
                <a:lnTo>
                  <a:pt x="17964" y="9430"/>
                </a:lnTo>
                <a:lnTo>
                  <a:pt x="17964" y="12429"/>
                </a:lnTo>
                <a:lnTo>
                  <a:pt x="18916" y="12407"/>
                </a:lnTo>
                <a:cubicBezTo>
                  <a:pt x="19778" y="12390"/>
                  <a:pt x="19890" y="12385"/>
                  <a:pt x="20104" y="12296"/>
                </a:cubicBezTo>
                <a:cubicBezTo>
                  <a:pt x="20492" y="12136"/>
                  <a:pt x="20751" y="11913"/>
                  <a:pt x="21021" y="11503"/>
                </a:cubicBezTo>
                <a:cubicBezTo>
                  <a:pt x="21288" y="11097"/>
                  <a:pt x="21436" y="10696"/>
                  <a:pt x="21524" y="10143"/>
                </a:cubicBezTo>
                <a:cubicBezTo>
                  <a:pt x="21600" y="9660"/>
                  <a:pt x="21576" y="8874"/>
                  <a:pt x="21470" y="8409"/>
                </a:cubicBezTo>
                <a:cubicBezTo>
                  <a:pt x="21268" y="7517"/>
                  <a:pt x="20866" y="6931"/>
                  <a:pt x="20224" y="6593"/>
                </a:cubicBezTo>
                <a:lnTo>
                  <a:pt x="19988" y="6468"/>
                </a:lnTo>
                <a:lnTo>
                  <a:pt x="18974" y="6454"/>
                </a:lnTo>
                <a:lnTo>
                  <a:pt x="17964" y="6439"/>
                </a:lnTo>
                <a:close/>
                <a:moveTo>
                  <a:pt x="14256" y="7181"/>
                </a:moveTo>
                <a:lnTo>
                  <a:pt x="14903" y="7189"/>
                </a:lnTo>
                <a:cubicBezTo>
                  <a:pt x="15621" y="7190"/>
                  <a:pt x="15719" y="7208"/>
                  <a:pt x="15946" y="7446"/>
                </a:cubicBezTo>
                <a:cubicBezTo>
                  <a:pt x="16211" y="7724"/>
                  <a:pt x="16320" y="8266"/>
                  <a:pt x="16216" y="8791"/>
                </a:cubicBezTo>
                <a:cubicBezTo>
                  <a:pt x="16167" y="9042"/>
                  <a:pt x="15985" y="9333"/>
                  <a:pt x="15801" y="9460"/>
                </a:cubicBezTo>
                <a:cubicBezTo>
                  <a:pt x="15653" y="9561"/>
                  <a:pt x="15606" y="9564"/>
                  <a:pt x="14956" y="9577"/>
                </a:cubicBezTo>
                <a:cubicBezTo>
                  <a:pt x="14404" y="9589"/>
                  <a:pt x="14268" y="9581"/>
                  <a:pt x="14256" y="9533"/>
                </a:cubicBezTo>
                <a:cubicBezTo>
                  <a:pt x="14247" y="9500"/>
                  <a:pt x="14242" y="8958"/>
                  <a:pt x="14246" y="8328"/>
                </a:cubicBezTo>
                <a:lnTo>
                  <a:pt x="14256" y="7181"/>
                </a:lnTo>
                <a:close/>
                <a:moveTo>
                  <a:pt x="18568" y="7181"/>
                </a:moveTo>
                <a:lnTo>
                  <a:pt x="19128" y="7189"/>
                </a:lnTo>
                <a:cubicBezTo>
                  <a:pt x="19621" y="7190"/>
                  <a:pt x="19716" y="7197"/>
                  <a:pt x="19901" y="7284"/>
                </a:cubicBezTo>
                <a:cubicBezTo>
                  <a:pt x="20496" y="7564"/>
                  <a:pt x="20864" y="8297"/>
                  <a:pt x="20905" y="9276"/>
                </a:cubicBezTo>
                <a:cubicBezTo>
                  <a:pt x="20953" y="10399"/>
                  <a:pt x="20510" y="11343"/>
                  <a:pt x="19819" y="11591"/>
                </a:cubicBezTo>
                <a:cubicBezTo>
                  <a:pt x="19572" y="11680"/>
                  <a:pt x="18590" y="11684"/>
                  <a:pt x="18568" y="11598"/>
                </a:cubicBezTo>
                <a:cubicBezTo>
                  <a:pt x="18560" y="11567"/>
                  <a:pt x="18554" y="10563"/>
                  <a:pt x="18558" y="9364"/>
                </a:cubicBezTo>
                <a:lnTo>
                  <a:pt x="18568" y="7181"/>
                </a:lnTo>
                <a:close/>
                <a:moveTo>
                  <a:pt x="9861" y="12848"/>
                </a:moveTo>
                <a:cubicBezTo>
                  <a:pt x="9854" y="12837"/>
                  <a:pt x="9761" y="12884"/>
                  <a:pt x="9653" y="12958"/>
                </a:cubicBezTo>
                <a:cubicBezTo>
                  <a:pt x="8881" y="13491"/>
                  <a:pt x="8004" y="13544"/>
                  <a:pt x="7157" y="13098"/>
                </a:cubicBezTo>
                <a:cubicBezTo>
                  <a:pt x="7023" y="13027"/>
                  <a:pt x="6915" y="12977"/>
                  <a:pt x="6915" y="12987"/>
                </a:cubicBezTo>
                <a:cubicBezTo>
                  <a:pt x="6915" y="13019"/>
                  <a:pt x="7150" y="13188"/>
                  <a:pt x="7350" y="13303"/>
                </a:cubicBezTo>
                <a:cubicBezTo>
                  <a:pt x="7454" y="13363"/>
                  <a:pt x="7641" y="13438"/>
                  <a:pt x="7765" y="13472"/>
                </a:cubicBezTo>
                <a:cubicBezTo>
                  <a:pt x="8236" y="13602"/>
                  <a:pt x="8777" y="13549"/>
                  <a:pt x="9233" y="13318"/>
                </a:cubicBezTo>
                <a:cubicBezTo>
                  <a:pt x="9484" y="13191"/>
                  <a:pt x="9888" y="12889"/>
                  <a:pt x="9861" y="12848"/>
                </a:cubicBezTo>
                <a:close/>
                <a:moveTo>
                  <a:pt x="11566" y="12892"/>
                </a:moveTo>
                <a:cubicBezTo>
                  <a:pt x="11558" y="12892"/>
                  <a:pt x="11567" y="12909"/>
                  <a:pt x="11595" y="12943"/>
                </a:cubicBezTo>
                <a:cubicBezTo>
                  <a:pt x="11759" y="13149"/>
                  <a:pt x="12245" y="13420"/>
                  <a:pt x="12599" y="13502"/>
                </a:cubicBezTo>
                <a:cubicBezTo>
                  <a:pt x="13021" y="13599"/>
                  <a:pt x="13578" y="13517"/>
                  <a:pt x="13990" y="13303"/>
                </a:cubicBezTo>
                <a:cubicBezTo>
                  <a:pt x="14191" y="13199"/>
                  <a:pt x="14507" y="12981"/>
                  <a:pt x="14507" y="12943"/>
                </a:cubicBezTo>
                <a:cubicBezTo>
                  <a:pt x="14507" y="12933"/>
                  <a:pt x="14399" y="12987"/>
                  <a:pt x="14265" y="13061"/>
                </a:cubicBezTo>
                <a:cubicBezTo>
                  <a:pt x="13799" y="13320"/>
                  <a:pt x="13555" y="13384"/>
                  <a:pt x="13087" y="13384"/>
                </a:cubicBezTo>
                <a:cubicBezTo>
                  <a:pt x="12543" y="13385"/>
                  <a:pt x="12196" y="13278"/>
                  <a:pt x="11658" y="12943"/>
                </a:cubicBezTo>
                <a:cubicBezTo>
                  <a:pt x="11603" y="12909"/>
                  <a:pt x="11574" y="12892"/>
                  <a:pt x="11566" y="12892"/>
                </a:cubicBezTo>
                <a:close/>
                <a:moveTo>
                  <a:pt x="19751" y="12936"/>
                </a:moveTo>
                <a:cubicBezTo>
                  <a:pt x="19750" y="12916"/>
                  <a:pt x="19690" y="13030"/>
                  <a:pt x="19573" y="13289"/>
                </a:cubicBezTo>
                <a:cubicBezTo>
                  <a:pt x="19173" y="14170"/>
                  <a:pt x="18663" y="14942"/>
                  <a:pt x="18100" y="15515"/>
                </a:cubicBezTo>
                <a:cubicBezTo>
                  <a:pt x="16281" y="17367"/>
                  <a:pt x="13971" y="17238"/>
                  <a:pt x="12189" y="15192"/>
                </a:cubicBezTo>
                <a:cubicBezTo>
                  <a:pt x="11887" y="14846"/>
                  <a:pt x="11339" y="14020"/>
                  <a:pt x="11155" y="13627"/>
                </a:cubicBezTo>
                <a:cubicBezTo>
                  <a:pt x="10996" y="13286"/>
                  <a:pt x="10949" y="13219"/>
                  <a:pt x="11068" y="13509"/>
                </a:cubicBezTo>
                <a:cubicBezTo>
                  <a:pt x="11839" y="15379"/>
                  <a:pt x="13225" y="16675"/>
                  <a:pt x="14714" y="16912"/>
                </a:cubicBezTo>
                <a:cubicBezTo>
                  <a:pt x="16693" y="17226"/>
                  <a:pt x="18565" y="15869"/>
                  <a:pt x="19577" y="13391"/>
                </a:cubicBezTo>
                <a:cubicBezTo>
                  <a:pt x="19693" y="13107"/>
                  <a:pt x="19752" y="12956"/>
                  <a:pt x="19751" y="12936"/>
                </a:cubicBezTo>
                <a:close/>
                <a:moveTo>
                  <a:pt x="10499" y="12958"/>
                </a:moveTo>
                <a:lnTo>
                  <a:pt x="10334" y="13333"/>
                </a:lnTo>
                <a:cubicBezTo>
                  <a:pt x="9567" y="15046"/>
                  <a:pt x="8350" y="16266"/>
                  <a:pt x="6983" y="16699"/>
                </a:cubicBezTo>
                <a:cubicBezTo>
                  <a:pt x="6563" y="16832"/>
                  <a:pt x="5664" y="16843"/>
                  <a:pt x="5235" y="16721"/>
                </a:cubicBezTo>
                <a:cubicBezTo>
                  <a:pt x="4459" y="16500"/>
                  <a:pt x="3753" y="16049"/>
                  <a:pt x="3095" y="15346"/>
                </a:cubicBezTo>
                <a:cubicBezTo>
                  <a:pt x="2763" y="14991"/>
                  <a:pt x="2168" y="14103"/>
                  <a:pt x="1932" y="13612"/>
                </a:cubicBezTo>
                <a:cubicBezTo>
                  <a:pt x="1836" y="13414"/>
                  <a:pt x="1734" y="13203"/>
                  <a:pt x="1705" y="13142"/>
                </a:cubicBezTo>
                <a:cubicBezTo>
                  <a:pt x="1674" y="13077"/>
                  <a:pt x="1681" y="13104"/>
                  <a:pt x="1719" y="13208"/>
                </a:cubicBezTo>
                <a:cubicBezTo>
                  <a:pt x="2162" y="14418"/>
                  <a:pt x="2959" y="15563"/>
                  <a:pt x="3791" y="16177"/>
                </a:cubicBezTo>
                <a:cubicBezTo>
                  <a:pt x="5210" y="17224"/>
                  <a:pt x="6957" y="17204"/>
                  <a:pt x="8364" y="16133"/>
                </a:cubicBezTo>
                <a:cubicBezTo>
                  <a:pt x="9169" y="15520"/>
                  <a:pt x="9789" y="14680"/>
                  <a:pt x="10286" y="13524"/>
                </a:cubicBezTo>
                <a:cubicBezTo>
                  <a:pt x="10387" y="13288"/>
                  <a:pt x="10477" y="13108"/>
                  <a:pt x="10489" y="13127"/>
                </a:cubicBezTo>
                <a:cubicBezTo>
                  <a:pt x="10501" y="13146"/>
                  <a:pt x="10544" y="14731"/>
                  <a:pt x="10581" y="16647"/>
                </a:cubicBezTo>
                <a:cubicBezTo>
                  <a:pt x="10617" y="18564"/>
                  <a:pt x="10650" y="20465"/>
                  <a:pt x="10658" y="20873"/>
                </a:cubicBezTo>
                <a:cubicBezTo>
                  <a:pt x="10666" y="21281"/>
                  <a:pt x="10677" y="21596"/>
                  <a:pt x="10682" y="21571"/>
                </a:cubicBezTo>
                <a:cubicBezTo>
                  <a:pt x="10688" y="21547"/>
                  <a:pt x="10721" y="20047"/>
                  <a:pt x="10755" y="18242"/>
                </a:cubicBezTo>
                <a:cubicBezTo>
                  <a:pt x="10844" y="13388"/>
                  <a:pt x="10851" y="13139"/>
                  <a:pt x="10880" y="13112"/>
                </a:cubicBezTo>
                <a:cubicBezTo>
                  <a:pt x="10895" y="13099"/>
                  <a:pt x="10889" y="13059"/>
                  <a:pt x="10870" y="13024"/>
                </a:cubicBezTo>
                <a:cubicBezTo>
                  <a:pt x="10848" y="12983"/>
                  <a:pt x="10776" y="12958"/>
                  <a:pt x="10668" y="12958"/>
                </a:cubicBezTo>
                <a:lnTo>
                  <a:pt x="10499" y="12958"/>
                </a:lnTo>
                <a:close/>
                <a:moveTo>
                  <a:pt x="17255" y="12973"/>
                </a:moveTo>
                <a:cubicBezTo>
                  <a:pt x="17230" y="12994"/>
                  <a:pt x="17149" y="13099"/>
                  <a:pt x="16999" y="13318"/>
                </a:cubicBezTo>
                <a:cubicBezTo>
                  <a:pt x="16392" y="14202"/>
                  <a:pt x="15763" y="14727"/>
                  <a:pt x="14975" y="14994"/>
                </a:cubicBezTo>
                <a:cubicBezTo>
                  <a:pt x="14543" y="15140"/>
                  <a:pt x="13834" y="15133"/>
                  <a:pt x="13386" y="14986"/>
                </a:cubicBezTo>
                <a:cubicBezTo>
                  <a:pt x="12669" y="14751"/>
                  <a:pt x="11985" y="14236"/>
                  <a:pt x="11469" y="13531"/>
                </a:cubicBezTo>
                <a:cubicBezTo>
                  <a:pt x="11141" y="13083"/>
                  <a:pt x="11118" y="13056"/>
                  <a:pt x="11291" y="13362"/>
                </a:cubicBezTo>
                <a:cubicBezTo>
                  <a:pt x="11809" y="14282"/>
                  <a:pt x="12669" y="14970"/>
                  <a:pt x="13575" y="15185"/>
                </a:cubicBezTo>
                <a:cubicBezTo>
                  <a:pt x="13911" y="15265"/>
                  <a:pt x="14669" y="15248"/>
                  <a:pt x="14975" y="15148"/>
                </a:cubicBezTo>
                <a:cubicBezTo>
                  <a:pt x="15484" y="14982"/>
                  <a:pt x="15968" y="14663"/>
                  <a:pt x="16434" y="14193"/>
                </a:cubicBezTo>
                <a:cubicBezTo>
                  <a:pt x="16682" y="13942"/>
                  <a:pt x="17082" y="13368"/>
                  <a:pt x="17221" y="13068"/>
                </a:cubicBezTo>
                <a:cubicBezTo>
                  <a:pt x="17242" y="13023"/>
                  <a:pt x="17255" y="12995"/>
                  <a:pt x="17259" y="12980"/>
                </a:cubicBezTo>
                <a:cubicBezTo>
                  <a:pt x="17262" y="12969"/>
                  <a:pt x="17263" y="12965"/>
                  <a:pt x="17255" y="12973"/>
                </a:cubicBezTo>
                <a:close/>
                <a:moveTo>
                  <a:pt x="4085" y="12980"/>
                </a:moveTo>
                <a:cubicBezTo>
                  <a:pt x="4092" y="13011"/>
                  <a:pt x="4184" y="13175"/>
                  <a:pt x="4356" y="13450"/>
                </a:cubicBezTo>
                <a:cubicBezTo>
                  <a:pt x="4652" y="13924"/>
                  <a:pt x="4835" y="14143"/>
                  <a:pt x="5177" y="14442"/>
                </a:cubicBezTo>
                <a:cubicBezTo>
                  <a:pt x="5631" y="14840"/>
                  <a:pt x="6149" y="15099"/>
                  <a:pt x="6664" y="15199"/>
                </a:cubicBezTo>
                <a:cubicBezTo>
                  <a:pt x="7347" y="15332"/>
                  <a:pt x="8107" y="15191"/>
                  <a:pt x="8712" y="14810"/>
                </a:cubicBezTo>
                <a:cubicBezTo>
                  <a:pt x="9179" y="14516"/>
                  <a:pt x="9821" y="13834"/>
                  <a:pt x="10083" y="13355"/>
                </a:cubicBezTo>
                <a:cubicBezTo>
                  <a:pt x="10313" y="12934"/>
                  <a:pt x="10299" y="12930"/>
                  <a:pt x="10001" y="13355"/>
                </a:cubicBezTo>
                <a:cubicBezTo>
                  <a:pt x="8820" y="15041"/>
                  <a:pt x="7300" y="15541"/>
                  <a:pt x="5814" y="14729"/>
                </a:cubicBezTo>
                <a:cubicBezTo>
                  <a:pt x="5290" y="14443"/>
                  <a:pt x="4734" y="13912"/>
                  <a:pt x="4322" y="13296"/>
                </a:cubicBezTo>
                <a:cubicBezTo>
                  <a:pt x="4156" y="13047"/>
                  <a:pt x="4078" y="12948"/>
                  <a:pt x="4085" y="12980"/>
                </a:cubicBezTo>
                <a:close/>
              </a:path>
            </a:pathLst>
          </a:custGeom>
          <a:ln w="3175">
            <a:miter lim="400000"/>
          </a:ln>
        </p:spPr>
      </p:pic>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0" name="Body Level One…"/>
          <p:cNvSpPr txBox="1">
            <a:spLocks noGrp="1"/>
          </p:cNvSpPr>
          <p:nvPr>
            <p:ph type="body" idx="1"/>
          </p:nvPr>
        </p:nvSpPr>
        <p:spPr>
          <a:xfrm>
            <a:off x="1689099" y="1777999"/>
            <a:ext cx="21005803" cy="10160002"/>
          </a:xfrm>
          <a:prstGeom prst="rect">
            <a:avLst/>
          </a:prstGeom>
        </p:spPr>
        <p:txBody>
          <a:bodyPr/>
          <a:lstStyle>
            <a:lvl1pPr marL="635000" indent="-635000">
              <a:defRPr sz="4800"/>
            </a:lvl1pPr>
            <a:lvl2pPr marL="1270000" indent="-635000">
              <a:defRPr sz="4800"/>
            </a:lvl2pPr>
            <a:lvl3pPr marL="1905000" indent="-635000">
              <a:defRPr sz="4800"/>
            </a:lvl3pPr>
            <a:lvl4pPr marL="2540000" indent="-635000">
              <a:defRPr sz="4800"/>
            </a:lvl4pPr>
            <a:lvl5pPr marL="3175000" indent="-635000">
              <a:defRPr sz="4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3" name="SWORD_logo.png" descr="SWORD_log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338461" y="12499248"/>
            <a:ext cx="1772556" cy="1164955"/>
          </a:xfrm>
          <a:custGeom>
            <a:avLst/>
            <a:gdLst/>
            <a:ahLst/>
            <a:cxnLst>
              <a:cxn ang="0">
                <a:pos x="wd2" y="hd2"/>
              </a:cxn>
              <a:cxn ang="5400000">
                <a:pos x="wd2" y="hd2"/>
              </a:cxn>
              <a:cxn ang="10800000">
                <a:pos x="wd2" y="hd2"/>
              </a:cxn>
              <a:cxn ang="16200000">
                <a:pos x="wd2" y="hd2"/>
              </a:cxn>
            </a:cxnLst>
            <a:rect l="0" t="0" r="r" b="b"/>
            <a:pathLst>
              <a:path w="21568" h="21573" extrusionOk="0">
                <a:moveTo>
                  <a:pt x="10687" y="1"/>
                </a:moveTo>
                <a:cubicBezTo>
                  <a:pt x="10674" y="37"/>
                  <a:pt x="10643" y="871"/>
                  <a:pt x="10581" y="2757"/>
                </a:cubicBezTo>
                <a:cubicBezTo>
                  <a:pt x="10531" y="4274"/>
                  <a:pt x="10502" y="4783"/>
                  <a:pt x="10470" y="4859"/>
                </a:cubicBezTo>
                <a:cubicBezTo>
                  <a:pt x="10394" y="5040"/>
                  <a:pt x="10301" y="5033"/>
                  <a:pt x="10069" y="4830"/>
                </a:cubicBezTo>
                <a:cubicBezTo>
                  <a:pt x="9952" y="4727"/>
                  <a:pt x="9856" y="4646"/>
                  <a:pt x="9851" y="4653"/>
                </a:cubicBezTo>
                <a:cubicBezTo>
                  <a:pt x="9846" y="4661"/>
                  <a:pt x="9897" y="4821"/>
                  <a:pt x="9967" y="5006"/>
                </a:cubicBezTo>
                <a:lnTo>
                  <a:pt x="10098" y="5337"/>
                </a:lnTo>
                <a:lnTo>
                  <a:pt x="10040" y="5506"/>
                </a:lnTo>
                <a:cubicBezTo>
                  <a:pt x="10001" y="5622"/>
                  <a:pt x="9964" y="5680"/>
                  <a:pt x="9919" y="5682"/>
                </a:cubicBezTo>
                <a:cubicBezTo>
                  <a:pt x="9785" y="5689"/>
                  <a:pt x="8524" y="5895"/>
                  <a:pt x="8567" y="5903"/>
                </a:cubicBezTo>
                <a:cubicBezTo>
                  <a:pt x="8591" y="5907"/>
                  <a:pt x="8843" y="5946"/>
                  <a:pt x="9127" y="5991"/>
                </a:cubicBezTo>
                <a:cubicBezTo>
                  <a:pt x="9411" y="6035"/>
                  <a:pt x="9655" y="6076"/>
                  <a:pt x="9663" y="6079"/>
                </a:cubicBezTo>
                <a:cubicBezTo>
                  <a:pt x="9671" y="6082"/>
                  <a:pt x="9745" y="6041"/>
                  <a:pt x="9832" y="5991"/>
                </a:cubicBezTo>
                <a:cubicBezTo>
                  <a:pt x="10342" y="5696"/>
                  <a:pt x="11021" y="5692"/>
                  <a:pt x="11508" y="5983"/>
                </a:cubicBezTo>
                <a:cubicBezTo>
                  <a:pt x="11650" y="6069"/>
                  <a:pt x="11662" y="6073"/>
                  <a:pt x="12213" y="5991"/>
                </a:cubicBezTo>
                <a:cubicBezTo>
                  <a:pt x="12521" y="5945"/>
                  <a:pt x="12787" y="5895"/>
                  <a:pt x="12802" y="5888"/>
                </a:cubicBezTo>
                <a:cubicBezTo>
                  <a:pt x="12817" y="5880"/>
                  <a:pt x="12506" y="5833"/>
                  <a:pt x="12111" y="5778"/>
                </a:cubicBezTo>
                <a:cubicBezTo>
                  <a:pt x="11652" y="5713"/>
                  <a:pt x="11379" y="5659"/>
                  <a:pt x="11358" y="5623"/>
                </a:cubicBezTo>
                <a:cubicBezTo>
                  <a:pt x="11340" y="5593"/>
                  <a:pt x="11313" y="5511"/>
                  <a:pt x="11295" y="5447"/>
                </a:cubicBezTo>
                <a:cubicBezTo>
                  <a:pt x="11267" y="5345"/>
                  <a:pt x="11276" y="5290"/>
                  <a:pt x="11387" y="4999"/>
                </a:cubicBezTo>
                <a:cubicBezTo>
                  <a:pt x="11457" y="4815"/>
                  <a:pt x="11513" y="4662"/>
                  <a:pt x="11508" y="4653"/>
                </a:cubicBezTo>
                <a:cubicBezTo>
                  <a:pt x="11503" y="4645"/>
                  <a:pt x="11404" y="4721"/>
                  <a:pt x="11291" y="4822"/>
                </a:cubicBezTo>
                <a:cubicBezTo>
                  <a:pt x="11058" y="5029"/>
                  <a:pt x="11048" y="5030"/>
                  <a:pt x="10933" y="4940"/>
                </a:cubicBezTo>
                <a:cubicBezTo>
                  <a:pt x="10851" y="4875"/>
                  <a:pt x="10851" y="4876"/>
                  <a:pt x="10832" y="4278"/>
                </a:cubicBezTo>
                <a:cubicBezTo>
                  <a:pt x="10803" y="3379"/>
                  <a:pt x="10698" y="192"/>
                  <a:pt x="10692" y="38"/>
                </a:cubicBezTo>
                <a:cubicBezTo>
                  <a:pt x="10691" y="11"/>
                  <a:pt x="10689" y="-4"/>
                  <a:pt x="10687" y="1"/>
                </a:cubicBezTo>
                <a:close/>
                <a:moveTo>
                  <a:pt x="6297" y="1640"/>
                </a:moveTo>
                <a:cubicBezTo>
                  <a:pt x="5884" y="1625"/>
                  <a:pt x="5347" y="1672"/>
                  <a:pt x="5042" y="1765"/>
                </a:cubicBezTo>
                <a:cubicBezTo>
                  <a:pt x="4462" y="1940"/>
                  <a:pt x="3846" y="2309"/>
                  <a:pt x="3371" y="2764"/>
                </a:cubicBezTo>
                <a:cubicBezTo>
                  <a:pt x="2656" y="3448"/>
                  <a:pt x="1962" y="4578"/>
                  <a:pt x="1627" y="5594"/>
                </a:cubicBezTo>
                <a:cubicBezTo>
                  <a:pt x="1508" y="5958"/>
                  <a:pt x="1516" y="5937"/>
                  <a:pt x="1743" y="5410"/>
                </a:cubicBezTo>
                <a:cubicBezTo>
                  <a:pt x="2608" y="3402"/>
                  <a:pt x="3958" y="2096"/>
                  <a:pt x="5471" y="1809"/>
                </a:cubicBezTo>
                <a:cubicBezTo>
                  <a:pt x="5829" y="1741"/>
                  <a:pt x="6601" y="1771"/>
                  <a:pt x="6944" y="1868"/>
                </a:cubicBezTo>
                <a:cubicBezTo>
                  <a:pt x="7997" y="2166"/>
                  <a:pt x="8961" y="2930"/>
                  <a:pt x="9711" y="4051"/>
                </a:cubicBezTo>
                <a:cubicBezTo>
                  <a:pt x="9854" y="4263"/>
                  <a:pt x="9953" y="4400"/>
                  <a:pt x="9929" y="4352"/>
                </a:cubicBezTo>
                <a:cubicBezTo>
                  <a:pt x="9202" y="2911"/>
                  <a:pt x="8029" y="1955"/>
                  <a:pt x="6655" y="1677"/>
                </a:cubicBezTo>
                <a:cubicBezTo>
                  <a:pt x="6557" y="1657"/>
                  <a:pt x="6435" y="1645"/>
                  <a:pt x="6297" y="1640"/>
                </a:cubicBezTo>
                <a:close/>
                <a:moveTo>
                  <a:pt x="15110" y="1647"/>
                </a:moveTo>
                <a:cubicBezTo>
                  <a:pt x="14501" y="1674"/>
                  <a:pt x="14187" y="1748"/>
                  <a:pt x="13695" y="1993"/>
                </a:cubicBezTo>
                <a:cubicBezTo>
                  <a:pt x="13328" y="2176"/>
                  <a:pt x="12655" y="2696"/>
                  <a:pt x="12319" y="3058"/>
                </a:cubicBezTo>
                <a:cubicBezTo>
                  <a:pt x="12052" y="3347"/>
                  <a:pt x="11477" y="4166"/>
                  <a:pt x="11411" y="4352"/>
                </a:cubicBezTo>
                <a:cubicBezTo>
                  <a:pt x="11394" y="4400"/>
                  <a:pt x="11486" y="4284"/>
                  <a:pt x="11614" y="4095"/>
                </a:cubicBezTo>
                <a:cubicBezTo>
                  <a:pt x="12216" y="3202"/>
                  <a:pt x="12887" y="2563"/>
                  <a:pt x="13638" y="2169"/>
                </a:cubicBezTo>
                <a:cubicBezTo>
                  <a:pt x="14178" y="1885"/>
                  <a:pt x="14472" y="1808"/>
                  <a:pt x="15081" y="1780"/>
                </a:cubicBezTo>
                <a:cubicBezTo>
                  <a:pt x="15670" y="1752"/>
                  <a:pt x="16045" y="1814"/>
                  <a:pt x="16549" y="2015"/>
                </a:cubicBezTo>
                <a:cubicBezTo>
                  <a:pt x="17806" y="2515"/>
                  <a:pt x="19001" y="3862"/>
                  <a:pt x="19669" y="5535"/>
                </a:cubicBezTo>
                <a:cubicBezTo>
                  <a:pt x="19812" y="5892"/>
                  <a:pt x="19870" y="5998"/>
                  <a:pt x="19775" y="5719"/>
                </a:cubicBezTo>
                <a:cubicBezTo>
                  <a:pt x="19376" y="4539"/>
                  <a:pt x="18761" y="3508"/>
                  <a:pt x="18047" y="2831"/>
                </a:cubicBezTo>
                <a:cubicBezTo>
                  <a:pt x="17787" y="2585"/>
                  <a:pt x="17222" y="2173"/>
                  <a:pt x="16970" y="2044"/>
                </a:cubicBezTo>
                <a:cubicBezTo>
                  <a:pt x="16331" y="1718"/>
                  <a:pt x="15847" y="1616"/>
                  <a:pt x="15110" y="1647"/>
                </a:cubicBezTo>
                <a:close/>
                <a:moveTo>
                  <a:pt x="7437" y="3352"/>
                </a:moveTo>
                <a:cubicBezTo>
                  <a:pt x="7066" y="3339"/>
                  <a:pt x="6555" y="3377"/>
                  <a:pt x="6350" y="3448"/>
                </a:cubicBezTo>
                <a:cubicBezTo>
                  <a:pt x="5655" y="3688"/>
                  <a:pt x="5120" y="4098"/>
                  <a:pt x="4568" y="4808"/>
                </a:cubicBezTo>
                <a:cubicBezTo>
                  <a:pt x="4383" y="5047"/>
                  <a:pt x="3932" y="5831"/>
                  <a:pt x="3931" y="5917"/>
                </a:cubicBezTo>
                <a:cubicBezTo>
                  <a:pt x="3931" y="5937"/>
                  <a:pt x="4051" y="5752"/>
                  <a:pt x="4201" y="5513"/>
                </a:cubicBezTo>
                <a:cubicBezTo>
                  <a:pt x="4739" y="4657"/>
                  <a:pt x="5298" y="4107"/>
                  <a:pt x="5978" y="3764"/>
                </a:cubicBezTo>
                <a:cubicBezTo>
                  <a:pt x="6447" y="3528"/>
                  <a:pt x="6799" y="3457"/>
                  <a:pt x="7364" y="3485"/>
                </a:cubicBezTo>
                <a:cubicBezTo>
                  <a:pt x="8046" y="3518"/>
                  <a:pt x="8537" y="3709"/>
                  <a:pt x="9122" y="4153"/>
                </a:cubicBezTo>
                <a:cubicBezTo>
                  <a:pt x="9425" y="4383"/>
                  <a:pt x="9396" y="4312"/>
                  <a:pt x="9079" y="4043"/>
                </a:cubicBezTo>
                <a:cubicBezTo>
                  <a:pt x="8689" y="3713"/>
                  <a:pt x="8240" y="3490"/>
                  <a:pt x="7746" y="3382"/>
                </a:cubicBezTo>
                <a:cubicBezTo>
                  <a:pt x="7669" y="3365"/>
                  <a:pt x="7560" y="3357"/>
                  <a:pt x="7437" y="3352"/>
                </a:cubicBezTo>
                <a:close/>
                <a:moveTo>
                  <a:pt x="13889" y="3352"/>
                </a:moveTo>
                <a:cubicBezTo>
                  <a:pt x="13550" y="3367"/>
                  <a:pt x="13314" y="3437"/>
                  <a:pt x="12942" y="3617"/>
                </a:cubicBezTo>
                <a:cubicBezTo>
                  <a:pt x="12662" y="3752"/>
                  <a:pt x="12107" y="4156"/>
                  <a:pt x="11967" y="4330"/>
                </a:cubicBezTo>
                <a:cubicBezTo>
                  <a:pt x="11926" y="4380"/>
                  <a:pt x="11990" y="4347"/>
                  <a:pt x="12111" y="4249"/>
                </a:cubicBezTo>
                <a:cubicBezTo>
                  <a:pt x="12401" y="4016"/>
                  <a:pt x="12718" y="3819"/>
                  <a:pt x="13029" y="3683"/>
                </a:cubicBezTo>
                <a:cubicBezTo>
                  <a:pt x="13973" y="3272"/>
                  <a:pt x="14992" y="3419"/>
                  <a:pt x="15902" y="4102"/>
                </a:cubicBezTo>
                <a:cubicBezTo>
                  <a:pt x="16369" y="4452"/>
                  <a:pt x="16673" y="4789"/>
                  <a:pt x="17061" y="5388"/>
                </a:cubicBezTo>
                <a:cubicBezTo>
                  <a:pt x="17256" y="5688"/>
                  <a:pt x="17418" y="5936"/>
                  <a:pt x="17424" y="5939"/>
                </a:cubicBezTo>
                <a:cubicBezTo>
                  <a:pt x="17429" y="5942"/>
                  <a:pt x="17378" y="5820"/>
                  <a:pt x="17308" y="5667"/>
                </a:cubicBezTo>
                <a:cubicBezTo>
                  <a:pt x="16906" y="4792"/>
                  <a:pt x="16173" y="4003"/>
                  <a:pt x="15434" y="3639"/>
                </a:cubicBezTo>
                <a:cubicBezTo>
                  <a:pt x="15004" y="3427"/>
                  <a:pt x="14807" y="3376"/>
                  <a:pt x="14270" y="3352"/>
                </a:cubicBezTo>
                <a:cubicBezTo>
                  <a:pt x="14125" y="3346"/>
                  <a:pt x="14002" y="3347"/>
                  <a:pt x="13889" y="3352"/>
                </a:cubicBezTo>
                <a:close/>
                <a:moveTo>
                  <a:pt x="8296" y="5050"/>
                </a:moveTo>
                <a:cubicBezTo>
                  <a:pt x="7722" y="5050"/>
                  <a:pt x="7277" y="5239"/>
                  <a:pt x="6804" y="5682"/>
                </a:cubicBezTo>
                <a:cubicBezTo>
                  <a:pt x="6670" y="5807"/>
                  <a:pt x="6558" y="5919"/>
                  <a:pt x="6558" y="5932"/>
                </a:cubicBezTo>
                <a:cubicBezTo>
                  <a:pt x="6558" y="5961"/>
                  <a:pt x="6552" y="5966"/>
                  <a:pt x="6809" y="5763"/>
                </a:cubicBezTo>
                <a:cubicBezTo>
                  <a:pt x="7094" y="5538"/>
                  <a:pt x="7495" y="5328"/>
                  <a:pt x="7794" y="5248"/>
                </a:cubicBezTo>
                <a:cubicBezTo>
                  <a:pt x="8263" y="5124"/>
                  <a:pt x="8849" y="5178"/>
                  <a:pt x="9325" y="5388"/>
                </a:cubicBezTo>
                <a:cubicBezTo>
                  <a:pt x="9421" y="5430"/>
                  <a:pt x="9518" y="5473"/>
                  <a:pt x="9542" y="5484"/>
                </a:cubicBezTo>
                <a:cubicBezTo>
                  <a:pt x="9683" y="5545"/>
                  <a:pt x="9404" y="5349"/>
                  <a:pt x="9219" y="5256"/>
                </a:cubicBezTo>
                <a:cubicBezTo>
                  <a:pt x="8902" y="5096"/>
                  <a:pt x="8695" y="5050"/>
                  <a:pt x="8296" y="5050"/>
                </a:cubicBezTo>
                <a:close/>
                <a:moveTo>
                  <a:pt x="13044" y="5072"/>
                </a:moveTo>
                <a:cubicBezTo>
                  <a:pt x="12548" y="5072"/>
                  <a:pt x="12495" y="5083"/>
                  <a:pt x="12252" y="5197"/>
                </a:cubicBezTo>
                <a:cubicBezTo>
                  <a:pt x="12108" y="5264"/>
                  <a:pt x="11939" y="5360"/>
                  <a:pt x="11880" y="5410"/>
                </a:cubicBezTo>
                <a:cubicBezTo>
                  <a:pt x="11820" y="5461"/>
                  <a:pt x="11799" y="5492"/>
                  <a:pt x="11831" y="5476"/>
                </a:cubicBezTo>
                <a:cubicBezTo>
                  <a:pt x="12227" y="5288"/>
                  <a:pt x="12485" y="5217"/>
                  <a:pt x="12826" y="5197"/>
                </a:cubicBezTo>
                <a:cubicBezTo>
                  <a:pt x="13452" y="5161"/>
                  <a:pt x="13956" y="5319"/>
                  <a:pt x="14478" y="5719"/>
                </a:cubicBezTo>
                <a:cubicBezTo>
                  <a:pt x="14632" y="5837"/>
                  <a:pt x="14764" y="5936"/>
                  <a:pt x="14772" y="5939"/>
                </a:cubicBezTo>
                <a:cubicBezTo>
                  <a:pt x="14780" y="5943"/>
                  <a:pt x="14742" y="5888"/>
                  <a:pt x="14685" y="5814"/>
                </a:cubicBezTo>
                <a:cubicBezTo>
                  <a:pt x="14534" y="5619"/>
                  <a:pt x="14083" y="5289"/>
                  <a:pt x="13811" y="5175"/>
                </a:cubicBezTo>
                <a:cubicBezTo>
                  <a:pt x="13608" y="5090"/>
                  <a:pt x="13500" y="5072"/>
                  <a:pt x="13044" y="5072"/>
                </a:cubicBezTo>
                <a:close/>
                <a:moveTo>
                  <a:pt x="10682" y="6152"/>
                </a:moveTo>
                <a:cubicBezTo>
                  <a:pt x="10158" y="6153"/>
                  <a:pt x="9751" y="6346"/>
                  <a:pt x="9359" y="6784"/>
                </a:cubicBezTo>
                <a:cubicBezTo>
                  <a:pt x="9005" y="7179"/>
                  <a:pt x="8697" y="7905"/>
                  <a:pt x="8586" y="8600"/>
                </a:cubicBezTo>
                <a:cubicBezTo>
                  <a:pt x="8446" y="9479"/>
                  <a:pt x="8595" y="10584"/>
                  <a:pt x="8953" y="11312"/>
                </a:cubicBezTo>
                <a:cubicBezTo>
                  <a:pt x="9023" y="11454"/>
                  <a:pt x="9085" y="11569"/>
                  <a:pt x="9088" y="11569"/>
                </a:cubicBezTo>
                <a:cubicBezTo>
                  <a:pt x="9092" y="11569"/>
                  <a:pt x="9035" y="11388"/>
                  <a:pt x="8963" y="11172"/>
                </a:cubicBezTo>
                <a:cubicBezTo>
                  <a:pt x="8681" y="10321"/>
                  <a:pt x="8680" y="9462"/>
                  <a:pt x="8958" y="8600"/>
                </a:cubicBezTo>
                <a:cubicBezTo>
                  <a:pt x="9135" y="8052"/>
                  <a:pt x="9484" y="7517"/>
                  <a:pt x="9837" y="7262"/>
                </a:cubicBezTo>
                <a:cubicBezTo>
                  <a:pt x="10163" y="7026"/>
                  <a:pt x="10353" y="6959"/>
                  <a:pt x="10697" y="6961"/>
                </a:cubicBezTo>
                <a:cubicBezTo>
                  <a:pt x="11357" y="6964"/>
                  <a:pt x="11937" y="7468"/>
                  <a:pt x="12314" y="8365"/>
                </a:cubicBezTo>
                <a:cubicBezTo>
                  <a:pt x="12537" y="8894"/>
                  <a:pt x="12643" y="9609"/>
                  <a:pt x="12590" y="10217"/>
                </a:cubicBezTo>
                <a:cubicBezTo>
                  <a:pt x="12555" y="10606"/>
                  <a:pt x="12445" y="11099"/>
                  <a:pt x="12334" y="11356"/>
                </a:cubicBezTo>
                <a:cubicBezTo>
                  <a:pt x="12294" y="11448"/>
                  <a:pt x="12261" y="11530"/>
                  <a:pt x="12261" y="11547"/>
                </a:cubicBezTo>
                <a:cubicBezTo>
                  <a:pt x="12261" y="11624"/>
                  <a:pt x="12479" y="11148"/>
                  <a:pt x="12585" y="10841"/>
                </a:cubicBezTo>
                <a:cubicBezTo>
                  <a:pt x="13051" y="9485"/>
                  <a:pt x="12809" y="7740"/>
                  <a:pt x="12025" y="6821"/>
                </a:cubicBezTo>
                <a:cubicBezTo>
                  <a:pt x="11632" y="6362"/>
                  <a:pt x="11212" y="6152"/>
                  <a:pt x="10682" y="6152"/>
                </a:cubicBezTo>
                <a:close/>
                <a:moveTo>
                  <a:pt x="1579" y="6366"/>
                </a:moveTo>
                <a:cubicBezTo>
                  <a:pt x="1007" y="6334"/>
                  <a:pt x="705" y="6465"/>
                  <a:pt x="425" y="6858"/>
                </a:cubicBezTo>
                <a:cubicBezTo>
                  <a:pt x="224" y="7140"/>
                  <a:pt x="140" y="7453"/>
                  <a:pt x="126" y="7953"/>
                </a:cubicBezTo>
                <a:cubicBezTo>
                  <a:pt x="98" y="8901"/>
                  <a:pt x="312" y="9292"/>
                  <a:pt x="1062" y="9636"/>
                </a:cubicBezTo>
                <a:cubicBezTo>
                  <a:pt x="1850" y="9996"/>
                  <a:pt x="2048" y="10104"/>
                  <a:pt x="2163" y="10239"/>
                </a:cubicBezTo>
                <a:cubicBezTo>
                  <a:pt x="2542" y="10682"/>
                  <a:pt x="2429" y="11459"/>
                  <a:pt x="1951" y="11709"/>
                </a:cubicBezTo>
                <a:cubicBezTo>
                  <a:pt x="1811" y="11782"/>
                  <a:pt x="1416" y="11784"/>
                  <a:pt x="1212" y="11709"/>
                </a:cubicBezTo>
                <a:cubicBezTo>
                  <a:pt x="1001" y="11630"/>
                  <a:pt x="731" y="11443"/>
                  <a:pt x="531" y="11238"/>
                </a:cubicBezTo>
                <a:cubicBezTo>
                  <a:pt x="443" y="11148"/>
                  <a:pt x="362" y="11069"/>
                  <a:pt x="353" y="11069"/>
                </a:cubicBezTo>
                <a:cubicBezTo>
                  <a:pt x="343" y="11069"/>
                  <a:pt x="262" y="11214"/>
                  <a:pt x="169" y="11385"/>
                </a:cubicBezTo>
                <a:lnTo>
                  <a:pt x="0" y="11694"/>
                </a:lnTo>
                <a:lnTo>
                  <a:pt x="97" y="11804"/>
                </a:lnTo>
                <a:cubicBezTo>
                  <a:pt x="329" y="12073"/>
                  <a:pt x="763" y="12341"/>
                  <a:pt x="1135" y="12443"/>
                </a:cubicBezTo>
                <a:cubicBezTo>
                  <a:pt x="1782" y="12622"/>
                  <a:pt x="2405" y="12420"/>
                  <a:pt x="2724" y="11922"/>
                </a:cubicBezTo>
                <a:cubicBezTo>
                  <a:pt x="2926" y="11605"/>
                  <a:pt x="2994" y="11302"/>
                  <a:pt x="2994" y="10738"/>
                </a:cubicBezTo>
                <a:cubicBezTo>
                  <a:pt x="2994" y="10202"/>
                  <a:pt x="2938" y="9967"/>
                  <a:pt x="2728" y="9673"/>
                </a:cubicBezTo>
                <a:cubicBezTo>
                  <a:pt x="2551" y="9424"/>
                  <a:pt x="2311" y="9271"/>
                  <a:pt x="1719" y="9011"/>
                </a:cubicBezTo>
                <a:cubicBezTo>
                  <a:pt x="1171" y="8770"/>
                  <a:pt x="959" y="8630"/>
                  <a:pt x="845" y="8423"/>
                </a:cubicBezTo>
                <a:cubicBezTo>
                  <a:pt x="526" y="7846"/>
                  <a:pt x="855" y="7072"/>
                  <a:pt x="1420" y="7071"/>
                </a:cubicBezTo>
                <a:cubicBezTo>
                  <a:pt x="1680" y="7071"/>
                  <a:pt x="1912" y="7167"/>
                  <a:pt x="2236" y="7409"/>
                </a:cubicBezTo>
                <a:cubicBezTo>
                  <a:pt x="2385" y="7520"/>
                  <a:pt x="2514" y="7608"/>
                  <a:pt x="2521" y="7608"/>
                </a:cubicBezTo>
                <a:cubicBezTo>
                  <a:pt x="2541" y="7608"/>
                  <a:pt x="2806" y="6985"/>
                  <a:pt x="2806" y="6939"/>
                </a:cubicBezTo>
                <a:cubicBezTo>
                  <a:pt x="2806" y="6878"/>
                  <a:pt x="2346" y="6546"/>
                  <a:pt x="2144" y="6461"/>
                </a:cubicBezTo>
                <a:cubicBezTo>
                  <a:pt x="2041" y="6418"/>
                  <a:pt x="1803" y="6378"/>
                  <a:pt x="1579" y="6366"/>
                </a:cubicBezTo>
                <a:close/>
                <a:moveTo>
                  <a:pt x="3482" y="6395"/>
                </a:moveTo>
                <a:lnTo>
                  <a:pt x="3501" y="6586"/>
                </a:lnTo>
                <a:cubicBezTo>
                  <a:pt x="3518" y="6781"/>
                  <a:pt x="3839" y="12272"/>
                  <a:pt x="3839" y="12370"/>
                </a:cubicBezTo>
                <a:cubicBezTo>
                  <a:pt x="3839" y="12409"/>
                  <a:pt x="3965" y="12422"/>
                  <a:pt x="4293" y="12421"/>
                </a:cubicBezTo>
                <a:lnTo>
                  <a:pt x="4742" y="12421"/>
                </a:lnTo>
                <a:lnTo>
                  <a:pt x="5153" y="11040"/>
                </a:lnTo>
                <a:cubicBezTo>
                  <a:pt x="5782" y="8931"/>
                  <a:pt x="5734" y="9075"/>
                  <a:pt x="5776" y="9144"/>
                </a:cubicBezTo>
                <a:cubicBezTo>
                  <a:pt x="5796" y="9177"/>
                  <a:pt x="6028" y="9927"/>
                  <a:pt x="6292" y="10812"/>
                </a:cubicBezTo>
                <a:lnTo>
                  <a:pt x="6775" y="12421"/>
                </a:lnTo>
                <a:lnTo>
                  <a:pt x="7220" y="12414"/>
                </a:lnTo>
                <a:lnTo>
                  <a:pt x="7664" y="12399"/>
                </a:lnTo>
                <a:lnTo>
                  <a:pt x="7847" y="9401"/>
                </a:lnTo>
                <a:lnTo>
                  <a:pt x="8021" y="6395"/>
                </a:lnTo>
                <a:lnTo>
                  <a:pt x="7702" y="6395"/>
                </a:lnTo>
                <a:cubicBezTo>
                  <a:pt x="7392" y="6395"/>
                  <a:pt x="7389" y="6399"/>
                  <a:pt x="7389" y="6498"/>
                </a:cubicBezTo>
                <a:cubicBezTo>
                  <a:pt x="7388" y="6845"/>
                  <a:pt x="7118" y="11003"/>
                  <a:pt x="7094" y="11040"/>
                </a:cubicBezTo>
                <a:cubicBezTo>
                  <a:pt x="7074" y="11071"/>
                  <a:pt x="7045" y="11020"/>
                  <a:pt x="7007" y="10885"/>
                </a:cubicBezTo>
                <a:cubicBezTo>
                  <a:pt x="6836" y="10287"/>
                  <a:pt x="5786" y="6822"/>
                  <a:pt x="5766" y="6792"/>
                </a:cubicBezTo>
                <a:cubicBezTo>
                  <a:pt x="5753" y="6772"/>
                  <a:pt x="5505" y="7548"/>
                  <a:pt x="5215" y="8519"/>
                </a:cubicBezTo>
                <a:cubicBezTo>
                  <a:pt x="4406" y="11231"/>
                  <a:pt x="4462" y="11053"/>
                  <a:pt x="4419" y="10981"/>
                </a:cubicBezTo>
                <a:cubicBezTo>
                  <a:pt x="4393" y="10938"/>
                  <a:pt x="4343" y="10214"/>
                  <a:pt x="4259" y="8754"/>
                </a:cubicBezTo>
                <a:cubicBezTo>
                  <a:pt x="4191" y="7567"/>
                  <a:pt x="4127" y="6553"/>
                  <a:pt x="4119" y="6498"/>
                </a:cubicBezTo>
                <a:cubicBezTo>
                  <a:pt x="4106" y="6401"/>
                  <a:pt x="4095" y="6395"/>
                  <a:pt x="3796" y="6395"/>
                </a:cubicBezTo>
                <a:lnTo>
                  <a:pt x="3482" y="6395"/>
                </a:lnTo>
                <a:close/>
                <a:moveTo>
                  <a:pt x="13647" y="6439"/>
                </a:moveTo>
                <a:lnTo>
                  <a:pt x="13647" y="9430"/>
                </a:lnTo>
                <a:lnTo>
                  <a:pt x="13647" y="12421"/>
                </a:lnTo>
                <a:lnTo>
                  <a:pt x="13942" y="12421"/>
                </a:lnTo>
                <a:lnTo>
                  <a:pt x="14241" y="12421"/>
                </a:lnTo>
                <a:lnTo>
                  <a:pt x="14246" y="11378"/>
                </a:lnTo>
                <a:lnTo>
                  <a:pt x="14256" y="10334"/>
                </a:lnTo>
                <a:lnTo>
                  <a:pt x="14743" y="10334"/>
                </a:lnTo>
                <a:lnTo>
                  <a:pt x="15231" y="10334"/>
                </a:lnTo>
                <a:lnTo>
                  <a:pt x="15690" y="11378"/>
                </a:lnTo>
                <a:lnTo>
                  <a:pt x="16144" y="12421"/>
                </a:lnTo>
                <a:lnTo>
                  <a:pt x="16511" y="12421"/>
                </a:lnTo>
                <a:lnTo>
                  <a:pt x="16873" y="12421"/>
                </a:lnTo>
                <a:lnTo>
                  <a:pt x="16530" y="11664"/>
                </a:lnTo>
                <a:cubicBezTo>
                  <a:pt x="16343" y="11246"/>
                  <a:pt x="16123" y="10756"/>
                  <a:pt x="16042" y="10577"/>
                </a:cubicBezTo>
                <a:cubicBezTo>
                  <a:pt x="15905" y="10273"/>
                  <a:pt x="15883" y="10172"/>
                  <a:pt x="15955" y="10172"/>
                </a:cubicBezTo>
                <a:cubicBezTo>
                  <a:pt x="16032" y="10172"/>
                  <a:pt x="16431" y="9852"/>
                  <a:pt x="16540" y="9702"/>
                </a:cubicBezTo>
                <a:cubicBezTo>
                  <a:pt x="16880" y="9235"/>
                  <a:pt x="16990" y="8201"/>
                  <a:pt x="16781" y="7461"/>
                </a:cubicBezTo>
                <a:cubicBezTo>
                  <a:pt x="16700" y="7173"/>
                  <a:pt x="16493" y="6841"/>
                  <a:pt x="16298" y="6696"/>
                </a:cubicBezTo>
                <a:cubicBezTo>
                  <a:pt x="15986" y="6463"/>
                  <a:pt x="15852" y="6440"/>
                  <a:pt x="14705" y="6439"/>
                </a:cubicBezTo>
                <a:lnTo>
                  <a:pt x="13647" y="6439"/>
                </a:lnTo>
                <a:close/>
                <a:moveTo>
                  <a:pt x="17964" y="6439"/>
                </a:moveTo>
                <a:lnTo>
                  <a:pt x="17964" y="9430"/>
                </a:lnTo>
                <a:lnTo>
                  <a:pt x="17964" y="12429"/>
                </a:lnTo>
                <a:lnTo>
                  <a:pt x="18916" y="12407"/>
                </a:lnTo>
                <a:cubicBezTo>
                  <a:pt x="19778" y="12390"/>
                  <a:pt x="19890" y="12385"/>
                  <a:pt x="20104" y="12296"/>
                </a:cubicBezTo>
                <a:cubicBezTo>
                  <a:pt x="20492" y="12136"/>
                  <a:pt x="20751" y="11913"/>
                  <a:pt x="21021" y="11503"/>
                </a:cubicBezTo>
                <a:cubicBezTo>
                  <a:pt x="21288" y="11097"/>
                  <a:pt x="21436" y="10696"/>
                  <a:pt x="21524" y="10143"/>
                </a:cubicBezTo>
                <a:cubicBezTo>
                  <a:pt x="21600" y="9660"/>
                  <a:pt x="21576" y="8874"/>
                  <a:pt x="21470" y="8409"/>
                </a:cubicBezTo>
                <a:cubicBezTo>
                  <a:pt x="21268" y="7517"/>
                  <a:pt x="20866" y="6931"/>
                  <a:pt x="20224" y="6593"/>
                </a:cubicBezTo>
                <a:lnTo>
                  <a:pt x="19988" y="6468"/>
                </a:lnTo>
                <a:lnTo>
                  <a:pt x="18974" y="6454"/>
                </a:lnTo>
                <a:lnTo>
                  <a:pt x="17964" y="6439"/>
                </a:lnTo>
                <a:close/>
                <a:moveTo>
                  <a:pt x="14256" y="7181"/>
                </a:moveTo>
                <a:lnTo>
                  <a:pt x="14903" y="7189"/>
                </a:lnTo>
                <a:cubicBezTo>
                  <a:pt x="15621" y="7190"/>
                  <a:pt x="15719" y="7208"/>
                  <a:pt x="15946" y="7446"/>
                </a:cubicBezTo>
                <a:cubicBezTo>
                  <a:pt x="16211" y="7724"/>
                  <a:pt x="16320" y="8266"/>
                  <a:pt x="16216" y="8791"/>
                </a:cubicBezTo>
                <a:cubicBezTo>
                  <a:pt x="16167" y="9042"/>
                  <a:pt x="15985" y="9333"/>
                  <a:pt x="15801" y="9460"/>
                </a:cubicBezTo>
                <a:cubicBezTo>
                  <a:pt x="15653" y="9561"/>
                  <a:pt x="15606" y="9564"/>
                  <a:pt x="14956" y="9577"/>
                </a:cubicBezTo>
                <a:cubicBezTo>
                  <a:pt x="14404" y="9589"/>
                  <a:pt x="14268" y="9581"/>
                  <a:pt x="14256" y="9533"/>
                </a:cubicBezTo>
                <a:cubicBezTo>
                  <a:pt x="14247" y="9500"/>
                  <a:pt x="14242" y="8958"/>
                  <a:pt x="14246" y="8328"/>
                </a:cubicBezTo>
                <a:lnTo>
                  <a:pt x="14256" y="7181"/>
                </a:lnTo>
                <a:close/>
                <a:moveTo>
                  <a:pt x="18568" y="7181"/>
                </a:moveTo>
                <a:lnTo>
                  <a:pt x="19128" y="7189"/>
                </a:lnTo>
                <a:cubicBezTo>
                  <a:pt x="19621" y="7190"/>
                  <a:pt x="19716" y="7197"/>
                  <a:pt x="19901" y="7284"/>
                </a:cubicBezTo>
                <a:cubicBezTo>
                  <a:pt x="20496" y="7564"/>
                  <a:pt x="20864" y="8297"/>
                  <a:pt x="20905" y="9276"/>
                </a:cubicBezTo>
                <a:cubicBezTo>
                  <a:pt x="20953" y="10399"/>
                  <a:pt x="20510" y="11343"/>
                  <a:pt x="19819" y="11591"/>
                </a:cubicBezTo>
                <a:cubicBezTo>
                  <a:pt x="19572" y="11680"/>
                  <a:pt x="18590" y="11684"/>
                  <a:pt x="18568" y="11598"/>
                </a:cubicBezTo>
                <a:cubicBezTo>
                  <a:pt x="18560" y="11567"/>
                  <a:pt x="18554" y="10563"/>
                  <a:pt x="18558" y="9364"/>
                </a:cubicBezTo>
                <a:lnTo>
                  <a:pt x="18568" y="7181"/>
                </a:lnTo>
                <a:close/>
                <a:moveTo>
                  <a:pt x="9861" y="12848"/>
                </a:moveTo>
                <a:cubicBezTo>
                  <a:pt x="9854" y="12837"/>
                  <a:pt x="9761" y="12884"/>
                  <a:pt x="9653" y="12958"/>
                </a:cubicBezTo>
                <a:cubicBezTo>
                  <a:pt x="8881" y="13491"/>
                  <a:pt x="8004" y="13544"/>
                  <a:pt x="7157" y="13098"/>
                </a:cubicBezTo>
                <a:cubicBezTo>
                  <a:pt x="7023" y="13027"/>
                  <a:pt x="6915" y="12977"/>
                  <a:pt x="6915" y="12987"/>
                </a:cubicBezTo>
                <a:cubicBezTo>
                  <a:pt x="6915" y="13019"/>
                  <a:pt x="7150" y="13188"/>
                  <a:pt x="7350" y="13303"/>
                </a:cubicBezTo>
                <a:cubicBezTo>
                  <a:pt x="7454" y="13363"/>
                  <a:pt x="7641" y="13438"/>
                  <a:pt x="7765" y="13472"/>
                </a:cubicBezTo>
                <a:cubicBezTo>
                  <a:pt x="8236" y="13602"/>
                  <a:pt x="8777" y="13549"/>
                  <a:pt x="9233" y="13318"/>
                </a:cubicBezTo>
                <a:cubicBezTo>
                  <a:pt x="9484" y="13191"/>
                  <a:pt x="9888" y="12889"/>
                  <a:pt x="9861" y="12848"/>
                </a:cubicBezTo>
                <a:close/>
                <a:moveTo>
                  <a:pt x="11566" y="12892"/>
                </a:moveTo>
                <a:cubicBezTo>
                  <a:pt x="11558" y="12892"/>
                  <a:pt x="11567" y="12909"/>
                  <a:pt x="11595" y="12943"/>
                </a:cubicBezTo>
                <a:cubicBezTo>
                  <a:pt x="11759" y="13149"/>
                  <a:pt x="12245" y="13420"/>
                  <a:pt x="12599" y="13502"/>
                </a:cubicBezTo>
                <a:cubicBezTo>
                  <a:pt x="13021" y="13599"/>
                  <a:pt x="13578" y="13517"/>
                  <a:pt x="13990" y="13303"/>
                </a:cubicBezTo>
                <a:cubicBezTo>
                  <a:pt x="14191" y="13199"/>
                  <a:pt x="14507" y="12981"/>
                  <a:pt x="14507" y="12943"/>
                </a:cubicBezTo>
                <a:cubicBezTo>
                  <a:pt x="14507" y="12933"/>
                  <a:pt x="14399" y="12987"/>
                  <a:pt x="14265" y="13061"/>
                </a:cubicBezTo>
                <a:cubicBezTo>
                  <a:pt x="13799" y="13320"/>
                  <a:pt x="13555" y="13384"/>
                  <a:pt x="13087" y="13384"/>
                </a:cubicBezTo>
                <a:cubicBezTo>
                  <a:pt x="12543" y="13385"/>
                  <a:pt x="12196" y="13278"/>
                  <a:pt x="11658" y="12943"/>
                </a:cubicBezTo>
                <a:cubicBezTo>
                  <a:pt x="11603" y="12909"/>
                  <a:pt x="11574" y="12892"/>
                  <a:pt x="11566" y="12892"/>
                </a:cubicBezTo>
                <a:close/>
                <a:moveTo>
                  <a:pt x="19751" y="12936"/>
                </a:moveTo>
                <a:cubicBezTo>
                  <a:pt x="19750" y="12916"/>
                  <a:pt x="19690" y="13030"/>
                  <a:pt x="19573" y="13289"/>
                </a:cubicBezTo>
                <a:cubicBezTo>
                  <a:pt x="19173" y="14170"/>
                  <a:pt x="18663" y="14942"/>
                  <a:pt x="18100" y="15515"/>
                </a:cubicBezTo>
                <a:cubicBezTo>
                  <a:pt x="16281" y="17367"/>
                  <a:pt x="13971" y="17238"/>
                  <a:pt x="12189" y="15192"/>
                </a:cubicBezTo>
                <a:cubicBezTo>
                  <a:pt x="11887" y="14846"/>
                  <a:pt x="11339" y="14020"/>
                  <a:pt x="11155" y="13627"/>
                </a:cubicBezTo>
                <a:cubicBezTo>
                  <a:pt x="10996" y="13286"/>
                  <a:pt x="10949" y="13219"/>
                  <a:pt x="11068" y="13509"/>
                </a:cubicBezTo>
                <a:cubicBezTo>
                  <a:pt x="11839" y="15379"/>
                  <a:pt x="13225" y="16675"/>
                  <a:pt x="14714" y="16912"/>
                </a:cubicBezTo>
                <a:cubicBezTo>
                  <a:pt x="16693" y="17226"/>
                  <a:pt x="18565" y="15869"/>
                  <a:pt x="19577" y="13391"/>
                </a:cubicBezTo>
                <a:cubicBezTo>
                  <a:pt x="19693" y="13107"/>
                  <a:pt x="19752" y="12956"/>
                  <a:pt x="19751" y="12936"/>
                </a:cubicBezTo>
                <a:close/>
                <a:moveTo>
                  <a:pt x="10499" y="12958"/>
                </a:moveTo>
                <a:lnTo>
                  <a:pt x="10334" y="13333"/>
                </a:lnTo>
                <a:cubicBezTo>
                  <a:pt x="9567" y="15046"/>
                  <a:pt x="8350" y="16266"/>
                  <a:pt x="6983" y="16699"/>
                </a:cubicBezTo>
                <a:cubicBezTo>
                  <a:pt x="6563" y="16832"/>
                  <a:pt x="5664" y="16843"/>
                  <a:pt x="5235" y="16721"/>
                </a:cubicBezTo>
                <a:cubicBezTo>
                  <a:pt x="4459" y="16500"/>
                  <a:pt x="3753" y="16049"/>
                  <a:pt x="3095" y="15346"/>
                </a:cubicBezTo>
                <a:cubicBezTo>
                  <a:pt x="2763" y="14991"/>
                  <a:pt x="2168" y="14103"/>
                  <a:pt x="1932" y="13612"/>
                </a:cubicBezTo>
                <a:cubicBezTo>
                  <a:pt x="1836" y="13414"/>
                  <a:pt x="1734" y="13203"/>
                  <a:pt x="1705" y="13142"/>
                </a:cubicBezTo>
                <a:cubicBezTo>
                  <a:pt x="1674" y="13077"/>
                  <a:pt x="1681" y="13104"/>
                  <a:pt x="1719" y="13208"/>
                </a:cubicBezTo>
                <a:cubicBezTo>
                  <a:pt x="2162" y="14418"/>
                  <a:pt x="2959" y="15563"/>
                  <a:pt x="3791" y="16177"/>
                </a:cubicBezTo>
                <a:cubicBezTo>
                  <a:pt x="5210" y="17224"/>
                  <a:pt x="6957" y="17204"/>
                  <a:pt x="8364" y="16133"/>
                </a:cubicBezTo>
                <a:cubicBezTo>
                  <a:pt x="9169" y="15520"/>
                  <a:pt x="9789" y="14680"/>
                  <a:pt x="10286" y="13524"/>
                </a:cubicBezTo>
                <a:cubicBezTo>
                  <a:pt x="10387" y="13288"/>
                  <a:pt x="10477" y="13108"/>
                  <a:pt x="10489" y="13127"/>
                </a:cubicBezTo>
                <a:cubicBezTo>
                  <a:pt x="10501" y="13146"/>
                  <a:pt x="10544" y="14731"/>
                  <a:pt x="10581" y="16647"/>
                </a:cubicBezTo>
                <a:cubicBezTo>
                  <a:pt x="10617" y="18564"/>
                  <a:pt x="10650" y="20465"/>
                  <a:pt x="10658" y="20873"/>
                </a:cubicBezTo>
                <a:cubicBezTo>
                  <a:pt x="10666" y="21281"/>
                  <a:pt x="10677" y="21596"/>
                  <a:pt x="10682" y="21571"/>
                </a:cubicBezTo>
                <a:cubicBezTo>
                  <a:pt x="10688" y="21547"/>
                  <a:pt x="10721" y="20047"/>
                  <a:pt x="10755" y="18242"/>
                </a:cubicBezTo>
                <a:cubicBezTo>
                  <a:pt x="10844" y="13388"/>
                  <a:pt x="10851" y="13139"/>
                  <a:pt x="10880" y="13112"/>
                </a:cubicBezTo>
                <a:cubicBezTo>
                  <a:pt x="10895" y="13099"/>
                  <a:pt x="10889" y="13059"/>
                  <a:pt x="10870" y="13024"/>
                </a:cubicBezTo>
                <a:cubicBezTo>
                  <a:pt x="10848" y="12983"/>
                  <a:pt x="10776" y="12958"/>
                  <a:pt x="10668" y="12958"/>
                </a:cubicBezTo>
                <a:lnTo>
                  <a:pt x="10499" y="12958"/>
                </a:lnTo>
                <a:close/>
                <a:moveTo>
                  <a:pt x="17255" y="12973"/>
                </a:moveTo>
                <a:cubicBezTo>
                  <a:pt x="17230" y="12994"/>
                  <a:pt x="17149" y="13099"/>
                  <a:pt x="16999" y="13318"/>
                </a:cubicBezTo>
                <a:cubicBezTo>
                  <a:pt x="16392" y="14202"/>
                  <a:pt x="15763" y="14727"/>
                  <a:pt x="14975" y="14994"/>
                </a:cubicBezTo>
                <a:cubicBezTo>
                  <a:pt x="14543" y="15140"/>
                  <a:pt x="13834" y="15133"/>
                  <a:pt x="13386" y="14986"/>
                </a:cubicBezTo>
                <a:cubicBezTo>
                  <a:pt x="12669" y="14751"/>
                  <a:pt x="11985" y="14236"/>
                  <a:pt x="11469" y="13531"/>
                </a:cubicBezTo>
                <a:cubicBezTo>
                  <a:pt x="11141" y="13083"/>
                  <a:pt x="11118" y="13056"/>
                  <a:pt x="11291" y="13362"/>
                </a:cubicBezTo>
                <a:cubicBezTo>
                  <a:pt x="11809" y="14282"/>
                  <a:pt x="12669" y="14970"/>
                  <a:pt x="13575" y="15185"/>
                </a:cubicBezTo>
                <a:cubicBezTo>
                  <a:pt x="13911" y="15265"/>
                  <a:pt x="14669" y="15248"/>
                  <a:pt x="14975" y="15148"/>
                </a:cubicBezTo>
                <a:cubicBezTo>
                  <a:pt x="15484" y="14982"/>
                  <a:pt x="15968" y="14663"/>
                  <a:pt x="16434" y="14193"/>
                </a:cubicBezTo>
                <a:cubicBezTo>
                  <a:pt x="16682" y="13942"/>
                  <a:pt x="17082" y="13368"/>
                  <a:pt x="17221" y="13068"/>
                </a:cubicBezTo>
                <a:cubicBezTo>
                  <a:pt x="17242" y="13023"/>
                  <a:pt x="17255" y="12995"/>
                  <a:pt x="17259" y="12980"/>
                </a:cubicBezTo>
                <a:cubicBezTo>
                  <a:pt x="17262" y="12969"/>
                  <a:pt x="17263" y="12965"/>
                  <a:pt x="17255" y="12973"/>
                </a:cubicBezTo>
                <a:close/>
                <a:moveTo>
                  <a:pt x="4085" y="12980"/>
                </a:moveTo>
                <a:cubicBezTo>
                  <a:pt x="4092" y="13011"/>
                  <a:pt x="4184" y="13175"/>
                  <a:pt x="4356" y="13450"/>
                </a:cubicBezTo>
                <a:cubicBezTo>
                  <a:pt x="4652" y="13924"/>
                  <a:pt x="4835" y="14143"/>
                  <a:pt x="5177" y="14442"/>
                </a:cubicBezTo>
                <a:cubicBezTo>
                  <a:pt x="5631" y="14840"/>
                  <a:pt x="6149" y="15099"/>
                  <a:pt x="6664" y="15199"/>
                </a:cubicBezTo>
                <a:cubicBezTo>
                  <a:pt x="7347" y="15332"/>
                  <a:pt x="8107" y="15191"/>
                  <a:pt x="8712" y="14810"/>
                </a:cubicBezTo>
                <a:cubicBezTo>
                  <a:pt x="9179" y="14516"/>
                  <a:pt x="9821" y="13834"/>
                  <a:pt x="10083" y="13355"/>
                </a:cubicBezTo>
                <a:cubicBezTo>
                  <a:pt x="10313" y="12934"/>
                  <a:pt x="10299" y="12930"/>
                  <a:pt x="10001" y="13355"/>
                </a:cubicBezTo>
                <a:cubicBezTo>
                  <a:pt x="8820" y="15041"/>
                  <a:pt x="7300" y="15541"/>
                  <a:pt x="5814" y="14729"/>
                </a:cubicBezTo>
                <a:cubicBezTo>
                  <a:pt x="5290" y="14443"/>
                  <a:pt x="4734" y="13912"/>
                  <a:pt x="4322" y="13296"/>
                </a:cubicBezTo>
                <a:cubicBezTo>
                  <a:pt x="4156" y="13047"/>
                  <a:pt x="4078" y="12948"/>
                  <a:pt x="4085" y="12980"/>
                </a:cubicBezTo>
                <a:close/>
              </a:path>
            </a:pathLst>
          </a:custGeom>
          <a:ln w="3175">
            <a:miter lim="400000"/>
          </a:ln>
        </p:spPr>
      </p:pic>
      <p:sp>
        <p:nvSpPr>
          <p:cNvPr id="64" name="Slide Number"/>
          <p:cNvSpPr txBox="1">
            <a:spLocks noGrp="1"/>
          </p:cNvSpPr>
          <p:nvPr>
            <p:ph type="sldNum" sz="quarter" idx="2"/>
          </p:nvPr>
        </p:nvSpPr>
        <p:spPr>
          <a:xfrm>
            <a:off x="1462479" y="12851195"/>
            <a:ext cx="453239" cy="46106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Slide Number"/>
          <p:cNvSpPr txBox="1">
            <a:spLocks noGrp="1"/>
          </p:cNvSpPr>
          <p:nvPr>
            <p:ph type="sldNum" sz="quarter" idx="2"/>
          </p:nvPr>
        </p:nvSpPr>
        <p:spPr>
          <a:xfrm>
            <a:off x="1086361" y="12984019"/>
            <a:ext cx="453239" cy="469901"/>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F2CD-3CA0-F24F-B647-A17E8753D134}"/>
              </a:ext>
            </a:extLst>
          </p:cNvPr>
          <p:cNvSpPr>
            <a:spLocks noGrp="1"/>
          </p:cNvSpPr>
          <p:nvPr>
            <p:ph type="title"/>
          </p:nvPr>
        </p:nvSpPr>
        <p:spPr>
          <a:xfrm>
            <a:off x="449448" y="74802"/>
            <a:ext cx="21105612" cy="143838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0D71B7E-383C-FC4B-B63E-726B64C958D7}"/>
              </a:ext>
            </a:extLst>
          </p:cNvPr>
          <p:cNvSpPr>
            <a:spLocks noGrp="1"/>
          </p:cNvSpPr>
          <p:nvPr>
            <p:ph idx="1"/>
          </p:nvPr>
        </p:nvSpPr>
        <p:spPr>
          <a:xfrm>
            <a:off x="449448" y="1840514"/>
            <a:ext cx="23451952" cy="105307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8C0B2277-53B5-2FE8-BFF2-D206CD1E81C3}"/>
              </a:ext>
            </a:extLst>
          </p:cNvPr>
          <p:cNvSpPr txBox="1">
            <a:spLocks/>
          </p:cNvSpPr>
          <p:nvPr userDrawn="1"/>
        </p:nvSpPr>
        <p:spPr>
          <a:xfrm>
            <a:off x="23215001" y="12949370"/>
            <a:ext cx="1168998" cy="562236"/>
          </a:xfrm>
          <a:prstGeom prst="rect">
            <a:avLst/>
          </a:prstGeom>
        </p:spPr>
        <p:txBody>
          <a:bodyPr/>
          <a:lstStyle>
            <a:defPPr>
              <a:defRPr lang="en-US"/>
            </a:defPPr>
            <a:lvl1pPr marL="0" algn="l" defTabSz="914400" rtl="0" eaLnBrk="1" latinLnBrk="0" hangingPunct="1">
              <a:defRPr sz="1400" kern="1200">
                <a:solidFill>
                  <a:schemeClr val="tx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C1AEE09-14A4-A446-BDBC-CEF25D79AE1F}" type="slidenum">
              <a:rPr lang="en-US" sz="2800" smtClean="0">
                <a:solidFill>
                  <a:prstClr val="black"/>
                </a:solidFill>
              </a:rPr>
              <a:pPr>
                <a:defRPr/>
              </a:pPr>
              <a:t>‹#›</a:t>
            </a:fld>
            <a:endParaRPr lang="en-US" sz="2800" dirty="0">
              <a:solidFill>
                <a:prstClr val="black"/>
              </a:solidFill>
            </a:endParaRPr>
          </a:p>
        </p:txBody>
      </p:sp>
      <p:pic>
        <p:nvPicPr>
          <p:cNvPr id="7" name="Picture 6" descr="A logo with blue letters and orange lines&#10;&#10;Description automatically generated">
            <a:extLst>
              <a:ext uri="{FF2B5EF4-FFF2-40B4-BE49-F238E27FC236}">
                <a16:creationId xmlns:a16="http://schemas.microsoft.com/office/drawing/2014/main" id="{E48BD991-0E63-2436-DAC8-A1A4C9E77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55060" y="66434"/>
            <a:ext cx="2828940" cy="1774080"/>
          </a:xfrm>
          <a:prstGeom prst="rect">
            <a:avLst/>
          </a:prstGeom>
        </p:spPr>
      </p:pic>
      <p:pic>
        <p:nvPicPr>
          <p:cNvPr id="5" name="Picture 4">
            <a:extLst>
              <a:ext uri="{FF2B5EF4-FFF2-40B4-BE49-F238E27FC236}">
                <a16:creationId xmlns:a16="http://schemas.microsoft.com/office/drawing/2014/main" id="{2BC0599F-0F05-E6F4-7C05-56F7481B6502}"/>
              </a:ext>
            </a:extLst>
          </p:cNvPr>
          <p:cNvPicPr>
            <a:picLocks noChangeAspect="1"/>
          </p:cNvPicPr>
          <p:nvPr userDrawn="1"/>
        </p:nvPicPr>
        <p:blipFill>
          <a:blip r:embed="rId3">
            <a:alphaModFix amt="34000"/>
          </a:blip>
          <a:stretch>
            <a:fillRect/>
          </a:stretch>
        </p:blipFill>
        <p:spPr>
          <a:xfrm>
            <a:off x="1576895" y="12678248"/>
            <a:ext cx="3685546" cy="895792"/>
          </a:xfrm>
          <a:prstGeom prst="rect">
            <a:avLst/>
          </a:prstGeom>
        </p:spPr>
      </p:pic>
      <p:pic>
        <p:nvPicPr>
          <p:cNvPr id="6" name="Picture 5" descr="A blue background with white text&#10;&#10;Description automatically generated">
            <a:extLst>
              <a:ext uri="{FF2B5EF4-FFF2-40B4-BE49-F238E27FC236}">
                <a16:creationId xmlns:a16="http://schemas.microsoft.com/office/drawing/2014/main" id="{2936C32D-86E8-B1C3-7D07-F27FF89A3998}"/>
              </a:ext>
            </a:extLst>
          </p:cNvPr>
          <p:cNvPicPr>
            <a:picLocks noChangeAspect="1"/>
          </p:cNvPicPr>
          <p:nvPr userDrawn="1"/>
        </p:nvPicPr>
        <p:blipFill>
          <a:blip r:embed="rId4" cstate="screen">
            <a:alphaModFix amt="34000"/>
            <a:extLst>
              <a:ext uri="{28A0092B-C50C-407E-A947-70E740481C1C}">
                <a14:useLocalDpi xmlns:a14="http://schemas.microsoft.com/office/drawing/2010/main"/>
              </a:ext>
            </a:extLst>
          </a:blip>
          <a:stretch>
            <a:fillRect/>
          </a:stretch>
        </p:blipFill>
        <p:spPr>
          <a:xfrm>
            <a:off x="17288661" y="12746876"/>
            <a:ext cx="5634842" cy="758536"/>
          </a:xfrm>
          <a:prstGeom prst="rect">
            <a:avLst/>
          </a:prstGeom>
        </p:spPr>
      </p:pic>
      <p:pic>
        <p:nvPicPr>
          <p:cNvPr id="8" name="Picture 7" descr="A blue and black logo&#10;&#10;Description automatically generated">
            <a:extLst>
              <a:ext uri="{FF2B5EF4-FFF2-40B4-BE49-F238E27FC236}">
                <a16:creationId xmlns:a16="http://schemas.microsoft.com/office/drawing/2014/main" id="{438EA4E6-8D9D-F825-6C1A-3D17DA31EFC1}"/>
              </a:ext>
            </a:extLst>
          </p:cNvPr>
          <p:cNvPicPr>
            <a:picLocks noChangeAspect="1"/>
          </p:cNvPicPr>
          <p:nvPr userDrawn="1"/>
        </p:nvPicPr>
        <p:blipFill>
          <a:blip r:embed="rId5">
            <a:alphaModFix amt="34000"/>
          </a:blip>
          <a:stretch>
            <a:fillRect/>
          </a:stretch>
        </p:blipFill>
        <p:spPr>
          <a:xfrm>
            <a:off x="8142699" y="12801542"/>
            <a:ext cx="2580158" cy="875412"/>
          </a:xfrm>
          <a:prstGeom prst="rect">
            <a:avLst/>
          </a:prstGeom>
        </p:spPr>
      </p:pic>
      <p:pic>
        <p:nvPicPr>
          <p:cNvPr id="9" name="Picture 8" descr="A yellow text on a black background&#10;&#10;Description automatically generated">
            <a:extLst>
              <a:ext uri="{FF2B5EF4-FFF2-40B4-BE49-F238E27FC236}">
                <a16:creationId xmlns:a16="http://schemas.microsoft.com/office/drawing/2014/main" id="{36A3E86B-EEFD-9B4D-92B7-21F93951D47A}"/>
              </a:ext>
            </a:extLst>
          </p:cNvPr>
          <p:cNvPicPr>
            <a:picLocks noChangeAspect="1"/>
          </p:cNvPicPr>
          <p:nvPr userDrawn="1"/>
        </p:nvPicPr>
        <p:blipFill>
          <a:blip r:embed="rId6" cstate="screen">
            <a:alphaModFix amt="34000"/>
            <a:extLst>
              <a:ext uri="{28A0092B-C50C-407E-A947-70E740481C1C}">
                <a14:useLocalDpi xmlns:a14="http://schemas.microsoft.com/office/drawing/2010/main"/>
              </a:ext>
            </a:extLst>
          </a:blip>
          <a:stretch>
            <a:fillRect/>
          </a:stretch>
        </p:blipFill>
        <p:spPr>
          <a:xfrm>
            <a:off x="11719624" y="12773482"/>
            <a:ext cx="4572268" cy="738124"/>
          </a:xfrm>
          <a:prstGeom prst="rect">
            <a:avLst/>
          </a:prstGeom>
        </p:spPr>
      </p:pic>
      <p:pic>
        <p:nvPicPr>
          <p:cNvPr id="10" name="Picture 9" descr="A black and tan logo&#10;&#10;Description automatically generated">
            <a:extLst>
              <a:ext uri="{FF2B5EF4-FFF2-40B4-BE49-F238E27FC236}">
                <a16:creationId xmlns:a16="http://schemas.microsoft.com/office/drawing/2014/main" id="{999A3BD5-A2A6-C86A-A274-71CEDE289657}"/>
              </a:ext>
            </a:extLst>
          </p:cNvPr>
          <p:cNvPicPr>
            <a:picLocks noChangeAspect="1"/>
          </p:cNvPicPr>
          <p:nvPr userDrawn="1"/>
        </p:nvPicPr>
        <p:blipFill>
          <a:blip r:embed="rId7" cstate="screen">
            <a:alphaModFix amt="34000"/>
            <a:extLst>
              <a:ext uri="{28A0092B-C50C-407E-A947-70E740481C1C}">
                <a14:useLocalDpi xmlns:a14="http://schemas.microsoft.com/office/drawing/2010/main"/>
              </a:ext>
            </a:extLst>
          </a:blip>
          <a:stretch>
            <a:fillRect/>
          </a:stretch>
        </p:blipFill>
        <p:spPr>
          <a:xfrm>
            <a:off x="355786" y="12561518"/>
            <a:ext cx="1041016" cy="997640"/>
          </a:xfrm>
          <a:prstGeom prst="rect">
            <a:avLst/>
          </a:prstGeom>
        </p:spPr>
      </p:pic>
      <p:pic>
        <p:nvPicPr>
          <p:cNvPr id="11" name="Picture 10" descr="A yellow letter on a black background&#10;&#10;Description automatically generated">
            <a:extLst>
              <a:ext uri="{FF2B5EF4-FFF2-40B4-BE49-F238E27FC236}">
                <a16:creationId xmlns:a16="http://schemas.microsoft.com/office/drawing/2014/main" id="{EF5A4FFE-CBB8-1B2E-C164-17770B62DC9C}"/>
              </a:ext>
            </a:extLst>
          </p:cNvPr>
          <p:cNvPicPr>
            <a:picLocks noChangeAspect="1"/>
          </p:cNvPicPr>
          <p:nvPr userDrawn="1"/>
        </p:nvPicPr>
        <p:blipFill>
          <a:blip r:embed="rId8">
            <a:alphaModFix amt="34000"/>
          </a:blip>
          <a:stretch>
            <a:fillRect/>
          </a:stretch>
        </p:blipFill>
        <p:spPr>
          <a:xfrm>
            <a:off x="5342711" y="12559157"/>
            <a:ext cx="1833342" cy="1000002"/>
          </a:xfrm>
          <a:prstGeom prst="rect">
            <a:avLst/>
          </a:prstGeom>
        </p:spPr>
      </p:pic>
    </p:spTree>
    <p:extLst>
      <p:ext uri="{BB962C8B-B14F-4D97-AF65-F5344CB8AC3E}">
        <p14:creationId xmlns:p14="http://schemas.microsoft.com/office/powerpoint/2010/main" val="273336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amp; Subtitle">
    <p:spTree>
      <p:nvGrpSpPr>
        <p:cNvPr id="1" name=""/>
        <p:cNvGrpSpPr/>
        <p:nvPr/>
      </p:nvGrpSpPr>
      <p:grpSpPr>
        <a:xfrm>
          <a:off x="0" y="0"/>
          <a:ext cx="0" cy="0"/>
          <a:chOff x="0" y="0"/>
          <a:chExt cx="0" cy="0"/>
        </a:xfrm>
      </p:grpSpPr>
      <p:pic>
        <p:nvPicPr>
          <p:cNvPr id="15" name="Image" descr="Image"/>
          <p:cNvPicPr>
            <a:picLocks noChangeAspect="1"/>
          </p:cNvPicPr>
          <p:nvPr userDrawn="1"/>
        </p:nvPicPr>
        <p:blipFill>
          <a:blip r:embed="rId2"/>
          <a:stretch>
            <a:fillRect/>
          </a:stretch>
        </p:blipFill>
        <p:spPr>
          <a:xfrm>
            <a:off x="-51751" y="-33018"/>
            <a:ext cx="24487502" cy="13782036"/>
          </a:xfrm>
          <a:prstGeom prst="rect">
            <a:avLst/>
          </a:prstGeom>
          <a:ln w="3175">
            <a:miter lim="400000"/>
          </a:ln>
        </p:spPr>
      </p:pic>
      <p:sp>
        <p:nvSpPr>
          <p:cNvPr id="16" name="Title Text"/>
          <p:cNvSpPr txBox="1">
            <a:spLocks noGrp="1"/>
          </p:cNvSpPr>
          <p:nvPr>
            <p:ph type="title"/>
          </p:nvPr>
        </p:nvSpPr>
        <p:spPr>
          <a:xfrm>
            <a:off x="685799" y="542286"/>
            <a:ext cx="20828002" cy="1372648"/>
          </a:xfrm>
          <a:prstGeom prst="rect">
            <a:avLst/>
          </a:prstGeom>
        </p:spPr>
        <p:txBody>
          <a:bodyPr anchor="b"/>
          <a:lstStyle>
            <a:lvl1pPr>
              <a:defRPr sz="9200">
                <a:solidFill>
                  <a:srgbClr val="FFFFFF"/>
                </a:solidFill>
              </a:defRPr>
            </a:lvl1pPr>
          </a:lstStyle>
          <a:p>
            <a:r>
              <a:rPr lang="en-US"/>
              <a:t>Click to edit Master title style</a:t>
            </a:r>
            <a:endParaRPr/>
          </a:p>
        </p:txBody>
      </p:sp>
      <p:sp>
        <p:nvSpPr>
          <p:cNvPr id="17" name="Subtitle Text"/>
          <p:cNvSpPr>
            <a:spLocks noGrp="1"/>
          </p:cNvSpPr>
          <p:nvPr>
            <p:ph type="body" sz="quarter" idx="21"/>
          </p:nvPr>
        </p:nvSpPr>
        <p:spPr>
          <a:xfrm>
            <a:off x="939801" y="1957995"/>
            <a:ext cx="21005802" cy="1063330"/>
          </a:xfrm>
          <a:prstGeom prst="rect">
            <a:avLst/>
          </a:prstGeom>
        </p:spPr>
        <p:txBody>
          <a:bodyPr/>
          <a:lstStyle>
            <a:lvl1pPr marL="0" indent="0">
              <a:spcBef>
                <a:spcPts val="0"/>
              </a:spcBef>
              <a:buSzTx/>
              <a:buNone/>
              <a:defRPr sz="5600">
                <a:solidFill>
                  <a:srgbClr val="D5D5D5"/>
                </a:solidFill>
              </a:defRPr>
            </a:lvl1pPr>
          </a:lstStyle>
          <a:p>
            <a:pPr lvl="0"/>
            <a:r>
              <a:rPr lang="en-US"/>
              <a:t>Click to edit Master text styles</a:t>
            </a:r>
          </a:p>
        </p:txBody>
      </p:sp>
    </p:spTree>
    <p:extLst>
      <p:ext uri="{BB962C8B-B14F-4D97-AF65-F5344CB8AC3E}">
        <p14:creationId xmlns:p14="http://schemas.microsoft.com/office/powerpoint/2010/main" val="20813973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itle Text"/>
          <p:cNvSpPr txBox="1">
            <a:spLocks noGrp="1"/>
          </p:cNvSpPr>
          <p:nvPr>
            <p:ph type="title"/>
          </p:nvPr>
        </p:nvSpPr>
        <p:spPr>
          <a:xfrm>
            <a:off x="800100" y="495300"/>
            <a:ext cx="22778245" cy="12669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pic>
        <p:nvPicPr>
          <p:cNvPr id="6" name="SWORD_logo.png" descr="SWORD_logo.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2338461" y="12499248"/>
            <a:ext cx="1772556" cy="1164955"/>
          </a:xfrm>
          <a:custGeom>
            <a:avLst/>
            <a:gdLst/>
            <a:ahLst/>
            <a:cxnLst>
              <a:cxn ang="0">
                <a:pos x="wd2" y="hd2"/>
              </a:cxn>
              <a:cxn ang="5400000">
                <a:pos x="wd2" y="hd2"/>
              </a:cxn>
              <a:cxn ang="10800000">
                <a:pos x="wd2" y="hd2"/>
              </a:cxn>
              <a:cxn ang="16200000">
                <a:pos x="wd2" y="hd2"/>
              </a:cxn>
            </a:cxnLst>
            <a:rect l="0" t="0" r="r" b="b"/>
            <a:pathLst>
              <a:path w="21568" h="21573" extrusionOk="0">
                <a:moveTo>
                  <a:pt x="10687" y="1"/>
                </a:moveTo>
                <a:cubicBezTo>
                  <a:pt x="10674" y="37"/>
                  <a:pt x="10643" y="871"/>
                  <a:pt x="10581" y="2757"/>
                </a:cubicBezTo>
                <a:cubicBezTo>
                  <a:pt x="10531" y="4274"/>
                  <a:pt x="10502" y="4783"/>
                  <a:pt x="10470" y="4859"/>
                </a:cubicBezTo>
                <a:cubicBezTo>
                  <a:pt x="10394" y="5040"/>
                  <a:pt x="10301" y="5033"/>
                  <a:pt x="10069" y="4830"/>
                </a:cubicBezTo>
                <a:cubicBezTo>
                  <a:pt x="9952" y="4727"/>
                  <a:pt x="9856" y="4646"/>
                  <a:pt x="9851" y="4653"/>
                </a:cubicBezTo>
                <a:cubicBezTo>
                  <a:pt x="9846" y="4661"/>
                  <a:pt x="9897" y="4821"/>
                  <a:pt x="9967" y="5006"/>
                </a:cubicBezTo>
                <a:lnTo>
                  <a:pt x="10098" y="5337"/>
                </a:lnTo>
                <a:lnTo>
                  <a:pt x="10040" y="5506"/>
                </a:lnTo>
                <a:cubicBezTo>
                  <a:pt x="10001" y="5622"/>
                  <a:pt x="9964" y="5680"/>
                  <a:pt x="9919" y="5682"/>
                </a:cubicBezTo>
                <a:cubicBezTo>
                  <a:pt x="9785" y="5689"/>
                  <a:pt x="8524" y="5895"/>
                  <a:pt x="8567" y="5903"/>
                </a:cubicBezTo>
                <a:cubicBezTo>
                  <a:pt x="8591" y="5907"/>
                  <a:pt x="8843" y="5946"/>
                  <a:pt x="9127" y="5991"/>
                </a:cubicBezTo>
                <a:cubicBezTo>
                  <a:pt x="9411" y="6035"/>
                  <a:pt x="9655" y="6076"/>
                  <a:pt x="9663" y="6079"/>
                </a:cubicBezTo>
                <a:cubicBezTo>
                  <a:pt x="9671" y="6082"/>
                  <a:pt x="9745" y="6041"/>
                  <a:pt x="9832" y="5991"/>
                </a:cubicBezTo>
                <a:cubicBezTo>
                  <a:pt x="10342" y="5696"/>
                  <a:pt x="11021" y="5692"/>
                  <a:pt x="11508" y="5983"/>
                </a:cubicBezTo>
                <a:cubicBezTo>
                  <a:pt x="11650" y="6069"/>
                  <a:pt x="11662" y="6073"/>
                  <a:pt x="12213" y="5991"/>
                </a:cubicBezTo>
                <a:cubicBezTo>
                  <a:pt x="12521" y="5945"/>
                  <a:pt x="12787" y="5895"/>
                  <a:pt x="12802" y="5888"/>
                </a:cubicBezTo>
                <a:cubicBezTo>
                  <a:pt x="12817" y="5880"/>
                  <a:pt x="12506" y="5833"/>
                  <a:pt x="12111" y="5778"/>
                </a:cubicBezTo>
                <a:cubicBezTo>
                  <a:pt x="11652" y="5713"/>
                  <a:pt x="11379" y="5659"/>
                  <a:pt x="11358" y="5623"/>
                </a:cubicBezTo>
                <a:cubicBezTo>
                  <a:pt x="11340" y="5593"/>
                  <a:pt x="11313" y="5511"/>
                  <a:pt x="11295" y="5447"/>
                </a:cubicBezTo>
                <a:cubicBezTo>
                  <a:pt x="11267" y="5345"/>
                  <a:pt x="11276" y="5290"/>
                  <a:pt x="11387" y="4999"/>
                </a:cubicBezTo>
                <a:cubicBezTo>
                  <a:pt x="11457" y="4815"/>
                  <a:pt x="11513" y="4662"/>
                  <a:pt x="11508" y="4653"/>
                </a:cubicBezTo>
                <a:cubicBezTo>
                  <a:pt x="11503" y="4645"/>
                  <a:pt x="11404" y="4721"/>
                  <a:pt x="11291" y="4822"/>
                </a:cubicBezTo>
                <a:cubicBezTo>
                  <a:pt x="11058" y="5029"/>
                  <a:pt x="11048" y="5030"/>
                  <a:pt x="10933" y="4940"/>
                </a:cubicBezTo>
                <a:cubicBezTo>
                  <a:pt x="10851" y="4875"/>
                  <a:pt x="10851" y="4876"/>
                  <a:pt x="10832" y="4278"/>
                </a:cubicBezTo>
                <a:cubicBezTo>
                  <a:pt x="10803" y="3379"/>
                  <a:pt x="10698" y="192"/>
                  <a:pt x="10692" y="38"/>
                </a:cubicBezTo>
                <a:cubicBezTo>
                  <a:pt x="10691" y="11"/>
                  <a:pt x="10689" y="-4"/>
                  <a:pt x="10687" y="1"/>
                </a:cubicBezTo>
                <a:close/>
                <a:moveTo>
                  <a:pt x="6297" y="1640"/>
                </a:moveTo>
                <a:cubicBezTo>
                  <a:pt x="5884" y="1625"/>
                  <a:pt x="5347" y="1672"/>
                  <a:pt x="5042" y="1765"/>
                </a:cubicBezTo>
                <a:cubicBezTo>
                  <a:pt x="4462" y="1940"/>
                  <a:pt x="3846" y="2309"/>
                  <a:pt x="3371" y="2764"/>
                </a:cubicBezTo>
                <a:cubicBezTo>
                  <a:pt x="2656" y="3448"/>
                  <a:pt x="1962" y="4578"/>
                  <a:pt x="1627" y="5594"/>
                </a:cubicBezTo>
                <a:cubicBezTo>
                  <a:pt x="1508" y="5958"/>
                  <a:pt x="1516" y="5937"/>
                  <a:pt x="1743" y="5410"/>
                </a:cubicBezTo>
                <a:cubicBezTo>
                  <a:pt x="2608" y="3402"/>
                  <a:pt x="3958" y="2096"/>
                  <a:pt x="5471" y="1809"/>
                </a:cubicBezTo>
                <a:cubicBezTo>
                  <a:pt x="5829" y="1741"/>
                  <a:pt x="6601" y="1771"/>
                  <a:pt x="6944" y="1868"/>
                </a:cubicBezTo>
                <a:cubicBezTo>
                  <a:pt x="7997" y="2166"/>
                  <a:pt x="8961" y="2930"/>
                  <a:pt x="9711" y="4051"/>
                </a:cubicBezTo>
                <a:cubicBezTo>
                  <a:pt x="9854" y="4263"/>
                  <a:pt x="9953" y="4400"/>
                  <a:pt x="9929" y="4352"/>
                </a:cubicBezTo>
                <a:cubicBezTo>
                  <a:pt x="9202" y="2911"/>
                  <a:pt x="8029" y="1955"/>
                  <a:pt x="6655" y="1677"/>
                </a:cubicBezTo>
                <a:cubicBezTo>
                  <a:pt x="6557" y="1657"/>
                  <a:pt x="6435" y="1645"/>
                  <a:pt x="6297" y="1640"/>
                </a:cubicBezTo>
                <a:close/>
                <a:moveTo>
                  <a:pt x="15110" y="1647"/>
                </a:moveTo>
                <a:cubicBezTo>
                  <a:pt x="14501" y="1674"/>
                  <a:pt x="14187" y="1748"/>
                  <a:pt x="13695" y="1993"/>
                </a:cubicBezTo>
                <a:cubicBezTo>
                  <a:pt x="13328" y="2176"/>
                  <a:pt x="12655" y="2696"/>
                  <a:pt x="12319" y="3058"/>
                </a:cubicBezTo>
                <a:cubicBezTo>
                  <a:pt x="12052" y="3347"/>
                  <a:pt x="11477" y="4166"/>
                  <a:pt x="11411" y="4352"/>
                </a:cubicBezTo>
                <a:cubicBezTo>
                  <a:pt x="11394" y="4400"/>
                  <a:pt x="11486" y="4284"/>
                  <a:pt x="11614" y="4095"/>
                </a:cubicBezTo>
                <a:cubicBezTo>
                  <a:pt x="12216" y="3202"/>
                  <a:pt x="12887" y="2563"/>
                  <a:pt x="13638" y="2169"/>
                </a:cubicBezTo>
                <a:cubicBezTo>
                  <a:pt x="14178" y="1885"/>
                  <a:pt x="14472" y="1808"/>
                  <a:pt x="15081" y="1780"/>
                </a:cubicBezTo>
                <a:cubicBezTo>
                  <a:pt x="15670" y="1752"/>
                  <a:pt x="16045" y="1814"/>
                  <a:pt x="16549" y="2015"/>
                </a:cubicBezTo>
                <a:cubicBezTo>
                  <a:pt x="17806" y="2515"/>
                  <a:pt x="19001" y="3862"/>
                  <a:pt x="19669" y="5535"/>
                </a:cubicBezTo>
                <a:cubicBezTo>
                  <a:pt x="19812" y="5892"/>
                  <a:pt x="19870" y="5998"/>
                  <a:pt x="19775" y="5719"/>
                </a:cubicBezTo>
                <a:cubicBezTo>
                  <a:pt x="19376" y="4539"/>
                  <a:pt x="18761" y="3508"/>
                  <a:pt x="18047" y="2831"/>
                </a:cubicBezTo>
                <a:cubicBezTo>
                  <a:pt x="17787" y="2585"/>
                  <a:pt x="17222" y="2173"/>
                  <a:pt x="16970" y="2044"/>
                </a:cubicBezTo>
                <a:cubicBezTo>
                  <a:pt x="16331" y="1718"/>
                  <a:pt x="15847" y="1616"/>
                  <a:pt x="15110" y="1647"/>
                </a:cubicBezTo>
                <a:close/>
                <a:moveTo>
                  <a:pt x="7437" y="3352"/>
                </a:moveTo>
                <a:cubicBezTo>
                  <a:pt x="7066" y="3339"/>
                  <a:pt x="6555" y="3377"/>
                  <a:pt x="6350" y="3448"/>
                </a:cubicBezTo>
                <a:cubicBezTo>
                  <a:pt x="5655" y="3688"/>
                  <a:pt x="5120" y="4098"/>
                  <a:pt x="4568" y="4808"/>
                </a:cubicBezTo>
                <a:cubicBezTo>
                  <a:pt x="4383" y="5047"/>
                  <a:pt x="3932" y="5831"/>
                  <a:pt x="3931" y="5917"/>
                </a:cubicBezTo>
                <a:cubicBezTo>
                  <a:pt x="3931" y="5937"/>
                  <a:pt x="4051" y="5752"/>
                  <a:pt x="4201" y="5513"/>
                </a:cubicBezTo>
                <a:cubicBezTo>
                  <a:pt x="4739" y="4657"/>
                  <a:pt x="5298" y="4107"/>
                  <a:pt x="5978" y="3764"/>
                </a:cubicBezTo>
                <a:cubicBezTo>
                  <a:pt x="6447" y="3528"/>
                  <a:pt x="6799" y="3457"/>
                  <a:pt x="7364" y="3485"/>
                </a:cubicBezTo>
                <a:cubicBezTo>
                  <a:pt x="8046" y="3518"/>
                  <a:pt x="8537" y="3709"/>
                  <a:pt x="9122" y="4153"/>
                </a:cubicBezTo>
                <a:cubicBezTo>
                  <a:pt x="9425" y="4383"/>
                  <a:pt x="9396" y="4312"/>
                  <a:pt x="9079" y="4043"/>
                </a:cubicBezTo>
                <a:cubicBezTo>
                  <a:pt x="8689" y="3713"/>
                  <a:pt x="8240" y="3490"/>
                  <a:pt x="7746" y="3382"/>
                </a:cubicBezTo>
                <a:cubicBezTo>
                  <a:pt x="7669" y="3365"/>
                  <a:pt x="7560" y="3357"/>
                  <a:pt x="7437" y="3352"/>
                </a:cubicBezTo>
                <a:close/>
                <a:moveTo>
                  <a:pt x="13889" y="3352"/>
                </a:moveTo>
                <a:cubicBezTo>
                  <a:pt x="13550" y="3367"/>
                  <a:pt x="13314" y="3437"/>
                  <a:pt x="12942" y="3617"/>
                </a:cubicBezTo>
                <a:cubicBezTo>
                  <a:pt x="12662" y="3752"/>
                  <a:pt x="12107" y="4156"/>
                  <a:pt x="11967" y="4330"/>
                </a:cubicBezTo>
                <a:cubicBezTo>
                  <a:pt x="11926" y="4380"/>
                  <a:pt x="11990" y="4347"/>
                  <a:pt x="12111" y="4249"/>
                </a:cubicBezTo>
                <a:cubicBezTo>
                  <a:pt x="12401" y="4016"/>
                  <a:pt x="12718" y="3819"/>
                  <a:pt x="13029" y="3683"/>
                </a:cubicBezTo>
                <a:cubicBezTo>
                  <a:pt x="13973" y="3272"/>
                  <a:pt x="14992" y="3419"/>
                  <a:pt x="15902" y="4102"/>
                </a:cubicBezTo>
                <a:cubicBezTo>
                  <a:pt x="16369" y="4452"/>
                  <a:pt x="16673" y="4789"/>
                  <a:pt x="17061" y="5388"/>
                </a:cubicBezTo>
                <a:cubicBezTo>
                  <a:pt x="17256" y="5688"/>
                  <a:pt x="17418" y="5936"/>
                  <a:pt x="17424" y="5939"/>
                </a:cubicBezTo>
                <a:cubicBezTo>
                  <a:pt x="17429" y="5942"/>
                  <a:pt x="17378" y="5820"/>
                  <a:pt x="17308" y="5667"/>
                </a:cubicBezTo>
                <a:cubicBezTo>
                  <a:pt x="16906" y="4792"/>
                  <a:pt x="16173" y="4003"/>
                  <a:pt x="15434" y="3639"/>
                </a:cubicBezTo>
                <a:cubicBezTo>
                  <a:pt x="15004" y="3427"/>
                  <a:pt x="14807" y="3376"/>
                  <a:pt x="14270" y="3352"/>
                </a:cubicBezTo>
                <a:cubicBezTo>
                  <a:pt x="14125" y="3346"/>
                  <a:pt x="14002" y="3347"/>
                  <a:pt x="13889" y="3352"/>
                </a:cubicBezTo>
                <a:close/>
                <a:moveTo>
                  <a:pt x="8296" y="5050"/>
                </a:moveTo>
                <a:cubicBezTo>
                  <a:pt x="7722" y="5050"/>
                  <a:pt x="7277" y="5239"/>
                  <a:pt x="6804" y="5682"/>
                </a:cubicBezTo>
                <a:cubicBezTo>
                  <a:pt x="6670" y="5807"/>
                  <a:pt x="6558" y="5919"/>
                  <a:pt x="6558" y="5932"/>
                </a:cubicBezTo>
                <a:cubicBezTo>
                  <a:pt x="6558" y="5961"/>
                  <a:pt x="6552" y="5966"/>
                  <a:pt x="6809" y="5763"/>
                </a:cubicBezTo>
                <a:cubicBezTo>
                  <a:pt x="7094" y="5538"/>
                  <a:pt x="7495" y="5328"/>
                  <a:pt x="7794" y="5248"/>
                </a:cubicBezTo>
                <a:cubicBezTo>
                  <a:pt x="8263" y="5124"/>
                  <a:pt x="8849" y="5178"/>
                  <a:pt x="9325" y="5388"/>
                </a:cubicBezTo>
                <a:cubicBezTo>
                  <a:pt x="9421" y="5430"/>
                  <a:pt x="9518" y="5473"/>
                  <a:pt x="9542" y="5484"/>
                </a:cubicBezTo>
                <a:cubicBezTo>
                  <a:pt x="9683" y="5545"/>
                  <a:pt x="9404" y="5349"/>
                  <a:pt x="9219" y="5256"/>
                </a:cubicBezTo>
                <a:cubicBezTo>
                  <a:pt x="8902" y="5096"/>
                  <a:pt x="8695" y="5050"/>
                  <a:pt x="8296" y="5050"/>
                </a:cubicBezTo>
                <a:close/>
                <a:moveTo>
                  <a:pt x="13044" y="5072"/>
                </a:moveTo>
                <a:cubicBezTo>
                  <a:pt x="12548" y="5072"/>
                  <a:pt x="12495" y="5083"/>
                  <a:pt x="12252" y="5197"/>
                </a:cubicBezTo>
                <a:cubicBezTo>
                  <a:pt x="12108" y="5264"/>
                  <a:pt x="11939" y="5360"/>
                  <a:pt x="11880" y="5410"/>
                </a:cubicBezTo>
                <a:cubicBezTo>
                  <a:pt x="11820" y="5461"/>
                  <a:pt x="11799" y="5492"/>
                  <a:pt x="11831" y="5476"/>
                </a:cubicBezTo>
                <a:cubicBezTo>
                  <a:pt x="12227" y="5288"/>
                  <a:pt x="12485" y="5217"/>
                  <a:pt x="12826" y="5197"/>
                </a:cubicBezTo>
                <a:cubicBezTo>
                  <a:pt x="13452" y="5161"/>
                  <a:pt x="13956" y="5319"/>
                  <a:pt x="14478" y="5719"/>
                </a:cubicBezTo>
                <a:cubicBezTo>
                  <a:pt x="14632" y="5837"/>
                  <a:pt x="14764" y="5936"/>
                  <a:pt x="14772" y="5939"/>
                </a:cubicBezTo>
                <a:cubicBezTo>
                  <a:pt x="14780" y="5943"/>
                  <a:pt x="14742" y="5888"/>
                  <a:pt x="14685" y="5814"/>
                </a:cubicBezTo>
                <a:cubicBezTo>
                  <a:pt x="14534" y="5619"/>
                  <a:pt x="14083" y="5289"/>
                  <a:pt x="13811" y="5175"/>
                </a:cubicBezTo>
                <a:cubicBezTo>
                  <a:pt x="13608" y="5090"/>
                  <a:pt x="13500" y="5072"/>
                  <a:pt x="13044" y="5072"/>
                </a:cubicBezTo>
                <a:close/>
                <a:moveTo>
                  <a:pt x="10682" y="6152"/>
                </a:moveTo>
                <a:cubicBezTo>
                  <a:pt x="10158" y="6153"/>
                  <a:pt x="9751" y="6346"/>
                  <a:pt x="9359" y="6784"/>
                </a:cubicBezTo>
                <a:cubicBezTo>
                  <a:pt x="9005" y="7179"/>
                  <a:pt x="8697" y="7905"/>
                  <a:pt x="8586" y="8600"/>
                </a:cubicBezTo>
                <a:cubicBezTo>
                  <a:pt x="8446" y="9479"/>
                  <a:pt x="8595" y="10584"/>
                  <a:pt x="8953" y="11312"/>
                </a:cubicBezTo>
                <a:cubicBezTo>
                  <a:pt x="9023" y="11454"/>
                  <a:pt x="9085" y="11569"/>
                  <a:pt x="9088" y="11569"/>
                </a:cubicBezTo>
                <a:cubicBezTo>
                  <a:pt x="9092" y="11569"/>
                  <a:pt x="9035" y="11388"/>
                  <a:pt x="8963" y="11172"/>
                </a:cubicBezTo>
                <a:cubicBezTo>
                  <a:pt x="8681" y="10321"/>
                  <a:pt x="8680" y="9462"/>
                  <a:pt x="8958" y="8600"/>
                </a:cubicBezTo>
                <a:cubicBezTo>
                  <a:pt x="9135" y="8052"/>
                  <a:pt x="9484" y="7517"/>
                  <a:pt x="9837" y="7262"/>
                </a:cubicBezTo>
                <a:cubicBezTo>
                  <a:pt x="10163" y="7026"/>
                  <a:pt x="10353" y="6959"/>
                  <a:pt x="10697" y="6961"/>
                </a:cubicBezTo>
                <a:cubicBezTo>
                  <a:pt x="11357" y="6964"/>
                  <a:pt x="11937" y="7468"/>
                  <a:pt x="12314" y="8365"/>
                </a:cubicBezTo>
                <a:cubicBezTo>
                  <a:pt x="12537" y="8894"/>
                  <a:pt x="12643" y="9609"/>
                  <a:pt x="12590" y="10217"/>
                </a:cubicBezTo>
                <a:cubicBezTo>
                  <a:pt x="12555" y="10606"/>
                  <a:pt x="12445" y="11099"/>
                  <a:pt x="12334" y="11356"/>
                </a:cubicBezTo>
                <a:cubicBezTo>
                  <a:pt x="12294" y="11448"/>
                  <a:pt x="12261" y="11530"/>
                  <a:pt x="12261" y="11547"/>
                </a:cubicBezTo>
                <a:cubicBezTo>
                  <a:pt x="12261" y="11624"/>
                  <a:pt x="12479" y="11148"/>
                  <a:pt x="12585" y="10841"/>
                </a:cubicBezTo>
                <a:cubicBezTo>
                  <a:pt x="13051" y="9485"/>
                  <a:pt x="12809" y="7740"/>
                  <a:pt x="12025" y="6821"/>
                </a:cubicBezTo>
                <a:cubicBezTo>
                  <a:pt x="11632" y="6362"/>
                  <a:pt x="11212" y="6152"/>
                  <a:pt x="10682" y="6152"/>
                </a:cubicBezTo>
                <a:close/>
                <a:moveTo>
                  <a:pt x="1579" y="6366"/>
                </a:moveTo>
                <a:cubicBezTo>
                  <a:pt x="1007" y="6334"/>
                  <a:pt x="705" y="6465"/>
                  <a:pt x="425" y="6858"/>
                </a:cubicBezTo>
                <a:cubicBezTo>
                  <a:pt x="224" y="7140"/>
                  <a:pt x="140" y="7453"/>
                  <a:pt x="126" y="7953"/>
                </a:cubicBezTo>
                <a:cubicBezTo>
                  <a:pt x="98" y="8901"/>
                  <a:pt x="312" y="9292"/>
                  <a:pt x="1062" y="9636"/>
                </a:cubicBezTo>
                <a:cubicBezTo>
                  <a:pt x="1850" y="9996"/>
                  <a:pt x="2048" y="10104"/>
                  <a:pt x="2163" y="10239"/>
                </a:cubicBezTo>
                <a:cubicBezTo>
                  <a:pt x="2542" y="10682"/>
                  <a:pt x="2429" y="11459"/>
                  <a:pt x="1951" y="11709"/>
                </a:cubicBezTo>
                <a:cubicBezTo>
                  <a:pt x="1811" y="11782"/>
                  <a:pt x="1416" y="11784"/>
                  <a:pt x="1212" y="11709"/>
                </a:cubicBezTo>
                <a:cubicBezTo>
                  <a:pt x="1001" y="11630"/>
                  <a:pt x="731" y="11443"/>
                  <a:pt x="531" y="11238"/>
                </a:cubicBezTo>
                <a:cubicBezTo>
                  <a:pt x="443" y="11148"/>
                  <a:pt x="362" y="11069"/>
                  <a:pt x="353" y="11069"/>
                </a:cubicBezTo>
                <a:cubicBezTo>
                  <a:pt x="343" y="11069"/>
                  <a:pt x="262" y="11214"/>
                  <a:pt x="169" y="11385"/>
                </a:cubicBezTo>
                <a:lnTo>
                  <a:pt x="0" y="11694"/>
                </a:lnTo>
                <a:lnTo>
                  <a:pt x="97" y="11804"/>
                </a:lnTo>
                <a:cubicBezTo>
                  <a:pt x="329" y="12073"/>
                  <a:pt x="763" y="12341"/>
                  <a:pt x="1135" y="12443"/>
                </a:cubicBezTo>
                <a:cubicBezTo>
                  <a:pt x="1782" y="12622"/>
                  <a:pt x="2405" y="12420"/>
                  <a:pt x="2724" y="11922"/>
                </a:cubicBezTo>
                <a:cubicBezTo>
                  <a:pt x="2926" y="11605"/>
                  <a:pt x="2994" y="11302"/>
                  <a:pt x="2994" y="10738"/>
                </a:cubicBezTo>
                <a:cubicBezTo>
                  <a:pt x="2994" y="10202"/>
                  <a:pt x="2938" y="9967"/>
                  <a:pt x="2728" y="9673"/>
                </a:cubicBezTo>
                <a:cubicBezTo>
                  <a:pt x="2551" y="9424"/>
                  <a:pt x="2311" y="9271"/>
                  <a:pt x="1719" y="9011"/>
                </a:cubicBezTo>
                <a:cubicBezTo>
                  <a:pt x="1171" y="8770"/>
                  <a:pt x="959" y="8630"/>
                  <a:pt x="845" y="8423"/>
                </a:cubicBezTo>
                <a:cubicBezTo>
                  <a:pt x="526" y="7846"/>
                  <a:pt x="855" y="7072"/>
                  <a:pt x="1420" y="7071"/>
                </a:cubicBezTo>
                <a:cubicBezTo>
                  <a:pt x="1680" y="7071"/>
                  <a:pt x="1912" y="7167"/>
                  <a:pt x="2236" y="7409"/>
                </a:cubicBezTo>
                <a:cubicBezTo>
                  <a:pt x="2385" y="7520"/>
                  <a:pt x="2514" y="7608"/>
                  <a:pt x="2521" y="7608"/>
                </a:cubicBezTo>
                <a:cubicBezTo>
                  <a:pt x="2541" y="7608"/>
                  <a:pt x="2806" y="6985"/>
                  <a:pt x="2806" y="6939"/>
                </a:cubicBezTo>
                <a:cubicBezTo>
                  <a:pt x="2806" y="6878"/>
                  <a:pt x="2346" y="6546"/>
                  <a:pt x="2144" y="6461"/>
                </a:cubicBezTo>
                <a:cubicBezTo>
                  <a:pt x="2041" y="6418"/>
                  <a:pt x="1803" y="6378"/>
                  <a:pt x="1579" y="6366"/>
                </a:cubicBezTo>
                <a:close/>
                <a:moveTo>
                  <a:pt x="3482" y="6395"/>
                </a:moveTo>
                <a:lnTo>
                  <a:pt x="3501" y="6586"/>
                </a:lnTo>
                <a:cubicBezTo>
                  <a:pt x="3518" y="6781"/>
                  <a:pt x="3839" y="12272"/>
                  <a:pt x="3839" y="12370"/>
                </a:cubicBezTo>
                <a:cubicBezTo>
                  <a:pt x="3839" y="12409"/>
                  <a:pt x="3965" y="12422"/>
                  <a:pt x="4293" y="12421"/>
                </a:cubicBezTo>
                <a:lnTo>
                  <a:pt x="4742" y="12421"/>
                </a:lnTo>
                <a:lnTo>
                  <a:pt x="5153" y="11040"/>
                </a:lnTo>
                <a:cubicBezTo>
                  <a:pt x="5782" y="8931"/>
                  <a:pt x="5734" y="9075"/>
                  <a:pt x="5776" y="9144"/>
                </a:cubicBezTo>
                <a:cubicBezTo>
                  <a:pt x="5796" y="9177"/>
                  <a:pt x="6028" y="9927"/>
                  <a:pt x="6292" y="10812"/>
                </a:cubicBezTo>
                <a:lnTo>
                  <a:pt x="6775" y="12421"/>
                </a:lnTo>
                <a:lnTo>
                  <a:pt x="7220" y="12414"/>
                </a:lnTo>
                <a:lnTo>
                  <a:pt x="7664" y="12399"/>
                </a:lnTo>
                <a:lnTo>
                  <a:pt x="7847" y="9401"/>
                </a:lnTo>
                <a:lnTo>
                  <a:pt x="8021" y="6395"/>
                </a:lnTo>
                <a:lnTo>
                  <a:pt x="7702" y="6395"/>
                </a:lnTo>
                <a:cubicBezTo>
                  <a:pt x="7392" y="6395"/>
                  <a:pt x="7389" y="6399"/>
                  <a:pt x="7389" y="6498"/>
                </a:cubicBezTo>
                <a:cubicBezTo>
                  <a:pt x="7388" y="6845"/>
                  <a:pt x="7118" y="11003"/>
                  <a:pt x="7094" y="11040"/>
                </a:cubicBezTo>
                <a:cubicBezTo>
                  <a:pt x="7074" y="11071"/>
                  <a:pt x="7045" y="11020"/>
                  <a:pt x="7007" y="10885"/>
                </a:cubicBezTo>
                <a:cubicBezTo>
                  <a:pt x="6836" y="10287"/>
                  <a:pt x="5786" y="6822"/>
                  <a:pt x="5766" y="6792"/>
                </a:cubicBezTo>
                <a:cubicBezTo>
                  <a:pt x="5753" y="6772"/>
                  <a:pt x="5505" y="7548"/>
                  <a:pt x="5215" y="8519"/>
                </a:cubicBezTo>
                <a:cubicBezTo>
                  <a:pt x="4406" y="11231"/>
                  <a:pt x="4462" y="11053"/>
                  <a:pt x="4419" y="10981"/>
                </a:cubicBezTo>
                <a:cubicBezTo>
                  <a:pt x="4393" y="10938"/>
                  <a:pt x="4343" y="10214"/>
                  <a:pt x="4259" y="8754"/>
                </a:cubicBezTo>
                <a:cubicBezTo>
                  <a:pt x="4191" y="7567"/>
                  <a:pt x="4127" y="6553"/>
                  <a:pt x="4119" y="6498"/>
                </a:cubicBezTo>
                <a:cubicBezTo>
                  <a:pt x="4106" y="6401"/>
                  <a:pt x="4095" y="6395"/>
                  <a:pt x="3796" y="6395"/>
                </a:cubicBezTo>
                <a:lnTo>
                  <a:pt x="3482" y="6395"/>
                </a:lnTo>
                <a:close/>
                <a:moveTo>
                  <a:pt x="13647" y="6439"/>
                </a:moveTo>
                <a:lnTo>
                  <a:pt x="13647" y="9430"/>
                </a:lnTo>
                <a:lnTo>
                  <a:pt x="13647" y="12421"/>
                </a:lnTo>
                <a:lnTo>
                  <a:pt x="13942" y="12421"/>
                </a:lnTo>
                <a:lnTo>
                  <a:pt x="14241" y="12421"/>
                </a:lnTo>
                <a:lnTo>
                  <a:pt x="14246" y="11378"/>
                </a:lnTo>
                <a:lnTo>
                  <a:pt x="14256" y="10334"/>
                </a:lnTo>
                <a:lnTo>
                  <a:pt x="14743" y="10334"/>
                </a:lnTo>
                <a:lnTo>
                  <a:pt x="15231" y="10334"/>
                </a:lnTo>
                <a:lnTo>
                  <a:pt x="15690" y="11378"/>
                </a:lnTo>
                <a:lnTo>
                  <a:pt x="16144" y="12421"/>
                </a:lnTo>
                <a:lnTo>
                  <a:pt x="16511" y="12421"/>
                </a:lnTo>
                <a:lnTo>
                  <a:pt x="16873" y="12421"/>
                </a:lnTo>
                <a:lnTo>
                  <a:pt x="16530" y="11664"/>
                </a:lnTo>
                <a:cubicBezTo>
                  <a:pt x="16343" y="11246"/>
                  <a:pt x="16123" y="10756"/>
                  <a:pt x="16042" y="10577"/>
                </a:cubicBezTo>
                <a:cubicBezTo>
                  <a:pt x="15905" y="10273"/>
                  <a:pt x="15883" y="10172"/>
                  <a:pt x="15955" y="10172"/>
                </a:cubicBezTo>
                <a:cubicBezTo>
                  <a:pt x="16032" y="10172"/>
                  <a:pt x="16431" y="9852"/>
                  <a:pt x="16540" y="9702"/>
                </a:cubicBezTo>
                <a:cubicBezTo>
                  <a:pt x="16880" y="9235"/>
                  <a:pt x="16990" y="8201"/>
                  <a:pt x="16781" y="7461"/>
                </a:cubicBezTo>
                <a:cubicBezTo>
                  <a:pt x="16700" y="7173"/>
                  <a:pt x="16493" y="6841"/>
                  <a:pt x="16298" y="6696"/>
                </a:cubicBezTo>
                <a:cubicBezTo>
                  <a:pt x="15986" y="6463"/>
                  <a:pt x="15852" y="6440"/>
                  <a:pt x="14705" y="6439"/>
                </a:cubicBezTo>
                <a:lnTo>
                  <a:pt x="13647" y="6439"/>
                </a:lnTo>
                <a:close/>
                <a:moveTo>
                  <a:pt x="17964" y="6439"/>
                </a:moveTo>
                <a:lnTo>
                  <a:pt x="17964" y="9430"/>
                </a:lnTo>
                <a:lnTo>
                  <a:pt x="17964" y="12429"/>
                </a:lnTo>
                <a:lnTo>
                  <a:pt x="18916" y="12407"/>
                </a:lnTo>
                <a:cubicBezTo>
                  <a:pt x="19778" y="12390"/>
                  <a:pt x="19890" y="12385"/>
                  <a:pt x="20104" y="12296"/>
                </a:cubicBezTo>
                <a:cubicBezTo>
                  <a:pt x="20492" y="12136"/>
                  <a:pt x="20751" y="11913"/>
                  <a:pt x="21021" y="11503"/>
                </a:cubicBezTo>
                <a:cubicBezTo>
                  <a:pt x="21288" y="11097"/>
                  <a:pt x="21436" y="10696"/>
                  <a:pt x="21524" y="10143"/>
                </a:cubicBezTo>
                <a:cubicBezTo>
                  <a:pt x="21600" y="9660"/>
                  <a:pt x="21576" y="8874"/>
                  <a:pt x="21470" y="8409"/>
                </a:cubicBezTo>
                <a:cubicBezTo>
                  <a:pt x="21268" y="7517"/>
                  <a:pt x="20866" y="6931"/>
                  <a:pt x="20224" y="6593"/>
                </a:cubicBezTo>
                <a:lnTo>
                  <a:pt x="19988" y="6468"/>
                </a:lnTo>
                <a:lnTo>
                  <a:pt x="18974" y="6454"/>
                </a:lnTo>
                <a:lnTo>
                  <a:pt x="17964" y="6439"/>
                </a:lnTo>
                <a:close/>
                <a:moveTo>
                  <a:pt x="14256" y="7181"/>
                </a:moveTo>
                <a:lnTo>
                  <a:pt x="14903" y="7189"/>
                </a:lnTo>
                <a:cubicBezTo>
                  <a:pt x="15621" y="7190"/>
                  <a:pt x="15719" y="7208"/>
                  <a:pt x="15946" y="7446"/>
                </a:cubicBezTo>
                <a:cubicBezTo>
                  <a:pt x="16211" y="7724"/>
                  <a:pt x="16320" y="8266"/>
                  <a:pt x="16216" y="8791"/>
                </a:cubicBezTo>
                <a:cubicBezTo>
                  <a:pt x="16167" y="9042"/>
                  <a:pt x="15985" y="9333"/>
                  <a:pt x="15801" y="9460"/>
                </a:cubicBezTo>
                <a:cubicBezTo>
                  <a:pt x="15653" y="9561"/>
                  <a:pt x="15606" y="9564"/>
                  <a:pt x="14956" y="9577"/>
                </a:cubicBezTo>
                <a:cubicBezTo>
                  <a:pt x="14404" y="9589"/>
                  <a:pt x="14268" y="9581"/>
                  <a:pt x="14256" y="9533"/>
                </a:cubicBezTo>
                <a:cubicBezTo>
                  <a:pt x="14247" y="9500"/>
                  <a:pt x="14242" y="8958"/>
                  <a:pt x="14246" y="8328"/>
                </a:cubicBezTo>
                <a:lnTo>
                  <a:pt x="14256" y="7181"/>
                </a:lnTo>
                <a:close/>
                <a:moveTo>
                  <a:pt x="18568" y="7181"/>
                </a:moveTo>
                <a:lnTo>
                  <a:pt x="19128" y="7189"/>
                </a:lnTo>
                <a:cubicBezTo>
                  <a:pt x="19621" y="7190"/>
                  <a:pt x="19716" y="7197"/>
                  <a:pt x="19901" y="7284"/>
                </a:cubicBezTo>
                <a:cubicBezTo>
                  <a:pt x="20496" y="7564"/>
                  <a:pt x="20864" y="8297"/>
                  <a:pt x="20905" y="9276"/>
                </a:cubicBezTo>
                <a:cubicBezTo>
                  <a:pt x="20953" y="10399"/>
                  <a:pt x="20510" y="11343"/>
                  <a:pt x="19819" y="11591"/>
                </a:cubicBezTo>
                <a:cubicBezTo>
                  <a:pt x="19572" y="11680"/>
                  <a:pt x="18590" y="11684"/>
                  <a:pt x="18568" y="11598"/>
                </a:cubicBezTo>
                <a:cubicBezTo>
                  <a:pt x="18560" y="11567"/>
                  <a:pt x="18554" y="10563"/>
                  <a:pt x="18558" y="9364"/>
                </a:cubicBezTo>
                <a:lnTo>
                  <a:pt x="18568" y="7181"/>
                </a:lnTo>
                <a:close/>
                <a:moveTo>
                  <a:pt x="9861" y="12848"/>
                </a:moveTo>
                <a:cubicBezTo>
                  <a:pt x="9854" y="12837"/>
                  <a:pt x="9761" y="12884"/>
                  <a:pt x="9653" y="12958"/>
                </a:cubicBezTo>
                <a:cubicBezTo>
                  <a:pt x="8881" y="13491"/>
                  <a:pt x="8004" y="13544"/>
                  <a:pt x="7157" y="13098"/>
                </a:cubicBezTo>
                <a:cubicBezTo>
                  <a:pt x="7023" y="13027"/>
                  <a:pt x="6915" y="12977"/>
                  <a:pt x="6915" y="12987"/>
                </a:cubicBezTo>
                <a:cubicBezTo>
                  <a:pt x="6915" y="13019"/>
                  <a:pt x="7150" y="13188"/>
                  <a:pt x="7350" y="13303"/>
                </a:cubicBezTo>
                <a:cubicBezTo>
                  <a:pt x="7454" y="13363"/>
                  <a:pt x="7641" y="13438"/>
                  <a:pt x="7765" y="13472"/>
                </a:cubicBezTo>
                <a:cubicBezTo>
                  <a:pt x="8236" y="13602"/>
                  <a:pt x="8777" y="13549"/>
                  <a:pt x="9233" y="13318"/>
                </a:cubicBezTo>
                <a:cubicBezTo>
                  <a:pt x="9484" y="13191"/>
                  <a:pt x="9888" y="12889"/>
                  <a:pt x="9861" y="12848"/>
                </a:cubicBezTo>
                <a:close/>
                <a:moveTo>
                  <a:pt x="11566" y="12892"/>
                </a:moveTo>
                <a:cubicBezTo>
                  <a:pt x="11558" y="12892"/>
                  <a:pt x="11567" y="12909"/>
                  <a:pt x="11595" y="12943"/>
                </a:cubicBezTo>
                <a:cubicBezTo>
                  <a:pt x="11759" y="13149"/>
                  <a:pt x="12245" y="13420"/>
                  <a:pt x="12599" y="13502"/>
                </a:cubicBezTo>
                <a:cubicBezTo>
                  <a:pt x="13021" y="13599"/>
                  <a:pt x="13578" y="13517"/>
                  <a:pt x="13990" y="13303"/>
                </a:cubicBezTo>
                <a:cubicBezTo>
                  <a:pt x="14191" y="13199"/>
                  <a:pt x="14507" y="12981"/>
                  <a:pt x="14507" y="12943"/>
                </a:cubicBezTo>
                <a:cubicBezTo>
                  <a:pt x="14507" y="12933"/>
                  <a:pt x="14399" y="12987"/>
                  <a:pt x="14265" y="13061"/>
                </a:cubicBezTo>
                <a:cubicBezTo>
                  <a:pt x="13799" y="13320"/>
                  <a:pt x="13555" y="13384"/>
                  <a:pt x="13087" y="13384"/>
                </a:cubicBezTo>
                <a:cubicBezTo>
                  <a:pt x="12543" y="13385"/>
                  <a:pt x="12196" y="13278"/>
                  <a:pt x="11658" y="12943"/>
                </a:cubicBezTo>
                <a:cubicBezTo>
                  <a:pt x="11603" y="12909"/>
                  <a:pt x="11574" y="12892"/>
                  <a:pt x="11566" y="12892"/>
                </a:cubicBezTo>
                <a:close/>
                <a:moveTo>
                  <a:pt x="19751" y="12936"/>
                </a:moveTo>
                <a:cubicBezTo>
                  <a:pt x="19750" y="12916"/>
                  <a:pt x="19690" y="13030"/>
                  <a:pt x="19573" y="13289"/>
                </a:cubicBezTo>
                <a:cubicBezTo>
                  <a:pt x="19173" y="14170"/>
                  <a:pt x="18663" y="14942"/>
                  <a:pt x="18100" y="15515"/>
                </a:cubicBezTo>
                <a:cubicBezTo>
                  <a:pt x="16281" y="17367"/>
                  <a:pt x="13971" y="17238"/>
                  <a:pt x="12189" y="15192"/>
                </a:cubicBezTo>
                <a:cubicBezTo>
                  <a:pt x="11887" y="14846"/>
                  <a:pt x="11339" y="14020"/>
                  <a:pt x="11155" y="13627"/>
                </a:cubicBezTo>
                <a:cubicBezTo>
                  <a:pt x="10996" y="13286"/>
                  <a:pt x="10949" y="13219"/>
                  <a:pt x="11068" y="13509"/>
                </a:cubicBezTo>
                <a:cubicBezTo>
                  <a:pt x="11839" y="15379"/>
                  <a:pt x="13225" y="16675"/>
                  <a:pt x="14714" y="16912"/>
                </a:cubicBezTo>
                <a:cubicBezTo>
                  <a:pt x="16693" y="17226"/>
                  <a:pt x="18565" y="15869"/>
                  <a:pt x="19577" y="13391"/>
                </a:cubicBezTo>
                <a:cubicBezTo>
                  <a:pt x="19693" y="13107"/>
                  <a:pt x="19752" y="12956"/>
                  <a:pt x="19751" y="12936"/>
                </a:cubicBezTo>
                <a:close/>
                <a:moveTo>
                  <a:pt x="10499" y="12958"/>
                </a:moveTo>
                <a:lnTo>
                  <a:pt x="10334" y="13333"/>
                </a:lnTo>
                <a:cubicBezTo>
                  <a:pt x="9567" y="15046"/>
                  <a:pt x="8350" y="16266"/>
                  <a:pt x="6983" y="16699"/>
                </a:cubicBezTo>
                <a:cubicBezTo>
                  <a:pt x="6563" y="16832"/>
                  <a:pt x="5664" y="16843"/>
                  <a:pt x="5235" y="16721"/>
                </a:cubicBezTo>
                <a:cubicBezTo>
                  <a:pt x="4459" y="16500"/>
                  <a:pt x="3753" y="16049"/>
                  <a:pt x="3095" y="15346"/>
                </a:cubicBezTo>
                <a:cubicBezTo>
                  <a:pt x="2763" y="14991"/>
                  <a:pt x="2168" y="14103"/>
                  <a:pt x="1932" y="13612"/>
                </a:cubicBezTo>
                <a:cubicBezTo>
                  <a:pt x="1836" y="13414"/>
                  <a:pt x="1734" y="13203"/>
                  <a:pt x="1705" y="13142"/>
                </a:cubicBezTo>
                <a:cubicBezTo>
                  <a:pt x="1674" y="13077"/>
                  <a:pt x="1681" y="13104"/>
                  <a:pt x="1719" y="13208"/>
                </a:cubicBezTo>
                <a:cubicBezTo>
                  <a:pt x="2162" y="14418"/>
                  <a:pt x="2959" y="15563"/>
                  <a:pt x="3791" y="16177"/>
                </a:cubicBezTo>
                <a:cubicBezTo>
                  <a:pt x="5210" y="17224"/>
                  <a:pt x="6957" y="17204"/>
                  <a:pt x="8364" y="16133"/>
                </a:cubicBezTo>
                <a:cubicBezTo>
                  <a:pt x="9169" y="15520"/>
                  <a:pt x="9789" y="14680"/>
                  <a:pt x="10286" y="13524"/>
                </a:cubicBezTo>
                <a:cubicBezTo>
                  <a:pt x="10387" y="13288"/>
                  <a:pt x="10477" y="13108"/>
                  <a:pt x="10489" y="13127"/>
                </a:cubicBezTo>
                <a:cubicBezTo>
                  <a:pt x="10501" y="13146"/>
                  <a:pt x="10544" y="14731"/>
                  <a:pt x="10581" y="16647"/>
                </a:cubicBezTo>
                <a:cubicBezTo>
                  <a:pt x="10617" y="18564"/>
                  <a:pt x="10650" y="20465"/>
                  <a:pt x="10658" y="20873"/>
                </a:cubicBezTo>
                <a:cubicBezTo>
                  <a:pt x="10666" y="21281"/>
                  <a:pt x="10677" y="21596"/>
                  <a:pt x="10682" y="21571"/>
                </a:cubicBezTo>
                <a:cubicBezTo>
                  <a:pt x="10688" y="21547"/>
                  <a:pt x="10721" y="20047"/>
                  <a:pt x="10755" y="18242"/>
                </a:cubicBezTo>
                <a:cubicBezTo>
                  <a:pt x="10844" y="13388"/>
                  <a:pt x="10851" y="13139"/>
                  <a:pt x="10880" y="13112"/>
                </a:cubicBezTo>
                <a:cubicBezTo>
                  <a:pt x="10895" y="13099"/>
                  <a:pt x="10889" y="13059"/>
                  <a:pt x="10870" y="13024"/>
                </a:cubicBezTo>
                <a:cubicBezTo>
                  <a:pt x="10848" y="12983"/>
                  <a:pt x="10776" y="12958"/>
                  <a:pt x="10668" y="12958"/>
                </a:cubicBezTo>
                <a:lnTo>
                  <a:pt x="10499" y="12958"/>
                </a:lnTo>
                <a:close/>
                <a:moveTo>
                  <a:pt x="17255" y="12973"/>
                </a:moveTo>
                <a:cubicBezTo>
                  <a:pt x="17230" y="12994"/>
                  <a:pt x="17149" y="13099"/>
                  <a:pt x="16999" y="13318"/>
                </a:cubicBezTo>
                <a:cubicBezTo>
                  <a:pt x="16392" y="14202"/>
                  <a:pt x="15763" y="14727"/>
                  <a:pt x="14975" y="14994"/>
                </a:cubicBezTo>
                <a:cubicBezTo>
                  <a:pt x="14543" y="15140"/>
                  <a:pt x="13834" y="15133"/>
                  <a:pt x="13386" y="14986"/>
                </a:cubicBezTo>
                <a:cubicBezTo>
                  <a:pt x="12669" y="14751"/>
                  <a:pt x="11985" y="14236"/>
                  <a:pt x="11469" y="13531"/>
                </a:cubicBezTo>
                <a:cubicBezTo>
                  <a:pt x="11141" y="13083"/>
                  <a:pt x="11118" y="13056"/>
                  <a:pt x="11291" y="13362"/>
                </a:cubicBezTo>
                <a:cubicBezTo>
                  <a:pt x="11809" y="14282"/>
                  <a:pt x="12669" y="14970"/>
                  <a:pt x="13575" y="15185"/>
                </a:cubicBezTo>
                <a:cubicBezTo>
                  <a:pt x="13911" y="15265"/>
                  <a:pt x="14669" y="15248"/>
                  <a:pt x="14975" y="15148"/>
                </a:cubicBezTo>
                <a:cubicBezTo>
                  <a:pt x="15484" y="14982"/>
                  <a:pt x="15968" y="14663"/>
                  <a:pt x="16434" y="14193"/>
                </a:cubicBezTo>
                <a:cubicBezTo>
                  <a:pt x="16682" y="13942"/>
                  <a:pt x="17082" y="13368"/>
                  <a:pt x="17221" y="13068"/>
                </a:cubicBezTo>
                <a:cubicBezTo>
                  <a:pt x="17242" y="13023"/>
                  <a:pt x="17255" y="12995"/>
                  <a:pt x="17259" y="12980"/>
                </a:cubicBezTo>
                <a:cubicBezTo>
                  <a:pt x="17262" y="12969"/>
                  <a:pt x="17263" y="12965"/>
                  <a:pt x="17255" y="12973"/>
                </a:cubicBezTo>
                <a:close/>
                <a:moveTo>
                  <a:pt x="4085" y="12980"/>
                </a:moveTo>
                <a:cubicBezTo>
                  <a:pt x="4092" y="13011"/>
                  <a:pt x="4184" y="13175"/>
                  <a:pt x="4356" y="13450"/>
                </a:cubicBezTo>
                <a:cubicBezTo>
                  <a:pt x="4652" y="13924"/>
                  <a:pt x="4835" y="14143"/>
                  <a:pt x="5177" y="14442"/>
                </a:cubicBezTo>
                <a:cubicBezTo>
                  <a:pt x="5631" y="14840"/>
                  <a:pt x="6149" y="15099"/>
                  <a:pt x="6664" y="15199"/>
                </a:cubicBezTo>
                <a:cubicBezTo>
                  <a:pt x="7347" y="15332"/>
                  <a:pt x="8107" y="15191"/>
                  <a:pt x="8712" y="14810"/>
                </a:cubicBezTo>
                <a:cubicBezTo>
                  <a:pt x="9179" y="14516"/>
                  <a:pt x="9821" y="13834"/>
                  <a:pt x="10083" y="13355"/>
                </a:cubicBezTo>
                <a:cubicBezTo>
                  <a:pt x="10313" y="12934"/>
                  <a:pt x="10299" y="12930"/>
                  <a:pt x="10001" y="13355"/>
                </a:cubicBezTo>
                <a:cubicBezTo>
                  <a:pt x="8820" y="15041"/>
                  <a:pt x="7300" y="15541"/>
                  <a:pt x="5814" y="14729"/>
                </a:cubicBezTo>
                <a:cubicBezTo>
                  <a:pt x="5290" y="14443"/>
                  <a:pt x="4734" y="13912"/>
                  <a:pt x="4322" y="13296"/>
                </a:cubicBezTo>
                <a:cubicBezTo>
                  <a:pt x="4156" y="13047"/>
                  <a:pt x="4078" y="12948"/>
                  <a:pt x="4085" y="12980"/>
                </a:cubicBezTo>
                <a:close/>
              </a:path>
            </a:pathLst>
          </a:custGeom>
          <a:ln w="3175">
            <a:miter lim="400000"/>
          </a:ln>
        </p:spPr>
      </p:pic>
      <p:sp>
        <p:nvSpPr>
          <p:cNvPr id="7" name="Body Level One…"/>
          <p:cNvSpPr txBox="1">
            <a:spLocks noGrp="1"/>
          </p:cNvSpPr>
          <p:nvPr>
            <p:ph type="body" idx="1"/>
          </p:nvPr>
        </p:nvSpPr>
        <p:spPr>
          <a:xfrm>
            <a:off x="1689099" y="3149599"/>
            <a:ext cx="21005803" cy="92964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59031" y="13081000"/>
            <a:ext cx="453239" cy="461060"/>
          </a:xfrm>
          <a:prstGeom prst="rect">
            <a:avLst/>
          </a:prstGeom>
          <a:ln w="3175">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2" name="TextBox 1">
            <a:extLst>
              <a:ext uri="{FF2B5EF4-FFF2-40B4-BE49-F238E27FC236}">
                <a16:creationId xmlns:a16="http://schemas.microsoft.com/office/drawing/2014/main" id="{E50513A3-DE2F-7C32-414A-34289438F717}"/>
              </a:ext>
            </a:extLst>
          </p:cNvPr>
          <p:cNvSpPr txBox="1"/>
          <p:nvPr userDrawn="1"/>
        </p:nvSpPr>
        <p:spPr>
          <a:xfrm>
            <a:off x="9026505" y="12938571"/>
            <a:ext cx="5846151" cy="5642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mn-lt"/>
                <a:ea typeface="+mn-ea"/>
                <a:cs typeface="+mn-cs"/>
                <a:sym typeface="Helvetica"/>
              </a:rPr>
              <a:t>CCMC Workshop, 3–7 June 2024</a:t>
            </a: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6" r:id="rId4"/>
    <p:sldLayoutId id="2147483658" r:id="rId5"/>
    <p:sldLayoutId id="2147483659" r:id="rId6"/>
  </p:sldLayoutIdLst>
  <p:transition spd="med"/>
  <p:hf hdr="0" dt="0"/>
  <p:txStyles>
    <p:titleStyle>
      <a:lvl1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1pPr>
      <a:lvl2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2pPr>
      <a:lvl3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3pPr>
      <a:lvl4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4pPr>
      <a:lvl5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5pPr>
      <a:lvl6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6pPr>
      <a:lvl7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7pPr>
      <a:lvl8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8pPr>
      <a:lvl9pPr marL="0" marR="0" indent="0" algn="l" defTabSz="825500" eaLnBrk="1" latinLnBrk="0" hangingPunct="1">
        <a:lnSpc>
          <a:spcPct val="100000"/>
        </a:lnSpc>
        <a:spcBef>
          <a:spcPts val="0"/>
        </a:spcBef>
        <a:spcAft>
          <a:spcPts val="0"/>
        </a:spcAft>
        <a:buClrTx/>
        <a:buSzTx/>
        <a:buFontTx/>
        <a:buNone/>
        <a:tabLst/>
        <a:defRPr sz="7800" b="1" i="0" u="none" strike="noStrike" cap="none" spc="0" baseline="0">
          <a:solidFill>
            <a:schemeClr val="accent1">
              <a:hueOff val="114395"/>
              <a:lumOff val="-24975"/>
            </a:schemeClr>
          </a:solidFill>
          <a:uFillTx/>
          <a:latin typeface="+mn-lt"/>
          <a:ea typeface="+mn-ea"/>
          <a:cs typeface="+mn-cs"/>
          <a:sym typeface="Helvetica"/>
        </a:defRPr>
      </a:lvl9pPr>
    </p:titleStyle>
    <p:bodyStyle>
      <a:lvl1pPr marL="61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1pPr>
      <a:lvl2pPr marL="124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2pPr>
      <a:lvl3pPr marL="188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3pPr>
      <a:lvl4pPr marL="251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4pPr>
      <a:lvl5pPr marL="315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5pPr>
      <a:lvl6pPr marL="378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6pPr>
      <a:lvl7pPr marL="442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7pPr>
      <a:lvl8pPr marL="505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8pPr>
      <a:lvl9pPr marL="569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8.png"/><Relationship Id="rId7" Type="http://schemas.openxmlformats.org/officeDocument/2006/relationships/image" Target="../media/image16.pn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1.png"/><Relationship Id="rId19"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tiff"/></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png"/><Relationship Id="rId4" Type="http://schemas.openxmlformats.org/officeDocument/2006/relationships/image" Target="../media/image33.tiff"/><Relationship Id="rId9" Type="http://schemas.openxmlformats.org/officeDocument/2006/relationships/image" Target="../media/image38.t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Space Weather Operational Readiness Development…"/>
          <p:cNvSpPr txBox="1">
            <a:spLocks noGrp="1"/>
          </p:cNvSpPr>
          <p:nvPr>
            <p:ph type="ctrTitle"/>
          </p:nvPr>
        </p:nvSpPr>
        <p:spPr>
          <a:xfrm>
            <a:off x="620395" y="300400"/>
            <a:ext cx="24129242" cy="2166224"/>
          </a:xfrm>
          <a:prstGeom prst="rect">
            <a:avLst/>
          </a:prstGeom>
        </p:spPr>
        <p:txBody>
          <a:bodyPr anchor="ctr">
            <a:normAutofit/>
          </a:bodyPr>
          <a:lstStyle/>
          <a:p>
            <a:pPr defTabSz="445770">
              <a:defRPr sz="5724">
                <a:solidFill>
                  <a:srgbClr val="D5D5D5"/>
                </a:solidFill>
              </a:defRPr>
            </a:pPr>
            <a:r>
              <a:rPr lang="en-US" sz="7200" i="1" dirty="0">
                <a:solidFill>
                  <a:schemeClr val="tx2">
                    <a:lumMod val="20000"/>
                    <a:lumOff val="80000"/>
                  </a:schemeClr>
                </a:solidFill>
                <a:latin typeface="Helvetica" pitchFamily="2" charset="0"/>
              </a:rPr>
              <a:t>Space Weather Operational Readiness Development </a:t>
            </a:r>
            <a:br>
              <a:rPr lang="en-US" sz="7200" dirty="0">
                <a:solidFill>
                  <a:schemeClr val="bg1">
                    <a:lumMod val="95000"/>
                  </a:schemeClr>
                </a:solidFill>
                <a:latin typeface="Helvetica" pitchFamily="2" charset="0"/>
              </a:rPr>
            </a:br>
            <a:r>
              <a:rPr lang="en-US" sz="5600" b="0" dirty="0">
                <a:solidFill>
                  <a:schemeClr val="bg1">
                    <a:lumMod val="95000"/>
                  </a:schemeClr>
                </a:solidFill>
                <a:latin typeface="Helvetica" pitchFamily="2" charset="0"/>
              </a:rPr>
              <a:t>A</a:t>
            </a:r>
            <a:r>
              <a:rPr lang="en-US" sz="5600" b="0" dirty="0">
                <a:solidFill>
                  <a:schemeClr val="bg1">
                    <a:lumMod val="95000"/>
                  </a:schemeClr>
                </a:solidFill>
              </a:rPr>
              <a:t> </a:t>
            </a:r>
            <a:r>
              <a:rPr lang="en-US" sz="5600" b="0" dirty="0">
                <a:solidFill>
                  <a:schemeClr val="bg1">
                    <a:lumMod val="95000"/>
                  </a:schemeClr>
                </a:solidFill>
                <a:latin typeface="Helvetica" pitchFamily="2" charset="0"/>
              </a:rPr>
              <a:t>NASA Space Weather Center of Excellence</a:t>
            </a:r>
            <a:endParaRPr sz="5600" b="0" dirty="0">
              <a:solidFill>
                <a:schemeClr val="bg1">
                  <a:lumMod val="95000"/>
                </a:schemeClr>
              </a:solidFill>
              <a:latin typeface="Helvetica" pitchFamily="2" charset="0"/>
            </a:endParaRPr>
          </a:p>
        </p:txBody>
      </p:sp>
      <p:pic>
        <p:nvPicPr>
          <p:cNvPr id="12" name="SWORD_logo.png" descr="SWORD_logo.png">
            <a:extLst>
              <a:ext uri="{FF2B5EF4-FFF2-40B4-BE49-F238E27FC236}">
                <a16:creationId xmlns:a16="http://schemas.microsoft.com/office/drawing/2014/main" id="{AA1FCDDA-196A-93F7-C633-E32F097EA6A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418405" y="1804254"/>
            <a:ext cx="3616234" cy="2376684"/>
          </a:xfrm>
          <a:custGeom>
            <a:avLst/>
            <a:gdLst/>
            <a:ahLst/>
            <a:cxnLst>
              <a:cxn ang="0">
                <a:pos x="wd2" y="hd2"/>
              </a:cxn>
              <a:cxn ang="5400000">
                <a:pos x="wd2" y="hd2"/>
              </a:cxn>
              <a:cxn ang="10800000">
                <a:pos x="wd2" y="hd2"/>
              </a:cxn>
              <a:cxn ang="16200000">
                <a:pos x="wd2" y="hd2"/>
              </a:cxn>
            </a:cxnLst>
            <a:rect l="0" t="0" r="r" b="b"/>
            <a:pathLst>
              <a:path w="21568" h="21573" extrusionOk="0">
                <a:moveTo>
                  <a:pt x="10688" y="1"/>
                </a:moveTo>
                <a:cubicBezTo>
                  <a:pt x="10675" y="37"/>
                  <a:pt x="10640" y="871"/>
                  <a:pt x="10578" y="2757"/>
                </a:cubicBezTo>
                <a:cubicBezTo>
                  <a:pt x="10528" y="4274"/>
                  <a:pt x="10503" y="4780"/>
                  <a:pt x="10471" y="4856"/>
                </a:cubicBezTo>
                <a:cubicBezTo>
                  <a:pt x="10395" y="5036"/>
                  <a:pt x="10303" y="5028"/>
                  <a:pt x="10071" y="4825"/>
                </a:cubicBezTo>
                <a:cubicBezTo>
                  <a:pt x="9954" y="4723"/>
                  <a:pt x="9856" y="4645"/>
                  <a:pt x="9851" y="4653"/>
                </a:cubicBezTo>
                <a:cubicBezTo>
                  <a:pt x="9846" y="4660"/>
                  <a:pt x="9899" y="4821"/>
                  <a:pt x="9969" y="5006"/>
                </a:cubicBezTo>
                <a:lnTo>
                  <a:pt x="10097" y="5341"/>
                </a:lnTo>
                <a:lnTo>
                  <a:pt x="10042" y="5508"/>
                </a:lnTo>
                <a:cubicBezTo>
                  <a:pt x="10003" y="5624"/>
                  <a:pt x="9965" y="5678"/>
                  <a:pt x="9920" y="5680"/>
                </a:cubicBezTo>
                <a:cubicBezTo>
                  <a:pt x="9787" y="5687"/>
                  <a:pt x="8524" y="5893"/>
                  <a:pt x="8567" y="5901"/>
                </a:cubicBezTo>
                <a:cubicBezTo>
                  <a:pt x="8591" y="5905"/>
                  <a:pt x="8845" y="5944"/>
                  <a:pt x="9129" y="5989"/>
                </a:cubicBezTo>
                <a:cubicBezTo>
                  <a:pt x="9414" y="6033"/>
                  <a:pt x="9654" y="6074"/>
                  <a:pt x="9662" y="6077"/>
                </a:cubicBezTo>
                <a:cubicBezTo>
                  <a:pt x="9670" y="6080"/>
                  <a:pt x="9746" y="6039"/>
                  <a:pt x="9833" y="5989"/>
                </a:cubicBezTo>
                <a:cubicBezTo>
                  <a:pt x="10343" y="5694"/>
                  <a:pt x="11024" y="5693"/>
                  <a:pt x="11511" y="5984"/>
                </a:cubicBezTo>
                <a:cubicBezTo>
                  <a:pt x="11653" y="6070"/>
                  <a:pt x="11664" y="6071"/>
                  <a:pt x="12215" y="5989"/>
                </a:cubicBezTo>
                <a:cubicBezTo>
                  <a:pt x="12522" y="5943"/>
                  <a:pt x="12785" y="5899"/>
                  <a:pt x="12800" y="5892"/>
                </a:cubicBezTo>
                <a:cubicBezTo>
                  <a:pt x="12815" y="5884"/>
                  <a:pt x="12505" y="5832"/>
                  <a:pt x="12110" y="5777"/>
                </a:cubicBezTo>
                <a:cubicBezTo>
                  <a:pt x="11651" y="5713"/>
                  <a:pt x="11381" y="5659"/>
                  <a:pt x="11360" y="5623"/>
                </a:cubicBezTo>
                <a:cubicBezTo>
                  <a:pt x="11342" y="5592"/>
                  <a:pt x="11311" y="5511"/>
                  <a:pt x="11293" y="5447"/>
                </a:cubicBezTo>
                <a:cubicBezTo>
                  <a:pt x="11265" y="5344"/>
                  <a:pt x="11277" y="5293"/>
                  <a:pt x="11389" y="5001"/>
                </a:cubicBezTo>
                <a:cubicBezTo>
                  <a:pt x="11459" y="4818"/>
                  <a:pt x="11513" y="4657"/>
                  <a:pt x="11508" y="4648"/>
                </a:cubicBezTo>
                <a:cubicBezTo>
                  <a:pt x="11502" y="4640"/>
                  <a:pt x="11404" y="4719"/>
                  <a:pt x="11290" y="4820"/>
                </a:cubicBezTo>
                <a:cubicBezTo>
                  <a:pt x="11058" y="5027"/>
                  <a:pt x="11049" y="5030"/>
                  <a:pt x="10934" y="4939"/>
                </a:cubicBezTo>
                <a:cubicBezTo>
                  <a:pt x="10852" y="4875"/>
                  <a:pt x="10852" y="4871"/>
                  <a:pt x="10833" y="4274"/>
                </a:cubicBezTo>
                <a:cubicBezTo>
                  <a:pt x="10804" y="3374"/>
                  <a:pt x="10697" y="191"/>
                  <a:pt x="10691" y="36"/>
                </a:cubicBezTo>
                <a:cubicBezTo>
                  <a:pt x="10690" y="10"/>
                  <a:pt x="10690" y="-4"/>
                  <a:pt x="10688" y="1"/>
                </a:cubicBezTo>
                <a:close/>
                <a:moveTo>
                  <a:pt x="6296" y="1637"/>
                </a:moveTo>
                <a:cubicBezTo>
                  <a:pt x="5883" y="1622"/>
                  <a:pt x="5350" y="1672"/>
                  <a:pt x="5044" y="1765"/>
                </a:cubicBezTo>
                <a:cubicBezTo>
                  <a:pt x="4465" y="1940"/>
                  <a:pt x="3845" y="2310"/>
                  <a:pt x="3369" y="2766"/>
                </a:cubicBezTo>
                <a:cubicBezTo>
                  <a:pt x="2655" y="3449"/>
                  <a:pt x="1960" y="4576"/>
                  <a:pt x="1625" y="5592"/>
                </a:cubicBezTo>
                <a:cubicBezTo>
                  <a:pt x="1505" y="5956"/>
                  <a:pt x="1517" y="5934"/>
                  <a:pt x="1744" y="5407"/>
                </a:cubicBezTo>
                <a:cubicBezTo>
                  <a:pt x="2609" y="3399"/>
                  <a:pt x="3960" y="2096"/>
                  <a:pt x="5473" y="1809"/>
                </a:cubicBezTo>
                <a:cubicBezTo>
                  <a:pt x="5831" y="1741"/>
                  <a:pt x="6601" y="1773"/>
                  <a:pt x="6945" y="1871"/>
                </a:cubicBezTo>
                <a:cubicBezTo>
                  <a:pt x="7997" y="2169"/>
                  <a:pt x="8961" y="2929"/>
                  <a:pt x="9712" y="4049"/>
                </a:cubicBezTo>
                <a:cubicBezTo>
                  <a:pt x="9854" y="4261"/>
                  <a:pt x="9950" y="4397"/>
                  <a:pt x="9926" y="4349"/>
                </a:cubicBezTo>
                <a:cubicBezTo>
                  <a:pt x="9199" y="2908"/>
                  <a:pt x="8030" y="1950"/>
                  <a:pt x="6655" y="1672"/>
                </a:cubicBezTo>
                <a:cubicBezTo>
                  <a:pt x="6557" y="1652"/>
                  <a:pt x="6433" y="1642"/>
                  <a:pt x="6296" y="1637"/>
                </a:cubicBezTo>
                <a:close/>
                <a:moveTo>
                  <a:pt x="15112" y="1646"/>
                </a:moveTo>
                <a:cubicBezTo>
                  <a:pt x="14502" y="1672"/>
                  <a:pt x="14187" y="1749"/>
                  <a:pt x="13695" y="1994"/>
                </a:cubicBezTo>
                <a:cubicBezTo>
                  <a:pt x="13328" y="2177"/>
                  <a:pt x="12655" y="2698"/>
                  <a:pt x="12319" y="3061"/>
                </a:cubicBezTo>
                <a:cubicBezTo>
                  <a:pt x="12051" y="3350"/>
                  <a:pt x="11478" y="4167"/>
                  <a:pt x="11412" y="4353"/>
                </a:cubicBezTo>
                <a:cubicBezTo>
                  <a:pt x="11395" y="4401"/>
                  <a:pt x="11484" y="4287"/>
                  <a:pt x="11612" y="4097"/>
                </a:cubicBezTo>
                <a:cubicBezTo>
                  <a:pt x="12214" y="3204"/>
                  <a:pt x="12884" y="2564"/>
                  <a:pt x="13634" y="2170"/>
                </a:cubicBezTo>
                <a:cubicBezTo>
                  <a:pt x="14175" y="1887"/>
                  <a:pt x="14474" y="1806"/>
                  <a:pt x="15083" y="1778"/>
                </a:cubicBezTo>
                <a:cubicBezTo>
                  <a:pt x="15671" y="1751"/>
                  <a:pt x="16041" y="1811"/>
                  <a:pt x="16546" y="2012"/>
                </a:cubicBezTo>
                <a:cubicBezTo>
                  <a:pt x="17802" y="2512"/>
                  <a:pt x="19001" y="3866"/>
                  <a:pt x="19669" y="5539"/>
                </a:cubicBezTo>
                <a:cubicBezTo>
                  <a:pt x="19812" y="5896"/>
                  <a:pt x="19871" y="5995"/>
                  <a:pt x="19776" y="5715"/>
                </a:cubicBezTo>
                <a:cubicBezTo>
                  <a:pt x="19377" y="4536"/>
                  <a:pt x="18762" y="3509"/>
                  <a:pt x="18047" y="2832"/>
                </a:cubicBezTo>
                <a:cubicBezTo>
                  <a:pt x="17788" y="2586"/>
                  <a:pt x="17221" y="2171"/>
                  <a:pt x="16969" y="2043"/>
                </a:cubicBezTo>
                <a:cubicBezTo>
                  <a:pt x="16330" y="1716"/>
                  <a:pt x="15848" y="1614"/>
                  <a:pt x="15112" y="1646"/>
                </a:cubicBezTo>
                <a:close/>
                <a:moveTo>
                  <a:pt x="13886" y="3348"/>
                </a:moveTo>
                <a:cubicBezTo>
                  <a:pt x="13548" y="3362"/>
                  <a:pt x="13314" y="3437"/>
                  <a:pt x="12942" y="3617"/>
                </a:cubicBezTo>
                <a:cubicBezTo>
                  <a:pt x="12662" y="3752"/>
                  <a:pt x="12106" y="4157"/>
                  <a:pt x="11966" y="4331"/>
                </a:cubicBezTo>
                <a:cubicBezTo>
                  <a:pt x="11925" y="4381"/>
                  <a:pt x="11991" y="4345"/>
                  <a:pt x="12113" y="4247"/>
                </a:cubicBezTo>
                <a:cubicBezTo>
                  <a:pt x="12403" y="4014"/>
                  <a:pt x="12718" y="3819"/>
                  <a:pt x="13029" y="3683"/>
                </a:cubicBezTo>
                <a:cubicBezTo>
                  <a:pt x="13973" y="3271"/>
                  <a:pt x="14992" y="3423"/>
                  <a:pt x="15903" y="4106"/>
                </a:cubicBezTo>
                <a:cubicBezTo>
                  <a:pt x="16370" y="4456"/>
                  <a:pt x="16673" y="4790"/>
                  <a:pt x="17062" y="5389"/>
                </a:cubicBezTo>
                <a:cubicBezTo>
                  <a:pt x="17257" y="5690"/>
                  <a:pt x="17422" y="5938"/>
                  <a:pt x="17427" y="5940"/>
                </a:cubicBezTo>
                <a:cubicBezTo>
                  <a:pt x="17432" y="5943"/>
                  <a:pt x="17378" y="5824"/>
                  <a:pt x="17308" y="5671"/>
                </a:cubicBezTo>
                <a:cubicBezTo>
                  <a:pt x="16906" y="4796"/>
                  <a:pt x="16176" y="3998"/>
                  <a:pt x="15436" y="3634"/>
                </a:cubicBezTo>
                <a:cubicBezTo>
                  <a:pt x="15007" y="3423"/>
                  <a:pt x="14806" y="3375"/>
                  <a:pt x="14269" y="3352"/>
                </a:cubicBezTo>
                <a:cubicBezTo>
                  <a:pt x="14124" y="3346"/>
                  <a:pt x="13999" y="3343"/>
                  <a:pt x="13886" y="3348"/>
                </a:cubicBezTo>
                <a:close/>
                <a:moveTo>
                  <a:pt x="7434" y="3352"/>
                </a:moveTo>
                <a:cubicBezTo>
                  <a:pt x="7064" y="3339"/>
                  <a:pt x="6558" y="3378"/>
                  <a:pt x="6354" y="3449"/>
                </a:cubicBezTo>
                <a:cubicBezTo>
                  <a:pt x="5658" y="3689"/>
                  <a:pt x="5117" y="4098"/>
                  <a:pt x="4566" y="4807"/>
                </a:cubicBezTo>
                <a:cubicBezTo>
                  <a:pt x="4380" y="5046"/>
                  <a:pt x="3930" y="5828"/>
                  <a:pt x="3929" y="5914"/>
                </a:cubicBezTo>
                <a:cubicBezTo>
                  <a:pt x="3928" y="5933"/>
                  <a:pt x="4054" y="5756"/>
                  <a:pt x="4204" y="5517"/>
                </a:cubicBezTo>
                <a:cubicBezTo>
                  <a:pt x="4742" y="4661"/>
                  <a:pt x="5300" y="4110"/>
                  <a:pt x="5980" y="3767"/>
                </a:cubicBezTo>
                <a:cubicBezTo>
                  <a:pt x="6448" y="3530"/>
                  <a:pt x="6800" y="3461"/>
                  <a:pt x="7365" y="3489"/>
                </a:cubicBezTo>
                <a:cubicBezTo>
                  <a:pt x="8046" y="3522"/>
                  <a:pt x="8536" y="3705"/>
                  <a:pt x="9120" y="4150"/>
                </a:cubicBezTo>
                <a:cubicBezTo>
                  <a:pt x="9423" y="4380"/>
                  <a:pt x="9398" y="4313"/>
                  <a:pt x="9080" y="4044"/>
                </a:cubicBezTo>
                <a:cubicBezTo>
                  <a:pt x="8690" y="3714"/>
                  <a:pt x="8238" y="3491"/>
                  <a:pt x="7744" y="3383"/>
                </a:cubicBezTo>
                <a:cubicBezTo>
                  <a:pt x="7668" y="3366"/>
                  <a:pt x="7558" y="3356"/>
                  <a:pt x="7434" y="3352"/>
                </a:cubicBezTo>
                <a:close/>
                <a:moveTo>
                  <a:pt x="8295" y="5050"/>
                </a:moveTo>
                <a:cubicBezTo>
                  <a:pt x="7720" y="5050"/>
                  <a:pt x="7275" y="5238"/>
                  <a:pt x="6803" y="5680"/>
                </a:cubicBezTo>
                <a:cubicBezTo>
                  <a:pt x="6669" y="5806"/>
                  <a:pt x="6559" y="5918"/>
                  <a:pt x="6559" y="5932"/>
                </a:cubicBezTo>
                <a:cubicBezTo>
                  <a:pt x="6559" y="5960"/>
                  <a:pt x="6554" y="5962"/>
                  <a:pt x="6811" y="5760"/>
                </a:cubicBezTo>
                <a:cubicBezTo>
                  <a:pt x="7096" y="5535"/>
                  <a:pt x="7494" y="5328"/>
                  <a:pt x="7794" y="5248"/>
                </a:cubicBezTo>
                <a:cubicBezTo>
                  <a:pt x="8262" y="5124"/>
                  <a:pt x="8847" y="5180"/>
                  <a:pt x="9323" y="5389"/>
                </a:cubicBezTo>
                <a:cubicBezTo>
                  <a:pt x="9419" y="5432"/>
                  <a:pt x="9519" y="5475"/>
                  <a:pt x="9543" y="5486"/>
                </a:cubicBezTo>
                <a:cubicBezTo>
                  <a:pt x="9684" y="5548"/>
                  <a:pt x="9404" y="5350"/>
                  <a:pt x="9219" y="5257"/>
                </a:cubicBezTo>
                <a:cubicBezTo>
                  <a:pt x="8902" y="5097"/>
                  <a:pt x="8693" y="5050"/>
                  <a:pt x="8295" y="5050"/>
                </a:cubicBezTo>
                <a:close/>
                <a:moveTo>
                  <a:pt x="13043" y="5076"/>
                </a:moveTo>
                <a:cubicBezTo>
                  <a:pt x="12548" y="5076"/>
                  <a:pt x="12493" y="5081"/>
                  <a:pt x="12249" y="5195"/>
                </a:cubicBezTo>
                <a:cubicBezTo>
                  <a:pt x="12106" y="5263"/>
                  <a:pt x="11941" y="5361"/>
                  <a:pt x="11882" y="5411"/>
                </a:cubicBezTo>
                <a:cubicBezTo>
                  <a:pt x="11822" y="5462"/>
                  <a:pt x="11800" y="5493"/>
                  <a:pt x="11832" y="5477"/>
                </a:cubicBezTo>
                <a:cubicBezTo>
                  <a:pt x="12228" y="5289"/>
                  <a:pt x="12485" y="5215"/>
                  <a:pt x="12826" y="5195"/>
                </a:cubicBezTo>
                <a:cubicBezTo>
                  <a:pt x="13452" y="5159"/>
                  <a:pt x="13956" y="5316"/>
                  <a:pt x="14477" y="5715"/>
                </a:cubicBezTo>
                <a:cubicBezTo>
                  <a:pt x="14632" y="5834"/>
                  <a:pt x="14765" y="5937"/>
                  <a:pt x="14773" y="5940"/>
                </a:cubicBezTo>
                <a:cubicBezTo>
                  <a:pt x="14781" y="5944"/>
                  <a:pt x="14740" y="5886"/>
                  <a:pt x="14683" y="5812"/>
                </a:cubicBezTo>
                <a:cubicBezTo>
                  <a:pt x="14531" y="5617"/>
                  <a:pt x="14082" y="5287"/>
                  <a:pt x="13811" y="5173"/>
                </a:cubicBezTo>
                <a:cubicBezTo>
                  <a:pt x="13608" y="5088"/>
                  <a:pt x="13500" y="5077"/>
                  <a:pt x="13043" y="5076"/>
                </a:cubicBezTo>
                <a:close/>
                <a:moveTo>
                  <a:pt x="10679" y="6152"/>
                </a:moveTo>
                <a:cubicBezTo>
                  <a:pt x="10155" y="6152"/>
                  <a:pt x="9750" y="6349"/>
                  <a:pt x="9358" y="6787"/>
                </a:cubicBezTo>
                <a:cubicBezTo>
                  <a:pt x="9005" y="7182"/>
                  <a:pt x="8695" y="7909"/>
                  <a:pt x="8584" y="8604"/>
                </a:cubicBezTo>
                <a:cubicBezTo>
                  <a:pt x="8445" y="9483"/>
                  <a:pt x="8594" y="10583"/>
                  <a:pt x="8952" y="11311"/>
                </a:cubicBezTo>
                <a:cubicBezTo>
                  <a:pt x="9022" y="11453"/>
                  <a:pt x="9082" y="11567"/>
                  <a:pt x="9086" y="11567"/>
                </a:cubicBezTo>
                <a:cubicBezTo>
                  <a:pt x="9089" y="11567"/>
                  <a:pt x="9033" y="11391"/>
                  <a:pt x="8961" y="11174"/>
                </a:cubicBezTo>
                <a:cubicBezTo>
                  <a:pt x="8679" y="10323"/>
                  <a:pt x="8678" y="9461"/>
                  <a:pt x="8955" y="8599"/>
                </a:cubicBezTo>
                <a:cubicBezTo>
                  <a:pt x="9132" y="8052"/>
                  <a:pt x="9486" y="7518"/>
                  <a:pt x="9839" y="7263"/>
                </a:cubicBezTo>
                <a:cubicBezTo>
                  <a:pt x="10165" y="7027"/>
                  <a:pt x="10353" y="6962"/>
                  <a:pt x="10697" y="6963"/>
                </a:cubicBezTo>
                <a:cubicBezTo>
                  <a:pt x="11357" y="6966"/>
                  <a:pt x="11939" y="7469"/>
                  <a:pt x="12316" y="8365"/>
                </a:cubicBezTo>
                <a:cubicBezTo>
                  <a:pt x="12538" y="8895"/>
                  <a:pt x="12642" y="9610"/>
                  <a:pt x="12588" y="10217"/>
                </a:cubicBezTo>
                <a:cubicBezTo>
                  <a:pt x="12554" y="10607"/>
                  <a:pt x="12445" y="11094"/>
                  <a:pt x="12333" y="11351"/>
                </a:cubicBezTo>
                <a:cubicBezTo>
                  <a:pt x="12294" y="11443"/>
                  <a:pt x="12261" y="11533"/>
                  <a:pt x="12261" y="11549"/>
                </a:cubicBezTo>
                <a:cubicBezTo>
                  <a:pt x="12261" y="11626"/>
                  <a:pt x="12480" y="11150"/>
                  <a:pt x="12586" y="10843"/>
                </a:cubicBezTo>
                <a:cubicBezTo>
                  <a:pt x="13052" y="9487"/>
                  <a:pt x="12808" y="7741"/>
                  <a:pt x="12023" y="6822"/>
                </a:cubicBezTo>
                <a:cubicBezTo>
                  <a:pt x="11631" y="6363"/>
                  <a:pt x="11209" y="6152"/>
                  <a:pt x="10679" y="6152"/>
                </a:cubicBezTo>
                <a:close/>
                <a:moveTo>
                  <a:pt x="1582" y="6364"/>
                </a:moveTo>
                <a:cubicBezTo>
                  <a:pt x="1010" y="6332"/>
                  <a:pt x="706" y="6460"/>
                  <a:pt x="426" y="6853"/>
                </a:cubicBezTo>
                <a:cubicBezTo>
                  <a:pt x="225" y="7135"/>
                  <a:pt x="139" y="7455"/>
                  <a:pt x="125" y="7955"/>
                </a:cubicBezTo>
                <a:cubicBezTo>
                  <a:pt x="97" y="8904"/>
                  <a:pt x="312" y="9287"/>
                  <a:pt x="1063" y="9631"/>
                </a:cubicBezTo>
                <a:cubicBezTo>
                  <a:pt x="1851" y="9991"/>
                  <a:pt x="2049" y="10100"/>
                  <a:pt x="2164" y="10235"/>
                </a:cubicBezTo>
                <a:cubicBezTo>
                  <a:pt x="2543" y="10678"/>
                  <a:pt x="2431" y="11462"/>
                  <a:pt x="1953" y="11712"/>
                </a:cubicBezTo>
                <a:cubicBezTo>
                  <a:pt x="1813" y="11785"/>
                  <a:pt x="1415" y="11779"/>
                  <a:pt x="1211" y="11703"/>
                </a:cubicBezTo>
                <a:cubicBezTo>
                  <a:pt x="1000" y="11625"/>
                  <a:pt x="730" y="11441"/>
                  <a:pt x="530" y="11236"/>
                </a:cubicBezTo>
                <a:cubicBezTo>
                  <a:pt x="442" y="11146"/>
                  <a:pt x="363" y="11073"/>
                  <a:pt x="353" y="11073"/>
                </a:cubicBezTo>
                <a:cubicBezTo>
                  <a:pt x="344" y="11073"/>
                  <a:pt x="261" y="11214"/>
                  <a:pt x="168" y="11386"/>
                </a:cubicBezTo>
                <a:lnTo>
                  <a:pt x="0" y="11699"/>
                </a:lnTo>
                <a:lnTo>
                  <a:pt x="96" y="11809"/>
                </a:lnTo>
                <a:cubicBezTo>
                  <a:pt x="328" y="12078"/>
                  <a:pt x="761" y="12341"/>
                  <a:pt x="1133" y="12444"/>
                </a:cubicBezTo>
                <a:cubicBezTo>
                  <a:pt x="1780" y="12623"/>
                  <a:pt x="2405" y="12418"/>
                  <a:pt x="2723" y="11919"/>
                </a:cubicBezTo>
                <a:cubicBezTo>
                  <a:pt x="2926" y="11603"/>
                  <a:pt x="2996" y="11301"/>
                  <a:pt x="2996" y="10738"/>
                </a:cubicBezTo>
                <a:cubicBezTo>
                  <a:pt x="2995" y="10201"/>
                  <a:pt x="2939" y="9969"/>
                  <a:pt x="2729" y="9675"/>
                </a:cubicBezTo>
                <a:cubicBezTo>
                  <a:pt x="2552" y="9426"/>
                  <a:pt x="2313" y="9269"/>
                  <a:pt x="1721" y="9009"/>
                </a:cubicBezTo>
                <a:cubicBezTo>
                  <a:pt x="1172" y="8768"/>
                  <a:pt x="960" y="8625"/>
                  <a:pt x="846" y="8418"/>
                </a:cubicBezTo>
                <a:cubicBezTo>
                  <a:pt x="527" y="7841"/>
                  <a:pt x="855" y="7075"/>
                  <a:pt x="1420" y="7074"/>
                </a:cubicBezTo>
                <a:cubicBezTo>
                  <a:pt x="1680" y="7073"/>
                  <a:pt x="1913" y="7167"/>
                  <a:pt x="2237" y="7409"/>
                </a:cubicBezTo>
                <a:cubicBezTo>
                  <a:pt x="2386" y="7520"/>
                  <a:pt x="2513" y="7611"/>
                  <a:pt x="2521" y="7611"/>
                </a:cubicBezTo>
                <a:cubicBezTo>
                  <a:pt x="2541" y="7611"/>
                  <a:pt x="2807" y="6988"/>
                  <a:pt x="2807" y="6941"/>
                </a:cubicBezTo>
                <a:cubicBezTo>
                  <a:pt x="2807" y="6880"/>
                  <a:pt x="2343" y="6546"/>
                  <a:pt x="2141" y="6461"/>
                </a:cubicBezTo>
                <a:cubicBezTo>
                  <a:pt x="2038" y="6417"/>
                  <a:pt x="1805" y="6376"/>
                  <a:pt x="1582" y="6364"/>
                </a:cubicBezTo>
                <a:close/>
                <a:moveTo>
                  <a:pt x="3482" y="6399"/>
                </a:moveTo>
                <a:lnTo>
                  <a:pt x="3500" y="6589"/>
                </a:lnTo>
                <a:cubicBezTo>
                  <a:pt x="3517" y="6783"/>
                  <a:pt x="3842" y="12272"/>
                  <a:pt x="3842" y="12369"/>
                </a:cubicBezTo>
                <a:cubicBezTo>
                  <a:pt x="3842" y="12408"/>
                  <a:pt x="3963" y="12422"/>
                  <a:pt x="4291" y="12422"/>
                </a:cubicBezTo>
                <a:lnTo>
                  <a:pt x="4743" y="12422"/>
                </a:lnTo>
                <a:lnTo>
                  <a:pt x="5154" y="11037"/>
                </a:lnTo>
                <a:cubicBezTo>
                  <a:pt x="5783" y="8928"/>
                  <a:pt x="5735" y="9078"/>
                  <a:pt x="5777" y="9146"/>
                </a:cubicBezTo>
                <a:cubicBezTo>
                  <a:pt x="5797" y="9179"/>
                  <a:pt x="6028" y="9932"/>
                  <a:pt x="6293" y="10817"/>
                </a:cubicBezTo>
                <a:lnTo>
                  <a:pt x="6777" y="12426"/>
                </a:lnTo>
                <a:lnTo>
                  <a:pt x="7220" y="12413"/>
                </a:lnTo>
                <a:lnTo>
                  <a:pt x="7666" y="12400"/>
                </a:lnTo>
                <a:lnTo>
                  <a:pt x="7846" y="9397"/>
                </a:lnTo>
                <a:lnTo>
                  <a:pt x="8022" y="6399"/>
                </a:lnTo>
                <a:lnTo>
                  <a:pt x="7704" y="6399"/>
                </a:lnTo>
                <a:cubicBezTo>
                  <a:pt x="7393" y="6399"/>
                  <a:pt x="7385" y="6402"/>
                  <a:pt x="7385" y="6500"/>
                </a:cubicBezTo>
                <a:cubicBezTo>
                  <a:pt x="7385" y="6847"/>
                  <a:pt x="7117" y="11005"/>
                  <a:pt x="7092" y="11042"/>
                </a:cubicBezTo>
                <a:cubicBezTo>
                  <a:pt x="7072" y="11073"/>
                  <a:pt x="7044" y="11022"/>
                  <a:pt x="7005" y="10888"/>
                </a:cubicBezTo>
                <a:cubicBezTo>
                  <a:pt x="6835" y="10289"/>
                  <a:pt x="5785" y="6817"/>
                  <a:pt x="5765" y="6787"/>
                </a:cubicBezTo>
                <a:cubicBezTo>
                  <a:pt x="5753" y="6767"/>
                  <a:pt x="5505" y="7549"/>
                  <a:pt x="5215" y="8520"/>
                </a:cubicBezTo>
                <a:cubicBezTo>
                  <a:pt x="4405" y="11232"/>
                  <a:pt x="4465" y="11052"/>
                  <a:pt x="4421" y="10980"/>
                </a:cubicBezTo>
                <a:cubicBezTo>
                  <a:pt x="4396" y="10938"/>
                  <a:pt x="4343" y="10218"/>
                  <a:pt x="4259" y="8758"/>
                </a:cubicBezTo>
                <a:cubicBezTo>
                  <a:pt x="4191" y="7571"/>
                  <a:pt x="4128" y="6556"/>
                  <a:pt x="4120" y="6500"/>
                </a:cubicBezTo>
                <a:cubicBezTo>
                  <a:pt x="4106" y="6403"/>
                  <a:pt x="4095" y="6399"/>
                  <a:pt x="3795" y="6399"/>
                </a:cubicBezTo>
                <a:lnTo>
                  <a:pt x="3482" y="6399"/>
                </a:lnTo>
                <a:close/>
                <a:moveTo>
                  <a:pt x="17963" y="6439"/>
                </a:moveTo>
                <a:lnTo>
                  <a:pt x="17963" y="9433"/>
                </a:lnTo>
                <a:lnTo>
                  <a:pt x="17963" y="12431"/>
                </a:lnTo>
                <a:lnTo>
                  <a:pt x="18916" y="12409"/>
                </a:lnTo>
                <a:cubicBezTo>
                  <a:pt x="19778" y="12392"/>
                  <a:pt x="19890" y="12382"/>
                  <a:pt x="20104" y="12294"/>
                </a:cubicBezTo>
                <a:cubicBezTo>
                  <a:pt x="20492" y="12134"/>
                  <a:pt x="20752" y="11911"/>
                  <a:pt x="21022" y="11500"/>
                </a:cubicBezTo>
                <a:cubicBezTo>
                  <a:pt x="21289" y="11094"/>
                  <a:pt x="21436" y="10700"/>
                  <a:pt x="21524" y="10147"/>
                </a:cubicBezTo>
                <a:cubicBezTo>
                  <a:pt x="21600" y="9663"/>
                  <a:pt x="21574" y="8875"/>
                  <a:pt x="21468" y="8410"/>
                </a:cubicBezTo>
                <a:cubicBezTo>
                  <a:pt x="21266" y="7518"/>
                  <a:pt x="20864" y="6931"/>
                  <a:pt x="20223" y="6593"/>
                </a:cubicBezTo>
                <a:lnTo>
                  <a:pt x="19985" y="6469"/>
                </a:lnTo>
                <a:lnTo>
                  <a:pt x="18974" y="6452"/>
                </a:lnTo>
                <a:lnTo>
                  <a:pt x="17963" y="6439"/>
                </a:lnTo>
                <a:close/>
                <a:moveTo>
                  <a:pt x="13649" y="6443"/>
                </a:moveTo>
                <a:lnTo>
                  <a:pt x="13649" y="9433"/>
                </a:lnTo>
                <a:lnTo>
                  <a:pt x="13649" y="12422"/>
                </a:lnTo>
                <a:lnTo>
                  <a:pt x="13944" y="12422"/>
                </a:lnTo>
                <a:lnTo>
                  <a:pt x="14240" y="12422"/>
                </a:lnTo>
                <a:lnTo>
                  <a:pt x="14246" y="11377"/>
                </a:lnTo>
                <a:lnTo>
                  <a:pt x="14254" y="10332"/>
                </a:lnTo>
                <a:lnTo>
                  <a:pt x="14744" y="10332"/>
                </a:lnTo>
                <a:lnTo>
                  <a:pt x="15231" y="10332"/>
                </a:lnTo>
                <a:lnTo>
                  <a:pt x="15688" y="11377"/>
                </a:lnTo>
                <a:lnTo>
                  <a:pt x="16146" y="12418"/>
                </a:lnTo>
                <a:lnTo>
                  <a:pt x="16508" y="12422"/>
                </a:lnTo>
                <a:lnTo>
                  <a:pt x="16873" y="12422"/>
                </a:lnTo>
                <a:lnTo>
                  <a:pt x="16532" y="11664"/>
                </a:lnTo>
                <a:cubicBezTo>
                  <a:pt x="16344" y="11246"/>
                  <a:pt x="16126" y="10758"/>
                  <a:pt x="16045" y="10579"/>
                </a:cubicBezTo>
                <a:cubicBezTo>
                  <a:pt x="15907" y="10275"/>
                  <a:pt x="15885" y="10173"/>
                  <a:pt x="15958" y="10173"/>
                </a:cubicBezTo>
                <a:cubicBezTo>
                  <a:pt x="16035" y="10173"/>
                  <a:pt x="16431" y="9852"/>
                  <a:pt x="16540" y="9701"/>
                </a:cubicBezTo>
                <a:cubicBezTo>
                  <a:pt x="16880" y="9234"/>
                  <a:pt x="16992" y="8202"/>
                  <a:pt x="16784" y="7462"/>
                </a:cubicBezTo>
                <a:cubicBezTo>
                  <a:pt x="16703" y="7174"/>
                  <a:pt x="16491" y="6844"/>
                  <a:pt x="16297" y="6699"/>
                </a:cubicBezTo>
                <a:cubicBezTo>
                  <a:pt x="15984" y="6466"/>
                  <a:pt x="15854" y="6444"/>
                  <a:pt x="14706" y="6443"/>
                </a:cubicBezTo>
                <a:lnTo>
                  <a:pt x="13649" y="6443"/>
                </a:lnTo>
                <a:close/>
                <a:moveTo>
                  <a:pt x="14254" y="7184"/>
                </a:moveTo>
                <a:lnTo>
                  <a:pt x="14906" y="7184"/>
                </a:lnTo>
                <a:cubicBezTo>
                  <a:pt x="15625" y="7185"/>
                  <a:pt x="15717" y="7211"/>
                  <a:pt x="15943" y="7448"/>
                </a:cubicBezTo>
                <a:cubicBezTo>
                  <a:pt x="16209" y="7727"/>
                  <a:pt x="16316" y="8264"/>
                  <a:pt x="16213" y="8789"/>
                </a:cubicBezTo>
                <a:cubicBezTo>
                  <a:pt x="16164" y="9039"/>
                  <a:pt x="15982" y="9333"/>
                  <a:pt x="15799" y="9459"/>
                </a:cubicBezTo>
                <a:cubicBezTo>
                  <a:pt x="15651" y="9561"/>
                  <a:pt x="15606" y="9569"/>
                  <a:pt x="14955" y="9582"/>
                </a:cubicBezTo>
                <a:cubicBezTo>
                  <a:pt x="14404" y="9594"/>
                  <a:pt x="14267" y="9582"/>
                  <a:pt x="14254" y="9534"/>
                </a:cubicBezTo>
                <a:cubicBezTo>
                  <a:pt x="14246" y="9501"/>
                  <a:pt x="14241" y="8960"/>
                  <a:pt x="14246" y="8330"/>
                </a:cubicBezTo>
                <a:lnTo>
                  <a:pt x="14254" y="7184"/>
                </a:lnTo>
                <a:close/>
                <a:moveTo>
                  <a:pt x="18568" y="7184"/>
                </a:moveTo>
                <a:lnTo>
                  <a:pt x="19130" y="7184"/>
                </a:lnTo>
                <a:cubicBezTo>
                  <a:pt x="19623" y="7185"/>
                  <a:pt x="19716" y="7198"/>
                  <a:pt x="19901" y="7285"/>
                </a:cubicBezTo>
                <a:cubicBezTo>
                  <a:pt x="20496" y="7565"/>
                  <a:pt x="20865" y="8295"/>
                  <a:pt x="20906" y="9274"/>
                </a:cubicBezTo>
                <a:cubicBezTo>
                  <a:pt x="20954" y="10397"/>
                  <a:pt x="20511" y="11341"/>
                  <a:pt x="19820" y="11589"/>
                </a:cubicBezTo>
                <a:cubicBezTo>
                  <a:pt x="19573" y="11677"/>
                  <a:pt x="18590" y="11688"/>
                  <a:pt x="18568" y="11602"/>
                </a:cubicBezTo>
                <a:cubicBezTo>
                  <a:pt x="18561" y="11571"/>
                  <a:pt x="18555" y="10566"/>
                  <a:pt x="18560" y="9366"/>
                </a:cubicBezTo>
                <a:lnTo>
                  <a:pt x="18568" y="7184"/>
                </a:lnTo>
                <a:close/>
                <a:moveTo>
                  <a:pt x="9859" y="12845"/>
                </a:moveTo>
                <a:cubicBezTo>
                  <a:pt x="9852" y="12835"/>
                  <a:pt x="9758" y="12886"/>
                  <a:pt x="9651" y="12960"/>
                </a:cubicBezTo>
                <a:cubicBezTo>
                  <a:pt x="8878" y="13493"/>
                  <a:pt x="8003" y="13543"/>
                  <a:pt x="7156" y="13097"/>
                </a:cubicBezTo>
                <a:cubicBezTo>
                  <a:pt x="7022" y="13026"/>
                  <a:pt x="6913" y="12976"/>
                  <a:pt x="6913" y="12986"/>
                </a:cubicBezTo>
                <a:cubicBezTo>
                  <a:pt x="6913" y="13018"/>
                  <a:pt x="7150" y="13189"/>
                  <a:pt x="7350" y="13304"/>
                </a:cubicBezTo>
                <a:cubicBezTo>
                  <a:pt x="7454" y="13363"/>
                  <a:pt x="7640" y="13442"/>
                  <a:pt x="7765" y="13476"/>
                </a:cubicBezTo>
                <a:cubicBezTo>
                  <a:pt x="8235" y="13605"/>
                  <a:pt x="8777" y="13548"/>
                  <a:pt x="9233" y="13317"/>
                </a:cubicBezTo>
                <a:cubicBezTo>
                  <a:pt x="9484" y="13190"/>
                  <a:pt x="9886" y="12886"/>
                  <a:pt x="9859" y="12845"/>
                </a:cubicBezTo>
                <a:close/>
                <a:moveTo>
                  <a:pt x="11563" y="12889"/>
                </a:moveTo>
                <a:cubicBezTo>
                  <a:pt x="11555" y="12890"/>
                  <a:pt x="11570" y="12908"/>
                  <a:pt x="11598" y="12942"/>
                </a:cubicBezTo>
                <a:cubicBezTo>
                  <a:pt x="11761" y="13148"/>
                  <a:pt x="12245" y="13420"/>
                  <a:pt x="12600" y="13502"/>
                </a:cubicBezTo>
                <a:cubicBezTo>
                  <a:pt x="13022" y="13600"/>
                  <a:pt x="13576" y="13522"/>
                  <a:pt x="13988" y="13308"/>
                </a:cubicBezTo>
                <a:cubicBezTo>
                  <a:pt x="14189" y="13204"/>
                  <a:pt x="14506" y="12980"/>
                  <a:pt x="14506" y="12942"/>
                </a:cubicBezTo>
                <a:cubicBezTo>
                  <a:pt x="14506" y="12932"/>
                  <a:pt x="14397" y="12983"/>
                  <a:pt x="14263" y="13057"/>
                </a:cubicBezTo>
                <a:cubicBezTo>
                  <a:pt x="13796" y="13316"/>
                  <a:pt x="13555" y="13383"/>
                  <a:pt x="13087" y="13383"/>
                </a:cubicBezTo>
                <a:cubicBezTo>
                  <a:pt x="12543" y="13384"/>
                  <a:pt x="12194" y="13277"/>
                  <a:pt x="11656" y="12942"/>
                </a:cubicBezTo>
                <a:cubicBezTo>
                  <a:pt x="11601" y="12908"/>
                  <a:pt x="11571" y="12889"/>
                  <a:pt x="11563" y="12889"/>
                </a:cubicBezTo>
                <a:close/>
                <a:moveTo>
                  <a:pt x="19750" y="12938"/>
                </a:moveTo>
                <a:cubicBezTo>
                  <a:pt x="19750" y="12918"/>
                  <a:pt x="19691" y="13032"/>
                  <a:pt x="19574" y="13291"/>
                </a:cubicBezTo>
                <a:cubicBezTo>
                  <a:pt x="19175" y="14172"/>
                  <a:pt x="18662" y="14944"/>
                  <a:pt x="18099" y="15517"/>
                </a:cubicBezTo>
                <a:cubicBezTo>
                  <a:pt x="16280" y="17369"/>
                  <a:pt x="13971" y="17242"/>
                  <a:pt x="12189" y="15195"/>
                </a:cubicBezTo>
                <a:cubicBezTo>
                  <a:pt x="11887" y="14849"/>
                  <a:pt x="11341" y="14020"/>
                  <a:pt x="11157" y="13626"/>
                </a:cubicBezTo>
                <a:cubicBezTo>
                  <a:pt x="10998" y="13285"/>
                  <a:pt x="10948" y="13221"/>
                  <a:pt x="11067" y="13511"/>
                </a:cubicBezTo>
                <a:cubicBezTo>
                  <a:pt x="11838" y="15381"/>
                  <a:pt x="13226" y="16674"/>
                  <a:pt x="14715" y="16911"/>
                </a:cubicBezTo>
                <a:cubicBezTo>
                  <a:pt x="16694" y="17225"/>
                  <a:pt x="18564" y="15874"/>
                  <a:pt x="19577" y="13396"/>
                </a:cubicBezTo>
                <a:cubicBezTo>
                  <a:pt x="19693" y="13112"/>
                  <a:pt x="19751" y="12958"/>
                  <a:pt x="19750" y="12938"/>
                </a:cubicBezTo>
                <a:close/>
                <a:moveTo>
                  <a:pt x="10500" y="12960"/>
                </a:moveTo>
                <a:lnTo>
                  <a:pt x="10334" y="13330"/>
                </a:lnTo>
                <a:cubicBezTo>
                  <a:pt x="9567" y="15044"/>
                  <a:pt x="8352" y="16266"/>
                  <a:pt x="6985" y="16699"/>
                </a:cubicBezTo>
                <a:cubicBezTo>
                  <a:pt x="6565" y="16832"/>
                  <a:pt x="5668" y="16843"/>
                  <a:pt x="5238" y="16721"/>
                </a:cubicBezTo>
                <a:cubicBezTo>
                  <a:pt x="4462" y="16501"/>
                  <a:pt x="3752" y="16048"/>
                  <a:pt x="3094" y="15345"/>
                </a:cubicBezTo>
                <a:cubicBezTo>
                  <a:pt x="2761" y="14990"/>
                  <a:pt x="2169" y="14104"/>
                  <a:pt x="1932" y="13613"/>
                </a:cubicBezTo>
                <a:cubicBezTo>
                  <a:pt x="1837" y="13414"/>
                  <a:pt x="1733" y="13202"/>
                  <a:pt x="1704" y="13141"/>
                </a:cubicBezTo>
                <a:cubicBezTo>
                  <a:pt x="1673" y="13077"/>
                  <a:pt x="1680" y="13103"/>
                  <a:pt x="1718" y="13207"/>
                </a:cubicBezTo>
                <a:cubicBezTo>
                  <a:pt x="2161" y="14417"/>
                  <a:pt x="2961" y="15561"/>
                  <a:pt x="3792" y="16174"/>
                </a:cubicBezTo>
                <a:cubicBezTo>
                  <a:pt x="5212" y="17221"/>
                  <a:pt x="6955" y="17210"/>
                  <a:pt x="8361" y="16139"/>
                </a:cubicBezTo>
                <a:cubicBezTo>
                  <a:pt x="9167" y="15526"/>
                  <a:pt x="9788" y="14681"/>
                  <a:pt x="10285" y="13524"/>
                </a:cubicBezTo>
                <a:cubicBezTo>
                  <a:pt x="10387" y="13289"/>
                  <a:pt x="10479" y="13113"/>
                  <a:pt x="10491" y="13132"/>
                </a:cubicBezTo>
                <a:cubicBezTo>
                  <a:pt x="10502" y="13151"/>
                  <a:pt x="10541" y="14730"/>
                  <a:pt x="10578" y="16646"/>
                </a:cubicBezTo>
                <a:cubicBezTo>
                  <a:pt x="10614" y="18563"/>
                  <a:pt x="10651" y="20467"/>
                  <a:pt x="10659" y="20875"/>
                </a:cubicBezTo>
                <a:cubicBezTo>
                  <a:pt x="10667" y="21283"/>
                  <a:pt x="10679" y="21596"/>
                  <a:pt x="10685" y="21571"/>
                </a:cubicBezTo>
                <a:cubicBezTo>
                  <a:pt x="10691" y="21547"/>
                  <a:pt x="10721" y="20047"/>
                  <a:pt x="10755" y="18242"/>
                </a:cubicBezTo>
                <a:cubicBezTo>
                  <a:pt x="10844" y="13388"/>
                  <a:pt x="10850" y="13141"/>
                  <a:pt x="10879" y="13114"/>
                </a:cubicBezTo>
                <a:cubicBezTo>
                  <a:pt x="10894" y="13101"/>
                  <a:pt x="10889" y="13061"/>
                  <a:pt x="10870" y="13026"/>
                </a:cubicBezTo>
                <a:cubicBezTo>
                  <a:pt x="10848" y="12985"/>
                  <a:pt x="10776" y="12960"/>
                  <a:pt x="10668" y="12960"/>
                </a:cubicBezTo>
                <a:lnTo>
                  <a:pt x="10500" y="12960"/>
                </a:lnTo>
                <a:close/>
                <a:moveTo>
                  <a:pt x="17253" y="12969"/>
                </a:moveTo>
                <a:cubicBezTo>
                  <a:pt x="17228" y="12991"/>
                  <a:pt x="17151" y="13102"/>
                  <a:pt x="17001" y="13322"/>
                </a:cubicBezTo>
                <a:cubicBezTo>
                  <a:pt x="16394" y="14206"/>
                  <a:pt x="15764" y="14726"/>
                  <a:pt x="14976" y="14993"/>
                </a:cubicBezTo>
                <a:cubicBezTo>
                  <a:pt x="14543" y="15139"/>
                  <a:pt x="13833" y="15135"/>
                  <a:pt x="13385" y="14988"/>
                </a:cubicBezTo>
                <a:cubicBezTo>
                  <a:pt x="12668" y="14753"/>
                  <a:pt x="11986" y="14238"/>
                  <a:pt x="11470" y="13533"/>
                </a:cubicBezTo>
                <a:cubicBezTo>
                  <a:pt x="11142" y="13085"/>
                  <a:pt x="11118" y="13060"/>
                  <a:pt x="11290" y="13366"/>
                </a:cubicBezTo>
                <a:cubicBezTo>
                  <a:pt x="11809" y="14286"/>
                  <a:pt x="12671" y="14972"/>
                  <a:pt x="13576" y="15187"/>
                </a:cubicBezTo>
                <a:cubicBezTo>
                  <a:pt x="13913" y="15267"/>
                  <a:pt x="14670" y="15247"/>
                  <a:pt x="14976" y="15147"/>
                </a:cubicBezTo>
                <a:cubicBezTo>
                  <a:pt x="15485" y="14981"/>
                  <a:pt x="15968" y="14661"/>
                  <a:pt x="16433" y="14190"/>
                </a:cubicBezTo>
                <a:cubicBezTo>
                  <a:pt x="16681" y="13939"/>
                  <a:pt x="17082" y="13370"/>
                  <a:pt x="17221" y="13070"/>
                </a:cubicBezTo>
                <a:cubicBezTo>
                  <a:pt x="17242" y="13025"/>
                  <a:pt x="17258" y="12993"/>
                  <a:pt x="17262" y="12978"/>
                </a:cubicBezTo>
                <a:cubicBezTo>
                  <a:pt x="17265" y="12966"/>
                  <a:pt x="17261" y="12961"/>
                  <a:pt x="17253" y="12969"/>
                </a:cubicBezTo>
                <a:close/>
                <a:moveTo>
                  <a:pt x="4088" y="12978"/>
                </a:moveTo>
                <a:cubicBezTo>
                  <a:pt x="4095" y="13009"/>
                  <a:pt x="4185" y="13174"/>
                  <a:pt x="4357" y="13449"/>
                </a:cubicBezTo>
                <a:cubicBezTo>
                  <a:pt x="4654" y="13924"/>
                  <a:pt x="4833" y="14142"/>
                  <a:pt x="5174" y="14441"/>
                </a:cubicBezTo>
                <a:cubicBezTo>
                  <a:pt x="5628" y="14839"/>
                  <a:pt x="6148" y="15104"/>
                  <a:pt x="6664" y="15204"/>
                </a:cubicBezTo>
                <a:cubicBezTo>
                  <a:pt x="7347" y="15337"/>
                  <a:pt x="8107" y="15188"/>
                  <a:pt x="8712" y="14807"/>
                </a:cubicBezTo>
                <a:cubicBezTo>
                  <a:pt x="9179" y="14513"/>
                  <a:pt x="9821" y="13832"/>
                  <a:pt x="10082" y="13352"/>
                </a:cubicBezTo>
                <a:cubicBezTo>
                  <a:pt x="10312" y="12931"/>
                  <a:pt x="10302" y="12932"/>
                  <a:pt x="10004" y="13357"/>
                </a:cubicBezTo>
                <a:cubicBezTo>
                  <a:pt x="8823" y="15043"/>
                  <a:pt x="7298" y="15545"/>
                  <a:pt x="5812" y="14732"/>
                </a:cubicBezTo>
                <a:cubicBezTo>
                  <a:pt x="5288" y="14446"/>
                  <a:pt x="4735" y="13911"/>
                  <a:pt x="4323" y="13295"/>
                </a:cubicBezTo>
                <a:cubicBezTo>
                  <a:pt x="4156" y="13047"/>
                  <a:pt x="4081" y="12946"/>
                  <a:pt x="4088" y="12978"/>
                </a:cubicBezTo>
                <a:close/>
              </a:path>
            </a:pathLst>
          </a:custGeom>
          <a:ln w="3175">
            <a:miter lim="400000"/>
          </a:ln>
        </p:spPr>
      </p:pic>
      <p:sp>
        <p:nvSpPr>
          <p:cNvPr id="13" name="TextBox 12">
            <a:extLst>
              <a:ext uri="{FF2B5EF4-FFF2-40B4-BE49-F238E27FC236}">
                <a16:creationId xmlns:a16="http://schemas.microsoft.com/office/drawing/2014/main" id="{80D9DDCF-B3D5-E2A8-4F9E-02C885AB3494}"/>
              </a:ext>
            </a:extLst>
          </p:cNvPr>
          <p:cNvSpPr txBox="1"/>
          <p:nvPr/>
        </p:nvSpPr>
        <p:spPr>
          <a:xfrm>
            <a:off x="596465" y="2346267"/>
            <a:ext cx="19476810" cy="1323439"/>
          </a:xfrm>
          <a:prstGeom prst="rect">
            <a:avLst/>
          </a:prstGeom>
          <a:noFill/>
        </p:spPr>
        <p:txBody>
          <a:bodyPr wrap="square" rtlCol="0">
            <a:spAutoFit/>
          </a:bodyPr>
          <a:lstStyle/>
          <a:p>
            <a:pPr algn="l"/>
            <a:r>
              <a:rPr lang="en-US" sz="4000" i="1" dirty="0">
                <a:solidFill>
                  <a:srgbClr val="FFC000"/>
                </a:solidFill>
                <a:latin typeface="Helvetica" pitchFamily="2" charset="0"/>
              </a:rPr>
              <a:t>Advancing orbital space weather forecasting through model development, data assimilation, and machine learning research</a:t>
            </a:r>
          </a:p>
        </p:txBody>
      </p:sp>
      <p:sp>
        <p:nvSpPr>
          <p:cNvPr id="2" name="Dr. Thomas Berger…">
            <a:extLst>
              <a:ext uri="{FF2B5EF4-FFF2-40B4-BE49-F238E27FC236}">
                <a16:creationId xmlns:a16="http://schemas.microsoft.com/office/drawing/2014/main" id="{DEC718DA-AFBD-29B6-48B6-5390D078CCAC}"/>
              </a:ext>
            </a:extLst>
          </p:cNvPr>
          <p:cNvSpPr txBox="1">
            <a:spLocks/>
          </p:cNvSpPr>
          <p:nvPr/>
        </p:nvSpPr>
        <p:spPr>
          <a:xfrm>
            <a:off x="620395" y="6285680"/>
            <a:ext cx="16524605" cy="6889994"/>
          </a:xfrm>
          <a:prstGeom prst="rect">
            <a:avLst/>
          </a:prstGeom>
        </p:spPr>
        <p:txBody>
          <a:bodyPr>
            <a:normAutofit/>
          </a:bodyPr>
          <a:lstStyle>
            <a:lvl1pPr marL="61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1pPr>
            <a:lvl2pPr marL="124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2pPr>
            <a:lvl3pPr marL="188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3pPr>
            <a:lvl4pPr marL="251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4pPr>
            <a:lvl5pPr marL="315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5pPr>
            <a:lvl6pPr marL="378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6pPr>
            <a:lvl7pPr marL="442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7pPr>
            <a:lvl8pPr marL="505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8pPr>
            <a:lvl9pPr marL="569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9pPr>
          </a:lstStyle>
          <a:p>
            <a:pPr marL="0" indent="0" defTabSz="808990">
              <a:spcBef>
                <a:spcPts val="0"/>
              </a:spcBef>
              <a:buSzTx/>
              <a:buNone/>
              <a:defRPr sz="4116" b="1">
                <a:solidFill>
                  <a:srgbClr val="FFFFFF"/>
                </a:solidFill>
              </a:defRPr>
            </a:pPr>
            <a:r>
              <a:rPr kumimoji="0" lang="en-US" sz="3600" b="1" i="0" u="none" strike="noStrike" kern="0" cap="none" spc="0" normalizeH="0" baseline="0" noProof="0" dirty="0">
                <a:ln>
                  <a:noFill/>
                </a:ln>
                <a:solidFill>
                  <a:srgbClr val="FFFFFF"/>
                </a:solidFill>
                <a:effectLst/>
                <a:uLnTx/>
                <a:uFillTx/>
                <a:latin typeface="Helvetica" pitchFamily="2" charset="0"/>
                <a:sym typeface="Helvetica"/>
              </a:rPr>
              <a:t>Eric Sutton</a:t>
            </a:r>
            <a:r>
              <a:rPr lang="en-US" sz="4000" dirty="0">
                <a:solidFill>
                  <a:srgbClr val="FFFFFF"/>
                </a:solidFill>
              </a:rPr>
              <a:t>	</a:t>
            </a:r>
            <a:endParaRPr lang="en-US" sz="4000" dirty="0">
              <a:latin typeface="Times Roman"/>
              <a:ea typeface="Times Roman"/>
              <a:cs typeface="Times Roman"/>
              <a:sym typeface="Times Roman"/>
            </a:endParaRPr>
          </a:p>
          <a:p>
            <a:pPr marL="0" indent="0" defTabSz="672084">
              <a:spcBef>
                <a:spcPts val="1200"/>
              </a:spcBef>
              <a:buSzTx/>
              <a:buFontTx/>
              <a:buNone/>
              <a:defRPr sz="3528">
                <a:solidFill>
                  <a:srgbClr val="D9D9D9"/>
                </a:solidFill>
              </a:defRPr>
            </a:pPr>
            <a:r>
              <a:rPr lang="en-US" sz="3500" dirty="0">
                <a:solidFill>
                  <a:srgbClr val="D9D9D9"/>
                </a:solidFill>
              </a:rPr>
              <a:t>University of Colorado at Boulder</a:t>
            </a:r>
          </a:p>
          <a:p>
            <a:pPr marL="0" indent="0" defTabSz="672084">
              <a:spcBef>
                <a:spcPts val="0"/>
              </a:spcBef>
              <a:buSzTx/>
              <a:buFontTx/>
              <a:buNone/>
              <a:defRPr sz="3528">
                <a:solidFill>
                  <a:srgbClr val="D9D9D9"/>
                </a:solidFill>
              </a:defRPr>
            </a:pPr>
            <a:r>
              <a:rPr lang="en-US" sz="3500" dirty="0">
                <a:solidFill>
                  <a:srgbClr val="D9D9D9"/>
                </a:solidFill>
              </a:rPr>
              <a:t>Space Weather Technology, Research, and Education Center (</a:t>
            </a:r>
            <a:r>
              <a:rPr lang="en-US" sz="3500" dirty="0" err="1">
                <a:solidFill>
                  <a:srgbClr val="D9D9D9"/>
                </a:solidFill>
              </a:rPr>
              <a:t>SWx</a:t>
            </a:r>
            <a:r>
              <a:rPr lang="en-US" sz="3500" dirty="0">
                <a:solidFill>
                  <a:srgbClr val="D9D9D9"/>
                </a:solidFill>
              </a:rPr>
              <a:t> TREC)</a:t>
            </a:r>
          </a:p>
          <a:p>
            <a:pPr marL="0" indent="0" defTabSz="672084">
              <a:spcBef>
                <a:spcPts val="0"/>
              </a:spcBef>
              <a:buSzTx/>
              <a:buFontTx/>
              <a:buNone/>
              <a:defRPr sz="3528">
                <a:solidFill>
                  <a:srgbClr val="D9D9D9"/>
                </a:solidFill>
              </a:defRPr>
            </a:pPr>
            <a:endParaRPr lang="en-US" sz="3528" dirty="0">
              <a:solidFill>
                <a:srgbClr val="D9D9D9"/>
              </a:solidFill>
            </a:endParaRPr>
          </a:p>
          <a:p>
            <a:pPr marL="0" indent="0" defTabSz="672084">
              <a:spcBef>
                <a:spcPts val="0"/>
              </a:spcBef>
              <a:buSzTx/>
              <a:buFontTx/>
              <a:buNone/>
              <a:defRPr sz="3528">
                <a:solidFill>
                  <a:srgbClr val="D9D9D9"/>
                </a:solidFill>
              </a:defRPr>
            </a:pPr>
            <a:r>
              <a:rPr lang="en-US" sz="3600" b="1" dirty="0">
                <a:solidFill>
                  <a:srgbClr val="FFFFFF"/>
                </a:solidFill>
                <a:latin typeface="Helvetica" pitchFamily="2" charset="0"/>
              </a:rPr>
              <a:t>And the SWORD Team:</a:t>
            </a:r>
            <a:r>
              <a:rPr lang="en-US" sz="3600" b="1" dirty="0">
                <a:solidFill>
                  <a:srgbClr val="D0D0D0"/>
                </a:solidFill>
                <a:latin typeface="Helvetica" pitchFamily="2" charset="0"/>
              </a:rPr>
              <a:t>  </a:t>
            </a:r>
          </a:p>
          <a:p>
            <a:pPr marL="0" indent="0" defTabSz="672084">
              <a:spcBef>
                <a:spcPts val="0"/>
              </a:spcBef>
              <a:buSzTx/>
              <a:buFontTx/>
              <a:buNone/>
              <a:defRPr sz="3528">
                <a:solidFill>
                  <a:srgbClr val="D9D9D9"/>
                </a:solidFill>
              </a:defRPr>
            </a:pPr>
            <a:r>
              <a:rPr lang="en-US" sz="3600" dirty="0">
                <a:solidFill>
                  <a:srgbClr val="FFFFFF"/>
                </a:solidFill>
                <a:latin typeface="Helvetica" pitchFamily="2" charset="0"/>
              </a:rPr>
              <a:t>PI:  </a:t>
            </a:r>
            <a:r>
              <a:rPr lang="en-US" sz="3600" b="1" dirty="0">
                <a:solidFill>
                  <a:srgbClr val="FFFFFF"/>
                </a:solidFill>
                <a:latin typeface="Helvetica" pitchFamily="2" charset="0"/>
              </a:rPr>
              <a:t>Tom Berger</a:t>
            </a:r>
          </a:p>
          <a:p>
            <a:pPr marL="0" indent="0" defTabSz="672084">
              <a:spcBef>
                <a:spcPts val="0"/>
              </a:spcBef>
              <a:buSzTx/>
              <a:buFontTx/>
              <a:buNone/>
              <a:defRPr sz="3528">
                <a:solidFill>
                  <a:srgbClr val="D9D9D9"/>
                </a:solidFill>
              </a:defRPr>
            </a:pPr>
            <a:r>
              <a:rPr lang="en-US" sz="3600" dirty="0">
                <a:solidFill>
                  <a:srgbClr val="FFFFFF"/>
                </a:solidFill>
                <a:latin typeface="Helvetica" pitchFamily="2" charset="0"/>
              </a:rPr>
              <a:t>Co-I’s:  Dan Baker, </a:t>
            </a:r>
            <a:r>
              <a:rPr lang="en-US" sz="3600" dirty="0" err="1">
                <a:solidFill>
                  <a:srgbClr val="FFFFFF"/>
                </a:solidFill>
                <a:latin typeface="Helvetica" pitchFamily="2" charset="0"/>
              </a:rPr>
              <a:t>Tuija</a:t>
            </a:r>
            <a:r>
              <a:rPr lang="en-US" sz="3600" dirty="0">
                <a:solidFill>
                  <a:srgbClr val="FFFFFF"/>
                </a:solidFill>
                <a:latin typeface="Helvetica" pitchFamily="2" charset="0"/>
              </a:rPr>
              <a:t> </a:t>
            </a:r>
            <a:r>
              <a:rPr lang="en-US" sz="3600" dirty="0" err="1">
                <a:solidFill>
                  <a:srgbClr val="FFFFFF"/>
                </a:solidFill>
                <a:latin typeface="Helvetica" pitchFamily="2" charset="0"/>
              </a:rPr>
              <a:t>Pulkkinen</a:t>
            </a:r>
            <a:r>
              <a:rPr lang="en-US" sz="3600" dirty="0">
                <a:solidFill>
                  <a:srgbClr val="FFFFFF"/>
                </a:solidFill>
                <a:latin typeface="Helvetica" pitchFamily="2" charset="0"/>
              </a:rPr>
              <a:t>, Tamas </a:t>
            </a:r>
            <a:r>
              <a:rPr lang="en-US" sz="3600" dirty="0" err="1">
                <a:solidFill>
                  <a:srgbClr val="FFFFFF"/>
                </a:solidFill>
                <a:latin typeface="Helvetica" pitchFamily="2" charset="0"/>
              </a:rPr>
              <a:t>Gombosi</a:t>
            </a:r>
            <a:r>
              <a:rPr lang="en-US" sz="3600" dirty="0">
                <a:solidFill>
                  <a:srgbClr val="FFFFFF"/>
                </a:solidFill>
                <a:latin typeface="Helvetica" pitchFamily="2" charset="0"/>
              </a:rPr>
              <a:t>, Julia Putt (Project Manager), Enrico </a:t>
            </a:r>
            <a:r>
              <a:rPr lang="en-US" sz="3600" dirty="0" err="1">
                <a:solidFill>
                  <a:srgbClr val="FFFFFF"/>
                </a:solidFill>
                <a:latin typeface="Helvetica" pitchFamily="2" charset="0"/>
              </a:rPr>
              <a:t>Camporeale</a:t>
            </a:r>
            <a:r>
              <a:rPr lang="en-US" sz="3600" dirty="0">
                <a:solidFill>
                  <a:srgbClr val="FFFFFF"/>
                </a:solidFill>
                <a:latin typeface="Helvetica" pitchFamily="2" charset="0"/>
              </a:rPr>
              <a:t>, Phil Chamberlin, Fazlul Laskar, Greg Lucas, Naomi </a:t>
            </a:r>
            <a:r>
              <a:rPr lang="en-US" sz="3600" dirty="0" err="1">
                <a:solidFill>
                  <a:srgbClr val="FFFFFF"/>
                </a:solidFill>
                <a:latin typeface="Helvetica" pitchFamily="2" charset="0"/>
              </a:rPr>
              <a:t>Maryuma</a:t>
            </a:r>
            <a:r>
              <a:rPr lang="en-US" sz="3600" dirty="0">
                <a:solidFill>
                  <a:srgbClr val="FFFFFF"/>
                </a:solidFill>
                <a:latin typeface="Helvetica" pitchFamily="2" charset="0"/>
              </a:rPr>
              <a:t>, Mark </a:t>
            </a:r>
            <a:r>
              <a:rPr lang="en-US" sz="3600" dirty="0" err="1">
                <a:solidFill>
                  <a:srgbClr val="FFFFFF"/>
                </a:solidFill>
                <a:latin typeface="Helvetica" pitchFamily="2" charset="0"/>
              </a:rPr>
              <a:t>Miesch</a:t>
            </a:r>
            <a:r>
              <a:rPr lang="en-US" sz="3600" dirty="0">
                <a:solidFill>
                  <a:srgbClr val="FFFFFF"/>
                </a:solidFill>
                <a:latin typeface="Helvetica" pitchFamily="2" charset="0"/>
              </a:rPr>
              <a:t>, Yang Chen, </a:t>
            </a:r>
            <a:r>
              <a:rPr lang="en-US" sz="3600" dirty="0" err="1">
                <a:solidFill>
                  <a:srgbClr val="FFFFFF"/>
                </a:solidFill>
                <a:latin typeface="Helvetica" pitchFamily="2" charset="0"/>
              </a:rPr>
              <a:t>Zhenguang</a:t>
            </a:r>
            <a:r>
              <a:rPr lang="en-US" sz="3600" dirty="0">
                <a:solidFill>
                  <a:srgbClr val="FFFFFF"/>
                </a:solidFill>
                <a:latin typeface="Helvetica" pitchFamily="2" charset="0"/>
              </a:rPr>
              <a:t> Huang, Mike </a:t>
            </a:r>
            <a:r>
              <a:rPr lang="en-US" sz="3600" dirty="0" err="1">
                <a:solidFill>
                  <a:srgbClr val="FFFFFF"/>
                </a:solidFill>
                <a:latin typeface="Helvetica" pitchFamily="2" charset="0"/>
              </a:rPr>
              <a:t>Liemohn</a:t>
            </a:r>
            <a:r>
              <a:rPr lang="en-US" sz="3600" dirty="0">
                <a:solidFill>
                  <a:srgbClr val="FFFFFF"/>
                </a:solidFill>
                <a:latin typeface="Helvetica" pitchFamily="2" charset="0"/>
              </a:rPr>
              <a:t>, Aaron Ridley, Gabor Toth, Dan Welling, </a:t>
            </a:r>
            <a:r>
              <a:rPr lang="en-US" sz="3600" dirty="0" err="1">
                <a:solidFill>
                  <a:srgbClr val="FFFFFF"/>
                </a:solidFill>
                <a:latin typeface="Helvetica" pitchFamily="2" charset="0"/>
              </a:rPr>
              <a:t>Shasha</a:t>
            </a:r>
            <a:r>
              <a:rPr lang="en-US" sz="3600" dirty="0">
                <a:solidFill>
                  <a:srgbClr val="FFFFFF"/>
                </a:solidFill>
                <a:latin typeface="Helvetica" pitchFamily="2" charset="0"/>
              </a:rPr>
              <a:t> Zou, Allison Jaynes, Marty </a:t>
            </a:r>
            <a:r>
              <a:rPr lang="en-US" sz="3600" dirty="0" err="1">
                <a:solidFill>
                  <a:srgbClr val="FFFFFF"/>
                </a:solidFill>
                <a:latin typeface="Helvetica" pitchFamily="2" charset="0"/>
              </a:rPr>
              <a:t>Mylnczak</a:t>
            </a:r>
            <a:r>
              <a:rPr lang="en-US" sz="3600" dirty="0">
                <a:solidFill>
                  <a:srgbClr val="FFFFFF"/>
                </a:solidFill>
                <a:latin typeface="Helvetica" pitchFamily="2" charset="0"/>
              </a:rPr>
              <a:t>, </a:t>
            </a:r>
            <a:r>
              <a:rPr lang="en-US" sz="3600" dirty="0" err="1">
                <a:solidFill>
                  <a:srgbClr val="FFFFFF"/>
                </a:solidFill>
                <a:latin typeface="Helvetica" pitchFamily="2" charset="0"/>
              </a:rPr>
              <a:t>Doğacan</a:t>
            </a:r>
            <a:r>
              <a:rPr lang="en-US" sz="3600" dirty="0">
                <a:solidFill>
                  <a:srgbClr val="FFFFFF"/>
                </a:solidFill>
                <a:latin typeface="Helvetica" pitchFamily="2" charset="0"/>
              </a:rPr>
              <a:t> Ozturk, Nick </a:t>
            </a:r>
            <a:r>
              <a:rPr lang="en-US" sz="3600" dirty="0" err="1">
                <a:solidFill>
                  <a:srgbClr val="FFFFFF"/>
                </a:solidFill>
                <a:latin typeface="Helvetica" pitchFamily="2" charset="0"/>
              </a:rPr>
              <a:t>Pedatella</a:t>
            </a:r>
            <a:r>
              <a:rPr lang="en-US" sz="3600" dirty="0">
                <a:solidFill>
                  <a:srgbClr val="FFFFFF"/>
                </a:solidFill>
                <a:latin typeface="Helvetica" pitchFamily="2" charset="0"/>
              </a:rPr>
              <a:t>, </a:t>
            </a:r>
            <a:r>
              <a:rPr lang="en-US" sz="3600" dirty="0" err="1">
                <a:solidFill>
                  <a:srgbClr val="FFFFFF"/>
                </a:solidFill>
                <a:latin typeface="Helvetica" pitchFamily="2" charset="0"/>
              </a:rPr>
              <a:t>Liying</a:t>
            </a:r>
            <a:r>
              <a:rPr lang="en-US" sz="3600" dirty="0">
                <a:solidFill>
                  <a:srgbClr val="FFFFFF"/>
                </a:solidFill>
                <a:latin typeface="Helvetica" pitchFamily="2" charset="0"/>
              </a:rPr>
              <a:t> Qian</a:t>
            </a:r>
          </a:p>
          <a:p>
            <a:pPr marL="0" indent="0" defTabSz="672084">
              <a:spcBef>
                <a:spcPts val="0"/>
              </a:spcBef>
              <a:buSzTx/>
              <a:buFontTx/>
              <a:buNone/>
              <a:defRPr sz="3528">
                <a:solidFill>
                  <a:srgbClr val="D9D9D9"/>
                </a:solidFill>
              </a:defRPr>
            </a:pPr>
            <a:endParaRPr lang="en-US" sz="3600" dirty="0">
              <a:solidFill>
                <a:srgbClr val="D9D9D9"/>
              </a:solidFill>
            </a:endParaRPr>
          </a:p>
          <a:p>
            <a:pPr marL="0" indent="0" defTabSz="672084">
              <a:spcBef>
                <a:spcPts val="0"/>
              </a:spcBef>
              <a:buSzTx/>
              <a:buFontTx/>
              <a:buNone/>
              <a:defRPr sz="3528">
                <a:solidFill>
                  <a:srgbClr val="D9D9D9"/>
                </a:solidFill>
              </a:defRPr>
            </a:pPr>
            <a:endParaRPr lang="en-US" sz="3528" dirty="0">
              <a:solidFill>
                <a:srgbClr val="D9D9D9"/>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13DF3-071D-8A07-F206-C206E728C07A}"/>
              </a:ext>
            </a:extLst>
          </p:cNvPr>
          <p:cNvSpPr txBox="1"/>
          <p:nvPr/>
        </p:nvSpPr>
        <p:spPr>
          <a:xfrm>
            <a:off x="641269" y="1929729"/>
            <a:ext cx="22681868" cy="6432530"/>
          </a:xfrm>
          <a:prstGeom prst="rect">
            <a:avLst/>
          </a:prstGeom>
          <a:noFill/>
        </p:spPr>
        <p:txBody>
          <a:bodyPr wrap="square" rtlCol="0">
            <a:spAutoFit/>
          </a:bodyPr>
          <a:lstStyle/>
          <a:p>
            <a:pPr marL="571500" indent="-571500" algn="l" fontAlgn="base">
              <a:spcBef>
                <a:spcPts val="2400"/>
              </a:spcBef>
              <a:buFont typeface="Arial" panose="020B0604020202020204" pitchFamily="34" charset="0"/>
              <a:buChar char="•"/>
            </a:pPr>
            <a:r>
              <a:rPr lang="en-US" sz="3200" b="1" dirty="0">
                <a:latin typeface="Helvetica" pitchFamily="2" charset="0"/>
              </a:rPr>
              <a:t>WAM</a:t>
            </a:r>
            <a:r>
              <a:rPr lang="en-US" sz="3200" dirty="0">
                <a:latin typeface="Helvetica" pitchFamily="2" charset="0"/>
              </a:rPr>
              <a:t>  </a:t>
            </a:r>
            <a:r>
              <a:rPr lang="en-US" sz="3200" b="1" dirty="0">
                <a:latin typeface="Helvetica" pitchFamily="2" charset="0"/>
              </a:rPr>
              <a:t>= Whole Atmosphere Model</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Extension of the NOAA Global Forecast System (terrestrial weather forecasting model) with a spectral hydrostatic dynamical core. (Will be upgraded to new UFS non-hydrostatic </a:t>
            </a:r>
            <a:r>
              <a:rPr lang="en-US" sz="3200" dirty="0" err="1">
                <a:solidFill>
                  <a:srgbClr val="222222"/>
                </a:solidFill>
                <a:latin typeface="Helvetica" pitchFamily="2" charset="0"/>
              </a:rPr>
              <a:t>dy</a:t>
            </a:r>
            <a:r>
              <a:rPr lang="en-US" sz="3200" dirty="0">
                <a:solidFill>
                  <a:srgbClr val="222222"/>
                </a:solidFill>
                <a:latin typeface="Helvetica" pitchFamily="2" charset="0"/>
              </a:rPr>
              <a:t>-core soon.)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T62 spectral model ~1.9° resolution (or ~210 km at the equator)</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150 vertical levels on a hybrid pressure-sigma grid, with a model top of approximately  3 x 10</a:t>
            </a:r>
            <a:r>
              <a:rPr lang="en-US" sz="3200" baseline="30000" dirty="0">
                <a:solidFill>
                  <a:srgbClr val="222222"/>
                </a:solidFill>
                <a:latin typeface="Helvetica" pitchFamily="2" charset="0"/>
              </a:rPr>
              <a:t>-7</a:t>
            </a:r>
            <a:r>
              <a:rPr lang="en-US" sz="3200" dirty="0">
                <a:solidFill>
                  <a:srgbClr val="222222"/>
                </a:solidFill>
                <a:latin typeface="Helvetica" pitchFamily="2" charset="0"/>
              </a:rPr>
              <a:t> Pa or ~400-600km depending on levels of solar activity.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Self-consistent O, O</a:t>
            </a:r>
            <a:r>
              <a:rPr lang="en-US" sz="3200" baseline="-25000" dirty="0">
                <a:solidFill>
                  <a:srgbClr val="222222"/>
                </a:solidFill>
                <a:latin typeface="Helvetica" pitchFamily="2" charset="0"/>
              </a:rPr>
              <a:t>2</a:t>
            </a:r>
            <a:r>
              <a:rPr lang="en-US" sz="3200" dirty="0">
                <a:solidFill>
                  <a:srgbClr val="222222"/>
                </a:solidFill>
                <a:latin typeface="Helvetica" pitchFamily="2" charset="0"/>
              </a:rPr>
              <a:t>, O</a:t>
            </a:r>
            <a:r>
              <a:rPr lang="en-US" sz="3200" baseline="-25000" dirty="0">
                <a:solidFill>
                  <a:srgbClr val="222222"/>
                </a:solidFill>
                <a:latin typeface="Helvetica" pitchFamily="2" charset="0"/>
              </a:rPr>
              <a:t>3</a:t>
            </a:r>
            <a:r>
              <a:rPr lang="en-US" sz="3200" dirty="0">
                <a:solidFill>
                  <a:srgbClr val="222222"/>
                </a:solidFill>
                <a:latin typeface="Helvetica" pitchFamily="2" charset="0"/>
              </a:rPr>
              <a:t>, N</a:t>
            </a:r>
            <a:r>
              <a:rPr lang="en-US" sz="3200" baseline="-25000" dirty="0">
                <a:solidFill>
                  <a:srgbClr val="222222"/>
                </a:solidFill>
                <a:latin typeface="Helvetica" pitchFamily="2" charset="0"/>
              </a:rPr>
              <a:t>2</a:t>
            </a:r>
            <a:r>
              <a:rPr lang="en-US" sz="3200" dirty="0">
                <a:solidFill>
                  <a:srgbClr val="222222"/>
                </a:solidFill>
                <a:latin typeface="Helvetica" pitchFamily="2" charset="0"/>
              </a:rPr>
              <a:t>, and H</a:t>
            </a:r>
            <a:r>
              <a:rPr lang="en-US" sz="3200" baseline="-25000" dirty="0">
                <a:solidFill>
                  <a:srgbClr val="222222"/>
                </a:solidFill>
                <a:latin typeface="Helvetica" pitchFamily="2" charset="0"/>
              </a:rPr>
              <a:t>2</a:t>
            </a:r>
            <a:r>
              <a:rPr lang="en-US" sz="3200" dirty="0">
                <a:solidFill>
                  <a:srgbClr val="222222"/>
                </a:solidFill>
                <a:latin typeface="Helvetica" pitchFamily="2" charset="0"/>
              </a:rPr>
              <a:t>O chemistry, parameterized NO emission based on </a:t>
            </a:r>
            <a:r>
              <a:rPr lang="en-US" sz="3200" b="1" dirty="0" err="1">
                <a:solidFill>
                  <a:srgbClr val="222222"/>
                </a:solidFill>
                <a:latin typeface="Helvetica" pitchFamily="2" charset="0"/>
              </a:rPr>
              <a:t>Kp</a:t>
            </a:r>
            <a:r>
              <a:rPr lang="en-US" sz="3200" b="1" dirty="0">
                <a:solidFill>
                  <a:srgbClr val="222222"/>
                </a:solidFill>
                <a:latin typeface="Helvetica" pitchFamily="2" charset="0"/>
              </a:rPr>
              <a:t> input</a:t>
            </a:r>
            <a:r>
              <a:rPr lang="en-US" sz="3200" dirty="0">
                <a:solidFill>
                  <a:srgbClr val="222222"/>
                </a:solidFill>
                <a:latin typeface="Helvetica" pitchFamily="2" charset="0"/>
              </a:rPr>
              <a: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Parameterized solar flux based on </a:t>
            </a:r>
            <a:r>
              <a:rPr lang="en-US" sz="3200" b="1" dirty="0">
                <a:solidFill>
                  <a:srgbClr val="222222"/>
                </a:solidFill>
                <a:latin typeface="Helvetica" pitchFamily="2" charset="0"/>
              </a:rPr>
              <a:t>F10.7 input</a:t>
            </a:r>
            <a:r>
              <a:rPr lang="en-US" sz="3200" dirty="0">
                <a:solidFill>
                  <a:srgbClr val="222222"/>
                </a:solidFill>
                <a:latin typeface="Helvetica" pitchFamily="2" charset="0"/>
              </a:rPr>
              <a: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Currently 1-way coupled, sending information to (but not receiving from) IPE.</a:t>
            </a:r>
          </a:p>
        </p:txBody>
      </p:sp>
      <p:sp>
        <p:nvSpPr>
          <p:cNvPr id="6" name="TextBox 5">
            <a:extLst>
              <a:ext uri="{FF2B5EF4-FFF2-40B4-BE49-F238E27FC236}">
                <a16:creationId xmlns:a16="http://schemas.microsoft.com/office/drawing/2014/main" id="{C7044FFF-3BCD-6135-CB46-178D30D67F2D}"/>
              </a:ext>
            </a:extLst>
          </p:cNvPr>
          <p:cNvSpPr txBox="1"/>
          <p:nvPr/>
        </p:nvSpPr>
        <p:spPr>
          <a:xfrm>
            <a:off x="641271" y="8554985"/>
            <a:ext cx="22681866" cy="4278094"/>
          </a:xfrm>
          <a:prstGeom prst="rect">
            <a:avLst/>
          </a:prstGeom>
          <a:noFill/>
        </p:spPr>
        <p:txBody>
          <a:bodyPr wrap="square">
            <a:spAutoFit/>
          </a:bodyPr>
          <a:lstStyle/>
          <a:p>
            <a:pPr marL="571500" indent="-571500" algn="l" fontAlgn="base">
              <a:spcBef>
                <a:spcPts val="2400"/>
              </a:spcBef>
              <a:buFont typeface="Arial" panose="020B0604020202020204" pitchFamily="34" charset="0"/>
              <a:buChar char="•"/>
            </a:pPr>
            <a:r>
              <a:rPr lang="en-US" sz="3200" b="1" dirty="0">
                <a:latin typeface="Helvetica" pitchFamily="2" charset="0"/>
              </a:rPr>
              <a:t>IPE = Ionosphere Plasmasphere Electrodynamics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Time-dependent, global 3D model of the ionosphere and plasmasphere from 90 km to approximately 10,000 km.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The flux-tube solver is based on the Field Line Interhemispheric Plasma (FLIP) model and flux-tube structures are defined by the International Geomagnetic Reference Field (IGRF).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Empirical Weimer model provides polar cap electric potential based on </a:t>
            </a:r>
            <a:r>
              <a:rPr lang="en-US" sz="3200" b="1" dirty="0" err="1">
                <a:solidFill>
                  <a:srgbClr val="222222"/>
                </a:solidFill>
                <a:latin typeface="Helvetica" pitchFamily="2" charset="0"/>
              </a:rPr>
              <a:t>Kp</a:t>
            </a:r>
            <a:r>
              <a:rPr lang="en-US" sz="3200" b="1" dirty="0">
                <a:solidFill>
                  <a:srgbClr val="222222"/>
                </a:solidFill>
                <a:latin typeface="Helvetica" pitchFamily="2" charset="0"/>
              </a:rPr>
              <a:t> input.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Flux-tube gridded IPE communicates with pressure gridded WAM via ESMF.</a:t>
            </a:r>
          </a:p>
        </p:txBody>
      </p:sp>
      <p:sp>
        <p:nvSpPr>
          <p:cNvPr id="7" name="Title 6">
            <a:extLst>
              <a:ext uri="{FF2B5EF4-FFF2-40B4-BE49-F238E27FC236}">
                <a16:creationId xmlns:a16="http://schemas.microsoft.com/office/drawing/2014/main" id="{1BAE71F3-7FE1-CEB9-B9BA-982B137939A7}"/>
              </a:ext>
            </a:extLst>
          </p:cNvPr>
          <p:cNvSpPr>
            <a:spLocks noGrp="1"/>
          </p:cNvSpPr>
          <p:nvPr>
            <p:ph type="title"/>
          </p:nvPr>
        </p:nvSpPr>
        <p:spPr/>
        <p:txBody>
          <a:bodyPr>
            <a:normAutofit fontScale="90000"/>
          </a:bodyPr>
          <a:lstStyle/>
          <a:p>
            <a:r>
              <a:rPr lang="en-US" dirty="0"/>
              <a:t>CU/NOAA WAM-IPE model</a:t>
            </a:r>
          </a:p>
        </p:txBody>
      </p:sp>
      <p:sp>
        <p:nvSpPr>
          <p:cNvPr id="8" name="Slide Number Placeholder 2">
            <a:extLst>
              <a:ext uri="{FF2B5EF4-FFF2-40B4-BE49-F238E27FC236}">
                <a16:creationId xmlns:a16="http://schemas.microsoft.com/office/drawing/2014/main" id="{FF258550-3DAB-40D1-18A8-076ADEAEA571}"/>
              </a:ext>
            </a:extLst>
          </p:cNvPr>
          <p:cNvSpPr>
            <a:spLocks noGrp="1"/>
          </p:cNvSpPr>
          <p:nvPr>
            <p:ph type="sldNum" sz="quarter" idx="2"/>
          </p:nvPr>
        </p:nvSpPr>
        <p:spPr>
          <a:xfrm>
            <a:off x="800100" y="12990169"/>
            <a:ext cx="453239" cy="461060"/>
          </a:xfrm>
        </p:spPr>
        <p:txBody>
          <a:bodyPr/>
          <a:lstStyle/>
          <a:p>
            <a:fld id="{86CB4B4D-7CA3-9044-876B-883B54F8677D}" type="slidenum">
              <a:rPr lang="en-US" smtClean="0"/>
              <a:t>10</a:t>
            </a:fld>
            <a:endParaRPr lang="en-US"/>
          </a:p>
        </p:txBody>
      </p:sp>
      <p:sp>
        <p:nvSpPr>
          <p:cNvPr id="2" name="1.1 Integrate WAM-IPE into SWMF">
            <a:extLst>
              <a:ext uri="{FF2B5EF4-FFF2-40B4-BE49-F238E27FC236}">
                <a16:creationId xmlns:a16="http://schemas.microsoft.com/office/drawing/2014/main" id="{0B6D411D-88CF-9E66-E276-18D212C173A7}"/>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spTree>
    <p:extLst>
      <p:ext uri="{BB962C8B-B14F-4D97-AF65-F5344CB8AC3E}">
        <p14:creationId xmlns:p14="http://schemas.microsoft.com/office/powerpoint/2010/main" val="27638292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13DF3-071D-8A07-F206-C206E728C07A}"/>
              </a:ext>
            </a:extLst>
          </p:cNvPr>
          <p:cNvSpPr txBox="1"/>
          <p:nvPr/>
        </p:nvSpPr>
        <p:spPr>
          <a:xfrm>
            <a:off x="641269" y="1929729"/>
            <a:ext cx="22681868" cy="6432530"/>
          </a:xfrm>
          <a:prstGeom prst="rect">
            <a:avLst/>
          </a:prstGeom>
          <a:noFill/>
        </p:spPr>
        <p:txBody>
          <a:bodyPr wrap="square" rtlCol="0">
            <a:spAutoFit/>
          </a:bodyPr>
          <a:lstStyle/>
          <a:p>
            <a:pPr marL="571500" indent="-571500" algn="l" fontAlgn="base">
              <a:spcBef>
                <a:spcPts val="2400"/>
              </a:spcBef>
              <a:buFont typeface="Arial" panose="020B0604020202020204" pitchFamily="34" charset="0"/>
              <a:buChar char="•"/>
            </a:pPr>
            <a:r>
              <a:rPr lang="en-US" sz="3200" b="1" dirty="0">
                <a:latin typeface="Helvetica" pitchFamily="2" charset="0"/>
              </a:rPr>
              <a:t>WAM</a:t>
            </a:r>
            <a:r>
              <a:rPr lang="en-US" sz="3200" dirty="0">
                <a:latin typeface="Helvetica" pitchFamily="2" charset="0"/>
              </a:rPr>
              <a:t>  </a:t>
            </a:r>
            <a:r>
              <a:rPr lang="en-US" sz="3200" b="1" dirty="0">
                <a:latin typeface="Helvetica" pitchFamily="2" charset="0"/>
              </a:rPr>
              <a:t>= Whole Atmosphere Model</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Extension of the NOAA Global Forecast System (terrestrial weather forecasting model) with a spectral hydrostatic dynamical core. (Will be upgraded to new UFS non-hydrostatic </a:t>
            </a:r>
            <a:r>
              <a:rPr lang="en-US" sz="3200" dirty="0" err="1">
                <a:solidFill>
                  <a:srgbClr val="222222"/>
                </a:solidFill>
                <a:latin typeface="Helvetica" pitchFamily="2" charset="0"/>
              </a:rPr>
              <a:t>dy</a:t>
            </a:r>
            <a:r>
              <a:rPr lang="en-US" sz="3200" dirty="0">
                <a:solidFill>
                  <a:srgbClr val="222222"/>
                </a:solidFill>
                <a:latin typeface="Helvetica" pitchFamily="2" charset="0"/>
              </a:rPr>
              <a:t>-core soon.)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T62 spectral model ~1.9° resolution (or ~210 km at the equator)</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150 vertical levels on a hybrid pressure-sigma grid, with a model top of approximately  3 x 10</a:t>
            </a:r>
            <a:r>
              <a:rPr lang="en-US" sz="3200" baseline="30000" dirty="0">
                <a:solidFill>
                  <a:srgbClr val="222222"/>
                </a:solidFill>
                <a:latin typeface="Helvetica" pitchFamily="2" charset="0"/>
              </a:rPr>
              <a:t>-7</a:t>
            </a:r>
            <a:r>
              <a:rPr lang="en-US" sz="3200" dirty="0">
                <a:solidFill>
                  <a:srgbClr val="222222"/>
                </a:solidFill>
                <a:latin typeface="Helvetica" pitchFamily="2" charset="0"/>
              </a:rPr>
              <a:t> Pa or ~400-600km depending on levels of solar activity.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Self-consistent O, O</a:t>
            </a:r>
            <a:r>
              <a:rPr lang="en-US" sz="3200" baseline="-25000" dirty="0">
                <a:solidFill>
                  <a:srgbClr val="222222"/>
                </a:solidFill>
                <a:latin typeface="Helvetica" pitchFamily="2" charset="0"/>
              </a:rPr>
              <a:t>2</a:t>
            </a:r>
            <a:r>
              <a:rPr lang="en-US" sz="3200" dirty="0">
                <a:solidFill>
                  <a:srgbClr val="222222"/>
                </a:solidFill>
                <a:latin typeface="Helvetica" pitchFamily="2" charset="0"/>
              </a:rPr>
              <a:t>, O</a:t>
            </a:r>
            <a:r>
              <a:rPr lang="en-US" sz="3200" baseline="-25000" dirty="0">
                <a:solidFill>
                  <a:srgbClr val="222222"/>
                </a:solidFill>
                <a:latin typeface="Helvetica" pitchFamily="2" charset="0"/>
              </a:rPr>
              <a:t>3</a:t>
            </a:r>
            <a:r>
              <a:rPr lang="en-US" sz="3200" dirty="0">
                <a:solidFill>
                  <a:srgbClr val="222222"/>
                </a:solidFill>
                <a:latin typeface="Helvetica" pitchFamily="2" charset="0"/>
              </a:rPr>
              <a:t>, N</a:t>
            </a:r>
            <a:r>
              <a:rPr lang="en-US" sz="3200" baseline="-25000" dirty="0">
                <a:solidFill>
                  <a:srgbClr val="222222"/>
                </a:solidFill>
                <a:latin typeface="Helvetica" pitchFamily="2" charset="0"/>
              </a:rPr>
              <a:t>2</a:t>
            </a:r>
            <a:r>
              <a:rPr lang="en-US" sz="3200" dirty="0">
                <a:solidFill>
                  <a:srgbClr val="222222"/>
                </a:solidFill>
                <a:latin typeface="Helvetica" pitchFamily="2" charset="0"/>
              </a:rPr>
              <a:t>, and H</a:t>
            </a:r>
            <a:r>
              <a:rPr lang="en-US" sz="3200" baseline="-25000" dirty="0">
                <a:solidFill>
                  <a:srgbClr val="222222"/>
                </a:solidFill>
                <a:latin typeface="Helvetica" pitchFamily="2" charset="0"/>
              </a:rPr>
              <a:t>2</a:t>
            </a:r>
            <a:r>
              <a:rPr lang="en-US" sz="3200" dirty="0">
                <a:solidFill>
                  <a:srgbClr val="222222"/>
                </a:solidFill>
                <a:latin typeface="Helvetica" pitchFamily="2" charset="0"/>
              </a:rPr>
              <a:t>O chemistry, parameterized NO emission based on </a:t>
            </a:r>
            <a:r>
              <a:rPr lang="en-US" sz="3200" b="1" dirty="0" err="1">
                <a:solidFill>
                  <a:srgbClr val="222222"/>
                </a:solidFill>
                <a:latin typeface="Helvetica" pitchFamily="2" charset="0"/>
              </a:rPr>
              <a:t>Kp</a:t>
            </a:r>
            <a:r>
              <a:rPr lang="en-US" sz="3200" b="1" dirty="0">
                <a:solidFill>
                  <a:srgbClr val="222222"/>
                </a:solidFill>
                <a:latin typeface="Helvetica" pitchFamily="2" charset="0"/>
              </a:rPr>
              <a:t> input</a:t>
            </a:r>
            <a:r>
              <a:rPr lang="en-US" sz="3200" dirty="0">
                <a:solidFill>
                  <a:srgbClr val="222222"/>
                </a:solidFill>
                <a:latin typeface="Helvetica" pitchFamily="2" charset="0"/>
              </a:rPr>
              <a: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Parameterized solar flux based on </a:t>
            </a:r>
            <a:r>
              <a:rPr lang="en-US" sz="3200" b="1" dirty="0">
                <a:solidFill>
                  <a:srgbClr val="222222"/>
                </a:solidFill>
                <a:latin typeface="Helvetica" pitchFamily="2" charset="0"/>
              </a:rPr>
              <a:t>F10.7 input</a:t>
            </a:r>
            <a:r>
              <a:rPr lang="en-US" sz="3200" dirty="0">
                <a:solidFill>
                  <a:srgbClr val="222222"/>
                </a:solidFill>
                <a:latin typeface="Helvetica" pitchFamily="2" charset="0"/>
              </a:rPr>
              <a: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Currently 1-way coupled, sending information to (but not receiving from) IPE.</a:t>
            </a:r>
          </a:p>
        </p:txBody>
      </p:sp>
      <p:sp>
        <p:nvSpPr>
          <p:cNvPr id="6" name="TextBox 5">
            <a:extLst>
              <a:ext uri="{FF2B5EF4-FFF2-40B4-BE49-F238E27FC236}">
                <a16:creationId xmlns:a16="http://schemas.microsoft.com/office/drawing/2014/main" id="{C7044FFF-3BCD-6135-CB46-178D30D67F2D}"/>
              </a:ext>
            </a:extLst>
          </p:cNvPr>
          <p:cNvSpPr txBox="1"/>
          <p:nvPr/>
        </p:nvSpPr>
        <p:spPr>
          <a:xfrm>
            <a:off x="641271" y="8554985"/>
            <a:ext cx="22681866" cy="4278094"/>
          </a:xfrm>
          <a:prstGeom prst="rect">
            <a:avLst/>
          </a:prstGeom>
          <a:noFill/>
        </p:spPr>
        <p:txBody>
          <a:bodyPr wrap="square">
            <a:spAutoFit/>
          </a:bodyPr>
          <a:lstStyle/>
          <a:p>
            <a:pPr marL="571500" indent="-571500" algn="l" fontAlgn="base">
              <a:spcBef>
                <a:spcPts val="2400"/>
              </a:spcBef>
              <a:buFont typeface="Arial" panose="020B0604020202020204" pitchFamily="34" charset="0"/>
              <a:buChar char="•"/>
            </a:pPr>
            <a:r>
              <a:rPr lang="en-US" sz="3200" b="1" dirty="0">
                <a:latin typeface="Helvetica" pitchFamily="2" charset="0"/>
              </a:rPr>
              <a:t>IPE = Ionosphere Plasmasphere Electrodynamics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Time-dependent, global 3D model of the ionosphere and plasmasphere from 90 km to approximately 10,000 km.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The flux-tube solver is based on the Field Line Interhemispheric Plasma (FLIP) model and flux-tube structures are defined by the International Geomagnetic Reference Field (IGRF). </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Empirical Weimer model provides polar cap electric potential based on </a:t>
            </a:r>
            <a:r>
              <a:rPr lang="en-US" sz="3200" b="1" dirty="0" err="1">
                <a:solidFill>
                  <a:srgbClr val="222222"/>
                </a:solidFill>
                <a:latin typeface="Helvetica" pitchFamily="2" charset="0"/>
              </a:rPr>
              <a:t>Kp</a:t>
            </a:r>
            <a:r>
              <a:rPr lang="en-US" sz="3200" b="1" dirty="0">
                <a:solidFill>
                  <a:srgbClr val="222222"/>
                </a:solidFill>
                <a:latin typeface="Helvetica" pitchFamily="2" charset="0"/>
              </a:rPr>
              <a:t> input.</a:t>
            </a:r>
          </a:p>
          <a:p>
            <a:pPr marL="1485900" lvl="1" indent="-571500" algn="l" fontAlgn="base">
              <a:spcBef>
                <a:spcPts val="2400"/>
              </a:spcBef>
              <a:buFont typeface="Arial" panose="020B0604020202020204" pitchFamily="34" charset="0"/>
              <a:buChar char="•"/>
            </a:pPr>
            <a:r>
              <a:rPr lang="en-US" sz="3200" dirty="0">
                <a:solidFill>
                  <a:srgbClr val="222222"/>
                </a:solidFill>
                <a:latin typeface="Helvetica" pitchFamily="2" charset="0"/>
              </a:rPr>
              <a:t>Flux-tube gridded IPE communicates with pressure gridded WAM via ESMF.</a:t>
            </a:r>
          </a:p>
        </p:txBody>
      </p:sp>
      <p:sp>
        <p:nvSpPr>
          <p:cNvPr id="7" name="Title 6">
            <a:extLst>
              <a:ext uri="{FF2B5EF4-FFF2-40B4-BE49-F238E27FC236}">
                <a16:creationId xmlns:a16="http://schemas.microsoft.com/office/drawing/2014/main" id="{1BAE71F3-7FE1-CEB9-B9BA-982B137939A7}"/>
              </a:ext>
            </a:extLst>
          </p:cNvPr>
          <p:cNvSpPr>
            <a:spLocks noGrp="1"/>
          </p:cNvSpPr>
          <p:nvPr>
            <p:ph type="title"/>
          </p:nvPr>
        </p:nvSpPr>
        <p:spPr/>
        <p:txBody>
          <a:bodyPr>
            <a:normAutofit fontScale="90000"/>
          </a:bodyPr>
          <a:lstStyle/>
          <a:p>
            <a:r>
              <a:rPr lang="en-US" dirty="0"/>
              <a:t>CU/NOAA WAM-IPE model</a:t>
            </a:r>
          </a:p>
        </p:txBody>
      </p:sp>
      <p:sp>
        <p:nvSpPr>
          <p:cNvPr id="8" name="Slide Number Placeholder 2">
            <a:extLst>
              <a:ext uri="{FF2B5EF4-FFF2-40B4-BE49-F238E27FC236}">
                <a16:creationId xmlns:a16="http://schemas.microsoft.com/office/drawing/2014/main" id="{FF258550-3DAB-40D1-18A8-076ADEAEA571}"/>
              </a:ext>
            </a:extLst>
          </p:cNvPr>
          <p:cNvSpPr>
            <a:spLocks noGrp="1"/>
          </p:cNvSpPr>
          <p:nvPr>
            <p:ph type="sldNum" sz="quarter" idx="2"/>
          </p:nvPr>
        </p:nvSpPr>
        <p:spPr>
          <a:xfrm>
            <a:off x="800100" y="12990169"/>
            <a:ext cx="453239" cy="461060"/>
          </a:xfrm>
        </p:spPr>
        <p:txBody>
          <a:bodyPr/>
          <a:lstStyle/>
          <a:p>
            <a:fld id="{86CB4B4D-7CA3-9044-876B-883B54F8677D}" type="slidenum">
              <a:rPr lang="en-US" smtClean="0"/>
              <a:t>11</a:t>
            </a:fld>
            <a:endParaRPr lang="en-US"/>
          </a:p>
        </p:txBody>
      </p:sp>
      <p:sp>
        <p:nvSpPr>
          <p:cNvPr id="2" name="1.1 Integrate WAM-IPE into SWMF">
            <a:extLst>
              <a:ext uri="{FF2B5EF4-FFF2-40B4-BE49-F238E27FC236}">
                <a16:creationId xmlns:a16="http://schemas.microsoft.com/office/drawing/2014/main" id="{0B6D411D-88CF-9E66-E276-18D212C173A7}"/>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spTree>
    <p:extLst>
      <p:ext uri="{BB962C8B-B14F-4D97-AF65-F5344CB8AC3E}">
        <p14:creationId xmlns:p14="http://schemas.microsoft.com/office/powerpoint/2010/main" val="36033928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odel validation vs. Forecast verification"/>
          <p:cNvSpPr txBox="1">
            <a:spLocks noGrp="1"/>
          </p:cNvSpPr>
          <p:nvPr>
            <p:ph type="title"/>
          </p:nvPr>
        </p:nvSpPr>
        <p:spPr>
          <a:prstGeom prst="rect">
            <a:avLst/>
          </a:prstGeom>
        </p:spPr>
        <p:txBody>
          <a:bodyPr>
            <a:normAutofit fontScale="90000"/>
          </a:bodyPr>
          <a:lstStyle/>
          <a:p>
            <a:r>
              <a:rPr dirty="0"/>
              <a:t>Model </a:t>
            </a:r>
            <a:r>
              <a:rPr lang="en-US" dirty="0"/>
              <a:t>V</a:t>
            </a:r>
            <a:r>
              <a:rPr dirty="0"/>
              <a:t>alidation vs. Forecast </a:t>
            </a:r>
            <a:r>
              <a:rPr lang="en-US" dirty="0"/>
              <a:t>V</a:t>
            </a:r>
            <a:r>
              <a:rPr dirty="0"/>
              <a:t>erification</a:t>
            </a:r>
          </a:p>
        </p:txBody>
      </p:sp>
      <p:sp>
        <p:nvSpPr>
          <p:cNvPr id="298" name="Model Validation:…"/>
          <p:cNvSpPr txBox="1"/>
          <p:nvPr/>
        </p:nvSpPr>
        <p:spPr>
          <a:xfrm>
            <a:off x="800100" y="4229446"/>
            <a:ext cx="12336780" cy="44114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ctr">
            <a:spAutoFit/>
          </a:bodyPr>
          <a:lstStyle/>
          <a:p>
            <a:pPr algn="l">
              <a:buSzPct val="100000"/>
              <a:defRPr sz="2800">
                <a:solidFill>
                  <a:schemeClr val="accent1">
                    <a:hueOff val="114395"/>
                    <a:lumOff val="-24975"/>
                  </a:schemeClr>
                </a:solidFill>
              </a:defRPr>
            </a:pPr>
            <a:r>
              <a:rPr sz="4000" b="1" dirty="0"/>
              <a:t>Model Validation</a:t>
            </a:r>
            <a:r>
              <a:rPr sz="4000" dirty="0"/>
              <a:t>:  </a:t>
            </a:r>
          </a:p>
          <a:p>
            <a:pPr marL="1919202" lvl="7" indent="-342900" algn="l">
              <a:buSzPct val="100000"/>
              <a:buChar char="•"/>
              <a:defRPr sz="2800"/>
            </a:pPr>
            <a:r>
              <a:rPr sz="4000" dirty="0"/>
              <a:t>The process of comparing model output to </a:t>
            </a:r>
            <a:r>
              <a:rPr lang="en-US" sz="4000" dirty="0"/>
              <a:t>observations</a:t>
            </a:r>
            <a:r>
              <a:rPr sz="4000" dirty="0"/>
              <a:t> from </a:t>
            </a:r>
            <a:r>
              <a:rPr sz="4000" b="1" dirty="0"/>
              <a:t>past events</a:t>
            </a:r>
            <a:r>
              <a:rPr sz="4000" dirty="0"/>
              <a:t>. </a:t>
            </a:r>
            <a:endParaRPr lang="en-US" sz="4000" dirty="0"/>
          </a:p>
          <a:p>
            <a:pPr marL="1919202" lvl="7" indent="-342900" algn="l">
              <a:buSzPct val="100000"/>
              <a:buChar char="•"/>
              <a:defRPr sz="2800"/>
            </a:pPr>
            <a:r>
              <a:rPr lang="en-US" sz="4000" dirty="0"/>
              <a:t>Model is </a:t>
            </a:r>
            <a:r>
              <a:rPr lang="en-US" sz="4000" b="1" dirty="0"/>
              <a:t>sometimes tuned </a:t>
            </a:r>
            <a:r>
              <a:rPr lang="en-US" sz="4000" dirty="0"/>
              <a:t>during the process to optimize performance. </a:t>
            </a:r>
            <a:endParaRPr sz="4000" dirty="0"/>
          </a:p>
          <a:p>
            <a:pPr marL="1919202" lvl="7" indent="-342900" algn="l">
              <a:buSzPct val="100000"/>
              <a:buChar char="•"/>
              <a:defRPr sz="2800"/>
            </a:pPr>
            <a:r>
              <a:rPr lang="en-US" sz="4000" dirty="0"/>
              <a:t>Demonstrates that the model is operating as expected in </a:t>
            </a:r>
            <a:r>
              <a:rPr sz="4000" b="1" dirty="0"/>
              <a:t>known conditions.</a:t>
            </a:r>
          </a:p>
        </p:txBody>
      </p:sp>
      <p:sp>
        <p:nvSpPr>
          <p:cNvPr id="299" name="The final steps in determining model suitability for R2O transition to operations"/>
          <p:cNvSpPr txBox="1"/>
          <p:nvPr/>
        </p:nvSpPr>
        <p:spPr>
          <a:xfrm>
            <a:off x="800100" y="2111868"/>
            <a:ext cx="16451580" cy="13336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t">
            <a:spAutoFit/>
          </a:bodyPr>
          <a:lstStyle>
            <a:lvl1pPr algn="l">
              <a:spcBef>
                <a:spcPts val="1200"/>
              </a:spcBef>
              <a:defRPr sz="3200">
                <a:latin typeface="Helvetica Neue"/>
                <a:ea typeface="Helvetica Neue"/>
                <a:cs typeface="Helvetica Neue"/>
                <a:sym typeface="Helvetica Neue"/>
              </a:defRPr>
            </a:lvl1pPr>
          </a:lstStyle>
          <a:p>
            <a:r>
              <a:rPr lang="en-US" sz="4000" dirty="0"/>
              <a:t>Both are critical </a:t>
            </a:r>
            <a:r>
              <a:rPr sz="4000" dirty="0"/>
              <a:t>steps in determining model suitability for R2O transition</a:t>
            </a:r>
            <a:r>
              <a:rPr lang="en-US" sz="4000" dirty="0"/>
              <a:t> </a:t>
            </a:r>
            <a:r>
              <a:rPr sz="4000" dirty="0"/>
              <a:t>to operations</a:t>
            </a:r>
            <a:r>
              <a:rPr lang="en-US" sz="4000" dirty="0"/>
              <a:t>, however, these terms are not interchangeable:</a:t>
            </a:r>
            <a:endParaRPr sz="4000" dirty="0"/>
          </a:p>
        </p:txBody>
      </p:sp>
      <p:sp>
        <p:nvSpPr>
          <p:cNvPr id="300" name="Forecast Verification:…"/>
          <p:cNvSpPr txBox="1"/>
          <p:nvPr/>
        </p:nvSpPr>
        <p:spPr>
          <a:xfrm>
            <a:off x="800099" y="9424791"/>
            <a:ext cx="22778245" cy="25648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ctr">
            <a:spAutoFit/>
          </a:bodyPr>
          <a:lstStyle/>
          <a:p>
            <a:pPr algn="l">
              <a:buSzPct val="100000"/>
              <a:defRPr sz="2800">
                <a:solidFill>
                  <a:schemeClr val="accent1">
                    <a:hueOff val="114395"/>
                    <a:lumOff val="-24975"/>
                  </a:schemeClr>
                </a:solidFill>
              </a:defRPr>
            </a:pPr>
            <a:r>
              <a:rPr sz="4000" b="1" dirty="0"/>
              <a:t>Forecast Verification:</a:t>
            </a:r>
          </a:p>
          <a:p>
            <a:pPr marL="1919202" lvl="7" indent="-342900" algn="l">
              <a:buSzPct val="100000"/>
              <a:buChar char="•"/>
              <a:defRPr sz="2800"/>
            </a:pPr>
            <a:r>
              <a:rPr sz="4000" dirty="0"/>
              <a:t>The process of comparing model output </a:t>
            </a:r>
            <a:r>
              <a:rPr lang="en-US" sz="4000" dirty="0"/>
              <a:t>to </a:t>
            </a:r>
            <a:r>
              <a:rPr lang="en-US" sz="4000" b="1" dirty="0"/>
              <a:t>operational, </a:t>
            </a:r>
            <a:r>
              <a:rPr sz="4000" b="1" dirty="0"/>
              <a:t>previously unseen</a:t>
            </a:r>
            <a:r>
              <a:rPr lang="en-US" sz="4000" b="1" dirty="0"/>
              <a:t>, observations</a:t>
            </a:r>
            <a:r>
              <a:rPr sz="4000" dirty="0"/>
              <a:t>. </a:t>
            </a:r>
          </a:p>
          <a:p>
            <a:pPr marL="1919202" lvl="7" indent="-342900" algn="l">
              <a:buSzPct val="100000"/>
              <a:buChar char="•"/>
              <a:defRPr sz="2800"/>
            </a:pPr>
            <a:r>
              <a:rPr sz="4000" dirty="0"/>
              <a:t>Model </a:t>
            </a:r>
            <a:r>
              <a:rPr sz="4000" b="1" dirty="0"/>
              <a:t>cannot be tuned</a:t>
            </a:r>
            <a:r>
              <a:rPr sz="4000" dirty="0"/>
              <a:t> during forecast verification.</a:t>
            </a:r>
          </a:p>
          <a:p>
            <a:pPr marL="1919202" lvl="7" indent="-342900" algn="l">
              <a:buSzPct val="100000"/>
              <a:buChar char="•"/>
              <a:defRPr sz="2800"/>
            </a:pPr>
            <a:r>
              <a:rPr sz="4000" dirty="0"/>
              <a:t>Only way to show whether </a:t>
            </a:r>
            <a:r>
              <a:rPr lang="en-US" sz="4000" dirty="0"/>
              <a:t>changes to the model are improving </a:t>
            </a:r>
            <a:r>
              <a:rPr lang="en-US" sz="4000" b="1" dirty="0"/>
              <a:t>forecasting skill</a:t>
            </a:r>
            <a:r>
              <a:rPr sz="4000" b="1" dirty="0"/>
              <a:t>.</a:t>
            </a:r>
          </a:p>
        </p:txBody>
      </p:sp>
    </p:spTree>
    <p:extLst>
      <p:ext uri="{BB962C8B-B14F-4D97-AF65-F5344CB8AC3E}">
        <p14:creationId xmlns:p14="http://schemas.microsoft.com/office/powerpoint/2010/main" val="9130668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Model validation vs. Forecast verification"/>
          <p:cNvSpPr txBox="1">
            <a:spLocks noGrp="1"/>
          </p:cNvSpPr>
          <p:nvPr>
            <p:ph type="title"/>
          </p:nvPr>
        </p:nvSpPr>
        <p:spPr>
          <a:prstGeom prst="rect">
            <a:avLst/>
          </a:prstGeom>
        </p:spPr>
        <p:txBody>
          <a:bodyPr>
            <a:normAutofit fontScale="90000"/>
          </a:bodyPr>
          <a:lstStyle/>
          <a:p>
            <a:r>
              <a:rPr dirty="0"/>
              <a:t>Model </a:t>
            </a:r>
            <a:r>
              <a:rPr lang="en-US" dirty="0"/>
              <a:t>V</a:t>
            </a:r>
            <a:r>
              <a:rPr dirty="0"/>
              <a:t>alidation vs. Forecast </a:t>
            </a:r>
            <a:r>
              <a:rPr lang="en-US" dirty="0"/>
              <a:t>V</a:t>
            </a:r>
            <a:r>
              <a:rPr dirty="0"/>
              <a:t>erification</a:t>
            </a:r>
          </a:p>
        </p:txBody>
      </p:sp>
      <p:sp>
        <p:nvSpPr>
          <p:cNvPr id="298" name="Model Validation:…"/>
          <p:cNvSpPr txBox="1"/>
          <p:nvPr/>
        </p:nvSpPr>
        <p:spPr>
          <a:xfrm>
            <a:off x="800100" y="4229446"/>
            <a:ext cx="12336780" cy="441146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ctr">
            <a:spAutoFit/>
          </a:bodyPr>
          <a:lstStyle/>
          <a:p>
            <a:pPr algn="l">
              <a:buSzPct val="100000"/>
              <a:defRPr sz="2800">
                <a:solidFill>
                  <a:schemeClr val="accent1">
                    <a:hueOff val="114395"/>
                    <a:lumOff val="-24975"/>
                  </a:schemeClr>
                </a:solidFill>
              </a:defRPr>
            </a:pPr>
            <a:r>
              <a:rPr sz="4000" b="1" dirty="0"/>
              <a:t>Model Validation</a:t>
            </a:r>
            <a:r>
              <a:rPr sz="4000" dirty="0"/>
              <a:t>:  </a:t>
            </a:r>
          </a:p>
          <a:p>
            <a:pPr marL="1919202" lvl="7" indent="-342900" algn="l">
              <a:buSzPct val="100000"/>
              <a:buChar char="•"/>
              <a:defRPr sz="2800"/>
            </a:pPr>
            <a:r>
              <a:rPr sz="4000" dirty="0"/>
              <a:t>The process of comparing model output to </a:t>
            </a:r>
            <a:r>
              <a:rPr lang="en-US" sz="4000" dirty="0"/>
              <a:t>observations</a:t>
            </a:r>
            <a:r>
              <a:rPr sz="4000" dirty="0"/>
              <a:t> from </a:t>
            </a:r>
            <a:r>
              <a:rPr sz="4000" b="1" dirty="0"/>
              <a:t>past events</a:t>
            </a:r>
            <a:r>
              <a:rPr sz="4000" dirty="0"/>
              <a:t>. </a:t>
            </a:r>
            <a:endParaRPr lang="en-US" sz="4000" dirty="0"/>
          </a:p>
          <a:p>
            <a:pPr marL="1919202" lvl="7" indent="-342900" algn="l">
              <a:buSzPct val="100000"/>
              <a:buChar char="•"/>
              <a:defRPr sz="2800"/>
            </a:pPr>
            <a:r>
              <a:rPr lang="en-US" sz="4000" dirty="0"/>
              <a:t>Model is </a:t>
            </a:r>
            <a:r>
              <a:rPr lang="en-US" sz="4000" b="1" dirty="0"/>
              <a:t>sometimes tuned </a:t>
            </a:r>
            <a:r>
              <a:rPr lang="en-US" sz="4000" dirty="0"/>
              <a:t>during the process to optimize performance. </a:t>
            </a:r>
            <a:endParaRPr sz="4000" dirty="0"/>
          </a:p>
          <a:p>
            <a:pPr marL="1919202" lvl="7" indent="-342900" algn="l">
              <a:buSzPct val="100000"/>
              <a:buChar char="•"/>
              <a:defRPr sz="2800"/>
            </a:pPr>
            <a:r>
              <a:rPr lang="en-US" sz="4000" dirty="0"/>
              <a:t>Demonstrates that the model is operating as expected in </a:t>
            </a:r>
            <a:r>
              <a:rPr sz="4000" b="1" dirty="0"/>
              <a:t>known conditions.</a:t>
            </a:r>
          </a:p>
        </p:txBody>
      </p:sp>
      <p:sp>
        <p:nvSpPr>
          <p:cNvPr id="299" name="The final steps in determining model suitability for R2O transition to operations"/>
          <p:cNvSpPr txBox="1"/>
          <p:nvPr/>
        </p:nvSpPr>
        <p:spPr>
          <a:xfrm>
            <a:off x="800100" y="2111868"/>
            <a:ext cx="16451580" cy="133369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t">
            <a:spAutoFit/>
          </a:bodyPr>
          <a:lstStyle>
            <a:lvl1pPr algn="l">
              <a:spcBef>
                <a:spcPts val="1200"/>
              </a:spcBef>
              <a:defRPr sz="3200">
                <a:latin typeface="Helvetica Neue"/>
                <a:ea typeface="Helvetica Neue"/>
                <a:cs typeface="Helvetica Neue"/>
                <a:sym typeface="Helvetica Neue"/>
              </a:defRPr>
            </a:lvl1pPr>
          </a:lstStyle>
          <a:p>
            <a:r>
              <a:rPr lang="en-US" sz="4000" dirty="0"/>
              <a:t>Both are critical </a:t>
            </a:r>
            <a:r>
              <a:rPr sz="4000" dirty="0"/>
              <a:t>steps in determining model suitability for R2O transition</a:t>
            </a:r>
            <a:r>
              <a:rPr lang="en-US" sz="4000" dirty="0"/>
              <a:t> </a:t>
            </a:r>
            <a:r>
              <a:rPr sz="4000" dirty="0"/>
              <a:t>to operations</a:t>
            </a:r>
            <a:r>
              <a:rPr lang="en-US" sz="4000" dirty="0"/>
              <a:t>, however, these terms are not interchangeable:</a:t>
            </a:r>
            <a:endParaRPr sz="4000" dirty="0"/>
          </a:p>
        </p:txBody>
      </p:sp>
      <p:sp>
        <p:nvSpPr>
          <p:cNvPr id="300" name="Forecast Verification:…"/>
          <p:cNvSpPr txBox="1"/>
          <p:nvPr/>
        </p:nvSpPr>
        <p:spPr>
          <a:xfrm>
            <a:off x="800099" y="9424791"/>
            <a:ext cx="22778245" cy="25648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99" tIns="50799" rIns="50799" bIns="50799" anchor="ctr">
            <a:spAutoFit/>
          </a:bodyPr>
          <a:lstStyle/>
          <a:p>
            <a:pPr algn="l">
              <a:buSzPct val="100000"/>
              <a:defRPr sz="2800">
                <a:solidFill>
                  <a:schemeClr val="accent1">
                    <a:hueOff val="114395"/>
                    <a:lumOff val="-24975"/>
                  </a:schemeClr>
                </a:solidFill>
              </a:defRPr>
            </a:pPr>
            <a:r>
              <a:rPr sz="4000" b="1" dirty="0"/>
              <a:t>Forecast Verification:</a:t>
            </a:r>
          </a:p>
          <a:p>
            <a:pPr marL="1919202" lvl="7" indent="-342900" algn="l">
              <a:buSzPct val="100000"/>
              <a:buChar char="•"/>
              <a:defRPr sz="2800"/>
            </a:pPr>
            <a:r>
              <a:rPr sz="4000" dirty="0"/>
              <a:t>The process of comparing model output </a:t>
            </a:r>
            <a:r>
              <a:rPr lang="en-US" sz="4000" dirty="0"/>
              <a:t>to </a:t>
            </a:r>
            <a:r>
              <a:rPr lang="en-US" sz="4000" b="1" dirty="0"/>
              <a:t>operational, </a:t>
            </a:r>
            <a:r>
              <a:rPr sz="4000" b="1" dirty="0"/>
              <a:t>previously unseen</a:t>
            </a:r>
            <a:r>
              <a:rPr lang="en-US" sz="4000" b="1" dirty="0"/>
              <a:t>, observations</a:t>
            </a:r>
            <a:r>
              <a:rPr sz="4000" dirty="0"/>
              <a:t>. </a:t>
            </a:r>
          </a:p>
          <a:p>
            <a:pPr marL="1919202" lvl="7" indent="-342900" algn="l">
              <a:buSzPct val="100000"/>
              <a:buChar char="•"/>
              <a:defRPr sz="2800"/>
            </a:pPr>
            <a:r>
              <a:rPr sz="4000" dirty="0"/>
              <a:t>Model </a:t>
            </a:r>
            <a:r>
              <a:rPr sz="4000" b="1" dirty="0"/>
              <a:t>cannot be tuned</a:t>
            </a:r>
            <a:r>
              <a:rPr sz="4000" dirty="0"/>
              <a:t> during forecast verification.</a:t>
            </a:r>
          </a:p>
          <a:p>
            <a:pPr marL="1919202" lvl="7" indent="-342900" algn="l">
              <a:buSzPct val="100000"/>
              <a:buChar char="•"/>
              <a:defRPr sz="2800"/>
            </a:pPr>
            <a:r>
              <a:rPr sz="4000" dirty="0"/>
              <a:t>Only way to show whether </a:t>
            </a:r>
            <a:r>
              <a:rPr lang="en-US" sz="4000" dirty="0"/>
              <a:t>changes to the model are improving </a:t>
            </a:r>
            <a:r>
              <a:rPr lang="en-US" sz="4000" b="1" dirty="0"/>
              <a:t>forecasting skill</a:t>
            </a:r>
            <a:r>
              <a:rPr sz="4000" b="1" dirty="0"/>
              <a:t>.</a:t>
            </a:r>
          </a:p>
        </p:txBody>
      </p:sp>
      <p:pic>
        <p:nvPicPr>
          <p:cNvPr id="1026" name="Picture 2">
            <a:extLst>
              <a:ext uri="{FF2B5EF4-FFF2-40B4-BE49-F238E27FC236}">
                <a16:creationId xmlns:a16="http://schemas.microsoft.com/office/drawing/2014/main" id="{A56572F3-3E07-C2BD-BAFF-25AC048B8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5920" y="3673897"/>
            <a:ext cx="10921893" cy="602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077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B1D652-01A0-80D5-66FD-1A24650A4FFA}"/>
              </a:ext>
            </a:extLst>
          </p:cNvPr>
          <p:cNvSpPr>
            <a:spLocks noGrp="1"/>
          </p:cNvSpPr>
          <p:nvPr>
            <p:ph type="sldNum" sz="quarter" idx="2"/>
          </p:nvPr>
        </p:nvSpPr>
        <p:spPr/>
        <p:txBody>
          <a:bodyPr/>
          <a:lstStyle/>
          <a:p>
            <a:fld id="{86CB4B4D-7CA3-9044-876B-883B54F8677D}" type="slidenum">
              <a:rPr lang="en-US" smtClean="0"/>
              <a:t>14</a:t>
            </a:fld>
            <a:endParaRPr lang="en-US"/>
          </a:p>
        </p:txBody>
      </p:sp>
      <p:sp>
        <p:nvSpPr>
          <p:cNvPr id="3" name="TextBox 2">
            <a:extLst>
              <a:ext uri="{FF2B5EF4-FFF2-40B4-BE49-F238E27FC236}">
                <a16:creationId xmlns:a16="http://schemas.microsoft.com/office/drawing/2014/main" id="{55876BBF-10B1-8763-B3E6-71C9306F9714}"/>
              </a:ext>
            </a:extLst>
          </p:cNvPr>
          <p:cNvSpPr txBox="1"/>
          <p:nvPr/>
        </p:nvSpPr>
        <p:spPr>
          <a:xfrm>
            <a:off x="10476786" y="6129595"/>
            <a:ext cx="3430427" cy="14568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8800" b="0" i="0" u="none" strike="noStrike" cap="none" spc="0" normalizeH="0" baseline="0" dirty="0">
                <a:ln>
                  <a:noFill/>
                </a:ln>
                <a:solidFill>
                  <a:schemeClr val="bg1">
                    <a:lumMod val="95000"/>
                  </a:schemeClr>
                </a:solidFill>
                <a:effectLst/>
                <a:uFillTx/>
                <a:latin typeface="+mn-lt"/>
                <a:ea typeface="+mn-ea"/>
                <a:cs typeface="+mn-cs"/>
                <a:sym typeface="Helvetica"/>
              </a:rPr>
              <a:t>Q &amp; A </a:t>
            </a:r>
          </a:p>
        </p:txBody>
      </p:sp>
    </p:spTree>
    <p:extLst>
      <p:ext uri="{BB962C8B-B14F-4D97-AF65-F5344CB8AC3E}">
        <p14:creationId xmlns:p14="http://schemas.microsoft.com/office/powerpoint/2010/main" val="3327393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he Space Weather Operational Readiness Development…"/>
          <p:cNvSpPr txBox="1">
            <a:spLocks noGrp="1"/>
          </p:cNvSpPr>
          <p:nvPr>
            <p:ph type="ctrTitle"/>
          </p:nvPr>
        </p:nvSpPr>
        <p:spPr>
          <a:xfrm>
            <a:off x="620395" y="300400"/>
            <a:ext cx="24129242" cy="2166224"/>
          </a:xfrm>
          <a:prstGeom prst="rect">
            <a:avLst/>
          </a:prstGeom>
        </p:spPr>
        <p:txBody>
          <a:bodyPr anchor="ctr">
            <a:normAutofit/>
          </a:bodyPr>
          <a:lstStyle/>
          <a:p>
            <a:pPr defTabSz="445770">
              <a:defRPr sz="5724">
                <a:solidFill>
                  <a:srgbClr val="D5D5D5"/>
                </a:solidFill>
              </a:defRPr>
            </a:pPr>
            <a:r>
              <a:rPr lang="en-US" sz="7200" i="1" dirty="0">
                <a:solidFill>
                  <a:schemeClr val="tx2">
                    <a:lumMod val="20000"/>
                    <a:lumOff val="80000"/>
                  </a:schemeClr>
                </a:solidFill>
                <a:latin typeface="Helvetica" pitchFamily="2" charset="0"/>
              </a:rPr>
              <a:t>Space Weather Operational Readiness Development </a:t>
            </a:r>
            <a:br>
              <a:rPr lang="en-US" sz="7200" dirty="0">
                <a:solidFill>
                  <a:schemeClr val="bg1">
                    <a:lumMod val="95000"/>
                  </a:schemeClr>
                </a:solidFill>
                <a:latin typeface="Helvetica" pitchFamily="2" charset="0"/>
              </a:rPr>
            </a:br>
            <a:r>
              <a:rPr lang="en-US" sz="5600" b="0" dirty="0">
                <a:solidFill>
                  <a:schemeClr val="bg1">
                    <a:lumMod val="95000"/>
                  </a:schemeClr>
                </a:solidFill>
                <a:latin typeface="Helvetica" pitchFamily="2" charset="0"/>
              </a:rPr>
              <a:t>A</a:t>
            </a:r>
            <a:r>
              <a:rPr lang="en-US" sz="5600" b="0" dirty="0">
                <a:solidFill>
                  <a:schemeClr val="bg1">
                    <a:lumMod val="95000"/>
                  </a:schemeClr>
                </a:solidFill>
              </a:rPr>
              <a:t> </a:t>
            </a:r>
            <a:r>
              <a:rPr lang="en-US" sz="5600" b="0" dirty="0">
                <a:solidFill>
                  <a:schemeClr val="bg1">
                    <a:lumMod val="95000"/>
                  </a:schemeClr>
                </a:solidFill>
                <a:latin typeface="Helvetica" pitchFamily="2" charset="0"/>
              </a:rPr>
              <a:t>NASA Space Weather Center of Excellence</a:t>
            </a:r>
            <a:endParaRPr sz="5600" b="0" dirty="0">
              <a:solidFill>
                <a:schemeClr val="bg1">
                  <a:lumMod val="95000"/>
                </a:schemeClr>
              </a:solidFill>
              <a:latin typeface="Helvetica" pitchFamily="2" charset="0"/>
            </a:endParaRPr>
          </a:p>
        </p:txBody>
      </p:sp>
      <p:pic>
        <p:nvPicPr>
          <p:cNvPr id="5" name="Picture 4">
            <a:extLst>
              <a:ext uri="{FF2B5EF4-FFF2-40B4-BE49-F238E27FC236}">
                <a16:creationId xmlns:a16="http://schemas.microsoft.com/office/drawing/2014/main" id="{1DB09E4F-70F5-AFD2-2623-FE44D734D2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873" y="5622328"/>
            <a:ext cx="3107778" cy="1273156"/>
          </a:xfrm>
          <a:prstGeom prst="rect">
            <a:avLst/>
          </a:prstGeom>
        </p:spPr>
      </p:pic>
      <p:pic>
        <p:nvPicPr>
          <p:cNvPr id="6" name="Picture 5">
            <a:extLst>
              <a:ext uri="{FF2B5EF4-FFF2-40B4-BE49-F238E27FC236}">
                <a16:creationId xmlns:a16="http://schemas.microsoft.com/office/drawing/2014/main" id="{B6D98E69-922C-96EA-8FFA-1761942023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55344" y="5810186"/>
            <a:ext cx="3453736" cy="786776"/>
          </a:xfrm>
          <a:prstGeom prst="rect">
            <a:avLst/>
          </a:prstGeom>
        </p:spPr>
      </p:pic>
      <p:pic>
        <p:nvPicPr>
          <p:cNvPr id="7" name="Picture 6">
            <a:extLst>
              <a:ext uri="{FF2B5EF4-FFF2-40B4-BE49-F238E27FC236}">
                <a16:creationId xmlns:a16="http://schemas.microsoft.com/office/drawing/2014/main" id="{175705B3-D694-3BBD-073C-431D8A346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8694" y="5732666"/>
            <a:ext cx="6412656" cy="941816"/>
          </a:xfrm>
          <a:prstGeom prst="rect">
            <a:avLst/>
          </a:prstGeom>
        </p:spPr>
      </p:pic>
      <p:pic>
        <p:nvPicPr>
          <p:cNvPr id="8" name="Picture 7">
            <a:extLst>
              <a:ext uri="{FF2B5EF4-FFF2-40B4-BE49-F238E27FC236}">
                <a16:creationId xmlns:a16="http://schemas.microsoft.com/office/drawing/2014/main" id="{78100160-03F1-87A0-5B55-A68C8DA8D4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035" y="7964196"/>
            <a:ext cx="5010346" cy="972156"/>
          </a:xfrm>
          <a:prstGeom prst="rect">
            <a:avLst/>
          </a:prstGeom>
        </p:spPr>
      </p:pic>
      <p:pic>
        <p:nvPicPr>
          <p:cNvPr id="9" name="Picture 8">
            <a:extLst>
              <a:ext uri="{FF2B5EF4-FFF2-40B4-BE49-F238E27FC236}">
                <a16:creationId xmlns:a16="http://schemas.microsoft.com/office/drawing/2014/main" id="{379AFBAD-90AA-63D3-4D98-7A2AAE8CC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76371" y="8091625"/>
            <a:ext cx="4752758" cy="786774"/>
          </a:xfrm>
          <a:prstGeom prst="rect">
            <a:avLst/>
          </a:prstGeom>
        </p:spPr>
      </p:pic>
      <p:pic>
        <p:nvPicPr>
          <p:cNvPr id="10" name="Picture 9">
            <a:extLst>
              <a:ext uri="{FF2B5EF4-FFF2-40B4-BE49-F238E27FC236}">
                <a16:creationId xmlns:a16="http://schemas.microsoft.com/office/drawing/2014/main" id="{09196657-857D-9300-0983-395460A2BE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97600" y="8190395"/>
            <a:ext cx="5240292" cy="741226"/>
          </a:xfrm>
          <a:prstGeom prst="rect">
            <a:avLst/>
          </a:prstGeom>
        </p:spPr>
      </p:pic>
      <p:pic>
        <p:nvPicPr>
          <p:cNvPr id="11" name="Picture 10">
            <a:extLst>
              <a:ext uri="{FF2B5EF4-FFF2-40B4-BE49-F238E27FC236}">
                <a16:creationId xmlns:a16="http://schemas.microsoft.com/office/drawing/2014/main" id="{F6802504-7BB6-5A8F-36B9-B25EF68E41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199" y="9751952"/>
            <a:ext cx="4752758" cy="2376380"/>
          </a:xfrm>
          <a:prstGeom prst="rect">
            <a:avLst/>
          </a:prstGeom>
        </p:spPr>
      </p:pic>
      <p:pic>
        <p:nvPicPr>
          <p:cNvPr id="12" name="SWORD_logo.png" descr="SWORD_logo.png">
            <a:extLst>
              <a:ext uri="{FF2B5EF4-FFF2-40B4-BE49-F238E27FC236}">
                <a16:creationId xmlns:a16="http://schemas.microsoft.com/office/drawing/2014/main" id="{AA1FCDDA-196A-93F7-C633-E32F097EA6A4}"/>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0418405" y="1804254"/>
            <a:ext cx="3616234" cy="2376684"/>
          </a:xfrm>
          <a:custGeom>
            <a:avLst/>
            <a:gdLst/>
            <a:ahLst/>
            <a:cxnLst>
              <a:cxn ang="0">
                <a:pos x="wd2" y="hd2"/>
              </a:cxn>
              <a:cxn ang="5400000">
                <a:pos x="wd2" y="hd2"/>
              </a:cxn>
              <a:cxn ang="10800000">
                <a:pos x="wd2" y="hd2"/>
              </a:cxn>
              <a:cxn ang="16200000">
                <a:pos x="wd2" y="hd2"/>
              </a:cxn>
            </a:cxnLst>
            <a:rect l="0" t="0" r="r" b="b"/>
            <a:pathLst>
              <a:path w="21568" h="21573" extrusionOk="0">
                <a:moveTo>
                  <a:pt x="10688" y="1"/>
                </a:moveTo>
                <a:cubicBezTo>
                  <a:pt x="10675" y="37"/>
                  <a:pt x="10640" y="871"/>
                  <a:pt x="10578" y="2757"/>
                </a:cubicBezTo>
                <a:cubicBezTo>
                  <a:pt x="10528" y="4274"/>
                  <a:pt x="10503" y="4780"/>
                  <a:pt x="10471" y="4856"/>
                </a:cubicBezTo>
                <a:cubicBezTo>
                  <a:pt x="10395" y="5036"/>
                  <a:pt x="10303" y="5028"/>
                  <a:pt x="10071" y="4825"/>
                </a:cubicBezTo>
                <a:cubicBezTo>
                  <a:pt x="9954" y="4723"/>
                  <a:pt x="9856" y="4645"/>
                  <a:pt x="9851" y="4653"/>
                </a:cubicBezTo>
                <a:cubicBezTo>
                  <a:pt x="9846" y="4660"/>
                  <a:pt x="9899" y="4821"/>
                  <a:pt x="9969" y="5006"/>
                </a:cubicBezTo>
                <a:lnTo>
                  <a:pt x="10097" y="5341"/>
                </a:lnTo>
                <a:lnTo>
                  <a:pt x="10042" y="5508"/>
                </a:lnTo>
                <a:cubicBezTo>
                  <a:pt x="10003" y="5624"/>
                  <a:pt x="9965" y="5678"/>
                  <a:pt x="9920" y="5680"/>
                </a:cubicBezTo>
                <a:cubicBezTo>
                  <a:pt x="9787" y="5687"/>
                  <a:pt x="8524" y="5893"/>
                  <a:pt x="8567" y="5901"/>
                </a:cubicBezTo>
                <a:cubicBezTo>
                  <a:pt x="8591" y="5905"/>
                  <a:pt x="8845" y="5944"/>
                  <a:pt x="9129" y="5989"/>
                </a:cubicBezTo>
                <a:cubicBezTo>
                  <a:pt x="9414" y="6033"/>
                  <a:pt x="9654" y="6074"/>
                  <a:pt x="9662" y="6077"/>
                </a:cubicBezTo>
                <a:cubicBezTo>
                  <a:pt x="9670" y="6080"/>
                  <a:pt x="9746" y="6039"/>
                  <a:pt x="9833" y="5989"/>
                </a:cubicBezTo>
                <a:cubicBezTo>
                  <a:pt x="10343" y="5694"/>
                  <a:pt x="11024" y="5693"/>
                  <a:pt x="11511" y="5984"/>
                </a:cubicBezTo>
                <a:cubicBezTo>
                  <a:pt x="11653" y="6070"/>
                  <a:pt x="11664" y="6071"/>
                  <a:pt x="12215" y="5989"/>
                </a:cubicBezTo>
                <a:cubicBezTo>
                  <a:pt x="12522" y="5943"/>
                  <a:pt x="12785" y="5899"/>
                  <a:pt x="12800" y="5892"/>
                </a:cubicBezTo>
                <a:cubicBezTo>
                  <a:pt x="12815" y="5884"/>
                  <a:pt x="12505" y="5832"/>
                  <a:pt x="12110" y="5777"/>
                </a:cubicBezTo>
                <a:cubicBezTo>
                  <a:pt x="11651" y="5713"/>
                  <a:pt x="11381" y="5659"/>
                  <a:pt x="11360" y="5623"/>
                </a:cubicBezTo>
                <a:cubicBezTo>
                  <a:pt x="11342" y="5592"/>
                  <a:pt x="11311" y="5511"/>
                  <a:pt x="11293" y="5447"/>
                </a:cubicBezTo>
                <a:cubicBezTo>
                  <a:pt x="11265" y="5344"/>
                  <a:pt x="11277" y="5293"/>
                  <a:pt x="11389" y="5001"/>
                </a:cubicBezTo>
                <a:cubicBezTo>
                  <a:pt x="11459" y="4818"/>
                  <a:pt x="11513" y="4657"/>
                  <a:pt x="11508" y="4648"/>
                </a:cubicBezTo>
                <a:cubicBezTo>
                  <a:pt x="11502" y="4640"/>
                  <a:pt x="11404" y="4719"/>
                  <a:pt x="11290" y="4820"/>
                </a:cubicBezTo>
                <a:cubicBezTo>
                  <a:pt x="11058" y="5027"/>
                  <a:pt x="11049" y="5030"/>
                  <a:pt x="10934" y="4939"/>
                </a:cubicBezTo>
                <a:cubicBezTo>
                  <a:pt x="10852" y="4875"/>
                  <a:pt x="10852" y="4871"/>
                  <a:pt x="10833" y="4274"/>
                </a:cubicBezTo>
                <a:cubicBezTo>
                  <a:pt x="10804" y="3374"/>
                  <a:pt x="10697" y="191"/>
                  <a:pt x="10691" y="36"/>
                </a:cubicBezTo>
                <a:cubicBezTo>
                  <a:pt x="10690" y="10"/>
                  <a:pt x="10690" y="-4"/>
                  <a:pt x="10688" y="1"/>
                </a:cubicBezTo>
                <a:close/>
                <a:moveTo>
                  <a:pt x="6296" y="1637"/>
                </a:moveTo>
                <a:cubicBezTo>
                  <a:pt x="5883" y="1622"/>
                  <a:pt x="5350" y="1672"/>
                  <a:pt x="5044" y="1765"/>
                </a:cubicBezTo>
                <a:cubicBezTo>
                  <a:pt x="4465" y="1940"/>
                  <a:pt x="3845" y="2310"/>
                  <a:pt x="3369" y="2766"/>
                </a:cubicBezTo>
                <a:cubicBezTo>
                  <a:pt x="2655" y="3449"/>
                  <a:pt x="1960" y="4576"/>
                  <a:pt x="1625" y="5592"/>
                </a:cubicBezTo>
                <a:cubicBezTo>
                  <a:pt x="1505" y="5956"/>
                  <a:pt x="1517" y="5934"/>
                  <a:pt x="1744" y="5407"/>
                </a:cubicBezTo>
                <a:cubicBezTo>
                  <a:pt x="2609" y="3399"/>
                  <a:pt x="3960" y="2096"/>
                  <a:pt x="5473" y="1809"/>
                </a:cubicBezTo>
                <a:cubicBezTo>
                  <a:pt x="5831" y="1741"/>
                  <a:pt x="6601" y="1773"/>
                  <a:pt x="6945" y="1871"/>
                </a:cubicBezTo>
                <a:cubicBezTo>
                  <a:pt x="7997" y="2169"/>
                  <a:pt x="8961" y="2929"/>
                  <a:pt x="9712" y="4049"/>
                </a:cubicBezTo>
                <a:cubicBezTo>
                  <a:pt x="9854" y="4261"/>
                  <a:pt x="9950" y="4397"/>
                  <a:pt x="9926" y="4349"/>
                </a:cubicBezTo>
                <a:cubicBezTo>
                  <a:pt x="9199" y="2908"/>
                  <a:pt x="8030" y="1950"/>
                  <a:pt x="6655" y="1672"/>
                </a:cubicBezTo>
                <a:cubicBezTo>
                  <a:pt x="6557" y="1652"/>
                  <a:pt x="6433" y="1642"/>
                  <a:pt x="6296" y="1637"/>
                </a:cubicBezTo>
                <a:close/>
                <a:moveTo>
                  <a:pt x="15112" y="1646"/>
                </a:moveTo>
                <a:cubicBezTo>
                  <a:pt x="14502" y="1672"/>
                  <a:pt x="14187" y="1749"/>
                  <a:pt x="13695" y="1994"/>
                </a:cubicBezTo>
                <a:cubicBezTo>
                  <a:pt x="13328" y="2177"/>
                  <a:pt x="12655" y="2698"/>
                  <a:pt x="12319" y="3061"/>
                </a:cubicBezTo>
                <a:cubicBezTo>
                  <a:pt x="12051" y="3350"/>
                  <a:pt x="11478" y="4167"/>
                  <a:pt x="11412" y="4353"/>
                </a:cubicBezTo>
                <a:cubicBezTo>
                  <a:pt x="11395" y="4401"/>
                  <a:pt x="11484" y="4287"/>
                  <a:pt x="11612" y="4097"/>
                </a:cubicBezTo>
                <a:cubicBezTo>
                  <a:pt x="12214" y="3204"/>
                  <a:pt x="12884" y="2564"/>
                  <a:pt x="13634" y="2170"/>
                </a:cubicBezTo>
                <a:cubicBezTo>
                  <a:pt x="14175" y="1887"/>
                  <a:pt x="14474" y="1806"/>
                  <a:pt x="15083" y="1778"/>
                </a:cubicBezTo>
                <a:cubicBezTo>
                  <a:pt x="15671" y="1751"/>
                  <a:pt x="16041" y="1811"/>
                  <a:pt x="16546" y="2012"/>
                </a:cubicBezTo>
                <a:cubicBezTo>
                  <a:pt x="17802" y="2512"/>
                  <a:pt x="19001" y="3866"/>
                  <a:pt x="19669" y="5539"/>
                </a:cubicBezTo>
                <a:cubicBezTo>
                  <a:pt x="19812" y="5896"/>
                  <a:pt x="19871" y="5995"/>
                  <a:pt x="19776" y="5715"/>
                </a:cubicBezTo>
                <a:cubicBezTo>
                  <a:pt x="19377" y="4536"/>
                  <a:pt x="18762" y="3509"/>
                  <a:pt x="18047" y="2832"/>
                </a:cubicBezTo>
                <a:cubicBezTo>
                  <a:pt x="17788" y="2586"/>
                  <a:pt x="17221" y="2171"/>
                  <a:pt x="16969" y="2043"/>
                </a:cubicBezTo>
                <a:cubicBezTo>
                  <a:pt x="16330" y="1716"/>
                  <a:pt x="15848" y="1614"/>
                  <a:pt x="15112" y="1646"/>
                </a:cubicBezTo>
                <a:close/>
                <a:moveTo>
                  <a:pt x="13886" y="3348"/>
                </a:moveTo>
                <a:cubicBezTo>
                  <a:pt x="13548" y="3362"/>
                  <a:pt x="13314" y="3437"/>
                  <a:pt x="12942" y="3617"/>
                </a:cubicBezTo>
                <a:cubicBezTo>
                  <a:pt x="12662" y="3752"/>
                  <a:pt x="12106" y="4157"/>
                  <a:pt x="11966" y="4331"/>
                </a:cubicBezTo>
                <a:cubicBezTo>
                  <a:pt x="11925" y="4381"/>
                  <a:pt x="11991" y="4345"/>
                  <a:pt x="12113" y="4247"/>
                </a:cubicBezTo>
                <a:cubicBezTo>
                  <a:pt x="12403" y="4014"/>
                  <a:pt x="12718" y="3819"/>
                  <a:pt x="13029" y="3683"/>
                </a:cubicBezTo>
                <a:cubicBezTo>
                  <a:pt x="13973" y="3271"/>
                  <a:pt x="14992" y="3423"/>
                  <a:pt x="15903" y="4106"/>
                </a:cubicBezTo>
                <a:cubicBezTo>
                  <a:pt x="16370" y="4456"/>
                  <a:pt x="16673" y="4790"/>
                  <a:pt x="17062" y="5389"/>
                </a:cubicBezTo>
                <a:cubicBezTo>
                  <a:pt x="17257" y="5690"/>
                  <a:pt x="17422" y="5938"/>
                  <a:pt x="17427" y="5940"/>
                </a:cubicBezTo>
                <a:cubicBezTo>
                  <a:pt x="17432" y="5943"/>
                  <a:pt x="17378" y="5824"/>
                  <a:pt x="17308" y="5671"/>
                </a:cubicBezTo>
                <a:cubicBezTo>
                  <a:pt x="16906" y="4796"/>
                  <a:pt x="16176" y="3998"/>
                  <a:pt x="15436" y="3634"/>
                </a:cubicBezTo>
                <a:cubicBezTo>
                  <a:pt x="15007" y="3423"/>
                  <a:pt x="14806" y="3375"/>
                  <a:pt x="14269" y="3352"/>
                </a:cubicBezTo>
                <a:cubicBezTo>
                  <a:pt x="14124" y="3346"/>
                  <a:pt x="13999" y="3343"/>
                  <a:pt x="13886" y="3348"/>
                </a:cubicBezTo>
                <a:close/>
                <a:moveTo>
                  <a:pt x="7434" y="3352"/>
                </a:moveTo>
                <a:cubicBezTo>
                  <a:pt x="7064" y="3339"/>
                  <a:pt x="6558" y="3378"/>
                  <a:pt x="6354" y="3449"/>
                </a:cubicBezTo>
                <a:cubicBezTo>
                  <a:pt x="5658" y="3689"/>
                  <a:pt x="5117" y="4098"/>
                  <a:pt x="4566" y="4807"/>
                </a:cubicBezTo>
                <a:cubicBezTo>
                  <a:pt x="4380" y="5046"/>
                  <a:pt x="3930" y="5828"/>
                  <a:pt x="3929" y="5914"/>
                </a:cubicBezTo>
                <a:cubicBezTo>
                  <a:pt x="3928" y="5933"/>
                  <a:pt x="4054" y="5756"/>
                  <a:pt x="4204" y="5517"/>
                </a:cubicBezTo>
                <a:cubicBezTo>
                  <a:pt x="4742" y="4661"/>
                  <a:pt x="5300" y="4110"/>
                  <a:pt x="5980" y="3767"/>
                </a:cubicBezTo>
                <a:cubicBezTo>
                  <a:pt x="6448" y="3530"/>
                  <a:pt x="6800" y="3461"/>
                  <a:pt x="7365" y="3489"/>
                </a:cubicBezTo>
                <a:cubicBezTo>
                  <a:pt x="8046" y="3522"/>
                  <a:pt x="8536" y="3705"/>
                  <a:pt x="9120" y="4150"/>
                </a:cubicBezTo>
                <a:cubicBezTo>
                  <a:pt x="9423" y="4380"/>
                  <a:pt x="9398" y="4313"/>
                  <a:pt x="9080" y="4044"/>
                </a:cubicBezTo>
                <a:cubicBezTo>
                  <a:pt x="8690" y="3714"/>
                  <a:pt x="8238" y="3491"/>
                  <a:pt x="7744" y="3383"/>
                </a:cubicBezTo>
                <a:cubicBezTo>
                  <a:pt x="7668" y="3366"/>
                  <a:pt x="7558" y="3356"/>
                  <a:pt x="7434" y="3352"/>
                </a:cubicBezTo>
                <a:close/>
                <a:moveTo>
                  <a:pt x="8295" y="5050"/>
                </a:moveTo>
                <a:cubicBezTo>
                  <a:pt x="7720" y="5050"/>
                  <a:pt x="7275" y="5238"/>
                  <a:pt x="6803" y="5680"/>
                </a:cubicBezTo>
                <a:cubicBezTo>
                  <a:pt x="6669" y="5806"/>
                  <a:pt x="6559" y="5918"/>
                  <a:pt x="6559" y="5932"/>
                </a:cubicBezTo>
                <a:cubicBezTo>
                  <a:pt x="6559" y="5960"/>
                  <a:pt x="6554" y="5962"/>
                  <a:pt x="6811" y="5760"/>
                </a:cubicBezTo>
                <a:cubicBezTo>
                  <a:pt x="7096" y="5535"/>
                  <a:pt x="7494" y="5328"/>
                  <a:pt x="7794" y="5248"/>
                </a:cubicBezTo>
                <a:cubicBezTo>
                  <a:pt x="8262" y="5124"/>
                  <a:pt x="8847" y="5180"/>
                  <a:pt x="9323" y="5389"/>
                </a:cubicBezTo>
                <a:cubicBezTo>
                  <a:pt x="9419" y="5432"/>
                  <a:pt x="9519" y="5475"/>
                  <a:pt x="9543" y="5486"/>
                </a:cubicBezTo>
                <a:cubicBezTo>
                  <a:pt x="9684" y="5548"/>
                  <a:pt x="9404" y="5350"/>
                  <a:pt x="9219" y="5257"/>
                </a:cubicBezTo>
                <a:cubicBezTo>
                  <a:pt x="8902" y="5097"/>
                  <a:pt x="8693" y="5050"/>
                  <a:pt x="8295" y="5050"/>
                </a:cubicBezTo>
                <a:close/>
                <a:moveTo>
                  <a:pt x="13043" y="5076"/>
                </a:moveTo>
                <a:cubicBezTo>
                  <a:pt x="12548" y="5076"/>
                  <a:pt x="12493" y="5081"/>
                  <a:pt x="12249" y="5195"/>
                </a:cubicBezTo>
                <a:cubicBezTo>
                  <a:pt x="12106" y="5263"/>
                  <a:pt x="11941" y="5361"/>
                  <a:pt x="11882" y="5411"/>
                </a:cubicBezTo>
                <a:cubicBezTo>
                  <a:pt x="11822" y="5462"/>
                  <a:pt x="11800" y="5493"/>
                  <a:pt x="11832" y="5477"/>
                </a:cubicBezTo>
                <a:cubicBezTo>
                  <a:pt x="12228" y="5289"/>
                  <a:pt x="12485" y="5215"/>
                  <a:pt x="12826" y="5195"/>
                </a:cubicBezTo>
                <a:cubicBezTo>
                  <a:pt x="13452" y="5159"/>
                  <a:pt x="13956" y="5316"/>
                  <a:pt x="14477" y="5715"/>
                </a:cubicBezTo>
                <a:cubicBezTo>
                  <a:pt x="14632" y="5834"/>
                  <a:pt x="14765" y="5937"/>
                  <a:pt x="14773" y="5940"/>
                </a:cubicBezTo>
                <a:cubicBezTo>
                  <a:pt x="14781" y="5944"/>
                  <a:pt x="14740" y="5886"/>
                  <a:pt x="14683" y="5812"/>
                </a:cubicBezTo>
                <a:cubicBezTo>
                  <a:pt x="14531" y="5617"/>
                  <a:pt x="14082" y="5287"/>
                  <a:pt x="13811" y="5173"/>
                </a:cubicBezTo>
                <a:cubicBezTo>
                  <a:pt x="13608" y="5088"/>
                  <a:pt x="13500" y="5077"/>
                  <a:pt x="13043" y="5076"/>
                </a:cubicBezTo>
                <a:close/>
                <a:moveTo>
                  <a:pt x="10679" y="6152"/>
                </a:moveTo>
                <a:cubicBezTo>
                  <a:pt x="10155" y="6152"/>
                  <a:pt x="9750" y="6349"/>
                  <a:pt x="9358" y="6787"/>
                </a:cubicBezTo>
                <a:cubicBezTo>
                  <a:pt x="9005" y="7182"/>
                  <a:pt x="8695" y="7909"/>
                  <a:pt x="8584" y="8604"/>
                </a:cubicBezTo>
                <a:cubicBezTo>
                  <a:pt x="8445" y="9483"/>
                  <a:pt x="8594" y="10583"/>
                  <a:pt x="8952" y="11311"/>
                </a:cubicBezTo>
                <a:cubicBezTo>
                  <a:pt x="9022" y="11453"/>
                  <a:pt x="9082" y="11567"/>
                  <a:pt x="9086" y="11567"/>
                </a:cubicBezTo>
                <a:cubicBezTo>
                  <a:pt x="9089" y="11567"/>
                  <a:pt x="9033" y="11391"/>
                  <a:pt x="8961" y="11174"/>
                </a:cubicBezTo>
                <a:cubicBezTo>
                  <a:pt x="8679" y="10323"/>
                  <a:pt x="8678" y="9461"/>
                  <a:pt x="8955" y="8599"/>
                </a:cubicBezTo>
                <a:cubicBezTo>
                  <a:pt x="9132" y="8052"/>
                  <a:pt x="9486" y="7518"/>
                  <a:pt x="9839" y="7263"/>
                </a:cubicBezTo>
                <a:cubicBezTo>
                  <a:pt x="10165" y="7027"/>
                  <a:pt x="10353" y="6962"/>
                  <a:pt x="10697" y="6963"/>
                </a:cubicBezTo>
                <a:cubicBezTo>
                  <a:pt x="11357" y="6966"/>
                  <a:pt x="11939" y="7469"/>
                  <a:pt x="12316" y="8365"/>
                </a:cubicBezTo>
                <a:cubicBezTo>
                  <a:pt x="12538" y="8895"/>
                  <a:pt x="12642" y="9610"/>
                  <a:pt x="12588" y="10217"/>
                </a:cubicBezTo>
                <a:cubicBezTo>
                  <a:pt x="12554" y="10607"/>
                  <a:pt x="12445" y="11094"/>
                  <a:pt x="12333" y="11351"/>
                </a:cubicBezTo>
                <a:cubicBezTo>
                  <a:pt x="12294" y="11443"/>
                  <a:pt x="12261" y="11533"/>
                  <a:pt x="12261" y="11549"/>
                </a:cubicBezTo>
                <a:cubicBezTo>
                  <a:pt x="12261" y="11626"/>
                  <a:pt x="12480" y="11150"/>
                  <a:pt x="12586" y="10843"/>
                </a:cubicBezTo>
                <a:cubicBezTo>
                  <a:pt x="13052" y="9487"/>
                  <a:pt x="12808" y="7741"/>
                  <a:pt x="12023" y="6822"/>
                </a:cubicBezTo>
                <a:cubicBezTo>
                  <a:pt x="11631" y="6363"/>
                  <a:pt x="11209" y="6152"/>
                  <a:pt x="10679" y="6152"/>
                </a:cubicBezTo>
                <a:close/>
                <a:moveTo>
                  <a:pt x="1582" y="6364"/>
                </a:moveTo>
                <a:cubicBezTo>
                  <a:pt x="1010" y="6332"/>
                  <a:pt x="706" y="6460"/>
                  <a:pt x="426" y="6853"/>
                </a:cubicBezTo>
                <a:cubicBezTo>
                  <a:pt x="225" y="7135"/>
                  <a:pt x="139" y="7455"/>
                  <a:pt x="125" y="7955"/>
                </a:cubicBezTo>
                <a:cubicBezTo>
                  <a:pt x="97" y="8904"/>
                  <a:pt x="312" y="9287"/>
                  <a:pt x="1063" y="9631"/>
                </a:cubicBezTo>
                <a:cubicBezTo>
                  <a:pt x="1851" y="9991"/>
                  <a:pt x="2049" y="10100"/>
                  <a:pt x="2164" y="10235"/>
                </a:cubicBezTo>
                <a:cubicBezTo>
                  <a:pt x="2543" y="10678"/>
                  <a:pt x="2431" y="11462"/>
                  <a:pt x="1953" y="11712"/>
                </a:cubicBezTo>
                <a:cubicBezTo>
                  <a:pt x="1813" y="11785"/>
                  <a:pt x="1415" y="11779"/>
                  <a:pt x="1211" y="11703"/>
                </a:cubicBezTo>
                <a:cubicBezTo>
                  <a:pt x="1000" y="11625"/>
                  <a:pt x="730" y="11441"/>
                  <a:pt x="530" y="11236"/>
                </a:cubicBezTo>
                <a:cubicBezTo>
                  <a:pt x="442" y="11146"/>
                  <a:pt x="363" y="11073"/>
                  <a:pt x="353" y="11073"/>
                </a:cubicBezTo>
                <a:cubicBezTo>
                  <a:pt x="344" y="11073"/>
                  <a:pt x="261" y="11214"/>
                  <a:pt x="168" y="11386"/>
                </a:cubicBezTo>
                <a:lnTo>
                  <a:pt x="0" y="11699"/>
                </a:lnTo>
                <a:lnTo>
                  <a:pt x="96" y="11809"/>
                </a:lnTo>
                <a:cubicBezTo>
                  <a:pt x="328" y="12078"/>
                  <a:pt x="761" y="12341"/>
                  <a:pt x="1133" y="12444"/>
                </a:cubicBezTo>
                <a:cubicBezTo>
                  <a:pt x="1780" y="12623"/>
                  <a:pt x="2405" y="12418"/>
                  <a:pt x="2723" y="11919"/>
                </a:cubicBezTo>
                <a:cubicBezTo>
                  <a:pt x="2926" y="11603"/>
                  <a:pt x="2996" y="11301"/>
                  <a:pt x="2996" y="10738"/>
                </a:cubicBezTo>
                <a:cubicBezTo>
                  <a:pt x="2995" y="10201"/>
                  <a:pt x="2939" y="9969"/>
                  <a:pt x="2729" y="9675"/>
                </a:cubicBezTo>
                <a:cubicBezTo>
                  <a:pt x="2552" y="9426"/>
                  <a:pt x="2313" y="9269"/>
                  <a:pt x="1721" y="9009"/>
                </a:cubicBezTo>
                <a:cubicBezTo>
                  <a:pt x="1172" y="8768"/>
                  <a:pt x="960" y="8625"/>
                  <a:pt x="846" y="8418"/>
                </a:cubicBezTo>
                <a:cubicBezTo>
                  <a:pt x="527" y="7841"/>
                  <a:pt x="855" y="7075"/>
                  <a:pt x="1420" y="7074"/>
                </a:cubicBezTo>
                <a:cubicBezTo>
                  <a:pt x="1680" y="7073"/>
                  <a:pt x="1913" y="7167"/>
                  <a:pt x="2237" y="7409"/>
                </a:cubicBezTo>
                <a:cubicBezTo>
                  <a:pt x="2386" y="7520"/>
                  <a:pt x="2513" y="7611"/>
                  <a:pt x="2521" y="7611"/>
                </a:cubicBezTo>
                <a:cubicBezTo>
                  <a:pt x="2541" y="7611"/>
                  <a:pt x="2807" y="6988"/>
                  <a:pt x="2807" y="6941"/>
                </a:cubicBezTo>
                <a:cubicBezTo>
                  <a:pt x="2807" y="6880"/>
                  <a:pt x="2343" y="6546"/>
                  <a:pt x="2141" y="6461"/>
                </a:cubicBezTo>
                <a:cubicBezTo>
                  <a:pt x="2038" y="6417"/>
                  <a:pt x="1805" y="6376"/>
                  <a:pt x="1582" y="6364"/>
                </a:cubicBezTo>
                <a:close/>
                <a:moveTo>
                  <a:pt x="3482" y="6399"/>
                </a:moveTo>
                <a:lnTo>
                  <a:pt x="3500" y="6589"/>
                </a:lnTo>
                <a:cubicBezTo>
                  <a:pt x="3517" y="6783"/>
                  <a:pt x="3842" y="12272"/>
                  <a:pt x="3842" y="12369"/>
                </a:cubicBezTo>
                <a:cubicBezTo>
                  <a:pt x="3842" y="12408"/>
                  <a:pt x="3963" y="12422"/>
                  <a:pt x="4291" y="12422"/>
                </a:cubicBezTo>
                <a:lnTo>
                  <a:pt x="4743" y="12422"/>
                </a:lnTo>
                <a:lnTo>
                  <a:pt x="5154" y="11037"/>
                </a:lnTo>
                <a:cubicBezTo>
                  <a:pt x="5783" y="8928"/>
                  <a:pt x="5735" y="9078"/>
                  <a:pt x="5777" y="9146"/>
                </a:cubicBezTo>
                <a:cubicBezTo>
                  <a:pt x="5797" y="9179"/>
                  <a:pt x="6028" y="9932"/>
                  <a:pt x="6293" y="10817"/>
                </a:cubicBezTo>
                <a:lnTo>
                  <a:pt x="6777" y="12426"/>
                </a:lnTo>
                <a:lnTo>
                  <a:pt x="7220" y="12413"/>
                </a:lnTo>
                <a:lnTo>
                  <a:pt x="7666" y="12400"/>
                </a:lnTo>
                <a:lnTo>
                  <a:pt x="7846" y="9397"/>
                </a:lnTo>
                <a:lnTo>
                  <a:pt x="8022" y="6399"/>
                </a:lnTo>
                <a:lnTo>
                  <a:pt x="7704" y="6399"/>
                </a:lnTo>
                <a:cubicBezTo>
                  <a:pt x="7393" y="6399"/>
                  <a:pt x="7385" y="6402"/>
                  <a:pt x="7385" y="6500"/>
                </a:cubicBezTo>
                <a:cubicBezTo>
                  <a:pt x="7385" y="6847"/>
                  <a:pt x="7117" y="11005"/>
                  <a:pt x="7092" y="11042"/>
                </a:cubicBezTo>
                <a:cubicBezTo>
                  <a:pt x="7072" y="11073"/>
                  <a:pt x="7044" y="11022"/>
                  <a:pt x="7005" y="10888"/>
                </a:cubicBezTo>
                <a:cubicBezTo>
                  <a:pt x="6835" y="10289"/>
                  <a:pt x="5785" y="6817"/>
                  <a:pt x="5765" y="6787"/>
                </a:cubicBezTo>
                <a:cubicBezTo>
                  <a:pt x="5753" y="6767"/>
                  <a:pt x="5505" y="7549"/>
                  <a:pt x="5215" y="8520"/>
                </a:cubicBezTo>
                <a:cubicBezTo>
                  <a:pt x="4405" y="11232"/>
                  <a:pt x="4465" y="11052"/>
                  <a:pt x="4421" y="10980"/>
                </a:cubicBezTo>
                <a:cubicBezTo>
                  <a:pt x="4396" y="10938"/>
                  <a:pt x="4343" y="10218"/>
                  <a:pt x="4259" y="8758"/>
                </a:cubicBezTo>
                <a:cubicBezTo>
                  <a:pt x="4191" y="7571"/>
                  <a:pt x="4128" y="6556"/>
                  <a:pt x="4120" y="6500"/>
                </a:cubicBezTo>
                <a:cubicBezTo>
                  <a:pt x="4106" y="6403"/>
                  <a:pt x="4095" y="6399"/>
                  <a:pt x="3795" y="6399"/>
                </a:cubicBezTo>
                <a:lnTo>
                  <a:pt x="3482" y="6399"/>
                </a:lnTo>
                <a:close/>
                <a:moveTo>
                  <a:pt x="17963" y="6439"/>
                </a:moveTo>
                <a:lnTo>
                  <a:pt x="17963" y="9433"/>
                </a:lnTo>
                <a:lnTo>
                  <a:pt x="17963" y="12431"/>
                </a:lnTo>
                <a:lnTo>
                  <a:pt x="18916" y="12409"/>
                </a:lnTo>
                <a:cubicBezTo>
                  <a:pt x="19778" y="12392"/>
                  <a:pt x="19890" y="12382"/>
                  <a:pt x="20104" y="12294"/>
                </a:cubicBezTo>
                <a:cubicBezTo>
                  <a:pt x="20492" y="12134"/>
                  <a:pt x="20752" y="11911"/>
                  <a:pt x="21022" y="11500"/>
                </a:cubicBezTo>
                <a:cubicBezTo>
                  <a:pt x="21289" y="11094"/>
                  <a:pt x="21436" y="10700"/>
                  <a:pt x="21524" y="10147"/>
                </a:cubicBezTo>
                <a:cubicBezTo>
                  <a:pt x="21600" y="9663"/>
                  <a:pt x="21574" y="8875"/>
                  <a:pt x="21468" y="8410"/>
                </a:cubicBezTo>
                <a:cubicBezTo>
                  <a:pt x="21266" y="7518"/>
                  <a:pt x="20864" y="6931"/>
                  <a:pt x="20223" y="6593"/>
                </a:cubicBezTo>
                <a:lnTo>
                  <a:pt x="19985" y="6469"/>
                </a:lnTo>
                <a:lnTo>
                  <a:pt x="18974" y="6452"/>
                </a:lnTo>
                <a:lnTo>
                  <a:pt x="17963" y="6439"/>
                </a:lnTo>
                <a:close/>
                <a:moveTo>
                  <a:pt x="13649" y="6443"/>
                </a:moveTo>
                <a:lnTo>
                  <a:pt x="13649" y="9433"/>
                </a:lnTo>
                <a:lnTo>
                  <a:pt x="13649" y="12422"/>
                </a:lnTo>
                <a:lnTo>
                  <a:pt x="13944" y="12422"/>
                </a:lnTo>
                <a:lnTo>
                  <a:pt x="14240" y="12422"/>
                </a:lnTo>
                <a:lnTo>
                  <a:pt x="14246" y="11377"/>
                </a:lnTo>
                <a:lnTo>
                  <a:pt x="14254" y="10332"/>
                </a:lnTo>
                <a:lnTo>
                  <a:pt x="14744" y="10332"/>
                </a:lnTo>
                <a:lnTo>
                  <a:pt x="15231" y="10332"/>
                </a:lnTo>
                <a:lnTo>
                  <a:pt x="15688" y="11377"/>
                </a:lnTo>
                <a:lnTo>
                  <a:pt x="16146" y="12418"/>
                </a:lnTo>
                <a:lnTo>
                  <a:pt x="16508" y="12422"/>
                </a:lnTo>
                <a:lnTo>
                  <a:pt x="16873" y="12422"/>
                </a:lnTo>
                <a:lnTo>
                  <a:pt x="16532" y="11664"/>
                </a:lnTo>
                <a:cubicBezTo>
                  <a:pt x="16344" y="11246"/>
                  <a:pt x="16126" y="10758"/>
                  <a:pt x="16045" y="10579"/>
                </a:cubicBezTo>
                <a:cubicBezTo>
                  <a:pt x="15907" y="10275"/>
                  <a:pt x="15885" y="10173"/>
                  <a:pt x="15958" y="10173"/>
                </a:cubicBezTo>
                <a:cubicBezTo>
                  <a:pt x="16035" y="10173"/>
                  <a:pt x="16431" y="9852"/>
                  <a:pt x="16540" y="9701"/>
                </a:cubicBezTo>
                <a:cubicBezTo>
                  <a:pt x="16880" y="9234"/>
                  <a:pt x="16992" y="8202"/>
                  <a:pt x="16784" y="7462"/>
                </a:cubicBezTo>
                <a:cubicBezTo>
                  <a:pt x="16703" y="7174"/>
                  <a:pt x="16491" y="6844"/>
                  <a:pt x="16297" y="6699"/>
                </a:cubicBezTo>
                <a:cubicBezTo>
                  <a:pt x="15984" y="6466"/>
                  <a:pt x="15854" y="6444"/>
                  <a:pt x="14706" y="6443"/>
                </a:cubicBezTo>
                <a:lnTo>
                  <a:pt x="13649" y="6443"/>
                </a:lnTo>
                <a:close/>
                <a:moveTo>
                  <a:pt x="14254" y="7184"/>
                </a:moveTo>
                <a:lnTo>
                  <a:pt x="14906" y="7184"/>
                </a:lnTo>
                <a:cubicBezTo>
                  <a:pt x="15625" y="7185"/>
                  <a:pt x="15717" y="7211"/>
                  <a:pt x="15943" y="7448"/>
                </a:cubicBezTo>
                <a:cubicBezTo>
                  <a:pt x="16209" y="7727"/>
                  <a:pt x="16316" y="8264"/>
                  <a:pt x="16213" y="8789"/>
                </a:cubicBezTo>
                <a:cubicBezTo>
                  <a:pt x="16164" y="9039"/>
                  <a:pt x="15982" y="9333"/>
                  <a:pt x="15799" y="9459"/>
                </a:cubicBezTo>
                <a:cubicBezTo>
                  <a:pt x="15651" y="9561"/>
                  <a:pt x="15606" y="9569"/>
                  <a:pt x="14955" y="9582"/>
                </a:cubicBezTo>
                <a:cubicBezTo>
                  <a:pt x="14404" y="9594"/>
                  <a:pt x="14267" y="9582"/>
                  <a:pt x="14254" y="9534"/>
                </a:cubicBezTo>
                <a:cubicBezTo>
                  <a:pt x="14246" y="9501"/>
                  <a:pt x="14241" y="8960"/>
                  <a:pt x="14246" y="8330"/>
                </a:cubicBezTo>
                <a:lnTo>
                  <a:pt x="14254" y="7184"/>
                </a:lnTo>
                <a:close/>
                <a:moveTo>
                  <a:pt x="18568" y="7184"/>
                </a:moveTo>
                <a:lnTo>
                  <a:pt x="19130" y="7184"/>
                </a:lnTo>
                <a:cubicBezTo>
                  <a:pt x="19623" y="7185"/>
                  <a:pt x="19716" y="7198"/>
                  <a:pt x="19901" y="7285"/>
                </a:cubicBezTo>
                <a:cubicBezTo>
                  <a:pt x="20496" y="7565"/>
                  <a:pt x="20865" y="8295"/>
                  <a:pt x="20906" y="9274"/>
                </a:cubicBezTo>
                <a:cubicBezTo>
                  <a:pt x="20954" y="10397"/>
                  <a:pt x="20511" y="11341"/>
                  <a:pt x="19820" y="11589"/>
                </a:cubicBezTo>
                <a:cubicBezTo>
                  <a:pt x="19573" y="11677"/>
                  <a:pt x="18590" y="11688"/>
                  <a:pt x="18568" y="11602"/>
                </a:cubicBezTo>
                <a:cubicBezTo>
                  <a:pt x="18561" y="11571"/>
                  <a:pt x="18555" y="10566"/>
                  <a:pt x="18560" y="9366"/>
                </a:cubicBezTo>
                <a:lnTo>
                  <a:pt x="18568" y="7184"/>
                </a:lnTo>
                <a:close/>
                <a:moveTo>
                  <a:pt x="9859" y="12845"/>
                </a:moveTo>
                <a:cubicBezTo>
                  <a:pt x="9852" y="12835"/>
                  <a:pt x="9758" y="12886"/>
                  <a:pt x="9651" y="12960"/>
                </a:cubicBezTo>
                <a:cubicBezTo>
                  <a:pt x="8878" y="13493"/>
                  <a:pt x="8003" y="13543"/>
                  <a:pt x="7156" y="13097"/>
                </a:cubicBezTo>
                <a:cubicBezTo>
                  <a:pt x="7022" y="13026"/>
                  <a:pt x="6913" y="12976"/>
                  <a:pt x="6913" y="12986"/>
                </a:cubicBezTo>
                <a:cubicBezTo>
                  <a:pt x="6913" y="13018"/>
                  <a:pt x="7150" y="13189"/>
                  <a:pt x="7350" y="13304"/>
                </a:cubicBezTo>
                <a:cubicBezTo>
                  <a:pt x="7454" y="13363"/>
                  <a:pt x="7640" y="13442"/>
                  <a:pt x="7765" y="13476"/>
                </a:cubicBezTo>
                <a:cubicBezTo>
                  <a:pt x="8235" y="13605"/>
                  <a:pt x="8777" y="13548"/>
                  <a:pt x="9233" y="13317"/>
                </a:cubicBezTo>
                <a:cubicBezTo>
                  <a:pt x="9484" y="13190"/>
                  <a:pt x="9886" y="12886"/>
                  <a:pt x="9859" y="12845"/>
                </a:cubicBezTo>
                <a:close/>
                <a:moveTo>
                  <a:pt x="11563" y="12889"/>
                </a:moveTo>
                <a:cubicBezTo>
                  <a:pt x="11555" y="12890"/>
                  <a:pt x="11570" y="12908"/>
                  <a:pt x="11598" y="12942"/>
                </a:cubicBezTo>
                <a:cubicBezTo>
                  <a:pt x="11761" y="13148"/>
                  <a:pt x="12245" y="13420"/>
                  <a:pt x="12600" y="13502"/>
                </a:cubicBezTo>
                <a:cubicBezTo>
                  <a:pt x="13022" y="13600"/>
                  <a:pt x="13576" y="13522"/>
                  <a:pt x="13988" y="13308"/>
                </a:cubicBezTo>
                <a:cubicBezTo>
                  <a:pt x="14189" y="13204"/>
                  <a:pt x="14506" y="12980"/>
                  <a:pt x="14506" y="12942"/>
                </a:cubicBezTo>
                <a:cubicBezTo>
                  <a:pt x="14506" y="12932"/>
                  <a:pt x="14397" y="12983"/>
                  <a:pt x="14263" y="13057"/>
                </a:cubicBezTo>
                <a:cubicBezTo>
                  <a:pt x="13796" y="13316"/>
                  <a:pt x="13555" y="13383"/>
                  <a:pt x="13087" y="13383"/>
                </a:cubicBezTo>
                <a:cubicBezTo>
                  <a:pt x="12543" y="13384"/>
                  <a:pt x="12194" y="13277"/>
                  <a:pt x="11656" y="12942"/>
                </a:cubicBezTo>
                <a:cubicBezTo>
                  <a:pt x="11601" y="12908"/>
                  <a:pt x="11571" y="12889"/>
                  <a:pt x="11563" y="12889"/>
                </a:cubicBezTo>
                <a:close/>
                <a:moveTo>
                  <a:pt x="19750" y="12938"/>
                </a:moveTo>
                <a:cubicBezTo>
                  <a:pt x="19750" y="12918"/>
                  <a:pt x="19691" y="13032"/>
                  <a:pt x="19574" y="13291"/>
                </a:cubicBezTo>
                <a:cubicBezTo>
                  <a:pt x="19175" y="14172"/>
                  <a:pt x="18662" y="14944"/>
                  <a:pt x="18099" y="15517"/>
                </a:cubicBezTo>
                <a:cubicBezTo>
                  <a:pt x="16280" y="17369"/>
                  <a:pt x="13971" y="17242"/>
                  <a:pt x="12189" y="15195"/>
                </a:cubicBezTo>
                <a:cubicBezTo>
                  <a:pt x="11887" y="14849"/>
                  <a:pt x="11341" y="14020"/>
                  <a:pt x="11157" y="13626"/>
                </a:cubicBezTo>
                <a:cubicBezTo>
                  <a:pt x="10998" y="13285"/>
                  <a:pt x="10948" y="13221"/>
                  <a:pt x="11067" y="13511"/>
                </a:cubicBezTo>
                <a:cubicBezTo>
                  <a:pt x="11838" y="15381"/>
                  <a:pt x="13226" y="16674"/>
                  <a:pt x="14715" y="16911"/>
                </a:cubicBezTo>
                <a:cubicBezTo>
                  <a:pt x="16694" y="17225"/>
                  <a:pt x="18564" y="15874"/>
                  <a:pt x="19577" y="13396"/>
                </a:cubicBezTo>
                <a:cubicBezTo>
                  <a:pt x="19693" y="13112"/>
                  <a:pt x="19751" y="12958"/>
                  <a:pt x="19750" y="12938"/>
                </a:cubicBezTo>
                <a:close/>
                <a:moveTo>
                  <a:pt x="10500" y="12960"/>
                </a:moveTo>
                <a:lnTo>
                  <a:pt x="10334" y="13330"/>
                </a:lnTo>
                <a:cubicBezTo>
                  <a:pt x="9567" y="15044"/>
                  <a:pt x="8352" y="16266"/>
                  <a:pt x="6985" y="16699"/>
                </a:cubicBezTo>
                <a:cubicBezTo>
                  <a:pt x="6565" y="16832"/>
                  <a:pt x="5668" y="16843"/>
                  <a:pt x="5238" y="16721"/>
                </a:cubicBezTo>
                <a:cubicBezTo>
                  <a:pt x="4462" y="16501"/>
                  <a:pt x="3752" y="16048"/>
                  <a:pt x="3094" y="15345"/>
                </a:cubicBezTo>
                <a:cubicBezTo>
                  <a:pt x="2761" y="14990"/>
                  <a:pt x="2169" y="14104"/>
                  <a:pt x="1932" y="13613"/>
                </a:cubicBezTo>
                <a:cubicBezTo>
                  <a:pt x="1837" y="13414"/>
                  <a:pt x="1733" y="13202"/>
                  <a:pt x="1704" y="13141"/>
                </a:cubicBezTo>
                <a:cubicBezTo>
                  <a:pt x="1673" y="13077"/>
                  <a:pt x="1680" y="13103"/>
                  <a:pt x="1718" y="13207"/>
                </a:cubicBezTo>
                <a:cubicBezTo>
                  <a:pt x="2161" y="14417"/>
                  <a:pt x="2961" y="15561"/>
                  <a:pt x="3792" y="16174"/>
                </a:cubicBezTo>
                <a:cubicBezTo>
                  <a:pt x="5212" y="17221"/>
                  <a:pt x="6955" y="17210"/>
                  <a:pt x="8361" y="16139"/>
                </a:cubicBezTo>
                <a:cubicBezTo>
                  <a:pt x="9167" y="15526"/>
                  <a:pt x="9788" y="14681"/>
                  <a:pt x="10285" y="13524"/>
                </a:cubicBezTo>
                <a:cubicBezTo>
                  <a:pt x="10387" y="13289"/>
                  <a:pt x="10479" y="13113"/>
                  <a:pt x="10491" y="13132"/>
                </a:cubicBezTo>
                <a:cubicBezTo>
                  <a:pt x="10502" y="13151"/>
                  <a:pt x="10541" y="14730"/>
                  <a:pt x="10578" y="16646"/>
                </a:cubicBezTo>
                <a:cubicBezTo>
                  <a:pt x="10614" y="18563"/>
                  <a:pt x="10651" y="20467"/>
                  <a:pt x="10659" y="20875"/>
                </a:cubicBezTo>
                <a:cubicBezTo>
                  <a:pt x="10667" y="21283"/>
                  <a:pt x="10679" y="21596"/>
                  <a:pt x="10685" y="21571"/>
                </a:cubicBezTo>
                <a:cubicBezTo>
                  <a:pt x="10691" y="21547"/>
                  <a:pt x="10721" y="20047"/>
                  <a:pt x="10755" y="18242"/>
                </a:cubicBezTo>
                <a:cubicBezTo>
                  <a:pt x="10844" y="13388"/>
                  <a:pt x="10850" y="13141"/>
                  <a:pt x="10879" y="13114"/>
                </a:cubicBezTo>
                <a:cubicBezTo>
                  <a:pt x="10894" y="13101"/>
                  <a:pt x="10889" y="13061"/>
                  <a:pt x="10870" y="13026"/>
                </a:cubicBezTo>
                <a:cubicBezTo>
                  <a:pt x="10848" y="12985"/>
                  <a:pt x="10776" y="12960"/>
                  <a:pt x="10668" y="12960"/>
                </a:cubicBezTo>
                <a:lnTo>
                  <a:pt x="10500" y="12960"/>
                </a:lnTo>
                <a:close/>
                <a:moveTo>
                  <a:pt x="17253" y="12969"/>
                </a:moveTo>
                <a:cubicBezTo>
                  <a:pt x="17228" y="12991"/>
                  <a:pt x="17151" y="13102"/>
                  <a:pt x="17001" y="13322"/>
                </a:cubicBezTo>
                <a:cubicBezTo>
                  <a:pt x="16394" y="14206"/>
                  <a:pt x="15764" y="14726"/>
                  <a:pt x="14976" y="14993"/>
                </a:cubicBezTo>
                <a:cubicBezTo>
                  <a:pt x="14543" y="15139"/>
                  <a:pt x="13833" y="15135"/>
                  <a:pt x="13385" y="14988"/>
                </a:cubicBezTo>
                <a:cubicBezTo>
                  <a:pt x="12668" y="14753"/>
                  <a:pt x="11986" y="14238"/>
                  <a:pt x="11470" y="13533"/>
                </a:cubicBezTo>
                <a:cubicBezTo>
                  <a:pt x="11142" y="13085"/>
                  <a:pt x="11118" y="13060"/>
                  <a:pt x="11290" y="13366"/>
                </a:cubicBezTo>
                <a:cubicBezTo>
                  <a:pt x="11809" y="14286"/>
                  <a:pt x="12671" y="14972"/>
                  <a:pt x="13576" y="15187"/>
                </a:cubicBezTo>
                <a:cubicBezTo>
                  <a:pt x="13913" y="15267"/>
                  <a:pt x="14670" y="15247"/>
                  <a:pt x="14976" y="15147"/>
                </a:cubicBezTo>
                <a:cubicBezTo>
                  <a:pt x="15485" y="14981"/>
                  <a:pt x="15968" y="14661"/>
                  <a:pt x="16433" y="14190"/>
                </a:cubicBezTo>
                <a:cubicBezTo>
                  <a:pt x="16681" y="13939"/>
                  <a:pt x="17082" y="13370"/>
                  <a:pt x="17221" y="13070"/>
                </a:cubicBezTo>
                <a:cubicBezTo>
                  <a:pt x="17242" y="13025"/>
                  <a:pt x="17258" y="12993"/>
                  <a:pt x="17262" y="12978"/>
                </a:cubicBezTo>
                <a:cubicBezTo>
                  <a:pt x="17265" y="12966"/>
                  <a:pt x="17261" y="12961"/>
                  <a:pt x="17253" y="12969"/>
                </a:cubicBezTo>
                <a:close/>
                <a:moveTo>
                  <a:pt x="4088" y="12978"/>
                </a:moveTo>
                <a:cubicBezTo>
                  <a:pt x="4095" y="13009"/>
                  <a:pt x="4185" y="13174"/>
                  <a:pt x="4357" y="13449"/>
                </a:cubicBezTo>
                <a:cubicBezTo>
                  <a:pt x="4654" y="13924"/>
                  <a:pt x="4833" y="14142"/>
                  <a:pt x="5174" y="14441"/>
                </a:cubicBezTo>
                <a:cubicBezTo>
                  <a:pt x="5628" y="14839"/>
                  <a:pt x="6148" y="15104"/>
                  <a:pt x="6664" y="15204"/>
                </a:cubicBezTo>
                <a:cubicBezTo>
                  <a:pt x="7347" y="15337"/>
                  <a:pt x="8107" y="15188"/>
                  <a:pt x="8712" y="14807"/>
                </a:cubicBezTo>
                <a:cubicBezTo>
                  <a:pt x="9179" y="14513"/>
                  <a:pt x="9821" y="13832"/>
                  <a:pt x="10082" y="13352"/>
                </a:cubicBezTo>
                <a:cubicBezTo>
                  <a:pt x="10312" y="12931"/>
                  <a:pt x="10302" y="12932"/>
                  <a:pt x="10004" y="13357"/>
                </a:cubicBezTo>
                <a:cubicBezTo>
                  <a:pt x="8823" y="15043"/>
                  <a:pt x="7298" y="15545"/>
                  <a:pt x="5812" y="14732"/>
                </a:cubicBezTo>
                <a:cubicBezTo>
                  <a:pt x="5288" y="14446"/>
                  <a:pt x="4735" y="13911"/>
                  <a:pt x="4323" y="13295"/>
                </a:cubicBezTo>
                <a:cubicBezTo>
                  <a:pt x="4156" y="13047"/>
                  <a:pt x="4081" y="12946"/>
                  <a:pt x="4088" y="12978"/>
                </a:cubicBezTo>
                <a:close/>
              </a:path>
            </a:pathLst>
          </a:custGeom>
          <a:ln w="3175">
            <a:miter lim="400000"/>
          </a:ln>
        </p:spPr>
      </p:pic>
      <p:sp>
        <p:nvSpPr>
          <p:cNvPr id="13" name="TextBox 12">
            <a:extLst>
              <a:ext uri="{FF2B5EF4-FFF2-40B4-BE49-F238E27FC236}">
                <a16:creationId xmlns:a16="http://schemas.microsoft.com/office/drawing/2014/main" id="{80D9DDCF-B3D5-E2A8-4F9E-02C885AB3494}"/>
              </a:ext>
            </a:extLst>
          </p:cNvPr>
          <p:cNvSpPr txBox="1"/>
          <p:nvPr/>
        </p:nvSpPr>
        <p:spPr>
          <a:xfrm>
            <a:off x="596465" y="2346267"/>
            <a:ext cx="19476810" cy="1323439"/>
          </a:xfrm>
          <a:prstGeom prst="rect">
            <a:avLst/>
          </a:prstGeom>
          <a:noFill/>
        </p:spPr>
        <p:txBody>
          <a:bodyPr wrap="square" rtlCol="0">
            <a:spAutoFit/>
          </a:bodyPr>
          <a:lstStyle/>
          <a:p>
            <a:pPr algn="l"/>
            <a:r>
              <a:rPr lang="en-US" sz="4000" i="1" dirty="0">
                <a:solidFill>
                  <a:srgbClr val="FFC000"/>
                </a:solidFill>
                <a:latin typeface="Helvetica" pitchFamily="2" charset="0"/>
              </a:rPr>
              <a:t>Advancing orbital space weather forecasting through model development, data assimilation, and machine learning research</a:t>
            </a:r>
          </a:p>
        </p:txBody>
      </p:sp>
      <p:pic>
        <p:nvPicPr>
          <p:cNvPr id="16" name="Picture 15" descr="A yellow and black logo&#10;&#10;Description automatically generated">
            <a:extLst>
              <a:ext uri="{FF2B5EF4-FFF2-40B4-BE49-F238E27FC236}">
                <a16:creationId xmlns:a16="http://schemas.microsoft.com/office/drawing/2014/main" id="{04C83CC2-4887-5775-63D9-E8EE8C61A45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247460" y="9751952"/>
            <a:ext cx="2026056" cy="2026056"/>
          </a:xfrm>
          <a:prstGeom prst="rect">
            <a:avLst/>
          </a:prstGeom>
        </p:spPr>
      </p:pic>
      <p:pic>
        <p:nvPicPr>
          <p:cNvPr id="18" name="Picture 17" descr="A blue and white line&#10;&#10;Description automatically generated">
            <a:extLst>
              <a:ext uri="{FF2B5EF4-FFF2-40B4-BE49-F238E27FC236}">
                <a16:creationId xmlns:a16="http://schemas.microsoft.com/office/drawing/2014/main" id="{E9D848AA-CDEC-FA93-AB0D-69F27E74408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49969" y="10295540"/>
            <a:ext cx="6528818" cy="870972"/>
          </a:xfrm>
          <a:prstGeom prst="rect">
            <a:avLst/>
          </a:prstGeom>
        </p:spPr>
      </p:pic>
      <p:pic>
        <p:nvPicPr>
          <p:cNvPr id="15" name="Picture 14" descr="A blue circle with black text&#10;&#10;Description automatically generated">
            <a:extLst>
              <a:ext uri="{FF2B5EF4-FFF2-40B4-BE49-F238E27FC236}">
                <a16:creationId xmlns:a16="http://schemas.microsoft.com/office/drawing/2014/main" id="{C611F0A6-144B-5766-C0F2-79B52C0F48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35831" y="10176363"/>
            <a:ext cx="1820686" cy="1820686"/>
          </a:xfrm>
          <a:prstGeom prst="rect">
            <a:avLst/>
          </a:prstGeom>
          <a:solidFill>
            <a:schemeClr val="bg1"/>
          </a:solidFill>
        </p:spPr>
      </p:pic>
      <p:pic>
        <p:nvPicPr>
          <p:cNvPr id="3" name="Picture 2" descr="A black and white logo&#10;&#10;Description automatically generated">
            <a:extLst>
              <a:ext uri="{FF2B5EF4-FFF2-40B4-BE49-F238E27FC236}">
                <a16:creationId xmlns:a16="http://schemas.microsoft.com/office/drawing/2014/main" id="{12FD1309-92A4-B402-003B-E377786C84E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831441" y="5145410"/>
            <a:ext cx="4102590" cy="848468"/>
          </a:xfrm>
          <a:prstGeom prst="rect">
            <a:avLst/>
          </a:prstGeom>
        </p:spPr>
      </p:pic>
      <p:pic>
        <p:nvPicPr>
          <p:cNvPr id="17" name="Picture 16">
            <a:extLst>
              <a:ext uri="{FF2B5EF4-FFF2-40B4-BE49-F238E27FC236}">
                <a16:creationId xmlns:a16="http://schemas.microsoft.com/office/drawing/2014/main" id="{4B9549D4-EDEA-F3A7-EE38-A6CDCEF72D1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179441" y="6346356"/>
            <a:ext cx="3287550" cy="854392"/>
          </a:xfrm>
          <a:prstGeom prst="rect">
            <a:avLst/>
          </a:prstGeom>
          <a:solidFill>
            <a:schemeClr val="bg1"/>
          </a:solidFill>
        </p:spPr>
      </p:pic>
      <p:pic>
        <p:nvPicPr>
          <p:cNvPr id="20" name="Picture 19" descr="A blue and black logo&#10;&#10;Description automatically generated">
            <a:extLst>
              <a:ext uri="{FF2B5EF4-FFF2-40B4-BE49-F238E27FC236}">
                <a16:creationId xmlns:a16="http://schemas.microsoft.com/office/drawing/2014/main" id="{8879402F-320A-FFDB-CF24-7D64DEE93C51}"/>
              </a:ext>
            </a:extLst>
          </p:cNvPr>
          <p:cNvPicPr>
            <a:picLocks noChangeAspect="1"/>
          </p:cNvPicPr>
          <p:nvPr/>
        </p:nvPicPr>
        <p:blipFill>
          <a:blip r:embed="rId16"/>
          <a:stretch>
            <a:fillRect/>
          </a:stretch>
        </p:blipFill>
        <p:spPr>
          <a:xfrm>
            <a:off x="19417223" y="7852334"/>
            <a:ext cx="2844326" cy="872260"/>
          </a:xfrm>
          <a:prstGeom prst="rect">
            <a:avLst/>
          </a:prstGeom>
          <a:solidFill>
            <a:schemeClr val="bg1"/>
          </a:solidFill>
        </p:spPr>
      </p:pic>
      <p:pic>
        <p:nvPicPr>
          <p:cNvPr id="22" name="Picture 21" descr="A logo for a company&#10;&#10;Description automatically generated">
            <a:extLst>
              <a:ext uri="{FF2B5EF4-FFF2-40B4-BE49-F238E27FC236}">
                <a16:creationId xmlns:a16="http://schemas.microsoft.com/office/drawing/2014/main" id="{CE164D26-3B4A-4F33-D93C-0B74984E2A18}"/>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9120068" y="9315822"/>
            <a:ext cx="3525332" cy="872260"/>
          </a:xfrm>
          <a:prstGeom prst="rect">
            <a:avLst/>
          </a:prstGeom>
        </p:spPr>
      </p:pic>
      <p:pic>
        <p:nvPicPr>
          <p:cNvPr id="24" name="Picture 23" descr="A logo of a cloud&#10;&#10;Description automatically generated">
            <a:extLst>
              <a:ext uri="{FF2B5EF4-FFF2-40B4-BE49-F238E27FC236}">
                <a16:creationId xmlns:a16="http://schemas.microsoft.com/office/drawing/2014/main" id="{22C9A3AB-781B-5629-B0AF-08930AF3E2E5}"/>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backgroundMark x1="15500" y1="18667" x2="15500" y2="18667"/>
                      </a14:backgroundRemoval>
                    </a14:imgEffect>
                  </a14:imgLayer>
                </a14:imgProps>
              </a:ext>
            </a:extLst>
          </a:blip>
          <a:stretch>
            <a:fillRect/>
          </a:stretch>
        </p:blipFill>
        <p:spPr>
          <a:xfrm>
            <a:off x="18929226" y="9603010"/>
            <a:ext cx="3907016" cy="3907016"/>
          </a:xfrm>
          <a:prstGeom prst="rect">
            <a:avLst/>
          </a:prstGeom>
        </p:spPr>
      </p:pic>
      <p:grpSp>
        <p:nvGrpSpPr>
          <p:cNvPr id="23" name="Group 22">
            <a:extLst>
              <a:ext uri="{FF2B5EF4-FFF2-40B4-BE49-F238E27FC236}">
                <a16:creationId xmlns:a16="http://schemas.microsoft.com/office/drawing/2014/main" id="{DB209D10-FF9D-05BC-79DD-FB5C44746759}"/>
              </a:ext>
            </a:extLst>
          </p:cNvPr>
          <p:cNvGrpSpPr>
            <a:grpSpLocks noChangeAspect="1"/>
          </p:cNvGrpSpPr>
          <p:nvPr/>
        </p:nvGrpSpPr>
        <p:grpSpPr>
          <a:xfrm>
            <a:off x="4671372" y="5066866"/>
            <a:ext cx="2584783" cy="2584783"/>
            <a:chOff x="-3635434" y="9314542"/>
            <a:chExt cx="3251200" cy="3251200"/>
          </a:xfrm>
        </p:grpSpPr>
        <p:sp>
          <p:nvSpPr>
            <p:cNvPr id="21" name="Rectangle 20">
              <a:extLst>
                <a:ext uri="{FF2B5EF4-FFF2-40B4-BE49-F238E27FC236}">
                  <a16:creationId xmlns:a16="http://schemas.microsoft.com/office/drawing/2014/main" id="{360601F3-3F3B-A61B-10D5-8A4F56E4F8F5}"/>
                </a:ext>
              </a:extLst>
            </p:cNvPr>
            <p:cNvSpPr/>
            <p:nvPr/>
          </p:nvSpPr>
          <p:spPr>
            <a:xfrm>
              <a:off x="-3635434" y="10021569"/>
              <a:ext cx="3251200" cy="1561557"/>
            </a:xfrm>
            <a:prstGeom prst="rect">
              <a:avLst/>
            </a:prstGeom>
            <a:solidFill>
              <a:schemeClr val="bg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9" name="Picture 18">
              <a:extLst>
                <a:ext uri="{FF2B5EF4-FFF2-40B4-BE49-F238E27FC236}">
                  <a16:creationId xmlns:a16="http://schemas.microsoft.com/office/drawing/2014/main" id="{50F3A79A-5D7A-D136-BFB3-81C83C0A4171}"/>
                </a:ext>
              </a:extLst>
            </p:cNvPr>
            <p:cNvPicPr>
              <a:picLocks noChangeAspect="1"/>
            </p:cNvPicPr>
            <p:nvPr/>
          </p:nvPicPr>
          <p:blipFill>
            <a:blip r:embed="rId20"/>
            <a:stretch>
              <a:fillRect/>
            </a:stretch>
          </p:blipFill>
          <p:spPr>
            <a:xfrm>
              <a:off x="-3635434" y="9314542"/>
              <a:ext cx="3251200" cy="3251200"/>
            </a:xfrm>
            <a:prstGeom prst="rect">
              <a:avLst/>
            </a:prstGeom>
          </p:spPr>
        </p:pic>
      </p:grpSp>
      <p:pic>
        <p:nvPicPr>
          <p:cNvPr id="2" name="Picture 2" descr="CCMC: Community Coordinated Modeling Center">
            <a:extLst>
              <a:ext uri="{FF2B5EF4-FFF2-40B4-BE49-F238E27FC236}">
                <a16:creationId xmlns:a16="http://schemas.microsoft.com/office/drawing/2014/main" id="{4A42C75A-3EC9-6171-C3AC-85CD91EB255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08473" y="10210343"/>
            <a:ext cx="2570903" cy="110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9343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110C-2C49-2E94-44CA-A7D8CF500A0B}"/>
              </a:ext>
            </a:extLst>
          </p:cNvPr>
          <p:cNvSpPr>
            <a:spLocks noGrp="1"/>
          </p:cNvSpPr>
          <p:nvPr>
            <p:ph type="title"/>
          </p:nvPr>
        </p:nvSpPr>
        <p:spPr>
          <a:xfrm>
            <a:off x="800100" y="495301"/>
            <a:ext cx="22778245" cy="1084118"/>
          </a:xfrm>
        </p:spPr>
        <p:txBody>
          <a:bodyPr>
            <a:normAutofit fontScale="90000"/>
          </a:bodyPr>
          <a:lstStyle/>
          <a:p>
            <a:r>
              <a:rPr lang="en-US" dirty="0"/>
              <a:t>SWORD mission and vision</a:t>
            </a:r>
          </a:p>
        </p:txBody>
      </p:sp>
      <p:sp>
        <p:nvSpPr>
          <p:cNvPr id="3" name="Slide Number Placeholder 2">
            <a:extLst>
              <a:ext uri="{FF2B5EF4-FFF2-40B4-BE49-F238E27FC236}">
                <a16:creationId xmlns:a16="http://schemas.microsoft.com/office/drawing/2014/main" id="{3A7062B4-29F6-5715-2E2D-F1AAFF4D873D}"/>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6" name="TextBox 5">
            <a:extLst>
              <a:ext uri="{FF2B5EF4-FFF2-40B4-BE49-F238E27FC236}">
                <a16:creationId xmlns:a16="http://schemas.microsoft.com/office/drawing/2014/main" id="{2A7CA045-B833-F953-ECB6-6B79EF291453}"/>
              </a:ext>
            </a:extLst>
          </p:cNvPr>
          <p:cNvSpPr txBox="1"/>
          <p:nvPr/>
        </p:nvSpPr>
        <p:spPr>
          <a:xfrm>
            <a:off x="1966695" y="2600424"/>
            <a:ext cx="20445053" cy="434990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lnSpc>
                <a:spcPct val="150000"/>
              </a:lnSpc>
            </a:pPr>
            <a:r>
              <a:rPr lang="en-US" sz="3600" b="1" dirty="0"/>
              <a:t>Vision: </a:t>
            </a:r>
          </a:p>
          <a:p>
            <a:pPr marL="1844675" algn="l">
              <a:lnSpc>
                <a:spcPct val="150000"/>
              </a:lnSpc>
            </a:pPr>
            <a:r>
              <a:rPr lang="en-US" sz="3200" dirty="0">
                <a:effectLst/>
              </a:rPr>
              <a:t>The Space Weather Operational Readiness Development (SWORD) Center will be an international, multi-disciplinary research center where scientists, operational forecasters, industry partners, and the space weather user community will collaborate on transformative research to </a:t>
            </a:r>
            <a:r>
              <a:rPr lang="en-US" sz="3200" b="1" dirty="0">
                <a:effectLst/>
              </a:rPr>
              <a:t>improve</a:t>
            </a:r>
            <a:r>
              <a:rPr lang="en-US" sz="3200" dirty="0">
                <a:effectLst/>
              </a:rPr>
              <a:t> </a:t>
            </a:r>
            <a:r>
              <a:rPr lang="en-US" sz="3200" b="1" dirty="0">
                <a:effectLst/>
              </a:rPr>
              <a:t>forecasts and nowcasts of the orbital and cis-lunar space environment</a:t>
            </a:r>
            <a:r>
              <a:rPr lang="en-US" sz="3200" dirty="0">
                <a:effectLst/>
              </a:rPr>
              <a:t>. </a:t>
            </a:r>
          </a:p>
          <a:p>
            <a:pPr marL="0" marR="0" indent="0" algn="l"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n-lt"/>
              <a:ea typeface="+mn-ea"/>
              <a:cs typeface="+mn-cs"/>
              <a:sym typeface="Helvetica"/>
            </a:endParaRPr>
          </a:p>
        </p:txBody>
      </p:sp>
      <p:sp>
        <p:nvSpPr>
          <p:cNvPr id="7" name="TextBox 6">
            <a:extLst>
              <a:ext uri="{FF2B5EF4-FFF2-40B4-BE49-F238E27FC236}">
                <a16:creationId xmlns:a16="http://schemas.microsoft.com/office/drawing/2014/main" id="{3B639179-5610-54BD-300F-3CA25E3D270F}"/>
              </a:ext>
            </a:extLst>
          </p:cNvPr>
          <p:cNvSpPr txBox="1"/>
          <p:nvPr/>
        </p:nvSpPr>
        <p:spPr>
          <a:xfrm>
            <a:off x="1889103" y="7211943"/>
            <a:ext cx="21067148" cy="39959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a:lnSpc>
                <a:spcPct val="150000"/>
              </a:lnSpc>
            </a:pPr>
            <a:r>
              <a:rPr lang="en-US" sz="3600" b="1" dirty="0"/>
              <a:t>5-year Mission: </a:t>
            </a:r>
          </a:p>
          <a:p>
            <a:pPr marL="1844675" algn="l">
              <a:lnSpc>
                <a:spcPct val="150000"/>
              </a:lnSpc>
            </a:pPr>
            <a:r>
              <a:rPr lang="en-US" sz="3200" b="0" dirty="0"/>
              <a:t>Produce a physics-based, machine learning enhanced, data assimilative, fully coupled Magnetosphere-ITM orbital space weather forecasting model for transition to operations</a:t>
            </a:r>
            <a:r>
              <a:rPr lang="en-US" sz="3200" dirty="0">
                <a:effectLst/>
              </a:rPr>
              <a:t>. </a:t>
            </a:r>
            <a:endParaRPr lang="en-US" sz="3200" i="1" dirty="0">
              <a:effectLst/>
            </a:endParaRPr>
          </a:p>
          <a:p>
            <a:pPr marL="1844675" algn="l">
              <a:lnSpc>
                <a:spcPct val="150000"/>
              </a:lnSpc>
              <a:spcBef>
                <a:spcPts val="3000"/>
              </a:spcBef>
            </a:pPr>
            <a:r>
              <a:rPr lang="en-US" sz="3200" i="1" dirty="0">
                <a:effectLst/>
              </a:rPr>
              <a:t>Primary application goal: an accurate and reliable probabilistic neutral density forecast for LEO operations. </a:t>
            </a:r>
          </a:p>
          <a:p>
            <a:pPr marL="0" marR="0" indent="0" algn="l"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12822160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8E06-0B47-A16B-0EB9-E38D1EFD921A}"/>
              </a:ext>
            </a:extLst>
          </p:cNvPr>
          <p:cNvSpPr>
            <a:spLocks noGrp="1"/>
          </p:cNvSpPr>
          <p:nvPr>
            <p:ph type="title"/>
          </p:nvPr>
        </p:nvSpPr>
        <p:spPr/>
        <p:txBody>
          <a:bodyPr>
            <a:normAutofit/>
          </a:bodyPr>
          <a:lstStyle/>
          <a:p>
            <a:r>
              <a:rPr lang="en-US" sz="7000" dirty="0"/>
              <a:t>SWORD: “From Sea Level to the Solar Wind”</a:t>
            </a:r>
          </a:p>
        </p:txBody>
      </p:sp>
      <p:sp>
        <p:nvSpPr>
          <p:cNvPr id="3" name="Slide Number Placeholder 2">
            <a:extLst>
              <a:ext uri="{FF2B5EF4-FFF2-40B4-BE49-F238E27FC236}">
                <a16:creationId xmlns:a16="http://schemas.microsoft.com/office/drawing/2014/main" id="{CCBCD8E5-A54F-6CF0-886B-5B78FF18D91F}"/>
              </a:ext>
            </a:extLst>
          </p:cNvPr>
          <p:cNvSpPr>
            <a:spLocks noGrp="1"/>
          </p:cNvSpPr>
          <p:nvPr>
            <p:ph type="sldNum" sz="quarter" idx="2"/>
          </p:nvPr>
        </p:nvSpPr>
        <p:spPr/>
        <p:txBody>
          <a:bodyPr/>
          <a:lstStyle/>
          <a:p>
            <a:fld id="{86CB4B4D-7CA3-9044-876B-883B54F8677D}" type="slidenum">
              <a:rPr lang="en-US" smtClean="0"/>
              <a:t>4</a:t>
            </a:fld>
            <a:endParaRPr lang="en-US" dirty="0"/>
          </a:p>
        </p:txBody>
      </p:sp>
      <p:grpSp>
        <p:nvGrpSpPr>
          <p:cNvPr id="15" name="Group 14">
            <a:extLst>
              <a:ext uri="{FF2B5EF4-FFF2-40B4-BE49-F238E27FC236}">
                <a16:creationId xmlns:a16="http://schemas.microsoft.com/office/drawing/2014/main" id="{B45456DC-C29B-EBB5-F1E5-4E6807C2F8EB}"/>
              </a:ext>
            </a:extLst>
          </p:cNvPr>
          <p:cNvGrpSpPr/>
          <p:nvPr/>
        </p:nvGrpSpPr>
        <p:grpSpPr>
          <a:xfrm>
            <a:off x="1032386" y="2186606"/>
            <a:ext cx="21545147" cy="10054757"/>
            <a:chOff x="3968097" y="4059924"/>
            <a:chExt cx="10837120" cy="5057501"/>
          </a:xfrm>
        </p:grpSpPr>
        <p:pic>
          <p:nvPicPr>
            <p:cNvPr id="4" name="Picture 3" descr="A diagram of the sun and earth&#10;&#10;Description automatically generated">
              <a:extLst>
                <a:ext uri="{FF2B5EF4-FFF2-40B4-BE49-F238E27FC236}">
                  <a16:creationId xmlns:a16="http://schemas.microsoft.com/office/drawing/2014/main" id="{F88FD5BF-4951-A809-B139-5EA96F5FC0E0}"/>
                </a:ext>
              </a:extLst>
            </p:cNvPr>
            <p:cNvPicPr>
              <a:picLocks noChangeAspect="1"/>
            </p:cNvPicPr>
            <p:nvPr/>
          </p:nvPicPr>
          <p:blipFill rotWithShape="1">
            <a:blip r:embed="rId3"/>
            <a:srcRect b="1563"/>
            <a:stretch/>
          </p:blipFill>
          <p:spPr>
            <a:xfrm rot="5400000">
              <a:off x="5117438" y="2910583"/>
              <a:ext cx="5057501" cy="7356184"/>
            </a:xfrm>
            <a:prstGeom prst="rect">
              <a:avLst/>
            </a:prstGeom>
          </p:spPr>
        </p:pic>
        <p:grpSp>
          <p:nvGrpSpPr>
            <p:cNvPr id="5" name="Group 4">
              <a:extLst>
                <a:ext uri="{FF2B5EF4-FFF2-40B4-BE49-F238E27FC236}">
                  <a16:creationId xmlns:a16="http://schemas.microsoft.com/office/drawing/2014/main" id="{BF600061-66DE-9D67-A222-4BF40527B3D7}"/>
                </a:ext>
              </a:extLst>
            </p:cNvPr>
            <p:cNvGrpSpPr/>
            <p:nvPr/>
          </p:nvGrpSpPr>
          <p:grpSpPr>
            <a:xfrm>
              <a:off x="11466384" y="4664608"/>
              <a:ext cx="3338833" cy="1198605"/>
              <a:chOff x="8291384" y="1519881"/>
              <a:chExt cx="3338833" cy="1198605"/>
            </a:xfrm>
          </p:grpSpPr>
          <p:sp>
            <p:nvSpPr>
              <p:cNvPr id="6" name="TextBox 5">
                <a:extLst>
                  <a:ext uri="{FF2B5EF4-FFF2-40B4-BE49-F238E27FC236}">
                    <a16:creationId xmlns:a16="http://schemas.microsoft.com/office/drawing/2014/main" id="{70C6246A-7915-CAC4-BD26-D37735202B47}"/>
                  </a:ext>
                </a:extLst>
              </p:cNvPr>
              <p:cNvSpPr txBox="1"/>
              <p:nvPr/>
            </p:nvSpPr>
            <p:spPr>
              <a:xfrm>
                <a:off x="8575589" y="1723557"/>
                <a:ext cx="3054628" cy="795473"/>
              </a:xfrm>
              <a:prstGeom prst="rect">
                <a:avLst/>
              </a:prstGeom>
              <a:solidFill>
                <a:schemeClr val="bg1"/>
              </a:solidFill>
              <a:ln w="28575">
                <a:solidFill>
                  <a:schemeClr val="accent4">
                    <a:lumMod val="75000"/>
                  </a:schemeClr>
                </a:solidFill>
              </a:ln>
            </p:spPr>
            <p:txBody>
              <a:bodyPr wrap="square" rtlCol="0" anchor="ctr">
                <a:noAutofit/>
              </a:bodyPr>
              <a:lstStyle/>
              <a:p>
                <a:pPr algn="ctr"/>
                <a:r>
                  <a:rPr lang="en-US" b="1" dirty="0">
                    <a:latin typeface="Abadi MT Condensed Light" panose="020B0306030101010103" pitchFamily="34" charset="77"/>
                  </a:rPr>
                  <a:t>U. Michigan SWMF/</a:t>
                </a:r>
                <a:r>
                  <a:rPr lang="en-US" b="1" dirty="0" err="1">
                    <a:latin typeface="Abadi MT Condensed Light" panose="020B0306030101010103" pitchFamily="34" charset="77"/>
                  </a:rPr>
                  <a:t>Geospace</a:t>
                </a:r>
                <a:r>
                  <a:rPr lang="en-US" b="1" dirty="0">
                    <a:latin typeface="Abadi MT Condensed Light" panose="020B0306030101010103" pitchFamily="34" charset="77"/>
                  </a:rPr>
                  <a:t> </a:t>
                </a:r>
              </a:p>
              <a:p>
                <a:pPr algn="ctr"/>
                <a:r>
                  <a:rPr lang="en-US" dirty="0">
                    <a:latin typeface="Abadi MT Condensed Light" panose="020B0306030101010103" pitchFamily="34" charset="77"/>
                  </a:rPr>
                  <a:t>NOAA Magnetosphere model</a:t>
                </a:r>
              </a:p>
            </p:txBody>
          </p:sp>
          <p:sp>
            <p:nvSpPr>
              <p:cNvPr id="7" name="Right Brace 6">
                <a:extLst>
                  <a:ext uri="{FF2B5EF4-FFF2-40B4-BE49-F238E27FC236}">
                    <a16:creationId xmlns:a16="http://schemas.microsoft.com/office/drawing/2014/main" id="{5A665BC8-A9B7-0C8E-9F14-C0C46E393F25}"/>
                  </a:ext>
                </a:extLst>
              </p:cNvPr>
              <p:cNvSpPr/>
              <p:nvPr/>
            </p:nvSpPr>
            <p:spPr>
              <a:xfrm>
                <a:off x="8291384" y="1519881"/>
                <a:ext cx="284205" cy="1198605"/>
              </a:xfrm>
              <a:prstGeom prst="rightBrace">
                <a:avLst/>
              </a:prstGeom>
              <a:ln w="28575">
                <a:solidFill>
                  <a:schemeClr val="accent4">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3B3980F-DF31-D782-5FE4-66023B75228A}"/>
                </a:ext>
              </a:extLst>
            </p:cNvPr>
            <p:cNvGrpSpPr/>
            <p:nvPr/>
          </p:nvGrpSpPr>
          <p:grpSpPr>
            <a:xfrm>
              <a:off x="10154278" y="6198191"/>
              <a:ext cx="4650938" cy="923330"/>
              <a:chOff x="6969559" y="2966353"/>
              <a:chExt cx="4650938" cy="923330"/>
            </a:xfrm>
          </p:grpSpPr>
          <p:sp>
            <p:nvSpPr>
              <p:cNvPr id="9" name="TextBox 8">
                <a:extLst>
                  <a:ext uri="{FF2B5EF4-FFF2-40B4-BE49-F238E27FC236}">
                    <a16:creationId xmlns:a16="http://schemas.microsoft.com/office/drawing/2014/main" id="{271D6618-D117-E3F2-F6DB-B6B523349F85}"/>
                  </a:ext>
                </a:extLst>
              </p:cNvPr>
              <p:cNvSpPr txBox="1"/>
              <p:nvPr/>
            </p:nvSpPr>
            <p:spPr>
              <a:xfrm>
                <a:off x="8517788" y="2966353"/>
                <a:ext cx="3102709" cy="923330"/>
              </a:xfrm>
              <a:prstGeom prst="rect">
                <a:avLst/>
              </a:prstGeom>
              <a:solidFill>
                <a:schemeClr val="bg1"/>
              </a:solidFill>
              <a:ln w="28575">
                <a:solidFill>
                  <a:schemeClr val="accent4">
                    <a:lumMod val="75000"/>
                  </a:schemeClr>
                </a:solidFill>
              </a:ln>
            </p:spPr>
            <p:txBody>
              <a:bodyPr wrap="none" rtlCol="0" anchor="ctr">
                <a:noAutofit/>
              </a:bodyPr>
              <a:lstStyle/>
              <a:p>
                <a:pPr algn="ctr"/>
                <a:r>
                  <a:rPr lang="en-US" b="1" dirty="0">
                    <a:latin typeface="Abadi MT Condensed Light" panose="020B0306030101010103" pitchFamily="34" charset="77"/>
                  </a:rPr>
                  <a:t>Whole Atmosphere Model – </a:t>
                </a:r>
              </a:p>
              <a:p>
                <a:pPr algn="ctr"/>
                <a:r>
                  <a:rPr lang="en-US" b="1" dirty="0">
                    <a:latin typeface="Abadi MT Condensed Light" panose="020B0306030101010103" pitchFamily="34" charset="77"/>
                  </a:rPr>
                  <a:t>Ionosphere Plasma Electrodynamics</a:t>
                </a:r>
              </a:p>
              <a:p>
                <a:pPr algn="ctr"/>
                <a:r>
                  <a:rPr lang="en-US" dirty="0">
                    <a:latin typeface="Abadi MT Condensed Light" panose="020B0306030101010103" pitchFamily="34" charset="77"/>
                  </a:rPr>
                  <a:t>NOAA ITM model</a:t>
                </a:r>
              </a:p>
            </p:txBody>
          </p:sp>
          <p:cxnSp>
            <p:nvCxnSpPr>
              <p:cNvPr id="10" name="Straight Arrow Connector 9">
                <a:extLst>
                  <a:ext uri="{FF2B5EF4-FFF2-40B4-BE49-F238E27FC236}">
                    <a16:creationId xmlns:a16="http://schemas.microsoft.com/office/drawing/2014/main" id="{F7BA4D20-F342-2436-C3B1-0F30D656AE58}"/>
                  </a:ext>
                </a:extLst>
              </p:cNvPr>
              <p:cNvCxnSpPr>
                <a:cxnSpLocks/>
                <a:stCxn id="9" idx="1"/>
              </p:cNvCxnSpPr>
              <p:nvPr/>
            </p:nvCxnSpPr>
            <p:spPr>
              <a:xfrm flipH="1" flipV="1">
                <a:off x="6969559" y="3428018"/>
                <a:ext cx="1548229" cy="1"/>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6FA6BA1-BFC7-5E16-96C6-A44F4A8E8BE7}"/>
                </a:ext>
              </a:extLst>
            </p:cNvPr>
            <p:cNvGrpSpPr/>
            <p:nvPr/>
          </p:nvGrpSpPr>
          <p:grpSpPr>
            <a:xfrm>
              <a:off x="9902379" y="7518081"/>
              <a:ext cx="4540844" cy="923330"/>
              <a:chOff x="6709719" y="4470831"/>
              <a:chExt cx="4540844" cy="923330"/>
            </a:xfrm>
          </p:grpSpPr>
          <p:sp>
            <p:nvSpPr>
              <p:cNvPr id="12" name="TextBox 11">
                <a:extLst>
                  <a:ext uri="{FF2B5EF4-FFF2-40B4-BE49-F238E27FC236}">
                    <a16:creationId xmlns:a16="http://schemas.microsoft.com/office/drawing/2014/main" id="{63EF892C-1F7C-675A-7397-6F6FF42E0AB5}"/>
                  </a:ext>
                </a:extLst>
              </p:cNvPr>
              <p:cNvSpPr txBox="1"/>
              <p:nvPr/>
            </p:nvSpPr>
            <p:spPr>
              <a:xfrm>
                <a:off x="8575589" y="4470831"/>
                <a:ext cx="2674974" cy="923330"/>
              </a:xfrm>
              <a:prstGeom prst="rect">
                <a:avLst/>
              </a:prstGeom>
              <a:solidFill>
                <a:schemeClr val="bg1"/>
              </a:solidFill>
              <a:ln w="28575">
                <a:solidFill>
                  <a:schemeClr val="accent4">
                    <a:lumMod val="75000"/>
                  </a:schemeClr>
                </a:solidFill>
              </a:ln>
            </p:spPr>
            <p:txBody>
              <a:bodyPr wrap="square" rtlCol="0" anchor="ctr">
                <a:noAutofit/>
              </a:bodyPr>
              <a:lstStyle/>
              <a:p>
                <a:pPr algn="ctr"/>
                <a:r>
                  <a:rPr lang="en-US" b="1" dirty="0">
                    <a:latin typeface="Abadi MT Condensed Light" panose="020B0306030101010103" pitchFamily="34" charset="77"/>
                  </a:rPr>
                  <a:t>Global Forecasting System </a:t>
                </a:r>
              </a:p>
              <a:p>
                <a:pPr algn="ctr"/>
                <a:r>
                  <a:rPr lang="en-US" dirty="0">
                    <a:latin typeface="Abadi MT Condensed Light" panose="020B0306030101010103" pitchFamily="34" charset="77"/>
                  </a:rPr>
                  <a:t>NOAA Tropospheric </a:t>
                </a:r>
              </a:p>
              <a:p>
                <a:pPr algn="ctr"/>
                <a:r>
                  <a:rPr lang="en-US" dirty="0">
                    <a:latin typeface="Abadi MT Condensed Light" panose="020B0306030101010103" pitchFamily="34" charset="77"/>
                  </a:rPr>
                  <a:t>weather model</a:t>
                </a:r>
              </a:p>
            </p:txBody>
          </p:sp>
          <p:cxnSp>
            <p:nvCxnSpPr>
              <p:cNvPr id="13" name="Straight Arrow Connector 12">
                <a:extLst>
                  <a:ext uri="{FF2B5EF4-FFF2-40B4-BE49-F238E27FC236}">
                    <a16:creationId xmlns:a16="http://schemas.microsoft.com/office/drawing/2014/main" id="{FD8F7AE4-A06B-CF4D-1706-BB8BF21907DB}"/>
                  </a:ext>
                </a:extLst>
              </p:cNvPr>
              <p:cNvCxnSpPr>
                <a:cxnSpLocks/>
              </p:cNvCxnSpPr>
              <p:nvPr/>
            </p:nvCxnSpPr>
            <p:spPr>
              <a:xfrm flipH="1">
                <a:off x="6709719" y="4681455"/>
                <a:ext cx="1865869"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145028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ntegrate NOAA/SWPC operational        SWMF/Geospace and WAM-IPE models"/>
          <p:cNvSpPr/>
          <p:nvPr/>
        </p:nvSpPr>
        <p:spPr>
          <a:xfrm>
            <a:off x="1091232" y="3134563"/>
            <a:ext cx="10439699" cy="1905001"/>
          </a:xfrm>
          <a:prstGeom prst="roundRect">
            <a:avLst>
              <a:gd name="adj" fmla="val 15000"/>
            </a:avLst>
          </a:prstGeom>
          <a:solidFill>
            <a:srgbClr val="0C2649"/>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800">
                <a:solidFill>
                  <a:srgbClr val="F8D347"/>
                </a:solidFill>
                <a:latin typeface="Helvetica Neue Medium"/>
                <a:ea typeface="Helvetica Neue Medium"/>
                <a:cs typeface="Helvetica Neue Medium"/>
                <a:sym typeface="Helvetica Neue Medium"/>
              </a:defRPr>
            </a:lvl1pPr>
          </a:lstStyle>
          <a:p>
            <a:r>
              <a:rPr dirty="0">
                <a:latin typeface="+mn-lt"/>
              </a:rPr>
              <a:t>Integrate NOAA/SWPC operational        SWMF/</a:t>
            </a:r>
            <a:r>
              <a:rPr dirty="0" err="1">
                <a:latin typeface="+mn-lt"/>
              </a:rPr>
              <a:t>Geospace</a:t>
            </a:r>
            <a:r>
              <a:rPr dirty="0">
                <a:latin typeface="+mn-lt"/>
              </a:rPr>
              <a:t> and WAM-IPE models</a:t>
            </a:r>
          </a:p>
        </p:txBody>
      </p:sp>
      <p:sp>
        <p:nvSpPr>
          <p:cNvPr id="50" name="Conduct advanced ITM Model data assimilation research"/>
          <p:cNvSpPr/>
          <p:nvPr/>
        </p:nvSpPr>
        <p:spPr>
          <a:xfrm>
            <a:off x="12586386" y="3134563"/>
            <a:ext cx="10439699" cy="1905001"/>
          </a:xfrm>
          <a:prstGeom prst="roundRect">
            <a:avLst>
              <a:gd name="adj" fmla="val 15000"/>
            </a:avLst>
          </a:prstGeom>
          <a:solidFill>
            <a:srgbClr val="CEB97B"/>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800">
                <a:solidFill>
                  <a:srgbClr val="000000"/>
                </a:solidFill>
                <a:latin typeface="Helvetica Neue Medium"/>
                <a:ea typeface="Helvetica Neue Medium"/>
                <a:cs typeface="Helvetica Neue Medium"/>
                <a:sym typeface="Helvetica Neue Medium"/>
              </a:defRPr>
            </a:lvl1pPr>
          </a:lstStyle>
          <a:p>
            <a:r>
              <a:rPr dirty="0">
                <a:latin typeface="+mn-lt"/>
              </a:rPr>
              <a:t>Conduct advanced ITM Model data assimilation research</a:t>
            </a:r>
          </a:p>
        </p:txBody>
      </p:sp>
      <p:sp>
        <p:nvSpPr>
          <p:cNvPr id="51" name="Track 1"/>
          <p:cNvSpPr txBox="1"/>
          <p:nvPr/>
        </p:nvSpPr>
        <p:spPr>
          <a:xfrm>
            <a:off x="5361303" y="2134142"/>
            <a:ext cx="1899559" cy="7181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D5D5D5"/>
                </a:solidFill>
                <a:latin typeface="Helvetica"/>
                <a:ea typeface="Helvetica"/>
                <a:cs typeface="Helvetica"/>
                <a:sym typeface="Helvetica"/>
              </a:defRPr>
            </a:lvl1pPr>
          </a:lstStyle>
          <a:p>
            <a:r>
              <a:rPr sz="4000" b="1" dirty="0">
                <a:solidFill>
                  <a:schemeClr val="accent1">
                    <a:lumMod val="50000"/>
                  </a:schemeClr>
                </a:solidFill>
              </a:rPr>
              <a:t>Track 1</a:t>
            </a:r>
          </a:p>
        </p:txBody>
      </p:sp>
      <p:sp>
        <p:nvSpPr>
          <p:cNvPr id="52" name="Track 2"/>
          <p:cNvSpPr txBox="1"/>
          <p:nvPr/>
        </p:nvSpPr>
        <p:spPr>
          <a:xfrm>
            <a:off x="16856455" y="2134141"/>
            <a:ext cx="1899559" cy="7181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D5D5D5"/>
                </a:solidFill>
                <a:latin typeface="Helvetica"/>
                <a:ea typeface="Helvetica"/>
                <a:cs typeface="Helvetica"/>
                <a:sym typeface="Helvetica"/>
              </a:defRPr>
            </a:lvl1pPr>
          </a:lstStyle>
          <a:p>
            <a:r>
              <a:rPr sz="4000" b="1" dirty="0">
                <a:solidFill>
                  <a:schemeClr val="accent1">
                    <a:lumMod val="50000"/>
                  </a:schemeClr>
                </a:solidFill>
              </a:rPr>
              <a:t>Track 2</a:t>
            </a:r>
          </a:p>
        </p:txBody>
      </p:sp>
      <p:sp>
        <p:nvSpPr>
          <p:cNvPr id="54" name="2.1 Real-time GOES/EXIS data integration into WAM-IPE"/>
          <p:cNvSpPr/>
          <p:nvPr/>
        </p:nvSpPr>
        <p:spPr>
          <a:xfrm>
            <a:off x="12586386" y="5753437"/>
            <a:ext cx="10439699" cy="1150354"/>
          </a:xfrm>
          <a:prstGeom prst="roundRect">
            <a:avLst>
              <a:gd name="adj" fmla="val 24840"/>
            </a:avLst>
          </a:prstGeom>
          <a:solidFill>
            <a:srgbClr val="CEB97B"/>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000">
                <a:solidFill>
                  <a:srgbClr val="000000"/>
                </a:solidFill>
                <a:latin typeface="Helvetica Neue Medium"/>
                <a:ea typeface="Helvetica Neue Medium"/>
                <a:cs typeface="Helvetica Neue Medium"/>
                <a:sym typeface="Helvetica Neue Medium"/>
              </a:defRPr>
            </a:lvl1pPr>
          </a:lstStyle>
          <a:p>
            <a:r>
              <a:rPr dirty="0">
                <a:latin typeface="+mn-lt"/>
              </a:rPr>
              <a:t>2.1 Real-time GOES/EXIS data integration into WAM-IPE</a:t>
            </a:r>
          </a:p>
        </p:txBody>
      </p:sp>
      <p:sp>
        <p:nvSpPr>
          <p:cNvPr id="55" name="2.2 NOAA/JEDI-based data assimilation research"/>
          <p:cNvSpPr/>
          <p:nvPr/>
        </p:nvSpPr>
        <p:spPr>
          <a:xfrm>
            <a:off x="12586386" y="7617664"/>
            <a:ext cx="10439699" cy="1150354"/>
          </a:xfrm>
          <a:prstGeom prst="roundRect">
            <a:avLst>
              <a:gd name="adj" fmla="val 24840"/>
            </a:avLst>
          </a:prstGeom>
          <a:solidFill>
            <a:srgbClr val="CEB97B"/>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000">
                <a:solidFill>
                  <a:srgbClr val="000000"/>
                </a:solidFill>
                <a:latin typeface="Helvetica Neue Medium"/>
                <a:ea typeface="Helvetica Neue Medium"/>
                <a:cs typeface="Helvetica Neue Medium"/>
                <a:sym typeface="Helvetica Neue Medium"/>
              </a:defRPr>
            </a:lvl1pPr>
          </a:lstStyle>
          <a:p>
            <a:r>
              <a:rPr dirty="0">
                <a:latin typeface="+mn-lt"/>
              </a:rPr>
              <a:t>2.2 NOAA/JEDI-based data assimilation research</a:t>
            </a:r>
          </a:p>
        </p:txBody>
      </p:sp>
      <p:sp>
        <p:nvSpPr>
          <p:cNvPr id="56" name="1.1 Integrate WAM-IPE into SWMF"/>
          <p:cNvSpPr/>
          <p:nvPr/>
        </p:nvSpPr>
        <p:spPr>
          <a:xfrm>
            <a:off x="1091232" y="5673563"/>
            <a:ext cx="10439699" cy="1150354"/>
          </a:xfrm>
          <a:prstGeom prst="roundRect">
            <a:avLst>
              <a:gd name="adj" fmla="val 24840"/>
            </a:avLst>
          </a:prstGeom>
          <a:solidFill>
            <a:srgbClr val="0C2649"/>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dirty="0">
                <a:latin typeface="+mn-lt"/>
              </a:rPr>
              <a:t>1.1 Integrate WAM-IPE into SWMF</a:t>
            </a:r>
          </a:p>
        </p:txBody>
      </p:sp>
      <p:sp>
        <p:nvSpPr>
          <p:cNvPr id="57" name="1.2 IDEA data assimilation implementation"/>
          <p:cNvSpPr/>
          <p:nvPr/>
        </p:nvSpPr>
        <p:spPr>
          <a:xfrm>
            <a:off x="1091232" y="7617664"/>
            <a:ext cx="10439699" cy="1150354"/>
          </a:xfrm>
          <a:prstGeom prst="roundRect">
            <a:avLst>
              <a:gd name="adj" fmla="val 24840"/>
            </a:avLst>
          </a:prstGeom>
          <a:solidFill>
            <a:srgbClr val="0C2649"/>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dirty="0">
                <a:latin typeface="+mn-lt"/>
              </a:rPr>
              <a:t>1.2 IDEA data assimilation implementation </a:t>
            </a:r>
          </a:p>
        </p:txBody>
      </p:sp>
      <p:sp>
        <p:nvSpPr>
          <p:cNvPr id="58" name="Line"/>
          <p:cNvSpPr/>
          <p:nvPr/>
        </p:nvSpPr>
        <p:spPr>
          <a:xfrm rot="2700000">
            <a:off x="5486603" y="9870516"/>
            <a:ext cx="3411747" cy="617461"/>
          </a:xfrm>
          <a:custGeom>
            <a:avLst/>
            <a:gdLst/>
            <a:ahLst/>
            <a:cxnLst>
              <a:cxn ang="0">
                <a:pos x="wd2" y="hd2"/>
              </a:cxn>
              <a:cxn ang="5400000">
                <a:pos x="wd2" y="hd2"/>
              </a:cxn>
              <a:cxn ang="10800000">
                <a:pos x="wd2" y="hd2"/>
              </a:cxn>
              <a:cxn ang="16200000">
                <a:pos x="wd2" y="hd2"/>
              </a:cxn>
            </a:cxnLst>
            <a:rect l="0" t="0" r="r" b="b"/>
            <a:pathLst>
              <a:path w="21600" h="19641" extrusionOk="0">
                <a:moveTo>
                  <a:pt x="0" y="0"/>
                </a:moveTo>
                <a:cubicBezTo>
                  <a:pt x="1791" y="10325"/>
                  <a:pt x="5078" y="17450"/>
                  <a:pt x="8860" y="19208"/>
                </a:cubicBezTo>
                <a:cubicBezTo>
                  <a:pt x="14006" y="21600"/>
                  <a:pt x="19094" y="13929"/>
                  <a:pt x="21600" y="0"/>
                </a:cubicBezTo>
              </a:path>
            </a:pathLst>
          </a:custGeom>
          <a:ln w="88900">
            <a:solidFill>
              <a:schemeClr val="accent1">
                <a:lumMod val="50000"/>
              </a:schemeClr>
            </a:solidFill>
            <a:miter lim="400000"/>
            <a:tailEnd type="triangle"/>
          </a:ln>
        </p:spPr>
        <p:txBody>
          <a:bodyPr lIns="0" tIns="0" rIns="0" bIns="0" anchor="ctr"/>
          <a:lstStyle/>
          <a:p>
            <a:pPr>
              <a:defRPr sz="3000">
                <a:latin typeface="Helvetica Neue Medium"/>
                <a:ea typeface="Helvetica Neue Medium"/>
                <a:cs typeface="Helvetica Neue Medium"/>
                <a:sym typeface="Helvetica Neue Medium"/>
              </a:defRPr>
            </a:pPr>
            <a:endParaRPr>
              <a:solidFill>
                <a:schemeClr val="accent1">
                  <a:lumMod val="50000"/>
                </a:schemeClr>
              </a:solidFill>
            </a:endParaRPr>
          </a:p>
        </p:txBody>
      </p:sp>
      <p:sp>
        <p:nvSpPr>
          <p:cNvPr id="59" name="AWS Cloud-based validation and transition"/>
          <p:cNvSpPr/>
          <p:nvPr/>
        </p:nvSpPr>
        <p:spPr>
          <a:xfrm>
            <a:off x="8700893" y="10124167"/>
            <a:ext cx="6982215" cy="1905001"/>
          </a:xfrm>
          <a:prstGeom prst="roundRect">
            <a:avLst>
              <a:gd name="adj" fmla="val 15000"/>
            </a:avLst>
          </a:prstGeom>
          <a:solidFill>
            <a:srgbClr val="9069BE"/>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000">
                <a:latin typeface="Helvetica Neue Medium"/>
                <a:ea typeface="Helvetica Neue Medium"/>
                <a:cs typeface="Helvetica Neue Medium"/>
                <a:sym typeface="Helvetica Neue Medium"/>
              </a:defRPr>
            </a:lvl1pPr>
          </a:lstStyle>
          <a:p>
            <a:r>
              <a:rPr lang="en-US" sz="3200" dirty="0"/>
              <a:t>AWS Cloud-based model validation, forecast verification, and transition </a:t>
            </a:r>
          </a:p>
        </p:txBody>
      </p:sp>
      <p:sp>
        <p:nvSpPr>
          <p:cNvPr id="60" name="Line"/>
          <p:cNvSpPr/>
          <p:nvPr/>
        </p:nvSpPr>
        <p:spPr>
          <a:xfrm rot="8453358">
            <a:off x="15486571" y="9801566"/>
            <a:ext cx="3505638" cy="869696"/>
          </a:xfrm>
          <a:custGeom>
            <a:avLst/>
            <a:gdLst/>
            <a:ahLst/>
            <a:cxnLst>
              <a:cxn ang="0">
                <a:pos x="wd2" y="hd2"/>
              </a:cxn>
              <a:cxn ang="5400000">
                <a:pos x="wd2" y="hd2"/>
              </a:cxn>
              <a:cxn ang="10800000">
                <a:pos x="wd2" y="hd2"/>
              </a:cxn>
              <a:cxn ang="16200000">
                <a:pos x="wd2" y="hd2"/>
              </a:cxn>
            </a:cxnLst>
            <a:rect l="0" t="0" r="r" b="b"/>
            <a:pathLst>
              <a:path w="21600" h="19334" extrusionOk="0">
                <a:moveTo>
                  <a:pt x="0" y="19334"/>
                </a:moveTo>
                <a:cubicBezTo>
                  <a:pt x="2079" y="9585"/>
                  <a:pt x="5146" y="2953"/>
                  <a:pt x="8579" y="785"/>
                </a:cubicBezTo>
                <a:cubicBezTo>
                  <a:pt x="13412" y="-2266"/>
                  <a:pt x="18352" y="3702"/>
                  <a:pt x="21600" y="16518"/>
                </a:cubicBezTo>
              </a:path>
            </a:pathLst>
          </a:custGeom>
          <a:ln w="88900">
            <a:solidFill>
              <a:schemeClr val="accent1">
                <a:lumMod val="50000"/>
              </a:schemeClr>
            </a:solidFill>
            <a:miter lim="400000"/>
            <a:tailEnd type="triangle"/>
          </a:ln>
        </p:spPr>
        <p:txBody>
          <a:bodyPr lIns="0" tIns="0" rIns="0" bIns="0" anchor="ctr"/>
          <a:lstStyle/>
          <a:p>
            <a:pPr>
              <a:defRPr sz="3000">
                <a:latin typeface="Helvetica Neue Medium"/>
                <a:ea typeface="Helvetica Neue Medium"/>
                <a:cs typeface="Helvetica Neue Medium"/>
                <a:sym typeface="Helvetica Neue Medium"/>
              </a:defRPr>
            </a:pPr>
            <a:endParaRPr/>
          </a:p>
        </p:txBody>
      </p:sp>
      <p:sp>
        <p:nvSpPr>
          <p:cNvPr id="61" name="Two Tracks of SWORD applied research &amp; development"/>
          <p:cNvSpPr txBox="1"/>
          <p:nvPr/>
        </p:nvSpPr>
        <p:spPr>
          <a:xfrm>
            <a:off x="246422" y="-169167"/>
            <a:ext cx="102657" cy="117981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5600" b="1">
                <a:solidFill>
                  <a:srgbClr val="CEB97B"/>
                </a:solidFill>
                <a:latin typeface="Helvetica"/>
                <a:ea typeface="Helvetica"/>
                <a:cs typeface="Helvetica"/>
                <a:sym typeface="Helvetica"/>
              </a:defRPr>
            </a:lvl1pPr>
          </a:lstStyle>
          <a:p>
            <a:endParaRPr sz="7000" dirty="0">
              <a:solidFill>
                <a:schemeClr val="accent1">
                  <a:lumMod val="50000"/>
                </a:schemeClr>
              </a:solidFill>
            </a:endParaRPr>
          </a:p>
        </p:txBody>
      </p:sp>
      <p:sp>
        <p:nvSpPr>
          <p:cNvPr id="3" name="Title 2">
            <a:extLst>
              <a:ext uri="{FF2B5EF4-FFF2-40B4-BE49-F238E27FC236}">
                <a16:creationId xmlns:a16="http://schemas.microsoft.com/office/drawing/2014/main" id="{43320241-2C4F-C413-1181-D3C0AD362F39}"/>
              </a:ext>
            </a:extLst>
          </p:cNvPr>
          <p:cNvSpPr>
            <a:spLocks noGrp="1"/>
          </p:cNvSpPr>
          <p:nvPr>
            <p:ph type="title"/>
          </p:nvPr>
        </p:nvSpPr>
        <p:spPr>
          <a:xfrm>
            <a:off x="451737" y="495300"/>
            <a:ext cx="24488947" cy="1266925"/>
          </a:xfrm>
        </p:spPr>
        <p:txBody>
          <a:bodyPr>
            <a:normAutofit fontScale="90000"/>
          </a:bodyPr>
          <a:lstStyle/>
          <a:p>
            <a:r>
              <a:rPr lang="en-US" dirty="0">
                <a:solidFill>
                  <a:schemeClr val="accent1">
                    <a:lumMod val="50000"/>
                  </a:schemeClr>
                </a:solidFill>
              </a:rPr>
              <a:t>Two Tracks of SWORD applied research &amp; development</a:t>
            </a:r>
            <a:endParaRPr lang="en-US" dirty="0"/>
          </a:p>
        </p:txBody>
      </p:sp>
      <p:sp>
        <p:nvSpPr>
          <p:cNvPr id="6" name="Slide Number Placeholder 2">
            <a:extLst>
              <a:ext uri="{FF2B5EF4-FFF2-40B4-BE49-F238E27FC236}">
                <a16:creationId xmlns:a16="http://schemas.microsoft.com/office/drawing/2014/main" id="{61C1B113-ECDA-2A02-2BAF-E421DC2392BD}"/>
              </a:ext>
            </a:extLst>
          </p:cNvPr>
          <p:cNvSpPr>
            <a:spLocks noGrp="1"/>
          </p:cNvSpPr>
          <p:nvPr>
            <p:ph type="sldNum" sz="quarter" idx="2"/>
          </p:nvPr>
        </p:nvSpPr>
        <p:spPr>
          <a:xfrm>
            <a:off x="800100" y="12990169"/>
            <a:ext cx="453239" cy="461060"/>
          </a:xfrm>
        </p:spPr>
        <p:txBody>
          <a:bodyPr/>
          <a:lstStyle/>
          <a:p>
            <a:fld id="{86CB4B4D-7CA3-9044-876B-883B54F8677D}" type="slidenum">
              <a:rPr lang="en-US" smtClean="0"/>
              <a:t>5</a:t>
            </a:fld>
            <a:endParaRPr lang="en-US"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4BA939-908D-6621-C5B3-C666591BD007}"/>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5" name="Content Placeholder 2">
            <a:extLst>
              <a:ext uri="{FF2B5EF4-FFF2-40B4-BE49-F238E27FC236}">
                <a16:creationId xmlns:a16="http://schemas.microsoft.com/office/drawing/2014/main" id="{B0066517-9678-CB31-1289-E3FE00386E7E}"/>
              </a:ext>
            </a:extLst>
          </p:cNvPr>
          <p:cNvSpPr txBox="1">
            <a:spLocks/>
          </p:cNvSpPr>
          <p:nvPr/>
        </p:nvSpPr>
        <p:spPr>
          <a:xfrm>
            <a:off x="589180" y="3574242"/>
            <a:ext cx="10744567" cy="6567516"/>
          </a:xfrm>
          <a:prstGeom prst="rect">
            <a:avLst/>
          </a:prstGeom>
        </p:spPr>
        <p:txBody>
          <a:bodyPr>
            <a:noAutofit/>
          </a:bodyPr>
          <a:lstStyle>
            <a:lvl1pPr marL="61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1pPr>
            <a:lvl2pPr marL="124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2pPr>
            <a:lvl3pPr marL="188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3pPr>
            <a:lvl4pPr marL="251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4pPr>
            <a:lvl5pPr marL="315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5pPr>
            <a:lvl6pPr marL="378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6pPr>
            <a:lvl7pPr marL="442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7pPr>
            <a:lvl8pPr marL="505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8pPr>
            <a:lvl9pPr marL="569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9pPr>
          </a:lstStyle>
          <a:p>
            <a:pPr>
              <a:spcBef>
                <a:spcPts val="2000"/>
              </a:spcBef>
            </a:pPr>
            <a:r>
              <a:rPr lang="en-US" sz="3200" dirty="0"/>
              <a:t>Operational since 2016</a:t>
            </a:r>
          </a:p>
          <a:p>
            <a:pPr>
              <a:spcBef>
                <a:spcPts val="2000"/>
              </a:spcBef>
            </a:pPr>
            <a:r>
              <a:rPr lang="en-US" sz="3200" dirty="0"/>
              <a:t>Extensive modifications to enable real-time runs on NOAA/NWS supercomputers.</a:t>
            </a:r>
          </a:p>
          <a:p>
            <a:pPr>
              <a:spcBef>
                <a:spcPts val="2000"/>
              </a:spcBef>
            </a:pPr>
            <a:r>
              <a:rPr lang="en-US" sz="3200" dirty="0"/>
              <a:t>Driven by real-time solar wind data from NASA/ACE or NOAA/DSCOVR</a:t>
            </a:r>
          </a:p>
          <a:p>
            <a:pPr lvl="1">
              <a:spcBef>
                <a:spcPts val="1200"/>
              </a:spcBef>
            </a:pPr>
            <a:r>
              <a:rPr lang="en-US" sz="3200" dirty="0"/>
              <a:t>~30-minute propagation time = forecast lead-time</a:t>
            </a:r>
          </a:p>
          <a:p>
            <a:pPr>
              <a:spcBef>
                <a:spcPts val="2000"/>
              </a:spcBef>
            </a:pPr>
            <a:r>
              <a:rPr lang="en-US" sz="3200" dirty="0"/>
              <a:t>Warm restarts enabled for solar wind gaps of &gt; 15 minutes.</a:t>
            </a:r>
          </a:p>
          <a:p>
            <a:pPr>
              <a:spcBef>
                <a:spcPts val="2000"/>
              </a:spcBef>
            </a:pPr>
            <a:r>
              <a:rPr lang="en-US" sz="3200" dirty="0"/>
              <a:t>Cold restarts when solar wind conditions jump, or data gap exceeds 2 hours. Requires time to equilibrate.</a:t>
            </a:r>
          </a:p>
        </p:txBody>
      </p:sp>
      <p:sp>
        <p:nvSpPr>
          <p:cNvPr id="8" name="Title 1">
            <a:extLst>
              <a:ext uri="{FF2B5EF4-FFF2-40B4-BE49-F238E27FC236}">
                <a16:creationId xmlns:a16="http://schemas.microsoft.com/office/drawing/2014/main" id="{57A9DF3B-93A4-2FA8-4037-74535448A9F1}"/>
              </a:ext>
            </a:extLst>
          </p:cNvPr>
          <p:cNvSpPr>
            <a:spLocks noGrp="1"/>
          </p:cNvSpPr>
          <p:nvPr>
            <p:ph type="title"/>
          </p:nvPr>
        </p:nvSpPr>
        <p:spPr>
          <a:xfrm>
            <a:off x="800100" y="205362"/>
            <a:ext cx="22778245" cy="1266925"/>
          </a:xfrm>
        </p:spPr>
        <p:txBody>
          <a:bodyPr>
            <a:normAutofit fontScale="90000"/>
          </a:bodyPr>
          <a:lstStyle/>
          <a:p>
            <a:r>
              <a:rPr lang="en-US" dirty="0"/>
              <a:t>SWMF/</a:t>
            </a:r>
            <a:r>
              <a:rPr lang="en-US" dirty="0" err="1"/>
              <a:t>Geospace</a:t>
            </a:r>
            <a:r>
              <a:rPr lang="en-US" dirty="0"/>
              <a:t> model at NOAA/SWPC</a:t>
            </a:r>
          </a:p>
        </p:txBody>
      </p:sp>
      <p:sp>
        <p:nvSpPr>
          <p:cNvPr id="2" name="1.1 Integrate WAM-IPE into SWMF">
            <a:extLst>
              <a:ext uri="{FF2B5EF4-FFF2-40B4-BE49-F238E27FC236}">
                <a16:creationId xmlns:a16="http://schemas.microsoft.com/office/drawing/2014/main" id="{E10B6A38-8E59-5650-780B-D803061CD8AA}"/>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grpSp>
        <p:nvGrpSpPr>
          <p:cNvPr id="11" name="Group 10">
            <a:extLst>
              <a:ext uri="{FF2B5EF4-FFF2-40B4-BE49-F238E27FC236}">
                <a16:creationId xmlns:a16="http://schemas.microsoft.com/office/drawing/2014/main" id="{D9F49379-DF6E-5E03-1CA1-906611E2771F}"/>
              </a:ext>
            </a:extLst>
          </p:cNvPr>
          <p:cNvGrpSpPr/>
          <p:nvPr/>
        </p:nvGrpSpPr>
        <p:grpSpPr>
          <a:xfrm>
            <a:off x="11910056" y="1718521"/>
            <a:ext cx="11884764" cy="10725317"/>
            <a:chOff x="11910056" y="2134156"/>
            <a:chExt cx="11884764" cy="10725317"/>
          </a:xfrm>
        </p:grpSpPr>
        <p:pic>
          <p:nvPicPr>
            <p:cNvPr id="6" name="Picture 5">
              <a:extLst>
                <a:ext uri="{FF2B5EF4-FFF2-40B4-BE49-F238E27FC236}">
                  <a16:creationId xmlns:a16="http://schemas.microsoft.com/office/drawing/2014/main" id="{7D79FCA0-943E-ABD4-6355-7962C84B777D}"/>
                </a:ext>
              </a:extLst>
            </p:cNvPr>
            <p:cNvPicPr>
              <a:picLocks noChangeAspect="1"/>
            </p:cNvPicPr>
            <p:nvPr/>
          </p:nvPicPr>
          <p:blipFill>
            <a:blip r:embed="rId3"/>
            <a:stretch>
              <a:fillRect/>
            </a:stretch>
          </p:blipFill>
          <p:spPr>
            <a:xfrm>
              <a:off x="11910059" y="2134156"/>
              <a:ext cx="11884761" cy="6826780"/>
            </a:xfrm>
            <a:prstGeom prst="rect">
              <a:avLst/>
            </a:prstGeom>
          </p:spPr>
        </p:pic>
        <p:pic>
          <p:nvPicPr>
            <p:cNvPr id="7" name="Picture 6">
              <a:extLst>
                <a:ext uri="{FF2B5EF4-FFF2-40B4-BE49-F238E27FC236}">
                  <a16:creationId xmlns:a16="http://schemas.microsoft.com/office/drawing/2014/main" id="{BB98C48B-1CC2-24E4-232C-5A4238722335}"/>
                </a:ext>
              </a:extLst>
            </p:cNvPr>
            <p:cNvPicPr>
              <a:picLocks noChangeAspect="1"/>
            </p:cNvPicPr>
            <p:nvPr/>
          </p:nvPicPr>
          <p:blipFill rotWithShape="1">
            <a:blip r:embed="rId3"/>
            <a:srcRect t="33435"/>
            <a:stretch/>
          </p:blipFill>
          <p:spPr>
            <a:xfrm rot="10800000">
              <a:off x="11910056" y="8315231"/>
              <a:ext cx="11884761" cy="4544242"/>
            </a:xfrm>
            <a:prstGeom prst="rect">
              <a:avLst/>
            </a:prstGeom>
          </p:spPr>
        </p:pic>
        <p:pic>
          <p:nvPicPr>
            <p:cNvPr id="10" name="Picture 9" descr="A screen shot of a graph&#10;&#10;Description automatically generated">
              <a:extLst>
                <a:ext uri="{FF2B5EF4-FFF2-40B4-BE49-F238E27FC236}">
                  <a16:creationId xmlns:a16="http://schemas.microsoft.com/office/drawing/2014/main" id="{530A45BB-C660-7B4E-F816-AB2D03945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5879" y="4625989"/>
              <a:ext cx="11442466" cy="8045483"/>
            </a:xfrm>
            <a:prstGeom prst="rect">
              <a:avLst/>
            </a:prstGeom>
          </p:spPr>
        </p:pic>
      </p:grpSp>
    </p:spTree>
    <p:extLst>
      <p:ext uri="{BB962C8B-B14F-4D97-AF65-F5344CB8AC3E}">
        <p14:creationId xmlns:p14="http://schemas.microsoft.com/office/powerpoint/2010/main" val="7806911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p:cNvGrpSpPr/>
          <p:nvPr/>
        </p:nvGrpSpPr>
        <p:grpSpPr>
          <a:xfrm>
            <a:off x="2918865" y="3455962"/>
            <a:ext cx="8250515" cy="6995717"/>
            <a:chOff x="418029" y="0"/>
            <a:chExt cx="8250514" cy="6995715"/>
          </a:xfrm>
        </p:grpSpPr>
        <p:pic>
          <p:nvPicPr>
            <p:cNvPr id="133" name="magnetosphere_Austin.tiff" descr="magnetosphere_Austin.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8029" y="0"/>
              <a:ext cx="8250515" cy="6995716"/>
            </a:xfrm>
            <a:custGeom>
              <a:avLst/>
              <a:gdLst/>
              <a:ahLst/>
              <a:cxnLst>
                <a:cxn ang="0">
                  <a:pos x="wd2" y="hd2"/>
                </a:cxn>
                <a:cxn ang="5400000">
                  <a:pos x="wd2" y="hd2"/>
                </a:cxn>
                <a:cxn ang="10800000">
                  <a:pos x="wd2" y="hd2"/>
                </a:cxn>
                <a:cxn ang="16200000">
                  <a:pos x="wd2" y="hd2"/>
                </a:cxn>
              </a:cxnLst>
              <a:rect l="0" t="0" r="r" b="b"/>
              <a:pathLst>
                <a:path w="21584" h="21600" extrusionOk="0">
                  <a:moveTo>
                    <a:pt x="6122" y="0"/>
                  </a:moveTo>
                  <a:cubicBezTo>
                    <a:pt x="6098" y="16"/>
                    <a:pt x="6076" y="22"/>
                    <a:pt x="6055" y="42"/>
                  </a:cubicBezTo>
                  <a:cubicBezTo>
                    <a:pt x="5829" y="246"/>
                    <a:pt x="5754" y="305"/>
                    <a:pt x="5725" y="305"/>
                  </a:cubicBezTo>
                  <a:cubicBezTo>
                    <a:pt x="5708" y="305"/>
                    <a:pt x="5648" y="350"/>
                    <a:pt x="5592" y="404"/>
                  </a:cubicBezTo>
                  <a:cubicBezTo>
                    <a:pt x="5536" y="459"/>
                    <a:pt x="5481" y="504"/>
                    <a:pt x="5471" y="504"/>
                  </a:cubicBezTo>
                  <a:cubicBezTo>
                    <a:pt x="5462" y="504"/>
                    <a:pt x="5400" y="559"/>
                    <a:pt x="5332" y="625"/>
                  </a:cubicBezTo>
                  <a:cubicBezTo>
                    <a:pt x="5265" y="691"/>
                    <a:pt x="5162" y="783"/>
                    <a:pt x="5104" y="830"/>
                  </a:cubicBezTo>
                  <a:cubicBezTo>
                    <a:pt x="4682" y="1165"/>
                    <a:pt x="2724" y="3387"/>
                    <a:pt x="2500" y="3785"/>
                  </a:cubicBezTo>
                  <a:cubicBezTo>
                    <a:pt x="2433" y="3903"/>
                    <a:pt x="2306" y="4087"/>
                    <a:pt x="2047" y="4437"/>
                  </a:cubicBezTo>
                  <a:cubicBezTo>
                    <a:pt x="1942" y="4580"/>
                    <a:pt x="1826" y="4759"/>
                    <a:pt x="1790" y="4834"/>
                  </a:cubicBezTo>
                  <a:cubicBezTo>
                    <a:pt x="1753" y="4910"/>
                    <a:pt x="1701" y="4985"/>
                    <a:pt x="1673" y="5002"/>
                  </a:cubicBezTo>
                  <a:cubicBezTo>
                    <a:pt x="1646" y="5019"/>
                    <a:pt x="1630" y="5041"/>
                    <a:pt x="1637" y="5050"/>
                  </a:cubicBezTo>
                  <a:cubicBezTo>
                    <a:pt x="1645" y="5059"/>
                    <a:pt x="1616" y="5115"/>
                    <a:pt x="1574" y="5174"/>
                  </a:cubicBezTo>
                  <a:cubicBezTo>
                    <a:pt x="1443" y="5355"/>
                    <a:pt x="1396" y="5437"/>
                    <a:pt x="1381" y="5513"/>
                  </a:cubicBezTo>
                  <a:cubicBezTo>
                    <a:pt x="1372" y="5553"/>
                    <a:pt x="1324" y="5642"/>
                    <a:pt x="1273" y="5710"/>
                  </a:cubicBezTo>
                  <a:cubicBezTo>
                    <a:pt x="1220" y="5781"/>
                    <a:pt x="1173" y="5880"/>
                    <a:pt x="1164" y="5937"/>
                  </a:cubicBezTo>
                  <a:cubicBezTo>
                    <a:pt x="1155" y="5994"/>
                    <a:pt x="1117" y="6072"/>
                    <a:pt x="1076" y="6118"/>
                  </a:cubicBezTo>
                  <a:cubicBezTo>
                    <a:pt x="1037" y="6163"/>
                    <a:pt x="1005" y="6210"/>
                    <a:pt x="1005" y="6221"/>
                  </a:cubicBezTo>
                  <a:cubicBezTo>
                    <a:pt x="1005" y="6233"/>
                    <a:pt x="994" y="6277"/>
                    <a:pt x="980" y="6319"/>
                  </a:cubicBezTo>
                  <a:lnTo>
                    <a:pt x="956" y="6395"/>
                  </a:lnTo>
                  <a:lnTo>
                    <a:pt x="893" y="6328"/>
                  </a:lnTo>
                  <a:lnTo>
                    <a:pt x="829" y="6261"/>
                  </a:lnTo>
                  <a:lnTo>
                    <a:pt x="884" y="6350"/>
                  </a:lnTo>
                  <a:lnTo>
                    <a:pt x="939" y="6439"/>
                  </a:lnTo>
                  <a:lnTo>
                    <a:pt x="889" y="6523"/>
                  </a:lnTo>
                  <a:cubicBezTo>
                    <a:pt x="861" y="6569"/>
                    <a:pt x="828" y="6636"/>
                    <a:pt x="814" y="6673"/>
                  </a:cubicBezTo>
                  <a:cubicBezTo>
                    <a:pt x="800" y="6711"/>
                    <a:pt x="763" y="6794"/>
                    <a:pt x="732" y="6859"/>
                  </a:cubicBezTo>
                  <a:cubicBezTo>
                    <a:pt x="701" y="6923"/>
                    <a:pt x="669" y="7021"/>
                    <a:pt x="660" y="7075"/>
                  </a:cubicBezTo>
                  <a:cubicBezTo>
                    <a:pt x="652" y="7130"/>
                    <a:pt x="612" y="7221"/>
                    <a:pt x="573" y="7279"/>
                  </a:cubicBezTo>
                  <a:cubicBezTo>
                    <a:pt x="526" y="7348"/>
                    <a:pt x="502" y="7417"/>
                    <a:pt x="502" y="7479"/>
                  </a:cubicBezTo>
                  <a:cubicBezTo>
                    <a:pt x="502" y="7543"/>
                    <a:pt x="479" y="7604"/>
                    <a:pt x="431" y="7670"/>
                  </a:cubicBezTo>
                  <a:cubicBezTo>
                    <a:pt x="371" y="7750"/>
                    <a:pt x="357" y="7798"/>
                    <a:pt x="343" y="7970"/>
                  </a:cubicBezTo>
                  <a:cubicBezTo>
                    <a:pt x="331" y="8129"/>
                    <a:pt x="313" y="8194"/>
                    <a:pt x="268" y="8258"/>
                  </a:cubicBezTo>
                  <a:cubicBezTo>
                    <a:pt x="217" y="8328"/>
                    <a:pt x="205" y="8388"/>
                    <a:pt x="182" y="8670"/>
                  </a:cubicBezTo>
                  <a:cubicBezTo>
                    <a:pt x="153" y="9011"/>
                    <a:pt x="137" y="9047"/>
                    <a:pt x="48" y="8991"/>
                  </a:cubicBezTo>
                  <a:cubicBezTo>
                    <a:pt x="-11" y="8953"/>
                    <a:pt x="-16" y="8980"/>
                    <a:pt x="37" y="9050"/>
                  </a:cubicBezTo>
                  <a:cubicBezTo>
                    <a:pt x="71" y="9094"/>
                    <a:pt x="73" y="9128"/>
                    <a:pt x="48" y="9335"/>
                  </a:cubicBezTo>
                  <a:cubicBezTo>
                    <a:pt x="28" y="9492"/>
                    <a:pt x="21" y="9875"/>
                    <a:pt x="27" y="10493"/>
                  </a:cubicBezTo>
                  <a:lnTo>
                    <a:pt x="35" y="11418"/>
                  </a:lnTo>
                  <a:lnTo>
                    <a:pt x="94" y="11493"/>
                  </a:lnTo>
                  <a:cubicBezTo>
                    <a:pt x="151" y="11564"/>
                    <a:pt x="155" y="11590"/>
                    <a:pt x="167" y="11979"/>
                  </a:cubicBezTo>
                  <a:lnTo>
                    <a:pt x="179" y="12390"/>
                  </a:lnTo>
                  <a:lnTo>
                    <a:pt x="250" y="12457"/>
                  </a:lnTo>
                  <a:cubicBezTo>
                    <a:pt x="318" y="12521"/>
                    <a:pt x="322" y="12536"/>
                    <a:pt x="337" y="12810"/>
                  </a:cubicBezTo>
                  <a:cubicBezTo>
                    <a:pt x="353" y="13080"/>
                    <a:pt x="358" y="13103"/>
                    <a:pt x="428" y="13188"/>
                  </a:cubicBezTo>
                  <a:cubicBezTo>
                    <a:pt x="496" y="13271"/>
                    <a:pt x="502" y="13292"/>
                    <a:pt x="502" y="13479"/>
                  </a:cubicBezTo>
                  <a:cubicBezTo>
                    <a:pt x="502" y="13590"/>
                    <a:pt x="513" y="13689"/>
                    <a:pt x="526" y="13699"/>
                  </a:cubicBezTo>
                  <a:cubicBezTo>
                    <a:pt x="539" y="13708"/>
                    <a:pt x="550" y="13747"/>
                    <a:pt x="550" y="13784"/>
                  </a:cubicBezTo>
                  <a:cubicBezTo>
                    <a:pt x="550" y="13832"/>
                    <a:pt x="561" y="13848"/>
                    <a:pt x="584" y="13837"/>
                  </a:cubicBezTo>
                  <a:cubicBezTo>
                    <a:pt x="634" y="13815"/>
                    <a:pt x="670" y="13915"/>
                    <a:pt x="681" y="14102"/>
                  </a:cubicBezTo>
                  <a:cubicBezTo>
                    <a:pt x="686" y="14191"/>
                    <a:pt x="690" y="14273"/>
                    <a:pt x="691" y="14282"/>
                  </a:cubicBezTo>
                  <a:cubicBezTo>
                    <a:pt x="692" y="14291"/>
                    <a:pt x="720" y="14313"/>
                    <a:pt x="752" y="14330"/>
                  </a:cubicBezTo>
                  <a:cubicBezTo>
                    <a:pt x="808" y="14360"/>
                    <a:pt x="815" y="14383"/>
                    <a:pt x="848" y="14623"/>
                  </a:cubicBezTo>
                  <a:cubicBezTo>
                    <a:pt x="856" y="14679"/>
                    <a:pt x="895" y="14774"/>
                    <a:pt x="934" y="14832"/>
                  </a:cubicBezTo>
                  <a:cubicBezTo>
                    <a:pt x="974" y="14891"/>
                    <a:pt x="1005" y="14971"/>
                    <a:pt x="1005" y="15015"/>
                  </a:cubicBezTo>
                  <a:cubicBezTo>
                    <a:pt x="1005" y="15173"/>
                    <a:pt x="1035" y="15273"/>
                    <a:pt x="1090" y="15298"/>
                  </a:cubicBezTo>
                  <a:cubicBezTo>
                    <a:pt x="1133" y="15317"/>
                    <a:pt x="1148" y="15353"/>
                    <a:pt x="1162" y="15472"/>
                  </a:cubicBezTo>
                  <a:cubicBezTo>
                    <a:pt x="1173" y="15571"/>
                    <a:pt x="1202" y="15654"/>
                    <a:pt x="1247" y="15721"/>
                  </a:cubicBezTo>
                  <a:cubicBezTo>
                    <a:pt x="1293" y="15788"/>
                    <a:pt x="1324" y="15883"/>
                    <a:pt x="1344" y="16011"/>
                  </a:cubicBezTo>
                  <a:cubicBezTo>
                    <a:pt x="1369" y="16165"/>
                    <a:pt x="1384" y="16202"/>
                    <a:pt x="1423" y="16208"/>
                  </a:cubicBezTo>
                  <a:cubicBezTo>
                    <a:pt x="1458" y="16214"/>
                    <a:pt x="1477" y="16247"/>
                    <a:pt x="1491" y="16330"/>
                  </a:cubicBezTo>
                  <a:cubicBezTo>
                    <a:pt x="1501" y="16392"/>
                    <a:pt x="1517" y="16476"/>
                    <a:pt x="1524" y="16517"/>
                  </a:cubicBezTo>
                  <a:cubicBezTo>
                    <a:pt x="1531" y="16558"/>
                    <a:pt x="1563" y="16605"/>
                    <a:pt x="1595" y="16622"/>
                  </a:cubicBezTo>
                  <a:cubicBezTo>
                    <a:pt x="1628" y="16640"/>
                    <a:pt x="1652" y="16679"/>
                    <a:pt x="1652" y="16712"/>
                  </a:cubicBezTo>
                  <a:cubicBezTo>
                    <a:pt x="1652" y="16835"/>
                    <a:pt x="1710" y="16993"/>
                    <a:pt x="1759" y="17001"/>
                  </a:cubicBezTo>
                  <a:cubicBezTo>
                    <a:pt x="1793" y="17007"/>
                    <a:pt x="1812" y="17040"/>
                    <a:pt x="1826" y="17122"/>
                  </a:cubicBezTo>
                  <a:cubicBezTo>
                    <a:pt x="1837" y="17185"/>
                    <a:pt x="1852" y="17269"/>
                    <a:pt x="1859" y="17311"/>
                  </a:cubicBezTo>
                  <a:cubicBezTo>
                    <a:pt x="1868" y="17360"/>
                    <a:pt x="1890" y="17390"/>
                    <a:pt x="1923" y="17396"/>
                  </a:cubicBezTo>
                  <a:cubicBezTo>
                    <a:pt x="1958" y="17402"/>
                    <a:pt x="1978" y="17432"/>
                    <a:pt x="1989" y="17497"/>
                  </a:cubicBezTo>
                  <a:cubicBezTo>
                    <a:pt x="1998" y="17549"/>
                    <a:pt x="2025" y="17616"/>
                    <a:pt x="2048" y="17647"/>
                  </a:cubicBezTo>
                  <a:cubicBezTo>
                    <a:pt x="2072" y="17677"/>
                    <a:pt x="2081" y="17702"/>
                    <a:pt x="2069" y="17702"/>
                  </a:cubicBezTo>
                  <a:cubicBezTo>
                    <a:pt x="2057" y="17702"/>
                    <a:pt x="2072" y="17721"/>
                    <a:pt x="2100" y="17745"/>
                  </a:cubicBezTo>
                  <a:cubicBezTo>
                    <a:pt x="2131" y="17770"/>
                    <a:pt x="2155" y="17825"/>
                    <a:pt x="2159" y="17878"/>
                  </a:cubicBezTo>
                  <a:cubicBezTo>
                    <a:pt x="2165" y="17942"/>
                    <a:pt x="2185" y="17980"/>
                    <a:pt x="2227" y="18005"/>
                  </a:cubicBezTo>
                  <a:cubicBezTo>
                    <a:pt x="2291" y="18042"/>
                    <a:pt x="2316" y="18112"/>
                    <a:pt x="2320" y="18261"/>
                  </a:cubicBezTo>
                  <a:cubicBezTo>
                    <a:pt x="2322" y="18332"/>
                    <a:pt x="2336" y="18360"/>
                    <a:pt x="2383" y="18381"/>
                  </a:cubicBezTo>
                  <a:cubicBezTo>
                    <a:pt x="2445" y="18409"/>
                    <a:pt x="2485" y="18497"/>
                    <a:pt x="2507" y="18657"/>
                  </a:cubicBezTo>
                  <a:cubicBezTo>
                    <a:pt x="2516" y="18717"/>
                    <a:pt x="2534" y="18749"/>
                    <a:pt x="2560" y="18749"/>
                  </a:cubicBezTo>
                  <a:cubicBezTo>
                    <a:pt x="2614" y="18749"/>
                    <a:pt x="2658" y="18803"/>
                    <a:pt x="2658" y="18872"/>
                  </a:cubicBezTo>
                  <a:cubicBezTo>
                    <a:pt x="2658" y="18903"/>
                    <a:pt x="2691" y="18970"/>
                    <a:pt x="2731" y="19019"/>
                  </a:cubicBezTo>
                  <a:cubicBezTo>
                    <a:pt x="2780" y="19079"/>
                    <a:pt x="2810" y="19148"/>
                    <a:pt x="2819" y="19224"/>
                  </a:cubicBezTo>
                  <a:cubicBezTo>
                    <a:pt x="2829" y="19319"/>
                    <a:pt x="2844" y="19344"/>
                    <a:pt x="2901" y="19367"/>
                  </a:cubicBezTo>
                  <a:cubicBezTo>
                    <a:pt x="2944" y="19385"/>
                    <a:pt x="2969" y="19416"/>
                    <a:pt x="2969" y="19449"/>
                  </a:cubicBezTo>
                  <a:cubicBezTo>
                    <a:pt x="2969" y="19479"/>
                    <a:pt x="2990" y="19525"/>
                    <a:pt x="3016" y="19552"/>
                  </a:cubicBezTo>
                  <a:cubicBezTo>
                    <a:pt x="3041" y="19580"/>
                    <a:pt x="3056" y="19620"/>
                    <a:pt x="3049" y="19642"/>
                  </a:cubicBezTo>
                  <a:cubicBezTo>
                    <a:pt x="3040" y="19669"/>
                    <a:pt x="3048" y="19677"/>
                    <a:pt x="3072" y="19666"/>
                  </a:cubicBezTo>
                  <a:cubicBezTo>
                    <a:pt x="3116" y="19646"/>
                    <a:pt x="3142" y="19691"/>
                    <a:pt x="3160" y="19822"/>
                  </a:cubicBezTo>
                  <a:cubicBezTo>
                    <a:pt x="3171" y="19902"/>
                    <a:pt x="3185" y="19922"/>
                    <a:pt x="3229" y="19922"/>
                  </a:cubicBezTo>
                  <a:cubicBezTo>
                    <a:pt x="3291" y="19923"/>
                    <a:pt x="3328" y="19978"/>
                    <a:pt x="3328" y="20068"/>
                  </a:cubicBezTo>
                  <a:cubicBezTo>
                    <a:pt x="3329" y="20114"/>
                    <a:pt x="3346" y="20133"/>
                    <a:pt x="3395" y="20139"/>
                  </a:cubicBezTo>
                  <a:cubicBezTo>
                    <a:pt x="3445" y="20146"/>
                    <a:pt x="3462" y="20166"/>
                    <a:pt x="3468" y="20220"/>
                  </a:cubicBezTo>
                  <a:cubicBezTo>
                    <a:pt x="3472" y="20266"/>
                    <a:pt x="3593" y="20440"/>
                    <a:pt x="3812" y="20715"/>
                  </a:cubicBezTo>
                  <a:cubicBezTo>
                    <a:pt x="3998" y="20948"/>
                    <a:pt x="4174" y="21183"/>
                    <a:pt x="4204" y="21237"/>
                  </a:cubicBezTo>
                  <a:cubicBezTo>
                    <a:pt x="4231" y="21287"/>
                    <a:pt x="4352" y="21449"/>
                    <a:pt x="4471" y="21600"/>
                  </a:cubicBezTo>
                  <a:lnTo>
                    <a:pt x="7205" y="21600"/>
                  </a:lnTo>
                  <a:cubicBezTo>
                    <a:pt x="7146" y="21480"/>
                    <a:pt x="7078" y="21353"/>
                    <a:pt x="7051" y="21313"/>
                  </a:cubicBezTo>
                  <a:cubicBezTo>
                    <a:pt x="7020" y="21269"/>
                    <a:pt x="6995" y="21214"/>
                    <a:pt x="6995" y="21191"/>
                  </a:cubicBezTo>
                  <a:cubicBezTo>
                    <a:pt x="6995" y="21167"/>
                    <a:pt x="6952" y="21077"/>
                    <a:pt x="6899" y="20990"/>
                  </a:cubicBezTo>
                  <a:cubicBezTo>
                    <a:pt x="6846" y="20903"/>
                    <a:pt x="6802" y="20823"/>
                    <a:pt x="6802" y="20811"/>
                  </a:cubicBezTo>
                  <a:cubicBezTo>
                    <a:pt x="6802" y="20780"/>
                    <a:pt x="6663" y="20511"/>
                    <a:pt x="6570" y="20364"/>
                  </a:cubicBezTo>
                  <a:cubicBezTo>
                    <a:pt x="6527" y="20295"/>
                    <a:pt x="6491" y="20225"/>
                    <a:pt x="6491" y="20208"/>
                  </a:cubicBezTo>
                  <a:cubicBezTo>
                    <a:pt x="6491" y="20191"/>
                    <a:pt x="6452" y="20120"/>
                    <a:pt x="6405" y="20050"/>
                  </a:cubicBezTo>
                  <a:cubicBezTo>
                    <a:pt x="6358" y="19980"/>
                    <a:pt x="6303" y="19885"/>
                    <a:pt x="6284" y="19838"/>
                  </a:cubicBezTo>
                  <a:cubicBezTo>
                    <a:pt x="6265" y="19791"/>
                    <a:pt x="6222" y="19695"/>
                    <a:pt x="6188" y="19625"/>
                  </a:cubicBezTo>
                  <a:cubicBezTo>
                    <a:pt x="6153" y="19555"/>
                    <a:pt x="6048" y="19319"/>
                    <a:pt x="5953" y="19099"/>
                  </a:cubicBezTo>
                  <a:cubicBezTo>
                    <a:pt x="5859" y="18879"/>
                    <a:pt x="5756" y="18658"/>
                    <a:pt x="5724" y="18606"/>
                  </a:cubicBezTo>
                  <a:cubicBezTo>
                    <a:pt x="5680" y="18537"/>
                    <a:pt x="4646" y="17303"/>
                    <a:pt x="4383" y="17007"/>
                  </a:cubicBezTo>
                  <a:cubicBezTo>
                    <a:pt x="4151" y="16746"/>
                    <a:pt x="4128" y="16688"/>
                    <a:pt x="4194" y="16524"/>
                  </a:cubicBezTo>
                  <a:cubicBezTo>
                    <a:pt x="4273" y="16330"/>
                    <a:pt x="4573" y="16439"/>
                    <a:pt x="5198" y="16886"/>
                  </a:cubicBezTo>
                  <a:cubicBezTo>
                    <a:pt x="5531" y="17124"/>
                    <a:pt x="5764" y="17256"/>
                    <a:pt x="6192" y="17451"/>
                  </a:cubicBezTo>
                  <a:cubicBezTo>
                    <a:pt x="6258" y="17481"/>
                    <a:pt x="6333" y="17518"/>
                    <a:pt x="6359" y="17533"/>
                  </a:cubicBezTo>
                  <a:cubicBezTo>
                    <a:pt x="6385" y="17548"/>
                    <a:pt x="6494" y="17597"/>
                    <a:pt x="6599" y="17642"/>
                  </a:cubicBezTo>
                  <a:cubicBezTo>
                    <a:pt x="6704" y="17687"/>
                    <a:pt x="6938" y="17788"/>
                    <a:pt x="7119" y="17867"/>
                  </a:cubicBezTo>
                  <a:cubicBezTo>
                    <a:pt x="7656" y="18103"/>
                    <a:pt x="8608" y="18373"/>
                    <a:pt x="9281" y="18480"/>
                  </a:cubicBezTo>
                  <a:cubicBezTo>
                    <a:pt x="9666" y="18542"/>
                    <a:pt x="9686" y="18540"/>
                    <a:pt x="9720" y="18432"/>
                  </a:cubicBezTo>
                  <a:cubicBezTo>
                    <a:pt x="9736" y="18383"/>
                    <a:pt x="9746" y="18341"/>
                    <a:pt x="9743" y="18339"/>
                  </a:cubicBezTo>
                  <a:cubicBezTo>
                    <a:pt x="9740" y="18338"/>
                    <a:pt x="9673" y="18290"/>
                    <a:pt x="9594" y="18234"/>
                  </a:cubicBezTo>
                  <a:cubicBezTo>
                    <a:pt x="9515" y="18178"/>
                    <a:pt x="9310" y="18073"/>
                    <a:pt x="9138" y="18001"/>
                  </a:cubicBezTo>
                  <a:cubicBezTo>
                    <a:pt x="8577" y="17764"/>
                    <a:pt x="8382" y="17668"/>
                    <a:pt x="8316" y="17602"/>
                  </a:cubicBezTo>
                  <a:lnTo>
                    <a:pt x="8252" y="17537"/>
                  </a:lnTo>
                  <a:lnTo>
                    <a:pt x="8325" y="17504"/>
                  </a:lnTo>
                  <a:cubicBezTo>
                    <a:pt x="8378" y="17479"/>
                    <a:pt x="8471" y="17478"/>
                    <a:pt x="8682" y="17499"/>
                  </a:cubicBezTo>
                  <a:cubicBezTo>
                    <a:pt x="8839" y="17514"/>
                    <a:pt x="8982" y="17520"/>
                    <a:pt x="9000" y="17512"/>
                  </a:cubicBezTo>
                  <a:cubicBezTo>
                    <a:pt x="9019" y="17504"/>
                    <a:pt x="9154" y="17517"/>
                    <a:pt x="9302" y="17541"/>
                  </a:cubicBezTo>
                  <a:cubicBezTo>
                    <a:pt x="9783" y="17622"/>
                    <a:pt x="9952" y="17646"/>
                    <a:pt x="10042" y="17646"/>
                  </a:cubicBezTo>
                  <a:cubicBezTo>
                    <a:pt x="10090" y="17646"/>
                    <a:pt x="10136" y="17656"/>
                    <a:pt x="10144" y="17670"/>
                  </a:cubicBezTo>
                  <a:cubicBezTo>
                    <a:pt x="10151" y="17684"/>
                    <a:pt x="10251" y="17710"/>
                    <a:pt x="10367" y="17728"/>
                  </a:cubicBezTo>
                  <a:cubicBezTo>
                    <a:pt x="10482" y="17745"/>
                    <a:pt x="10684" y="17778"/>
                    <a:pt x="10815" y="17801"/>
                  </a:cubicBezTo>
                  <a:cubicBezTo>
                    <a:pt x="10947" y="17825"/>
                    <a:pt x="11098" y="17844"/>
                    <a:pt x="11151" y="17844"/>
                  </a:cubicBezTo>
                  <a:cubicBezTo>
                    <a:pt x="11203" y="17844"/>
                    <a:pt x="11295" y="17858"/>
                    <a:pt x="11353" y="17874"/>
                  </a:cubicBezTo>
                  <a:cubicBezTo>
                    <a:pt x="11411" y="17889"/>
                    <a:pt x="11556" y="17913"/>
                    <a:pt x="11676" y="17927"/>
                  </a:cubicBezTo>
                  <a:cubicBezTo>
                    <a:pt x="11796" y="17942"/>
                    <a:pt x="11986" y="17967"/>
                    <a:pt x="12098" y="17983"/>
                  </a:cubicBezTo>
                  <a:cubicBezTo>
                    <a:pt x="12304" y="18012"/>
                    <a:pt x="13274" y="18084"/>
                    <a:pt x="14086" y="18130"/>
                  </a:cubicBezTo>
                  <a:cubicBezTo>
                    <a:pt x="14330" y="18143"/>
                    <a:pt x="14657" y="18162"/>
                    <a:pt x="14813" y="18171"/>
                  </a:cubicBezTo>
                  <a:cubicBezTo>
                    <a:pt x="15086" y="18188"/>
                    <a:pt x="15098" y="18187"/>
                    <a:pt x="15155" y="18124"/>
                  </a:cubicBezTo>
                  <a:cubicBezTo>
                    <a:pt x="15203" y="18070"/>
                    <a:pt x="15237" y="18058"/>
                    <a:pt x="15336" y="18064"/>
                  </a:cubicBezTo>
                  <a:cubicBezTo>
                    <a:pt x="15406" y="18067"/>
                    <a:pt x="15474" y="18055"/>
                    <a:pt x="15495" y="18034"/>
                  </a:cubicBezTo>
                  <a:cubicBezTo>
                    <a:pt x="15522" y="18008"/>
                    <a:pt x="15680" y="17999"/>
                    <a:pt x="16108" y="17999"/>
                  </a:cubicBezTo>
                  <a:cubicBezTo>
                    <a:pt x="16854" y="17998"/>
                    <a:pt x="17155" y="17975"/>
                    <a:pt x="18014" y="17852"/>
                  </a:cubicBezTo>
                  <a:cubicBezTo>
                    <a:pt x="18512" y="17780"/>
                    <a:pt x="18734" y="17738"/>
                    <a:pt x="18763" y="17708"/>
                  </a:cubicBezTo>
                  <a:cubicBezTo>
                    <a:pt x="18796" y="17674"/>
                    <a:pt x="18945" y="17657"/>
                    <a:pt x="19483" y="17629"/>
                  </a:cubicBezTo>
                  <a:cubicBezTo>
                    <a:pt x="19855" y="17608"/>
                    <a:pt x="20192" y="17579"/>
                    <a:pt x="20231" y="17564"/>
                  </a:cubicBezTo>
                  <a:cubicBezTo>
                    <a:pt x="20294" y="17539"/>
                    <a:pt x="20499" y="17495"/>
                    <a:pt x="20567" y="17491"/>
                  </a:cubicBezTo>
                  <a:cubicBezTo>
                    <a:pt x="20580" y="17490"/>
                    <a:pt x="20590" y="17515"/>
                    <a:pt x="20590" y="17546"/>
                  </a:cubicBezTo>
                  <a:cubicBezTo>
                    <a:pt x="20590" y="17605"/>
                    <a:pt x="20647" y="17611"/>
                    <a:pt x="20722" y="17559"/>
                  </a:cubicBezTo>
                  <a:cubicBezTo>
                    <a:pt x="20751" y="17539"/>
                    <a:pt x="20747" y="17534"/>
                    <a:pt x="20706" y="17533"/>
                  </a:cubicBezTo>
                  <a:cubicBezTo>
                    <a:pt x="20677" y="17532"/>
                    <a:pt x="20647" y="17520"/>
                    <a:pt x="20639" y="17505"/>
                  </a:cubicBezTo>
                  <a:cubicBezTo>
                    <a:pt x="20612" y="17452"/>
                    <a:pt x="20734" y="17412"/>
                    <a:pt x="21079" y="17359"/>
                  </a:cubicBezTo>
                  <a:cubicBezTo>
                    <a:pt x="21527" y="17290"/>
                    <a:pt x="21520" y="17292"/>
                    <a:pt x="21549" y="17216"/>
                  </a:cubicBezTo>
                  <a:cubicBezTo>
                    <a:pt x="21556" y="17195"/>
                    <a:pt x="21569" y="17178"/>
                    <a:pt x="21584" y="17165"/>
                  </a:cubicBezTo>
                  <a:lnTo>
                    <a:pt x="21584" y="7731"/>
                  </a:lnTo>
                  <a:cubicBezTo>
                    <a:pt x="21488" y="7708"/>
                    <a:pt x="21372" y="7681"/>
                    <a:pt x="21129" y="7632"/>
                  </a:cubicBezTo>
                  <a:cubicBezTo>
                    <a:pt x="20585" y="7521"/>
                    <a:pt x="20538" y="7506"/>
                    <a:pt x="20471" y="7432"/>
                  </a:cubicBezTo>
                  <a:cubicBezTo>
                    <a:pt x="20408" y="7361"/>
                    <a:pt x="20352" y="7341"/>
                    <a:pt x="20004" y="7264"/>
                  </a:cubicBezTo>
                  <a:cubicBezTo>
                    <a:pt x="19786" y="7216"/>
                    <a:pt x="19454" y="7165"/>
                    <a:pt x="19265" y="7150"/>
                  </a:cubicBezTo>
                  <a:cubicBezTo>
                    <a:pt x="18921" y="7123"/>
                    <a:pt x="18920" y="7124"/>
                    <a:pt x="18831" y="7029"/>
                  </a:cubicBezTo>
                  <a:cubicBezTo>
                    <a:pt x="18771" y="6966"/>
                    <a:pt x="18706" y="6927"/>
                    <a:pt x="18636" y="6914"/>
                  </a:cubicBezTo>
                  <a:cubicBezTo>
                    <a:pt x="18579" y="6903"/>
                    <a:pt x="18515" y="6876"/>
                    <a:pt x="18495" y="6855"/>
                  </a:cubicBezTo>
                  <a:cubicBezTo>
                    <a:pt x="18447" y="6804"/>
                    <a:pt x="18212" y="6754"/>
                    <a:pt x="18014" y="6754"/>
                  </a:cubicBezTo>
                  <a:cubicBezTo>
                    <a:pt x="17927" y="6754"/>
                    <a:pt x="17797" y="6742"/>
                    <a:pt x="17726" y="6727"/>
                  </a:cubicBezTo>
                  <a:cubicBezTo>
                    <a:pt x="17654" y="6712"/>
                    <a:pt x="17511" y="6695"/>
                    <a:pt x="17408" y="6688"/>
                  </a:cubicBezTo>
                  <a:cubicBezTo>
                    <a:pt x="17248" y="6678"/>
                    <a:pt x="17211" y="6666"/>
                    <a:pt x="17157" y="6605"/>
                  </a:cubicBezTo>
                  <a:cubicBezTo>
                    <a:pt x="17122" y="6566"/>
                    <a:pt x="17050" y="6524"/>
                    <a:pt x="16997" y="6513"/>
                  </a:cubicBezTo>
                  <a:cubicBezTo>
                    <a:pt x="16944" y="6502"/>
                    <a:pt x="16882" y="6474"/>
                    <a:pt x="16859" y="6450"/>
                  </a:cubicBezTo>
                  <a:cubicBezTo>
                    <a:pt x="16805" y="6395"/>
                    <a:pt x="16519" y="6334"/>
                    <a:pt x="16302" y="6332"/>
                  </a:cubicBezTo>
                  <a:cubicBezTo>
                    <a:pt x="16210" y="6331"/>
                    <a:pt x="16037" y="6311"/>
                    <a:pt x="15918" y="6286"/>
                  </a:cubicBezTo>
                  <a:cubicBezTo>
                    <a:pt x="15716" y="6245"/>
                    <a:pt x="15697" y="6234"/>
                    <a:pt x="15595" y="6117"/>
                  </a:cubicBezTo>
                  <a:cubicBezTo>
                    <a:pt x="15531" y="6043"/>
                    <a:pt x="15455" y="5985"/>
                    <a:pt x="15407" y="5974"/>
                  </a:cubicBezTo>
                  <a:cubicBezTo>
                    <a:pt x="15354" y="5961"/>
                    <a:pt x="15321" y="5933"/>
                    <a:pt x="15307" y="5888"/>
                  </a:cubicBezTo>
                  <a:cubicBezTo>
                    <a:pt x="15281" y="5807"/>
                    <a:pt x="15017" y="5656"/>
                    <a:pt x="14773" y="5582"/>
                  </a:cubicBezTo>
                  <a:cubicBezTo>
                    <a:pt x="14683" y="5554"/>
                    <a:pt x="14505" y="5470"/>
                    <a:pt x="14378" y="5395"/>
                  </a:cubicBezTo>
                  <a:cubicBezTo>
                    <a:pt x="14194" y="5288"/>
                    <a:pt x="14122" y="5227"/>
                    <a:pt x="14032" y="5104"/>
                  </a:cubicBezTo>
                  <a:cubicBezTo>
                    <a:pt x="13929" y="4963"/>
                    <a:pt x="13904" y="4945"/>
                    <a:pt x="13768" y="4910"/>
                  </a:cubicBezTo>
                  <a:cubicBezTo>
                    <a:pt x="13638" y="4876"/>
                    <a:pt x="13611" y="4858"/>
                    <a:pt x="13561" y="4768"/>
                  </a:cubicBezTo>
                  <a:cubicBezTo>
                    <a:pt x="13496" y="4650"/>
                    <a:pt x="13428" y="4625"/>
                    <a:pt x="12985" y="4563"/>
                  </a:cubicBezTo>
                  <a:cubicBezTo>
                    <a:pt x="12589" y="4508"/>
                    <a:pt x="12384" y="4531"/>
                    <a:pt x="12217" y="4650"/>
                  </a:cubicBezTo>
                  <a:cubicBezTo>
                    <a:pt x="12146" y="4701"/>
                    <a:pt x="11838" y="4683"/>
                    <a:pt x="11798" y="4626"/>
                  </a:cubicBezTo>
                  <a:cubicBezTo>
                    <a:pt x="11785" y="4607"/>
                    <a:pt x="11730" y="4556"/>
                    <a:pt x="11676" y="4513"/>
                  </a:cubicBezTo>
                  <a:cubicBezTo>
                    <a:pt x="11582" y="4438"/>
                    <a:pt x="11560" y="4433"/>
                    <a:pt x="11161" y="4408"/>
                  </a:cubicBezTo>
                  <a:cubicBezTo>
                    <a:pt x="10932" y="4393"/>
                    <a:pt x="10512" y="4360"/>
                    <a:pt x="10229" y="4334"/>
                  </a:cubicBezTo>
                  <a:cubicBezTo>
                    <a:pt x="9688" y="4285"/>
                    <a:pt x="9021" y="4291"/>
                    <a:pt x="8768" y="4348"/>
                  </a:cubicBezTo>
                  <a:cubicBezTo>
                    <a:pt x="8695" y="4364"/>
                    <a:pt x="8388" y="4403"/>
                    <a:pt x="8085" y="4435"/>
                  </a:cubicBezTo>
                  <a:cubicBezTo>
                    <a:pt x="7077" y="4541"/>
                    <a:pt x="5987" y="4744"/>
                    <a:pt x="5605" y="4897"/>
                  </a:cubicBezTo>
                  <a:cubicBezTo>
                    <a:pt x="5546" y="4920"/>
                    <a:pt x="5449" y="4955"/>
                    <a:pt x="5389" y="4973"/>
                  </a:cubicBezTo>
                  <a:cubicBezTo>
                    <a:pt x="5330" y="4990"/>
                    <a:pt x="5233" y="5034"/>
                    <a:pt x="5173" y="5071"/>
                  </a:cubicBezTo>
                  <a:cubicBezTo>
                    <a:pt x="5114" y="5107"/>
                    <a:pt x="5039" y="5146"/>
                    <a:pt x="5006" y="5158"/>
                  </a:cubicBezTo>
                  <a:cubicBezTo>
                    <a:pt x="4950" y="5178"/>
                    <a:pt x="4853" y="5247"/>
                    <a:pt x="4550" y="5480"/>
                  </a:cubicBezTo>
                  <a:cubicBezTo>
                    <a:pt x="4370" y="5619"/>
                    <a:pt x="4004" y="5965"/>
                    <a:pt x="3609" y="6372"/>
                  </a:cubicBezTo>
                  <a:cubicBezTo>
                    <a:pt x="3138" y="6857"/>
                    <a:pt x="2923" y="7063"/>
                    <a:pt x="2820" y="7126"/>
                  </a:cubicBezTo>
                  <a:cubicBezTo>
                    <a:pt x="2728" y="7182"/>
                    <a:pt x="2722" y="7179"/>
                    <a:pt x="2728" y="7079"/>
                  </a:cubicBezTo>
                  <a:cubicBezTo>
                    <a:pt x="2735" y="6975"/>
                    <a:pt x="2641" y="6942"/>
                    <a:pt x="2445" y="6981"/>
                  </a:cubicBezTo>
                  <a:cubicBezTo>
                    <a:pt x="2298" y="7010"/>
                    <a:pt x="2266" y="7009"/>
                    <a:pt x="2218" y="6971"/>
                  </a:cubicBezTo>
                  <a:cubicBezTo>
                    <a:pt x="2167" y="6932"/>
                    <a:pt x="2163" y="6915"/>
                    <a:pt x="2180" y="6806"/>
                  </a:cubicBezTo>
                  <a:cubicBezTo>
                    <a:pt x="2207" y="6638"/>
                    <a:pt x="2347" y="6254"/>
                    <a:pt x="2459" y="6041"/>
                  </a:cubicBezTo>
                  <a:cubicBezTo>
                    <a:pt x="2511" y="5944"/>
                    <a:pt x="2592" y="5780"/>
                    <a:pt x="2640" y="5678"/>
                  </a:cubicBezTo>
                  <a:cubicBezTo>
                    <a:pt x="2688" y="5577"/>
                    <a:pt x="2788" y="5406"/>
                    <a:pt x="2862" y="5299"/>
                  </a:cubicBezTo>
                  <a:cubicBezTo>
                    <a:pt x="2937" y="5191"/>
                    <a:pt x="3056" y="4965"/>
                    <a:pt x="3127" y="4796"/>
                  </a:cubicBezTo>
                  <a:cubicBezTo>
                    <a:pt x="3198" y="4627"/>
                    <a:pt x="3303" y="4404"/>
                    <a:pt x="3360" y="4300"/>
                  </a:cubicBezTo>
                  <a:cubicBezTo>
                    <a:pt x="3416" y="4196"/>
                    <a:pt x="3499" y="4022"/>
                    <a:pt x="3543" y="3913"/>
                  </a:cubicBezTo>
                  <a:cubicBezTo>
                    <a:pt x="3660" y="3629"/>
                    <a:pt x="3900" y="3226"/>
                    <a:pt x="3994" y="3158"/>
                  </a:cubicBezTo>
                  <a:cubicBezTo>
                    <a:pt x="4043" y="3122"/>
                    <a:pt x="4069" y="3084"/>
                    <a:pt x="4061" y="3060"/>
                  </a:cubicBezTo>
                  <a:cubicBezTo>
                    <a:pt x="4054" y="3037"/>
                    <a:pt x="4087" y="2979"/>
                    <a:pt x="4138" y="2923"/>
                  </a:cubicBezTo>
                  <a:cubicBezTo>
                    <a:pt x="4187" y="2869"/>
                    <a:pt x="4412" y="2617"/>
                    <a:pt x="4638" y="2361"/>
                  </a:cubicBezTo>
                  <a:cubicBezTo>
                    <a:pt x="4863" y="2106"/>
                    <a:pt x="5110" y="1842"/>
                    <a:pt x="5188" y="1776"/>
                  </a:cubicBezTo>
                  <a:cubicBezTo>
                    <a:pt x="5266" y="1709"/>
                    <a:pt x="5379" y="1603"/>
                    <a:pt x="5439" y="1539"/>
                  </a:cubicBezTo>
                  <a:cubicBezTo>
                    <a:pt x="5499" y="1476"/>
                    <a:pt x="5633" y="1347"/>
                    <a:pt x="5735" y="1254"/>
                  </a:cubicBezTo>
                  <a:cubicBezTo>
                    <a:pt x="5837" y="1160"/>
                    <a:pt x="5965" y="1042"/>
                    <a:pt x="6019" y="990"/>
                  </a:cubicBezTo>
                  <a:cubicBezTo>
                    <a:pt x="6072" y="939"/>
                    <a:pt x="6149" y="876"/>
                    <a:pt x="6190" y="852"/>
                  </a:cubicBezTo>
                  <a:cubicBezTo>
                    <a:pt x="6230" y="827"/>
                    <a:pt x="6302" y="772"/>
                    <a:pt x="6348" y="729"/>
                  </a:cubicBezTo>
                  <a:cubicBezTo>
                    <a:pt x="6394" y="686"/>
                    <a:pt x="6500" y="604"/>
                    <a:pt x="6583" y="547"/>
                  </a:cubicBezTo>
                  <a:cubicBezTo>
                    <a:pt x="6667" y="489"/>
                    <a:pt x="6803" y="382"/>
                    <a:pt x="6887" y="310"/>
                  </a:cubicBezTo>
                  <a:cubicBezTo>
                    <a:pt x="6992" y="218"/>
                    <a:pt x="7141" y="105"/>
                    <a:pt x="7281" y="0"/>
                  </a:cubicBezTo>
                  <a:lnTo>
                    <a:pt x="6122" y="0"/>
                  </a:lnTo>
                  <a:close/>
                </a:path>
              </a:pathLst>
            </a:custGeom>
            <a:ln w="3175" cap="flat">
              <a:noFill/>
              <a:miter lim="400000"/>
            </a:ln>
            <a:effectLst/>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087974" y="3265288"/>
              <a:ext cx="257652" cy="257989"/>
            </a:xfrm>
            <a:custGeom>
              <a:avLst/>
              <a:gdLst/>
              <a:ahLst/>
              <a:cxnLst>
                <a:cxn ang="0">
                  <a:pos x="wd2" y="hd2"/>
                </a:cxn>
                <a:cxn ang="5400000">
                  <a:pos x="wd2" y="hd2"/>
                </a:cxn>
                <a:cxn ang="10800000">
                  <a:pos x="wd2" y="hd2"/>
                </a:cxn>
                <a:cxn ang="16200000">
                  <a:pos x="wd2" y="hd2"/>
                </a:cxn>
              </a:cxnLst>
              <a:rect l="0" t="0" r="r" b="b"/>
              <a:pathLst>
                <a:path w="21552" h="21556" extrusionOk="0">
                  <a:moveTo>
                    <a:pt x="10656" y="6"/>
                  </a:moveTo>
                  <a:cubicBezTo>
                    <a:pt x="9324" y="35"/>
                    <a:pt x="8502" y="111"/>
                    <a:pt x="8133" y="272"/>
                  </a:cubicBezTo>
                  <a:cubicBezTo>
                    <a:pt x="8065" y="301"/>
                    <a:pt x="7951" y="337"/>
                    <a:pt x="7901" y="338"/>
                  </a:cubicBezTo>
                  <a:cubicBezTo>
                    <a:pt x="7850" y="339"/>
                    <a:pt x="7755" y="363"/>
                    <a:pt x="7668" y="404"/>
                  </a:cubicBezTo>
                  <a:cubicBezTo>
                    <a:pt x="7582" y="446"/>
                    <a:pt x="7472" y="503"/>
                    <a:pt x="7436" y="504"/>
                  </a:cubicBezTo>
                  <a:cubicBezTo>
                    <a:pt x="7400" y="504"/>
                    <a:pt x="7350" y="515"/>
                    <a:pt x="7336" y="537"/>
                  </a:cubicBezTo>
                  <a:cubicBezTo>
                    <a:pt x="7323" y="558"/>
                    <a:pt x="7303" y="570"/>
                    <a:pt x="7270" y="570"/>
                  </a:cubicBezTo>
                  <a:cubicBezTo>
                    <a:pt x="7237" y="570"/>
                    <a:pt x="7139" y="606"/>
                    <a:pt x="7071" y="636"/>
                  </a:cubicBezTo>
                  <a:cubicBezTo>
                    <a:pt x="6587" y="852"/>
                    <a:pt x="6485" y="902"/>
                    <a:pt x="6440" y="902"/>
                  </a:cubicBezTo>
                  <a:cubicBezTo>
                    <a:pt x="6384" y="902"/>
                    <a:pt x="6142" y="1023"/>
                    <a:pt x="6108" y="1067"/>
                  </a:cubicBezTo>
                  <a:cubicBezTo>
                    <a:pt x="6096" y="1083"/>
                    <a:pt x="6005" y="1117"/>
                    <a:pt x="5909" y="1167"/>
                  </a:cubicBezTo>
                  <a:cubicBezTo>
                    <a:pt x="5391" y="1436"/>
                    <a:pt x="5040" y="1652"/>
                    <a:pt x="5013" y="1697"/>
                  </a:cubicBezTo>
                  <a:cubicBezTo>
                    <a:pt x="4995" y="1726"/>
                    <a:pt x="4942" y="1731"/>
                    <a:pt x="4913" y="1731"/>
                  </a:cubicBezTo>
                  <a:cubicBezTo>
                    <a:pt x="4884" y="1731"/>
                    <a:pt x="4859" y="1765"/>
                    <a:pt x="4847" y="1797"/>
                  </a:cubicBezTo>
                  <a:cubicBezTo>
                    <a:pt x="4834" y="1829"/>
                    <a:pt x="4787" y="1863"/>
                    <a:pt x="4747" y="1863"/>
                  </a:cubicBezTo>
                  <a:cubicBezTo>
                    <a:pt x="4672" y="1863"/>
                    <a:pt x="4348" y="2066"/>
                    <a:pt x="4083" y="2294"/>
                  </a:cubicBezTo>
                  <a:cubicBezTo>
                    <a:pt x="4000" y="2366"/>
                    <a:pt x="3899" y="2461"/>
                    <a:pt x="3851" y="2493"/>
                  </a:cubicBezTo>
                  <a:cubicBezTo>
                    <a:pt x="3736" y="2569"/>
                    <a:pt x="2950" y="3307"/>
                    <a:pt x="2822" y="3455"/>
                  </a:cubicBezTo>
                  <a:cubicBezTo>
                    <a:pt x="2767" y="3518"/>
                    <a:pt x="2630" y="3663"/>
                    <a:pt x="2523" y="3787"/>
                  </a:cubicBezTo>
                  <a:cubicBezTo>
                    <a:pt x="2415" y="3910"/>
                    <a:pt x="2278" y="4072"/>
                    <a:pt x="2224" y="4151"/>
                  </a:cubicBezTo>
                  <a:cubicBezTo>
                    <a:pt x="2170" y="4231"/>
                    <a:pt x="2100" y="4338"/>
                    <a:pt x="2058" y="4383"/>
                  </a:cubicBezTo>
                  <a:cubicBezTo>
                    <a:pt x="1869" y="4587"/>
                    <a:pt x="1610" y="5018"/>
                    <a:pt x="1195" y="5843"/>
                  </a:cubicBezTo>
                  <a:cubicBezTo>
                    <a:pt x="1108" y="6015"/>
                    <a:pt x="1020" y="6175"/>
                    <a:pt x="996" y="6207"/>
                  </a:cubicBezTo>
                  <a:cubicBezTo>
                    <a:pt x="902" y="6330"/>
                    <a:pt x="540" y="7325"/>
                    <a:pt x="365" y="7932"/>
                  </a:cubicBezTo>
                  <a:cubicBezTo>
                    <a:pt x="169" y="8610"/>
                    <a:pt x="-1" y="9916"/>
                    <a:pt x="0" y="10817"/>
                  </a:cubicBezTo>
                  <a:cubicBezTo>
                    <a:pt x="0" y="11679"/>
                    <a:pt x="143" y="12721"/>
                    <a:pt x="332" y="13403"/>
                  </a:cubicBezTo>
                  <a:cubicBezTo>
                    <a:pt x="352" y="13478"/>
                    <a:pt x="390" y="13673"/>
                    <a:pt x="431" y="13834"/>
                  </a:cubicBezTo>
                  <a:cubicBezTo>
                    <a:pt x="511" y="14142"/>
                    <a:pt x="611" y="14433"/>
                    <a:pt x="697" y="14630"/>
                  </a:cubicBezTo>
                  <a:cubicBezTo>
                    <a:pt x="725" y="14694"/>
                    <a:pt x="796" y="14889"/>
                    <a:pt x="863" y="15061"/>
                  </a:cubicBezTo>
                  <a:cubicBezTo>
                    <a:pt x="969" y="15336"/>
                    <a:pt x="1090" y="15575"/>
                    <a:pt x="1427" y="16189"/>
                  </a:cubicBezTo>
                  <a:cubicBezTo>
                    <a:pt x="1620" y="16539"/>
                    <a:pt x="2132" y="17259"/>
                    <a:pt x="2456" y="17648"/>
                  </a:cubicBezTo>
                  <a:cubicBezTo>
                    <a:pt x="3054" y="18364"/>
                    <a:pt x="3680" y="18983"/>
                    <a:pt x="4282" y="19405"/>
                  </a:cubicBezTo>
                  <a:cubicBezTo>
                    <a:pt x="4405" y="19491"/>
                    <a:pt x="4576" y="19583"/>
                    <a:pt x="4647" y="19637"/>
                  </a:cubicBezTo>
                  <a:cubicBezTo>
                    <a:pt x="4719" y="19691"/>
                    <a:pt x="4841" y="19793"/>
                    <a:pt x="4913" y="19836"/>
                  </a:cubicBezTo>
                  <a:cubicBezTo>
                    <a:pt x="4985" y="19879"/>
                    <a:pt x="5149" y="19955"/>
                    <a:pt x="5278" y="20035"/>
                  </a:cubicBezTo>
                  <a:cubicBezTo>
                    <a:pt x="5534" y="20193"/>
                    <a:pt x="5661" y="20289"/>
                    <a:pt x="6208" y="20566"/>
                  </a:cubicBezTo>
                  <a:cubicBezTo>
                    <a:pt x="6405" y="20666"/>
                    <a:pt x="6588" y="20731"/>
                    <a:pt x="6606" y="20731"/>
                  </a:cubicBezTo>
                  <a:cubicBezTo>
                    <a:pt x="6625" y="20731"/>
                    <a:pt x="6835" y="20836"/>
                    <a:pt x="7071" y="20930"/>
                  </a:cubicBezTo>
                  <a:cubicBezTo>
                    <a:pt x="7307" y="21025"/>
                    <a:pt x="7583" y="21113"/>
                    <a:pt x="7668" y="21129"/>
                  </a:cubicBezTo>
                  <a:cubicBezTo>
                    <a:pt x="7753" y="21145"/>
                    <a:pt x="7878" y="21189"/>
                    <a:pt x="7967" y="21229"/>
                  </a:cubicBezTo>
                  <a:cubicBezTo>
                    <a:pt x="8056" y="21268"/>
                    <a:pt x="8261" y="21307"/>
                    <a:pt x="8399" y="21328"/>
                  </a:cubicBezTo>
                  <a:cubicBezTo>
                    <a:pt x="8536" y="21350"/>
                    <a:pt x="8723" y="21405"/>
                    <a:pt x="8830" y="21428"/>
                  </a:cubicBezTo>
                  <a:cubicBezTo>
                    <a:pt x="8938" y="21451"/>
                    <a:pt x="9258" y="21466"/>
                    <a:pt x="9528" y="21494"/>
                  </a:cubicBezTo>
                  <a:cubicBezTo>
                    <a:pt x="10124" y="21556"/>
                    <a:pt x="11526" y="21579"/>
                    <a:pt x="12017" y="21527"/>
                  </a:cubicBezTo>
                  <a:cubicBezTo>
                    <a:pt x="12483" y="21478"/>
                    <a:pt x="13190" y="21328"/>
                    <a:pt x="13611" y="21196"/>
                  </a:cubicBezTo>
                  <a:cubicBezTo>
                    <a:pt x="13794" y="21138"/>
                    <a:pt x="14011" y="21075"/>
                    <a:pt x="14076" y="21063"/>
                  </a:cubicBezTo>
                  <a:cubicBezTo>
                    <a:pt x="14140" y="21051"/>
                    <a:pt x="14309" y="20993"/>
                    <a:pt x="14441" y="20930"/>
                  </a:cubicBezTo>
                  <a:cubicBezTo>
                    <a:pt x="14573" y="20868"/>
                    <a:pt x="14679" y="20831"/>
                    <a:pt x="14706" y="20831"/>
                  </a:cubicBezTo>
                  <a:cubicBezTo>
                    <a:pt x="14734" y="20831"/>
                    <a:pt x="14973" y="20739"/>
                    <a:pt x="15204" y="20632"/>
                  </a:cubicBezTo>
                  <a:cubicBezTo>
                    <a:pt x="15436" y="20524"/>
                    <a:pt x="15616" y="20433"/>
                    <a:pt x="15636" y="20433"/>
                  </a:cubicBezTo>
                  <a:cubicBezTo>
                    <a:pt x="15656" y="20433"/>
                    <a:pt x="15710" y="20398"/>
                    <a:pt x="15736" y="20367"/>
                  </a:cubicBezTo>
                  <a:cubicBezTo>
                    <a:pt x="15761" y="20336"/>
                    <a:pt x="15833" y="20315"/>
                    <a:pt x="15902" y="20300"/>
                  </a:cubicBezTo>
                  <a:cubicBezTo>
                    <a:pt x="16032" y="20273"/>
                    <a:pt x="16313" y="20086"/>
                    <a:pt x="16366" y="20002"/>
                  </a:cubicBezTo>
                  <a:cubicBezTo>
                    <a:pt x="16384" y="19975"/>
                    <a:pt x="16425" y="19969"/>
                    <a:pt x="16466" y="19969"/>
                  </a:cubicBezTo>
                  <a:cubicBezTo>
                    <a:pt x="16507" y="19969"/>
                    <a:pt x="16552" y="19957"/>
                    <a:pt x="16566" y="19936"/>
                  </a:cubicBezTo>
                  <a:cubicBezTo>
                    <a:pt x="16579" y="19914"/>
                    <a:pt x="16732" y="19781"/>
                    <a:pt x="16898" y="19670"/>
                  </a:cubicBezTo>
                  <a:cubicBezTo>
                    <a:pt x="17533" y="19243"/>
                    <a:pt x="18430" y="18492"/>
                    <a:pt x="18524" y="18311"/>
                  </a:cubicBezTo>
                  <a:cubicBezTo>
                    <a:pt x="18556" y="18249"/>
                    <a:pt x="18656" y="18159"/>
                    <a:pt x="18723" y="18112"/>
                  </a:cubicBezTo>
                  <a:cubicBezTo>
                    <a:pt x="18790" y="18064"/>
                    <a:pt x="18883" y="17978"/>
                    <a:pt x="18923" y="17913"/>
                  </a:cubicBezTo>
                  <a:cubicBezTo>
                    <a:pt x="18962" y="17848"/>
                    <a:pt x="19080" y="17702"/>
                    <a:pt x="19188" y="17581"/>
                  </a:cubicBezTo>
                  <a:cubicBezTo>
                    <a:pt x="19401" y="17344"/>
                    <a:pt x="19507" y="17191"/>
                    <a:pt x="19653" y="16918"/>
                  </a:cubicBezTo>
                  <a:cubicBezTo>
                    <a:pt x="19705" y="16822"/>
                    <a:pt x="19770" y="16707"/>
                    <a:pt x="19819" y="16653"/>
                  </a:cubicBezTo>
                  <a:cubicBezTo>
                    <a:pt x="19868" y="16599"/>
                    <a:pt x="19950" y="16473"/>
                    <a:pt x="19985" y="16387"/>
                  </a:cubicBezTo>
                  <a:cubicBezTo>
                    <a:pt x="20020" y="16302"/>
                    <a:pt x="20080" y="16199"/>
                    <a:pt x="20118" y="16155"/>
                  </a:cubicBezTo>
                  <a:cubicBezTo>
                    <a:pt x="20155" y="16112"/>
                    <a:pt x="20222" y="16007"/>
                    <a:pt x="20251" y="15923"/>
                  </a:cubicBezTo>
                  <a:cubicBezTo>
                    <a:pt x="20279" y="15839"/>
                    <a:pt x="20344" y="15687"/>
                    <a:pt x="20417" y="15592"/>
                  </a:cubicBezTo>
                  <a:cubicBezTo>
                    <a:pt x="20489" y="15496"/>
                    <a:pt x="20549" y="15418"/>
                    <a:pt x="20549" y="15393"/>
                  </a:cubicBezTo>
                  <a:cubicBezTo>
                    <a:pt x="20550" y="15367"/>
                    <a:pt x="20619" y="15188"/>
                    <a:pt x="20715" y="14995"/>
                  </a:cubicBezTo>
                  <a:cubicBezTo>
                    <a:pt x="20812" y="14801"/>
                    <a:pt x="20914" y="14588"/>
                    <a:pt x="20915" y="14530"/>
                  </a:cubicBezTo>
                  <a:cubicBezTo>
                    <a:pt x="20915" y="14473"/>
                    <a:pt x="20952" y="14313"/>
                    <a:pt x="21014" y="14199"/>
                  </a:cubicBezTo>
                  <a:cubicBezTo>
                    <a:pt x="21076" y="14085"/>
                    <a:pt x="21133" y="13924"/>
                    <a:pt x="21147" y="13834"/>
                  </a:cubicBezTo>
                  <a:cubicBezTo>
                    <a:pt x="21160" y="13745"/>
                    <a:pt x="21216" y="13630"/>
                    <a:pt x="21247" y="13569"/>
                  </a:cubicBezTo>
                  <a:cubicBezTo>
                    <a:pt x="21324" y="13414"/>
                    <a:pt x="21404" y="12978"/>
                    <a:pt x="21446" y="12607"/>
                  </a:cubicBezTo>
                  <a:cubicBezTo>
                    <a:pt x="21465" y="12435"/>
                    <a:pt x="21490" y="12129"/>
                    <a:pt x="21512" y="11944"/>
                  </a:cubicBezTo>
                  <a:cubicBezTo>
                    <a:pt x="21599" y="11205"/>
                    <a:pt x="21533" y="8993"/>
                    <a:pt x="21413" y="8761"/>
                  </a:cubicBezTo>
                  <a:cubicBezTo>
                    <a:pt x="21392" y="8722"/>
                    <a:pt x="21369" y="8540"/>
                    <a:pt x="21346" y="8363"/>
                  </a:cubicBezTo>
                  <a:cubicBezTo>
                    <a:pt x="21323" y="8185"/>
                    <a:pt x="21237" y="7933"/>
                    <a:pt x="21180" y="7799"/>
                  </a:cubicBezTo>
                  <a:cubicBezTo>
                    <a:pt x="21124" y="7665"/>
                    <a:pt x="21055" y="7419"/>
                    <a:pt x="21014" y="7268"/>
                  </a:cubicBezTo>
                  <a:cubicBezTo>
                    <a:pt x="20937" y="6985"/>
                    <a:pt x="20795" y="6641"/>
                    <a:pt x="20715" y="6539"/>
                  </a:cubicBezTo>
                  <a:cubicBezTo>
                    <a:pt x="20690" y="6507"/>
                    <a:pt x="20662" y="6423"/>
                    <a:pt x="20649" y="6340"/>
                  </a:cubicBezTo>
                  <a:cubicBezTo>
                    <a:pt x="20636" y="6257"/>
                    <a:pt x="20601" y="6143"/>
                    <a:pt x="20549" y="6075"/>
                  </a:cubicBezTo>
                  <a:cubicBezTo>
                    <a:pt x="20497" y="6007"/>
                    <a:pt x="20375" y="5793"/>
                    <a:pt x="20284" y="5610"/>
                  </a:cubicBezTo>
                  <a:cubicBezTo>
                    <a:pt x="20192" y="5428"/>
                    <a:pt x="20054" y="5210"/>
                    <a:pt x="19985" y="5113"/>
                  </a:cubicBezTo>
                  <a:cubicBezTo>
                    <a:pt x="19916" y="5016"/>
                    <a:pt x="19791" y="4811"/>
                    <a:pt x="19719" y="4682"/>
                  </a:cubicBezTo>
                  <a:cubicBezTo>
                    <a:pt x="19648" y="4553"/>
                    <a:pt x="19556" y="4409"/>
                    <a:pt x="19487" y="4350"/>
                  </a:cubicBezTo>
                  <a:cubicBezTo>
                    <a:pt x="19418" y="4292"/>
                    <a:pt x="19269" y="4143"/>
                    <a:pt x="19188" y="4019"/>
                  </a:cubicBezTo>
                  <a:cubicBezTo>
                    <a:pt x="19107" y="3895"/>
                    <a:pt x="18997" y="3732"/>
                    <a:pt x="18923" y="3654"/>
                  </a:cubicBezTo>
                  <a:cubicBezTo>
                    <a:pt x="18848" y="3576"/>
                    <a:pt x="18737" y="3464"/>
                    <a:pt x="18690" y="3389"/>
                  </a:cubicBezTo>
                  <a:cubicBezTo>
                    <a:pt x="18644" y="3313"/>
                    <a:pt x="18507" y="3145"/>
                    <a:pt x="18358" y="3024"/>
                  </a:cubicBezTo>
                  <a:cubicBezTo>
                    <a:pt x="18210" y="2903"/>
                    <a:pt x="18038" y="2750"/>
                    <a:pt x="17993" y="2692"/>
                  </a:cubicBezTo>
                  <a:cubicBezTo>
                    <a:pt x="17948" y="2634"/>
                    <a:pt x="17910" y="2567"/>
                    <a:pt x="17894" y="2560"/>
                  </a:cubicBezTo>
                  <a:cubicBezTo>
                    <a:pt x="17877" y="2552"/>
                    <a:pt x="17741" y="2484"/>
                    <a:pt x="17628" y="2394"/>
                  </a:cubicBezTo>
                  <a:cubicBezTo>
                    <a:pt x="17386" y="2201"/>
                    <a:pt x="17155" y="2043"/>
                    <a:pt x="16964" y="1930"/>
                  </a:cubicBezTo>
                  <a:cubicBezTo>
                    <a:pt x="16888" y="1884"/>
                    <a:pt x="16797" y="1810"/>
                    <a:pt x="16765" y="1764"/>
                  </a:cubicBezTo>
                  <a:cubicBezTo>
                    <a:pt x="16732" y="1718"/>
                    <a:pt x="16692" y="1664"/>
                    <a:pt x="16665" y="1664"/>
                  </a:cubicBezTo>
                  <a:cubicBezTo>
                    <a:pt x="16638" y="1664"/>
                    <a:pt x="16539" y="1608"/>
                    <a:pt x="16433" y="1532"/>
                  </a:cubicBezTo>
                  <a:cubicBezTo>
                    <a:pt x="16249" y="1399"/>
                    <a:pt x="15711" y="1134"/>
                    <a:pt x="15636" y="1134"/>
                  </a:cubicBezTo>
                  <a:cubicBezTo>
                    <a:pt x="15617" y="1134"/>
                    <a:pt x="15531" y="1083"/>
                    <a:pt x="15470" y="1034"/>
                  </a:cubicBezTo>
                  <a:cubicBezTo>
                    <a:pt x="15324" y="918"/>
                    <a:pt x="15204" y="835"/>
                    <a:pt x="15138" y="835"/>
                  </a:cubicBezTo>
                  <a:cubicBezTo>
                    <a:pt x="15109" y="835"/>
                    <a:pt x="15000" y="818"/>
                    <a:pt x="14906" y="769"/>
                  </a:cubicBezTo>
                  <a:cubicBezTo>
                    <a:pt x="14811" y="720"/>
                    <a:pt x="14671" y="631"/>
                    <a:pt x="14574" y="603"/>
                  </a:cubicBezTo>
                  <a:cubicBezTo>
                    <a:pt x="14477" y="575"/>
                    <a:pt x="14282" y="520"/>
                    <a:pt x="14142" y="471"/>
                  </a:cubicBezTo>
                  <a:cubicBezTo>
                    <a:pt x="14002" y="421"/>
                    <a:pt x="13770" y="363"/>
                    <a:pt x="13644" y="338"/>
                  </a:cubicBezTo>
                  <a:cubicBezTo>
                    <a:pt x="13518" y="313"/>
                    <a:pt x="13299" y="257"/>
                    <a:pt x="13146" y="205"/>
                  </a:cubicBezTo>
                  <a:cubicBezTo>
                    <a:pt x="12657" y="39"/>
                    <a:pt x="11907" y="-21"/>
                    <a:pt x="10656" y="6"/>
                  </a:cubicBezTo>
                  <a:close/>
                </a:path>
              </a:pathLst>
            </a:custGeom>
            <a:ln w="3175" cap="flat">
              <a:noFill/>
              <a:miter lim="400000"/>
            </a:ln>
            <a:effectLst/>
          </p:spPr>
        </p:pic>
      </p:grpSp>
      <p:grpSp>
        <p:nvGrpSpPr>
          <p:cNvPr id="139" name="Group"/>
          <p:cNvGrpSpPr/>
          <p:nvPr/>
        </p:nvGrpSpPr>
        <p:grpSpPr>
          <a:xfrm>
            <a:off x="12045230" y="1723468"/>
            <a:ext cx="4005902" cy="4003456"/>
            <a:chOff x="0" y="0"/>
            <a:chExt cx="4005900" cy="4003455"/>
          </a:xfrm>
        </p:grpSpPr>
        <p:pic>
          <p:nvPicPr>
            <p:cNvPr id="137" name="pasted-movie.png" descr="pasted-movi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4005901" cy="4003456"/>
            </a:xfrm>
            <a:prstGeom prst="rect">
              <a:avLst/>
            </a:prstGeom>
            <a:ln w="63500" cap="flat">
              <a:solidFill>
                <a:schemeClr val="accent1"/>
              </a:solidFill>
              <a:prstDash val="solid"/>
              <a:miter lim="400000"/>
            </a:ln>
            <a:effectLst/>
          </p:spPr>
        </p:pic>
        <p:pic>
          <p:nvPicPr>
            <p:cNvPr id="138"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73789" y="1749179"/>
              <a:ext cx="564881" cy="565450"/>
            </a:xfrm>
            <a:custGeom>
              <a:avLst/>
              <a:gdLst/>
              <a:ahLst/>
              <a:cxnLst>
                <a:cxn ang="0">
                  <a:pos x="wd2" y="hd2"/>
                </a:cxn>
                <a:cxn ang="5400000">
                  <a:pos x="wd2" y="hd2"/>
                </a:cxn>
                <a:cxn ang="10800000">
                  <a:pos x="wd2" y="hd2"/>
                </a:cxn>
                <a:cxn ang="16200000">
                  <a:pos x="wd2" y="hd2"/>
                </a:cxn>
              </a:cxnLst>
              <a:rect l="0" t="0" r="r" b="b"/>
              <a:pathLst>
                <a:path w="21548" h="21563" extrusionOk="0">
                  <a:moveTo>
                    <a:pt x="10658" y="6"/>
                  </a:moveTo>
                  <a:cubicBezTo>
                    <a:pt x="9326" y="35"/>
                    <a:pt x="8468" y="118"/>
                    <a:pt x="8099" y="279"/>
                  </a:cubicBezTo>
                  <a:cubicBezTo>
                    <a:pt x="8031" y="308"/>
                    <a:pt x="7938" y="339"/>
                    <a:pt x="7887" y="339"/>
                  </a:cubicBezTo>
                  <a:cubicBezTo>
                    <a:pt x="7837" y="340"/>
                    <a:pt x="7731" y="373"/>
                    <a:pt x="7645" y="415"/>
                  </a:cubicBezTo>
                  <a:cubicBezTo>
                    <a:pt x="7559" y="456"/>
                    <a:pt x="7454" y="490"/>
                    <a:pt x="7418" y="491"/>
                  </a:cubicBezTo>
                  <a:cubicBezTo>
                    <a:pt x="7381" y="491"/>
                    <a:pt x="7340" y="515"/>
                    <a:pt x="7327" y="536"/>
                  </a:cubicBezTo>
                  <a:cubicBezTo>
                    <a:pt x="7314" y="558"/>
                    <a:pt x="7269" y="566"/>
                    <a:pt x="7236" y="566"/>
                  </a:cubicBezTo>
                  <a:cubicBezTo>
                    <a:pt x="7203" y="566"/>
                    <a:pt x="7122" y="597"/>
                    <a:pt x="7054" y="627"/>
                  </a:cubicBezTo>
                  <a:cubicBezTo>
                    <a:pt x="6571" y="842"/>
                    <a:pt x="6464" y="884"/>
                    <a:pt x="6419" y="884"/>
                  </a:cubicBezTo>
                  <a:cubicBezTo>
                    <a:pt x="6362" y="884"/>
                    <a:pt x="6119" y="1006"/>
                    <a:pt x="6086" y="1051"/>
                  </a:cubicBezTo>
                  <a:cubicBezTo>
                    <a:pt x="6074" y="1066"/>
                    <a:pt x="6000" y="1122"/>
                    <a:pt x="5904" y="1172"/>
                  </a:cubicBezTo>
                  <a:cubicBezTo>
                    <a:pt x="5386" y="1441"/>
                    <a:pt x="5008" y="1656"/>
                    <a:pt x="4980" y="1701"/>
                  </a:cubicBezTo>
                  <a:cubicBezTo>
                    <a:pt x="4963" y="1730"/>
                    <a:pt x="4934" y="1747"/>
                    <a:pt x="4905" y="1747"/>
                  </a:cubicBezTo>
                  <a:cubicBezTo>
                    <a:pt x="4876" y="1747"/>
                    <a:pt x="4841" y="1775"/>
                    <a:pt x="4829" y="1807"/>
                  </a:cubicBezTo>
                  <a:cubicBezTo>
                    <a:pt x="4817" y="1840"/>
                    <a:pt x="4778" y="1868"/>
                    <a:pt x="4738" y="1868"/>
                  </a:cubicBezTo>
                  <a:cubicBezTo>
                    <a:pt x="4663" y="1868"/>
                    <a:pt x="4352" y="2063"/>
                    <a:pt x="4087" y="2292"/>
                  </a:cubicBezTo>
                  <a:cubicBezTo>
                    <a:pt x="4004" y="2364"/>
                    <a:pt x="3894" y="2456"/>
                    <a:pt x="3845" y="2488"/>
                  </a:cubicBezTo>
                  <a:cubicBezTo>
                    <a:pt x="3730" y="2564"/>
                    <a:pt x="2944" y="3294"/>
                    <a:pt x="2816" y="3442"/>
                  </a:cubicBezTo>
                  <a:cubicBezTo>
                    <a:pt x="2761" y="3504"/>
                    <a:pt x="2620" y="3652"/>
                    <a:pt x="2513" y="3775"/>
                  </a:cubicBezTo>
                  <a:cubicBezTo>
                    <a:pt x="2405" y="3898"/>
                    <a:pt x="2279" y="4073"/>
                    <a:pt x="2225" y="4153"/>
                  </a:cubicBezTo>
                  <a:cubicBezTo>
                    <a:pt x="2171" y="4233"/>
                    <a:pt x="2086" y="4335"/>
                    <a:pt x="2043" y="4380"/>
                  </a:cubicBezTo>
                  <a:cubicBezTo>
                    <a:pt x="1854" y="4584"/>
                    <a:pt x="1611" y="5008"/>
                    <a:pt x="1196" y="5833"/>
                  </a:cubicBezTo>
                  <a:cubicBezTo>
                    <a:pt x="1109" y="6005"/>
                    <a:pt x="1009" y="6164"/>
                    <a:pt x="984" y="6196"/>
                  </a:cubicBezTo>
                  <a:cubicBezTo>
                    <a:pt x="890" y="6319"/>
                    <a:pt x="523" y="7330"/>
                    <a:pt x="348" y="7937"/>
                  </a:cubicBezTo>
                  <a:cubicBezTo>
                    <a:pt x="152" y="8615"/>
                    <a:pt x="-1" y="9926"/>
                    <a:pt x="0" y="10827"/>
                  </a:cubicBezTo>
                  <a:cubicBezTo>
                    <a:pt x="0" y="11690"/>
                    <a:pt x="114" y="12718"/>
                    <a:pt x="302" y="13400"/>
                  </a:cubicBezTo>
                  <a:cubicBezTo>
                    <a:pt x="323" y="13475"/>
                    <a:pt x="382" y="13663"/>
                    <a:pt x="424" y="13824"/>
                  </a:cubicBezTo>
                  <a:cubicBezTo>
                    <a:pt x="503" y="14132"/>
                    <a:pt x="595" y="14429"/>
                    <a:pt x="681" y="14626"/>
                  </a:cubicBezTo>
                  <a:cubicBezTo>
                    <a:pt x="709" y="14691"/>
                    <a:pt x="781" y="14893"/>
                    <a:pt x="847" y="15065"/>
                  </a:cubicBezTo>
                  <a:cubicBezTo>
                    <a:pt x="954" y="15340"/>
                    <a:pt x="1086" y="15586"/>
                    <a:pt x="1423" y="16200"/>
                  </a:cubicBezTo>
                  <a:cubicBezTo>
                    <a:pt x="1615" y="16550"/>
                    <a:pt x="2113" y="17264"/>
                    <a:pt x="2437" y="17653"/>
                  </a:cubicBezTo>
                  <a:cubicBezTo>
                    <a:pt x="3034" y="18370"/>
                    <a:pt x="3667" y="18971"/>
                    <a:pt x="4269" y="19393"/>
                  </a:cubicBezTo>
                  <a:cubicBezTo>
                    <a:pt x="4391" y="19479"/>
                    <a:pt x="4561" y="19597"/>
                    <a:pt x="4632" y="19651"/>
                  </a:cubicBezTo>
                  <a:cubicBezTo>
                    <a:pt x="4704" y="19704"/>
                    <a:pt x="4818" y="19789"/>
                    <a:pt x="4890" y="19832"/>
                  </a:cubicBezTo>
                  <a:cubicBezTo>
                    <a:pt x="4961" y="19875"/>
                    <a:pt x="5124" y="19979"/>
                    <a:pt x="5253" y="20059"/>
                  </a:cubicBezTo>
                  <a:cubicBezTo>
                    <a:pt x="5508" y="20217"/>
                    <a:pt x="5661" y="20297"/>
                    <a:pt x="6207" y="20574"/>
                  </a:cubicBezTo>
                  <a:cubicBezTo>
                    <a:pt x="6404" y="20674"/>
                    <a:pt x="6567" y="20755"/>
                    <a:pt x="6585" y="20755"/>
                  </a:cubicBezTo>
                  <a:cubicBezTo>
                    <a:pt x="6604" y="20755"/>
                    <a:pt x="6818" y="20827"/>
                    <a:pt x="7054" y="20922"/>
                  </a:cubicBezTo>
                  <a:cubicBezTo>
                    <a:pt x="7291" y="21017"/>
                    <a:pt x="7560" y="21103"/>
                    <a:pt x="7645" y="21119"/>
                  </a:cubicBezTo>
                  <a:cubicBezTo>
                    <a:pt x="7730" y="21135"/>
                    <a:pt x="7874" y="21185"/>
                    <a:pt x="7963" y="21225"/>
                  </a:cubicBezTo>
                  <a:cubicBezTo>
                    <a:pt x="8052" y="21264"/>
                    <a:pt x="8234" y="21309"/>
                    <a:pt x="8372" y="21331"/>
                  </a:cubicBezTo>
                  <a:cubicBezTo>
                    <a:pt x="8509" y="21352"/>
                    <a:pt x="8703" y="21398"/>
                    <a:pt x="8811" y="21421"/>
                  </a:cubicBezTo>
                  <a:cubicBezTo>
                    <a:pt x="8918" y="21445"/>
                    <a:pt x="9223" y="21484"/>
                    <a:pt x="9492" y="21512"/>
                  </a:cubicBezTo>
                  <a:cubicBezTo>
                    <a:pt x="10088" y="21574"/>
                    <a:pt x="11499" y="21579"/>
                    <a:pt x="11990" y="21527"/>
                  </a:cubicBezTo>
                  <a:cubicBezTo>
                    <a:pt x="12455" y="21478"/>
                    <a:pt x="13189" y="21327"/>
                    <a:pt x="13610" y="21194"/>
                  </a:cubicBezTo>
                  <a:cubicBezTo>
                    <a:pt x="13792" y="21137"/>
                    <a:pt x="13984" y="21085"/>
                    <a:pt x="14049" y="21073"/>
                  </a:cubicBezTo>
                  <a:cubicBezTo>
                    <a:pt x="14113" y="21062"/>
                    <a:pt x="14280" y="20999"/>
                    <a:pt x="14412" y="20937"/>
                  </a:cubicBezTo>
                  <a:cubicBezTo>
                    <a:pt x="14544" y="20875"/>
                    <a:pt x="14672" y="20831"/>
                    <a:pt x="14700" y="20831"/>
                  </a:cubicBezTo>
                  <a:cubicBezTo>
                    <a:pt x="14727" y="20831"/>
                    <a:pt x="14937" y="20742"/>
                    <a:pt x="15169" y="20634"/>
                  </a:cubicBezTo>
                  <a:cubicBezTo>
                    <a:pt x="15400" y="20527"/>
                    <a:pt x="15618" y="20438"/>
                    <a:pt x="15638" y="20438"/>
                  </a:cubicBezTo>
                  <a:cubicBezTo>
                    <a:pt x="15659" y="20438"/>
                    <a:pt x="15688" y="20408"/>
                    <a:pt x="15714" y="20377"/>
                  </a:cubicBezTo>
                  <a:cubicBezTo>
                    <a:pt x="15740" y="20346"/>
                    <a:pt x="15812" y="20316"/>
                    <a:pt x="15880" y="20301"/>
                  </a:cubicBezTo>
                  <a:cubicBezTo>
                    <a:pt x="16011" y="20274"/>
                    <a:pt x="16296" y="20098"/>
                    <a:pt x="16350" y="20014"/>
                  </a:cubicBezTo>
                  <a:cubicBezTo>
                    <a:pt x="16367" y="19987"/>
                    <a:pt x="16415" y="19968"/>
                    <a:pt x="16456" y="19968"/>
                  </a:cubicBezTo>
                  <a:cubicBezTo>
                    <a:pt x="16496" y="19968"/>
                    <a:pt x="16548" y="19945"/>
                    <a:pt x="16562" y="19923"/>
                  </a:cubicBezTo>
                  <a:cubicBezTo>
                    <a:pt x="16575" y="19901"/>
                    <a:pt x="16714" y="19792"/>
                    <a:pt x="16880" y="19681"/>
                  </a:cubicBezTo>
                  <a:cubicBezTo>
                    <a:pt x="17515" y="19254"/>
                    <a:pt x="18421" y="18500"/>
                    <a:pt x="18515" y="18319"/>
                  </a:cubicBezTo>
                  <a:cubicBezTo>
                    <a:pt x="18546" y="18257"/>
                    <a:pt x="18629" y="18170"/>
                    <a:pt x="18696" y="18122"/>
                  </a:cubicBezTo>
                  <a:cubicBezTo>
                    <a:pt x="18763" y="18074"/>
                    <a:pt x="18854" y="17990"/>
                    <a:pt x="18893" y="17925"/>
                  </a:cubicBezTo>
                  <a:cubicBezTo>
                    <a:pt x="18932" y="17861"/>
                    <a:pt x="19042" y="17713"/>
                    <a:pt x="19150" y="17592"/>
                  </a:cubicBezTo>
                  <a:cubicBezTo>
                    <a:pt x="19363" y="17355"/>
                    <a:pt x="19474" y="17185"/>
                    <a:pt x="19620" y="16911"/>
                  </a:cubicBezTo>
                  <a:cubicBezTo>
                    <a:pt x="19671" y="16815"/>
                    <a:pt x="19753" y="16693"/>
                    <a:pt x="19801" y="16639"/>
                  </a:cubicBezTo>
                  <a:cubicBezTo>
                    <a:pt x="19850" y="16585"/>
                    <a:pt x="19918" y="16482"/>
                    <a:pt x="19953" y="16397"/>
                  </a:cubicBezTo>
                  <a:cubicBezTo>
                    <a:pt x="19988" y="16311"/>
                    <a:pt x="20052" y="16198"/>
                    <a:pt x="20089" y="16155"/>
                  </a:cubicBezTo>
                  <a:cubicBezTo>
                    <a:pt x="20127" y="16111"/>
                    <a:pt x="20182" y="16011"/>
                    <a:pt x="20210" y="15928"/>
                  </a:cubicBezTo>
                  <a:cubicBezTo>
                    <a:pt x="20239" y="15844"/>
                    <a:pt x="20319" y="15690"/>
                    <a:pt x="20392" y="15595"/>
                  </a:cubicBezTo>
                  <a:cubicBezTo>
                    <a:pt x="20465" y="15499"/>
                    <a:pt x="20528" y="15408"/>
                    <a:pt x="20528" y="15383"/>
                  </a:cubicBezTo>
                  <a:cubicBezTo>
                    <a:pt x="20528" y="15358"/>
                    <a:pt x="20614" y="15168"/>
                    <a:pt x="20710" y="14974"/>
                  </a:cubicBezTo>
                  <a:cubicBezTo>
                    <a:pt x="20806" y="14781"/>
                    <a:pt x="20876" y="14578"/>
                    <a:pt x="20876" y="14520"/>
                  </a:cubicBezTo>
                  <a:cubicBezTo>
                    <a:pt x="20877" y="14462"/>
                    <a:pt x="20936" y="14332"/>
                    <a:pt x="20997" y="14217"/>
                  </a:cubicBezTo>
                  <a:cubicBezTo>
                    <a:pt x="21059" y="14103"/>
                    <a:pt x="21120" y="13929"/>
                    <a:pt x="21134" y="13839"/>
                  </a:cubicBezTo>
                  <a:cubicBezTo>
                    <a:pt x="21147" y="13749"/>
                    <a:pt x="21179" y="13628"/>
                    <a:pt x="21209" y="13567"/>
                  </a:cubicBezTo>
                  <a:cubicBezTo>
                    <a:pt x="21287" y="13412"/>
                    <a:pt x="21394" y="12969"/>
                    <a:pt x="21436" y="12598"/>
                  </a:cubicBezTo>
                  <a:cubicBezTo>
                    <a:pt x="21456" y="12426"/>
                    <a:pt x="21490" y="12133"/>
                    <a:pt x="21512" y="11947"/>
                  </a:cubicBezTo>
                  <a:cubicBezTo>
                    <a:pt x="21599" y="11208"/>
                    <a:pt x="21512" y="8986"/>
                    <a:pt x="21391" y="8754"/>
                  </a:cubicBezTo>
                  <a:cubicBezTo>
                    <a:pt x="21371" y="8715"/>
                    <a:pt x="21338" y="8538"/>
                    <a:pt x="21315" y="8360"/>
                  </a:cubicBezTo>
                  <a:cubicBezTo>
                    <a:pt x="21292" y="8183"/>
                    <a:pt x="21220" y="7935"/>
                    <a:pt x="21164" y="7800"/>
                  </a:cubicBezTo>
                  <a:cubicBezTo>
                    <a:pt x="21108" y="7666"/>
                    <a:pt x="21038" y="7436"/>
                    <a:pt x="20997" y="7286"/>
                  </a:cubicBezTo>
                  <a:cubicBezTo>
                    <a:pt x="20921" y="7003"/>
                    <a:pt x="20774" y="6662"/>
                    <a:pt x="20695" y="6559"/>
                  </a:cubicBezTo>
                  <a:cubicBezTo>
                    <a:pt x="20670" y="6527"/>
                    <a:pt x="20647" y="6430"/>
                    <a:pt x="20634" y="6348"/>
                  </a:cubicBezTo>
                  <a:cubicBezTo>
                    <a:pt x="20621" y="6265"/>
                    <a:pt x="20565" y="6143"/>
                    <a:pt x="20513" y="6075"/>
                  </a:cubicBezTo>
                  <a:cubicBezTo>
                    <a:pt x="20461" y="6007"/>
                    <a:pt x="20347" y="5804"/>
                    <a:pt x="20256" y="5621"/>
                  </a:cubicBezTo>
                  <a:cubicBezTo>
                    <a:pt x="20164" y="5439"/>
                    <a:pt x="20037" y="5203"/>
                    <a:pt x="19968" y="5107"/>
                  </a:cubicBezTo>
                  <a:cubicBezTo>
                    <a:pt x="19899" y="5010"/>
                    <a:pt x="19782" y="4827"/>
                    <a:pt x="19711" y="4698"/>
                  </a:cubicBezTo>
                  <a:cubicBezTo>
                    <a:pt x="19639" y="4569"/>
                    <a:pt x="19523" y="4409"/>
                    <a:pt x="19453" y="4350"/>
                  </a:cubicBezTo>
                  <a:cubicBezTo>
                    <a:pt x="19384" y="4291"/>
                    <a:pt x="19261" y="4141"/>
                    <a:pt x="19181" y="4017"/>
                  </a:cubicBezTo>
                  <a:cubicBezTo>
                    <a:pt x="19100" y="3893"/>
                    <a:pt x="18967" y="3732"/>
                    <a:pt x="18893" y="3654"/>
                  </a:cubicBezTo>
                  <a:cubicBezTo>
                    <a:pt x="18819" y="3575"/>
                    <a:pt x="18727" y="3457"/>
                    <a:pt x="18681" y="3381"/>
                  </a:cubicBezTo>
                  <a:cubicBezTo>
                    <a:pt x="18635" y="3305"/>
                    <a:pt x="18466" y="3139"/>
                    <a:pt x="18318" y="3018"/>
                  </a:cubicBezTo>
                  <a:cubicBezTo>
                    <a:pt x="18169" y="2897"/>
                    <a:pt x="18014" y="2743"/>
                    <a:pt x="17970" y="2685"/>
                  </a:cubicBezTo>
                  <a:cubicBezTo>
                    <a:pt x="17925" y="2627"/>
                    <a:pt x="17881" y="2586"/>
                    <a:pt x="17864" y="2579"/>
                  </a:cubicBezTo>
                  <a:cubicBezTo>
                    <a:pt x="17847" y="2572"/>
                    <a:pt x="17734" y="2487"/>
                    <a:pt x="17621" y="2398"/>
                  </a:cubicBezTo>
                  <a:cubicBezTo>
                    <a:pt x="17379" y="2204"/>
                    <a:pt x="17132" y="2027"/>
                    <a:pt x="16940" y="1913"/>
                  </a:cubicBezTo>
                  <a:cubicBezTo>
                    <a:pt x="16864" y="1868"/>
                    <a:pt x="16776" y="1793"/>
                    <a:pt x="16743" y="1747"/>
                  </a:cubicBezTo>
                  <a:cubicBezTo>
                    <a:pt x="16711" y="1701"/>
                    <a:pt x="16665" y="1671"/>
                    <a:pt x="16637" y="1671"/>
                  </a:cubicBezTo>
                  <a:cubicBezTo>
                    <a:pt x="16610" y="1671"/>
                    <a:pt x="16501" y="1611"/>
                    <a:pt x="16395" y="1535"/>
                  </a:cubicBezTo>
                  <a:cubicBezTo>
                    <a:pt x="16212" y="1403"/>
                    <a:pt x="15683" y="1126"/>
                    <a:pt x="15608" y="1126"/>
                  </a:cubicBezTo>
                  <a:cubicBezTo>
                    <a:pt x="15589" y="1126"/>
                    <a:pt x="15517" y="1084"/>
                    <a:pt x="15457" y="1035"/>
                  </a:cubicBezTo>
                  <a:cubicBezTo>
                    <a:pt x="15310" y="919"/>
                    <a:pt x="15189" y="854"/>
                    <a:pt x="15124" y="854"/>
                  </a:cubicBezTo>
                  <a:cubicBezTo>
                    <a:pt x="15094" y="854"/>
                    <a:pt x="14991" y="812"/>
                    <a:pt x="14896" y="763"/>
                  </a:cubicBezTo>
                  <a:cubicBezTo>
                    <a:pt x="14802" y="714"/>
                    <a:pt x="14645" y="640"/>
                    <a:pt x="14548" y="612"/>
                  </a:cubicBezTo>
                  <a:cubicBezTo>
                    <a:pt x="14451" y="584"/>
                    <a:pt x="14249" y="525"/>
                    <a:pt x="14109" y="475"/>
                  </a:cubicBezTo>
                  <a:cubicBezTo>
                    <a:pt x="13969" y="426"/>
                    <a:pt x="13751" y="365"/>
                    <a:pt x="13625" y="339"/>
                  </a:cubicBezTo>
                  <a:cubicBezTo>
                    <a:pt x="13499" y="314"/>
                    <a:pt x="13278" y="255"/>
                    <a:pt x="13125" y="203"/>
                  </a:cubicBezTo>
                  <a:cubicBezTo>
                    <a:pt x="12636" y="37"/>
                    <a:pt x="11908" y="-21"/>
                    <a:pt x="10658" y="6"/>
                  </a:cubicBezTo>
                  <a:close/>
                </a:path>
              </a:pathLst>
            </a:custGeom>
            <a:ln w="3175" cap="flat">
              <a:noFill/>
              <a:miter lim="400000"/>
            </a:ln>
            <a:effectLst/>
          </p:spPr>
        </p:pic>
      </p:grpSp>
      <p:sp>
        <p:nvSpPr>
          <p:cNvPr id="140" name="Rice Convection Model…"/>
          <p:cNvSpPr txBox="1"/>
          <p:nvPr/>
        </p:nvSpPr>
        <p:spPr>
          <a:xfrm>
            <a:off x="11110912" y="5905711"/>
            <a:ext cx="5420494"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3200" b="1">
                <a:solidFill>
                  <a:srgbClr val="DCDEE0"/>
                </a:solidFill>
                <a:latin typeface="Arial Narrow"/>
                <a:ea typeface="Arial Narrow"/>
                <a:cs typeface="Arial Narrow"/>
                <a:sym typeface="Arial Narrow"/>
              </a:defRPr>
            </a:pPr>
            <a:r>
              <a:rPr dirty="0">
                <a:solidFill>
                  <a:schemeClr val="accent1">
                    <a:lumMod val="50000"/>
                  </a:schemeClr>
                </a:solidFill>
              </a:rPr>
              <a:t>Rice Convection Model </a:t>
            </a:r>
          </a:p>
          <a:p>
            <a:pPr>
              <a:defRPr sz="3200" b="1">
                <a:solidFill>
                  <a:srgbClr val="DCDEE0"/>
                </a:solidFill>
                <a:latin typeface="Arial Narrow"/>
                <a:ea typeface="Arial Narrow"/>
                <a:cs typeface="Arial Narrow"/>
                <a:sym typeface="Arial Narrow"/>
              </a:defRPr>
            </a:pPr>
            <a:r>
              <a:rPr dirty="0">
                <a:solidFill>
                  <a:schemeClr val="accent1">
                    <a:lumMod val="50000"/>
                  </a:schemeClr>
                </a:solidFill>
              </a:rPr>
              <a:t>Inner Magnetosphere Model</a:t>
            </a:r>
          </a:p>
        </p:txBody>
      </p:sp>
      <p:sp>
        <p:nvSpPr>
          <p:cNvPr id="141" name="Magnetic Field &amp;…"/>
          <p:cNvSpPr txBox="1"/>
          <p:nvPr/>
        </p:nvSpPr>
        <p:spPr>
          <a:xfrm>
            <a:off x="7897627" y="2277395"/>
            <a:ext cx="4069405" cy="9026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2600">
                <a:solidFill>
                  <a:srgbClr val="76D6FF"/>
                </a:solidFill>
                <a:latin typeface="Arial Narrow"/>
                <a:ea typeface="Arial Narrow"/>
                <a:cs typeface="Arial Narrow"/>
                <a:sym typeface="Arial Narrow"/>
              </a:defRPr>
            </a:pPr>
            <a:r>
              <a:rPr dirty="0">
                <a:solidFill>
                  <a:schemeClr val="tx1"/>
                </a:solidFill>
              </a:rPr>
              <a:t>Magnetic Field &amp; </a:t>
            </a:r>
          </a:p>
          <a:p>
            <a:pPr>
              <a:defRPr sz="2600">
                <a:solidFill>
                  <a:srgbClr val="76D6FF"/>
                </a:solidFill>
                <a:latin typeface="Arial Narrow"/>
                <a:ea typeface="Arial Narrow"/>
                <a:cs typeface="Arial Narrow"/>
                <a:sym typeface="Arial Narrow"/>
              </a:defRPr>
            </a:pPr>
            <a:r>
              <a:rPr dirty="0">
                <a:solidFill>
                  <a:schemeClr val="tx1"/>
                </a:solidFill>
              </a:rPr>
              <a:t>Plasma</a:t>
            </a:r>
          </a:p>
        </p:txBody>
      </p:sp>
      <p:sp>
        <p:nvSpPr>
          <p:cNvPr id="142" name="Density &amp; Pressure"/>
          <p:cNvSpPr txBox="1"/>
          <p:nvPr/>
        </p:nvSpPr>
        <p:spPr>
          <a:xfrm>
            <a:off x="7943327" y="5905999"/>
            <a:ext cx="281279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Density &amp; Pressure</a:t>
            </a:r>
          </a:p>
        </p:txBody>
      </p:sp>
      <p:sp>
        <p:nvSpPr>
          <p:cNvPr id="144" name="BATSRUS…"/>
          <p:cNvSpPr txBox="1"/>
          <p:nvPr/>
        </p:nvSpPr>
        <p:spPr>
          <a:xfrm>
            <a:off x="2629052" y="10797634"/>
            <a:ext cx="5420493"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3200" b="1">
                <a:solidFill>
                  <a:srgbClr val="DCDEE0"/>
                </a:solidFill>
                <a:latin typeface="Arial Narrow"/>
                <a:ea typeface="Arial Narrow"/>
                <a:cs typeface="Arial Narrow"/>
                <a:sym typeface="Arial Narrow"/>
              </a:defRPr>
            </a:pPr>
            <a:r>
              <a:rPr dirty="0">
                <a:solidFill>
                  <a:schemeClr val="accent1">
                    <a:lumMod val="50000"/>
                  </a:schemeClr>
                </a:solidFill>
              </a:rPr>
              <a:t>BATSRUS</a:t>
            </a:r>
          </a:p>
          <a:p>
            <a:pPr>
              <a:defRPr sz="3200" b="1">
                <a:solidFill>
                  <a:srgbClr val="DCDEE0"/>
                </a:solidFill>
                <a:latin typeface="Arial Narrow"/>
                <a:ea typeface="Arial Narrow"/>
                <a:cs typeface="Arial Narrow"/>
                <a:sym typeface="Arial Narrow"/>
              </a:defRPr>
            </a:pPr>
            <a:r>
              <a:rPr dirty="0">
                <a:solidFill>
                  <a:schemeClr val="accent1">
                    <a:lumMod val="50000"/>
                  </a:schemeClr>
                </a:solidFill>
              </a:rPr>
              <a:t>Outer Magnetosphere Model</a:t>
            </a:r>
          </a:p>
        </p:txBody>
      </p:sp>
      <p:sp>
        <p:nvSpPr>
          <p:cNvPr id="145" name="Line"/>
          <p:cNvSpPr/>
          <p:nvPr/>
        </p:nvSpPr>
        <p:spPr>
          <a:xfrm>
            <a:off x="15560011" y="2982714"/>
            <a:ext cx="3965805" cy="2003585"/>
          </a:xfrm>
          <a:custGeom>
            <a:avLst/>
            <a:gdLst/>
            <a:ahLst/>
            <a:cxnLst>
              <a:cxn ang="0">
                <a:pos x="wd2" y="hd2"/>
              </a:cxn>
              <a:cxn ang="5400000">
                <a:pos x="wd2" y="hd2"/>
              </a:cxn>
              <a:cxn ang="10800000">
                <a:pos x="wd2" y="hd2"/>
              </a:cxn>
              <a:cxn ang="16200000">
                <a:pos x="wd2" y="hd2"/>
              </a:cxn>
            </a:cxnLst>
            <a:rect l="0" t="0" r="r" b="b"/>
            <a:pathLst>
              <a:path w="21600" h="20246" extrusionOk="0">
                <a:moveTo>
                  <a:pt x="21600" y="20246"/>
                </a:moveTo>
                <a:cubicBezTo>
                  <a:pt x="20578" y="13993"/>
                  <a:pt x="18240" y="8545"/>
                  <a:pt x="15005" y="4876"/>
                </a:cubicBezTo>
                <a:cubicBezTo>
                  <a:pt x="10610" y="-109"/>
                  <a:pt x="5041" y="-1354"/>
                  <a:pt x="0" y="1521"/>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grpSp>
        <p:nvGrpSpPr>
          <p:cNvPr id="148" name="Group"/>
          <p:cNvGrpSpPr/>
          <p:nvPr/>
        </p:nvGrpSpPr>
        <p:grpSpPr>
          <a:xfrm>
            <a:off x="17282191" y="4128165"/>
            <a:ext cx="4699194" cy="4700162"/>
            <a:chOff x="79977" y="139952"/>
            <a:chExt cx="4699193" cy="4700160"/>
          </a:xfrm>
        </p:grpSpPr>
        <p:pic>
          <p:nvPicPr>
            <p:cNvPr id="146"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9462848">
              <a:off x="746515" y="804874"/>
              <a:ext cx="3366118" cy="3370318"/>
            </a:xfrm>
            <a:custGeom>
              <a:avLst/>
              <a:gdLst/>
              <a:ahLst/>
              <a:cxnLst>
                <a:cxn ang="0">
                  <a:pos x="wd2" y="hd2"/>
                </a:cxn>
                <a:cxn ang="5400000">
                  <a:pos x="wd2" y="hd2"/>
                </a:cxn>
                <a:cxn ang="10800000">
                  <a:pos x="wd2" y="hd2"/>
                </a:cxn>
                <a:cxn ang="16200000">
                  <a:pos x="wd2" y="hd2"/>
                </a:cxn>
              </a:cxnLst>
              <a:rect l="0" t="0" r="r" b="b"/>
              <a:pathLst>
                <a:path w="21549" h="21559" extrusionOk="0">
                  <a:moveTo>
                    <a:pt x="10658" y="6"/>
                  </a:moveTo>
                  <a:cubicBezTo>
                    <a:pt x="9326" y="35"/>
                    <a:pt x="8479" y="132"/>
                    <a:pt x="8110" y="293"/>
                  </a:cubicBezTo>
                  <a:cubicBezTo>
                    <a:pt x="8042" y="323"/>
                    <a:pt x="7944" y="346"/>
                    <a:pt x="7894" y="346"/>
                  </a:cubicBezTo>
                  <a:cubicBezTo>
                    <a:pt x="7843" y="347"/>
                    <a:pt x="7733" y="381"/>
                    <a:pt x="7647" y="423"/>
                  </a:cubicBezTo>
                  <a:cubicBezTo>
                    <a:pt x="7561" y="464"/>
                    <a:pt x="7460" y="501"/>
                    <a:pt x="7424" y="501"/>
                  </a:cubicBezTo>
                  <a:cubicBezTo>
                    <a:pt x="7387" y="502"/>
                    <a:pt x="7348" y="520"/>
                    <a:pt x="7335" y="542"/>
                  </a:cubicBezTo>
                  <a:cubicBezTo>
                    <a:pt x="7322" y="563"/>
                    <a:pt x="7282" y="580"/>
                    <a:pt x="7248" y="580"/>
                  </a:cubicBezTo>
                  <a:cubicBezTo>
                    <a:pt x="7215" y="580"/>
                    <a:pt x="7133" y="606"/>
                    <a:pt x="7065" y="636"/>
                  </a:cubicBezTo>
                  <a:cubicBezTo>
                    <a:pt x="6582" y="851"/>
                    <a:pt x="6478" y="892"/>
                    <a:pt x="6433" y="892"/>
                  </a:cubicBezTo>
                  <a:cubicBezTo>
                    <a:pt x="6376" y="892"/>
                    <a:pt x="6134" y="1013"/>
                    <a:pt x="6100" y="1057"/>
                  </a:cubicBezTo>
                  <a:cubicBezTo>
                    <a:pt x="6088" y="1073"/>
                    <a:pt x="6000" y="1127"/>
                    <a:pt x="5904" y="1177"/>
                  </a:cubicBezTo>
                  <a:cubicBezTo>
                    <a:pt x="5387" y="1446"/>
                    <a:pt x="5022" y="1657"/>
                    <a:pt x="4995" y="1702"/>
                  </a:cubicBezTo>
                  <a:cubicBezTo>
                    <a:pt x="4978" y="1730"/>
                    <a:pt x="4940" y="1753"/>
                    <a:pt x="4911" y="1753"/>
                  </a:cubicBezTo>
                  <a:cubicBezTo>
                    <a:pt x="4882" y="1753"/>
                    <a:pt x="4847" y="1779"/>
                    <a:pt x="4835" y="1811"/>
                  </a:cubicBezTo>
                  <a:cubicBezTo>
                    <a:pt x="4822" y="1844"/>
                    <a:pt x="4781" y="1870"/>
                    <a:pt x="4741" y="1870"/>
                  </a:cubicBezTo>
                  <a:cubicBezTo>
                    <a:pt x="4666" y="1870"/>
                    <a:pt x="4358" y="2078"/>
                    <a:pt x="4093" y="2306"/>
                  </a:cubicBezTo>
                  <a:cubicBezTo>
                    <a:pt x="4009" y="2378"/>
                    <a:pt x="3900" y="2462"/>
                    <a:pt x="3851" y="2494"/>
                  </a:cubicBezTo>
                  <a:cubicBezTo>
                    <a:pt x="3737" y="2570"/>
                    <a:pt x="2946" y="3301"/>
                    <a:pt x="2817" y="3449"/>
                  </a:cubicBezTo>
                  <a:cubicBezTo>
                    <a:pt x="2763" y="3511"/>
                    <a:pt x="2630" y="3663"/>
                    <a:pt x="2523" y="3787"/>
                  </a:cubicBezTo>
                  <a:cubicBezTo>
                    <a:pt x="2415" y="3910"/>
                    <a:pt x="2284" y="4075"/>
                    <a:pt x="2230" y="4155"/>
                  </a:cubicBezTo>
                  <a:cubicBezTo>
                    <a:pt x="2177" y="4234"/>
                    <a:pt x="2097" y="4338"/>
                    <a:pt x="2055" y="4383"/>
                  </a:cubicBezTo>
                  <a:cubicBezTo>
                    <a:pt x="1866" y="4586"/>
                    <a:pt x="1617" y="5013"/>
                    <a:pt x="1201" y="5838"/>
                  </a:cubicBezTo>
                  <a:cubicBezTo>
                    <a:pt x="1115" y="6010"/>
                    <a:pt x="1023" y="6176"/>
                    <a:pt x="998" y="6208"/>
                  </a:cubicBezTo>
                  <a:cubicBezTo>
                    <a:pt x="904" y="6331"/>
                    <a:pt x="530" y="7341"/>
                    <a:pt x="355" y="7948"/>
                  </a:cubicBezTo>
                  <a:cubicBezTo>
                    <a:pt x="160" y="8626"/>
                    <a:pt x="-1" y="9934"/>
                    <a:pt x="0" y="10834"/>
                  </a:cubicBezTo>
                  <a:cubicBezTo>
                    <a:pt x="0" y="11697"/>
                    <a:pt x="126" y="12716"/>
                    <a:pt x="315" y="13398"/>
                  </a:cubicBezTo>
                  <a:cubicBezTo>
                    <a:pt x="336" y="13473"/>
                    <a:pt x="385" y="13669"/>
                    <a:pt x="427" y="13830"/>
                  </a:cubicBezTo>
                  <a:cubicBezTo>
                    <a:pt x="506" y="14138"/>
                    <a:pt x="605" y="14433"/>
                    <a:pt x="691" y="14630"/>
                  </a:cubicBezTo>
                  <a:cubicBezTo>
                    <a:pt x="719" y="14694"/>
                    <a:pt x="795" y="14887"/>
                    <a:pt x="861" y="15059"/>
                  </a:cubicBezTo>
                  <a:cubicBezTo>
                    <a:pt x="967" y="15333"/>
                    <a:pt x="1093" y="15585"/>
                    <a:pt x="1430" y="16198"/>
                  </a:cubicBezTo>
                  <a:cubicBezTo>
                    <a:pt x="1622" y="16549"/>
                    <a:pt x="2128" y="17270"/>
                    <a:pt x="2452" y="17658"/>
                  </a:cubicBezTo>
                  <a:cubicBezTo>
                    <a:pt x="3049" y="18375"/>
                    <a:pt x="3679" y="18975"/>
                    <a:pt x="4281" y="19397"/>
                  </a:cubicBezTo>
                  <a:cubicBezTo>
                    <a:pt x="4403" y="19483"/>
                    <a:pt x="4563" y="19597"/>
                    <a:pt x="4634" y="19651"/>
                  </a:cubicBezTo>
                  <a:cubicBezTo>
                    <a:pt x="4705" y="19705"/>
                    <a:pt x="4824" y="19786"/>
                    <a:pt x="4896" y="19829"/>
                  </a:cubicBezTo>
                  <a:cubicBezTo>
                    <a:pt x="4968" y="19872"/>
                    <a:pt x="5132" y="19970"/>
                    <a:pt x="5262" y="20050"/>
                  </a:cubicBezTo>
                  <a:cubicBezTo>
                    <a:pt x="5517" y="20208"/>
                    <a:pt x="5661" y="20288"/>
                    <a:pt x="6207" y="20565"/>
                  </a:cubicBezTo>
                  <a:cubicBezTo>
                    <a:pt x="6404" y="20665"/>
                    <a:pt x="6582" y="20745"/>
                    <a:pt x="6601" y="20745"/>
                  </a:cubicBezTo>
                  <a:cubicBezTo>
                    <a:pt x="6619" y="20745"/>
                    <a:pt x="6827" y="20823"/>
                    <a:pt x="7063" y="20918"/>
                  </a:cubicBezTo>
                  <a:cubicBezTo>
                    <a:pt x="7299" y="21013"/>
                    <a:pt x="7560" y="21103"/>
                    <a:pt x="7645" y="21119"/>
                  </a:cubicBezTo>
                  <a:cubicBezTo>
                    <a:pt x="7730" y="21135"/>
                    <a:pt x="7873" y="21181"/>
                    <a:pt x="7962" y="21220"/>
                  </a:cubicBezTo>
                  <a:cubicBezTo>
                    <a:pt x="8051" y="21260"/>
                    <a:pt x="8236" y="21310"/>
                    <a:pt x="8374" y="21332"/>
                  </a:cubicBezTo>
                  <a:cubicBezTo>
                    <a:pt x="8511" y="21353"/>
                    <a:pt x="8714" y="21390"/>
                    <a:pt x="8821" y="21413"/>
                  </a:cubicBezTo>
                  <a:cubicBezTo>
                    <a:pt x="8929" y="21436"/>
                    <a:pt x="9236" y="21477"/>
                    <a:pt x="9505" y="21504"/>
                  </a:cubicBezTo>
                  <a:cubicBezTo>
                    <a:pt x="10100" y="21566"/>
                    <a:pt x="11504" y="21579"/>
                    <a:pt x="11995" y="21527"/>
                  </a:cubicBezTo>
                  <a:cubicBezTo>
                    <a:pt x="12460" y="21478"/>
                    <a:pt x="13189" y="21330"/>
                    <a:pt x="13610" y="21197"/>
                  </a:cubicBezTo>
                  <a:cubicBezTo>
                    <a:pt x="13793" y="21140"/>
                    <a:pt x="13996" y="21082"/>
                    <a:pt x="14060" y="21070"/>
                  </a:cubicBezTo>
                  <a:cubicBezTo>
                    <a:pt x="14125" y="21059"/>
                    <a:pt x="14286" y="20998"/>
                    <a:pt x="14418" y="20936"/>
                  </a:cubicBezTo>
                  <a:cubicBezTo>
                    <a:pt x="14551" y="20874"/>
                    <a:pt x="14681" y="20824"/>
                    <a:pt x="14708" y="20824"/>
                  </a:cubicBezTo>
                  <a:cubicBezTo>
                    <a:pt x="14735" y="20824"/>
                    <a:pt x="14947" y="20736"/>
                    <a:pt x="15178" y="20629"/>
                  </a:cubicBezTo>
                  <a:cubicBezTo>
                    <a:pt x="15410" y="20521"/>
                    <a:pt x="15618" y="20433"/>
                    <a:pt x="15638" y="20433"/>
                  </a:cubicBezTo>
                  <a:cubicBezTo>
                    <a:pt x="15658" y="20433"/>
                    <a:pt x="15696" y="20408"/>
                    <a:pt x="15722" y="20377"/>
                  </a:cubicBezTo>
                  <a:cubicBezTo>
                    <a:pt x="15747" y="20346"/>
                    <a:pt x="15824" y="20310"/>
                    <a:pt x="15892" y="20296"/>
                  </a:cubicBezTo>
                  <a:cubicBezTo>
                    <a:pt x="16023" y="20269"/>
                    <a:pt x="16306" y="20098"/>
                    <a:pt x="16360" y="20014"/>
                  </a:cubicBezTo>
                  <a:cubicBezTo>
                    <a:pt x="16377" y="19987"/>
                    <a:pt x="16426" y="19963"/>
                    <a:pt x="16466" y="19963"/>
                  </a:cubicBezTo>
                  <a:cubicBezTo>
                    <a:pt x="16507" y="19963"/>
                    <a:pt x="16552" y="19947"/>
                    <a:pt x="16565" y="19925"/>
                  </a:cubicBezTo>
                  <a:cubicBezTo>
                    <a:pt x="16579" y="19904"/>
                    <a:pt x="16725" y="19795"/>
                    <a:pt x="16891" y="19684"/>
                  </a:cubicBezTo>
                  <a:cubicBezTo>
                    <a:pt x="17526" y="19257"/>
                    <a:pt x="18425" y="18505"/>
                    <a:pt x="18519" y="18323"/>
                  </a:cubicBezTo>
                  <a:cubicBezTo>
                    <a:pt x="18551" y="18262"/>
                    <a:pt x="18633" y="18173"/>
                    <a:pt x="18700" y="18125"/>
                  </a:cubicBezTo>
                  <a:cubicBezTo>
                    <a:pt x="18767" y="18078"/>
                    <a:pt x="18853" y="17987"/>
                    <a:pt x="18893" y="17922"/>
                  </a:cubicBezTo>
                  <a:cubicBezTo>
                    <a:pt x="18932" y="17858"/>
                    <a:pt x="19051" y="17705"/>
                    <a:pt x="19159" y="17585"/>
                  </a:cubicBezTo>
                  <a:cubicBezTo>
                    <a:pt x="19372" y="17348"/>
                    <a:pt x="19484" y="17188"/>
                    <a:pt x="19629" y="16914"/>
                  </a:cubicBezTo>
                  <a:cubicBezTo>
                    <a:pt x="19681" y="16818"/>
                    <a:pt x="19764" y="16696"/>
                    <a:pt x="19812" y="16643"/>
                  </a:cubicBezTo>
                  <a:cubicBezTo>
                    <a:pt x="19861" y="16589"/>
                    <a:pt x="19930" y="16475"/>
                    <a:pt x="19965" y="16389"/>
                  </a:cubicBezTo>
                  <a:cubicBezTo>
                    <a:pt x="20000" y="16303"/>
                    <a:pt x="20059" y="16199"/>
                    <a:pt x="20097" y="16155"/>
                  </a:cubicBezTo>
                  <a:cubicBezTo>
                    <a:pt x="20135" y="16112"/>
                    <a:pt x="20188" y="16008"/>
                    <a:pt x="20216" y="15924"/>
                  </a:cubicBezTo>
                  <a:cubicBezTo>
                    <a:pt x="20245" y="15841"/>
                    <a:pt x="20329" y="15695"/>
                    <a:pt x="20402" y="15599"/>
                  </a:cubicBezTo>
                  <a:cubicBezTo>
                    <a:pt x="20475" y="15504"/>
                    <a:pt x="20534" y="15404"/>
                    <a:pt x="20534" y="15378"/>
                  </a:cubicBezTo>
                  <a:cubicBezTo>
                    <a:pt x="20534" y="15353"/>
                    <a:pt x="20613" y="15176"/>
                    <a:pt x="20709" y="14982"/>
                  </a:cubicBezTo>
                  <a:cubicBezTo>
                    <a:pt x="20806" y="14789"/>
                    <a:pt x="20884" y="14583"/>
                    <a:pt x="20885" y="14525"/>
                  </a:cubicBezTo>
                  <a:cubicBezTo>
                    <a:pt x="20885" y="14468"/>
                    <a:pt x="20937" y="14327"/>
                    <a:pt x="20999" y="14213"/>
                  </a:cubicBezTo>
                  <a:cubicBezTo>
                    <a:pt x="21061" y="14099"/>
                    <a:pt x="21123" y="13932"/>
                    <a:pt x="21136" y="13843"/>
                  </a:cubicBezTo>
                  <a:cubicBezTo>
                    <a:pt x="21150" y="13753"/>
                    <a:pt x="21184" y="13629"/>
                    <a:pt x="21215" y="13568"/>
                  </a:cubicBezTo>
                  <a:cubicBezTo>
                    <a:pt x="21292" y="13414"/>
                    <a:pt x="21394" y="12969"/>
                    <a:pt x="21436" y="12599"/>
                  </a:cubicBezTo>
                  <a:cubicBezTo>
                    <a:pt x="21456" y="12427"/>
                    <a:pt x="21490" y="12134"/>
                    <a:pt x="21512" y="11949"/>
                  </a:cubicBezTo>
                  <a:cubicBezTo>
                    <a:pt x="21599" y="11210"/>
                    <a:pt x="21521" y="8992"/>
                    <a:pt x="21400" y="8760"/>
                  </a:cubicBezTo>
                  <a:cubicBezTo>
                    <a:pt x="21380" y="8721"/>
                    <a:pt x="21345" y="8544"/>
                    <a:pt x="21322" y="8366"/>
                  </a:cubicBezTo>
                  <a:cubicBezTo>
                    <a:pt x="21299" y="8189"/>
                    <a:pt x="21233" y="7934"/>
                    <a:pt x="21177" y="7800"/>
                  </a:cubicBezTo>
                  <a:cubicBezTo>
                    <a:pt x="21120" y="7666"/>
                    <a:pt x="21042" y="7433"/>
                    <a:pt x="21001" y="7282"/>
                  </a:cubicBezTo>
                  <a:cubicBezTo>
                    <a:pt x="20925" y="6999"/>
                    <a:pt x="20786" y="6661"/>
                    <a:pt x="20707" y="6559"/>
                  </a:cubicBezTo>
                  <a:cubicBezTo>
                    <a:pt x="20682" y="6527"/>
                    <a:pt x="20651" y="6433"/>
                    <a:pt x="20638" y="6351"/>
                  </a:cubicBezTo>
                  <a:cubicBezTo>
                    <a:pt x="20626" y="6268"/>
                    <a:pt x="20573" y="6145"/>
                    <a:pt x="20521" y="6076"/>
                  </a:cubicBezTo>
                  <a:cubicBezTo>
                    <a:pt x="20469" y="6008"/>
                    <a:pt x="20351" y="5804"/>
                    <a:pt x="20260" y="5622"/>
                  </a:cubicBezTo>
                  <a:cubicBezTo>
                    <a:pt x="20168" y="5440"/>
                    <a:pt x="20037" y="5211"/>
                    <a:pt x="19967" y="5114"/>
                  </a:cubicBezTo>
                  <a:cubicBezTo>
                    <a:pt x="19898" y="5018"/>
                    <a:pt x="19785" y="4832"/>
                    <a:pt x="19713" y="4703"/>
                  </a:cubicBezTo>
                  <a:cubicBezTo>
                    <a:pt x="19642" y="4574"/>
                    <a:pt x="19526" y="4422"/>
                    <a:pt x="19457" y="4363"/>
                  </a:cubicBezTo>
                  <a:cubicBezTo>
                    <a:pt x="19387" y="4304"/>
                    <a:pt x="19263" y="4154"/>
                    <a:pt x="19182" y="4030"/>
                  </a:cubicBezTo>
                  <a:cubicBezTo>
                    <a:pt x="19102" y="3906"/>
                    <a:pt x="18975" y="3740"/>
                    <a:pt x="18900" y="3662"/>
                  </a:cubicBezTo>
                  <a:cubicBezTo>
                    <a:pt x="18826" y="3584"/>
                    <a:pt x="18728" y="3459"/>
                    <a:pt x="18682" y="3383"/>
                  </a:cubicBezTo>
                  <a:cubicBezTo>
                    <a:pt x="18635" y="3307"/>
                    <a:pt x="18477" y="3146"/>
                    <a:pt x="18329" y="3025"/>
                  </a:cubicBezTo>
                  <a:cubicBezTo>
                    <a:pt x="18180" y="2904"/>
                    <a:pt x="18023" y="2755"/>
                    <a:pt x="17978" y="2697"/>
                  </a:cubicBezTo>
                  <a:cubicBezTo>
                    <a:pt x="17933" y="2639"/>
                    <a:pt x="17881" y="2588"/>
                    <a:pt x="17864" y="2581"/>
                  </a:cubicBezTo>
                  <a:cubicBezTo>
                    <a:pt x="17847" y="2573"/>
                    <a:pt x="17742" y="2493"/>
                    <a:pt x="17630" y="2403"/>
                  </a:cubicBezTo>
                  <a:cubicBezTo>
                    <a:pt x="17388" y="2210"/>
                    <a:pt x="17143" y="2039"/>
                    <a:pt x="16952" y="1926"/>
                  </a:cubicBezTo>
                  <a:cubicBezTo>
                    <a:pt x="16875" y="1880"/>
                    <a:pt x="16788" y="1804"/>
                    <a:pt x="16756" y="1758"/>
                  </a:cubicBezTo>
                  <a:cubicBezTo>
                    <a:pt x="16724" y="1712"/>
                    <a:pt x="16674" y="1674"/>
                    <a:pt x="16647" y="1674"/>
                  </a:cubicBezTo>
                  <a:cubicBezTo>
                    <a:pt x="16619" y="1674"/>
                    <a:pt x="16511" y="1611"/>
                    <a:pt x="16405" y="1535"/>
                  </a:cubicBezTo>
                  <a:cubicBezTo>
                    <a:pt x="16222" y="1402"/>
                    <a:pt x="15682" y="1128"/>
                    <a:pt x="15607" y="1128"/>
                  </a:cubicBezTo>
                  <a:cubicBezTo>
                    <a:pt x="15588" y="1128"/>
                    <a:pt x="15524" y="1088"/>
                    <a:pt x="15463" y="1040"/>
                  </a:cubicBezTo>
                  <a:cubicBezTo>
                    <a:pt x="15316" y="923"/>
                    <a:pt x="15188" y="854"/>
                    <a:pt x="15122" y="854"/>
                  </a:cubicBezTo>
                  <a:cubicBezTo>
                    <a:pt x="15093" y="854"/>
                    <a:pt x="14993" y="812"/>
                    <a:pt x="14899" y="763"/>
                  </a:cubicBezTo>
                  <a:cubicBezTo>
                    <a:pt x="14804" y="714"/>
                    <a:pt x="14647" y="651"/>
                    <a:pt x="14551" y="623"/>
                  </a:cubicBezTo>
                  <a:cubicBezTo>
                    <a:pt x="14454" y="595"/>
                    <a:pt x="14258" y="531"/>
                    <a:pt x="14119" y="481"/>
                  </a:cubicBezTo>
                  <a:cubicBezTo>
                    <a:pt x="13979" y="431"/>
                    <a:pt x="13762" y="372"/>
                    <a:pt x="13636" y="346"/>
                  </a:cubicBezTo>
                  <a:cubicBezTo>
                    <a:pt x="13510" y="321"/>
                    <a:pt x="13283" y="256"/>
                    <a:pt x="13130" y="204"/>
                  </a:cubicBezTo>
                  <a:cubicBezTo>
                    <a:pt x="12641" y="38"/>
                    <a:pt x="11908" y="-21"/>
                    <a:pt x="10658" y="6"/>
                  </a:cubicBezTo>
                  <a:close/>
                </a:path>
              </a:pathLst>
            </a:custGeom>
            <a:ln w="3175" cap="flat">
              <a:noFill/>
              <a:miter lim="400000"/>
            </a:ln>
            <a:effectLst/>
          </p:spPr>
        </p:pic>
        <p:pic>
          <p:nvPicPr>
            <p:cNvPr id="147"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19462848">
              <a:off x="1633383" y="822664"/>
              <a:ext cx="1731258" cy="1758886"/>
            </a:xfrm>
            <a:custGeom>
              <a:avLst/>
              <a:gdLst/>
              <a:ahLst/>
              <a:cxnLst>
                <a:cxn ang="0">
                  <a:pos x="wd2" y="hd2"/>
                </a:cxn>
                <a:cxn ang="5400000">
                  <a:pos x="wd2" y="hd2"/>
                </a:cxn>
                <a:cxn ang="10800000">
                  <a:pos x="wd2" y="hd2"/>
                </a:cxn>
                <a:cxn ang="16200000">
                  <a:pos x="wd2" y="hd2"/>
                </a:cxn>
              </a:cxnLst>
              <a:rect l="0" t="0" r="r" b="b"/>
              <a:pathLst>
                <a:path w="21595" h="21532" extrusionOk="0">
                  <a:moveTo>
                    <a:pt x="9971" y="12"/>
                  </a:moveTo>
                  <a:cubicBezTo>
                    <a:pt x="9599" y="28"/>
                    <a:pt x="9246" y="62"/>
                    <a:pt x="8927" y="114"/>
                  </a:cubicBezTo>
                  <a:cubicBezTo>
                    <a:pt x="6699" y="474"/>
                    <a:pt x="4763" y="1461"/>
                    <a:pt x="3169" y="3043"/>
                  </a:cubicBezTo>
                  <a:cubicBezTo>
                    <a:pt x="1137" y="5061"/>
                    <a:pt x="43" y="7625"/>
                    <a:pt x="1" y="10443"/>
                  </a:cubicBezTo>
                  <a:cubicBezTo>
                    <a:pt x="-5" y="10845"/>
                    <a:pt x="13" y="11255"/>
                    <a:pt x="50" y="11667"/>
                  </a:cubicBezTo>
                  <a:cubicBezTo>
                    <a:pt x="361" y="15103"/>
                    <a:pt x="2156" y="18016"/>
                    <a:pt x="5110" y="19883"/>
                  </a:cubicBezTo>
                  <a:cubicBezTo>
                    <a:pt x="6231" y="20591"/>
                    <a:pt x="7998" y="21223"/>
                    <a:pt x="9209" y="21345"/>
                  </a:cubicBezTo>
                  <a:cubicBezTo>
                    <a:pt x="9505" y="21375"/>
                    <a:pt x="9764" y="21429"/>
                    <a:pt x="9788" y="21466"/>
                  </a:cubicBezTo>
                  <a:cubicBezTo>
                    <a:pt x="9848" y="21562"/>
                    <a:pt x="11252" y="21548"/>
                    <a:pt x="11313" y="21452"/>
                  </a:cubicBezTo>
                  <a:cubicBezTo>
                    <a:pt x="11340" y="21408"/>
                    <a:pt x="11542" y="21374"/>
                    <a:pt x="11763" y="21374"/>
                  </a:cubicBezTo>
                  <a:cubicBezTo>
                    <a:pt x="12572" y="21374"/>
                    <a:pt x="14176" y="20952"/>
                    <a:pt x="15357" y="20427"/>
                  </a:cubicBezTo>
                  <a:cubicBezTo>
                    <a:pt x="17347" y="19541"/>
                    <a:pt x="19305" y="17650"/>
                    <a:pt x="20342" y="15612"/>
                  </a:cubicBezTo>
                  <a:cubicBezTo>
                    <a:pt x="20937" y="14443"/>
                    <a:pt x="21315" y="13152"/>
                    <a:pt x="21402" y="11997"/>
                  </a:cubicBezTo>
                  <a:cubicBezTo>
                    <a:pt x="21433" y="11580"/>
                    <a:pt x="21492" y="11219"/>
                    <a:pt x="21530" y="11196"/>
                  </a:cubicBezTo>
                  <a:cubicBezTo>
                    <a:pt x="21575" y="11169"/>
                    <a:pt x="21595" y="10888"/>
                    <a:pt x="21595" y="10608"/>
                  </a:cubicBezTo>
                  <a:cubicBezTo>
                    <a:pt x="21595" y="10328"/>
                    <a:pt x="21575" y="10052"/>
                    <a:pt x="21530" y="10025"/>
                  </a:cubicBezTo>
                  <a:cubicBezTo>
                    <a:pt x="21493" y="10002"/>
                    <a:pt x="21435" y="9686"/>
                    <a:pt x="21407" y="9325"/>
                  </a:cubicBezTo>
                  <a:cubicBezTo>
                    <a:pt x="21345" y="8549"/>
                    <a:pt x="21069" y="7485"/>
                    <a:pt x="20679" y="6537"/>
                  </a:cubicBezTo>
                  <a:cubicBezTo>
                    <a:pt x="19399" y="3422"/>
                    <a:pt x="16751" y="1192"/>
                    <a:pt x="13288" y="308"/>
                  </a:cubicBezTo>
                  <a:cubicBezTo>
                    <a:pt x="12358" y="71"/>
                    <a:pt x="11088" y="-38"/>
                    <a:pt x="9971" y="12"/>
                  </a:cubicBezTo>
                  <a:close/>
                </a:path>
              </a:pathLst>
            </a:custGeom>
            <a:ln w="3175" cap="flat">
              <a:noFill/>
              <a:miter lim="400000"/>
            </a:ln>
            <a:effectLst/>
          </p:spPr>
        </p:pic>
      </p:grpSp>
      <p:sp>
        <p:nvSpPr>
          <p:cNvPr id="149" name="Electric Field"/>
          <p:cNvSpPr txBox="1"/>
          <p:nvPr/>
        </p:nvSpPr>
        <p:spPr>
          <a:xfrm>
            <a:off x="16450664" y="2677614"/>
            <a:ext cx="406940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Electric Field</a:t>
            </a:r>
          </a:p>
        </p:txBody>
      </p:sp>
      <p:sp>
        <p:nvSpPr>
          <p:cNvPr id="150" name="Line"/>
          <p:cNvSpPr/>
          <p:nvPr/>
        </p:nvSpPr>
        <p:spPr>
          <a:xfrm>
            <a:off x="5389913" y="3255443"/>
            <a:ext cx="6692129" cy="2583379"/>
          </a:xfrm>
          <a:custGeom>
            <a:avLst/>
            <a:gdLst/>
            <a:ahLst/>
            <a:cxnLst>
              <a:cxn ang="0">
                <a:pos x="wd2" y="hd2"/>
              </a:cxn>
              <a:cxn ang="5400000">
                <a:pos x="wd2" y="hd2"/>
              </a:cxn>
              <a:cxn ang="10800000">
                <a:pos x="wd2" y="hd2"/>
              </a:cxn>
              <a:cxn ang="16200000">
                <a:pos x="wd2" y="hd2"/>
              </a:cxn>
            </a:cxnLst>
            <a:rect l="0" t="0" r="r" b="b"/>
            <a:pathLst>
              <a:path w="21600" h="20361" extrusionOk="0">
                <a:moveTo>
                  <a:pt x="0" y="20361"/>
                </a:moveTo>
                <a:cubicBezTo>
                  <a:pt x="1968" y="13471"/>
                  <a:pt x="4732" y="7950"/>
                  <a:pt x="7989" y="4405"/>
                </a:cubicBezTo>
                <a:cubicBezTo>
                  <a:pt x="12231" y="-212"/>
                  <a:pt x="17056" y="-1239"/>
                  <a:pt x="21600" y="1509"/>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1" name="Line"/>
          <p:cNvSpPr/>
          <p:nvPr/>
        </p:nvSpPr>
        <p:spPr>
          <a:xfrm>
            <a:off x="5749402" y="5387478"/>
            <a:ext cx="6274065" cy="1860427"/>
          </a:xfrm>
          <a:custGeom>
            <a:avLst/>
            <a:gdLst/>
            <a:ahLst/>
            <a:cxnLst>
              <a:cxn ang="0">
                <a:pos x="wd2" y="hd2"/>
              </a:cxn>
              <a:cxn ang="5400000">
                <a:pos x="wd2" y="hd2"/>
              </a:cxn>
              <a:cxn ang="10800000">
                <a:pos x="wd2" y="hd2"/>
              </a:cxn>
              <a:cxn ang="16200000">
                <a:pos x="wd2" y="hd2"/>
              </a:cxn>
            </a:cxnLst>
            <a:rect l="0" t="0" r="r" b="b"/>
            <a:pathLst>
              <a:path w="21600" h="20431" extrusionOk="0">
                <a:moveTo>
                  <a:pt x="21600" y="0"/>
                </a:moveTo>
                <a:cubicBezTo>
                  <a:pt x="19037" y="6349"/>
                  <a:pt x="16283" y="11305"/>
                  <a:pt x="13407" y="14743"/>
                </a:cubicBezTo>
                <a:cubicBezTo>
                  <a:pt x="9059" y="19942"/>
                  <a:pt x="4504" y="21600"/>
                  <a:pt x="0" y="19623"/>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2" name="Field Aligned Currents"/>
          <p:cNvSpPr txBox="1"/>
          <p:nvPr/>
        </p:nvSpPr>
        <p:spPr>
          <a:xfrm>
            <a:off x="11421666" y="9313902"/>
            <a:ext cx="406940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Field Aligned Currents</a:t>
            </a:r>
          </a:p>
        </p:txBody>
      </p:sp>
      <p:sp>
        <p:nvSpPr>
          <p:cNvPr id="153" name="Electric Field"/>
          <p:cNvSpPr txBox="1"/>
          <p:nvPr/>
        </p:nvSpPr>
        <p:spPr>
          <a:xfrm>
            <a:off x="10501885" y="7902051"/>
            <a:ext cx="4069404"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Electric Field</a:t>
            </a:r>
          </a:p>
        </p:txBody>
      </p:sp>
      <p:sp>
        <p:nvSpPr>
          <p:cNvPr id="154" name="Rectangle"/>
          <p:cNvSpPr/>
          <p:nvPr/>
        </p:nvSpPr>
        <p:spPr>
          <a:xfrm>
            <a:off x="3671643" y="5844597"/>
            <a:ext cx="2090897" cy="2026805"/>
          </a:xfrm>
          <a:prstGeom prst="rect">
            <a:avLst/>
          </a:prstGeom>
          <a:ln w="63500">
            <a:solidFill>
              <a:srgbClr val="0433FF"/>
            </a:solidFill>
            <a:miter lim="400000"/>
          </a:ln>
        </p:spPr>
        <p:txBody>
          <a:bodyPr lIns="50700" tIns="50700" rIns="50700" bIns="50700" anchor="ctr"/>
          <a:lstStyle/>
          <a:p>
            <a:pPr>
              <a:defRPr sz="3400">
                <a:latin typeface="+mn-lt"/>
                <a:ea typeface="+mn-ea"/>
                <a:cs typeface="+mn-cs"/>
                <a:sym typeface="Helvetica Light"/>
              </a:defRPr>
            </a:pPr>
            <a:endParaRPr/>
          </a:p>
        </p:txBody>
      </p:sp>
      <p:sp>
        <p:nvSpPr>
          <p:cNvPr id="155" name="Line"/>
          <p:cNvSpPr/>
          <p:nvPr/>
        </p:nvSpPr>
        <p:spPr>
          <a:xfrm>
            <a:off x="4900695" y="6373494"/>
            <a:ext cx="14260303" cy="2199834"/>
          </a:xfrm>
          <a:custGeom>
            <a:avLst/>
            <a:gdLst/>
            <a:ahLst/>
            <a:cxnLst>
              <a:cxn ang="0">
                <a:pos x="wd2" y="hd2"/>
              </a:cxn>
              <a:cxn ang="5400000">
                <a:pos x="wd2" y="hd2"/>
              </a:cxn>
              <a:cxn ang="10800000">
                <a:pos x="wd2" y="hd2"/>
              </a:cxn>
              <a:cxn ang="16200000">
                <a:pos x="wd2" y="hd2"/>
              </a:cxn>
            </a:cxnLst>
            <a:rect l="0" t="0" r="r" b="b"/>
            <a:pathLst>
              <a:path w="21600" h="20118" extrusionOk="0">
                <a:moveTo>
                  <a:pt x="21600" y="0"/>
                </a:moveTo>
                <a:cubicBezTo>
                  <a:pt x="18525" y="11138"/>
                  <a:pt x="15068" y="17858"/>
                  <a:pt x="11494" y="19638"/>
                </a:cubicBezTo>
                <a:cubicBezTo>
                  <a:pt x="7559" y="21600"/>
                  <a:pt x="3605" y="17522"/>
                  <a:pt x="0" y="7782"/>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6" name="Arrow"/>
          <p:cNvSpPr/>
          <p:nvPr/>
        </p:nvSpPr>
        <p:spPr>
          <a:xfrm>
            <a:off x="21473796" y="6241769"/>
            <a:ext cx="1290522" cy="787746"/>
          </a:xfrm>
          <a:custGeom>
            <a:avLst/>
            <a:gdLst/>
            <a:ahLst/>
            <a:cxnLst>
              <a:cxn ang="0">
                <a:pos x="wd2" y="hd2"/>
              </a:cxn>
              <a:cxn ang="5400000">
                <a:pos x="wd2" y="hd2"/>
              </a:cxn>
              <a:cxn ang="10800000">
                <a:pos x="wd2" y="hd2"/>
              </a:cxn>
              <a:cxn ang="16200000">
                <a:pos x="wd2" y="hd2"/>
              </a:cxn>
            </a:cxnLst>
            <a:rect l="0" t="0" r="r" b="b"/>
            <a:pathLst>
              <a:path w="21600" h="21600" extrusionOk="0">
                <a:moveTo>
                  <a:pt x="9688" y="16899"/>
                </a:moveTo>
                <a:lnTo>
                  <a:pt x="9688" y="21600"/>
                </a:lnTo>
                <a:lnTo>
                  <a:pt x="0" y="10800"/>
                </a:lnTo>
                <a:lnTo>
                  <a:pt x="9688" y="0"/>
                </a:lnTo>
                <a:lnTo>
                  <a:pt x="9688" y="4701"/>
                </a:lnTo>
                <a:lnTo>
                  <a:pt x="21600" y="4701"/>
                </a:lnTo>
                <a:lnTo>
                  <a:pt x="21600" y="16899"/>
                </a:lnTo>
                <a:close/>
              </a:path>
            </a:pathLst>
          </a:custGeom>
          <a:solidFill>
            <a:schemeClr val="accent4">
              <a:lumMod val="50000"/>
            </a:schemeClr>
          </a:solidFill>
          <a:ln w="3175">
            <a:miter lim="400000"/>
          </a:ln>
        </p:spPr>
        <p:txBody>
          <a:bodyPr lIns="50700" tIns="50700" rIns="50700" bIns="50700" anchor="ctr"/>
          <a:lstStyle/>
          <a:p>
            <a:pPr>
              <a:defRPr sz="3400">
                <a:solidFill>
                  <a:srgbClr val="FFD479"/>
                </a:solidFill>
                <a:latin typeface="+mn-lt"/>
                <a:ea typeface="+mn-ea"/>
                <a:cs typeface="+mn-cs"/>
                <a:sym typeface="Helvetica Light"/>
              </a:defRPr>
            </a:pPr>
            <a:endParaRPr/>
          </a:p>
        </p:txBody>
      </p:sp>
      <p:sp>
        <p:nvSpPr>
          <p:cNvPr id="157" name="F10.7"/>
          <p:cNvSpPr txBox="1"/>
          <p:nvPr/>
        </p:nvSpPr>
        <p:spPr>
          <a:xfrm>
            <a:off x="22209141" y="5661790"/>
            <a:ext cx="1149151" cy="59483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b">
            <a:spAutoFit/>
          </a:bodyPr>
          <a:lstStyle>
            <a:lvl1pPr>
              <a:defRPr sz="3200">
                <a:solidFill>
                  <a:srgbClr val="FFD479"/>
                </a:solidFill>
              </a:defRPr>
            </a:lvl1pPr>
          </a:lstStyle>
          <a:p>
            <a:r>
              <a:rPr dirty="0">
                <a:solidFill>
                  <a:schemeClr val="accent4">
                    <a:lumMod val="50000"/>
                  </a:schemeClr>
                </a:solidFill>
              </a:rPr>
              <a:t>F10.7</a:t>
            </a:r>
            <a:endParaRPr lang="en-US" dirty="0">
              <a:solidFill>
                <a:schemeClr val="accent4">
                  <a:lumMod val="50000"/>
                </a:schemeClr>
              </a:solidFill>
            </a:endParaRPr>
          </a:p>
        </p:txBody>
      </p:sp>
      <p:sp>
        <p:nvSpPr>
          <p:cNvPr id="158" name="Ridley Ionosphere Model"/>
          <p:cNvSpPr txBox="1"/>
          <p:nvPr/>
        </p:nvSpPr>
        <p:spPr>
          <a:xfrm>
            <a:off x="18890305" y="3789442"/>
            <a:ext cx="3996187"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3200" b="1">
                <a:solidFill>
                  <a:srgbClr val="DCDEE0"/>
                </a:solidFill>
                <a:latin typeface="Arial Narrow"/>
                <a:ea typeface="Arial Narrow"/>
                <a:cs typeface="Arial Narrow"/>
                <a:sym typeface="Arial Narrow"/>
              </a:defRPr>
            </a:lvl1pPr>
          </a:lstStyle>
          <a:p>
            <a:r>
              <a:rPr dirty="0">
                <a:solidFill>
                  <a:schemeClr val="accent1">
                    <a:lumMod val="50000"/>
                  </a:schemeClr>
                </a:solidFill>
              </a:rPr>
              <a:t>Ridley Ionosphere Model</a:t>
            </a:r>
          </a:p>
        </p:txBody>
      </p:sp>
      <p:sp>
        <p:nvSpPr>
          <p:cNvPr id="159" name="Line"/>
          <p:cNvSpPr/>
          <p:nvPr/>
        </p:nvSpPr>
        <p:spPr>
          <a:xfrm>
            <a:off x="5975523" y="7425687"/>
            <a:ext cx="12292683" cy="1860355"/>
          </a:xfrm>
          <a:custGeom>
            <a:avLst/>
            <a:gdLst/>
            <a:ahLst/>
            <a:cxnLst>
              <a:cxn ang="0">
                <a:pos x="wd2" y="hd2"/>
              </a:cxn>
              <a:cxn ang="5400000">
                <a:pos x="wd2" y="hd2"/>
              </a:cxn>
              <a:cxn ang="10800000">
                <a:pos x="wd2" y="hd2"/>
              </a:cxn>
              <a:cxn ang="16200000">
                <a:pos x="wd2" y="hd2"/>
              </a:cxn>
            </a:cxnLst>
            <a:rect l="0" t="0" r="r" b="b"/>
            <a:pathLst>
              <a:path w="21600" h="20337" extrusionOk="0">
                <a:moveTo>
                  <a:pt x="0" y="10334"/>
                </a:moveTo>
                <a:cubicBezTo>
                  <a:pt x="3442" y="18312"/>
                  <a:pt x="7203" y="21600"/>
                  <a:pt x="10943" y="19902"/>
                </a:cubicBezTo>
                <a:cubicBezTo>
                  <a:pt x="14754" y="18173"/>
                  <a:pt x="18420" y="11325"/>
                  <a:pt x="21600" y="0"/>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grpSp>
        <p:nvGrpSpPr>
          <p:cNvPr id="163" name="Group"/>
          <p:cNvGrpSpPr/>
          <p:nvPr/>
        </p:nvGrpSpPr>
        <p:grpSpPr>
          <a:xfrm>
            <a:off x="273825" y="5607785"/>
            <a:ext cx="2720095" cy="3403841"/>
            <a:chOff x="-63000" y="-758"/>
            <a:chExt cx="2720093" cy="3403840"/>
          </a:xfrm>
        </p:grpSpPr>
        <p:sp>
          <p:nvSpPr>
            <p:cNvPr id="160" name="Arrow"/>
            <p:cNvSpPr/>
            <p:nvPr/>
          </p:nvSpPr>
          <p:spPr>
            <a:xfrm>
              <a:off x="795135" y="855584"/>
              <a:ext cx="1290522" cy="787746"/>
            </a:xfrm>
            <a:prstGeom prst="rightArrow">
              <a:avLst>
                <a:gd name="adj1" fmla="val 56474"/>
                <a:gd name="adj2" fmla="val 73481"/>
              </a:avLst>
            </a:prstGeom>
            <a:solidFill>
              <a:schemeClr val="accent4">
                <a:lumMod val="50000"/>
              </a:schemeClr>
            </a:solidFill>
            <a:ln w="3175" cap="flat">
              <a:noFill/>
              <a:miter lim="400000"/>
            </a:ln>
            <a:effectLst/>
          </p:spPr>
          <p:txBody>
            <a:bodyPr wrap="square" lIns="50700" tIns="50700" rIns="50700" bIns="50700" numCol="1" anchor="ctr">
              <a:noAutofit/>
            </a:bodyPr>
            <a:lstStyle/>
            <a:p>
              <a:pPr>
                <a:defRPr sz="3400">
                  <a:solidFill>
                    <a:srgbClr val="FFD479"/>
                  </a:solidFill>
                  <a:latin typeface="+mn-lt"/>
                  <a:ea typeface="+mn-ea"/>
                  <a:cs typeface="+mn-cs"/>
                  <a:sym typeface="Helvetica Light"/>
                </a:defRPr>
              </a:pPr>
              <a:endParaRPr dirty="0"/>
            </a:p>
          </p:txBody>
        </p:sp>
        <p:sp>
          <p:nvSpPr>
            <p:cNvPr id="161" name="Solar Wind"/>
            <p:cNvSpPr txBox="1"/>
            <p:nvPr/>
          </p:nvSpPr>
          <p:spPr>
            <a:xfrm>
              <a:off x="33784" y="-758"/>
              <a:ext cx="2107745" cy="59483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numCol="1" anchor="ctr">
              <a:spAutoFit/>
            </a:bodyPr>
            <a:lstStyle>
              <a:lvl1pPr>
                <a:defRPr sz="3200">
                  <a:solidFill>
                    <a:srgbClr val="FFD479"/>
                  </a:solidFill>
                </a:defRPr>
              </a:lvl1pPr>
            </a:lstStyle>
            <a:p>
              <a:r>
                <a:rPr dirty="0">
                  <a:solidFill>
                    <a:schemeClr val="accent4">
                      <a:lumMod val="50000"/>
                    </a:schemeClr>
                  </a:solidFill>
                </a:rPr>
                <a:t>Solar Wind</a:t>
              </a:r>
            </a:p>
          </p:txBody>
        </p:sp>
        <p:sp>
          <p:nvSpPr>
            <p:cNvPr id="162" name="Interplanetary…"/>
            <p:cNvSpPr txBox="1"/>
            <p:nvPr/>
          </p:nvSpPr>
          <p:spPr>
            <a:xfrm>
              <a:off x="-63000" y="1823364"/>
              <a:ext cx="2720093" cy="157971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numCol="1" anchor="ctr">
              <a:spAutoFit/>
            </a:bodyPr>
            <a:lstStyle/>
            <a:p>
              <a:pPr algn="l">
                <a:defRPr sz="3200">
                  <a:solidFill>
                    <a:srgbClr val="FFD479"/>
                  </a:solidFill>
                </a:defRPr>
              </a:pPr>
              <a:r>
                <a:rPr dirty="0">
                  <a:solidFill>
                    <a:schemeClr val="accent4">
                      <a:lumMod val="50000"/>
                    </a:schemeClr>
                  </a:solidFill>
                </a:rPr>
                <a:t>Interplanetary </a:t>
              </a:r>
            </a:p>
            <a:p>
              <a:pPr algn="l">
                <a:defRPr sz="3200">
                  <a:solidFill>
                    <a:srgbClr val="FFD479"/>
                  </a:solidFill>
                </a:defRPr>
              </a:pPr>
              <a:r>
                <a:rPr dirty="0">
                  <a:solidFill>
                    <a:schemeClr val="accent4">
                      <a:lumMod val="50000"/>
                    </a:schemeClr>
                  </a:solidFill>
                </a:rPr>
                <a:t>Magnetic </a:t>
              </a:r>
            </a:p>
            <a:p>
              <a:pPr algn="l">
                <a:defRPr sz="3200">
                  <a:solidFill>
                    <a:srgbClr val="FFD479"/>
                  </a:solidFill>
                </a:defRPr>
              </a:pPr>
              <a:r>
                <a:rPr dirty="0">
                  <a:solidFill>
                    <a:schemeClr val="accent4">
                      <a:lumMod val="50000"/>
                    </a:schemeClr>
                  </a:solidFill>
                </a:rPr>
                <a:t>Field</a:t>
              </a:r>
            </a:p>
          </p:txBody>
        </p:sp>
      </p:grpSp>
      <p:sp>
        <p:nvSpPr>
          <p:cNvPr id="2" name="Title 1">
            <a:extLst>
              <a:ext uri="{FF2B5EF4-FFF2-40B4-BE49-F238E27FC236}">
                <a16:creationId xmlns:a16="http://schemas.microsoft.com/office/drawing/2014/main" id="{734AD461-E8B8-6BD4-F917-B5A13E68234B}"/>
              </a:ext>
            </a:extLst>
          </p:cNvPr>
          <p:cNvSpPr>
            <a:spLocks noGrp="1"/>
          </p:cNvSpPr>
          <p:nvPr>
            <p:ph type="title"/>
          </p:nvPr>
        </p:nvSpPr>
        <p:spPr>
          <a:xfrm>
            <a:off x="800100" y="205362"/>
            <a:ext cx="22778245" cy="1266925"/>
          </a:xfrm>
        </p:spPr>
        <p:txBody>
          <a:bodyPr>
            <a:normAutofit fontScale="90000"/>
          </a:bodyPr>
          <a:lstStyle/>
          <a:p>
            <a:r>
              <a:rPr lang="en-US" dirty="0" err="1"/>
              <a:t>UMich</a:t>
            </a:r>
            <a:r>
              <a:rPr lang="en-US" dirty="0"/>
              <a:t> SWMF/</a:t>
            </a:r>
            <a:r>
              <a:rPr lang="en-US" dirty="0" err="1"/>
              <a:t>Geospace</a:t>
            </a:r>
            <a:r>
              <a:rPr lang="en-US" dirty="0"/>
              <a:t> model</a:t>
            </a:r>
          </a:p>
        </p:txBody>
      </p:sp>
      <p:sp>
        <p:nvSpPr>
          <p:cNvPr id="3" name="Slide Number Placeholder 2">
            <a:extLst>
              <a:ext uri="{FF2B5EF4-FFF2-40B4-BE49-F238E27FC236}">
                <a16:creationId xmlns:a16="http://schemas.microsoft.com/office/drawing/2014/main" id="{9E8BB0F2-F480-C835-BE82-CF2891D8E93E}"/>
              </a:ext>
            </a:extLst>
          </p:cNvPr>
          <p:cNvSpPr>
            <a:spLocks noGrp="1"/>
          </p:cNvSpPr>
          <p:nvPr>
            <p:ph type="sldNum" sz="quarter" idx="2"/>
          </p:nvPr>
        </p:nvSpPr>
        <p:spPr>
          <a:xfrm>
            <a:off x="800100" y="12990169"/>
            <a:ext cx="453239" cy="461060"/>
          </a:xfrm>
        </p:spPr>
        <p:txBody>
          <a:bodyPr/>
          <a:lstStyle/>
          <a:p>
            <a:fld id="{86CB4B4D-7CA3-9044-876B-883B54F8677D}" type="slidenum">
              <a:rPr lang="en-US" smtClean="0"/>
              <a:t>7</a:t>
            </a:fld>
            <a:endParaRPr lang="en-US" dirty="0"/>
          </a:p>
        </p:txBody>
      </p:sp>
      <p:sp>
        <p:nvSpPr>
          <p:cNvPr id="5" name="1.1 Integrate WAM-IPE into SWMF">
            <a:extLst>
              <a:ext uri="{FF2B5EF4-FFF2-40B4-BE49-F238E27FC236}">
                <a16:creationId xmlns:a16="http://schemas.microsoft.com/office/drawing/2014/main" id="{DAE98386-3327-6002-0A69-85E3F8DC8EDD}"/>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spTree>
    <p:extLst>
      <p:ext uri="{BB962C8B-B14F-4D97-AF65-F5344CB8AC3E}">
        <p14:creationId xmlns:p14="http://schemas.microsoft.com/office/powerpoint/2010/main" val="4311303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p:cNvGrpSpPr/>
          <p:nvPr/>
        </p:nvGrpSpPr>
        <p:grpSpPr>
          <a:xfrm>
            <a:off x="2918865" y="3455962"/>
            <a:ext cx="8250515" cy="6995717"/>
            <a:chOff x="418029" y="0"/>
            <a:chExt cx="8250514" cy="6995715"/>
          </a:xfrm>
        </p:grpSpPr>
        <p:pic>
          <p:nvPicPr>
            <p:cNvPr id="133" name="magnetosphere_Austin.tiff" descr="magnetosphere_Austin.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8029" y="0"/>
              <a:ext cx="8250515" cy="6995716"/>
            </a:xfrm>
            <a:custGeom>
              <a:avLst/>
              <a:gdLst/>
              <a:ahLst/>
              <a:cxnLst>
                <a:cxn ang="0">
                  <a:pos x="wd2" y="hd2"/>
                </a:cxn>
                <a:cxn ang="5400000">
                  <a:pos x="wd2" y="hd2"/>
                </a:cxn>
                <a:cxn ang="10800000">
                  <a:pos x="wd2" y="hd2"/>
                </a:cxn>
                <a:cxn ang="16200000">
                  <a:pos x="wd2" y="hd2"/>
                </a:cxn>
              </a:cxnLst>
              <a:rect l="0" t="0" r="r" b="b"/>
              <a:pathLst>
                <a:path w="21584" h="21600" extrusionOk="0">
                  <a:moveTo>
                    <a:pt x="6122" y="0"/>
                  </a:moveTo>
                  <a:cubicBezTo>
                    <a:pt x="6098" y="16"/>
                    <a:pt x="6076" y="22"/>
                    <a:pt x="6055" y="42"/>
                  </a:cubicBezTo>
                  <a:cubicBezTo>
                    <a:pt x="5829" y="246"/>
                    <a:pt x="5754" y="305"/>
                    <a:pt x="5725" y="305"/>
                  </a:cubicBezTo>
                  <a:cubicBezTo>
                    <a:pt x="5708" y="305"/>
                    <a:pt x="5648" y="350"/>
                    <a:pt x="5592" y="404"/>
                  </a:cubicBezTo>
                  <a:cubicBezTo>
                    <a:pt x="5536" y="459"/>
                    <a:pt x="5481" y="504"/>
                    <a:pt x="5471" y="504"/>
                  </a:cubicBezTo>
                  <a:cubicBezTo>
                    <a:pt x="5462" y="504"/>
                    <a:pt x="5400" y="559"/>
                    <a:pt x="5332" y="625"/>
                  </a:cubicBezTo>
                  <a:cubicBezTo>
                    <a:pt x="5265" y="691"/>
                    <a:pt x="5162" y="783"/>
                    <a:pt x="5104" y="830"/>
                  </a:cubicBezTo>
                  <a:cubicBezTo>
                    <a:pt x="4682" y="1165"/>
                    <a:pt x="2724" y="3387"/>
                    <a:pt x="2500" y="3785"/>
                  </a:cubicBezTo>
                  <a:cubicBezTo>
                    <a:pt x="2433" y="3903"/>
                    <a:pt x="2306" y="4087"/>
                    <a:pt x="2047" y="4437"/>
                  </a:cubicBezTo>
                  <a:cubicBezTo>
                    <a:pt x="1942" y="4580"/>
                    <a:pt x="1826" y="4759"/>
                    <a:pt x="1790" y="4834"/>
                  </a:cubicBezTo>
                  <a:cubicBezTo>
                    <a:pt x="1753" y="4910"/>
                    <a:pt x="1701" y="4985"/>
                    <a:pt x="1673" y="5002"/>
                  </a:cubicBezTo>
                  <a:cubicBezTo>
                    <a:pt x="1646" y="5019"/>
                    <a:pt x="1630" y="5041"/>
                    <a:pt x="1637" y="5050"/>
                  </a:cubicBezTo>
                  <a:cubicBezTo>
                    <a:pt x="1645" y="5059"/>
                    <a:pt x="1616" y="5115"/>
                    <a:pt x="1574" y="5174"/>
                  </a:cubicBezTo>
                  <a:cubicBezTo>
                    <a:pt x="1443" y="5355"/>
                    <a:pt x="1396" y="5437"/>
                    <a:pt x="1381" y="5513"/>
                  </a:cubicBezTo>
                  <a:cubicBezTo>
                    <a:pt x="1372" y="5553"/>
                    <a:pt x="1324" y="5642"/>
                    <a:pt x="1273" y="5710"/>
                  </a:cubicBezTo>
                  <a:cubicBezTo>
                    <a:pt x="1220" y="5781"/>
                    <a:pt x="1173" y="5880"/>
                    <a:pt x="1164" y="5937"/>
                  </a:cubicBezTo>
                  <a:cubicBezTo>
                    <a:pt x="1155" y="5994"/>
                    <a:pt x="1117" y="6072"/>
                    <a:pt x="1076" y="6118"/>
                  </a:cubicBezTo>
                  <a:cubicBezTo>
                    <a:pt x="1037" y="6163"/>
                    <a:pt x="1005" y="6210"/>
                    <a:pt x="1005" y="6221"/>
                  </a:cubicBezTo>
                  <a:cubicBezTo>
                    <a:pt x="1005" y="6233"/>
                    <a:pt x="994" y="6277"/>
                    <a:pt x="980" y="6319"/>
                  </a:cubicBezTo>
                  <a:lnTo>
                    <a:pt x="956" y="6395"/>
                  </a:lnTo>
                  <a:lnTo>
                    <a:pt x="893" y="6328"/>
                  </a:lnTo>
                  <a:lnTo>
                    <a:pt x="829" y="6261"/>
                  </a:lnTo>
                  <a:lnTo>
                    <a:pt x="884" y="6350"/>
                  </a:lnTo>
                  <a:lnTo>
                    <a:pt x="939" y="6439"/>
                  </a:lnTo>
                  <a:lnTo>
                    <a:pt x="889" y="6523"/>
                  </a:lnTo>
                  <a:cubicBezTo>
                    <a:pt x="861" y="6569"/>
                    <a:pt x="828" y="6636"/>
                    <a:pt x="814" y="6673"/>
                  </a:cubicBezTo>
                  <a:cubicBezTo>
                    <a:pt x="800" y="6711"/>
                    <a:pt x="763" y="6794"/>
                    <a:pt x="732" y="6859"/>
                  </a:cubicBezTo>
                  <a:cubicBezTo>
                    <a:pt x="701" y="6923"/>
                    <a:pt x="669" y="7021"/>
                    <a:pt x="660" y="7075"/>
                  </a:cubicBezTo>
                  <a:cubicBezTo>
                    <a:pt x="652" y="7130"/>
                    <a:pt x="612" y="7221"/>
                    <a:pt x="573" y="7279"/>
                  </a:cubicBezTo>
                  <a:cubicBezTo>
                    <a:pt x="526" y="7348"/>
                    <a:pt x="502" y="7417"/>
                    <a:pt x="502" y="7479"/>
                  </a:cubicBezTo>
                  <a:cubicBezTo>
                    <a:pt x="502" y="7543"/>
                    <a:pt x="479" y="7604"/>
                    <a:pt x="431" y="7670"/>
                  </a:cubicBezTo>
                  <a:cubicBezTo>
                    <a:pt x="371" y="7750"/>
                    <a:pt x="357" y="7798"/>
                    <a:pt x="343" y="7970"/>
                  </a:cubicBezTo>
                  <a:cubicBezTo>
                    <a:pt x="331" y="8129"/>
                    <a:pt x="313" y="8194"/>
                    <a:pt x="268" y="8258"/>
                  </a:cubicBezTo>
                  <a:cubicBezTo>
                    <a:pt x="217" y="8328"/>
                    <a:pt x="205" y="8388"/>
                    <a:pt x="182" y="8670"/>
                  </a:cubicBezTo>
                  <a:cubicBezTo>
                    <a:pt x="153" y="9011"/>
                    <a:pt x="137" y="9047"/>
                    <a:pt x="48" y="8991"/>
                  </a:cubicBezTo>
                  <a:cubicBezTo>
                    <a:pt x="-11" y="8953"/>
                    <a:pt x="-16" y="8980"/>
                    <a:pt x="37" y="9050"/>
                  </a:cubicBezTo>
                  <a:cubicBezTo>
                    <a:pt x="71" y="9094"/>
                    <a:pt x="73" y="9128"/>
                    <a:pt x="48" y="9335"/>
                  </a:cubicBezTo>
                  <a:cubicBezTo>
                    <a:pt x="28" y="9492"/>
                    <a:pt x="21" y="9875"/>
                    <a:pt x="27" y="10493"/>
                  </a:cubicBezTo>
                  <a:lnTo>
                    <a:pt x="35" y="11418"/>
                  </a:lnTo>
                  <a:lnTo>
                    <a:pt x="94" y="11493"/>
                  </a:lnTo>
                  <a:cubicBezTo>
                    <a:pt x="151" y="11564"/>
                    <a:pt x="155" y="11590"/>
                    <a:pt x="167" y="11979"/>
                  </a:cubicBezTo>
                  <a:lnTo>
                    <a:pt x="179" y="12390"/>
                  </a:lnTo>
                  <a:lnTo>
                    <a:pt x="250" y="12457"/>
                  </a:lnTo>
                  <a:cubicBezTo>
                    <a:pt x="318" y="12521"/>
                    <a:pt x="322" y="12536"/>
                    <a:pt x="337" y="12810"/>
                  </a:cubicBezTo>
                  <a:cubicBezTo>
                    <a:pt x="353" y="13080"/>
                    <a:pt x="358" y="13103"/>
                    <a:pt x="428" y="13188"/>
                  </a:cubicBezTo>
                  <a:cubicBezTo>
                    <a:pt x="496" y="13271"/>
                    <a:pt x="502" y="13292"/>
                    <a:pt x="502" y="13479"/>
                  </a:cubicBezTo>
                  <a:cubicBezTo>
                    <a:pt x="502" y="13590"/>
                    <a:pt x="513" y="13689"/>
                    <a:pt x="526" y="13699"/>
                  </a:cubicBezTo>
                  <a:cubicBezTo>
                    <a:pt x="539" y="13708"/>
                    <a:pt x="550" y="13747"/>
                    <a:pt x="550" y="13784"/>
                  </a:cubicBezTo>
                  <a:cubicBezTo>
                    <a:pt x="550" y="13832"/>
                    <a:pt x="561" y="13848"/>
                    <a:pt x="584" y="13837"/>
                  </a:cubicBezTo>
                  <a:cubicBezTo>
                    <a:pt x="634" y="13815"/>
                    <a:pt x="670" y="13915"/>
                    <a:pt x="681" y="14102"/>
                  </a:cubicBezTo>
                  <a:cubicBezTo>
                    <a:pt x="686" y="14191"/>
                    <a:pt x="690" y="14273"/>
                    <a:pt x="691" y="14282"/>
                  </a:cubicBezTo>
                  <a:cubicBezTo>
                    <a:pt x="692" y="14291"/>
                    <a:pt x="720" y="14313"/>
                    <a:pt x="752" y="14330"/>
                  </a:cubicBezTo>
                  <a:cubicBezTo>
                    <a:pt x="808" y="14360"/>
                    <a:pt x="815" y="14383"/>
                    <a:pt x="848" y="14623"/>
                  </a:cubicBezTo>
                  <a:cubicBezTo>
                    <a:pt x="856" y="14679"/>
                    <a:pt x="895" y="14774"/>
                    <a:pt x="934" y="14832"/>
                  </a:cubicBezTo>
                  <a:cubicBezTo>
                    <a:pt x="974" y="14891"/>
                    <a:pt x="1005" y="14971"/>
                    <a:pt x="1005" y="15015"/>
                  </a:cubicBezTo>
                  <a:cubicBezTo>
                    <a:pt x="1005" y="15173"/>
                    <a:pt x="1035" y="15273"/>
                    <a:pt x="1090" y="15298"/>
                  </a:cubicBezTo>
                  <a:cubicBezTo>
                    <a:pt x="1133" y="15317"/>
                    <a:pt x="1148" y="15353"/>
                    <a:pt x="1162" y="15472"/>
                  </a:cubicBezTo>
                  <a:cubicBezTo>
                    <a:pt x="1173" y="15571"/>
                    <a:pt x="1202" y="15654"/>
                    <a:pt x="1247" y="15721"/>
                  </a:cubicBezTo>
                  <a:cubicBezTo>
                    <a:pt x="1293" y="15788"/>
                    <a:pt x="1324" y="15883"/>
                    <a:pt x="1344" y="16011"/>
                  </a:cubicBezTo>
                  <a:cubicBezTo>
                    <a:pt x="1369" y="16165"/>
                    <a:pt x="1384" y="16202"/>
                    <a:pt x="1423" y="16208"/>
                  </a:cubicBezTo>
                  <a:cubicBezTo>
                    <a:pt x="1458" y="16214"/>
                    <a:pt x="1477" y="16247"/>
                    <a:pt x="1491" y="16330"/>
                  </a:cubicBezTo>
                  <a:cubicBezTo>
                    <a:pt x="1501" y="16392"/>
                    <a:pt x="1517" y="16476"/>
                    <a:pt x="1524" y="16517"/>
                  </a:cubicBezTo>
                  <a:cubicBezTo>
                    <a:pt x="1531" y="16558"/>
                    <a:pt x="1563" y="16605"/>
                    <a:pt x="1595" y="16622"/>
                  </a:cubicBezTo>
                  <a:cubicBezTo>
                    <a:pt x="1628" y="16640"/>
                    <a:pt x="1652" y="16679"/>
                    <a:pt x="1652" y="16712"/>
                  </a:cubicBezTo>
                  <a:cubicBezTo>
                    <a:pt x="1652" y="16835"/>
                    <a:pt x="1710" y="16993"/>
                    <a:pt x="1759" y="17001"/>
                  </a:cubicBezTo>
                  <a:cubicBezTo>
                    <a:pt x="1793" y="17007"/>
                    <a:pt x="1812" y="17040"/>
                    <a:pt x="1826" y="17122"/>
                  </a:cubicBezTo>
                  <a:cubicBezTo>
                    <a:pt x="1837" y="17185"/>
                    <a:pt x="1852" y="17269"/>
                    <a:pt x="1859" y="17311"/>
                  </a:cubicBezTo>
                  <a:cubicBezTo>
                    <a:pt x="1868" y="17360"/>
                    <a:pt x="1890" y="17390"/>
                    <a:pt x="1923" y="17396"/>
                  </a:cubicBezTo>
                  <a:cubicBezTo>
                    <a:pt x="1958" y="17402"/>
                    <a:pt x="1978" y="17432"/>
                    <a:pt x="1989" y="17497"/>
                  </a:cubicBezTo>
                  <a:cubicBezTo>
                    <a:pt x="1998" y="17549"/>
                    <a:pt x="2025" y="17616"/>
                    <a:pt x="2048" y="17647"/>
                  </a:cubicBezTo>
                  <a:cubicBezTo>
                    <a:pt x="2072" y="17677"/>
                    <a:pt x="2081" y="17702"/>
                    <a:pt x="2069" y="17702"/>
                  </a:cubicBezTo>
                  <a:cubicBezTo>
                    <a:pt x="2057" y="17702"/>
                    <a:pt x="2072" y="17721"/>
                    <a:pt x="2100" y="17745"/>
                  </a:cubicBezTo>
                  <a:cubicBezTo>
                    <a:pt x="2131" y="17770"/>
                    <a:pt x="2155" y="17825"/>
                    <a:pt x="2159" y="17878"/>
                  </a:cubicBezTo>
                  <a:cubicBezTo>
                    <a:pt x="2165" y="17942"/>
                    <a:pt x="2185" y="17980"/>
                    <a:pt x="2227" y="18005"/>
                  </a:cubicBezTo>
                  <a:cubicBezTo>
                    <a:pt x="2291" y="18042"/>
                    <a:pt x="2316" y="18112"/>
                    <a:pt x="2320" y="18261"/>
                  </a:cubicBezTo>
                  <a:cubicBezTo>
                    <a:pt x="2322" y="18332"/>
                    <a:pt x="2336" y="18360"/>
                    <a:pt x="2383" y="18381"/>
                  </a:cubicBezTo>
                  <a:cubicBezTo>
                    <a:pt x="2445" y="18409"/>
                    <a:pt x="2485" y="18497"/>
                    <a:pt x="2507" y="18657"/>
                  </a:cubicBezTo>
                  <a:cubicBezTo>
                    <a:pt x="2516" y="18717"/>
                    <a:pt x="2534" y="18749"/>
                    <a:pt x="2560" y="18749"/>
                  </a:cubicBezTo>
                  <a:cubicBezTo>
                    <a:pt x="2614" y="18749"/>
                    <a:pt x="2658" y="18803"/>
                    <a:pt x="2658" y="18872"/>
                  </a:cubicBezTo>
                  <a:cubicBezTo>
                    <a:pt x="2658" y="18903"/>
                    <a:pt x="2691" y="18970"/>
                    <a:pt x="2731" y="19019"/>
                  </a:cubicBezTo>
                  <a:cubicBezTo>
                    <a:pt x="2780" y="19079"/>
                    <a:pt x="2810" y="19148"/>
                    <a:pt x="2819" y="19224"/>
                  </a:cubicBezTo>
                  <a:cubicBezTo>
                    <a:pt x="2829" y="19319"/>
                    <a:pt x="2844" y="19344"/>
                    <a:pt x="2901" y="19367"/>
                  </a:cubicBezTo>
                  <a:cubicBezTo>
                    <a:pt x="2944" y="19385"/>
                    <a:pt x="2969" y="19416"/>
                    <a:pt x="2969" y="19449"/>
                  </a:cubicBezTo>
                  <a:cubicBezTo>
                    <a:pt x="2969" y="19479"/>
                    <a:pt x="2990" y="19525"/>
                    <a:pt x="3016" y="19552"/>
                  </a:cubicBezTo>
                  <a:cubicBezTo>
                    <a:pt x="3041" y="19580"/>
                    <a:pt x="3056" y="19620"/>
                    <a:pt x="3049" y="19642"/>
                  </a:cubicBezTo>
                  <a:cubicBezTo>
                    <a:pt x="3040" y="19669"/>
                    <a:pt x="3048" y="19677"/>
                    <a:pt x="3072" y="19666"/>
                  </a:cubicBezTo>
                  <a:cubicBezTo>
                    <a:pt x="3116" y="19646"/>
                    <a:pt x="3142" y="19691"/>
                    <a:pt x="3160" y="19822"/>
                  </a:cubicBezTo>
                  <a:cubicBezTo>
                    <a:pt x="3171" y="19902"/>
                    <a:pt x="3185" y="19922"/>
                    <a:pt x="3229" y="19922"/>
                  </a:cubicBezTo>
                  <a:cubicBezTo>
                    <a:pt x="3291" y="19923"/>
                    <a:pt x="3328" y="19978"/>
                    <a:pt x="3328" y="20068"/>
                  </a:cubicBezTo>
                  <a:cubicBezTo>
                    <a:pt x="3329" y="20114"/>
                    <a:pt x="3346" y="20133"/>
                    <a:pt x="3395" y="20139"/>
                  </a:cubicBezTo>
                  <a:cubicBezTo>
                    <a:pt x="3445" y="20146"/>
                    <a:pt x="3462" y="20166"/>
                    <a:pt x="3468" y="20220"/>
                  </a:cubicBezTo>
                  <a:cubicBezTo>
                    <a:pt x="3472" y="20266"/>
                    <a:pt x="3593" y="20440"/>
                    <a:pt x="3812" y="20715"/>
                  </a:cubicBezTo>
                  <a:cubicBezTo>
                    <a:pt x="3998" y="20948"/>
                    <a:pt x="4174" y="21183"/>
                    <a:pt x="4204" y="21237"/>
                  </a:cubicBezTo>
                  <a:cubicBezTo>
                    <a:pt x="4231" y="21287"/>
                    <a:pt x="4352" y="21449"/>
                    <a:pt x="4471" y="21600"/>
                  </a:cubicBezTo>
                  <a:lnTo>
                    <a:pt x="7205" y="21600"/>
                  </a:lnTo>
                  <a:cubicBezTo>
                    <a:pt x="7146" y="21480"/>
                    <a:pt x="7078" y="21353"/>
                    <a:pt x="7051" y="21313"/>
                  </a:cubicBezTo>
                  <a:cubicBezTo>
                    <a:pt x="7020" y="21269"/>
                    <a:pt x="6995" y="21214"/>
                    <a:pt x="6995" y="21191"/>
                  </a:cubicBezTo>
                  <a:cubicBezTo>
                    <a:pt x="6995" y="21167"/>
                    <a:pt x="6952" y="21077"/>
                    <a:pt x="6899" y="20990"/>
                  </a:cubicBezTo>
                  <a:cubicBezTo>
                    <a:pt x="6846" y="20903"/>
                    <a:pt x="6802" y="20823"/>
                    <a:pt x="6802" y="20811"/>
                  </a:cubicBezTo>
                  <a:cubicBezTo>
                    <a:pt x="6802" y="20780"/>
                    <a:pt x="6663" y="20511"/>
                    <a:pt x="6570" y="20364"/>
                  </a:cubicBezTo>
                  <a:cubicBezTo>
                    <a:pt x="6527" y="20295"/>
                    <a:pt x="6491" y="20225"/>
                    <a:pt x="6491" y="20208"/>
                  </a:cubicBezTo>
                  <a:cubicBezTo>
                    <a:pt x="6491" y="20191"/>
                    <a:pt x="6452" y="20120"/>
                    <a:pt x="6405" y="20050"/>
                  </a:cubicBezTo>
                  <a:cubicBezTo>
                    <a:pt x="6358" y="19980"/>
                    <a:pt x="6303" y="19885"/>
                    <a:pt x="6284" y="19838"/>
                  </a:cubicBezTo>
                  <a:cubicBezTo>
                    <a:pt x="6265" y="19791"/>
                    <a:pt x="6222" y="19695"/>
                    <a:pt x="6188" y="19625"/>
                  </a:cubicBezTo>
                  <a:cubicBezTo>
                    <a:pt x="6153" y="19555"/>
                    <a:pt x="6048" y="19319"/>
                    <a:pt x="5953" y="19099"/>
                  </a:cubicBezTo>
                  <a:cubicBezTo>
                    <a:pt x="5859" y="18879"/>
                    <a:pt x="5756" y="18658"/>
                    <a:pt x="5724" y="18606"/>
                  </a:cubicBezTo>
                  <a:cubicBezTo>
                    <a:pt x="5680" y="18537"/>
                    <a:pt x="4646" y="17303"/>
                    <a:pt x="4383" y="17007"/>
                  </a:cubicBezTo>
                  <a:cubicBezTo>
                    <a:pt x="4151" y="16746"/>
                    <a:pt x="4128" y="16688"/>
                    <a:pt x="4194" y="16524"/>
                  </a:cubicBezTo>
                  <a:cubicBezTo>
                    <a:pt x="4273" y="16330"/>
                    <a:pt x="4573" y="16439"/>
                    <a:pt x="5198" y="16886"/>
                  </a:cubicBezTo>
                  <a:cubicBezTo>
                    <a:pt x="5531" y="17124"/>
                    <a:pt x="5764" y="17256"/>
                    <a:pt x="6192" y="17451"/>
                  </a:cubicBezTo>
                  <a:cubicBezTo>
                    <a:pt x="6258" y="17481"/>
                    <a:pt x="6333" y="17518"/>
                    <a:pt x="6359" y="17533"/>
                  </a:cubicBezTo>
                  <a:cubicBezTo>
                    <a:pt x="6385" y="17548"/>
                    <a:pt x="6494" y="17597"/>
                    <a:pt x="6599" y="17642"/>
                  </a:cubicBezTo>
                  <a:cubicBezTo>
                    <a:pt x="6704" y="17687"/>
                    <a:pt x="6938" y="17788"/>
                    <a:pt x="7119" y="17867"/>
                  </a:cubicBezTo>
                  <a:cubicBezTo>
                    <a:pt x="7656" y="18103"/>
                    <a:pt x="8608" y="18373"/>
                    <a:pt x="9281" y="18480"/>
                  </a:cubicBezTo>
                  <a:cubicBezTo>
                    <a:pt x="9666" y="18542"/>
                    <a:pt x="9686" y="18540"/>
                    <a:pt x="9720" y="18432"/>
                  </a:cubicBezTo>
                  <a:cubicBezTo>
                    <a:pt x="9736" y="18383"/>
                    <a:pt x="9746" y="18341"/>
                    <a:pt x="9743" y="18339"/>
                  </a:cubicBezTo>
                  <a:cubicBezTo>
                    <a:pt x="9740" y="18338"/>
                    <a:pt x="9673" y="18290"/>
                    <a:pt x="9594" y="18234"/>
                  </a:cubicBezTo>
                  <a:cubicBezTo>
                    <a:pt x="9515" y="18178"/>
                    <a:pt x="9310" y="18073"/>
                    <a:pt x="9138" y="18001"/>
                  </a:cubicBezTo>
                  <a:cubicBezTo>
                    <a:pt x="8577" y="17764"/>
                    <a:pt x="8382" y="17668"/>
                    <a:pt x="8316" y="17602"/>
                  </a:cubicBezTo>
                  <a:lnTo>
                    <a:pt x="8252" y="17537"/>
                  </a:lnTo>
                  <a:lnTo>
                    <a:pt x="8325" y="17504"/>
                  </a:lnTo>
                  <a:cubicBezTo>
                    <a:pt x="8378" y="17479"/>
                    <a:pt x="8471" y="17478"/>
                    <a:pt x="8682" y="17499"/>
                  </a:cubicBezTo>
                  <a:cubicBezTo>
                    <a:pt x="8839" y="17514"/>
                    <a:pt x="8982" y="17520"/>
                    <a:pt x="9000" y="17512"/>
                  </a:cubicBezTo>
                  <a:cubicBezTo>
                    <a:pt x="9019" y="17504"/>
                    <a:pt x="9154" y="17517"/>
                    <a:pt x="9302" y="17541"/>
                  </a:cubicBezTo>
                  <a:cubicBezTo>
                    <a:pt x="9783" y="17622"/>
                    <a:pt x="9952" y="17646"/>
                    <a:pt x="10042" y="17646"/>
                  </a:cubicBezTo>
                  <a:cubicBezTo>
                    <a:pt x="10090" y="17646"/>
                    <a:pt x="10136" y="17656"/>
                    <a:pt x="10144" y="17670"/>
                  </a:cubicBezTo>
                  <a:cubicBezTo>
                    <a:pt x="10151" y="17684"/>
                    <a:pt x="10251" y="17710"/>
                    <a:pt x="10367" y="17728"/>
                  </a:cubicBezTo>
                  <a:cubicBezTo>
                    <a:pt x="10482" y="17745"/>
                    <a:pt x="10684" y="17778"/>
                    <a:pt x="10815" y="17801"/>
                  </a:cubicBezTo>
                  <a:cubicBezTo>
                    <a:pt x="10947" y="17825"/>
                    <a:pt x="11098" y="17844"/>
                    <a:pt x="11151" y="17844"/>
                  </a:cubicBezTo>
                  <a:cubicBezTo>
                    <a:pt x="11203" y="17844"/>
                    <a:pt x="11295" y="17858"/>
                    <a:pt x="11353" y="17874"/>
                  </a:cubicBezTo>
                  <a:cubicBezTo>
                    <a:pt x="11411" y="17889"/>
                    <a:pt x="11556" y="17913"/>
                    <a:pt x="11676" y="17927"/>
                  </a:cubicBezTo>
                  <a:cubicBezTo>
                    <a:pt x="11796" y="17942"/>
                    <a:pt x="11986" y="17967"/>
                    <a:pt x="12098" y="17983"/>
                  </a:cubicBezTo>
                  <a:cubicBezTo>
                    <a:pt x="12304" y="18012"/>
                    <a:pt x="13274" y="18084"/>
                    <a:pt x="14086" y="18130"/>
                  </a:cubicBezTo>
                  <a:cubicBezTo>
                    <a:pt x="14330" y="18143"/>
                    <a:pt x="14657" y="18162"/>
                    <a:pt x="14813" y="18171"/>
                  </a:cubicBezTo>
                  <a:cubicBezTo>
                    <a:pt x="15086" y="18188"/>
                    <a:pt x="15098" y="18187"/>
                    <a:pt x="15155" y="18124"/>
                  </a:cubicBezTo>
                  <a:cubicBezTo>
                    <a:pt x="15203" y="18070"/>
                    <a:pt x="15237" y="18058"/>
                    <a:pt x="15336" y="18064"/>
                  </a:cubicBezTo>
                  <a:cubicBezTo>
                    <a:pt x="15406" y="18067"/>
                    <a:pt x="15474" y="18055"/>
                    <a:pt x="15495" y="18034"/>
                  </a:cubicBezTo>
                  <a:cubicBezTo>
                    <a:pt x="15522" y="18008"/>
                    <a:pt x="15680" y="17999"/>
                    <a:pt x="16108" y="17999"/>
                  </a:cubicBezTo>
                  <a:cubicBezTo>
                    <a:pt x="16854" y="17998"/>
                    <a:pt x="17155" y="17975"/>
                    <a:pt x="18014" y="17852"/>
                  </a:cubicBezTo>
                  <a:cubicBezTo>
                    <a:pt x="18512" y="17780"/>
                    <a:pt x="18734" y="17738"/>
                    <a:pt x="18763" y="17708"/>
                  </a:cubicBezTo>
                  <a:cubicBezTo>
                    <a:pt x="18796" y="17674"/>
                    <a:pt x="18945" y="17657"/>
                    <a:pt x="19483" y="17629"/>
                  </a:cubicBezTo>
                  <a:cubicBezTo>
                    <a:pt x="19855" y="17608"/>
                    <a:pt x="20192" y="17579"/>
                    <a:pt x="20231" y="17564"/>
                  </a:cubicBezTo>
                  <a:cubicBezTo>
                    <a:pt x="20294" y="17539"/>
                    <a:pt x="20499" y="17495"/>
                    <a:pt x="20567" y="17491"/>
                  </a:cubicBezTo>
                  <a:cubicBezTo>
                    <a:pt x="20580" y="17490"/>
                    <a:pt x="20590" y="17515"/>
                    <a:pt x="20590" y="17546"/>
                  </a:cubicBezTo>
                  <a:cubicBezTo>
                    <a:pt x="20590" y="17605"/>
                    <a:pt x="20647" y="17611"/>
                    <a:pt x="20722" y="17559"/>
                  </a:cubicBezTo>
                  <a:cubicBezTo>
                    <a:pt x="20751" y="17539"/>
                    <a:pt x="20747" y="17534"/>
                    <a:pt x="20706" y="17533"/>
                  </a:cubicBezTo>
                  <a:cubicBezTo>
                    <a:pt x="20677" y="17532"/>
                    <a:pt x="20647" y="17520"/>
                    <a:pt x="20639" y="17505"/>
                  </a:cubicBezTo>
                  <a:cubicBezTo>
                    <a:pt x="20612" y="17452"/>
                    <a:pt x="20734" y="17412"/>
                    <a:pt x="21079" y="17359"/>
                  </a:cubicBezTo>
                  <a:cubicBezTo>
                    <a:pt x="21527" y="17290"/>
                    <a:pt x="21520" y="17292"/>
                    <a:pt x="21549" y="17216"/>
                  </a:cubicBezTo>
                  <a:cubicBezTo>
                    <a:pt x="21556" y="17195"/>
                    <a:pt x="21569" y="17178"/>
                    <a:pt x="21584" y="17165"/>
                  </a:cubicBezTo>
                  <a:lnTo>
                    <a:pt x="21584" y="7731"/>
                  </a:lnTo>
                  <a:cubicBezTo>
                    <a:pt x="21488" y="7708"/>
                    <a:pt x="21372" y="7681"/>
                    <a:pt x="21129" y="7632"/>
                  </a:cubicBezTo>
                  <a:cubicBezTo>
                    <a:pt x="20585" y="7521"/>
                    <a:pt x="20538" y="7506"/>
                    <a:pt x="20471" y="7432"/>
                  </a:cubicBezTo>
                  <a:cubicBezTo>
                    <a:pt x="20408" y="7361"/>
                    <a:pt x="20352" y="7341"/>
                    <a:pt x="20004" y="7264"/>
                  </a:cubicBezTo>
                  <a:cubicBezTo>
                    <a:pt x="19786" y="7216"/>
                    <a:pt x="19454" y="7165"/>
                    <a:pt x="19265" y="7150"/>
                  </a:cubicBezTo>
                  <a:cubicBezTo>
                    <a:pt x="18921" y="7123"/>
                    <a:pt x="18920" y="7124"/>
                    <a:pt x="18831" y="7029"/>
                  </a:cubicBezTo>
                  <a:cubicBezTo>
                    <a:pt x="18771" y="6966"/>
                    <a:pt x="18706" y="6927"/>
                    <a:pt x="18636" y="6914"/>
                  </a:cubicBezTo>
                  <a:cubicBezTo>
                    <a:pt x="18579" y="6903"/>
                    <a:pt x="18515" y="6876"/>
                    <a:pt x="18495" y="6855"/>
                  </a:cubicBezTo>
                  <a:cubicBezTo>
                    <a:pt x="18447" y="6804"/>
                    <a:pt x="18212" y="6754"/>
                    <a:pt x="18014" y="6754"/>
                  </a:cubicBezTo>
                  <a:cubicBezTo>
                    <a:pt x="17927" y="6754"/>
                    <a:pt x="17797" y="6742"/>
                    <a:pt x="17726" y="6727"/>
                  </a:cubicBezTo>
                  <a:cubicBezTo>
                    <a:pt x="17654" y="6712"/>
                    <a:pt x="17511" y="6695"/>
                    <a:pt x="17408" y="6688"/>
                  </a:cubicBezTo>
                  <a:cubicBezTo>
                    <a:pt x="17248" y="6678"/>
                    <a:pt x="17211" y="6666"/>
                    <a:pt x="17157" y="6605"/>
                  </a:cubicBezTo>
                  <a:cubicBezTo>
                    <a:pt x="17122" y="6566"/>
                    <a:pt x="17050" y="6524"/>
                    <a:pt x="16997" y="6513"/>
                  </a:cubicBezTo>
                  <a:cubicBezTo>
                    <a:pt x="16944" y="6502"/>
                    <a:pt x="16882" y="6474"/>
                    <a:pt x="16859" y="6450"/>
                  </a:cubicBezTo>
                  <a:cubicBezTo>
                    <a:pt x="16805" y="6395"/>
                    <a:pt x="16519" y="6334"/>
                    <a:pt x="16302" y="6332"/>
                  </a:cubicBezTo>
                  <a:cubicBezTo>
                    <a:pt x="16210" y="6331"/>
                    <a:pt x="16037" y="6311"/>
                    <a:pt x="15918" y="6286"/>
                  </a:cubicBezTo>
                  <a:cubicBezTo>
                    <a:pt x="15716" y="6245"/>
                    <a:pt x="15697" y="6234"/>
                    <a:pt x="15595" y="6117"/>
                  </a:cubicBezTo>
                  <a:cubicBezTo>
                    <a:pt x="15531" y="6043"/>
                    <a:pt x="15455" y="5985"/>
                    <a:pt x="15407" y="5974"/>
                  </a:cubicBezTo>
                  <a:cubicBezTo>
                    <a:pt x="15354" y="5961"/>
                    <a:pt x="15321" y="5933"/>
                    <a:pt x="15307" y="5888"/>
                  </a:cubicBezTo>
                  <a:cubicBezTo>
                    <a:pt x="15281" y="5807"/>
                    <a:pt x="15017" y="5656"/>
                    <a:pt x="14773" y="5582"/>
                  </a:cubicBezTo>
                  <a:cubicBezTo>
                    <a:pt x="14683" y="5554"/>
                    <a:pt x="14505" y="5470"/>
                    <a:pt x="14378" y="5395"/>
                  </a:cubicBezTo>
                  <a:cubicBezTo>
                    <a:pt x="14194" y="5288"/>
                    <a:pt x="14122" y="5227"/>
                    <a:pt x="14032" y="5104"/>
                  </a:cubicBezTo>
                  <a:cubicBezTo>
                    <a:pt x="13929" y="4963"/>
                    <a:pt x="13904" y="4945"/>
                    <a:pt x="13768" y="4910"/>
                  </a:cubicBezTo>
                  <a:cubicBezTo>
                    <a:pt x="13638" y="4876"/>
                    <a:pt x="13611" y="4858"/>
                    <a:pt x="13561" y="4768"/>
                  </a:cubicBezTo>
                  <a:cubicBezTo>
                    <a:pt x="13496" y="4650"/>
                    <a:pt x="13428" y="4625"/>
                    <a:pt x="12985" y="4563"/>
                  </a:cubicBezTo>
                  <a:cubicBezTo>
                    <a:pt x="12589" y="4508"/>
                    <a:pt x="12384" y="4531"/>
                    <a:pt x="12217" y="4650"/>
                  </a:cubicBezTo>
                  <a:cubicBezTo>
                    <a:pt x="12146" y="4701"/>
                    <a:pt x="11838" y="4683"/>
                    <a:pt x="11798" y="4626"/>
                  </a:cubicBezTo>
                  <a:cubicBezTo>
                    <a:pt x="11785" y="4607"/>
                    <a:pt x="11730" y="4556"/>
                    <a:pt x="11676" y="4513"/>
                  </a:cubicBezTo>
                  <a:cubicBezTo>
                    <a:pt x="11582" y="4438"/>
                    <a:pt x="11560" y="4433"/>
                    <a:pt x="11161" y="4408"/>
                  </a:cubicBezTo>
                  <a:cubicBezTo>
                    <a:pt x="10932" y="4393"/>
                    <a:pt x="10512" y="4360"/>
                    <a:pt x="10229" y="4334"/>
                  </a:cubicBezTo>
                  <a:cubicBezTo>
                    <a:pt x="9688" y="4285"/>
                    <a:pt x="9021" y="4291"/>
                    <a:pt x="8768" y="4348"/>
                  </a:cubicBezTo>
                  <a:cubicBezTo>
                    <a:pt x="8695" y="4364"/>
                    <a:pt x="8388" y="4403"/>
                    <a:pt x="8085" y="4435"/>
                  </a:cubicBezTo>
                  <a:cubicBezTo>
                    <a:pt x="7077" y="4541"/>
                    <a:pt x="5987" y="4744"/>
                    <a:pt x="5605" y="4897"/>
                  </a:cubicBezTo>
                  <a:cubicBezTo>
                    <a:pt x="5546" y="4920"/>
                    <a:pt x="5449" y="4955"/>
                    <a:pt x="5389" y="4973"/>
                  </a:cubicBezTo>
                  <a:cubicBezTo>
                    <a:pt x="5330" y="4990"/>
                    <a:pt x="5233" y="5034"/>
                    <a:pt x="5173" y="5071"/>
                  </a:cubicBezTo>
                  <a:cubicBezTo>
                    <a:pt x="5114" y="5107"/>
                    <a:pt x="5039" y="5146"/>
                    <a:pt x="5006" y="5158"/>
                  </a:cubicBezTo>
                  <a:cubicBezTo>
                    <a:pt x="4950" y="5178"/>
                    <a:pt x="4853" y="5247"/>
                    <a:pt x="4550" y="5480"/>
                  </a:cubicBezTo>
                  <a:cubicBezTo>
                    <a:pt x="4370" y="5619"/>
                    <a:pt x="4004" y="5965"/>
                    <a:pt x="3609" y="6372"/>
                  </a:cubicBezTo>
                  <a:cubicBezTo>
                    <a:pt x="3138" y="6857"/>
                    <a:pt x="2923" y="7063"/>
                    <a:pt x="2820" y="7126"/>
                  </a:cubicBezTo>
                  <a:cubicBezTo>
                    <a:pt x="2728" y="7182"/>
                    <a:pt x="2722" y="7179"/>
                    <a:pt x="2728" y="7079"/>
                  </a:cubicBezTo>
                  <a:cubicBezTo>
                    <a:pt x="2735" y="6975"/>
                    <a:pt x="2641" y="6942"/>
                    <a:pt x="2445" y="6981"/>
                  </a:cubicBezTo>
                  <a:cubicBezTo>
                    <a:pt x="2298" y="7010"/>
                    <a:pt x="2266" y="7009"/>
                    <a:pt x="2218" y="6971"/>
                  </a:cubicBezTo>
                  <a:cubicBezTo>
                    <a:pt x="2167" y="6932"/>
                    <a:pt x="2163" y="6915"/>
                    <a:pt x="2180" y="6806"/>
                  </a:cubicBezTo>
                  <a:cubicBezTo>
                    <a:pt x="2207" y="6638"/>
                    <a:pt x="2347" y="6254"/>
                    <a:pt x="2459" y="6041"/>
                  </a:cubicBezTo>
                  <a:cubicBezTo>
                    <a:pt x="2511" y="5944"/>
                    <a:pt x="2592" y="5780"/>
                    <a:pt x="2640" y="5678"/>
                  </a:cubicBezTo>
                  <a:cubicBezTo>
                    <a:pt x="2688" y="5577"/>
                    <a:pt x="2788" y="5406"/>
                    <a:pt x="2862" y="5299"/>
                  </a:cubicBezTo>
                  <a:cubicBezTo>
                    <a:pt x="2937" y="5191"/>
                    <a:pt x="3056" y="4965"/>
                    <a:pt x="3127" y="4796"/>
                  </a:cubicBezTo>
                  <a:cubicBezTo>
                    <a:pt x="3198" y="4627"/>
                    <a:pt x="3303" y="4404"/>
                    <a:pt x="3360" y="4300"/>
                  </a:cubicBezTo>
                  <a:cubicBezTo>
                    <a:pt x="3416" y="4196"/>
                    <a:pt x="3499" y="4022"/>
                    <a:pt x="3543" y="3913"/>
                  </a:cubicBezTo>
                  <a:cubicBezTo>
                    <a:pt x="3660" y="3629"/>
                    <a:pt x="3900" y="3226"/>
                    <a:pt x="3994" y="3158"/>
                  </a:cubicBezTo>
                  <a:cubicBezTo>
                    <a:pt x="4043" y="3122"/>
                    <a:pt x="4069" y="3084"/>
                    <a:pt x="4061" y="3060"/>
                  </a:cubicBezTo>
                  <a:cubicBezTo>
                    <a:pt x="4054" y="3037"/>
                    <a:pt x="4087" y="2979"/>
                    <a:pt x="4138" y="2923"/>
                  </a:cubicBezTo>
                  <a:cubicBezTo>
                    <a:pt x="4187" y="2869"/>
                    <a:pt x="4412" y="2617"/>
                    <a:pt x="4638" y="2361"/>
                  </a:cubicBezTo>
                  <a:cubicBezTo>
                    <a:pt x="4863" y="2106"/>
                    <a:pt x="5110" y="1842"/>
                    <a:pt x="5188" y="1776"/>
                  </a:cubicBezTo>
                  <a:cubicBezTo>
                    <a:pt x="5266" y="1709"/>
                    <a:pt x="5379" y="1603"/>
                    <a:pt x="5439" y="1539"/>
                  </a:cubicBezTo>
                  <a:cubicBezTo>
                    <a:pt x="5499" y="1476"/>
                    <a:pt x="5633" y="1347"/>
                    <a:pt x="5735" y="1254"/>
                  </a:cubicBezTo>
                  <a:cubicBezTo>
                    <a:pt x="5837" y="1160"/>
                    <a:pt x="5965" y="1042"/>
                    <a:pt x="6019" y="990"/>
                  </a:cubicBezTo>
                  <a:cubicBezTo>
                    <a:pt x="6072" y="939"/>
                    <a:pt x="6149" y="876"/>
                    <a:pt x="6190" y="852"/>
                  </a:cubicBezTo>
                  <a:cubicBezTo>
                    <a:pt x="6230" y="827"/>
                    <a:pt x="6302" y="772"/>
                    <a:pt x="6348" y="729"/>
                  </a:cubicBezTo>
                  <a:cubicBezTo>
                    <a:pt x="6394" y="686"/>
                    <a:pt x="6500" y="604"/>
                    <a:pt x="6583" y="547"/>
                  </a:cubicBezTo>
                  <a:cubicBezTo>
                    <a:pt x="6667" y="489"/>
                    <a:pt x="6803" y="382"/>
                    <a:pt x="6887" y="310"/>
                  </a:cubicBezTo>
                  <a:cubicBezTo>
                    <a:pt x="6992" y="218"/>
                    <a:pt x="7141" y="105"/>
                    <a:pt x="7281" y="0"/>
                  </a:cubicBezTo>
                  <a:lnTo>
                    <a:pt x="6122" y="0"/>
                  </a:lnTo>
                  <a:close/>
                </a:path>
              </a:pathLst>
            </a:custGeom>
            <a:ln w="3175" cap="flat">
              <a:noFill/>
              <a:miter lim="400000"/>
            </a:ln>
            <a:effectLst/>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087974" y="3265288"/>
              <a:ext cx="257652" cy="257989"/>
            </a:xfrm>
            <a:custGeom>
              <a:avLst/>
              <a:gdLst/>
              <a:ahLst/>
              <a:cxnLst>
                <a:cxn ang="0">
                  <a:pos x="wd2" y="hd2"/>
                </a:cxn>
                <a:cxn ang="5400000">
                  <a:pos x="wd2" y="hd2"/>
                </a:cxn>
                <a:cxn ang="10800000">
                  <a:pos x="wd2" y="hd2"/>
                </a:cxn>
                <a:cxn ang="16200000">
                  <a:pos x="wd2" y="hd2"/>
                </a:cxn>
              </a:cxnLst>
              <a:rect l="0" t="0" r="r" b="b"/>
              <a:pathLst>
                <a:path w="21552" h="21556" extrusionOk="0">
                  <a:moveTo>
                    <a:pt x="10656" y="6"/>
                  </a:moveTo>
                  <a:cubicBezTo>
                    <a:pt x="9324" y="35"/>
                    <a:pt x="8502" y="111"/>
                    <a:pt x="8133" y="272"/>
                  </a:cubicBezTo>
                  <a:cubicBezTo>
                    <a:pt x="8065" y="301"/>
                    <a:pt x="7951" y="337"/>
                    <a:pt x="7901" y="338"/>
                  </a:cubicBezTo>
                  <a:cubicBezTo>
                    <a:pt x="7850" y="339"/>
                    <a:pt x="7755" y="363"/>
                    <a:pt x="7668" y="404"/>
                  </a:cubicBezTo>
                  <a:cubicBezTo>
                    <a:pt x="7582" y="446"/>
                    <a:pt x="7472" y="503"/>
                    <a:pt x="7436" y="504"/>
                  </a:cubicBezTo>
                  <a:cubicBezTo>
                    <a:pt x="7400" y="504"/>
                    <a:pt x="7350" y="515"/>
                    <a:pt x="7336" y="537"/>
                  </a:cubicBezTo>
                  <a:cubicBezTo>
                    <a:pt x="7323" y="558"/>
                    <a:pt x="7303" y="570"/>
                    <a:pt x="7270" y="570"/>
                  </a:cubicBezTo>
                  <a:cubicBezTo>
                    <a:pt x="7237" y="570"/>
                    <a:pt x="7139" y="606"/>
                    <a:pt x="7071" y="636"/>
                  </a:cubicBezTo>
                  <a:cubicBezTo>
                    <a:pt x="6587" y="852"/>
                    <a:pt x="6485" y="902"/>
                    <a:pt x="6440" y="902"/>
                  </a:cubicBezTo>
                  <a:cubicBezTo>
                    <a:pt x="6384" y="902"/>
                    <a:pt x="6142" y="1023"/>
                    <a:pt x="6108" y="1067"/>
                  </a:cubicBezTo>
                  <a:cubicBezTo>
                    <a:pt x="6096" y="1083"/>
                    <a:pt x="6005" y="1117"/>
                    <a:pt x="5909" y="1167"/>
                  </a:cubicBezTo>
                  <a:cubicBezTo>
                    <a:pt x="5391" y="1436"/>
                    <a:pt x="5040" y="1652"/>
                    <a:pt x="5013" y="1697"/>
                  </a:cubicBezTo>
                  <a:cubicBezTo>
                    <a:pt x="4995" y="1726"/>
                    <a:pt x="4942" y="1731"/>
                    <a:pt x="4913" y="1731"/>
                  </a:cubicBezTo>
                  <a:cubicBezTo>
                    <a:pt x="4884" y="1731"/>
                    <a:pt x="4859" y="1765"/>
                    <a:pt x="4847" y="1797"/>
                  </a:cubicBezTo>
                  <a:cubicBezTo>
                    <a:pt x="4834" y="1829"/>
                    <a:pt x="4787" y="1863"/>
                    <a:pt x="4747" y="1863"/>
                  </a:cubicBezTo>
                  <a:cubicBezTo>
                    <a:pt x="4672" y="1863"/>
                    <a:pt x="4348" y="2066"/>
                    <a:pt x="4083" y="2294"/>
                  </a:cubicBezTo>
                  <a:cubicBezTo>
                    <a:pt x="4000" y="2366"/>
                    <a:pt x="3899" y="2461"/>
                    <a:pt x="3851" y="2493"/>
                  </a:cubicBezTo>
                  <a:cubicBezTo>
                    <a:pt x="3736" y="2569"/>
                    <a:pt x="2950" y="3307"/>
                    <a:pt x="2822" y="3455"/>
                  </a:cubicBezTo>
                  <a:cubicBezTo>
                    <a:pt x="2767" y="3518"/>
                    <a:pt x="2630" y="3663"/>
                    <a:pt x="2523" y="3787"/>
                  </a:cubicBezTo>
                  <a:cubicBezTo>
                    <a:pt x="2415" y="3910"/>
                    <a:pt x="2278" y="4072"/>
                    <a:pt x="2224" y="4151"/>
                  </a:cubicBezTo>
                  <a:cubicBezTo>
                    <a:pt x="2170" y="4231"/>
                    <a:pt x="2100" y="4338"/>
                    <a:pt x="2058" y="4383"/>
                  </a:cubicBezTo>
                  <a:cubicBezTo>
                    <a:pt x="1869" y="4587"/>
                    <a:pt x="1610" y="5018"/>
                    <a:pt x="1195" y="5843"/>
                  </a:cubicBezTo>
                  <a:cubicBezTo>
                    <a:pt x="1108" y="6015"/>
                    <a:pt x="1020" y="6175"/>
                    <a:pt x="996" y="6207"/>
                  </a:cubicBezTo>
                  <a:cubicBezTo>
                    <a:pt x="902" y="6330"/>
                    <a:pt x="540" y="7325"/>
                    <a:pt x="365" y="7932"/>
                  </a:cubicBezTo>
                  <a:cubicBezTo>
                    <a:pt x="169" y="8610"/>
                    <a:pt x="-1" y="9916"/>
                    <a:pt x="0" y="10817"/>
                  </a:cubicBezTo>
                  <a:cubicBezTo>
                    <a:pt x="0" y="11679"/>
                    <a:pt x="143" y="12721"/>
                    <a:pt x="332" y="13403"/>
                  </a:cubicBezTo>
                  <a:cubicBezTo>
                    <a:pt x="352" y="13478"/>
                    <a:pt x="390" y="13673"/>
                    <a:pt x="431" y="13834"/>
                  </a:cubicBezTo>
                  <a:cubicBezTo>
                    <a:pt x="511" y="14142"/>
                    <a:pt x="611" y="14433"/>
                    <a:pt x="697" y="14630"/>
                  </a:cubicBezTo>
                  <a:cubicBezTo>
                    <a:pt x="725" y="14694"/>
                    <a:pt x="796" y="14889"/>
                    <a:pt x="863" y="15061"/>
                  </a:cubicBezTo>
                  <a:cubicBezTo>
                    <a:pt x="969" y="15336"/>
                    <a:pt x="1090" y="15575"/>
                    <a:pt x="1427" y="16189"/>
                  </a:cubicBezTo>
                  <a:cubicBezTo>
                    <a:pt x="1620" y="16539"/>
                    <a:pt x="2132" y="17259"/>
                    <a:pt x="2456" y="17648"/>
                  </a:cubicBezTo>
                  <a:cubicBezTo>
                    <a:pt x="3054" y="18364"/>
                    <a:pt x="3680" y="18983"/>
                    <a:pt x="4282" y="19405"/>
                  </a:cubicBezTo>
                  <a:cubicBezTo>
                    <a:pt x="4405" y="19491"/>
                    <a:pt x="4576" y="19583"/>
                    <a:pt x="4647" y="19637"/>
                  </a:cubicBezTo>
                  <a:cubicBezTo>
                    <a:pt x="4719" y="19691"/>
                    <a:pt x="4841" y="19793"/>
                    <a:pt x="4913" y="19836"/>
                  </a:cubicBezTo>
                  <a:cubicBezTo>
                    <a:pt x="4985" y="19879"/>
                    <a:pt x="5149" y="19955"/>
                    <a:pt x="5278" y="20035"/>
                  </a:cubicBezTo>
                  <a:cubicBezTo>
                    <a:pt x="5534" y="20193"/>
                    <a:pt x="5661" y="20289"/>
                    <a:pt x="6208" y="20566"/>
                  </a:cubicBezTo>
                  <a:cubicBezTo>
                    <a:pt x="6405" y="20666"/>
                    <a:pt x="6588" y="20731"/>
                    <a:pt x="6606" y="20731"/>
                  </a:cubicBezTo>
                  <a:cubicBezTo>
                    <a:pt x="6625" y="20731"/>
                    <a:pt x="6835" y="20836"/>
                    <a:pt x="7071" y="20930"/>
                  </a:cubicBezTo>
                  <a:cubicBezTo>
                    <a:pt x="7307" y="21025"/>
                    <a:pt x="7583" y="21113"/>
                    <a:pt x="7668" y="21129"/>
                  </a:cubicBezTo>
                  <a:cubicBezTo>
                    <a:pt x="7753" y="21145"/>
                    <a:pt x="7878" y="21189"/>
                    <a:pt x="7967" y="21229"/>
                  </a:cubicBezTo>
                  <a:cubicBezTo>
                    <a:pt x="8056" y="21268"/>
                    <a:pt x="8261" y="21307"/>
                    <a:pt x="8399" y="21328"/>
                  </a:cubicBezTo>
                  <a:cubicBezTo>
                    <a:pt x="8536" y="21350"/>
                    <a:pt x="8723" y="21405"/>
                    <a:pt x="8830" y="21428"/>
                  </a:cubicBezTo>
                  <a:cubicBezTo>
                    <a:pt x="8938" y="21451"/>
                    <a:pt x="9258" y="21466"/>
                    <a:pt x="9528" y="21494"/>
                  </a:cubicBezTo>
                  <a:cubicBezTo>
                    <a:pt x="10124" y="21556"/>
                    <a:pt x="11526" y="21579"/>
                    <a:pt x="12017" y="21527"/>
                  </a:cubicBezTo>
                  <a:cubicBezTo>
                    <a:pt x="12483" y="21478"/>
                    <a:pt x="13190" y="21328"/>
                    <a:pt x="13611" y="21196"/>
                  </a:cubicBezTo>
                  <a:cubicBezTo>
                    <a:pt x="13794" y="21138"/>
                    <a:pt x="14011" y="21075"/>
                    <a:pt x="14076" y="21063"/>
                  </a:cubicBezTo>
                  <a:cubicBezTo>
                    <a:pt x="14140" y="21051"/>
                    <a:pt x="14309" y="20993"/>
                    <a:pt x="14441" y="20930"/>
                  </a:cubicBezTo>
                  <a:cubicBezTo>
                    <a:pt x="14573" y="20868"/>
                    <a:pt x="14679" y="20831"/>
                    <a:pt x="14706" y="20831"/>
                  </a:cubicBezTo>
                  <a:cubicBezTo>
                    <a:pt x="14734" y="20831"/>
                    <a:pt x="14973" y="20739"/>
                    <a:pt x="15204" y="20632"/>
                  </a:cubicBezTo>
                  <a:cubicBezTo>
                    <a:pt x="15436" y="20524"/>
                    <a:pt x="15616" y="20433"/>
                    <a:pt x="15636" y="20433"/>
                  </a:cubicBezTo>
                  <a:cubicBezTo>
                    <a:pt x="15656" y="20433"/>
                    <a:pt x="15710" y="20398"/>
                    <a:pt x="15736" y="20367"/>
                  </a:cubicBezTo>
                  <a:cubicBezTo>
                    <a:pt x="15761" y="20336"/>
                    <a:pt x="15833" y="20315"/>
                    <a:pt x="15902" y="20300"/>
                  </a:cubicBezTo>
                  <a:cubicBezTo>
                    <a:pt x="16032" y="20273"/>
                    <a:pt x="16313" y="20086"/>
                    <a:pt x="16366" y="20002"/>
                  </a:cubicBezTo>
                  <a:cubicBezTo>
                    <a:pt x="16384" y="19975"/>
                    <a:pt x="16425" y="19969"/>
                    <a:pt x="16466" y="19969"/>
                  </a:cubicBezTo>
                  <a:cubicBezTo>
                    <a:pt x="16507" y="19969"/>
                    <a:pt x="16552" y="19957"/>
                    <a:pt x="16566" y="19936"/>
                  </a:cubicBezTo>
                  <a:cubicBezTo>
                    <a:pt x="16579" y="19914"/>
                    <a:pt x="16732" y="19781"/>
                    <a:pt x="16898" y="19670"/>
                  </a:cubicBezTo>
                  <a:cubicBezTo>
                    <a:pt x="17533" y="19243"/>
                    <a:pt x="18430" y="18492"/>
                    <a:pt x="18524" y="18311"/>
                  </a:cubicBezTo>
                  <a:cubicBezTo>
                    <a:pt x="18556" y="18249"/>
                    <a:pt x="18656" y="18159"/>
                    <a:pt x="18723" y="18112"/>
                  </a:cubicBezTo>
                  <a:cubicBezTo>
                    <a:pt x="18790" y="18064"/>
                    <a:pt x="18883" y="17978"/>
                    <a:pt x="18923" y="17913"/>
                  </a:cubicBezTo>
                  <a:cubicBezTo>
                    <a:pt x="18962" y="17848"/>
                    <a:pt x="19080" y="17702"/>
                    <a:pt x="19188" y="17581"/>
                  </a:cubicBezTo>
                  <a:cubicBezTo>
                    <a:pt x="19401" y="17344"/>
                    <a:pt x="19507" y="17191"/>
                    <a:pt x="19653" y="16918"/>
                  </a:cubicBezTo>
                  <a:cubicBezTo>
                    <a:pt x="19705" y="16822"/>
                    <a:pt x="19770" y="16707"/>
                    <a:pt x="19819" y="16653"/>
                  </a:cubicBezTo>
                  <a:cubicBezTo>
                    <a:pt x="19868" y="16599"/>
                    <a:pt x="19950" y="16473"/>
                    <a:pt x="19985" y="16387"/>
                  </a:cubicBezTo>
                  <a:cubicBezTo>
                    <a:pt x="20020" y="16302"/>
                    <a:pt x="20080" y="16199"/>
                    <a:pt x="20118" y="16155"/>
                  </a:cubicBezTo>
                  <a:cubicBezTo>
                    <a:pt x="20155" y="16112"/>
                    <a:pt x="20222" y="16007"/>
                    <a:pt x="20251" y="15923"/>
                  </a:cubicBezTo>
                  <a:cubicBezTo>
                    <a:pt x="20279" y="15839"/>
                    <a:pt x="20344" y="15687"/>
                    <a:pt x="20417" y="15592"/>
                  </a:cubicBezTo>
                  <a:cubicBezTo>
                    <a:pt x="20489" y="15496"/>
                    <a:pt x="20549" y="15418"/>
                    <a:pt x="20549" y="15393"/>
                  </a:cubicBezTo>
                  <a:cubicBezTo>
                    <a:pt x="20550" y="15367"/>
                    <a:pt x="20619" y="15188"/>
                    <a:pt x="20715" y="14995"/>
                  </a:cubicBezTo>
                  <a:cubicBezTo>
                    <a:pt x="20812" y="14801"/>
                    <a:pt x="20914" y="14588"/>
                    <a:pt x="20915" y="14530"/>
                  </a:cubicBezTo>
                  <a:cubicBezTo>
                    <a:pt x="20915" y="14473"/>
                    <a:pt x="20952" y="14313"/>
                    <a:pt x="21014" y="14199"/>
                  </a:cubicBezTo>
                  <a:cubicBezTo>
                    <a:pt x="21076" y="14085"/>
                    <a:pt x="21133" y="13924"/>
                    <a:pt x="21147" y="13834"/>
                  </a:cubicBezTo>
                  <a:cubicBezTo>
                    <a:pt x="21160" y="13745"/>
                    <a:pt x="21216" y="13630"/>
                    <a:pt x="21247" y="13569"/>
                  </a:cubicBezTo>
                  <a:cubicBezTo>
                    <a:pt x="21324" y="13414"/>
                    <a:pt x="21404" y="12978"/>
                    <a:pt x="21446" y="12607"/>
                  </a:cubicBezTo>
                  <a:cubicBezTo>
                    <a:pt x="21465" y="12435"/>
                    <a:pt x="21490" y="12129"/>
                    <a:pt x="21512" y="11944"/>
                  </a:cubicBezTo>
                  <a:cubicBezTo>
                    <a:pt x="21599" y="11205"/>
                    <a:pt x="21533" y="8993"/>
                    <a:pt x="21413" y="8761"/>
                  </a:cubicBezTo>
                  <a:cubicBezTo>
                    <a:pt x="21392" y="8722"/>
                    <a:pt x="21369" y="8540"/>
                    <a:pt x="21346" y="8363"/>
                  </a:cubicBezTo>
                  <a:cubicBezTo>
                    <a:pt x="21323" y="8185"/>
                    <a:pt x="21237" y="7933"/>
                    <a:pt x="21180" y="7799"/>
                  </a:cubicBezTo>
                  <a:cubicBezTo>
                    <a:pt x="21124" y="7665"/>
                    <a:pt x="21055" y="7419"/>
                    <a:pt x="21014" y="7268"/>
                  </a:cubicBezTo>
                  <a:cubicBezTo>
                    <a:pt x="20937" y="6985"/>
                    <a:pt x="20795" y="6641"/>
                    <a:pt x="20715" y="6539"/>
                  </a:cubicBezTo>
                  <a:cubicBezTo>
                    <a:pt x="20690" y="6507"/>
                    <a:pt x="20662" y="6423"/>
                    <a:pt x="20649" y="6340"/>
                  </a:cubicBezTo>
                  <a:cubicBezTo>
                    <a:pt x="20636" y="6257"/>
                    <a:pt x="20601" y="6143"/>
                    <a:pt x="20549" y="6075"/>
                  </a:cubicBezTo>
                  <a:cubicBezTo>
                    <a:pt x="20497" y="6007"/>
                    <a:pt x="20375" y="5793"/>
                    <a:pt x="20284" y="5610"/>
                  </a:cubicBezTo>
                  <a:cubicBezTo>
                    <a:pt x="20192" y="5428"/>
                    <a:pt x="20054" y="5210"/>
                    <a:pt x="19985" y="5113"/>
                  </a:cubicBezTo>
                  <a:cubicBezTo>
                    <a:pt x="19916" y="5016"/>
                    <a:pt x="19791" y="4811"/>
                    <a:pt x="19719" y="4682"/>
                  </a:cubicBezTo>
                  <a:cubicBezTo>
                    <a:pt x="19648" y="4553"/>
                    <a:pt x="19556" y="4409"/>
                    <a:pt x="19487" y="4350"/>
                  </a:cubicBezTo>
                  <a:cubicBezTo>
                    <a:pt x="19418" y="4292"/>
                    <a:pt x="19269" y="4143"/>
                    <a:pt x="19188" y="4019"/>
                  </a:cubicBezTo>
                  <a:cubicBezTo>
                    <a:pt x="19107" y="3895"/>
                    <a:pt x="18997" y="3732"/>
                    <a:pt x="18923" y="3654"/>
                  </a:cubicBezTo>
                  <a:cubicBezTo>
                    <a:pt x="18848" y="3576"/>
                    <a:pt x="18737" y="3464"/>
                    <a:pt x="18690" y="3389"/>
                  </a:cubicBezTo>
                  <a:cubicBezTo>
                    <a:pt x="18644" y="3313"/>
                    <a:pt x="18507" y="3145"/>
                    <a:pt x="18358" y="3024"/>
                  </a:cubicBezTo>
                  <a:cubicBezTo>
                    <a:pt x="18210" y="2903"/>
                    <a:pt x="18038" y="2750"/>
                    <a:pt x="17993" y="2692"/>
                  </a:cubicBezTo>
                  <a:cubicBezTo>
                    <a:pt x="17948" y="2634"/>
                    <a:pt x="17910" y="2567"/>
                    <a:pt x="17894" y="2560"/>
                  </a:cubicBezTo>
                  <a:cubicBezTo>
                    <a:pt x="17877" y="2552"/>
                    <a:pt x="17741" y="2484"/>
                    <a:pt x="17628" y="2394"/>
                  </a:cubicBezTo>
                  <a:cubicBezTo>
                    <a:pt x="17386" y="2201"/>
                    <a:pt x="17155" y="2043"/>
                    <a:pt x="16964" y="1930"/>
                  </a:cubicBezTo>
                  <a:cubicBezTo>
                    <a:pt x="16888" y="1884"/>
                    <a:pt x="16797" y="1810"/>
                    <a:pt x="16765" y="1764"/>
                  </a:cubicBezTo>
                  <a:cubicBezTo>
                    <a:pt x="16732" y="1718"/>
                    <a:pt x="16692" y="1664"/>
                    <a:pt x="16665" y="1664"/>
                  </a:cubicBezTo>
                  <a:cubicBezTo>
                    <a:pt x="16638" y="1664"/>
                    <a:pt x="16539" y="1608"/>
                    <a:pt x="16433" y="1532"/>
                  </a:cubicBezTo>
                  <a:cubicBezTo>
                    <a:pt x="16249" y="1399"/>
                    <a:pt x="15711" y="1134"/>
                    <a:pt x="15636" y="1134"/>
                  </a:cubicBezTo>
                  <a:cubicBezTo>
                    <a:pt x="15617" y="1134"/>
                    <a:pt x="15531" y="1083"/>
                    <a:pt x="15470" y="1034"/>
                  </a:cubicBezTo>
                  <a:cubicBezTo>
                    <a:pt x="15324" y="918"/>
                    <a:pt x="15204" y="835"/>
                    <a:pt x="15138" y="835"/>
                  </a:cubicBezTo>
                  <a:cubicBezTo>
                    <a:pt x="15109" y="835"/>
                    <a:pt x="15000" y="818"/>
                    <a:pt x="14906" y="769"/>
                  </a:cubicBezTo>
                  <a:cubicBezTo>
                    <a:pt x="14811" y="720"/>
                    <a:pt x="14671" y="631"/>
                    <a:pt x="14574" y="603"/>
                  </a:cubicBezTo>
                  <a:cubicBezTo>
                    <a:pt x="14477" y="575"/>
                    <a:pt x="14282" y="520"/>
                    <a:pt x="14142" y="471"/>
                  </a:cubicBezTo>
                  <a:cubicBezTo>
                    <a:pt x="14002" y="421"/>
                    <a:pt x="13770" y="363"/>
                    <a:pt x="13644" y="338"/>
                  </a:cubicBezTo>
                  <a:cubicBezTo>
                    <a:pt x="13518" y="313"/>
                    <a:pt x="13299" y="257"/>
                    <a:pt x="13146" y="205"/>
                  </a:cubicBezTo>
                  <a:cubicBezTo>
                    <a:pt x="12657" y="39"/>
                    <a:pt x="11907" y="-21"/>
                    <a:pt x="10656" y="6"/>
                  </a:cubicBezTo>
                  <a:close/>
                </a:path>
              </a:pathLst>
            </a:custGeom>
            <a:ln w="3175" cap="flat">
              <a:noFill/>
              <a:miter lim="400000"/>
            </a:ln>
            <a:effectLst/>
          </p:spPr>
        </p:pic>
      </p:grpSp>
      <p:grpSp>
        <p:nvGrpSpPr>
          <p:cNvPr id="139" name="Group"/>
          <p:cNvGrpSpPr/>
          <p:nvPr/>
        </p:nvGrpSpPr>
        <p:grpSpPr>
          <a:xfrm>
            <a:off x="12045230" y="1723468"/>
            <a:ext cx="4005902" cy="4003456"/>
            <a:chOff x="0" y="0"/>
            <a:chExt cx="4005900" cy="4003455"/>
          </a:xfrm>
        </p:grpSpPr>
        <p:pic>
          <p:nvPicPr>
            <p:cNvPr id="137" name="pasted-movie.png" descr="pasted-movi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4005901" cy="4003456"/>
            </a:xfrm>
            <a:prstGeom prst="rect">
              <a:avLst/>
            </a:prstGeom>
            <a:ln w="63500" cap="flat">
              <a:solidFill>
                <a:schemeClr val="accent1"/>
              </a:solidFill>
              <a:prstDash val="solid"/>
              <a:miter lim="400000"/>
            </a:ln>
            <a:effectLst/>
          </p:spPr>
        </p:pic>
        <p:pic>
          <p:nvPicPr>
            <p:cNvPr id="138"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73789" y="1749179"/>
              <a:ext cx="564881" cy="565450"/>
            </a:xfrm>
            <a:custGeom>
              <a:avLst/>
              <a:gdLst/>
              <a:ahLst/>
              <a:cxnLst>
                <a:cxn ang="0">
                  <a:pos x="wd2" y="hd2"/>
                </a:cxn>
                <a:cxn ang="5400000">
                  <a:pos x="wd2" y="hd2"/>
                </a:cxn>
                <a:cxn ang="10800000">
                  <a:pos x="wd2" y="hd2"/>
                </a:cxn>
                <a:cxn ang="16200000">
                  <a:pos x="wd2" y="hd2"/>
                </a:cxn>
              </a:cxnLst>
              <a:rect l="0" t="0" r="r" b="b"/>
              <a:pathLst>
                <a:path w="21548" h="21563" extrusionOk="0">
                  <a:moveTo>
                    <a:pt x="10658" y="6"/>
                  </a:moveTo>
                  <a:cubicBezTo>
                    <a:pt x="9326" y="35"/>
                    <a:pt x="8468" y="118"/>
                    <a:pt x="8099" y="279"/>
                  </a:cubicBezTo>
                  <a:cubicBezTo>
                    <a:pt x="8031" y="308"/>
                    <a:pt x="7938" y="339"/>
                    <a:pt x="7887" y="339"/>
                  </a:cubicBezTo>
                  <a:cubicBezTo>
                    <a:pt x="7837" y="340"/>
                    <a:pt x="7731" y="373"/>
                    <a:pt x="7645" y="415"/>
                  </a:cubicBezTo>
                  <a:cubicBezTo>
                    <a:pt x="7559" y="456"/>
                    <a:pt x="7454" y="490"/>
                    <a:pt x="7418" y="491"/>
                  </a:cubicBezTo>
                  <a:cubicBezTo>
                    <a:pt x="7381" y="491"/>
                    <a:pt x="7340" y="515"/>
                    <a:pt x="7327" y="536"/>
                  </a:cubicBezTo>
                  <a:cubicBezTo>
                    <a:pt x="7314" y="558"/>
                    <a:pt x="7269" y="566"/>
                    <a:pt x="7236" y="566"/>
                  </a:cubicBezTo>
                  <a:cubicBezTo>
                    <a:pt x="7203" y="566"/>
                    <a:pt x="7122" y="597"/>
                    <a:pt x="7054" y="627"/>
                  </a:cubicBezTo>
                  <a:cubicBezTo>
                    <a:pt x="6571" y="842"/>
                    <a:pt x="6464" y="884"/>
                    <a:pt x="6419" y="884"/>
                  </a:cubicBezTo>
                  <a:cubicBezTo>
                    <a:pt x="6362" y="884"/>
                    <a:pt x="6119" y="1006"/>
                    <a:pt x="6086" y="1051"/>
                  </a:cubicBezTo>
                  <a:cubicBezTo>
                    <a:pt x="6074" y="1066"/>
                    <a:pt x="6000" y="1122"/>
                    <a:pt x="5904" y="1172"/>
                  </a:cubicBezTo>
                  <a:cubicBezTo>
                    <a:pt x="5386" y="1441"/>
                    <a:pt x="5008" y="1656"/>
                    <a:pt x="4980" y="1701"/>
                  </a:cubicBezTo>
                  <a:cubicBezTo>
                    <a:pt x="4963" y="1730"/>
                    <a:pt x="4934" y="1747"/>
                    <a:pt x="4905" y="1747"/>
                  </a:cubicBezTo>
                  <a:cubicBezTo>
                    <a:pt x="4876" y="1747"/>
                    <a:pt x="4841" y="1775"/>
                    <a:pt x="4829" y="1807"/>
                  </a:cubicBezTo>
                  <a:cubicBezTo>
                    <a:pt x="4817" y="1840"/>
                    <a:pt x="4778" y="1868"/>
                    <a:pt x="4738" y="1868"/>
                  </a:cubicBezTo>
                  <a:cubicBezTo>
                    <a:pt x="4663" y="1868"/>
                    <a:pt x="4352" y="2063"/>
                    <a:pt x="4087" y="2292"/>
                  </a:cubicBezTo>
                  <a:cubicBezTo>
                    <a:pt x="4004" y="2364"/>
                    <a:pt x="3894" y="2456"/>
                    <a:pt x="3845" y="2488"/>
                  </a:cubicBezTo>
                  <a:cubicBezTo>
                    <a:pt x="3730" y="2564"/>
                    <a:pt x="2944" y="3294"/>
                    <a:pt x="2816" y="3442"/>
                  </a:cubicBezTo>
                  <a:cubicBezTo>
                    <a:pt x="2761" y="3504"/>
                    <a:pt x="2620" y="3652"/>
                    <a:pt x="2513" y="3775"/>
                  </a:cubicBezTo>
                  <a:cubicBezTo>
                    <a:pt x="2405" y="3898"/>
                    <a:pt x="2279" y="4073"/>
                    <a:pt x="2225" y="4153"/>
                  </a:cubicBezTo>
                  <a:cubicBezTo>
                    <a:pt x="2171" y="4233"/>
                    <a:pt x="2086" y="4335"/>
                    <a:pt x="2043" y="4380"/>
                  </a:cubicBezTo>
                  <a:cubicBezTo>
                    <a:pt x="1854" y="4584"/>
                    <a:pt x="1611" y="5008"/>
                    <a:pt x="1196" y="5833"/>
                  </a:cubicBezTo>
                  <a:cubicBezTo>
                    <a:pt x="1109" y="6005"/>
                    <a:pt x="1009" y="6164"/>
                    <a:pt x="984" y="6196"/>
                  </a:cubicBezTo>
                  <a:cubicBezTo>
                    <a:pt x="890" y="6319"/>
                    <a:pt x="523" y="7330"/>
                    <a:pt x="348" y="7937"/>
                  </a:cubicBezTo>
                  <a:cubicBezTo>
                    <a:pt x="152" y="8615"/>
                    <a:pt x="-1" y="9926"/>
                    <a:pt x="0" y="10827"/>
                  </a:cubicBezTo>
                  <a:cubicBezTo>
                    <a:pt x="0" y="11690"/>
                    <a:pt x="114" y="12718"/>
                    <a:pt x="302" y="13400"/>
                  </a:cubicBezTo>
                  <a:cubicBezTo>
                    <a:pt x="323" y="13475"/>
                    <a:pt x="382" y="13663"/>
                    <a:pt x="424" y="13824"/>
                  </a:cubicBezTo>
                  <a:cubicBezTo>
                    <a:pt x="503" y="14132"/>
                    <a:pt x="595" y="14429"/>
                    <a:pt x="681" y="14626"/>
                  </a:cubicBezTo>
                  <a:cubicBezTo>
                    <a:pt x="709" y="14691"/>
                    <a:pt x="781" y="14893"/>
                    <a:pt x="847" y="15065"/>
                  </a:cubicBezTo>
                  <a:cubicBezTo>
                    <a:pt x="954" y="15340"/>
                    <a:pt x="1086" y="15586"/>
                    <a:pt x="1423" y="16200"/>
                  </a:cubicBezTo>
                  <a:cubicBezTo>
                    <a:pt x="1615" y="16550"/>
                    <a:pt x="2113" y="17264"/>
                    <a:pt x="2437" y="17653"/>
                  </a:cubicBezTo>
                  <a:cubicBezTo>
                    <a:pt x="3034" y="18370"/>
                    <a:pt x="3667" y="18971"/>
                    <a:pt x="4269" y="19393"/>
                  </a:cubicBezTo>
                  <a:cubicBezTo>
                    <a:pt x="4391" y="19479"/>
                    <a:pt x="4561" y="19597"/>
                    <a:pt x="4632" y="19651"/>
                  </a:cubicBezTo>
                  <a:cubicBezTo>
                    <a:pt x="4704" y="19704"/>
                    <a:pt x="4818" y="19789"/>
                    <a:pt x="4890" y="19832"/>
                  </a:cubicBezTo>
                  <a:cubicBezTo>
                    <a:pt x="4961" y="19875"/>
                    <a:pt x="5124" y="19979"/>
                    <a:pt x="5253" y="20059"/>
                  </a:cubicBezTo>
                  <a:cubicBezTo>
                    <a:pt x="5508" y="20217"/>
                    <a:pt x="5661" y="20297"/>
                    <a:pt x="6207" y="20574"/>
                  </a:cubicBezTo>
                  <a:cubicBezTo>
                    <a:pt x="6404" y="20674"/>
                    <a:pt x="6567" y="20755"/>
                    <a:pt x="6585" y="20755"/>
                  </a:cubicBezTo>
                  <a:cubicBezTo>
                    <a:pt x="6604" y="20755"/>
                    <a:pt x="6818" y="20827"/>
                    <a:pt x="7054" y="20922"/>
                  </a:cubicBezTo>
                  <a:cubicBezTo>
                    <a:pt x="7291" y="21017"/>
                    <a:pt x="7560" y="21103"/>
                    <a:pt x="7645" y="21119"/>
                  </a:cubicBezTo>
                  <a:cubicBezTo>
                    <a:pt x="7730" y="21135"/>
                    <a:pt x="7874" y="21185"/>
                    <a:pt x="7963" y="21225"/>
                  </a:cubicBezTo>
                  <a:cubicBezTo>
                    <a:pt x="8052" y="21264"/>
                    <a:pt x="8234" y="21309"/>
                    <a:pt x="8372" y="21331"/>
                  </a:cubicBezTo>
                  <a:cubicBezTo>
                    <a:pt x="8509" y="21352"/>
                    <a:pt x="8703" y="21398"/>
                    <a:pt x="8811" y="21421"/>
                  </a:cubicBezTo>
                  <a:cubicBezTo>
                    <a:pt x="8918" y="21445"/>
                    <a:pt x="9223" y="21484"/>
                    <a:pt x="9492" y="21512"/>
                  </a:cubicBezTo>
                  <a:cubicBezTo>
                    <a:pt x="10088" y="21574"/>
                    <a:pt x="11499" y="21579"/>
                    <a:pt x="11990" y="21527"/>
                  </a:cubicBezTo>
                  <a:cubicBezTo>
                    <a:pt x="12455" y="21478"/>
                    <a:pt x="13189" y="21327"/>
                    <a:pt x="13610" y="21194"/>
                  </a:cubicBezTo>
                  <a:cubicBezTo>
                    <a:pt x="13792" y="21137"/>
                    <a:pt x="13984" y="21085"/>
                    <a:pt x="14049" y="21073"/>
                  </a:cubicBezTo>
                  <a:cubicBezTo>
                    <a:pt x="14113" y="21062"/>
                    <a:pt x="14280" y="20999"/>
                    <a:pt x="14412" y="20937"/>
                  </a:cubicBezTo>
                  <a:cubicBezTo>
                    <a:pt x="14544" y="20875"/>
                    <a:pt x="14672" y="20831"/>
                    <a:pt x="14700" y="20831"/>
                  </a:cubicBezTo>
                  <a:cubicBezTo>
                    <a:pt x="14727" y="20831"/>
                    <a:pt x="14937" y="20742"/>
                    <a:pt x="15169" y="20634"/>
                  </a:cubicBezTo>
                  <a:cubicBezTo>
                    <a:pt x="15400" y="20527"/>
                    <a:pt x="15618" y="20438"/>
                    <a:pt x="15638" y="20438"/>
                  </a:cubicBezTo>
                  <a:cubicBezTo>
                    <a:pt x="15659" y="20438"/>
                    <a:pt x="15688" y="20408"/>
                    <a:pt x="15714" y="20377"/>
                  </a:cubicBezTo>
                  <a:cubicBezTo>
                    <a:pt x="15740" y="20346"/>
                    <a:pt x="15812" y="20316"/>
                    <a:pt x="15880" y="20301"/>
                  </a:cubicBezTo>
                  <a:cubicBezTo>
                    <a:pt x="16011" y="20274"/>
                    <a:pt x="16296" y="20098"/>
                    <a:pt x="16350" y="20014"/>
                  </a:cubicBezTo>
                  <a:cubicBezTo>
                    <a:pt x="16367" y="19987"/>
                    <a:pt x="16415" y="19968"/>
                    <a:pt x="16456" y="19968"/>
                  </a:cubicBezTo>
                  <a:cubicBezTo>
                    <a:pt x="16496" y="19968"/>
                    <a:pt x="16548" y="19945"/>
                    <a:pt x="16562" y="19923"/>
                  </a:cubicBezTo>
                  <a:cubicBezTo>
                    <a:pt x="16575" y="19901"/>
                    <a:pt x="16714" y="19792"/>
                    <a:pt x="16880" y="19681"/>
                  </a:cubicBezTo>
                  <a:cubicBezTo>
                    <a:pt x="17515" y="19254"/>
                    <a:pt x="18421" y="18500"/>
                    <a:pt x="18515" y="18319"/>
                  </a:cubicBezTo>
                  <a:cubicBezTo>
                    <a:pt x="18546" y="18257"/>
                    <a:pt x="18629" y="18170"/>
                    <a:pt x="18696" y="18122"/>
                  </a:cubicBezTo>
                  <a:cubicBezTo>
                    <a:pt x="18763" y="18074"/>
                    <a:pt x="18854" y="17990"/>
                    <a:pt x="18893" y="17925"/>
                  </a:cubicBezTo>
                  <a:cubicBezTo>
                    <a:pt x="18932" y="17861"/>
                    <a:pt x="19042" y="17713"/>
                    <a:pt x="19150" y="17592"/>
                  </a:cubicBezTo>
                  <a:cubicBezTo>
                    <a:pt x="19363" y="17355"/>
                    <a:pt x="19474" y="17185"/>
                    <a:pt x="19620" y="16911"/>
                  </a:cubicBezTo>
                  <a:cubicBezTo>
                    <a:pt x="19671" y="16815"/>
                    <a:pt x="19753" y="16693"/>
                    <a:pt x="19801" y="16639"/>
                  </a:cubicBezTo>
                  <a:cubicBezTo>
                    <a:pt x="19850" y="16585"/>
                    <a:pt x="19918" y="16482"/>
                    <a:pt x="19953" y="16397"/>
                  </a:cubicBezTo>
                  <a:cubicBezTo>
                    <a:pt x="19988" y="16311"/>
                    <a:pt x="20052" y="16198"/>
                    <a:pt x="20089" y="16155"/>
                  </a:cubicBezTo>
                  <a:cubicBezTo>
                    <a:pt x="20127" y="16111"/>
                    <a:pt x="20182" y="16011"/>
                    <a:pt x="20210" y="15928"/>
                  </a:cubicBezTo>
                  <a:cubicBezTo>
                    <a:pt x="20239" y="15844"/>
                    <a:pt x="20319" y="15690"/>
                    <a:pt x="20392" y="15595"/>
                  </a:cubicBezTo>
                  <a:cubicBezTo>
                    <a:pt x="20465" y="15499"/>
                    <a:pt x="20528" y="15408"/>
                    <a:pt x="20528" y="15383"/>
                  </a:cubicBezTo>
                  <a:cubicBezTo>
                    <a:pt x="20528" y="15358"/>
                    <a:pt x="20614" y="15168"/>
                    <a:pt x="20710" y="14974"/>
                  </a:cubicBezTo>
                  <a:cubicBezTo>
                    <a:pt x="20806" y="14781"/>
                    <a:pt x="20876" y="14578"/>
                    <a:pt x="20876" y="14520"/>
                  </a:cubicBezTo>
                  <a:cubicBezTo>
                    <a:pt x="20877" y="14462"/>
                    <a:pt x="20936" y="14332"/>
                    <a:pt x="20997" y="14217"/>
                  </a:cubicBezTo>
                  <a:cubicBezTo>
                    <a:pt x="21059" y="14103"/>
                    <a:pt x="21120" y="13929"/>
                    <a:pt x="21134" y="13839"/>
                  </a:cubicBezTo>
                  <a:cubicBezTo>
                    <a:pt x="21147" y="13749"/>
                    <a:pt x="21179" y="13628"/>
                    <a:pt x="21209" y="13567"/>
                  </a:cubicBezTo>
                  <a:cubicBezTo>
                    <a:pt x="21287" y="13412"/>
                    <a:pt x="21394" y="12969"/>
                    <a:pt x="21436" y="12598"/>
                  </a:cubicBezTo>
                  <a:cubicBezTo>
                    <a:pt x="21456" y="12426"/>
                    <a:pt x="21490" y="12133"/>
                    <a:pt x="21512" y="11947"/>
                  </a:cubicBezTo>
                  <a:cubicBezTo>
                    <a:pt x="21599" y="11208"/>
                    <a:pt x="21512" y="8986"/>
                    <a:pt x="21391" y="8754"/>
                  </a:cubicBezTo>
                  <a:cubicBezTo>
                    <a:pt x="21371" y="8715"/>
                    <a:pt x="21338" y="8538"/>
                    <a:pt x="21315" y="8360"/>
                  </a:cubicBezTo>
                  <a:cubicBezTo>
                    <a:pt x="21292" y="8183"/>
                    <a:pt x="21220" y="7935"/>
                    <a:pt x="21164" y="7800"/>
                  </a:cubicBezTo>
                  <a:cubicBezTo>
                    <a:pt x="21108" y="7666"/>
                    <a:pt x="21038" y="7436"/>
                    <a:pt x="20997" y="7286"/>
                  </a:cubicBezTo>
                  <a:cubicBezTo>
                    <a:pt x="20921" y="7003"/>
                    <a:pt x="20774" y="6662"/>
                    <a:pt x="20695" y="6559"/>
                  </a:cubicBezTo>
                  <a:cubicBezTo>
                    <a:pt x="20670" y="6527"/>
                    <a:pt x="20647" y="6430"/>
                    <a:pt x="20634" y="6348"/>
                  </a:cubicBezTo>
                  <a:cubicBezTo>
                    <a:pt x="20621" y="6265"/>
                    <a:pt x="20565" y="6143"/>
                    <a:pt x="20513" y="6075"/>
                  </a:cubicBezTo>
                  <a:cubicBezTo>
                    <a:pt x="20461" y="6007"/>
                    <a:pt x="20347" y="5804"/>
                    <a:pt x="20256" y="5621"/>
                  </a:cubicBezTo>
                  <a:cubicBezTo>
                    <a:pt x="20164" y="5439"/>
                    <a:pt x="20037" y="5203"/>
                    <a:pt x="19968" y="5107"/>
                  </a:cubicBezTo>
                  <a:cubicBezTo>
                    <a:pt x="19899" y="5010"/>
                    <a:pt x="19782" y="4827"/>
                    <a:pt x="19711" y="4698"/>
                  </a:cubicBezTo>
                  <a:cubicBezTo>
                    <a:pt x="19639" y="4569"/>
                    <a:pt x="19523" y="4409"/>
                    <a:pt x="19453" y="4350"/>
                  </a:cubicBezTo>
                  <a:cubicBezTo>
                    <a:pt x="19384" y="4291"/>
                    <a:pt x="19261" y="4141"/>
                    <a:pt x="19181" y="4017"/>
                  </a:cubicBezTo>
                  <a:cubicBezTo>
                    <a:pt x="19100" y="3893"/>
                    <a:pt x="18967" y="3732"/>
                    <a:pt x="18893" y="3654"/>
                  </a:cubicBezTo>
                  <a:cubicBezTo>
                    <a:pt x="18819" y="3575"/>
                    <a:pt x="18727" y="3457"/>
                    <a:pt x="18681" y="3381"/>
                  </a:cubicBezTo>
                  <a:cubicBezTo>
                    <a:pt x="18635" y="3305"/>
                    <a:pt x="18466" y="3139"/>
                    <a:pt x="18318" y="3018"/>
                  </a:cubicBezTo>
                  <a:cubicBezTo>
                    <a:pt x="18169" y="2897"/>
                    <a:pt x="18014" y="2743"/>
                    <a:pt x="17970" y="2685"/>
                  </a:cubicBezTo>
                  <a:cubicBezTo>
                    <a:pt x="17925" y="2627"/>
                    <a:pt x="17881" y="2586"/>
                    <a:pt x="17864" y="2579"/>
                  </a:cubicBezTo>
                  <a:cubicBezTo>
                    <a:pt x="17847" y="2572"/>
                    <a:pt x="17734" y="2487"/>
                    <a:pt x="17621" y="2398"/>
                  </a:cubicBezTo>
                  <a:cubicBezTo>
                    <a:pt x="17379" y="2204"/>
                    <a:pt x="17132" y="2027"/>
                    <a:pt x="16940" y="1913"/>
                  </a:cubicBezTo>
                  <a:cubicBezTo>
                    <a:pt x="16864" y="1868"/>
                    <a:pt x="16776" y="1793"/>
                    <a:pt x="16743" y="1747"/>
                  </a:cubicBezTo>
                  <a:cubicBezTo>
                    <a:pt x="16711" y="1701"/>
                    <a:pt x="16665" y="1671"/>
                    <a:pt x="16637" y="1671"/>
                  </a:cubicBezTo>
                  <a:cubicBezTo>
                    <a:pt x="16610" y="1671"/>
                    <a:pt x="16501" y="1611"/>
                    <a:pt x="16395" y="1535"/>
                  </a:cubicBezTo>
                  <a:cubicBezTo>
                    <a:pt x="16212" y="1403"/>
                    <a:pt x="15683" y="1126"/>
                    <a:pt x="15608" y="1126"/>
                  </a:cubicBezTo>
                  <a:cubicBezTo>
                    <a:pt x="15589" y="1126"/>
                    <a:pt x="15517" y="1084"/>
                    <a:pt x="15457" y="1035"/>
                  </a:cubicBezTo>
                  <a:cubicBezTo>
                    <a:pt x="15310" y="919"/>
                    <a:pt x="15189" y="854"/>
                    <a:pt x="15124" y="854"/>
                  </a:cubicBezTo>
                  <a:cubicBezTo>
                    <a:pt x="15094" y="854"/>
                    <a:pt x="14991" y="812"/>
                    <a:pt x="14896" y="763"/>
                  </a:cubicBezTo>
                  <a:cubicBezTo>
                    <a:pt x="14802" y="714"/>
                    <a:pt x="14645" y="640"/>
                    <a:pt x="14548" y="612"/>
                  </a:cubicBezTo>
                  <a:cubicBezTo>
                    <a:pt x="14451" y="584"/>
                    <a:pt x="14249" y="525"/>
                    <a:pt x="14109" y="475"/>
                  </a:cubicBezTo>
                  <a:cubicBezTo>
                    <a:pt x="13969" y="426"/>
                    <a:pt x="13751" y="365"/>
                    <a:pt x="13625" y="339"/>
                  </a:cubicBezTo>
                  <a:cubicBezTo>
                    <a:pt x="13499" y="314"/>
                    <a:pt x="13278" y="255"/>
                    <a:pt x="13125" y="203"/>
                  </a:cubicBezTo>
                  <a:cubicBezTo>
                    <a:pt x="12636" y="37"/>
                    <a:pt x="11908" y="-21"/>
                    <a:pt x="10658" y="6"/>
                  </a:cubicBezTo>
                  <a:close/>
                </a:path>
              </a:pathLst>
            </a:custGeom>
            <a:ln w="3175" cap="flat">
              <a:noFill/>
              <a:miter lim="400000"/>
            </a:ln>
            <a:effectLst/>
          </p:spPr>
        </p:pic>
      </p:grpSp>
      <p:sp>
        <p:nvSpPr>
          <p:cNvPr id="140" name="Rice Convection Model…"/>
          <p:cNvSpPr txBox="1"/>
          <p:nvPr/>
        </p:nvSpPr>
        <p:spPr>
          <a:xfrm>
            <a:off x="11110912" y="5905711"/>
            <a:ext cx="5420494"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3200" b="1">
                <a:solidFill>
                  <a:srgbClr val="DCDEE0"/>
                </a:solidFill>
                <a:latin typeface="Arial Narrow"/>
                <a:ea typeface="Arial Narrow"/>
                <a:cs typeface="Arial Narrow"/>
                <a:sym typeface="Arial Narrow"/>
              </a:defRPr>
            </a:pPr>
            <a:r>
              <a:rPr dirty="0">
                <a:solidFill>
                  <a:schemeClr val="accent1">
                    <a:lumMod val="50000"/>
                  </a:schemeClr>
                </a:solidFill>
              </a:rPr>
              <a:t>Rice Convection Model </a:t>
            </a:r>
          </a:p>
          <a:p>
            <a:pPr>
              <a:defRPr sz="3200" b="1">
                <a:solidFill>
                  <a:srgbClr val="DCDEE0"/>
                </a:solidFill>
                <a:latin typeface="Arial Narrow"/>
                <a:ea typeface="Arial Narrow"/>
                <a:cs typeface="Arial Narrow"/>
                <a:sym typeface="Arial Narrow"/>
              </a:defRPr>
            </a:pPr>
            <a:r>
              <a:rPr dirty="0">
                <a:solidFill>
                  <a:schemeClr val="accent1">
                    <a:lumMod val="50000"/>
                  </a:schemeClr>
                </a:solidFill>
              </a:rPr>
              <a:t>Inner Magnetosphere Model</a:t>
            </a:r>
          </a:p>
        </p:txBody>
      </p:sp>
      <p:sp>
        <p:nvSpPr>
          <p:cNvPr id="141" name="Magnetic Field &amp;…"/>
          <p:cNvSpPr txBox="1"/>
          <p:nvPr/>
        </p:nvSpPr>
        <p:spPr>
          <a:xfrm>
            <a:off x="7897627" y="2277395"/>
            <a:ext cx="4069405" cy="9026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2600">
                <a:solidFill>
                  <a:srgbClr val="76D6FF"/>
                </a:solidFill>
                <a:latin typeface="Arial Narrow"/>
                <a:ea typeface="Arial Narrow"/>
                <a:cs typeface="Arial Narrow"/>
                <a:sym typeface="Arial Narrow"/>
              </a:defRPr>
            </a:pPr>
            <a:r>
              <a:rPr dirty="0">
                <a:solidFill>
                  <a:schemeClr val="tx1"/>
                </a:solidFill>
              </a:rPr>
              <a:t>Magnetic Field &amp; </a:t>
            </a:r>
          </a:p>
          <a:p>
            <a:pPr>
              <a:defRPr sz="2600">
                <a:solidFill>
                  <a:srgbClr val="76D6FF"/>
                </a:solidFill>
                <a:latin typeface="Arial Narrow"/>
                <a:ea typeface="Arial Narrow"/>
                <a:cs typeface="Arial Narrow"/>
                <a:sym typeface="Arial Narrow"/>
              </a:defRPr>
            </a:pPr>
            <a:r>
              <a:rPr dirty="0">
                <a:solidFill>
                  <a:schemeClr val="tx1"/>
                </a:solidFill>
              </a:rPr>
              <a:t>Plasma</a:t>
            </a:r>
          </a:p>
        </p:txBody>
      </p:sp>
      <p:sp>
        <p:nvSpPr>
          <p:cNvPr id="142" name="Density &amp; Pressure"/>
          <p:cNvSpPr txBox="1"/>
          <p:nvPr/>
        </p:nvSpPr>
        <p:spPr>
          <a:xfrm>
            <a:off x="7943327" y="5905999"/>
            <a:ext cx="281279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Density &amp; Pressure</a:t>
            </a:r>
          </a:p>
        </p:txBody>
      </p:sp>
      <p:sp>
        <p:nvSpPr>
          <p:cNvPr id="144" name="BATSRUS…"/>
          <p:cNvSpPr txBox="1"/>
          <p:nvPr/>
        </p:nvSpPr>
        <p:spPr>
          <a:xfrm>
            <a:off x="2629052" y="10797634"/>
            <a:ext cx="5420493"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p>
            <a:pPr>
              <a:defRPr sz="3200" b="1">
                <a:solidFill>
                  <a:srgbClr val="DCDEE0"/>
                </a:solidFill>
                <a:latin typeface="Arial Narrow"/>
                <a:ea typeface="Arial Narrow"/>
                <a:cs typeface="Arial Narrow"/>
                <a:sym typeface="Arial Narrow"/>
              </a:defRPr>
            </a:pPr>
            <a:r>
              <a:rPr dirty="0">
                <a:solidFill>
                  <a:schemeClr val="accent1">
                    <a:lumMod val="50000"/>
                  </a:schemeClr>
                </a:solidFill>
              </a:rPr>
              <a:t>BATSRUS</a:t>
            </a:r>
          </a:p>
          <a:p>
            <a:pPr>
              <a:defRPr sz="3200" b="1">
                <a:solidFill>
                  <a:srgbClr val="DCDEE0"/>
                </a:solidFill>
                <a:latin typeface="Arial Narrow"/>
                <a:ea typeface="Arial Narrow"/>
                <a:cs typeface="Arial Narrow"/>
                <a:sym typeface="Arial Narrow"/>
              </a:defRPr>
            </a:pPr>
            <a:r>
              <a:rPr dirty="0">
                <a:solidFill>
                  <a:schemeClr val="accent1">
                    <a:lumMod val="50000"/>
                  </a:schemeClr>
                </a:solidFill>
              </a:rPr>
              <a:t>Outer Magnetosphere Model</a:t>
            </a:r>
          </a:p>
        </p:txBody>
      </p:sp>
      <p:sp>
        <p:nvSpPr>
          <p:cNvPr id="145" name="Line"/>
          <p:cNvSpPr/>
          <p:nvPr/>
        </p:nvSpPr>
        <p:spPr>
          <a:xfrm>
            <a:off x="15560011" y="2982714"/>
            <a:ext cx="3965805" cy="2003585"/>
          </a:xfrm>
          <a:custGeom>
            <a:avLst/>
            <a:gdLst/>
            <a:ahLst/>
            <a:cxnLst>
              <a:cxn ang="0">
                <a:pos x="wd2" y="hd2"/>
              </a:cxn>
              <a:cxn ang="5400000">
                <a:pos x="wd2" y="hd2"/>
              </a:cxn>
              <a:cxn ang="10800000">
                <a:pos x="wd2" y="hd2"/>
              </a:cxn>
              <a:cxn ang="16200000">
                <a:pos x="wd2" y="hd2"/>
              </a:cxn>
            </a:cxnLst>
            <a:rect l="0" t="0" r="r" b="b"/>
            <a:pathLst>
              <a:path w="21600" h="20246" extrusionOk="0">
                <a:moveTo>
                  <a:pt x="21600" y="20246"/>
                </a:moveTo>
                <a:cubicBezTo>
                  <a:pt x="20578" y="13993"/>
                  <a:pt x="18240" y="8545"/>
                  <a:pt x="15005" y="4876"/>
                </a:cubicBezTo>
                <a:cubicBezTo>
                  <a:pt x="10610" y="-109"/>
                  <a:pt x="5041" y="-1354"/>
                  <a:pt x="0" y="1521"/>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grpSp>
        <p:nvGrpSpPr>
          <p:cNvPr id="148" name="Group"/>
          <p:cNvGrpSpPr/>
          <p:nvPr/>
        </p:nvGrpSpPr>
        <p:grpSpPr>
          <a:xfrm>
            <a:off x="17282191" y="4128165"/>
            <a:ext cx="4699194" cy="4700162"/>
            <a:chOff x="79977" y="139952"/>
            <a:chExt cx="4699193" cy="4700160"/>
          </a:xfrm>
        </p:grpSpPr>
        <p:pic>
          <p:nvPicPr>
            <p:cNvPr id="146"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9462848">
              <a:off x="746515" y="804874"/>
              <a:ext cx="3366118" cy="3370318"/>
            </a:xfrm>
            <a:custGeom>
              <a:avLst/>
              <a:gdLst/>
              <a:ahLst/>
              <a:cxnLst>
                <a:cxn ang="0">
                  <a:pos x="wd2" y="hd2"/>
                </a:cxn>
                <a:cxn ang="5400000">
                  <a:pos x="wd2" y="hd2"/>
                </a:cxn>
                <a:cxn ang="10800000">
                  <a:pos x="wd2" y="hd2"/>
                </a:cxn>
                <a:cxn ang="16200000">
                  <a:pos x="wd2" y="hd2"/>
                </a:cxn>
              </a:cxnLst>
              <a:rect l="0" t="0" r="r" b="b"/>
              <a:pathLst>
                <a:path w="21549" h="21559" extrusionOk="0">
                  <a:moveTo>
                    <a:pt x="10658" y="6"/>
                  </a:moveTo>
                  <a:cubicBezTo>
                    <a:pt x="9326" y="35"/>
                    <a:pt x="8479" y="132"/>
                    <a:pt x="8110" y="293"/>
                  </a:cubicBezTo>
                  <a:cubicBezTo>
                    <a:pt x="8042" y="323"/>
                    <a:pt x="7944" y="346"/>
                    <a:pt x="7894" y="346"/>
                  </a:cubicBezTo>
                  <a:cubicBezTo>
                    <a:pt x="7843" y="347"/>
                    <a:pt x="7733" y="381"/>
                    <a:pt x="7647" y="423"/>
                  </a:cubicBezTo>
                  <a:cubicBezTo>
                    <a:pt x="7561" y="464"/>
                    <a:pt x="7460" y="501"/>
                    <a:pt x="7424" y="501"/>
                  </a:cubicBezTo>
                  <a:cubicBezTo>
                    <a:pt x="7387" y="502"/>
                    <a:pt x="7348" y="520"/>
                    <a:pt x="7335" y="542"/>
                  </a:cubicBezTo>
                  <a:cubicBezTo>
                    <a:pt x="7322" y="563"/>
                    <a:pt x="7282" y="580"/>
                    <a:pt x="7248" y="580"/>
                  </a:cubicBezTo>
                  <a:cubicBezTo>
                    <a:pt x="7215" y="580"/>
                    <a:pt x="7133" y="606"/>
                    <a:pt x="7065" y="636"/>
                  </a:cubicBezTo>
                  <a:cubicBezTo>
                    <a:pt x="6582" y="851"/>
                    <a:pt x="6478" y="892"/>
                    <a:pt x="6433" y="892"/>
                  </a:cubicBezTo>
                  <a:cubicBezTo>
                    <a:pt x="6376" y="892"/>
                    <a:pt x="6134" y="1013"/>
                    <a:pt x="6100" y="1057"/>
                  </a:cubicBezTo>
                  <a:cubicBezTo>
                    <a:pt x="6088" y="1073"/>
                    <a:pt x="6000" y="1127"/>
                    <a:pt x="5904" y="1177"/>
                  </a:cubicBezTo>
                  <a:cubicBezTo>
                    <a:pt x="5387" y="1446"/>
                    <a:pt x="5022" y="1657"/>
                    <a:pt x="4995" y="1702"/>
                  </a:cubicBezTo>
                  <a:cubicBezTo>
                    <a:pt x="4978" y="1730"/>
                    <a:pt x="4940" y="1753"/>
                    <a:pt x="4911" y="1753"/>
                  </a:cubicBezTo>
                  <a:cubicBezTo>
                    <a:pt x="4882" y="1753"/>
                    <a:pt x="4847" y="1779"/>
                    <a:pt x="4835" y="1811"/>
                  </a:cubicBezTo>
                  <a:cubicBezTo>
                    <a:pt x="4822" y="1844"/>
                    <a:pt x="4781" y="1870"/>
                    <a:pt x="4741" y="1870"/>
                  </a:cubicBezTo>
                  <a:cubicBezTo>
                    <a:pt x="4666" y="1870"/>
                    <a:pt x="4358" y="2078"/>
                    <a:pt x="4093" y="2306"/>
                  </a:cubicBezTo>
                  <a:cubicBezTo>
                    <a:pt x="4009" y="2378"/>
                    <a:pt x="3900" y="2462"/>
                    <a:pt x="3851" y="2494"/>
                  </a:cubicBezTo>
                  <a:cubicBezTo>
                    <a:pt x="3737" y="2570"/>
                    <a:pt x="2946" y="3301"/>
                    <a:pt x="2817" y="3449"/>
                  </a:cubicBezTo>
                  <a:cubicBezTo>
                    <a:pt x="2763" y="3511"/>
                    <a:pt x="2630" y="3663"/>
                    <a:pt x="2523" y="3787"/>
                  </a:cubicBezTo>
                  <a:cubicBezTo>
                    <a:pt x="2415" y="3910"/>
                    <a:pt x="2284" y="4075"/>
                    <a:pt x="2230" y="4155"/>
                  </a:cubicBezTo>
                  <a:cubicBezTo>
                    <a:pt x="2177" y="4234"/>
                    <a:pt x="2097" y="4338"/>
                    <a:pt x="2055" y="4383"/>
                  </a:cubicBezTo>
                  <a:cubicBezTo>
                    <a:pt x="1866" y="4586"/>
                    <a:pt x="1617" y="5013"/>
                    <a:pt x="1201" y="5838"/>
                  </a:cubicBezTo>
                  <a:cubicBezTo>
                    <a:pt x="1115" y="6010"/>
                    <a:pt x="1023" y="6176"/>
                    <a:pt x="998" y="6208"/>
                  </a:cubicBezTo>
                  <a:cubicBezTo>
                    <a:pt x="904" y="6331"/>
                    <a:pt x="530" y="7341"/>
                    <a:pt x="355" y="7948"/>
                  </a:cubicBezTo>
                  <a:cubicBezTo>
                    <a:pt x="160" y="8626"/>
                    <a:pt x="-1" y="9934"/>
                    <a:pt x="0" y="10834"/>
                  </a:cubicBezTo>
                  <a:cubicBezTo>
                    <a:pt x="0" y="11697"/>
                    <a:pt x="126" y="12716"/>
                    <a:pt x="315" y="13398"/>
                  </a:cubicBezTo>
                  <a:cubicBezTo>
                    <a:pt x="336" y="13473"/>
                    <a:pt x="385" y="13669"/>
                    <a:pt x="427" y="13830"/>
                  </a:cubicBezTo>
                  <a:cubicBezTo>
                    <a:pt x="506" y="14138"/>
                    <a:pt x="605" y="14433"/>
                    <a:pt x="691" y="14630"/>
                  </a:cubicBezTo>
                  <a:cubicBezTo>
                    <a:pt x="719" y="14694"/>
                    <a:pt x="795" y="14887"/>
                    <a:pt x="861" y="15059"/>
                  </a:cubicBezTo>
                  <a:cubicBezTo>
                    <a:pt x="967" y="15333"/>
                    <a:pt x="1093" y="15585"/>
                    <a:pt x="1430" y="16198"/>
                  </a:cubicBezTo>
                  <a:cubicBezTo>
                    <a:pt x="1622" y="16549"/>
                    <a:pt x="2128" y="17270"/>
                    <a:pt x="2452" y="17658"/>
                  </a:cubicBezTo>
                  <a:cubicBezTo>
                    <a:pt x="3049" y="18375"/>
                    <a:pt x="3679" y="18975"/>
                    <a:pt x="4281" y="19397"/>
                  </a:cubicBezTo>
                  <a:cubicBezTo>
                    <a:pt x="4403" y="19483"/>
                    <a:pt x="4563" y="19597"/>
                    <a:pt x="4634" y="19651"/>
                  </a:cubicBezTo>
                  <a:cubicBezTo>
                    <a:pt x="4705" y="19705"/>
                    <a:pt x="4824" y="19786"/>
                    <a:pt x="4896" y="19829"/>
                  </a:cubicBezTo>
                  <a:cubicBezTo>
                    <a:pt x="4968" y="19872"/>
                    <a:pt x="5132" y="19970"/>
                    <a:pt x="5262" y="20050"/>
                  </a:cubicBezTo>
                  <a:cubicBezTo>
                    <a:pt x="5517" y="20208"/>
                    <a:pt x="5661" y="20288"/>
                    <a:pt x="6207" y="20565"/>
                  </a:cubicBezTo>
                  <a:cubicBezTo>
                    <a:pt x="6404" y="20665"/>
                    <a:pt x="6582" y="20745"/>
                    <a:pt x="6601" y="20745"/>
                  </a:cubicBezTo>
                  <a:cubicBezTo>
                    <a:pt x="6619" y="20745"/>
                    <a:pt x="6827" y="20823"/>
                    <a:pt x="7063" y="20918"/>
                  </a:cubicBezTo>
                  <a:cubicBezTo>
                    <a:pt x="7299" y="21013"/>
                    <a:pt x="7560" y="21103"/>
                    <a:pt x="7645" y="21119"/>
                  </a:cubicBezTo>
                  <a:cubicBezTo>
                    <a:pt x="7730" y="21135"/>
                    <a:pt x="7873" y="21181"/>
                    <a:pt x="7962" y="21220"/>
                  </a:cubicBezTo>
                  <a:cubicBezTo>
                    <a:pt x="8051" y="21260"/>
                    <a:pt x="8236" y="21310"/>
                    <a:pt x="8374" y="21332"/>
                  </a:cubicBezTo>
                  <a:cubicBezTo>
                    <a:pt x="8511" y="21353"/>
                    <a:pt x="8714" y="21390"/>
                    <a:pt x="8821" y="21413"/>
                  </a:cubicBezTo>
                  <a:cubicBezTo>
                    <a:pt x="8929" y="21436"/>
                    <a:pt x="9236" y="21477"/>
                    <a:pt x="9505" y="21504"/>
                  </a:cubicBezTo>
                  <a:cubicBezTo>
                    <a:pt x="10100" y="21566"/>
                    <a:pt x="11504" y="21579"/>
                    <a:pt x="11995" y="21527"/>
                  </a:cubicBezTo>
                  <a:cubicBezTo>
                    <a:pt x="12460" y="21478"/>
                    <a:pt x="13189" y="21330"/>
                    <a:pt x="13610" y="21197"/>
                  </a:cubicBezTo>
                  <a:cubicBezTo>
                    <a:pt x="13793" y="21140"/>
                    <a:pt x="13996" y="21082"/>
                    <a:pt x="14060" y="21070"/>
                  </a:cubicBezTo>
                  <a:cubicBezTo>
                    <a:pt x="14125" y="21059"/>
                    <a:pt x="14286" y="20998"/>
                    <a:pt x="14418" y="20936"/>
                  </a:cubicBezTo>
                  <a:cubicBezTo>
                    <a:pt x="14551" y="20874"/>
                    <a:pt x="14681" y="20824"/>
                    <a:pt x="14708" y="20824"/>
                  </a:cubicBezTo>
                  <a:cubicBezTo>
                    <a:pt x="14735" y="20824"/>
                    <a:pt x="14947" y="20736"/>
                    <a:pt x="15178" y="20629"/>
                  </a:cubicBezTo>
                  <a:cubicBezTo>
                    <a:pt x="15410" y="20521"/>
                    <a:pt x="15618" y="20433"/>
                    <a:pt x="15638" y="20433"/>
                  </a:cubicBezTo>
                  <a:cubicBezTo>
                    <a:pt x="15658" y="20433"/>
                    <a:pt x="15696" y="20408"/>
                    <a:pt x="15722" y="20377"/>
                  </a:cubicBezTo>
                  <a:cubicBezTo>
                    <a:pt x="15747" y="20346"/>
                    <a:pt x="15824" y="20310"/>
                    <a:pt x="15892" y="20296"/>
                  </a:cubicBezTo>
                  <a:cubicBezTo>
                    <a:pt x="16023" y="20269"/>
                    <a:pt x="16306" y="20098"/>
                    <a:pt x="16360" y="20014"/>
                  </a:cubicBezTo>
                  <a:cubicBezTo>
                    <a:pt x="16377" y="19987"/>
                    <a:pt x="16426" y="19963"/>
                    <a:pt x="16466" y="19963"/>
                  </a:cubicBezTo>
                  <a:cubicBezTo>
                    <a:pt x="16507" y="19963"/>
                    <a:pt x="16552" y="19947"/>
                    <a:pt x="16565" y="19925"/>
                  </a:cubicBezTo>
                  <a:cubicBezTo>
                    <a:pt x="16579" y="19904"/>
                    <a:pt x="16725" y="19795"/>
                    <a:pt x="16891" y="19684"/>
                  </a:cubicBezTo>
                  <a:cubicBezTo>
                    <a:pt x="17526" y="19257"/>
                    <a:pt x="18425" y="18505"/>
                    <a:pt x="18519" y="18323"/>
                  </a:cubicBezTo>
                  <a:cubicBezTo>
                    <a:pt x="18551" y="18262"/>
                    <a:pt x="18633" y="18173"/>
                    <a:pt x="18700" y="18125"/>
                  </a:cubicBezTo>
                  <a:cubicBezTo>
                    <a:pt x="18767" y="18078"/>
                    <a:pt x="18853" y="17987"/>
                    <a:pt x="18893" y="17922"/>
                  </a:cubicBezTo>
                  <a:cubicBezTo>
                    <a:pt x="18932" y="17858"/>
                    <a:pt x="19051" y="17705"/>
                    <a:pt x="19159" y="17585"/>
                  </a:cubicBezTo>
                  <a:cubicBezTo>
                    <a:pt x="19372" y="17348"/>
                    <a:pt x="19484" y="17188"/>
                    <a:pt x="19629" y="16914"/>
                  </a:cubicBezTo>
                  <a:cubicBezTo>
                    <a:pt x="19681" y="16818"/>
                    <a:pt x="19764" y="16696"/>
                    <a:pt x="19812" y="16643"/>
                  </a:cubicBezTo>
                  <a:cubicBezTo>
                    <a:pt x="19861" y="16589"/>
                    <a:pt x="19930" y="16475"/>
                    <a:pt x="19965" y="16389"/>
                  </a:cubicBezTo>
                  <a:cubicBezTo>
                    <a:pt x="20000" y="16303"/>
                    <a:pt x="20059" y="16199"/>
                    <a:pt x="20097" y="16155"/>
                  </a:cubicBezTo>
                  <a:cubicBezTo>
                    <a:pt x="20135" y="16112"/>
                    <a:pt x="20188" y="16008"/>
                    <a:pt x="20216" y="15924"/>
                  </a:cubicBezTo>
                  <a:cubicBezTo>
                    <a:pt x="20245" y="15841"/>
                    <a:pt x="20329" y="15695"/>
                    <a:pt x="20402" y="15599"/>
                  </a:cubicBezTo>
                  <a:cubicBezTo>
                    <a:pt x="20475" y="15504"/>
                    <a:pt x="20534" y="15404"/>
                    <a:pt x="20534" y="15378"/>
                  </a:cubicBezTo>
                  <a:cubicBezTo>
                    <a:pt x="20534" y="15353"/>
                    <a:pt x="20613" y="15176"/>
                    <a:pt x="20709" y="14982"/>
                  </a:cubicBezTo>
                  <a:cubicBezTo>
                    <a:pt x="20806" y="14789"/>
                    <a:pt x="20884" y="14583"/>
                    <a:pt x="20885" y="14525"/>
                  </a:cubicBezTo>
                  <a:cubicBezTo>
                    <a:pt x="20885" y="14468"/>
                    <a:pt x="20937" y="14327"/>
                    <a:pt x="20999" y="14213"/>
                  </a:cubicBezTo>
                  <a:cubicBezTo>
                    <a:pt x="21061" y="14099"/>
                    <a:pt x="21123" y="13932"/>
                    <a:pt x="21136" y="13843"/>
                  </a:cubicBezTo>
                  <a:cubicBezTo>
                    <a:pt x="21150" y="13753"/>
                    <a:pt x="21184" y="13629"/>
                    <a:pt x="21215" y="13568"/>
                  </a:cubicBezTo>
                  <a:cubicBezTo>
                    <a:pt x="21292" y="13414"/>
                    <a:pt x="21394" y="12969"/>
                    <a:pt x="21436" y="12599"/>
                  </a:cubicBezTo>
                  <a:cubicBezTo>
                    <a:pt x="21456" y="12427"/>
                    <a:pt x="21490" y="12134"/>
                    <a:pt x="21512" y="11949"/>
                  </a:cubicBezTo>
                  <a:cubicBezTo>
                    <a:pt x="21599" y="11210"/>
                    <a:pt x="21521" y="8992"/>
                    <a:pt x="21400" y="8760"/>
                  </a:cubicBezTo>
                  <a:cubicBezTo>
                    <a:pt x="21380" y="8721"/>
                    <a:pt x="21345" y="8544"/>
                    <a:pt x="21322" y="8366"/>
                  </a:cubicBezTo>
                  <a:cubicBezTo>
                    <a:pt x="21299" y="8189"/>
                    <a:pt x="21233" y="7934"/>
                    <a:pt x="21177" y="7800"/>
                  </a:cubicBezTo>
                  <a:cubicBezTo>
                    <a:pt x="21120" y="7666"/>
                    <a:pt x="21042" y="7433"/>
                    <a:pt x="21001" y="7282"/>
                  </a:cubicBezTo>
                  <a:cubicBezTo>
                    <a:pt x="20925" y="6999"/>
                    <a:pt x="20786" y="6661"/>
                    <a:pt x="20707" y="6559"/>
                  </a:cubicBezTo>
                  <a:cubicBezTo>
                    <a:pt x="20682" y="6527"/>
                    <a:pt x="20651" y="6433"/>
                    <a:pt x="20638" y="6351"/>
                  </a:cubicBezTo>
                  <a:cubicBezTo>
                    <a:pt x="20626" y="6268"/>
                    <a:pt x="20573" y="6145"/>
                    <a:pt x="20521" y="6076"/>
                  </a:cubicBezTo>
                  <a:cubicBezTo>
                    <a:pt x="20469" y="6008"/>
                    <a:pt x="20351" y="5804"/>
                    <a:pt x="20260" y="5622"/>
                  </a:cubicBezTo>
                  <a:cubicBezTo>
                    <a:pt x="20168" y="5440"/>
                    <a:pt x="20037" y="5211"/>
                    <a:pt x="19967" y="5114"/>
                  </a:cubicBezTo>
                  <a:cubicBezTo>
                    <a:pt x="19898" y="5018"/>
                    <a:pt x="19785" y="4832"/>
                    <a:pt x="19713" y="4703"/>
                  </a:cubicBezTo>
                  <a:cubicBezTo>
                    <a:pt x="19642" y="4574"/>
                    <a:pt x="19526" y="4422"/>
                    <a:pt x="19457" y="4363"/>
                  </a:cubicBezTo>
                  <a:cubicBezTo>
                    <a:pt x="19387" y="4304"/>
                    <a:pt x="19263" y="4154"/>
                    <a:pt x="19182" y="4030"/>
                  </a:cubicBezTo>
                  <a:cubicBezTo>
                    <a:pt x="19102" y="3906"/>
                    <a:pt x="18975" y="3740"/>
                    <a:pt x="18900" y="3662"/>
                  </a:cubicBezTo>
                  <a:cubicBezTo>
                    <a:pt x="18826" y="3584"/>
                    <a:pt x="18728" y="3459"/>
                    <a:pt x="18682" y="3383"/>
                  </a:cubicBezTo>
                  <a:cubicBezTo>
                    <a:pt x="18635" y="3307"/>
                    <a:pt x="18477" y="3146"/>
                    <a:pt x="18329" y="3025"/>
                  </a:cubicBezTo>
                  <a:cubicBezTo>
                    <a:pt x="18180" y="2904"/>
                    <a:pt x="18023" y="2755"/>
                    <a:pt x="17978" y="2697"/>
                  </a:cubicBezTo>
                  <a:cubicBezTo>
                    <a:pt x="17933" y="2639"/>
                    <a:pt x="17881" y="2588"/>
                    <a:pt x="17864" y="2581"/>
                  </a:cubicBezTo>
                  <a:cubicBezTo>
                    <a:pt x="17847" y="2573"/>
                    <a:pt x="17742" y="2493"/>
                    <a:pt x="17630" y="2403"/>
                  </a:cubicBezTo>
                  <a:cubicBezTo>
                    <a:pt x="17388" y="2210"/>
                    <a:pt x="17143" y="2039"/>
                    <a:pt x="16952" y="1926"/>
                  </a:cubicBezTo>
                  <a:cubicBezTo>
                    <a:pt x="16875" y="1880"/>
                    <a:pt x="16788" y="1804"/>
                    <a:pt x="16756" y="1758"/>
                  </a:cubicBezTo>
                  <a:cubicBezTo>
                    <a:pt x="16724" y="1712"/>
                    <a:pt x="16674" y="1674"/>
                    <a:pt x="16647" y="1674"/>
                  </a:cubicBezTo>
                  <a:cubicBezTo>
                    <a:pt x="16619" y="1674"/>
                    <a:pt x="16511" y="1611"/>
                    <a:pt x="16405" y="1535"/>
                  </a:cubicBezTo>
                  <a:cubicBezTo>
                    <a:pt x="16222" y="1402"/>
                    <a:pt x="15682" y="1128"/>
                    <a:pt x="15607" y="1128"/>
                  </a:cubicBezTo>
                  <a:cubicBezTo>
                    <a:pt x="15588" y="1128"/>
                    <a:pt x="15524" y="1088"/>
                    <a:pt x="15463" y="1040"/>
                  </a:cubicBezTo>
                  <a:cubicBezTo>
                    <a:pt x="15316" y="923"/>
                    <a:pt x="15188" y="854"/>
                    <a:pt x="15122" y="854"/>
                  </a:cubicBezTo>
                  <a:cubicBezTo>
                    <a:pt x="15093" y="854"/>
                    <a:pt x="14993" y="812"/>
                    <a:pt x="14899" y="763"/>
                  </a:cubicBezTo>
                  <a:cubicBezTo>
                    <a:pt x="14804" y="714"/>
                    <a:pt x="14647" y="651"/>
                    <a:pt x="14551" y="623"/>
                  </a:cubicBezTo>
                  <a:cubicBezTo>
                    <a:pt x="14454" y="595"/>
                    <a:pt x="14258" y="531"/>
                    <a:pt x="14119" y="481"/>
                  </a:cubicBezTo>
                  <a:cubicBezTo>
                    <a:pt x="13979" y="431"/>
                    <a:pt x="13762" y="372"/>
                    <a:pt x="13636" y="346"/>
                  </a:cubicBezTo>
                  <a:cubicBezTo>
                    <a:pt x="13510" y="321"/>
                    <a:pt x="13283" y="256"/>
                    <a:pt x="13130" y="204"/>
                  </a:cubicBezTo>
                  <a:cubicBezTo>
                    <a:pt x="12641" y="38"/>
                    <a:pt x="11908" y="-21"/>
                    <a:pt x="10658" y="6"/>
                  </a:cubicBezTo>
                  <a:close/>
                </a:path>
              </a:pathLst>
            </a:custGeom>
            <a:ln w="3175" cap="flat">
              <a:noFill/>
              <a:miter lim="400000"/>
            </a:ln>
            <a:effectLst/>
          </p:spPr>
        </p:pic>
        <p:pic>
          <p:nvPicPr>
            <p:cNvPr id="147"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19462848">
              <a:off x="1633383" y="822664"/>
              <a:ext cx="1731258" cy="1758886"/>
            </a:xfrm>
            <a:custGeom>
              <a:avLst/>
              <a:gdLst/>
              <a:ahLst/>
              <a:cxnLst>
                <a:cxn ang="0">
                  <a:pos x="wd2" y="hd2"/>
                </a:cxn>
                <a:cxn ang="5400000">
                  <a:pos x="wd2" y="hd2"/>
                </a:cxn>
                <a:cxn ang="10800000">
                  <a:pos x="wd2" y="hd2"/>
                </a:cxn>
                <a:cxn ang="16200000">
                  <a:pos x="wd2" y="hd2"/>
                </a:cxn>
              </a:cxnLst>
              <a:rect l="0" t="0" r="r" b="b"/>
              <a:pathLst>
                <a:path w="21595" h="21532" extrusionOk="0">
                  <a:moveTo>
                    <a:pt x="9971" y="12"/>
                  </a:moveTo>
                  <a:cubicBezTo>
                    <a:pt x="9599" y="28"/>
                    <a:pt x="9246" y="62"/>
                    <a:pt x="8927" y="114"/>
                  </a:cubicBezTo>
                  <a:cubicBezTo>
                    <a:pt x="6699" y="474"/>
                    <a:pt x="4763" y="1461"/>
                    <a:pt x="3169" y="3043"/>
                  </a:cubicBezTo>
                  <a:cubicBezTo>
                    <a:pt x="1137" y="5061"/>
                    <a:pt x="43" y="7625"/>
                    <a:pt x="1" y="10443"/>
                  </a:cubicBezTo>
                  <a:cubicBezTo>
                    <a:pt x="-5" y="10845"/>
                    <a:pt x="13" y="11255"/>
                    <a:pt x="50" y="11667"/>
                  </a:cubicBezTo>
                  <a:cubicBezTo>
                    <a:pt x="361" y="15103"/>
                    <a:pt x="2156" y="18016"/>
                    <a:pt x="5110" y="19883"/>
                  </a:cubicBezTo>
                  <a:cubicBezTo>
                    <a:pt x="6231" y="20591"/>
                    <a:pt x="7998" y="21223"/>
                    <a:pt x="9209" y="21345"/>
                  </a:cubicBezTo>
                  <a:cubicBezTo>
                    <a:pt x="9505" y="21375"/>
                    <a:pt x="9764" y="21429"/>
                    <a:pt x="9788" y="21466"/>
                  </a:cubicBezTo>
                  <a:cubicBezTo>
                    <a:pt x="9848" y="21562"/>
                    <a:pt x="11252" y="21548"/>
                    <a:pt x="11313" y="21452"/>
                  </a:cubicBezTo>
                  <a:cubicBezTo>
                    <a:pt x="11340" y="21408"/>
                    <a:pt x="11542" y="21374"/>
                    <a:pt x="11763" y="21374"/>
                  </a:cubicBezTo>
                  <a:cubicBezTo>
                    <a:pt x="12572" y="21374"/>
                    <a:pt x="14176" y="20952"/>
                    <a:pt x="15357" y="20427"/>
                  </a:cubicBezTo>
                  <a:cubicBezTo>
                    <a:pt x="17347" y="19541"/>
                    <a:pt x="19305" y="17650"/>
                    <a:pt x="20342" y="15612"/>
                  </a:cubicBezTo>
                  <a:cubicBezTo>
                    <a:pt x="20937" y="14443"/>
                    <a:pt x="21315" y="13152"/>
                    <a:pt x="21402" y="11997"/>
                  </a:cubicBezTo>
                  <a:cubicBezTo>
                    <a:pt x="21433" y="11580"/>
                    <a:pt x="21492" y="11219"/>
                    <a:pt x="21530" y="11196"/>
                  </a:cubicBezTo>
                  <a:cubicBezTo>
                    <a:pt x="21575" y="11169"/>
                    <a:pt x="21595" y="10888"/>
                    <a:pt x="21595" y="10608"/>
                  </a:cubicBezTo>
                  <a:cubicBezTo>
                    <a:pt x="21595" y="10328"/>
                    <a:pt x="21575" y="10052"/>
                    <a:pt x="21530" y="10025"/>
                  </a:cubicBezTo>
                  <a:cubicBezTo>
                    <a:pt x="21493" y="10002"/>
                    <a:pt x="21435" y="9686"/>
                    <a:pt x="21407" y="9325"/>
                  </a:cubicBezTo>
                  <a:cubicBezTo>
                    <a:pt x="21345" y="8549"/>
                    <a:pt x="21069" y="7485"/>
                    <a:pt x="20679" y="6537"/>
                  </a:cubicBezTo>
                  <a:cubicBezTo>
                    <a:pt x="19399" y="3422"/>
                    <a:pt x="16751" y="1192"/>
                    <a:pt x="13288" y="308"/>
                  </a:cubicBezTo>
                  <a:cubicBezTo>
                    <a:pt x="12358" y="71"/>
                    <a:pt x="11088" y="-38"/>
                    <a:pt x="9971" y="12"/>
                  </a:cubicBezTo>
                  <a:close/>
                </a:path>
              </a:pathLst>
            </a:custGeom>
            <a:ln w="3175" cap="flat">
              <a:noFill/>
              <a:miter lim="400000"/>
            </a:ln>
            <a:effectLst/>
          </p:spPr>
        </p:pic>
      </p:grpSp>
      <p:sp>
        <p:nvSpPr>
          <p:cNvPr id="149" name="Electric Field"/>
          <p:cNvSpPr txBox="1"/>
          <p:nvPr/>
        </p:nvSpPr>
        <p:spPr>
          <a:xfrm>
            <a:off x="16450664" y="2677614"/>
            <a:ext cx="406940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Electric Field</a:t>
            </a:r>
          </a:p>
        </p:txBody>
      </p:sp>
      <p:sp>
        <p:nvSpPr>
          <p:cNvPr id="150" name="Line"/>
          <p:cNvSpPr/>
          <p:nvPr/>
        </p:nvSpPr>
        <p:spPr>
          <a:xfrm>
            <a:off x="5389913" y="3255443"/>
            <a:ext cx="6692129" cy="2583379"/>
          </a:xfrm>
          <a:custGeom>
            <a:avLst/>
            <a:gdLst/>
            <a:ahLst/>
            <a:cxnLst>
              <a:cxn ang="0">
                <a:pos x="wd2" y="hd2"/>
              </a:cxn>
              <a:cxn ang="5400000">
                <a:pos x="wd2" y="hd2"/>
              </a:cxn>
              <a:cxn ang="10800000">
                <a:pos x="wd2" y="hd2"/>
              </a:cxn>
              <a:cxn ang="16200000">
                <a:pos x="wd2" y="hd2"/>
              </a:cxn>
            </a:cxnLst>
            <a:rect l="0" t="0" r="r" b="b"/>
            <a:pathLst>
              <a:path w="21600" h="20361" extrusionOk="0">
                <a:moveTo>
                  <a:pt x="0" y="20361"/>
                </a:moveTo>
                <a:cubicBezTo>
                  <a:pt x="1968" y="13471"/>
                  <a:pt x="4732" y="7950"/>
                  <a:pt x="7989" y="4405"/>
                </a:cubicBezTo>
                <a:cubicBezTo>
                  <a:pt x="12231" y="-212"/>
                  <a:pt x="17056" y="-1239"/>
                  <a:pt x="21600" y="1509"/>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1" name="Line"/>
          <p:cNvSpPr/>
          <p:nvPr/>
        </p:nvSpPr>
        <p:spPr>
          <a:xfrm>
            <a:off x="5749402" y="5387478"/>
            <a:ext cx="6274065" cy="1860427"/>
          </a:xfrm>
          <a:custGeom>
            <a:avLst/>
            <a:gdLst/>
            <a:ahLst/>
            <a:cxnLst>
              <a:cxn ang="0">
                <a:pos x="wd2" y="hd2"/>
              </a:cxn>
              <a:cxn ang="5400000">
                <a:pos x="wd2" y="hd2"/>
              </a:cxn>
              <a:cxn ang="10800000">
                <a:pos x="wd2" y="hd2"/>
              </a:cxn>
              <a:cxn ang="16200000">
                <a:pos x="wd2" y="hd2"/>
              </a:cxn>
            </a:cxnLst>
            <a:rect l="0" t="0" r="r" b="b"/>
            <a:pathLst>
              <a:path w="21600" h="20431" extrusionOk="0">
                <a:moveTo>
                  <a:pt x="21600" y="0"/>
                </a:moveTo>
                <a:cubicBezTo>
                  <a:pt x="19037" y="6349"/>
                  <a:pt x="16283" y="11305"/>
                  <a:pt x="13407" y="14743"/>
                </a:cubicBezTo>
                <a:cubicBezTo>
                  <a:pt x="9059" y="19942"/>
                  <a:pt x="4504" y="21600"/>
                  <a:pt x="0" y="19623"/>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2" name="Field Aligned Currents"/>
          <p:cNvSpPr txBox="1"/>
          <p:nvPr/>
        </p:nvSpPr>
        <p:spPr>
          <a:xfrm>
            <a:off x="11421666" y="9313902"/>
            <a:ext cx="4069405"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Field Aligned Currents</a:t>
            </a:r>
          </a:p>
        </p:txBody>
      </p:sp>
      <p:sp>
        <p:nvSpPr>
          <p:cNvPr id="153" name="Electric Field"/>
          <p:cNvSpPr txBox="1"/>
          <p:nvPr/>
        </p:nvSpPr>
        <p:spPr>
          <a:xfrm>
            <a:off x="10501885" y="7902051"/>
            <a:ext cx="4069404" cy="502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2600">
                <a:solidFill>
                  <a:srgbClr val="76D6FF"/>
                </a:solidFill>
                <a:latin typeface="Arial Narrow"/>
                <a:ea typeface="Arial Narrow"/>
                <a:cs typeface="Arial Narrow"/>
                <a:sym typeface="Arial Narrow"/>
              </a:defRPr>
            </a:lvl1pPr>
          </a:lstStyle>
          <a:p>
            <a:r>
              <a:rPr dirty="0">
                <a:solidFill>
                  <a:schemeClr val="tx1"/>
                </a:solidFill>
              </a:rPr>
              <a:t>Electric Field</a:t>
            </a:r>
          </a:p>
        </p:txBody>
      </p:sp>
      <p:sp>
        <p:nvSpPr>
          <p:cNvPr id="154" name="Rectangle"/>
          <p:cNvSpPr/>
          <p:nvPr/>
        </p:nvSpPr>
        <p:spPr>
          <a:xfrm>
            <a:off x="3671643" y="5844597"/>
            <a:ext cx="2090897" cy="2026805"/>
          </a:xfrm>
          <a:prstGeom prst="rect">
            <a:avLst/>
          </a:prstGeom>
          <a:ln w="63500">
            <a:solidFill>
              <a:srgbClr val="0433FF"/>
            </a:solidFill>
            <a:miter lim="400000"/>
          </a:ln>
        </p:spPr>
        <p:txBody>
          <a:bodyPr lIns="50700" tIns="50700" rIns="50700" bIns="50700" anchor="ctr"/>
          <a:lstStyle/>
          <a:p>
            <a:pPr>
              <a:defRPr sz="3400">
                <a:latin typeface="+mn-lt"/>
                <a:ea typeface="+mn-ea"/>
                <a:cs typeface="+mn-cs"/>
                <a:sym typeface="Helvetica Light"/>
              </a:defRPr>
            </a:pPr>
            <a:endParaRPr/>
          </a:p>
        </p:txBody>
      </p:sp>
      <p:sp>
        <p:nvSpPr>
          <p:cNvPr id="155" name="Line"/>
          <p:cNvSpPr/>
          <p:nvPr/>
        </p:nvSpPr>
        <p:spPr>
          <a:xfrm>
            <a:off x="4900695" y="6373494"/>
            <a:ext cx="14260303" cy="2199834"/>
          </a:xfrm>
          <a:custGeom>
            <a:avLst/>
            <a:gdLst/>
            <a:ahLst/>
            <a:cxnLst>
              <a:cxn ang="0">
                <a:pos x="wd2" y="hd2"/>
              </a:cxn>
              <a:cxn ang="5400000">
                <a:pos x="wd2" y="hd2"/>
              </a:cxn>
              <a:cxn ang="10800000">
                <a:pos x="wd2" y="hd2"/>
              </a:cxn>
              <a:cxn ang="16200000">
                <a:pos x="wd2" y="hd2"/>
              </a:cxn>
            </a:cxnLst>
            <a:rect l="0" t="0" r="r" b="b"/>
            <a:pathLst>
              <a:path w="21600" h="20118" extrusionOk="0">
                <a:moveTo>
                  <a:pt x="21600" y="0"/>
                </a:moveTo>
                <a:cubicBezTo>
                  <a:pt x="18525" y="11138"/>
                  <a:pt x="15068" y="17858"/>
                  <a:pt x="11494" y="19638"/>
                </a:cubicBezTo>
                <a:cubicBezTo>
                  <a:pt x="7559" y="21600"/>
                  <a:pt x="3605" y="17522"/>
                  <a:pt x="0" y="7782"/>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58" name="Ridley Ionosphere Model"/>
          <p:cNvSpPr txBox="1"/>
          <p:nvPr/>
        </p:nvSpPr>
        <p:spPr>
          <a:xfrm>
            <a:off x="18890305" y="3789442"/>
            <a:ext cx="3996187"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00" tIns="50700" rIns="50700" bIns="50700" anchor="ctr">
            <a:spAutoFit/>
          </a:bodyPr>
          <a:lstStyle>
            <a:lvl1pPr>
              <a:defRPr sz="3200" b="1">
                <a:solidFill>
                  <a:srgbClr val="DCDEE0"/>
                </a:solidFill>
                <a:latin typeface="Arial Narrow"/>
                <a:ea typeface="Arial Narrow"/>
                <a:cs typeface="Arial Narrow"/>
                <a:sym typeface="Arial Narrow"/>
              </a:defRPr>
            </a:lvl1pPr>
          </a:lstStyle>
          <a:p>
            <a:r>
              <a:rPr dirty="0">
                <a:solidFill>
                  <a:schemeClr val="accent1">
                    <a:lumMod val="50000"/>
                  </a:schemeClr>
                </a:solidFill>
              </a:rPr>
              <a:t>Ridley Ionosphere Model</a:t>
            </a:r>
          </a:p>
        </p:txBody>
      </p:sp>
      <p:sp>
        <p:nvSpPr>
          <p:cNvPr id="159" name="Line"/>
          <p:cNvSpPr/>
          <p:nvPr/>
        </p:nvSpPr>
        <p:spPr>
          <a:xfrm>
            <a:off x="5975523" y="7425687"/>
            <a:ext cx="12292683" cy="1860355"/>
          </a:xfrm>
          <a:custGeom>
            <a:avLst/>
            <a:gdLst/>
            <a:ahLst/>
            <a:cxnLst>
              <a:cxn ang="0">
                <a:pos x="wd2" y="hd2"/>
              </a:cxn>
              <a:cxn ang="5400000">
                <a:pos x="wd2" y="hd2"/>
              </a:cxn>
              <a:cxn ang="10800000">
                <a:pos x="wd2" y="hd2"/>
              </a:cxn>
              <a:cxn ang="16200000">
                <a:pos x="wd2" y="hd2"/>
              </a:cxn>
            </a:cxnLst>
            <a:rect l="0" t="0" r="r" b="b"/>
            <a:pathLst>
              <a:path w="21600" h="20337" extrusionOk="0">
                <a:moveTo>
                  <a:pt x="0" y="10334"/>
                </a:moveTo>
                <a:cubicBezTo>
                  <a:pt x="3442" y="18312"/>
                  <a:pt x="7203" y="21600"/>
                  <a:pt x="10943" y="19902"/>
                </a:cubicBezTo>
                <a:cubicBezTo>
                  <a:pt x="14754" y="18173"/>
                  <a:pt x="18420" y="11325"/>
                  <a:pt x="21600" y="0"/>
                </a:cubicBezTo>
              </a:path>
            </a:pathLst>
          </a:custGeom>
          <a:ln w="63500">
            <a:solidFill>
              <a:srgbClr val="76D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grpSp>
        <p:nvGrpSpPr>
          <p:cNvPr id="163" name="Group"/>
          <p:cNvGrpSpPr/>
          <p:nvPr/>
        </p:nvGrpSpPr>
        <p:grpSpPr>
          <a:xfrm>
            <a:off x="273825" y="5607785"/>
            <a:ext cx="2720095" cy="3403841"/>
            <a:chOff x="-63000" y="-758"/>
            <a:chExt cx="2720093" cy="3403840"/>
          </a:xfrm>
        </p:grpSpPr>
        <p:sp>
          <p:nvSpPr>
            <p:cNvPr id="160" name="Arrow"/>
            <p:cNvSpPr/>
            <p:nvPr/>
          </p:nvSpPr>
          <p:spPr>
            <a:xfrm>
              <a:off x="795135" y="855584"/>
              <a:ext cx="1290522" cy="787746"/>
            </a:xfrm>
            <a:prstGeom prst="rightArrow">
              <a:avLst>
                <a:gd name="adj1" fmla="val 56474"/>
                <a:gd name="adj2" fmla="val 73481"/>
              </a:avLst>
            </a:prstGeom>
            <a:solidFill>
              <a:schemeClr val="accent4">
                <a:lumMod val="50000"/>
              </a:schemeClr>
            </a:solidFill>
            <a:ln w="3175" cap="flat">
              <a:noFill/>
              <a:miter lim="400000"/>
            </a:ln>
            <a:effectLst/>
          </p:spPr>
          <p:txBody>
            <a:bodyPr wrap="square" lIns="50700" tIns="50700" rIns="50700" bIns="50700" numCol="1" anchor="ctr">
              <a:noAutofit/>
            </a:bodyPr>
            <a:lstStyle/>
            <a:p>
              <a:pPr>
                <a:defRPr sz="3400">
                  <a:solidFill>
                    <a:srgbClr val="FFD479"/>
                  </a:solidFill>
                  <a:latin typeface="+mn-lt"/>
                  <a:ea typeface="+mn-ea"/>
                  <a:cs typeface="+mn-cs"/>
                  <a:sym typeface="Helvetica Light"/>
                </a:defRPr>
              </a:pPr>
              <a:endParaRPr dirty="0"/>
            </a:p>
          </p:txBody>
        </p:sp>
        <p:sp>
          <p:nvSpPr>
            <p:cNvPr id="161" name="Solar Wind"/>
            <p:cNvSpPr txBox="1"/>
            <p:nvPr/>
          </p:nvSpPr>
          <p:spPr>
            <a:xfrm>
              <a:off x="33784" y="-758"/>
              <a:ext cx="2107745" cy="594833"/>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numCol="1" anchor="ctr">
              <a:spAutoFit/>
            </a:bodyPr>
            <a:lstStyle>
              <a:lvl1pPr>
                <a:defRPr sz="3200">
                  <a:solidFill>
                    <a:srgbClr val="FFD479"/>
                  </a:solidFill>
                </a:defRPr>
              </a:lvl1pPr>
            </a:lstStyle>
            <a:p>
              <a:r>
                <a:rPr dirty="0">
                  <a:solidFill>
                    <a:schemeClr val="accent4">
                      <a:lumMod val="50000"/>
                    </a:schemeClr>
                  </a:solidFill>
                </a:rPr>
                <a:t>Solar Wind</a:t>
              </a:r>
            </a:p>
          </p:txBody>
        </p:sp>
        <p:sp>
          <p:nvSpPr>
            <p:cNvPr id="162" name="Interplanetary…"/>
            <p:cNvSpPr txBox="1"/>
            <p:nvPr/>
          </p:nvSpPr>
          <p:spPr>
            <a:xfrm>
              <a:off x="-63000" y="1823364"/>
              <a:ext cx="2720093" cy="157971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numCol="1" anchor="ctr">
              <a:spAutoFit/>
            </a:bodyPr>
            <a:lstStyle/>
            <a:p>
              <a:pPr algn="l">
                <a:defRPr sz="3200">
                  <a:solidFill>
                    <a:srgbClr val="FFD479"/>
                  </a:solidFill>
                </a:defRPr>
              </a:pPr>
              <a:r>
                <a:rPr dirty="0">
                  <a:solidFill>
                    <a:schemeClr val="accent4">
                      <a:lumMod val="50000"/>
                    </a:schemeClr>
                  </a:solidFill>
                </a:rPr>
                <a:t>Interplanetary </a:t>
              </a:r>
            </a:p>
            <a:p>
              <a:pPr algn="l">
                <a:defRPr sz="3200">
                  <a:solidFill>
                    <a:srgbClr val="FFD479"/>
                  </a:solidFill>
                </a:defRPr>
              </a:pPr>
              <a:r>
                <a:rPr dirty="0">
                  <a:solidFill>
                    <a:schemeClr val="accent4">
                      <a:lumMod val="50000"/>
                    </a:schemeClr>
                  </a:solidFill>
                </a:rPr>
                <a:t>Magnetic </a:t>
              </a:r>
            </a:p>
            <a:p>
              <a:pPr algn="l">
                <a:defRPr sz="3200">
                  <a:solidFill>
                    <a:srgbClr val="FFD479"/>
                  </a:solidFill>
                </a:defRPr>
              </a:pPr>
              <a:r>
                <a:rPr dirty="0">
                  <a:solidFill>
                    <a:schemeClr val="accent4">
                      <a:lumMod val="50000"/>
                    </a:schemeClr>
                  </a:solidFill>
                </a:rPr>
                <a:t>Field</a:t>
              </a:r>
            </a:p>
          </p:txBody>
        </p:sp>
      </p:grpSp>
      <p:sp>
        <p:nvSpPr>
          <p:cNvPr id="2" name="Title 1">
            <a:extLst>
              <a:ext uri="{FF2B5EF4-FFF2-40B4-BE49-F238E27FC236}">
                <a16:creationId xmlns:a16="http://schemas.microsoft.com/office/drawing/2014/main" id="{734AD461-E8B8-6BD4-F917-B5A13E68234B}"/>
              </a:ext>
            </a:extLst>
          </p:cNvPr>
          <p:cNvSpPr>
            <a:spLocks noGrp="1"/>
          </p:cNvSpPr>
          <p:nvPr>
            <p:ph type="title"/>
          </p:nvPr>
        </p:nvSpPr>
        <p:spPr>
          <a:xfrm>
            <a:off x="800100" y="205362"/>
            <a:ext cx="22778245" cy="1266925"/>
          </a:xfrm>
        </p:spPr>
        <p:txBody>
          <a:bodyPr>
            <a:normAutofit fontScale="90000"/>
          </a:bodyPr>
          <a:lstStyle/>
          <a:p>
            <a:r>
              <a:rPr lang="en-US" dirty="0"/>
              <a:t>SWORD Track 1 Coupled Model</a:t>
            </a:r>
          </a:p>
        </p:txBody>
      </p:sp>
      <p:sp>
        <p:nvSpPr>
          <p:cNvPr id="3" name="Slide Number Placeholder 2">
            <a:extLst>
              <a:ext uri="{FF2B5EF4-FFF2-40B4-BE49-F238E27FC236}">
                <a16:creationId xmlns:a16="http://schemas.microsoft.com/office/drawing/2014/main" id="{9E8BB0F2-F480-C835-BE82-CF2891D8E93E}"/>
              </a:ext>
            </a:extLst>
          </p:cNvPr>
          <p:cNvSpPr>
            <a:spLocks noGrp="1"/>
          </p:cNvSpPr>
          <p:nvPr>
            <p:ph type="sldNum" sz="quarter" idx="2"/>
          </p:nvPr>
        </p:nvSpPr>
        <p:spPr>
          <a:xfrm>
            <a:off x="800100" y="12990169"/>
            <a:ext cx="453239" cy="461060"/>
          </a:xfrm>
        </p:spPr>
        <p:txBody>
          <a:bodyPr/>
          <a:lstStyle/>
          <a:p>
            <a:fld id="{86CB4B4D-7CA3-9044-876B-883B54F8677D}" type="slidenum">
              <a:rPr lang="en-US" smtClean="0"/>
              <a:t>8</a:t>
            </a:fld>
            <a:endParaRPr lang="en-US" dirty="0"/>
          </a:p>
        </p:txBody>
      </p:sp>
      <p:pic>
        <p:nvPicPr>
          <p:cNvPr id="4" name="Image" descr="Image">
            <a:extLst>
              <a:ext uri="{FF2B5EF4-FFF2-40B4-BE49-F238E27FC236}">
                <a16:creationId xmlns:a16="http://schemas.microsoft.com/office/drawing/2014/main" id="{FD94B65E-4E3F-CD66-0833-FC3CC37A227A}"/>
              </a:ext>
            </a:extLst>
          </p:cNvPr>
          <p:cNvPicPr>
            <a:picLocks noChangeAspect="1"/>
          </p:cNvPicPr>
          <p:nvPr/>
        </p:nvPicPr>
        <p:blipFill>
          <a:blip r:embed="rId9"/>
          <a:stretch>
            <a:fillRect/>
          </a:stretch>
        </p:blipFill>
        <p:spPr>
          <a:xfrm>
            <a:off x="19025468" y="9353219"/>
            <a:ext cx="3354295" cy="3385353"/>
          </a:xfrm>
          <a:prstGeom prst="rect">
            <a:avLst/>
          </a:prstGeom>
          <a:ln w="3175">
            <a:miter lim="400000"/>
          </a:ln>
        </p:spPr>
      </p:pic>
      <p:sp>
        <p:nvSpPr>
          <p:cNvPr id="5" name="Line">
            <a:extLst>
              <a:ext uri="{FF2B5EF4-FFF2-40B4-BE49-F238E27FC236}">
                <a16:creationId xmlns:a16="http://schemas.microsoft.com/office/drawing/2014/main" id="{1381844E-B400-D5B7-E395-654038923121}"/>
              </a:ext>
            </a:extLst>
          </p:cNvPr>
          <p:cNvSpPr/>
          <p:nvPr/>
        </p:nvSpPr>
        <p:spPr>
          <a:xfrm>
            <a:off x="20888399" y="6858268"/>
            <a:ext cx="1398999" cy="3253428"/>
          </a:xfrm>
          <a:custGeom>
            <a:avLst/>
            <a:gdLst/>
            <a:ahLst/>
            <a:cxnLst>
              <a:cxn ang="0">
                <a:pos x="wd2" y="hd2"/>
              </a:cxn>
              <a:cxn ang="5400000">
                <a:pos x="wd2" y="hd2"/>
              </a:cxn>
              <a:cxn ang="10800000">
                <a:pos x="wd2" y="hd2"/>
              </a:cxn>
              <a:cxn ang="16200000">
                <a:pos x="wd2" y="hd2"/>
              </a:cxn>
            </a:cxnLst>
            <a:rect l="0" t="0" r="r" b="b"/>
            <a:pathLst>
              <a:path w="20428" h="21600" extrusionOk="0">
                <a:moveTo>
                  <a:pt x="0" y="0"/>
                </a:moveTo>
                <a:cubicBezTo>
                  <a:pt x="6932" y="525"/>
                  <a:pt x="13127" y="3070"/>
                  <a:pt x="16847" y="6923"/>
                </a:cubicBezTo>
                <a:cubicBezTo>
                  <a:pt x="21117" y="11346"/>
                  <a:pt x="21600" y="16890"/>
                  <a:pt x="18126" y="21600"/>
                </a:cubicBezTo>
              </a:path>
            </a:pathLst>
          </a:custGeom>
          <a:ln w="63500">
            <a:solidFill>
              <a:srgbClr val="73FA79"/>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6" name="Electric potential &amp;…">
            <a:extLst>
              <a:ext uri="{FF2B5EF4-FFF2-40B4-BE49-F238E27FC236}">
                <a16:creationId xmlns:a16="http://schemas.microsoft.com/office/drawing/2014/main" id="{33B2CAEF-388C-1446-9B86-A6BF0C6D10A9}"/>
              </a:ext>
            </a:extLst>
          </p:cNvPr>
          <p:cNvSpPr txBox="1"/>
          <p:nvPr/>
        </p:nvSpPr>
        <p:spPr>
          <a:xfrm>
            <a:off x="21618410" y="7501942"/>
            <a:ext cx="3188067" cy="9026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00" tIns="50700" rIns="50700" bIns="50700" anchor="ctr">
            <a:spAutoFit/>
          </a:bodyPr>
          <a:lstStyle/>
          <a:p>
            <a:pPr>
              <a:defRPr sz="2600">
                <a:solidFill>
                  <a:srgbClr val="00FA92"/>
                </a:solidFill>
                <a:latin typeface="Arial Narrow"/>
                <a:ea typeface="Arial Narrow"/>
                <a:cs typeface="Arial Narrow"/>
                <a:sym typeface="Arial Narrow"/>
              </a:defRPr>
            </a:pPr>
            <a:r>
              <a:rPr dirty="0">
                <a:solidFill>
                  <a:schemeClr val="tx1"/>
                </a:solidFill>
              </a:rPr>
              <a:t>Electric potential &amp;</a:t>
            </a:r>
          </a:p>
          <a:p>
            <a:pPr>
              <a:defRPr sz="2600">
                <a:solidFill>
                  <a:srgbClr val="00FA92"/>
                </a:solidFill>
                <a:latin typeface="Arial Narrow"/>
                <a:ea typeface="Arial Narrow"/>
                <a:cs typeface="Arial Narrow"/>
                <a:sym typeface="Arial Narrow"/>
              </a:defRPr>
            </a:pPr>
            <a:r>
              <a:rPr lang="en-US" dirty="0">
                <a:solidFill>
                  <a:schemeClr val="tx1"/>
                </a:solidFill>
              </a:rPr>
              <a:t>Diffuse aurora </a:t>
            </a:r>
            <a:endParaRPr dirty="0">
              <a:solidFill>
                <a:schemeClr val="tx1"/>
              </a:solidFill>
            </a:endParaRPr>
          </a:p>
        </p:txBody>
      </p:sp>
      <p:sp>
        <p:nvSpPr>
          <p:cNvPr id="7" name="Line">
            <a:extLst>
              <a:ext uri="{FF2B5EF4-FFF2-40B4-BE49-F238E27FC236}">
                <a16:creationId xmlns:a16="http://schemas.microsoft.com/office/drawing/2014/main" id="{04FF0718-5473-6C82-BD5C-6FD4706B3D60}"/>
              </a:ext>
            </a:extLst>
          </p:cNvPr>
          <p:cNvSpPr/>
          <p:nvPr/>
        </p:nvSpPr>
        <p:spPr>
          <a:xfrm>
            <a:off x="20395755" y="7410258"/>
            <a:ext cx="1269456" cy="2150073"/>
          </a:xfrm>
          <a:custGeom>
            <a:avLst/>
            <a:gdLst/>
            <a:ahLst/>
            <a:cxnLst>
              <a:cxn ang="0">
                <a:pos x="wd2" y="hd2"/>
              </a:cxn>
              <a:cxn ang="5400000">
                <a:pos x="wd2" y="hd2"/>
              </a:cxn>
              <a:cxn ang="10800000">
                <a:pos x="wd2" y="hd2"/>
              </a:cxn>
              <a:cxn ang="16200000">
                <a:pos x="wd2" y="hd2"/>
              </a:cxn>
            </a:cxnLst>
            <a:rect l="0" t="0" r="r" b="b"/>
            <a:pathLst>
              <a:path w="20852" h="21348" extrusionOk="0">
                <a:moveTo>
                  <a:pt x="0" y="16"/>
                </a:moveTo>
                <a:cubicBezTo>
                  <a:pt x="7755" y="-252"/>
                  <a:pt x="15015" y="2847"/>
                  <a:pt x="18614" y="7960"/>
                </a:cubicBezTo>
                <a:cubicBezTo>
                  <a:pt x="21561" y="12147"/>
                  <a:pt x="21600" y="17136"/>
                  <a:pt x="18719" y="21348"/>
                </a:cubicBezTo>
              </a:path>
            </a:pathLst>
          </a:custGeom>
          <a:ln w="63500">
            <a:solidFill>
              <a:srgbClr val="0096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8" name="Discrete Aurora">
            <a:extLst>
              <a:ext uri="{FF2B5EF4-FFF2-40B4-BE49-F238E27FC236}">
                <a16:creationId xmlns:a16="http://schemas.microsoft.com/office/drawing/2014/main" id="{5DD9B9A8-EBF2-21B4-F69E-B820FC81B711}"/>
              </a:ext>
            </a:extLst>
          </p:cNvPr>
          <p:cNvSpPr txBox="1"/>
          <p:nvPr/>
        </p:nvSpPr>
        <p:spPr>
          <a:xfrm>
            <a:off x="19108648" y="8073709"/>
            <a:ext cx="2812795" cy="5025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00" tIns="50700" rIns="50700" bIns="50700" anchor="ctr">
            <a:spAutoFit/>
          </a:bodyPr>
          <a:lstStyle>
            <a:lvl1pPr>
              <a:defRPr sz="2600">
                <a:solidFill>
                  <a:srgbClr val="0096FF"/>
                </a:solidFill>
                <a:latin typeface="Arial Narrow"/>
                <a:ea typeface="Arial Narrow"/>
                <a:cs typeface="Arial Narrow"/>
                <a:sym typeface="Arial Narrow"/>
              </a:defRPr>
            </a:lvl1pPr>
          </a:lstStyle>
          <a:p>
            <a:r>
              <a:rPr dirty="0">
                <a:solidFill>
                  <a:schemeClr val="tx1"/>
                </a:solidFill>
              </a:rPr>
              <a:t>Discrete Aurora</a:t>
            </a:r>
          </a:p>
        </p:txBody>
      </p:sp>
      <p:sp>
        <p:nvSpPr>
          <p:cNvPr id="9" name="Line">
            <a:extLst>
              <a:ext uri="{FF2B5EF4-FFF2-40B4-BE49-F238E27FC236}">
                <a16:creationId xmlns:a16="http://schemas.microsoft.com/office/drawing/2014/main" id="{47CB1629-4097-062A-84FB-B883972603D4}"/>
              </a:ext>
            </a:extLst>
          </p:cNvPr>
          <p:cNvSpPr/>
          <p:nvPr/>
        </p:nvSpPr>
        <p:spPr>
          <a:xfrm>
            <a:off x="4652235" y="7251447"/>
            <a:ext cx="14628602" cy="4745632"/>
          </a:xfrm>
          <a:custGeom>
            <a:avLst/>
            <a:gdLst/>
            <a:ahLst/>
            <a:cxnLst>
              <a:cxn ang="0">
                <a:pos x="wd2" y="hd2"/>
              </a:cxn>
              <a:cxn ang="5400000">
                <a:pos x="wd2" y="hd2"/>
              </a:cxn>
              <a:cxn ang="10800000">
                <a:pos x="wd2" y="hd2"/>
              </a:cxn>
              <a:cxn ang="16200000">
                <a:pos x="wd2" y="hd2"/>
              </a:cxn>
            </a:cxnLst>
            <a:rect l="0" t="0" r="r" b="b"/>
            <a:pathLst>
              <a:path w="21600" h="21031" extrusionOk="0">
                <a:moveTo>
                  <a:pt x="21600" y="20846"/>
                </a:moveTo>
                <a:cubicBezTo>
                  <a:pt x="17273" y="21600"/>
                  <a:pt x="13094" y="20055"/>
                  <a:pt x="8945" y="16165"/>
                </a:cubicBezTo>
                <a:cubicBezTo>
                  <a:pt x="5744" y="13164"/>
                  <a:pt x="2376" y="8854"/>
                  <a:pt x="0" y="0"/>
                </a:cubicBezTo>
              </a:path>
            </a:pathLst>
          </a:custGeom>
          <a:ln w="63500">
            <a:solidFill>
              <a:srgbClr val="9437FF"/>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0" name="Ionospheric outflow">
            <a:extLst>
              <a:ext uri="{FF2B5EF4-FFF2-40B4-BE49-F238E27FC236}">
                <a16:creationId xmlns:a16="http://schemas.microsoft.com/office/drawing/2014/main" id="{9951C563-7833-083E-62DC-DAB630385A94}"/>
              </a:ext>
            </a:extLst>
          </p:cNvPr>
          <p:cNvSpPr txBox="1"/>
          <p:nvPr/>
        </p:nvSpPr>
        <p:spPr>
          <a:xfrm>
            <a:off x="9738799" y="11471441"/>
            <a:ext cx="3551818" cy="5025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00" tIns="50700" rIns="50700" bIns="50700" anchor="ctr">
            <a:spAutoFit/>
          </a:bodyPr>
          <a:lstStyle>
            <a:lvl1pPr>
              <a:defRPr sz="2600">
                <a:solidFill>
                  <a:srgbClr val="9437FF"/>
                </a:solidFill>
                <a:latin typeface="Arial Narrow"/>
                <a:ea typeface="Arial Narrow"/>
                <a:cs typeface="Arial Narrow"/>
                <a:sym typeface="Arial Narrow"/>
              </a:defRPr>
            </a:lvl1pPr>
          </a:lstStyle>
          <a:p>
            <a:r>
              <a:rPr dirty="0">
                <a:solidFill>
                  <a:schemeClr val="tx1"/>
                </a:solidFill>
              </a:rPr>
              <a:t>Ionospheric outflow</a:t>
            </a:r>
          </a:p>
        </p:txBody>
      </p:sp>
      <p:sp>
        <p:nvSpPr>
          <p:cNvPr id="11" name="Neutral winds &amp;…">
            <a:extLst>
              <a:ext uri="{FF2B5EF4-FFF2-40B4-BE49-F238E27FC236}">
                <a16:creationId xmlns:a16="http://schemas.microsoft.com/office/drawing/2014/main" id="{CB281474-58EE-A5C8-D46A-3E2DE92B4C34}"/>
              </a:ext>
            </a:extLst>
          </p:cNvPr>
          <p:cNvSpPr txBox="1"/>
          <p:nvPr/>
        </p:nvSpPr>
        <p:spPr>
          <a:xfrm>
            <a:off x="15873136" y="10138293"/>
            <a:ext cx="3551818" cy="9026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00" tIns="50700" rIns="50700" bIns="50700" anchor="ctr">
            <a:spAutoFit/>
          </a:bodyPr>
          <a:lstStyle/>
          <a:p>
            <a:pPr>
              <a:defRPr sz="2600">
                <a:solidFill>
                  <a:srgbClr val="FF2600"/>
                </a:solidFill>
                <a:latin typeface="Arial Narrow"/>
                <a:ea typeface="Arial Narrow"/>
                <a:cs typeface="Arial Narrow"/>
                <a:sym typeface="Arial Narrow"/>
              </a:defRPr>
            </a:pPr>
            <a:r>
              <a:rPr dirty="0">
                <a:solidFill>
                  <a:schemeClr val="tx1"/>
                </a:solidFill>
              </a:rPr>
              <a:t>Neutral winds &amp;</a:t>
            </a:r>
          </a:p>
          <a:p>
            <a:pPr>
              <a:defRPr sz="2600">
                <a:solidFill>
                  <a:srgbClr val="FF2600"/>
                </a:solidFill>
                <a:latin typeface="Arial Narrow"/>
                <a:ea typeface="Arial Narrow"/>
                <a:cs typeface="Arial Narrow"/>
                <a:sym typeface="Arial Narrow"/>
              </a:defRPr>
            </a:pPr>
            <a:r>
              <a:rPr dirty="0">
                <a:solidFill>
                  <a:schemeClr val="tx1"/>
                </a:solidFill>
              </a:rPr>
              <a:t>Field aligned currents</a:t>
            </a:r>
          </a:p>
        </p:txBody>
      </p:sp>
      <p:sp>
        <p:nvSpPr>
          <p:cNvPr id="12" name="Conductance">
            <a:extLst>
              <a:ext uri="{FF2B5EF4-FFF2-40B4-BE49-F238E27FC236}">
                <a16:creationId xmlns:a16="http://schemas.microsoft.com/office/drawing/2014/main" id="{CA47B041-8965-D696-9314-049A51EC7379}"/>
              </a:ext>
            </a:extLst>
          </p:cNvPr>
          <p:cNvSpPr txBox="1"/>
          <p:nvPr/>
        </p:nvSpPr>
        <p:spPr>
          <a:xfrm>
            <a:off x="15527469" y="8751319"/>
            <a:ext cx="2812795" cy="5025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00" tIns="50700" rIns="50700" bIns="50700" anchor="ctr">
            <a:spAutoFit/>
          </a:bodyPr>
          <a:lstStyle>
            <a:lvl1pPr>
              <a:defRPr sz="2600">
                <a:solidFill>
                  <a:srgbClr val="FFD479"/>
                </a:solidFill>
                <a:latin typeface="Arial Narrow"/>
                <a:ea typeface="Arial Narrow"/>
                <a:cs typeface="Arial Narrow"/>
                <a:sym typeface="Arial Narrow"/>
              </a:defRPr>
            </a:lvl1pPr>
          </a:lstStyle>
          <a:p>
            <a:r>
              <a:rPr dirty="0">
                <a:solidFill>
                  <a:schemeClr val="tx1"/>
                </a:solidFill>
              </a:rPr>
              <a:t>Conductance</a:t>
            </a:r>
          </a:p>
        </p:txBody>
      </p:sp>
      <p:sp>
        <p:nvSpPr>
          <p:cNvPr id="13" name="Line">
            <a:extLst>
              <a:ext uri="{FF2B5EF4-FFF2-40B4-BE49-F238E27FC236}">
                <a16:creationId xmlns:a16="http://schemas.microsoft.com/office/drawing/2014/main" id="{B14BB0C0-4702-9340-9A40-8A9784413AA9}"/>
              </a:ext>
            </a:extLst>
          </p:cNvPr>
          <p:cNvSpPr/>
          <p:nvPr/>
        </p:nvSpPr>
        <p:spPr>
          <a:xfrm>
            <a:off x="18399420" y="7958664"/>
            <a:ext cx="1217646" cy="2231252"/>
          </a:xfrm>
          <a:custGeom>
            <a:avLst/>
            <a:gdLst/>
            <a:ahLst/>
            <a:cxnLst>
              <a:cxn ang="0">
                <a:pos x="wd2" y="hd2"/>
              </a:cxn>
              <a:cxn ang="5400000">
                <a:pos x="wd2" y="hd2"/>
              </a:cxn>
              <a:cxn ang="10800000">
                <a:pos x="wd2" y="hd2"/>
              </a:cxn>
              <a:cxn ang="16200000">
                <a:pos x="wd2" y="hd2"/>
              </a:cxn>
            </a:cxnLst>
            <a:rect l="0" t="0" r="r" b="b"/>
            <a:pathLst>
              <a:path w="21110" h="21600" extrusionOk="0">
                <a:moveTo>
                  <a:pt x="21110" y="21600"/>
                </a:moveTo>
                <a:cubicBezTo>
                  <a:pt x="9161" y="19461"/>
                  <a:pt x="1053" y="14704"/>
                  <a:pt x="93" y="9267"/>
                </a:cubicBezTo>
                <a:cubicBezTo>
                  <a:pt x="-490" y="5970"/>
                  <a:pt x="1698" y="2691"/>
                  <a:pt x="6276" y="0"/>
                </a:cubicBezTo>
              </a:path>
            </a:pathLst>
          </a:custGeom>
          <a:ln w="63500">
            <a:solidFill>
              <a:srgbClr val="FFD479"/>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4" name="Line">
            <a:extLst>
              <a:ext uri="{FF2B5EF4-FFF2-40B4-BE49-F238E27FC236}">
                <a16:creationId xmlns:a16="http://schemas.microsoft.com/office/drawing/2014/main" id="{52DF3870-F791-A967-ECE7-238112FD9E16}"/>
              </a:ext>
            </a:extLst>
          </p:cNvPr>
          <p:cNvSpPr/>
          <p:nvPr/>
        </p:nvSpPr>
        <p:spPr>
          <a:xfrm>
            <a:off x="17841997" y="7801316"/>
            <a:ext cx="1597490" cy="2646830"/>
          </a:xfrm>
          <a:custGeom>
            <a:avLst/>
            <a:gdLst/>
            <a:ahLst/>
            <a:cxnLst>
              <a:cxn ang="0">
                <a:pos x="wd2" y="hd2"/>
              </a:cxn>
              <a:cxn ang="5400000">
                <a:pos x="wd2" y="hd2"/>
              </a:cxn>
              <a:cxn ang="10800000">
                <a:pos x="wd2" y="hd2"/>
              </a:cxn>
              <a:cxn ang="16200000">
                <a:pos x="wd2" y="hd2"/>
              </a:cxn>
            </a:cxnLst>
            <a:rect l="0" t="0" r="r" b="b"/>
            <a:pathLst>
              <a:path w="20092" h="21600" extrusionOk="0">
                <a:moveTo>
                  <a:pt x="20092" y="21600"/>
                </a:moveTo>
                <a:cubicBezTo>
                  <a:pt x="10954" y="21042"/>
                  <a:pt x="3342" y="17497"/>
                  <a:pt x="845" y="12635"/>
                </a:cubicBezTo>
                <a:cubicBezTo>
                  <a:pt x="-1508" y="8053"/>
                  <a:pt x="1145" y="3137"/>
                  <a:pt x="7663" y="0"/>
                </a:cubicBezTo>
              </a:path>
            </a:pathLst>
          </a:custGeom>
          <a:ln w="63500">
            <a:solidFill>
              <a:srgbClr val="FF2600"/>
            </a:solidFill>
            <a:miter lim="400000"/>
            <a:tailEnd type="triangle"/>
          </a:ln>
        </p:spPr>
        <p:txBody>
          <a:bodyPr lIns="50700" tIns="50700" rIns="50700" bIns="50700" anchor="ctr"/>
          <a:lstStyle/>
          <a:p>
            <a:pPr>
              <a:defRPr sz="3400">
                <a:latin typeface="+mn-lt"/>
                <a:ea typeface="+mn-ea"/>
                <a:cs typeface="+mn-cs"/>
                <a:sym typeface="Helvetica Light"/>
              </a:defRPr>
            </a:pPr>
            <a:endParaRPr/>
          </a:p>
        </p:txBody>
      </p:sp>
      <p:sp>
        <p:nvSpPr>
          <p:cNvPr id="16" name="Arrow">
            <a:extLst>
              <a:ext uri="{FF2B5EF4-FFF2-40B4-BE49-F238E27FC236}">
                <a16:creationId xmlns:a16="http://schemas.microsoft.com/office/drawing/2014/main" id="{A47D6C48-B094-37CB-000C-87B2A9FC4855}"/>
              </a:ext>
            </a:extLst>
          </p:cNvPr>
          <p:cNvSpPr/>
          <p:nvPr/>
        </p:nvSpPr>
        <p:spPr>
          <a:xfrm>
            <a:off x="22444067" y="10403760"/>
            <a:ext cx="1372313" cy="787747"/>
          </a:xfrm>
          <a:custGeom>
            <a:avLst/>
            <a:gdLst/>
            <a:ahLst/>
            <a:cxnLst>
              <a:cxn ang="0">
                <a:pos x="wd2" y="hd2"/>
              </a:cxn>
              <a:cxn ang="5400000">
                <a:pos x="wd2" y="hd2"/>
              </a:cxn>
              <a:cxn ang="10800000">
                <a:pos x="wd2" y="hd2"/>
              </a:cxn>
              <a:cxn ang="16200000">
                <a:pos x="wd2" y="hd2"/>
              </a:cxn>
            </a:cxnLst>
            <a:rect l="0" t="0" r="r" b="b"/>
            <a:pathLst>
              <a:path w="21600" h="21600" extrusionOk="0">
                <a:moveTo>
                  <a:pt x="9111" y="16899"/>
                </a:moveTo>
                <a:lnTo>
                  <a:pt x="9111" y="21600"/>
                </a:lnTo>
                <a:lnTo>
                  <a:pt x="0" y="10800"/>
                </a:lnTo>
                <a:lnTo>
                  <a:pt x="9111" y="0"/>
                </a:lnTo>
                <a:lnTo>
                  <a:pt x="9111" y="4701"/>
                </a:lnTo>
                <a:lnTo>
                  <a:pt x="21600" y="4701"/>
                </a:lnTo>
                <a:lnTo>
                  <a:pt x="21600" y="16899"/>
                </a:lnTo>
                <a:close/>
              </a:path>
            </a:pathLst>
          </a:custGeom>
          <a:solidFill>
            <a:schemeClr val="accent4">
              <a:lumMod val="50000"/>
            </a:schemeClr>
          </a:solidFill>
          <a:ln w="3175" cap="flat">
            <a:noFill/>
            <a:miter lim="400000"/>
          </a:ln>
          <a:effectLst/>
        </p:spPr>
        <p:txBody>
          <a:bodyPr wrap="square" lIns="50700" tIns="50700" rIns="50700" bIns="50700" numCol="1" anchor="ctr">
            <a:noAutofit/>
          </a:bodyPr>
          <a:lstStyle/>
          <a:p>
            <a:pPr>
              <a:defRPr sz="3400">
                <a:solidFill>
                  <a:srgbClr val="FFD479"/>
                </a:solidFill>
                <a:latin typeface="+mn-lt"/>
                <a:ea typeface="+mn-ea"/>
                <a:cs typeface="+mn-cs"/>
                <a:sym typeface="Helvetica Light"/>
              </a:defRPr>
            </a:pPr>
            <a:endParaRPr dirty="0"/>
          </a:p>
        </p:txBody>
      </p:sp>
      <p:sp>
        <p:nvSpPr>
          <p:cNvPr id="21" name="F10.7">
            <a:extLst>
              <a:ext uri="{FF2B5EF4-FFF2-40B4-BE49-F238E27FC236}">
                <a16:creationId xmlns:a16="http://schemas.microsoft.com/office/drawing/2014/main" id="{A88FA5AB-7756-B779-515A-EE00169F99AB}"/>
              </a:ext>
            </a:extLst>
          </p:cNvPr>
          <p:cNvSpPr txBox="1"/>
          <p:nvPr/>
        </p:nvSpPr>
        <p:spPr>
          <a:xfrm>
            <a:off x="22667229" y="9735551"/>
            <a:ext cx="1149151" cy="59483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defRPr sz="3200">
                <a:solidFill>
                  <a:srgbClr val="FFD479"/>
                </a:solidFill>
              </a:defRPr>
            </a:lvl1pPr>
          </a:lstStyle>
          <a:p>
            <a:r>
              <a:rPr dirty="0">
                <a:solidFill>
                  <a:schemeClr val="accent4">
                    <a:lumMod val="50000"/>
                  </a:schemeClr>
                </a:solidFill>
              </a:rPr>
              <a:t>F10.7</a:t>
            </a:r>
            <a:endParaRPr lang="en-US" dirty="0">
              <a:solidFill>
                <a:schemeClr val="accent4">
                  <a:lumMod val="50000"/>
                </a:schemeClr>
              </a:solidFill>
            </a:endParaRPr>
          </a:p>
        </p:txBody>
      </p:sp>
      <p:sp>
        <p:nvSpPr>
          <p:cNvPr id="22" name="F10.7">
            <a:extLst>
              <a:ext uri="{FF2B5EF4-FFF2-40B4-BE49-F238E27FC236}">
                <a16:creationId xmlns:a16="http://schemas.microsoft.com/office/drawing/2014/main" id="{6D6D1DB8-45DB-D24E-72FC-E271CCFD63C6}"/>
              </a:ext>
            </a:extLst>
          </p:cNvPr>
          <p:cNvSpPr txBox="1"/>
          <p:nvPr/>
        </p:nvSpPr>
        <p:spPr>
          <a:xfrm>
            <a:off x="22552613" y="11167746"/>
            <a:ext cx="1378381" cy="10872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00" tIns="50700" rIns="50700" bIns="50700" anchor="ctr">
            <a:spAutoFit/>
          </a:bodyPr>
          <a:lstStyle>
            <a:lvl1pPr>
              <a:defRPr sz="3200">
                <a:solidFill>
                  <a:srgbClr val="FFD479"/>
                </a:solidFill>
              </a:defRPr>
            </a:lvl1pPr>
          </a:lstStyle>
          <a:p>
            <a:r>
              <a:rPr lang="en-US" dirty="0">
                <a:solidFill>
                  <a:schemeClr val="accent4">
                    <a:lumMod val="50000"/>
                  </a:schemeClr>
                </a:solidFill>
              </a:rPr>
              <a:t>Lower</a:t>
            </a:r>
          </a:p>
          <a:p>
            <a:r>
              <a:rPr lang="en-US" dirty="0">
                <a:solidFill>
                  <a:schemeClr val="accent4">
                    <a:lumMod val="50000"/>
                  </a:schemeClr>
                </a:solidFill>
              </a:rPr>
              <a:t>Atmos.</a:t>
            </a:r>
            <a:endParaRPr dirty="0">
              <a:solidFill>
                <a:schemeClr val="accent4">
                  <a:lumMod val="50000"/>
                </a:schemeClr>
              </a:solidFill>
            </a:endParaRPr>
          </a:p>
        </p:txBody>
      </p:sp>
      <p:sp>
        <p:nvSpPr>
          <p:cNvPr id="15" name="1.1 Integrate WAM-IPE into SWMF">
            <a:extLst>
              <a:ext uri="{FF2B5EF4-FFF2-40B4-BE49-F238E27FC236}">
                <a16:creationId xmlns:a16="http://schemas.microsoft.com/office/drawing/2014/main" id="{34709938-A63D-6640-8201-0E8FC47A6976}"/>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sp>
        <p:nvSpPr>
          <p:cNvPr id="17" name="Discrete Aurora">
            <a:extLst>
              <a:ext uri="{FF2B5EF4-FFF2-40B4-BE49-F238E27FC236}">
                <a16:creationId xmlns:a16="http://schemas.microsoft.com/office/drawing/2014/main" id="{0941D523-39BB-6B2A-2BB9-374FA56A08AF}"/>
              </a:ext>
            </a:extLst>
          </p:cNvPr>
          <p:cNvSpPr txBox="1"/>
          <p:nvPr/>
        </p:nvSpPr>
        <p:spPr>
          <a:xfrm>
            <a:off x="18502351" y="8737734"/>
            <a:ext cx="3093014" cy="50250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00" tIns="50700" rIns="50700" bIns="50700" anchor="ctr">
            <a:spAutoFit/>
          </a:bodyPr>
          <a:lstStyle>
            <a:lvl1pPr>
              <a:defRPr sz="2600">
                <a:solidFill>
                  <a:srgbClr val="0096FF"/>
                </a:solidFill>
                <a:latin typeface="Arial Narrow"/>
                <a:ea typeface="Arial Narrow"/>
                <a:cs typeface="Arial Narrow"/>
                <a:sym typeface="Arial Narrow"/>
              </a:defRPr>
            </a:lvl1pPr>
          </a:lstStyle>
          <a:p>
            <a:r>
              <a:rPr lang="en-US" b="1" dirty="0">
                <a:solidFill>
                  <a:srgbClr val="C00000"/>
                </a:solidFill>
              </a:rPr>
              <a:t>Replace Weimer Model</a:t>
            </a:r>
            <a:endParaRPr b="1" dirty="0">
              <a:solidFill>
                <a:srgbClr val="C00000"/>
              </a:solidFill>
            </a:endParaRPr>
          </a:p>
        </p:txBody>
      </p:sp>
    </p:spTree>
    <p:extLst>
      <p:ext uri="{BB962C8B-B14F-4D97-AF65-F5344CB8AC3E}">
        <p14:creationId xmlns:p14="http://schemas.microsoft.com/office/powerpoint/2010/main" val="15591438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E1B69-1D57-F4FE-EA45-50DBDF9C5028}"/>
              </a:ext>
            </a:extLst>
          </p:cNvPr>
          <p:cNvSpPr>
            <a:spLocks noGrp="1"/>
          </p:cNvSpPr>
          <p:nvPr>
            <p:ph type="title"/>
          </p:nvPr>
        </p:nvSpPr>
        <p:spPr/>
        <p:txBody>
          <a:bodyPr>
            <a:normAutofit fontScale="90000"/>
          </a:bodyPr>
          <a:lstStyle/>
          <a:p>
            <a:r>
              <a:rPr lang="en-US" dirty="0"/>
              <a:t>WAM-IPE model at NOAA/SWPC</a:t>
            </a:r>
          </a:p>
        </p:txBody>
      </p:sp>
      <p:sp>
        <p:nvSpPr>
          <p:cNvPr id="3" name="Slide Number Placeholder 2">
            <a:extLst>
              <a:ext uri="{FF2B5EF4-FFF2-40B4-BE49-F238E27FC236}">
                <a16:creationId xmlns:a16="http://schemas.microsoft.com/office/drawing/2014/main" id="{298960C0-AC03-D52E-0F64-7D963046A9BB}"/>
              </a:ext>
            </a:extLst>
          </p:cNvPr>
          <p:cNvSpPr>
            <a:spLocks noGrp="1"/>
          </p:cNvSpPr>
          <p:nvPr>
            <p:ph type="sldNum" sz="quarter" idx="2"/>
          </p:nvPr>
        </p:nvSpPr>
        <p:spPr/>
        <p:txBody>
          <a:bodyPr/>
          <a:lstStyle/>
          <a:p>
            <a:fld id="{86CB4B4D-7CA3-9044-876B-883B54F8677D}" type="slidenum">
              <a:rPr lang="en-US" smtClean="0"/>
              <a:t>9</a:t>
            </a:fld>
            <a:endParaRPr lang="en-US"/>
          </a:p>
        </p:txBody>
      </p:sp>
      <p:pic>
        <p:nvPicPr>
          <p:cNvPr id="4" name="WAM_Neutral20150317.m4v" descr="WAM_Neutral20150317.m4v">
            <a:extLst>
              <a:ext uri="{FF2B5EF4-FFF2-40B4-BE49-F238E27FC236}">
                <a16:creationId xmlns:a16="http://schemas.microsoft.com/office/drawing/2014/main" id="{C0BA02CA-2C3B-0B91-5D72-B87DD44D4A97}"/>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178880" y="1964400"/>
            <a:ext cx="17399465" cy="9787199"/>
          </a:xfrm>
          <a:prstGeom prst="rect">
            <a:avLst/>
          </a:prstGeom>
          <a:ln w="12700">
            <a:miter lim="400000"/>
          </a:ln>
        </p:spPr>
      </p:pic>
      <p:sp>
        <p:nvSpPr>
          <p:cNvPr id="5" name="Content Placeholder 2">
            <a:extLst>
              <a:ext uri="{FF2B5EF4-FFF2-40B4-BE49-F238E27FC236}">
                <a16:creationId xmlns:a16="http://schemas.microsoft.com/office/drawing/2014/main" id="{8E450954-0BED-5AEE-6D3A-0CCBE1622613}"/>
              </a:ext>
            </a:extLst>
          </p:cNvPr>
          <p:cNvSpPr txBox="1">
            <a:spLocks/>
          </p:cNvSpPr>
          <p:nvPr/>
        </p:nvSpPr>
        <p:spPr>
          <a:xfrm>
            <a:off x="800100" y="3269796"/>
            <a:ext cx="5306294" cy="7703004"/>
          </a:xfrm>
          <a:prstGeom prst="rect">
            <a:avLst/>
          </a:prstGeom>
        </p:spPr>
        <p:txBody>
          <a:bodyPr>
            <a:noAutofit/>
          </a:bodyPr>
          <a:lstStyle>
            <a:lvl1pPr marL="61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1pPr>
            <a:lvl2pPr marL="124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2pPr>
            <a:lvl3pPr marL="188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3pPr>
            <a:lvl4pPr marL="2515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4pPr>
            <a:lvl5pPr marL="3150576" marR="0" indent="-610576"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5pPr>
            <a:lvl6pPr marL="378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6pPr>
            <a:lvl7pPr marL="442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7pPr>
            <a:lvl8pPr marL="5055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8pPr>
            <a:lvl9pPr marL="5690577" marR="0" indent="-610577" algn="l" defTabSz="825500" eaLnBrk="1" latinLnBrk="0" hangingPunct="1">
              <a:lnSpc>
                <a:spcPct val="100000"/>
              </a:lnSpc>
              <a:spcBef>
                <a:spcPts val="5900"/>
              </a:spcBef>
              <a:spcAft>
                <a:spcPts val="0"/>
              </a:spcAft>
              <a:buClrTx/>
              <a:buSzPct val="125000"/>
              <a:buFontTx/>
              <a:buChar char="•"/>
              <a:tabLst/>
              <a:defRPr sz="5000" b="0" i="0" u="none" strike="noStrike" cap="none" spc="0" baseline="0">
                <a:solidFill>
                  <a:srgbClr val="000000"/>
                </a:solidFill>
                <a:uFillTx/>
                <a:latin typeface="+mn-lt"/>
                <a:ea typeface="+mn-ea"/>
                <a:cs typeface="+mn-cs"/>
                <a:sym typeface="Helvetica"/>
              </a:defRPr>
            </a:lvl9pPr>
          </a:lstStyle>
          <a:p>
            <a:pPr>
              <a:spcBef>
                <a:spcPts val="2000"/>
              </a:spcBef>
            </a:pPr>
            <a:r>
              <a:rPr lang="en-US" sz="3200" dirty="0"/>
              <a:t>Operational since 2020</a:t>
            </a:r>
          </a:p>
          <a:p>
            <a:pPr>
              <a:spcBef>
                <a:spcPts val="2000"/>
              </a:spcBef>
            </a:pPr>
            <a:r>
              <a:rPr lang="en-US" sz="3200" dirty="0"/>
              <a:t>Runs on regular 6-hour NWS forecast cadence.</a:t>
            </a:r>
          </a:p>
          <a:p>
            <a:pPr>
              <a:spcBef>
                <a:spcPts val="2000"/>
              </a:spcBef>
            </a:pPr>
            <a:r>
              <a:rPr lang="en-US" sz="3200" dirty="0"/>
              <a:t>Driven by F10.7, SW or </a:t>
            </a:r>
            <a:r>
              <a:rPr lang="en-US" sz="3200" dirty="0" err="1"/>
              <a:t>Kp</a:t>
            </a:r>
            <a:r>
              <a:rPr lang="en-US" sz="3200" dirty="0"/>
              <a:t>.</a:t>
            </a:r>
          </a:p>
          <a:p>
            <a:pPr>
              <a:spcBef>
                <a:spcPts val="2000"/>
              </a:spcBef>
            </a:pPr>
            <a:r>
              <a:rPr lang="en-US" sz="3200" dirty="0"/>
              <a:t>Forecasts out to 48 hours:</a:t>
            </a:r>
          </a:p>
          <a:p>
            <a:pPr lvl="1">
              <a:spcBef>
                <a:spcPts val="2000"/>
              </a:spcBef>
            </a:pPr>
            <a:r>
              <a:rPr lang="en-US" sz="3200" dirty="0"/>
              <a:t>Thermospheric density, composition, temperature, winds</a:t>
            </a:r>
          </a:p>
          <a:p>
            <a:pPr lvl="1">
              <a:spcBef>
                <a:spcPts val="2000"/>
              </a:spcBef>
            </a:pPr>
            <a:r>
              <a:rPr lang="en-US" sz="3200" dirty="0"/>
              <a:t>Ionospheric density, temperature, drifts</a:t>
            </a:r>
          </a:p>
          <a:p>
            <a:pPr lvl="1">
              <a:spcBef>
                <a:spcPts val="2000"/>
              </a:spcBef>
            </a:pPr>
            <a:r>
              <a:rPr lang="en-US" sz="3200" dirty="0"/>
              <a:t>TEC, MUF, etc.</a:t>
            </a:r>
          </a:p>
        </p:txBody>
      </p:sp>
      <p:sp>
        <p:nvSpPr>
          <p:cNvPr id="6" name="TextBox 5">
            <a:extLst>
              <a:ext uri="{FF2B5EF4-FFF2-40B4-BE49-F238E27FC236}">
                <a16:creationId xmlns:a16="http://schemas.microsoft.com/office/drawing/2014/main" id="{6B058DB4-8862-994F-B3AE-95656F454DC2}"/>
              </a:ext>
            </a:extLst>
          </p:cNvPr>
          <p:cNvSpPr txBox="1"/>
          <p:nvPr/>
        </p:nvSpPr>
        <p:spPr>
          <a:xfrm>
            <a:off x="8245386" y="11823432"/>
            <a:ext cx="13266453" cy="5642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err="1">
                <a:ln>
                  <a:noFill/>
                </a:ln>
                <a:solidFill>
                  <a:srgbClr val="000000"/>
                </a:solidFill>
                <a:effectLst/>
                <a:uFillTx/>
                <a:latin typeface="+mn-lt"/>
                <a:ea typeface="+mn-ea"/>
                <a:cs typeface="+mn-cs"/>
                <a:sym typeface="Helvetica"/>
              </a:rPr>
              <a:t>Thermospheri</a:t>
            </a:r>
            <a:r>
              <a:rPr lang="en-US" b="1" dirty="0" err="1"/>
              <a:t>c</a:t>
            </a:r>
            <a:r>
              <a:rPr lang="en-US" b="1" dirty="0"/>
              <a:t> neutral density analysis for 2015 St. Patrick’s Day Storm</a:t>
            </a:r>
            <a:endParaRPr kumimoji="0" lang="en-US" sz="3000" b="1" i="0" u="none" strike="noStrike" cap="none" spc="0" normalizeH="0" baseline="0" dirty="0">
              <a:ln>
                <a:noFill/>
              </a:ln>
              <a:solidFill>
                <a:srgbClr val="000000"/>
              </a:solidFill>
              <a:effectLst/>
              <a:uFillTx/>
              <a:latin typeface="+mn-lt"/>
              <a:ea typeface="+mn-ea"/>
              <a:cs typeface="+mn-cs"/>
              <a:sym typeface="Helvetica"/>
            </a:endParaRPr>
          </a:p>
        </p:txBody>
      </p:sp>
      <p:sp>
        <p:nvSpPr>
          <p:cNvPr id="7" name="1.1 Integrate WAM-IPE into SWMF">
            <a:extLst>
              <a:ext uri="{FF2B5EF4-FFF2-40B4-BE49-F238E27FC236}">
                <a16:creationId xmlns:a16="http://schemas.microsoft.com/office/drawing/2014/main" id="{FF456046-64FF-8F6F-0AFF-76231204ACD2}"/>
              </a:ext>
            </a:extLst>
          </p:cNvPr>
          <p:cNvSpPr/>
          <p:nvPr/>
        </p:nvSpPr>
        <p:spPr>
          <a:xfrm>
            <a:off x="20243801" y="298389"/>
            <a:ext cx="3835399" cy="540435"/>
          </a:xfrm>
          <a:prstGeom prst="roundRect">
            <a:avLst>
              <a:gd name="adj" fmla="val 24840"/>
            </a:avLst>
          </a:prstGeom>
          <a:solidFill>
            <a:srgbClr val="0C2649"/>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3000">
                <a:solidFill>
                  <a:srgbClr val="F8D347"/>
                </a:solidFill>
                <a:latin typeface="Helvetica Neue Medium"/>
                <a:ea typeface="Helvetica Neue Medium"/>
                <a:cs typeface="Helvetica Neue Medium"/>
                <a:sym typeface="Helvetica Neue Medium"/>
              </a:defRPr>
            </a:lvl1pPr>
          </a:lstStyle>
          <a:p>
            <a:r>
              <a:rPr sz="1800" dirty="0">
                <a:latin typeface="+mn-lt"/>
              </a:rPr>
              <a:t>1.1 Integrate WAM-IPE into SWMF</a:t>
            </a:r>
          </a:p>
        </p:txBody>
      </p:sp>
    </p:spTree>
    <p:extLst>
      <p:ext uri="{BB962C8B-B14F-4D97-AF65-F5344CB8AC3E}">
        <p14:creationId xmlns:p14="http://schemas.microsoft.com/office/powerpoint/2010/main" val="10539175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6B7CB15E-00AE-824B-87BC-C4624D6239C3}" vid="{2DF975AD-1801-474A-8BE2-41F9CA67DF4B}"/>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White</Template>
  <TotalTime>24197</TotalTime>
  <Words>2309</Words>
  <Application>Microsoft Macintosh PowerPoint</Application>
  <PresentationFormat>Custom</PresentationFormat>
  <Paragraphs>220</Paragraphs>
  <Slides>14</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Abadi MT Condensed Light</vt:lpstr>
      <vt:lpstr>Arial</vt:lpstr>
      <vt:lpstr>Helvetica</vt:lpstr>
      <vt:lpstr>Helvetica Light</vt:lpstr>
      <vt:lpstr>Helvetica Neue</vt:lpstr>
      <vt:lpstr>Helvetica Neue Light</vt:lpstr>
      <vt:lpstr>Helvetica Neue Medium</vt:lpstr>
      <vt:lpstr>Times Roman</vt:lpstr>
      <vt:lpstr>White</vt:lpstr>
      <vt:lpstr>Space Weather Operational Readiness Development  A NASA Space Weather Center of Excellence</vt:lpstr>
      <vt:lpstr>Space Weather Operational Readiness Development  A NASA Space Weather Center of Excellence</vt:lpstr>
      <vt:lpstr>SWORD mission and vision</vt:lpstr>
      <vt:lpstr>SWORD: “From Sea Level to the Solar Wind”</vt:lpstr>
      <vt:lpstr>Two Tracks of SWORD applied research &amp; development</vt:lpstr>
      <vt:lpstr>SWMF/Geospace model at NOAA/SWPC</vt:lpstr>
      <vt:lpstr>UMich SWMF/Geospace model</vt:lpstr>
      <vt:lpstr>SWORD Track 1 Coupled Model</vt:lpstr>
      <vt:lpstr>WAM-IPE model at NOAA/SWPC</vt:lpstr>
      <vt:lpstr>CU/NOAA WAM-IPE model</vt:lpstr>
      <vt:lpstr>CU/NOAA WAM-IPE model</vt:lpstr>
      <vt:lpstr>Model Validation vs. Forecast Verification</vt:lpstr>
      <vt:lpstr>Model Validation vs. Forecast Verification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Weather Operational Readiness Development Center of Excellence</dc:title>
  <dc:creator>Tom Berger</dc:creator>
  <cp:lastModifiedBy>Eric Sutton</cp:lastModifiedBy>
  <cp:revision>92</cp:revision>
  <dcterms:created xsi:type="dcterms:W3CDTF">2024-02-23T18:04:32Z</dcterms:created>
  <dcterms:modified xsi:type="dcterms:W3CDTF">2024-06-06T03:33:33Z</dcterms:modified>
</cp:coreProperties>
</file>