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  <p:sldMasterId id="2147483693" r:id="rId2"/>
    <p:sldMasterId id="2147483713" r:id="rId3"/>
  </p:sldMasterIdLst>
  <p:notesMasterIdLst>
    <p:notesMasterId r:id="rId21"/>
  </p:notesMasterIdLst>
  <p:sldIdLst>
    <p:sldId id="256" r:id="rId4"/>
    <p:sldId id="436" r:id="rId5"/>
    <p:sldId id="417" r:id="rId6"/>
    <p:sldId id="407" r:id="rId7"/>
    <p:sldId id="408" r:id="rId8"/>
    <p:sldId id="409" r:id="rId9"/>
    <p:sldId id="259" r:id="rId10"/>
    <p:sldId id="260" r:id="rId11"/>
    <p:sldId id="286" r:id="rId12"/>
    <p:sldId id="437" r:id="rId13"/>
    <p:sldId id="439" r:id="rId14"/>
    <p:sldId id="440" r:id="rId15"/>
    <p:sldId id="435" r:id="rId16"/>
    <p:sldId id="265" r:id="rId17"/>
    <p:sldId id="406" r:id="rId18"/>
    <p:sldId id="262" r:id="rId19"/>
    <p:sldId id="287" r:id="rId2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045"/>
    <p:restoredTop sz="95921"/>
  </p:normalViewPr>
  <p:slideViewPr>
    <p:cSldViewPr snapToGrid="0" snapToObjects="1">
      <p:cViewPr varScale="1">
        <p:scale>
          <a:sx n="146" d="100"/>
          <a:sy n="146" d="100"/>
        </p:scale>
        <p:origin x="23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TW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7809FA-45BB-4545-9392-7A6251D17A06}" type="datetimeFigureOut">
              <a:rPr lang="en-TW" smtClean="0"/>
              <a:t>2024/6/5</a:t>
            </a:fld>
            <a:endParaRPr lang="en-T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TW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9C87BF-4C31-AD43-80E7-425675F9958D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336741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082FE-4660-46D9-A180-87B2F73CA8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009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801B0-3F68-4BE1-A0FD-59FD6C98E35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658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91134" y="4565473"/>
            <a:ext cx="8161735" cy="243137"/>
          </a:xfrm>
          <a:prstGeom prst="rect">
            <a:avLst/>
          </a:prstGeom>
        </p:spPr>
        <p:txBody>
          <a:bodyPr anchor="b"/>
          <a:lstStyle>
            <a:lvl1pPr marL="0" indent="0" defTabSz="297170">
              <a:lnSpc>
                <a:spcPct val="100000"/>
              </a:lnSpc>
              <a:spcBef>
                <a:spcPts val="0"/>
              </a:spcBef>
              <a:buSzTx/>
              <a:buNone/>
              <a:defRPr sz="1215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491133" y="977801"/>
            <a:ext cx="8162618" cy="1741289"/>
          </a:xfrm>
          <a:prstGeom prst="rect">
            <a:avLst/>
          </a:prstGeom>
        </p:spPr>
        <p:txBody>
          <a:bodyPr anchor="b"/>
          <a:lstStyle>
            <a:lvl1pPr>
              <a:defRPr sz="4324" spc="-8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91133" y="2692302"/>
            <a:ext cx="8161734" cy="768023"/>
          </a:xfrm>
          <a:prstGeom prst="rect">
            <a:avLst/>
          </a:prstGeom>
        </p:spPr>
        <p:txBody>
          <a:bodyPr/>
          <a:lstStyle>
            <a:lvl1pPr marL="0" indent="0" defTabSz="309551">
              <a:lnSpc>
                <a:spcPct val="100000"/>
              </a:lnSpc>
              <a:spcBef>
                <a:spcPts val="0"/>
              </a:spcBef>
              <a:buSzTx/>
              <a:buNone/>
              <a:defRPr sz="2004" b="1"/>
            </a:lvl1pPr>
            <a:lvl2pPr marL="0" indent="241093" defTabSz="309551">
              <a:lnSpc>
                <a:spcPct val="100000"/>
              </a:lnSpc>
              <a:spcBef>
                <a:spcPts val="0"/>
              </a:spcBef>
              <a:buSzTx/>
              <a:buNone/>
              <a:defRPr sz="2004" b="1"/>
            </a:lvl2pPr>
            <a:lvl3pPr marL="0" indent="482186" defTabSz="309551">
              <a:lnSpc>
                <a:spcPct val="100000"/>
              </a:lnSpc>
              <a:spcBef>
                <a:spcPts val="0"/>
              </a:spcBef>
              <a:buSzTx/>
              <a:buNone/>
              <a:defRPr sz="2004" b="1"/>
            </a:lvl3pPr>
            <a:lvl4pPr marL="0" indent="723279" defTabSz="309551">
              <a:lnSpc>
                <a:spcPct val="100000"/>
              </a:lnSpc>
              <a:spcBef>
                <a:spcPts val="0"/>
              </a:spcBef>
              <a:buSzTx/>
              <a:buNone/>
              <a:defRPr sz="2004" b="1"/>
            </a:lvl4pPr>
            <a:lvl5pPr marL="0" indent="964372" defTabSz="309551">
              <a:lnSpc>
                <a:spcPct val="100000"/>
              </a:lnSpc>
              <a:spcBef>
                <a:spcPts val="0"/>
              </a:spcBef>
              <a:buSzTx/>
              <a:buNone/>
              <a:defRPr sz="2004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67273" y="4805681"/>
            <a:ext cx="197170" cy="20813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5042231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91133" y="1881932"/>
            <a:ext cx="8161734" cy="138047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4324" spc="-8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41093" algn="ctr">
              <a:lnSpc>
                <a:spcPct val="80000"/>
              </a:lnSpc>
              <a:spcBef>
                <a:spcPts val="0"/>
              </a:spcBef>
              <a:buSzTx/>
              <a:buNone/>
              <a:defRPr sz="4324" spc="-8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82186" algn="ctr">
              <a:lnSpc>
                <a:spcPct val="80000"/>
              </a:lnSpc>
              <a:spcBef>
                <a:spcPts val="0"/>
              </a:spcBef>
              <a:buSzTx/>
              <a:buNone/>
              <a:defRPr sz="4324" spc="-8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723279" algn="ctr">
              <a:lnSpc>
                <a:spcPct val="80000"/>
              </a:lnSpc>
              <a:spcBef>
                <a:spcPts val="0"/>
              </a:spcBef>
              <a:buSzTx/>
              <a:buNone/>
              <a:defRPr sz="4324" spc="-8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64372" algn="ctr">
              <a:lnSpc>
                <a:spcPct val="80000"/>
              </a:lnSpc>
              <a:spcBef>
                <a:spcPts val="0"/>
              </a:spcBef>
              <a:buSzTx/>
              <a:buNone/>
              <a:defRPr sz="4324" spc="-8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5259394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91133" y="3274794"/>
            <a:ext cx="8161734" cy="35427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004" b="1"/>
            </a:lvl1pPr>
          </a:lstStyle>
          <a:p>
            <a:r>
              <a:t>Fact information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91133" y="526851"/>
            <a:ext cx="8161734" cy="274794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9281" b="1" spc="-93"/>
            </a:lvl1pPr>
            <a:lvl2pPr marL="0" indent="241093" algn="ctr">
              <a:lnSpc>
                <a:spcPct val="80000"/>
              </a:lnSpc>
              <a:spcBef>
                <a:spcPts val="0"/>
              </a:spcBef>
              <a:buSzTx/>
              <a:buNone/>
              <a:defRPr sz="9281" b="1" spc="-93"/>
            </a:lvl2pPr>
            <a:lvl3pPr marL="0" indent="482186" algn="ctr">
              <a:lnSpc>
                <a:spcPct val="80000"/>
              </a:lnSpc>
              <a:spcBef>
                <a:spcPts val="0"/>
              </a:spcBef>
              <a:buSzTx/>
              <a:buNone/>
              <a:defRPr sz="9281" b="1" spc="-93"/>
            </a:lvl3pPr>
            <a:lvl4pPr marL="0" indent="723279" algn="ctr">
              <a:lnSpc>
                <a:spcPct val="80000"/>
              </a:lnSpc>
              <a:spcBef>
                <a:spcPts val="0"/>
              </a:spcBef>
              <a:buSzTx/>
              <a:buNone/>
              <a:defRPr sz="9281" b="1" spc="-93"/>
            </a:lvl4pPr>
            <a:lvl5pPr marL="0" indent="964372" algn="ctr">
              <a:lnSpc>
                <a:spcPct val="80000"/>
              </a:lnSpc>
              <a:spcBef>
                <a:spcPts val="0"/>
              </a:spcBef>
              <a:buSzTx/>
              <a:buNone/>
              <a:defRPr sz="9281" b="1" spc="-93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7694878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17922" y="1962299"/>
            <a:ext cx="8108156" cy="1225600"/>
          </a:xfrm>
          <a:prstGeom prst="rect">
            <a:avLst/>
          </a:prstGeom>
        </p:spPr>
        <p:txBody>
          <a:bodyPr anchor="ctr"/>
          <a:lstStyle>
            <a:lvl1pPr marL="241093" indent="-180820">
              <a:spcBef>
                <a:spcPts val="0"/>
              </a:spcBef>
              <a:buSzTx/>
              <a:buNone/>
              <a:defRPr sz="3164" spc="-63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241093" indent="60273">
              <a:spcBef>
                <a:spcPts val="0"/>
              </a:spcBef>
              <a:buSzTx/>
              <a:buNone/>
              <a:defRPr sz="3164" spc="-63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241093" indent="301367">
              <a:spcBef>
                <a:spcPts val="0"/>
              </a:spcBef>
              <a:buSzTx/>
              <a:buNone/>
              <a:defRPr sz="3164" spc="-63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241093" indent="542459">
              <a:spcBef>
                <a:spcPts val="0"/>
              </a:spcBef>
              <a:buSzTx/>
              <a:buNone/>
              <a:defRPr sz="3164" spc="-63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241093" indent="783552">
              <a:spcBef>
                <a:spcPts val="0"/>
              </a:spcBef>
              <a:buSzTx/>
              <a:buNone/>
              <a:defRPr sz="3164" spc="-63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857250" y="3388816"/>
            <a:ext cx="7768828" cy="243137"/>
          </a:xfrm>
          <a:prstGeom prst="rect">
            <a:avLst/>
          </a:prstGeom>
        </p:spPr>
        <p:txBody>
          <a:bodyPr/>
          <a:lstStyle>
            <a:lvl1pPr marL="0" indent="0" defTabSz="297170">
              <a:lnSpc>
                <a:spcPct val="100000"/>
              </a:lnSpc>
              <a:spcBef>
                <a:spcPts val="0"/>
              </a:spcBef>
              <a:buSzTx/>
              <a:buNone/>
              <a:defRPr sz="1215" b="1"/>
            </a:lvl1pPr>
          </a:lstStyle>
          <a:p>
            <a:r>
              <a:t>Attribution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350849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>
            <a:spLocks noGrp="1"/>
          </p:cNvSpPr>
          <p:nvPr>
            <p:ph type="pic" idx="21"/>
          </p:nvPr>
        </p:nvSpPr>
        <p:spPr>
          <a:xfrm>
            <a:off x="-1464469" y="362580"/>
            <a:ext cx="7850524" cy="441592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Image"/>
          <p:cNvSpPr>
            <a:spLocks noGrp="1"/>
          </p:cNvSpPr>
          <p:nvPr>
            <p:ph type="pic" sz="half" idx="22"/>
          </p:nvPr>
        </p:nvSpPr>
        <p:spPr>
          <a:xfrm>
            <a:off x="4638974" y="154037"/>
            <a:ext cx="4036219" cy="24217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Image"/>
          <p:cNvSpPr>
            <a:spLocks noGrp="1"/>
          </p:cNvSpPr>
          <p:nvPr>
            <p:ph type="pic" idx="23"/>
          </p:nvPr>
        </p:nvSpPr>
        <p:spPr>
          <a:xfrm>
            <a:off x="3504903" y="1449958"/>
            <a:ext cx="5581055" cy="487174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0145527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886640052_3195x2556.jpeg"/>
          <p:cNvSpPr>
            <a:spLocks noGrp="1"/>
          </p:cNvSpPr>
          <p:nvPr>
            <p:ph type="pic" idx="21"/>
          </p:nvPr>
        </p:nvSpPr>
        <p:spPr>
          <a:xfrm>
            <a:off x="-714375" y="-555873"/>
            <a:ext cx="10144125" cy="608647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67273" y="4805681"/>
            <a:ext cx="197170" cy="2081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1306711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5277785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6984" y="4882307"/>
            <a:ext cx="256480" cy="248658"/>
          </a:xfrm>
          <a:prstGeom prst="rect">
            <a:avLst/>
          </a:prstGeom>
        </p:spPr>
        <p:txBody>
          <a:bodyPr anchor="t"/>
          <a:lstStyle>
            <a:lvl1pPr>
              <a:defRPr sz="949">
                <a:solidFill>
                  <a:srgbClr val="4C4946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2584103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55914" y="4844029"/>
            <a:ext cx="235642" cy="232500"/>
          </a:xfrm>
          <a:prstGeom prst="rect">
            <a:avLst/>
          </a:prstGeom>
        </p:spPr>
        <p:txBody>
          <a:bodyPr/>
          <a:lstStyle>
            <a:lvl1pPr>
              <a:defRPr sz="844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0146480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le Text"/>
          <p:cNvSpPr txBox="1">
            <a:spLocks noGrp="1"/>
          </p:cNvSpPr>
          <p:nvPr>
            <p:ph type="title"/>
          </p:nvPr>
        </p:nvSpPr>
        <p:spPr>
          <a:xfrm>
            <a:off x="628651" y="273845"/>
            <a:ext cx="7886701" cy="994173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685775">
              <a:lnSpc>
                <a:spcPct val="90000"/>
              </a:lnSpc>
              <a:defRPr sz="3269" b="0" spc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64" name="Body Level One…"/>
          <p:cNvSpPr txBox="1">
            <a:spLocks noGrp="1"/>
          </p:cNvSpPr>
          <p:nvPr>
            <p:ph type="body" idx="1"/>
          </p:nvPr>
        </p:nvSpPr>
        <p:spPr>
          <a:xfrm>
            <a:off x="628651" y="1369219"/>
            <a:ext cx="7886701" cy="3263504"/>
          </a:xfrm>
          <a:prstGeom prst="rect">
            <a:avLst/>
          </a:prstGeom>
        </p:spPr>
        <p:txBody>
          <a:bodyPr lIns="65023" tIns="65023" rIns="65023" bIns="65023"/>
          <a:lstStyle>
            <a:lvl1pPr marL="163598" indent="-163598" defTabSz="685775">
              <a:spcBef>
                <a:spcPts val="738"/>
              </a:spcBef>
              <a:buSzPct val="100000"/>
              <a:buFont typeface="Arial"/>
              <a:defRPr sz="2004">
                <a:latin typeface="Calibri"/>
                <a:ea typeface="Calibri"/>
                <a:cs typeface="Calibri"/>
                <a:sym typeface="Calibri"/>
              </a:defRPr>
            </a:lvl1pPr>
            <a:lvl2pPr marL="431958" indent="-190865" defTabSz="685775">
              <a:spcBef>
                <a:spcPts val="738"/>
              </a:spcBef>
              <a:buSzPct val="100000"/>
              <a:buFont typeface="Arial"/>
              <a:defRPr sz="2004">
                <a:latin typeface="Calibri"/>
                <a:ea typeface="Calibri"/>
                <a:cs typeface="Calibri"/>
                <a:sym typeface="Calibri"/>
              </a:defRPr>
            </a:lvl2pPr>
            <a:lvl3pPr marL="711224" indent="-229038" defTabSz="685775">
              <a:spcBef>
                <a:spcPts val="738"/>
              </a:spcBef>
              <a:buSzPct val="100000"/>
              <a:buFont typeface="Arial"/>
              <a:defRPr sz="2004">
                <a:latin typeface="Calibri"/>
                <a:ea typeface="Calibri"/>
                <a:cs typeface="Calibri"/>
                <a:sym typeface="Calibri"/>
              </a:defRPr>
            </a:lvl3pPr>
            <a:lvl4pPr marL="977766" indent="-254487" defTabSz="685775">
              <a:spcBef>
                <a:spcPts val="738"/>
              </a:spcBef>
              <a:buSzPct val="100000"/>
              <a:buFont typeface="Arial"/>
              <a:defRPr sz="2004">
                <a:latin typeface="Calibri"/>
                <a:ea typeface="Calibri"/>
                <a:cs typeface="Calibri"/>
                <a:sym typeface="Calibri"/>
              </a:defRPr>
            </a:lvl4pPr>
            <a:lvl5pPr marL="1218859" indent="-254487" defTabSz="685775">
              <a:spcBef>
                <a:spcPts val="738"/>
              </a:spcBef>
              <a:buSzPct val="100000"/>
              <a:buFont typeface="Arial"/>
              <a:defRPr sz="2004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55795" y="4773575"/>
            <a:ext cx="259556" cy="261223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685775">
              <a:defRPr sz="844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5063228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7914" y="4875609"/>
            <a:ext cx="246862" cy="232500"/>
          </a:xfrm>
          <a:prstGeom prst="rect">
            <a:avLst/>
          </a:prstGeom>
        </p:spPr>
        <p:txBody>
          <a:bodyPr anchor="t"/>
          <a:lstStyle>
            <a:lvl1pPr>
              <a:defRPr sz="844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536180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"/>
          <p:cNvSpPr>
            <a:spLocks noGrp="1"/>
          </p:cNvSpPr>
          <p:nvPr>
            <p:ph type="pic" idx="21"/>
          </p:nvPr>
        </p:nvSpPr>
        <p:spPr>
          <a:xfrm>
            <a:off x="-264914" y="-482991"/>
            <a:ext cx="12540693" cy="56331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491133" y="2732484"/>
            <a:ext cx="8161734" cy="1741289"/>
          </a:xfrm>
          <a:prstGeom prst="rect">
            <a:avLst/>
          </a:prstGeom>
        </p:spPr>
        <p:txBody>
          <a:bodyPr anchor="b"/>
          <a:lstStyle>
            <a:lvl1pPr>
              <a:defRPr sz="4324" spc="-86"/>
            </a:lvl1pPr>
          </a:lstStyle>
          <a:p>
            <a:r>
              <a:t>Presentation Title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91133" y="4446985"/>
            <a:ext cx="8161734" cy="363746"/>
          </a:xfrm>
          <a:prstGeom prst="rect">
            <a:avLst/>
          </a:prstGeom>
        </p:spPr>
        <p:txBody>
          <a:bodyPr/>
          <a:lstStyle>
            <a:lvl1pPr marL="0" indent="0" defTabSz="309551">
              <a:lnSpc>
                <a:spcPct val="100000"/>
              </a:lnSpc>
              <a:spcBef>
                <a:spcPts val="0"/>
              </a:spcBef>
              <a:buSzTx/>
              <a:buNone/>
              <a:defRPr sz="2004" b="1"/>
            </a:lvl1pPr>
            <a:lvl2pPr marL="0" indent="241093" defTabSz="309551">
              <a:lnSpc>
                <a:spcPct val="100000"/>
              </a:lnSpc>
              <a:spcBef>
                <a:spcPts val="0"/>
              </a:spcBef>
              <a:buSzTx/>
              <a:buNone/>
              <a:defRPr sz="2004" b="1"/>
            </a:lvl2pPr>
            <a:lvl3pPr marL="0" indent="482186" defTabSz="309551">
              <a:lnSpc>
                <a:spcPct val="100000"/>
              </a:lnSpc>
              <a:spcBef>
                <a:spcPts val="0"/>
              </a:spcBef>
              <a:buSzTx/>
              <a:buNone/>
              <a:defRPr sz="2004" b="1"/>
            </a:lvl3pPr>
            <a:lvl4pPr marL="0" indent="723279" defTabSz="309551">
              <a:lnSpc>
                <a:spcPct val="100000"/>
              </a:lnSpc>
              <a:spcBef>
                <a:spcPts val="0"/>
              </a:spcBef>
              <a:buSzTx/>
              <a:buNone/>
              <a:defRPr sz="2004" b="1"/>
            </a:lvl4pPr>
            <a:lvl5pPr marL="0" indent="964372" defTabSz="309551">
              <a:lnSpc>
                <a:spcPct val="100000"/>
              </a:lnSpc>
              <a:spcBef>
                <a:spcPts val="0"/>
              </a:spcBef>
              <a:buSzTx/>
              <a:buNone/>
              <a:defRPr sz="2004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491134" y="301377"/>
            <a:ext cx="8161735" cy="243137"/>
          </a:xfrm>
          <a:prstGeom prst="rect">
            <a:avLst/>
          </a:prstGeom>
        </p:spPr>
        <p:txBody>
          <a:bodyPr/>
          <a:lstStyle>
            <a:lvl1pPr marL="0" indent="0" defTabSz="297170">
              <a:lnSpc>
                <a:spcPct val="100000"/>
              </a:lnSpc>
              <a:spcBef>
                <a:spcPts val="0"/>
              </a:spcBef>
              <a:buSzTx/>
              <a:buNone/>
              <a:defRPr sz="1215" b="1"/>
            </a:lvl1pPr>
          </a:lstStyle>
          <a:p>
            <a:r>
              <a:t>Author and Date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64843" y="4805681"/>
            <a:ext cx="197170" cy="20813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6585808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91134" y="4565473"/>
            <a:ext cx="8161735" cy="243137"/>
          </a:xfrm>
          <a:prstGeom prst="rect">
            <a:avLst/>
          </a:prstGeom>
        </p:spPr>
        <p:txBody>
          <a:bodyPr anchor="b"/>
          <a:lstStyle>
            <a:lvl1pPr marL="0" indent="0" defTabSz="297170">
              <a:lnSpc>
                <a:spcPct val="100000"/>
              </a:lnSpc>
              <a:spcBef>
                <a:spcPts val="0"/>
              </a:spcBef>
              <a:buSzTx/>
              <a:buNone/>
              <a:defRPr sz="1215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491133" y="977801"/>
            <a:ext cx="8162618" cy="1741289"/>
          </a:xfrm>
          <a:prstGeom prst="rect">
            <a:avLst/>
          </a:prstGeom>
        </p:spPr>
        <p:txBody>
          <a:bodyPr anchor="b"/>
          <a:lstStyle>
            <a:lvl1pPr>
              <a:defRPr sz="4324" spc="-8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91133" y="2692302"/>
            <a:ext cx="8161734" cy="768023"/>
          </a:xfrm>
          <a:prstGeom prst="rect">
            <a:avLst/>
          </a:prstGeom>
        </p:spPr>
        <p:txBody>
          <a:bodyPr/>
          <a:lstStyle>
            <a:lvl1pPr marL="0" indent="0" defTabSz="309551">
              <a:lnSpc>
                <a:spcPct val="100000"/>
              </a:lnSpc>
              <a:spcBef>
                <a:spcPts val="0"/>
              </a:spcBef>
              <a:buSzTx/>
              <a:buNone/>
              <a:defRPr sz="2004" b="1"/>
            </a:lvl1pPr>
            <a:lvl2pPr marL="0" indent="241093" defTabSz="309551">
              <a:lnSpc>
                <a:spcPct val="100000"/>
              </a:lnSpc>
              <a:spcBef>
                <a:spcPts val="0"/>
              </a:spcBef>
              <a:buSzTx/>
              <a:buNone/>
              <a:defRPr sz="2004" b="1"/>
            </a:lvl2pPr>
            <a:lvl3pPr marL="0" indent="482186" defTabSz="309551">
              <a:lnSpc>
                <a:spcPct val="100000"/>
              </a:lnSpc>
              <a:spcBef>
                <a:spcPts val="0"/>
              </a:spcBef>
              <a:buSzTx/>
              <a:buNone/>
              <a:defRPr sz="2004" b="1"/>
            </a:lvl3pPr>
            <a:lvl4pPr marL="0" indent="723279" defTabSz="309551">
              <a:lnSpc>
                <a:spcPct val="100000"/>
              </a:lnSpc>
              <a:spcBef>
                <a:spcPts val="0"/>
              </a:spcBef>
              <a:buSzTx/>
              <a:buNone/>
              <a:defRPr sz="2004" b="1"/>
            </a:lvl4pPr>
            <a:lvl5pPr marL="0" indent="964372" defTabSz="309551">
              <a:lnSpc>
                <a:spcPct val="100000"/>
              </a:lnSpc>
              <a:spcBef>
                <a:spcPts val="0"/>
              </a:spcBef>
              <a:buSzTx/>
              <a:buNone/>
              <a:defRPr sz="2004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67273" y="4805681"/>
            <a:ext cx="197170" cy="20813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9083531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"/>
          <p:cNvSpPr>
            <a:spLocks noGrp="1"/>
          </p:cNvSpPr>
          <p:nvPr>
            <p:ph type="pic" idx="21"/>
          </p:nvPr>
        </p:nvSpPr>
        <p:spPr>
          <a:xfrm>
            <a:off x="-264914" y="-482991"/>
            <a:ext cx="12540693" cy="56331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491133" y="2732484"/>
            <a:ext cx="8161734" cy="1741289"/>
          </a:xfrm>
          <a:prstGeom prst="rect">
            <a:avLst/>
          </a:prstGeom>
        </p:spPr>
        <p:txBody>
          <a:bodyPr anchor="b"/>
          <a:lstStyle>
            <a:lvl1pPr>
              <a:defRPr sz="4324" spc="-86"/>
            </a:lvl1pPr>
          </a:lstStyle>
          <a:p>
            <a:r>
              <a:t>Presentation Title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91133" y="4446985"/>
            <a:ext cx="8161734" cy="363746"/>
          </a:xfrm>
          <a:prstGeom prst="rect">
            <a:avLst/>
          </a:prstGeom>
        </p:spPr>
        <p:txBody>
          <a:bodyPr/>
          <a:lstStyle>
            <a:lvl1pPr marL="0" indent="0" defTabSz="309551">
              <a:lnSpc>
                <a:spcPct val="100000"/>
              </a:lnSpc>
              <a:spcBef>
                <a:spcPts val="0"/>
              </a:spcBef>
              <a:buSzTx/>
              <a:buNone/>
              <a:defRPr sz="2004" b="1"/>
            </a:lvl1pPr>
            <a:lvl2pPr marL="0" indent="241093" defTabSz="309551">
              <a:lnSpc>
                <a:spcPct val="100000"/>
              </a:lnSpc>
              <a:spcBef>
                <a:spcPts val="0"/>
              </a:spcBef>
              <a:buSzTx/>
              <a:buNone/>
              <a:defRPr sz="2004" b="1"/>
            </a:lvl2pPr>
            <a:lvl3pPr marL="0" indent="482186" defTabSz="309551">
              <a:lnSpc>
                <a:spcPct val="100000"/>
              </a:lnSpc>
              <a:spcBef>
                <a:spcPts val="0"/>
              </a:spcBef>
              <a:buSzTx/>
              <a:buNone/>
              <a:defRPr sz="2004" b="1"/>
            </a:lvl3pPr>
            <a:lvl4pPr marL="0" indent="723279" defTabSz="309551">
              <a:lnSpc>
                <a:spcPct val="100000"/>
              </a:lnSpc>
              <a:spcBef>
                <a:spcPts val="0"/>
              </a:spcBef>
              <a:buSzTx/>
              <a:buNone/>
              <a:defRPr sz="2004" b="1"/>
            </a:lvl4pPr>
            <a:lvl5pPr marL="0" indent="964372" defTabSz="309551">
              <a:lnSpc>
                <a:spcPct val="100000"/>
              </a:lnSpc>
              <a:spcBef>
                <a:spcPts val="0"/>
              </a:spcBef>
              <a:buSzTx/>
              <a:buNone/>
              <a:defRPr sz="2004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491134" y="301377"/>
            <a:ext cx="8161735" cy="243137"/>
          </a:xfrm>
          <a:prstGeom prst="rect">
            <a:avLst/>
          </a:prstGeom>
        </p:spPr>
        <p:txBody>
          <a:bodyPr/>
          <a:lstStyle>
            <a:lvl1pPr marL="0" indent="0" defTabSz="297170">
              <a:lnSpc>
                <a:spcPct val="100000"/>
              </a:lnSpc>
              <a:spcBef>
                <a:spcPts val="0"/>
              </a:spcBef>
              <a:buSzTx/>
              <a:buNone/>
              <a:defRPr sz="1215" b="1"/>
            </a:lvl1pPr>
          </a:lstStyle>
          <a:p>
            <a:r>
              <a:t>Author and Date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64843" y="4805681"/>
            <a:ext cx="197170" cy="20813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8339852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eg"/>
          <p:cNvSpPr>
            <a:spLocks noGrp="1"/>
          </p:cNvSpPr>
          <p:nvPr>
            <p:ph type="pic" idx="21"/>
          </p:nvPr>
        </p:nvSpPr>
        <p:spPr>
          <a:xfrm>
            <a:off x="3740014" y="261193"/>
            <a:ext cx="5304235" cy="463010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91133" y="2638723"/>
            <a:ext cx="3589734" cy="2132876"/>
          </a:xfrm>
          <a:prstGeom prst="rect">
            <a:avLst/>
          </a:prstGeom>
        </p:spPr>
        <p:txBody>
          <a:bodyPr/>
          <a:lstStyle>
            <a:lvl1pPr marL="0" indent="0" defTabSz="309551">
              <a:lnSpc>
                <a:spcPct val="100000"/>
              </a:lnSpc>
              <a:spcBef>
                <a:spcPts val="0"/>
              </a:spcBef>
              <a:buSzTx/>
              <a:buNone/>
              <a:defRPr sz="2004" b="1"/>
            </a:lvl1pPr>
            <a:lvl2pPr marL="0" indent="241093" defTabSz="309551">
              <a:lnSpc>
                <a:spcPct val="100000"/>
              </a:lnSpc>
              <a:spcBef>
                <a:spcPts val="0"/>
              </a:spcBef>
              <a:buSzTx/>
              <a:buNone/>
              <a:defRPr sz="2004" b="1"/>
            </a:lvl2pPr>
            <a:lvl3pPr marL="0" indent="482186" defTabSz="309551">
              <a:lnSpc>
                <a:spcPct val="100000"/>
              </a:lnSpc>
              <a:spcBef>
                <a:spcPts val="0"/>
              </a:spcBef>
              <a:buSzTx/>
              <a:buNone/>
              <a:defRPr sz="2004" b="1"/>
            </a:lvl3pPr>
            <a:lvl4pPr marL="0" indent="723279" defTabSz="309551">
              <a:lnSpc>
                <a:spcPct val="100000"/>
              </a:lnSpc>
              <a:spcBef>
                <a:spcPts val="0"/>
              </a:spcBef>
              <a:buSzTx/>
              <a:buNone/>
              <a:defRPr sz="2004" b="1"/>
            </a:lvl4pPr>
            <a:lvl5pPr marL="0" indent="964372" defTabSz="309551">
              <a:lnSpc>
                <a:spcPct val="100000"/>
              </a:lnSpc>
              <a:spcBef>
                <a:spcPts val="0"/>
              </a:spcBef>
              <a:buSzTx/>
              <a:buNone/>
              <a:defRPr sz="2004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491133" y="365204"/>
            <a:ext cx="3589734" cy="231370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868496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91134" y="745125"/>
            <a:ext cx="8161735" cy="354271"/>
          </a:xfrm>
          <a:prstGeom prst="rect">
            <a:avLst/>
          </a:prstGeom>
        </p:spPr>
        <p:txBody>
          <a:bodyPr/>
          <a:lstStyle>
            <a:lvl1pPr marL="0" indent="0" defTabSz="309551">
              <a:lnSpc>
                <a:spcPct val="100000"/>
              </a:lnSpc>
              <a:spcBef>
                <a:spcPts val="0"/>
              </a:spcBef>
              <a:buSzTx/>
              <a:buNone/>
              <a:defRPr sz="2004" b="1"/>
            </a:lvl1pPr>
          </a:lstStyle>
          <a:p>
            <a:r>
              <a:t>Slide Subtitle</a:t>
            </a:r>
          </a:p>
        </p:txBody>
      </p:sp>
      <p:sp>
        <p:nvSpPr>
          <p:cNvPr id="44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2499583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89358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4602123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660384004_1290x1720.jpeg"/>
          <p:cNvSpPr>
            <a:spLocks noGrp="1"/>
          </p:cNvSpPr>
          <p:nvPr>
            <p:ph type="pic" idx="21"/>
          </p:nvPr>
        </p:nvSpPr>
        <p:spPr>
          <a:xfrm>
            <a:off x="4339829" y="314772"/>
            <a:ext cx="4534049" cy="453404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491133" y="234405"/>
            <a:ext cx="3589734" cy="535781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2" name="Slide Sub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491133" y="745125"/>
            <a:ext cx="3589734" cy="354271"/>
          </a:xfrm>
          <a:prstGeom prst="rect">
            <a:avLst/>
          </a:prstGeom>
        </p:spPr>
        <p:txBody>
          <a:bodyPr/>
          <a:lstStyle>
            <a:lvl1pPr marL="0" indent="0" defTabSz="309551">
              <a:lnSpc>
                <a:spcPct val="100000"/>
              </a:lnSpc>
              <a:spcBef>
                <a:spcPts val="0"/>
              </a:spcBef>
              <a:buSzTx/>
              <a:buNone/>
              <a:defRPr sz="2004" b="1"/>
            </a:lvl1pPr>
          </a:lstStyle>
          <a:p>
            <a:r>
              <a:t>Slide Subtitle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91133" y="1835260"/>
            <a:ext cx="3589734" cy="2949518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4536859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491133" y="1701106"/>
            <a:ext cx="8161734" cy="1741289"/>
          </a:xfrm>
          <a:prstGeom prst="rect">
            <a:avLst/>
          </a:prstGeom>
        </p:spPr>
        <p:txBody>
          <a:bodyPr anchor="ctr"/>
          <a:lstStyle>
            <a:lvl1pPr>
              <a:defRPr sz="4324" b="0" spc="-8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7349641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91134" y="745125"/>
            <a:ext cx="8161735" cy="354271"/>
          </a:xfrm>
          <a:prstGeom prst="rect">
            <a:avLst/>
          </a:prstGeom>
        </p:spPr>
        <p:txBody>
          <a:bodyPr/>
          <a:lstStyle>
            <a:lvl1pPr marL="0" indent="0" defTabSz="309551">
              <a:lnSpc>
                <a:spcPct val="100000"/>
              </a:lnSpc>
              <a:spcBef>
                <a:spcPts val="0"/>
              </a:spcBef>
              <a:buSzTx/>
              <a:buNone/>
              <a:defRPr sz="2004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9392652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491133" y="234405"/>
            <a:ext cx="8161734" cy="535781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91134" y="743397"/>
            <a:ext cx="8161735" cy="354271"/>
          </a:xfrm>
          <a:prstGeom prst="rect">
            <a:avLst/>
          </a:prstGeom>
        </p:spPr>
        <p:txBody>
          <a:bodyPr/>
          <a:lstStyle>
            <a:lvl1pPr marL="0" indent="0" defTabSz="309551">
              <a:lnSpc>
                <a:spcPct val="100000"/>
              </a:lnSpc>
              <a:spcBef>
                <a:spcPts val="0"/>
              </a:spcBef>
              <a:buSzTx/>
              <a:buNone/>
              <a:defRPr sz="2004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686"/>
              </a:spcBef>
              <a:buSzTx/>
              <a:buNone/>
              <a:defRPr sz="2004" spc="-20"/>
            </a:lvl1pPr>
            <a:lvl2pPr marL="0" indent="241093">
              <a:spcBef>
                <a:spcPts val="686"/>
              </a:spcBef>
              <a:buSzTx/>
              <a:buNone/>
              <a:defRPr sz="2004" spc="-20"/>
            </a:lvl2pPr>
            <a:lvl3pPr marL="0" indent="482186">
              <a:spcBef>
                <a:spcPts val="686"/>
              </a:spcBef>
              <a:buSzTx/>
              <a:buNone/>
              <a:defRPr sz="2004" spc="-20"/>
            </a:lvl3pPr>
            <a:lvl4pPr marL="0" indent="723279">
              <a:spcBef>
                <a:spcPts val="686"/>
              </a:spcBef>
              <a:buSzTx/>
              <a:buNone/>
              <a:defRPr sz="2004" spc="-20"/>
            </a:lvl4pPr>
            <a:lvl5pPr marL="0" indent="964372">
              <a:spcBef>
                <a:spcPts val="686"/>
              </a:spcBef>
              <a:buSzTx/>
              <a:buNone/>
              <a:defRPr sz="2004" spc="-20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0963660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91133" y="1881932"/>
            <a:ext cx="8161734" cy="138047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4324" spc="-8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41093" algn="ctr">
              <a:lnSpc>
                <a:spcPct val="80000"/>
              </a:lnSpc>
              <a:spcBef>
                <a:spcPts val="0"/>
              </a:spcBef>
              <a:buSzTx/>
              <a:buNone/>
              <a:defRPr sz="4324" spc="-8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82186" algn="ctr">
              <a:lnSpc>
                <a:spcPct val="80000"/>
              </a:lnSpc>
              <a:spcBef>
                <a:spcPts val="0"/>
              </a:spcBef>
              <a:buSzTx/>
              <a:buNone/>
              <a:defRPr sz="4324" spc="-8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723279" algn="ctr">
              <a:lnSpc>
                <a:spcPct val="80000"/>
              </a:lnSpc>
              <a:spcBef>
                <a:spcPts val="0"/>
              </a:spcBef>
              <a:buSzTx/>
              <a:buNone/>
              <a:defRPr sz="4324" spc="-8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64372" algn="ctr">
              <a:lnSpc>
                <a:spcPct val="80000"/>
              </a:lnSpc>
              <a:spcBef>
                <a:spcPts val="0"/>
              </a:spcBef>
              <a:buSzTx/>
              <a:buNone/>
              <a:defRPr sz="4324" spc="-8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0593218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eg"/>
          <p:cNvSpPr>
            <a:spLocks noGrp="1"/>
          </p:cNvSpPr>
          <p:nvPr>
            <p:ph type="pic" idx="21"/>
          </p:nvPr>
        </p:nvSpPr>
        <p:spPr>
          <a:xfrm>
            <a:off x="3740014" y="261193"/>
            <a:ext cx="5304235" cy="463010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91133" y="2638723"/>
            <a:ext cx="3589734" cy="2132876"/>
          </a:xfrm>
          <a:prstGeom prst="rect">
            <a:avLst/>
          </a:prstGeom>
        </p:spPr>
        <p:txBody>
          <a:bodyPr/>
          <a:lstStyle>
            <a:lvl1pPr marL="0" indent="0" defTabSz="309551">
              <a:lnSpc>
                <a:spcPct val="100000"/>
              </a:lnSpc>
              <a:spcBef>
                <a:spcPts val="0"/>
              </a:spcBef>
              <a:buSzTx/>
              <a:buNone/>
              <a:defRPr sz="2004" b="1"/>
            </a:lvl1pPr>
            <a:lvl2pPr marL="0" indent="241093" defTabSz="309551">
              <a:lnSpc>
                <a:spcPct val="100000"/>
              </a:lnSpc>
              <a:spcBef>
                <a:spcPts val="0"/>
              </a:spcBef>
              <a:buSzTx/>
              <a:buNone/>
              <a:defRPr sz="2004" b="1"/>
            </a:lvl2pPr>
            <a:lvl3pPr marL="0" indent="482186" defTabSz="309551">
              <a:lnSpc>
                <a:spcPct val="100000"/>
              </a:lnSpc>
              <a:spcBef>
                <a:spcPts val="0"/>
              </a:spcBef>
              <a:buSzTx/>
              <a:buNone/>
              <a:defRPr sz="2004" b="1"/>
            </a:lvl3pPr>
            <a:lvl4pPr marL="0" indent="723279" defTabSz="309551">
              <a:lnSpc>
                <a:spcPct val="100000"/>
              </a:lnSpc>
              <a:spcBef>
                <a:spcPts val="0"/>
              </a:spcBef>
              <a:buSzTx/>
              <a:buNone/>
              <a:defRPr sz="2004" b="1"/>
            </a:lvl4pPr>
            <a:lvl5pPr marL="0" indent="964372" defTabSz="309551">
              <a:lnSpc>
                <a:spcPct val="100000"/>
              </a:lnSpc>
              <a:spcBef>
                <a:spcPts val="0"/>
              </a:spcBef>
              <a:buSzTx/>
              <a:buNone/>
              <a:defRPr sz="2004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491133" y="365204"/>
            <a:ext cx="3589734" cy="231370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0261445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91133" y="3274794"/>
            <a:ext cx="8161734" cy="35427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004" b="1"/>
            </a:lvl1pPr>
          </a:lstStyle>
          <a:p>
            <a:r>
              <a:t>Fact information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91133" y="526851"/>
            <a:ext cx="8161734" cy="274794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9281" b="1" spc="-93"/>
            </a:lvl1pPr>
            <a:lvl2pPr marL="0" indent="241093" algn="ctr">
              <a:lnSpc>
                <a:spcPct val="80000"/>
              </a:lnSpc>
              <a:spcBef>
                <a:spcPts val="0"/>
              </a:spcBef>
              <a:buSzTx/>
              <a:buNone/>
              <a:defRPr sz="9281" b="1" spc="-93"/>
            </a:lvl2pPr>
            <a:lvl3pPr marL="0" indent="482186" algn="ctr">
              <a:lnSpc>
                <a:spcPct val="80000"/>
              </a:lnSpc>
              <a:spcBef>
                <a:spcPts val="0"/>
              </a:spcBef>
              <a:buSzTx/>
              <a:buNone/>
              <a:defRPr sz="9281" b="1" spc="-93"/>
            </a:lvl3pPr>
            <a:lvl4pPr marL="0" indent="723279" algn="ctr">
              <a:lnSpc>
                <a:spcPct val="80000"/>
              </a:lnSpc>
              <a:spcBef>
                <a:spcPts val="0"/>
              </a:spcBef>
              <a:buSzTx/>
              <a:buNone/>
              <a:defRPr sz="9281" b="1" spc="-93"/>
            </a:lvl4pPr>
            <a:lvl5pPr marL="0" indent="964372" algn="ctr">
              <a:lnSpc>
                <a:spcPct val="80000"/>
              </a:lnSpc>
              <a:spcBef>
                <a:spcPts val="0"/>
              </a:spcBef>
              <a:buSzTx/>
              <a:buNone/>
              <a:defRPr sz="9281" b="1" spc="-93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589560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17922" y="1962299"/>
            <a:ext cx="8108156" cy="1225600"/>
          </a:xfrm>
          <a:prstGeom prst="rect">
            <a:avLst/>
          </a:prstGeom>
        </p:spPr>
        <p:txBody>
          <a:bodyPr anchor="ctr"/>
          <a:lstStyle>
            <a:lvl1pPr marL="241093" indent="-180820">
              <a:spcBef>
                <a:spcPts val="0"/>
              </a:spcBef>
              <a:buSzTx/>
              <a:buNone/>
              <a:defRPr sz="3164" spc="-63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241093" indent="60273">
              <a:spcBef>
                <a:spcPts val="0"/>
              </a:spcBef>
              <a:buSzTx/>
              <a:buNone/>
              <a:defRPr sz="3164" spc="-63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241093" indent="301367">
              <a:spcBef>
                <a:spcPts val="0"/>
              </a:spcBef>
              <a:buSzTx/>
              <a:buNone/>
              <a:defRPr sz="3164" spc="-63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241093" indent="542459">
              <a:spcBef>
                <a:spcPts val="0"/>
              </a:spcBef>
              <a:buSzTx/>
              <a:buNone/>
              <a:defRPr sz="3164" spc="-63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241093" indent="783552">
              <a:spcBef>
                <a:spcPts val="0"/>
              </a:spcBef>
              <a:buSzTx/>
              <a:buNone/>
              <a:defRPr sz="3164" spc="-63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857250" y="3388816"/>
            <a:ext cx="7768828" cy="243137"/>
          </a:xfrm>
          <a:prstGeom prst="rect">
            <a:avLst/>
          </a:prstGeom>
        </p:spPr>
        <p:txBody>
          <a:bodyPr/>
          <a:lstStyle>
            <a:lvl1pPr marL="0" indent="0" defTabSz="297170">
              <a:lnSpc>
                <a:spcPct val="100000"/>
              </a:lnSpc>
              <a:spcBef>
                <a:spcPts val="0"/>
              </a:spcBef>
              <a:buSzTx/>
              <a:buNone/>
              <a:defRPr sz="1215" b="1"/>
            </a:lvl1pPr>
          </a:lstStyle>
          <a:p>
            <a:r>
              <a:t>Attribution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4525744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>
            <a:spLocks noGrp="1"/>
          </p:cNvSpPr>
          <p:nvPr>
            <p:ph type="pic" idx="21"/>
          </p:nvPr>
        </p:nvSpPr>
        <p:spPr>
          <a:xfrm>
            <a:off x="-1464469" y="362580"/>
            <a:ext cx="7850524" cy="441592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Image"/>
          <p:cNvSpPr>
            <a:spLocks noGrp="1"/>
          </p:cNvSpPr>
          <p:nvPr>
            <p:ph type="pic" sz="half" idx="22"/>
          </p:nvPr>
        </p:nvSpPr>
        <p:spPr>
          <a:xfrm>
            <a:off x="4638974" y="154037"/>
            <a:ext cx="4036219" cy="24217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Image"/>
          <p:cNvSpPr>
            <a:spLocks noGrp="1"/>
          </p:cNvSpPr>
          <p:nvPr>
            <p:ph type="pic" idx="23"/>
          </p:nvPr>
        </p:nvSpPr>
        <p:spPr>
          <a:xfrm>
            <a:off x="3504903" y="1449958"/>
            <a:ext cx="5581055" cy="487174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4568939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886640052_3195x2556.jpeg"/>
          <p:cNvSpPr>
            <a:spLocks noGrp="1"/>
          </p:cNvSpPr>
          <p:nvPr>
            <p:ph type="pic" idx="21"/>
          </p:nvPr>
        </p:nvSpPr>
        <p:spPr>
          <a:xfrm>
            <a:off x="-714375" y="-555873"/>
            <a:ext cx="10144125" cy="608647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67273" y="4805681"/>
            <a:ext cx="197170" cy="2081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8389632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9362162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6984" y="4882307"/>
            <a:ext cx="256480" cy="248658"/>
          </a:xfrm>
          <a:prstGeom prst="rect">
            <a:avLst/>
          </a:prstGeom>
        </p:spPr>
        <p:txBody>
          <a:bodyPr anchor="t"/>
          <a:lstStyle>
            <a:lvl1pPr>
              <a:defRPr sz="949">
                <a:solidFill>
                  <a:srgbClr val="4C4946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0332641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55914" y="4844029"/>
            <a:ext cx="235642" cy="232500"/>
          </a:xfrm>
          <a:prstGeom prst="rect">
            <a:avLst/>
          </a:prstGeom>
        </p:spPr>
        <p:txBody>
          <a:bodyPr/>
          <a:lstStyle>
            <a:lvl1pPr>
              <a:defRPr sz="844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9762157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le Text"/>
          <p:cNvSpPr txBox="1">
            <a:spLocks noGrp="1"/>
          </p:cNvSpPr>
          <p:nvPr>
            <p:ph type="title"/>
          </p:nvPr>
        </p:nvSpPr>
        <p:spPr>
          <a:xfrm>
            <a:off x="628651" y="273845"/>
            <a:ext cx="7886701" cy="994173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685775">
              <a:lnSpc>
                <a:spcPct val="90000"/>
              </a:lnSpc>
              <a:defRPr sz="3269" b="0" spc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64" name="Body Level One…"/>
          <p:cNvSpPr txBox="1">
            <a:spLocks noGrp="1"/>
          </p:cNvSpPr>
          <p:nvPr>
            <p:ph type="body" idx="1"/>
          </p:nvPr>
        </p:nvSpPr>
        <p:spPr>
          <a:xfrm>
            <a:off x="628651" y="1369219"/>
            <a:ext cx="7886701" cy="3263504"/>
          </a:xfrm>
          <a:prstGeom prst="rect">
            <a:avLst/>
          </a:prstGeom>
        </p:spPr>
        <p:txBody>
          <a:bodyPr lIns="65023" tIns="65023" rIns="65023" bIns="65023"/>
          <a:lstStyle>
            <a:lvl1pPr marL="163598" indent="-163598" defTabSz="685775">
              <a:spcBef>
                <a:spcPts val="738"/>
              </a:spcBef>
              <a:buSzPct val="100000"/>
              <a:buFont typeface="Arial"/>
              <a:defRPr sz="2004">
                <a:latin typeface="Calibri"/>
                <a:ea typeface="Calibri"/>
                <a:cs typeface="Calibri"/>
                <a:sym typeface="Calibri"/>
              </a:defRPr>
            </a:lvl1pPr>
            <a:lvl2pPr marL="431958" indent="-190865" defTabSz="685775">
              <a:spcBef>
                <a:spcPts val="738"/>
              </a:spcBef>
              <a:buSzPct val="100000"/>
              <a:buFont typeface="Arial"/>
              <a:defRPr sz="2004">
                <a:latin typeface="Calibri"/>
                <a:ea typeface="Calibri"/>
                <a:cs typeface="Calibri"/>
                <a:sym typeface="Calibri"/>
              </a:defRPr>
            </a:lvl2pPr>
            <a:lvl3pPr marL="711224" indent="-229038" defTabSz="685775">
              <a:spcBef>
                <a:spcPts val="738"/>
              </a:spcBef>
              <a:buSzPct val="100000"/>
              <a:buFont typeface="Arial"/>
              <a:defRPr sz="2004">
                <a:latin typeface="Calibri"/>
                <a:ea typeface="Calibri"/>
                <a:cs typeface="Calibri"/>
                <a:sym typeface="Calibri"/>
              </a:defRPr>
            </a:lvl3pPr>
            <a:lvl4pPr marL="977766" indent="-254487" defTabSz="685775">
              <a:spcBef>
                <a:spcPts val="738"/>
              </a:spcBef>
              <a:buSzPct val="100000"/>
              <a:buFont typeface="Arial"/>
              <a:defRPr sz="2004">
                <a:latin typeface="Calibri"/>
                <a:ea typeface="Calibri"/>
                <a:cs typeface="Calibri"/>
                <a:sym typeface="Calibri"/>
              </a:defRPr>
            </a:lvl4pPr>
            <a:lvl5pPr marL="1218859" indent="-254487" defTabSz="685775">
              <a:spcBef>
                <a:spcPts val="738"/>
              </a:spcBef>
              <a:buSzPct val="100000"/>
              <a:buFont typeface="Arial"/>
              <a:defRPr sz="2004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55795" y="4773575"/>
            <a:ext cx="259556" cy="261223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685775">
              <a:defRPr sz="844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6973866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7914" y="4875609"/>
            <a:ext cx="246862" cy="232500"/>
          </a:xfrm>
          <a:prstGeom prst="rect">
            <a:avLst/>
          </a:prstGeom>
        </p:spPr>
        <p:txBody>
          <a:bodyPr anchor="t"/>
          <a:lstStyle>
            <a:lvl1pPr>
              <a:defRPr sz="844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7660120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6DF53-0A1F-7544-933D-036AFF7F2AA3}" type="datetimeFigureOut">
              <a:rPr lang="en-TW" smtClean="0"/>
              <a:t>2024/6/5</a:t>
            </a:fld>
            <a:endParaRPr lang="en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7B97C-2C34-8143-AD65-70EDBFF75460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888374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91134" y="745125"/>
            <a:ext cx="8161735" cy="354271"/>
          </a:xfrm>
          <a:prstGeom prst="rect">
            <a:avLst/>
          </a:prstGeom>
        </p:spPr>
        <p:txBody>
          <a:bodyPr/>
          <a:lstStyle>
            <a:lvl1pPr marL="0" indent="0" defTabSz="309551">
              <a:lnSpc>
                <a:spcPct val="100000"/>
              </a:lnSpc>
              <a:spcBef>
                <a:spcPts val="0"/>
              </a:spcBef>
              <a:buSzTx/>
              <a:buNone/>
              <a:defRPr sz="2004" b="1"/>
            </a:lvl1pPr>
          </a:lstStyle>
          <a:p>
            <a:r>
              <a:t>Slide Subtitle</a:t>
            </a:r>
          </a:p>
        </p:txBody>
      </p:sp>
      <p:sp>
        <p:nvSpPr>
          <p:cNvPr id="44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7751558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6DF53-0A1F-7544-933D-036AFF7F2AA3}" type="datetimeFigureOut">
              <a:rPr lang="en-TW" smtClean="0"/>
              <a:t>2024/6/5</a:t>
            </a:fld>
            <a:endParaRPr lang="en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7B97C-2C34-8143-AD65-70EDBFF75460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8947281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6DF53-0A1F-7544-933D-036AFF7F2AA3}" type="datetimeFigureOut">
              <a:rPr lang="en-TW" smtClean="0"/>
              <a:t>2024/6/5</a:t>
            </a:fld>
            <a:endParaRPr lang="en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7B97C-2C34-8143-AD65-70EDBFF75460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420944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6DF53-0A1F-7544-933D-036AFF7F2AA3}" type="datetimeFigureOut">
              <a:rPr lang="en-TW" smtClean="0"/>
              <a:t>2024/6/5</a:t>
            </a:fld>
            <a:endParaRPr lang="en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7B97C-2C34-8143-AD65-70EDBFF75460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4618183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6DF53-0A1F-7544-933D-036AFF7F2AA3}" type="datetimeFigureOut">
              <a:rPr lang="en-TW" smtClean="0"/>
              <a:t>2024/6/5</a:t>
            </a:fld>
            <a:endParaRPr lang="en-T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7B97C-2C34-8143-AD65-70EDBFF75460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157423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6DF53-0A1F-7544-933D-036AFF7F2AA3}" type="datetimeFigureOut">
              <a:rPr lang="en-TW" smtClean="0"/>
              <a:t>2024/6/5</a:t>
            </a:fld>
            <a:endParaRPr lang="en-T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7B97C-2C34-8143-AD65-70EDBFF75460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40423688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6DF53-0A1F-7544-933D-036AFF7F2AA3}" type="datetimeFigureOut">
              <a:rPr lang="en-TW" smtClean="0"/>
              <a:t>2024/6/5</a:t>
            </a:fld>
            <a:endParaRPr lang="en-T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7B97C-2C34-8143-AD65-70EDBFF75460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7554261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6DF53-0A1F-7544-933D-036AFF7F2AA3}" type="datetimeFigureOut">
              <a:rPr lang="en-TW" smtClean="0"/>
              <a:t>2024/6/5</a:t>
            </a:fld>
            <a:endParaRPr lang="en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7B97C-2C34-8143-AD65-70EDBFF75460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1856884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6DF53-0A1F-7544-933D-036AFF7F2AA3}" type="datetimeFigureOut">
              <a:rPr lang="en-TW" smtClean="0"/>
              <a:t>2024/6/5</a:t>
            </a:fld>
            <a:endParaRPr lang="en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7B97C-2C34-8143-AD65-70EDBFF75460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41480327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6DF53-0A1F-7544-933D-036AFF7F2AA3}" type="datetimeFigureOut">
              <a:rPr lang="en-TW" smtClean="0"/>
              <a:t>2024/6/5</a:t>
            </a:fld>
            <a:endParaRPr lang="en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7B97C-2C34-8143-AD65-70EDBFF75460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9982544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6DF53-0A1F-7544-933D-036AFF7F2AA3}" type="datetimeFigureOut">
              <a:rPr lang="en-TW" smtClean="0"/>
              <a:t>2024/6/5</a:t>
            </a:fld>
            <a:endParaRPr lang="en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7B97C-2C34-8143-AD65-70EDBFF75460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718267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89358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8466212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Text"/>
          <p:cNvSpPr txBox="1">
            <a:spLocks noGrp="1"/>
          </p:cNvSpPr>
          <p:nvPr>
            <p:ph type="title"/>
          </p:nvPr>
        </p:nvSpPr>
        <p:spPr>
          <a:xfrm>
            <a:off x="628651" y="273845"/>
            <a:ext cx="7886701" cy="994173"/>
          </a:xfrm>
          <a:prstGeom prst="rect">
            <a:avLst/>
          </a:prstGeom>
        </p:spPr>
        <p:txBody>
          <a:bodyPr lIns="65023" tIns="65023" rIns="65023" bIns="65023"/>
          <a:lstStyle>
            <a:lvl1pPr algn="l" defTabSz="685775">
              <a:lnSpc>
                <a:spcPct val="90000"/>
              </a:lnSpc>
              <a:defRPr sz="3269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50" name="Body Level One…"/>
          <p:cNvSpPr txBox="1">
            <a:spLocks noGrp="1"/>
          </p:cNvSpPr>
          <p:nvPr>
            <p:ph type="body" idx="1"/>
          </p:nvPr>
        </p:nvSpPr>
        <p:spPr>
          <a:xfrm>
            <a:off x="628651" y="1369219"/>
            <a:ext cx="7886701" cy="3263504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163598" indent="-163598" defTabSz="685775">
              <a:lnSpc>
                <a:spcPct val="90000"/>
              </a:lnSpc>
              <a:spcBef>
                <a:spcPts val="738"/>
              </a:spcBef>
              <a:buSzPct val="100000"/>
              <a:buFont typeface="Arial"/>
              <a:defRPr sz="2004">
                <a:latin typeface="Calibri"/>
                <a:ea typeface="Calibri"/>
                <a:cs typeface="Calibri"/>
                <a:sym typeface="Calibri"/>
              </a:defRPr>
            </a:lvl1pPr>
            <a:lvl2pPr marL="431958" indent="-190865" defTabSz="685775">
              <a:lnSpc>
                <a:spcPct val="90000"/>
              </a:lnSpc>
              <a:spcBef>
                <a:spcPts val="738"/>
              </a:spcBef>
              <a:buSzPct val="100000"/>
              <a:buFont typeface="Arial"/>
              <a:defRPr sz="2004">
                <a:latin typeface="Calibri"/>
                <a:ea typeface="Calibri"/>
                <a:cs typeface="Calibri"/>
                <a:sym typeface="Calibri"/>
              </a:defRPr>
            </a:lvl2pPr>
            <a:lvl3pPr marL="711224" indent="-229038" defTabSz="685775">
              <a:lnSpc>
                <a:spcPct val="90000"/>
              </a:lnSpc>
              <a:spcBef>
                <a:spcPts val="738"/>
              </a:spcBef>
              <a:buSzPct val="100000"/>
              <a:buFont typeface="Arial"/>
              <a:defRPr sz="2004">
                <a:latin typeface="Calibri"/>
                <a:ea typeface="Calibri"/>
                <a:cs typeface="Calibri"/>
                <a:sym typeface="Calibri"/>
              </a:defRPr>
            </a:lvl3pPr>
            <a:lvl4pPr marL="977766" indent="-254487" defTabSz="685775">
              <a:lnSpc>
                <a:spcPct val="90000"/>
              </a:lnSpc>
              <a:spcBef>
                <a:spcPts val="738"/>
              </a:spcBef>
              <a:buSzPct val="100000"/>
              <a:buFont typeface="Arial"/>
              <a:defRPr sz="2004">
                <a:latin typeface="Calibri"/>
                <a:ea typeface="Calibri"/>
                <a:cs typeface="Calibri"/>
                <a:sym typeface="Calibri"/>
              </a:defRPr>
            </a:lvl4pPr>
            <a:lvl5pPr marL="1218859" indent="-254487" defTabSz="685775">
              <a:lnSpc>
                <a:spcPct val="90000"/>
              </a:lnSpc>
              <a:spcBef>
                <a:spcPts val="738"/>
              </a:spcBef>
              <a:buSzPct val="100000"/>
              <a:buFont typeface="Arial"/>
              <a:defRPr sz="2004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70153" y="4806272"/>
            <a:ext cx="245199" cy="195829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685775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5680820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660384004_1290x1720.jpeg"/>
          <p:cNvSpPr>
            <a:spLocks noGrp="1"/>
          </p:cNvSpPr>
          <p:nvPr>
            <p:ph type="pic" idx="21"/>
          </p:nvPr>
        </p:nvSpPr>
        <p:spPr>
          <a:xfrm>
            <a:off x="4339829" y="314772"/>
            <a:ext cx="4534049" cy="453404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491133" y="234405"/>
            <a:ext cx="3589734" cy="535781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2" name="Slide Sub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491133" y="745125"/>
            <a:ext cx="3589734" cy="354271"/>
          </a:xfrm>
          <a:prstGeom prst="rect">
            <a:avLst/>
          </a:prstGeom>
        </p:spPr>
        <p:txBody>
          <a:bodyPr/>
          <a:lstStyle>
            <a:lvl1pPr marL="0" indent="0" defTabSz="309551">
              <a:lnSpc>
                <a:spcPct val="100000"/>
              </a:lnSpc>
              <a:spcBef>
                <a:spcPts val="0"/>
              </a:spcBef>
              <a:buSzTx/>
              <a:buNone/>
              <a:defRPr sz="2004" b="1"/>
            </a:lvl1pPr>
          </a:lstStyle>
          <a:p>
            <a:r>
              <a:t>Slide Subtitle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91133" y="1835260"/>
            <a:ext cx="3589734" cy="2949518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7433758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491133" y="1701106"/>
            <a:ext cx="8161734" cy="1741289"/>
          </a:xfrm>
          <a:prstGeom prst="rect">
            <a:avLst/>
          </a:prstGeom>
        </p:spPr>
        <p:txBody>
          <a:bodyPr anchor="ctr"/>
          <a:lstStyle>
            <a:lvl1pPr>
              <a:defRPr sz="4324" b="0" spc="-8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7857380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91134" y="745125"/>
            <a:ext cx="8161735" cy="354271"/>
          </a:xfrm>
          <a:prstGeom prst="rect">
            <a:avLst/>
          </a:prstGeom>
        </p:spPr>
        <p:txBody>
          <a:bodyPr/>
          <a:lstStyle>
            <a:lvl1pPr marL="0" indent="0" defTabSz="309551">
              <a:lnSpc>
                <a:spcPct val="100000"/>
              </a:lnSpc>
              <a:spcBef>
                <a:spcPts val="0"/>
              </a:spcBef>
              <a:buSzTx/>
              <a:buNone/>
              <a:defRPr sz="2004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284124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491133" y="234405"/>
            <a:ext cx="8161734" cy="535781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91134" y="743397"/>
            <a:ext cx="8161735" cy="354271"/>
          </a:xfrm>
          <a:prstGeom prst="rect">
            <a:avLst/>
          </a:prstGeom>
        </p:spPr>
        <p:txBody>
          <a:bodyPr/>
          <a:lstStyle>
            <a:lvl1pPr marL="0" indent="0" defTabSz="309551">
              <a:lnSpc>
                <a:spcPct val="100000"/>
              </a:lnSpc>
              <a:spcBef>
                <a:spcPts val="0"/>
              </a:spcBef>
              <a:buSzTx/>
              <a:buNone/>
              <a:defRPr sz="2004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686"/>
              </a:spcBef>
              <a:buSzTx/>
              <a:buNone/>
              <a:defRPr sz="2004" spc="-20"/>
            </a:lvl1pPr>
            <a:lvl2pPr marL="0" indent="241093">
              <a:spcBef>
                <a:spcPts val="686"/>
              </a:spcBef>
              <a:buSzTx/>
              <a:buNone/>
              <a:defRPr sz="2004" spc="-20"/>
            </a:lvl2pPr>
            <a:lvl3pPr marL="0" indent="482186">
              <a:spcBef>
                <a:spcPts val="686"/>
              </a:spcBef>
              <a:buSzTx/>
              <a:buNone/>
              <a:defRPr sz="2004" spc="-20"/>
            </a:lvl3pPr>
            <a:lvl4pPr marL="0" indent="723279">
              <a:spcBef>
                <a:spcPts val="686"/>
              </a:spcBef>
              <a:buSzTx/>
              <a:buNone/>
              <a:defRPr sz="2004" spc="-20"/>
            </a:lvl4pPr>
            <a:lvl5pPr marL="0" indent="964372">
              <a:spcBef>
                <a:spcPts val="686"/>
              </a:spcBef>
              <a:buSzTx/>
              <a:buNone/>
              <a:defRPr sz="2004" spc="-20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462306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91133" y="1560463"/>
            <a:ext cx="8161734" cy="3214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491133" y="232172"/>
            <a:ext cx="8161734" cy="535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64891" y="4805681"/>
            <a:ext cx="197170" cy="20813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308063">
              <a:defRPr sz="686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5254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</p:sldLayoutIdLst>
  <p:transition spd="med"/>
  <p:txStyles>
    <p:titleStyle>
      <a:lvl1pPr marL="0" marR="0" indent="0" algn="l" defTabSz="914345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64" b="1" i="0" u="none" strike="noStrike" cap="none" spc="-63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41093" algn="l" defTabSz="914345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64" b="1" i="0" u="none" strike="noStrike" cap="none" spc="-63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82186" algn="l" defTabSz="914345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64" b="1" i="0" u="none" strike="noStrike" cap="none" spc="-63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723279" algn="l" defTabSz="914345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64" b="1" i="0" u="none" strike="noStrike" cap="none" spc="-63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64372" algn="l" defTabSz="914345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64" b="1" i="0" u="none" strike="noStrike" cap="none" spc="-63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205465" algn="l" defTabSz="914345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64" b="1" i="0" u="none" strike="noStrike" cap="none" spc="-63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446558" algn="l" defTabSz="914345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64" b="1" i="0" u="none" strike="noStrike" cap="none" spc="-63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87651" algn="l" defTabSz="914345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64" b="1" i="0" u="none" strike="noStrike" cap="none" spc="-63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928744" algn="l" defTabSz="914345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64" b="1" i="0" u="none" strike="noStrike" cap="none" spc="-63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200911" marR="0" indent="-200911" algn="l" defTabSz="914345" rtl="0" latinLnBrk="0">
        <a:lnSpc>
          <a:spcPct val="90000"/>
        </a:lnSpc>
        <a:spcBef>
          <a:spcPts val="1688"/>
        </a:spcBef>
        <a:spcAft>
          <a:spcPts val="0"/>
        </a:spcAft>
        <a:buClrTx/>
        <a:buSzPct val="123000"/>
        <a:buFontTx/>
        <a:buChar char="•"/>
        <a:tabLst/>
        <a:defRPr sz="1582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401822" marR="0" indent="-200911" algn="l" defTabSz="914345" rtl="0" latinLnBrk="0">
        <a:lnSpc>
          <a:spcPct val="90000"/>
        </a:lnSpc>
        <a:spcBef>
          <a:spcPts val="1688"/>
        </a:spcBef>
        <a:spcAft>
          <a:spcPts val="0"/>
        </a:spcAft>
        <a:buClrTx/>
        <a:buSzPct val="123000"/>
        <a:buFontTx/>
        <a:buChar char="•"/>
        <a:tabLst/>
        <a:defRPr sz="1582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602732" marR="0" indent="-200911" algn="l" defTabSz="914345" rtl="0" latinLnBrk="0">
        <a:lnSpc>
          <a:spcPct val="90000"/>
        </a:lnSpc>
        <a:spcBef>
          <a:spcPts val="1688"/>
        </a:spcBef>
        <a:spcAft>
          <a:spcPts val="0"/>
        </a:spcAft>
        <a:buClrTx/>
        <a:buSzPct val="123000"/>
        <a:buFontTx/>
        <a:buChar char="•"/>
        <a:tabLst/>
        <a:defRPr sz="1582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803643" marR="0" indent="-200911" algn="l" defTabSz="914345" rtl="0" latinLnBrk="0">
        <a:lnSpc>
          <a:spcPct val="90000"/>
        </a:lnSpc>
        <a:spcBef>
          <a:spcPts val="1688"/>
        </a:spcBef>
        <a:spcAft>
          <a:spcPts val="0"/>
        </a:spcAft>
        <a:buClrTx/>
        <a:buSzPct val="123000"/>
        <a:buFontTx/>
        <a:buChar char="•"/>
        <a:tabLst/>
        <a:defRPr sz="1582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004555" marR="0" indent="-200911" algn="l" defTabSz="914345" rtl="0" latinLnBrk="0">
        <a:lnSpc>
          <a:spcPct val="90000"/>
        </a:lnSpc>
        <a:spcBef>
          <a:spcPts val="1688"/>
        </a:spcBef>
        <a:spcAft>
          <a:spcPts val="0"/>
        </a:spcAft>
        <a:buClrTx/>
        <a:buSzPct val="123000"/>
        <a:buFontTx/>
        <a:buChar char="•"/>
        <a:tabLst/>
        <a:defRPr sz="1582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205465" marR="0" indent="-200911" algn="l" defTabSz="914345" rtl="0" latinLnBrk="0">
        <a:lnSpc>
          <a:spcPct val="90000"/>
        </a:lnSpc>
        <a:spcBef>
          <a:spcPts val="1688"/>
        </a:spcBef>
        <a:spcAft>
          <a:spcPts val="0"/>
        </a:spcAft>
        <a:buClrTx/>
        <a:buSzPct val="123000"/>
        <a:buFontTx/>
        <a:buChar char="•"/>
        <a:tabLst/>
        <a:defRPr sz="1582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1406376" marR="0" indent="-200911" algn="l" defTabSz="914345" rtl="0" latinLnBrk="0">
        <a:lnSpc>
          <a:spcPct val="90000"/>
        </a:lnSpc>
        <a:spcBef>
          <a:spcPts val="1688"/>
        </a:spcBef>
        <a:spcAft>
          <a:spcPts val="0"/>
        </a:spcAft>
        <a:buClrTx/>
        <a:buSzPct val="123000"/>
        <a:buFontTx/>
        <a:buChar char="•"/>
        <a:tabLst/>
        <a:defRPr sz="1582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1607287" marR="0" indent="-200911" algn="l" defTabSz="914345" rtl="0" latinLnBrk="0">
        <a:lnSpc>
          <a:spcPct val="90000"/>
        </a:lnSpc>
        <a:spcBef>
          <a:spcPts val="1688"/>
        </a:spcBef>
        <a:spcAft>
          <a:spcPts val="0"/>
        </a:spcAft>
        <a:buClrTx/>
        <a:buSzPct val="123000"/>
        <a:buFontTx/>
        <a:buChar char="•"/>
        <a:tabLst/>
        <a:defRPr sz="1582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1808198" marR="0" indent="-200911" algn="l" defTabSz="914345" rtl="0" latinLnBrk="0">
        <a:lnSpc>
          <a:spcPct val="90000"/>
        </a:lnSpc>
        <a:spcBef>
          <a:spcPts val="1688"/>
        </a:spcBef>
        <a:spcAft>
          <a:spcPts val="0"/>
        </a:spcAft>
        <a:buClrTx/>
        <a:buSzPct val="123000"/>
        <a:buFontTx/>
        <a:buChar char="•"/>
        <a:tabLst/>
        <a:defRPr sz="1582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3080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41093" algn="ctr" defTabSz="3080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82186" algn="ctr" defTabSz="3080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723279" algn="ctr" defTabSz="3080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64372" algn="ctr" defTabSz="3080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205465" algn="ctr" defTabSz="3080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446558" algn="ctr" defTabSz="3080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87651" algn="ctr" defTabSz="3080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928744" algn="ctr" defTabSz="3080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91133" y="1560463"/>
            <a:ext cx="8161734" cy="3214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491133" y="232172"/>
            <a:ext cx="8161734" cy="535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64891" y="4805681"/>
            <a:ext cx="197170" cy="20813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308063">
              <a:defRPr sz="686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6873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</p:sldLayoutIdLst>
  <p:transition spd="med"/>
  <p:txStyles>
    <p:titleStyle>
      <a:lvl1pPr marL="0" marR="0" indent="0" algn="l" defTabSz="914345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64" b="1" i="0" u="none" strike="noStrike" cap="none" spc="-63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41093" algn="l" defTabSz="914345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64" b="1" i="0" u="none" strike="noStrike" cap="none" spc="-63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82186" algn="l" defTabSz="914345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64" b="1" i="0" u="none" strike="noStrike" cap="none" spc="-63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723279" algn="l" defTabSz="914345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64" b="1" i="0" u="none" strike="noStrike" cap="none" spc="-63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64372" algn="l" defTabSz="914345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64" b="1" i="0" u="none" strike="noStrike" cap="none" spc="-63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205465" algn="l" defTabSz="914345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64" b="1" i="0" u="none" strike="noStrike" cap="none" spc="-63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446558" algn="l" defTabSz="914345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64" b="1" i="0" u="none" strike="noStrike" cap="none" spc="-63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87651" algn="l" defTabSz="914345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64" b="1" i="0" u="none" strike="noStrike" cap="none" spc="-63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928744" algn="l" defTabSz="914345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64" b="1" i="0" u="none" strike="noStrike" cap="none" spc="-63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200911" marR="0" indent="-200911" algn="l" defTabSz="914345" rtl="0" latinLnBrk="0">
        <a:lnSpc>
          <a:spcPct val="90000"/>
        </a:lnSpc>
        <a:spcBef>
          <a:spcPts val="1688"/>
        </a:spcBef>
        <a:spcAft>
          <a:spcPts val="0"/>
        </a:spcAft>
        <a:buClrTx/>
        <a:buSzPct val="123000"/>
        <a:buFontTx/>
        <a:buChar char="•"/>
        <a:tabLst/>
        <a:defRPr sz="1582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401822" marR="0" indent="-200911" algn="l" defTabSz="914345" rtl="0" latinLnBrk="0">
        <a:lnSpc>
          <a:spcPct val="90000"/>
        </a:lnSpc>
        <a:spcBef>
          <a:spcPts val="1688"/>
        </a:spcBef>
        <a:spcAft>
          <a:spcPts val="0"/>
        </a:spcAft>
        <a:buClrTx/>
        <a:buSzPct val="123000"/>
        <a:buFontTx/>
        <a:buChar char="•"/>
        <a:tabLst/>
        <a:defRPr sz="1582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602732" marR="0" indent="-200911" algn="l" defTabSz="914345" rtl="0" latinLnBrk="0">
        <a:lnSpc>
          <a:spcPct val="90000"/>
        </a:lnSpc>
        <a:spcBef>
          <a:spcPts val="1688"/>
        </a:spcBef>
        <a:spcAft>
          <a:spcPts val="0"/>
        </a:spcAft>
        <a:buClrTx/>
        <a:buSzPct val="123000"/>
        <a:buFontTx/>
        <a:buChar char="•"/>
        <a:tabLst/>
        <a:defRPr sz="1582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803643" marR="0" indent="-200911" algn="l" defTabSz="914345" rtl="0" latinLnBrk="0">
        <a:lnSpc>
          <a:spcPct val="90000"/>
        </a:lnSpc>
        <a:spcBef>
          <a:spcPts val="1688"/>
        </a:spcBef>
        <a:spcAft>
          <a:spcPts val="0"/>
        </a:spcAft>
        <a:buClrTx/>
        <a:buSzPct val="123000"/>
        <a:buFontTx/>
        <a:buChar char="•"/>
        <a:tabLst/>
        <a:defRPr sz="1582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004555" marR="0" indent="-200911" algn="l" defTabSz="914345" rtl="0" latinLnBrk="0">
        <a:lnSpc>
          <a:spcPct val="90000"/>
        </a:lnSpc>
        <a:spcBef>
          <a:spcPts val="1688"/>
        </a:spcBef>
        <a:spcAft>
          <a:spcPts val="0"/>
        </a:spcAft>
        <a:buClrTx/>
        <a:buSzPct val="123000"/>
        <a:buFontTx/>
        <a:buChar char="•"/>
        <a:tabLst/>
        <a:defRPr sz="1582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205465" marR="0" indent="-200911" algn="l" defTabSz="914345" rtl="0" latinLnBrk="0">
        <a:lnSpc>
          <a:spcPct val="90000"/>
        </a:lnSpc>
        <a:spcBef>
          <a:spcPts val="1688"/>
        </a:spcBef>
        <a:spcAft>
          <a:spcPts val="0"/>
        </a:spcAft>
        <a:buClrTx/>
        <a:buSzPct val="123000"/>
        <a:buFontTx/>
        <a:buChar char="•"/>
        <a:tabLst/>
        <a:defRPr sz="1582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1406376" marR="0" indent="-200911" algn="l" defTabSz="914345" rtl="0" latinLnBrk="0">
        <a:lnSpc>
          <a:spcPct val="90000"/>
        </a:lnSpc>
        <a:spcBef>
          <a:spcPts val="1688"/>
        </a:spcBef>
        <a:spcAft>
          <a:spcPts val="0"/>
        </a:spcAft>
        <a:buClrTx/>
        <a:buSzPct val="123000"/>
        <a:buFontTx/>
        <a:buChar char="•"/>
        <a:tabLst/>
        <a:defRPr sz="1582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1607287" marR="0" indent="-200911" algn="l" defTabSz="914345" rtl="0" latinLnBrk="0">
        <a:lnSpc>
          <a:spcPct val="90000"/>
        </a:lnSpc>
        <a:spcBef>
          <a:spcPts val="1688"/>
        </a:spcBef>
        <a:spcAft>
          <a:spcPts val="0"/>
        </a:spcAft>
        <a:buClrTx/>
        <a:buSzPct val="123000"/>
        <a:buFontTx/>
        <a:buChar char="•"/>
        <a:tabLst/>
        <a:defRPr sz="1582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1808198" marR="0" indent="-200911" algn="l" defTabSz="914345" rtl="0" latinLnBrk="0">
        <a:lnSpc>
          <a:spcPct val="90000"/>
        </a:lnSpc>
        <a:spcBef>
          <a:spcPts val="1688"/>
        </a:spcBef>
        <a:spcAft>
          <a:spcPts val="0"/>
        </a:spcAft>
        <a:buClrTx/>
        <a:buSzPct val="123000"/>
        <a:buFontTx/>
        <a:buChar char="•"/>
        <a:tabLst/>
        <a:defRPr sz="1582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3080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41093" algn="ctr" defTabSz="3080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82186" algn="ctr" defTabSz="3080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723279" algn="ctr" defTabSz="3080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64372" algn="ctr" defTabSz="3080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205465" algn="ctr" defTabSz="3080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446558" algn="ctr" defTabSz="3080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87651" algn="ctr" defTabSz="3080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928744" algn="ctr" defTabSz="3080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DF53-0A1F-7544-933D-036AFF7F2AA3}" type="datetimeFigureOut">
              <a:rPr lang="en-TW" smtClean="0"/>
              <a:t>2024/6/5</a:t>
            </a:fld>
            <a:endParaRPr lang="en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A7B97C-2C34-8143-AD65-70EDBFF75460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4008148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11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5.xml"/><Relationship Id="rId5" Type="http://schemas.openxmlformats.org/officeDocument/2006/relationships/hyperlink" Target="https://doi.org/10.1029/2020JA028261" TargetMode="External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onosphere_bubble3.jpg" descr="ionosphere_bubble3.jpg"/>
          <p:cNvPicPr>
            <a:picLocks/>
          </p:cNvPicPr>
          <p:nvPr/>
        </p:nvPicPr>
        <p:blipFill>
          <a:blip r:embed="rId2"/>
          <a:srcRect t="5242"/>
          <a:stretch>
            <a:fillRect/>
          </a:stretch>
        </p:blipFill>
        <p:spPr>
          <a:xfrm>
            <a:off x="3309256" y="2188038"/>
            <a:ext cx="5834743" cy="2955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福七.png" descr="福七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996" y="4021326"/>
            <a:ext cx="2463596" cy="12011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福七.png" descr="福七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9256" y="3456410"/>
            <a:ext cx="1158637" cy="5649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福七.png" descr="福七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7062" y="2929595"/>
            <a:ext cx="826295" cy="402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福七.png" descr="福七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357" y="2587076"/>
            <a:ext cx="591141" cy="2882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福七.png" descr="福七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9174" y="2411696"/>
            <a:ext cx="340946" cy="1662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福七.png" descr="福七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1873" y="2436185"/>
            <a:ext cx="240493" cy="1172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0619" y="2858260"/>
            <a:ext cx="1548878" cy="1063757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沙克爾頓計畫：發展台日地震-大氣-電離層耦合觀測衛星星系任務"/>
          <p:cNvSpPr txBox="1"/>
          <p:nvPr/>
        </p:nvSpPr>
        <p:spPr>
          <a:xfrm>
            <a:off x="522514" y="184893"/>
            <a:ext cx="8229600" cy="5573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 defTabSz="457200">
              <a:defRPr sz="3100" b="1">
                <a:solidFill>
                  <a:srgbClr val="D6D5D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1635" dirty="0"/>
              <a:t>Observations of ionosphere responses to forcing from Sun to Earth's surface using global ionosphere specifications (GIS) and FORMOSAT-7/COSMIC-2</a:t>
            </a:r>
            <a:endParaRPr sz="1635" dirty="0"/>
          </a:p>
        </p:txBody>
      </p:sp>
      <p:sp>
        <p:nvSpPr>
          <p:cNvPr id="178" name="Charles LIN, P. K. RAJESH, Jia-Ting Lin…"/>
          <p:cNvSpPr txBox="1"/>
          <p:nvPr/>
        </p:nvSpPr>
        <p:spPr>
          <a:xfrm>
            <a:off x="717840" y="1255477"/>
            <a:ext cx="3385141" cy="946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 defTabSz="241093">
              <a:defRPr sz="2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160" dirty="0"/>
              <a:t>Charles L</a:t>
            </a:r>
            <a:r>
              <a:rPr lang="en-US" sz="1160" dirty="0"/>
              <a:t>in</a:t>
            </a:r>
            <a:r>
              <a:rPr sz="1160" dirty="0"/>
              <a:t>, P. K. R</a:t>
            </a:r>
            <a:r>
              <a:rPr lang="en-US" sz="1160" dirty="0"/>
              <a:t>ajesh</a:t>
            </a:r>
            <a:r>
              <a:rPr sz="1160" dirty="0"/>
              <a:t>, </a:t>
            </a:r>
            <a:r>
              <a:rPr lang="en-US" sz="1160" dirty="0"/>
              <a:t>SP Chen, </a:t>
            </a:r>
            <a:r>
              <a:rPr sz="1160" dirty="0"/>
              <a:t>J</a:t>
            </a:r>
            <a:r>
              <a:rPr lang="en-US" sz="1160" dirty="0"/>
              <a:t>T</a:t>
            </a:r>
            <a:r>
              <a:rPr sz="1160" dirty="0"/>
              <a:t> Lin</a:t>
            </a:r>
          </a:p>
          <a:p>
            <a:pPr defTabSz="241093">
              <a:defRPr sz="2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160" dirty="0"/>
              <a:t>National Cheng Kung University</a:t>
            </a:r>
            <a:r>
              <a:rPr lang="en-US" sz="1160" dirty="0"/>
              <a:t> (NCKU)</a:t>
            </a:r>
            <a:r>
              <a:rPr sz="1160" dirty="0"/>
              <a:t>, Taiwan, </a:t>
            </a:r>
          </a:p>
          <a:p>
            <a:pPr defTabSz="241093">
              <a:defRPr sz="2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160" dirty="0"/>
          </a:p>
          <a:p>
            <a:pPr defTabSz="241093">
              <a:defRPr sz="2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160" dirty="0"/>
              <a:t>Chi-Yen L</a:t>
            </a:r>
            <a:r>
              <a:rPr lang="en-US" sz="1160" dirty="0"/>
              <a:t>in</a:t>
            </a:r>
            <a:r>
              <a:rPr sz="1160" dirty="0"/>
              <a:t>, Jann-</a:t>
            </a:r>
            <a:r>
              <a:rPr sz="1160" dirty="0" err="1"/>
              <a:t>Yenq</a:t>
            </a:r>
            <a:r>
              <a:rPr sz="1160" dirty="0"/>
              <a:t> (Tiger) L</a:t>
            </a:r>
            <a:r>
              <a:rPr lang="en-US" sz="1160" dirty="0"/>
              <a:t>iu</a:t>
            </a:r>
            <a:r>
              <a:rPr sz="1160" dirty="0"/>
              <a:t>,</a:t>
            </a:r>
            <a:br>
              <a:rPr sz="1160" dirty="0"/>
            </a:br>
            <a:r>
              <a:rPr sz="1160" dirty="0"/>
              <a:t>National Central University, Taiwan</a:t>
            </a:r>
          </a:p>
        </p:txBody>
      </p:sp>
      <p:sp>
        <p:nvSpPr>
          <p:cNvPr id="179" name="Tomoko Matsuo,…"/>
          <p:cNvSpPr txBox="1"/>
          <p:nvPr/>
        </p:nvSpPr>
        <p:spPr>
          <a:xfrm>
            <a:off x="5372046" y="1241385"/>
            <a:ext cx="2471430" cy="946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 defTabSz="241093">
              <a:defRPr sz="2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160" dirty="0"/>
              <a:t>Tomoko Matsuo,</a:t>
            </a:r>
          </a:p>
          <a:p>
            <a:pPr defTabSz="241093">
              <a:defRPr sz="2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160" dirty="0"/>
              <a:t>University of Colorado Boulder, USA</a:t>
            </a:r>
          </a:p>
          <a:p>
            <a:pPr defTabSz="241093">
              <a:defRPr sz="2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160" dirty="0"/>
          </a:p>
          <a:p>
            <a:pPr defTabSz="241093">
              <a:defRPr sz="2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160" dirty="0" err="1"/>
              <a:t>Minyang</a:t>
            </a:r>
            <a:r>
              <a:rPr lang="en-US" sz="1160" dirty="0"/>
              <a:t> Chou, </a:t>
            </a:r>
            <a:r>
              <a:rPr sz="1160" dirty="0"/>
              <a:t>Jia Yue,</a:t>
            </a:r>
          </a:p>
          <a:p>
            <a:pPr defTabSz="241093">
              <a:defRPr sz="2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160" dirty="0"/>
              <a:t>NASA Goddard Flight Center, USA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26E793-1F84-61C8-2BD4-4A046237B2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971"/>
          <a:stretch/>
        </p:blipFill>
        <p:spPr>
          <a:xfrm>
            <a:off x="-50266" y="2587076"/>
            <a:ext cx="2937261" cy="25572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5F69CB-1EBD-5C8D-E1EC-46DE4FB0A605}"/>
              </a:ext>
            </a:extLst>
          </p:cNvPr>
          <p:cNvSpPr txBox="1"/>
          <p:nvPr/>
        </p:nvSpPr>
        <p:spPr>
          <a:xfrm>
            <a:off x="4523357" y="3063252"/>
            <a:ext cx="212301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sz="1500" b="1" dirty="0">
                <a:solidFill>
                  <a:schemeClr val="bg1"/>
                </a:solidFill>
              </a:rPr>
              <a:t>FORMOSAT-7/COSMIC-2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11EF83-A38F-B131-9927-47C247B57E92}"/>
              </a:ext>
            </a:extLst>
          </p:cNvPr>
          <p:cNvSpPr txBox="1"/>
          <p:nvPr/>
        </p:nvSpPr>
        <p:spPr>
          <a:xfrm>
            <a:off x="7020982" y="2569211"/>
            <a:ext cx="212301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sz="1500" b="1" dirty="0">
                <a:solidFill>
                  <a:schemeClr val="bg1"/>
                </a:solidFill>
              </a:rPr>
              <a:t>FORMOSAT-3/COSMIC-1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65"/>
    </mc:Choice>
    <mc:Fallback xmlns="">
      <p:transition spd="slow" advTm="2566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images of a cone shaped cone&#10;&#10;Description automatically generated">
            <a:extLst>
              <a:ext uri="{FF2B5EF4-FFF2-40B4-BE49-F238E27FC236}">
                <a16:creationId xmlns:a16="http://schemas.microsoft.com/office/drawing/2014/main" id="{97866D2A-AEB5-C60A-6935-9CAE4993F4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22" b="59860"/>
          <a:stretch/>
        </p:blipFill>
        <p:spPr>
          <a:xfrm>
            <a:off x="5172778" y="730046"/>
            <a:ext cx="3830216" cy="1446835"/>
          </a:xfrm>
          <a:prstGeom prst="rect">
            <a:avLst/>
          </a:prstGeom>
        </p:spPr>
      </p:pic>
      <p:pic>
        <p:nvPicPr>
          <p:cNvPr id="3" name="Picture 2" descr="Red and blue lines with black text&#10;&#10;Description automatically generated">
            <a:extLst>
              <a:ext uri="{FF2B5EF4-FFF2-40B4-BE49-F238E27FC236}">
                <a16:creationId xmlns:a16="http://schemas.microsoft.com/office/drawing/2014/main" id="{2B219FC1-04D8-5391-7E70-D4E057E627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301" y="3402285"/>
            <a:ext cx="3768695" cy="16560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8AB4FD-8EC2-F14C-3BE6-7823B7329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2778" y="2166459"/>
            <a:ext cx="3924220" cy="1098554"/>
          </a:xfrm>
          <a:prstGeom prst="rect">
            <a:avLst/>
          </a:prstGeom>
        </p:spPr>
      </p:pic>
      <p:pic>
        <p:nvPicPr>
          <p:cNvPr id="6" name="Picture 5" descr="A collage of graphs&#10;&#10;Description automatically generated">
            <a:extLst>
              <a:ext uri="{FF2B5EF4-FFF2-40B4-BE49-F238E27FC236}">
                <a16:creationId xmlns:a16="http://schemas.microsoft.com/office/drawing/2014/main" id="{14F185D3-6202-17DA-C096-2E7D335878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4" y="649139"/>
            <a:ext cx="5031772" cy="44092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4B9AA3-ABAD-7D8D-806C-29E7C32B5BD1}"/>
              </a:ext>
            </a:extLst>
          </p:cNvPr>
          <p:cNvSpPr txBox="1"/>
          <p:nvPr/>
        </p:nvSpPr>
        <p:spPr>
          <a:xfrm>
            <a:off x="3015178" y="38009"/>
            <a:ext cx="3424720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="1" dirty="0"/>
              <a:t>Magnetic storm</a:t>
            </a:r>
            <a:r>
              <a:rPr lang="zh-TW" altLang="en-US" sz="1700" b="1" dirty="0"/>
              <a:t> </a:t>
            </a:r>
            <a:r>
              <a:rPr lang="en-US" altLang="zh-TW" sz="1700" b="1" dirty="0"/>
              <a:t>(G3)</a:t>
            </a:r>
            <a:r>
              <a:rPr lang="en-US" sz="1700" b="1" dirty="0"/>
              <a:t> on 1 Dec. 2023</a:t>
            </a:r>
          </a:p>
        </p:txBody>
      </p:sp>
      <p:sp>
        <p:nvSpPr>
          <p:cNvPr id="8" name="60K Temperature increase…">
            <a:extLst>
              <a:ext uri="{FF2B5EF4-FFF2-40B4-BE49-F238E27FC236}">
                <a16:creationId xmlns:a16="http://schemas.microsoft.com/office/drawing/2014/main" id="{87D270C7-3CBC-8CF2-7D27-3D63B24AB1EF}"/>
              </a:ext>
            </a:extLst>
          </p:cNvPr>
          <p:cNvSpPr txBox="1"/>
          <p:nvPr/>
        </p:nvSpPr>
        <p:spPr>
          <a:xfrm>
            <a:off x="94004" y="254047"/>
            <a:ext cx="2254913" cy="395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6789" tIns="26789" rIns="26789" bIns="26789" anchor="ctr">
            <a:spAutoFit/>
          </a:bodyPr>
          <a:lstStyle/>
          <a:p>
            <a:pPr algn="l">
              <a:defRPr sz="2100"/>
            </a:pPr>
            <a:r>
              <a:rPr lang="en-US" sz="1108" dirty="0"/>
              <a:t>Strong equatorial plasma bubbles (EPBs) appeared earlier LT at DUSK</a:t>
            </a:r>
            <a:endParaRPr sz="1108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AE8C62-5DF0-95E3-1FA9-44CCA875C4C3}"/>
              </a:ext>
            </a:extLst>
          </p:cNvPr>
          <p:cNvSpPr txBox="1"/>
          <p:nvPr/>
        </p:nvSpPr>
        <p:spPr>
          <a:xfrm>
            <a:off x="3648080" y="412526"/>
            <a:ext cx="1402093" cy="263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10" dirty="0"/>
              <a:t>EPBs last until DAWN</a:t>
            </a:r>
            <a:endParaRPr lang="en-TW" sz="111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4428C7-FBC3-D6DF-3FA6-FB7B2D573C3E}"/>
              </a:ext>
            </a:extLst>
          </p:cNvPr>
          <p:cNvSpPr txBox="1"/>
          <p:nvPr/>
        </p:nvSpPr>
        <p:spPr>
          <a:xfrm>
            <a:off x="6405240" y="498161"/>
            <a:ext cx="776650" cy="263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10" dirty="0"/>
              <a:t>Pre-storm</a:t>
            </a:r>
            <a:endParaRPr lang="en-TW" sz="111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AF50FE-6FAD-08D4-4FA5-D7F941D90137}"/>
              </a:ext>
            </a:extLst>
          </p:cNvPr>
          <p:cNvSpPr txBox="1"/>
          <p:nvPr/>
        </p:nvSpPr>
        <p:spPr>
          <a:xfrm>
            <a:off x="8298951" y="477318"/>
            <a:ext cx="610595" cy="263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10" dirty="0"/>
              <a:t>Storm</a:t>
            </a:r>
            <a:endParaRPr lang="en-TW" sz="111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E3CD95-6D7D-2D83-3FB6-99066C78BD9F}"/>
              </a:ext>
            </a:extLst>
          </p:cNvPr>
          <p:cNvSpPr txBox="1"/>
          <p:nvPr/>
        </p:nvSpPr>
        <p:spPr>
          <a:xfrm>
            <a:off x="5643851" y="2145617"/>
            <a:ext cx="1153239" cy="263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10" dirty="0"/>
              <a:t>Ne gradient</a:t>
            </a:r>
            <a:endParaRPr lang="en-TW" sz="111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A3AD71-E20F-1D68-9F53-C3FFFC7AD361}"/>
              </a:ext>
            </a:extLst>
          </p:cNvPr>
          <p:cNvSpPr txBox="1"/>
          <p:nvPr/>
        </p:nvSpPr>
        <p:spPr>
          <a:xfrm>
            <a:off x="5901070" y="3481719"/>
            <a:ext cx="717844" cy="263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10" b="1" dirty="0"/>
              <a:t>LSTID#1</a:t>
            </a:r>
            <a:endParaRPr lang="en-TW" sz="111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4F05CB-7630-A9CA-3471-39DC59B22EBC}"/>
              </a:ext>
            </a:extLst>
          </p:cNvPr>
          <p:cNvSpPr txBox="1"/>
          <p:nvPr/>
        </p:nvSpPr>
        <p:spPr>
          <a:xfrm>
            <a:off x="7238683" y="3498497"/>
            <a:ext cx="717844" cy="263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10" b="1" dirty="0"/>
              <a:t>LSTID#2</a:t>
            </a:r>
            <a:endParaRPr lang="en-TW" sz="1110" b="1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AB0B054-DB99-78F9-624D-F0ACF42ADF99}"/>
              </a:ext>
            </a:extLst>
          </p:cNvPr>
          <p:cNvCxnSpPr>
            <a:cxnSpLocks/>
          </p:cNvCxnSpPr>
          <p:nvPr/>
        </p:nvCxnSpPr>
        <p:spPr>
          <a:xfrm flipH="1">
            <a:off x="6538712" y="3283494"/>
            <a:ext cx="1145604" cy="308958"/>
          </a:xfrm>
          <a:prstGeom prst="line">
            <a:avLst/>
          </a:prstGeom>
          <a:ln w="25400"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B25A870-FE8B-2818-17EE-43246AC5D4D5}"/>
              </a:ext>
            </a:extLst>
          </p:cNvPr>
          <p:cNvCxnSpPr>
            <a:cxnSpLocks/>
          </p:cNvCxnSpPr>
          <p:nvPr/>
        </p:nvCxnSpPr>
        <p:spPr>
          <a:xfrm flipH="1">
            <a:off x="7794354" y="3293874"/>
            <a:ext cx="471153" cy="298578"/>
          </a:xfrm>
          <a:prstGeom prst="line">
            <a:avLst/>
          </a:prstGeom>
          <a:ln w="25400"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7875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445763" y="3292839"/>
            <a:ext cx="224421" cy="2325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algn="ctr" hangingPunct="0"/>
            <a:fld id="{86CB4B4D-7CA3-9044-876B-883B54F8677D}" type="slidenum">
              <a:rPr sz="844" kern="0">
                <a:solidFill>
                  <a:srgbClr val="FFFFFF"/>
                </a:solidFill>
                <a:latin typeface="Helvetica Light"/>
                <a:sym typeface="Helvetica Light"/>
              </a:rPr>
              <a:pPr algn="ctr" hangingPunct="0"/>
              <a:t>11</a:t>
            </a:fld>
            <a:endParaRPr sz="844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345" name="We could work together to enlarge the area of the interest to worldwide"/>
          <p:cNvSpPr txBox="1"/>
          <p:nvPr/>
        </p:nvSpPr>
        <p:spPr>
          <a:xfrm>
            <a:off x="126149" y="93440"/>
            <a:ext cx="4303540" cy="284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sz="2300">
                <a:solidFill>
                  <a:srgbClr val="D5D5D5"/>
                </a:solidFill>
              </a:defRPr>
            </a:lvl1pPr>
          </a:lstStyle>
          <a:p>
            <a:pPr algn="ctr" defTabSz="914345" hangingPunct="0"/>
            <a:r>
              <a:rPr lang="en-US" sz="1500" kern="0" dirty="0">
                <a:solidFill>
                  <a:srgbClr val="0432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2017</a:t>
            </a:r>
            <a:r>
              <a:rPr lang="zh-TW" altLang="en-US" sz="1500" kern="0" dirty="0">
                <a:solidFill>
                  <a:srgbClr val="0432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altLang="zh-TW" sz="1500" kern="0" dirty="0">
                <a:solidFill>
                  <a:srgbClr val="0432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Solar</a:t>
            </a:r>
            <a:r>
              <a:rPr lang="en-US" sz="1500" kern="0" dirty="0">
                <a:solidFill>
                  <a:srgbClr val="0432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Eclipse using FORMOSAT-3/COSMIC</a:t>
            </a:r>
            <a:endParaRPr sz="1500" kern="0" dirty="0">
              <a:solidFill>
                <a:srgbClr val="0432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7BD90C-F2C6-6662-AD68-F2F2014A8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69" y="447244"/>
            <a:ext cx="3304623" cy="21409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500BD0-85D2-B420-1328-F09F548E2D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85" b="2655"/>
          <a:stretch/>
        </p:blipFill>
        <p:spPr>
          <a:xfrm>
            <a:off x="126149" y="2659542"/>
            <a:ext cx="3987264" cy="24035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CD6E70C-1C06-CFB0-3301-1658F76DF0FA}"/>
              </a:ext>
            </a:extLst>
          </p:cNvPr>
          <p:cNvSpPr txBox="1"/>
          <p:nvPr/>
        </p:nvSpPr>
        <p:spPr>
          <a:xfrm>
            <a:off x="3557973" y="4887811"/>
            <a:ext cx="1110881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TW" sz="12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Lin et al., 2023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940F2E-B3EB-7E58-EEB9-6AB8D88052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903" y="532697"/>
            <a:ext cx="3146032" cy="18882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14D3D9-ECE4-E0B5-E92C-83332236FC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8555" y="2549762"/>
            <a:ext cx="3919296" cy="2287504"/>
          </a:xfrm>
          <a:prstGeom prst="rect">
            <a:avLst/>
          </a:prstGeom>
        </p:spPr>
      </p:pic>
      <p:sp>
        <p:nvSpPr>
          <p:cNvPr id="2" name="Future:…">
            <a:extLst>
              <a:ext uri="{FF2B5EF4-FFF2-40B4-BE49-F238E27FC236}">
                <a16:creationId xmlns:a16="http://schemas.microsoft.com/office/drawing/2014/main" id="{CAD48F34-7599-331E-67D8-30E4E29E77E8}"/>
              </a:ext>
            </a:extLst>
          </p:cNvPr>
          <p:cNvSpPr txBox="1"/>
          <p:nvPr/>
        </p:nvSpPr>
        <p:spPr>
          <a:xfrm>
            <a:off x="5936010" y="112668"/>
            <a:ext cx="2455817" cy="284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anchor="ctr">
            <a:spAutoFit/>
          </a:bodyPr>
          <a:lstStyle/>
          <a:p>
            <a:pPr marL="0" marR="0" lvl="0" indent="0" algn="l" defTabSz="9143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00">
                <a:solidFill>
                  <a:srgbClr val="D5D5D5"/>
                </a:solidFill>
              </a:defRPr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8 April 2024 Solar </a:t>
            </a:r>
            <a:r>
              <a:rPr lang="en-US" sz="1500" kern="0" dirty="0">
                <a:solidFill>
                  <a:srgbClr val="0432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clipse</a:t>
            </a: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73668103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445763" y="3292839"/>
            <a:ext cx="224421" cy="2325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algn="ctr" hangingPunct="0"/>
            <a:fld id="{86CB4B4D-7CA3-9044-876B-883B54F8677D}" type="slidenum">
              <a:rPr sz="844" kern="0">
                <a:solidFill>
                  <a:srgbClr val="FFFFFF"/>
                </a:solidFill>
                <a:latin typeface="Helvetica Light"/>
                <a:sym typeface="Helvetica Light"/>
              </a:rPr>
              <a:pPr algn="ctr" hangingPunct="0"/>
              <a:t>12</a:t>
            </a:fld>
            <a:endParaRPr sz="844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7BD90C-F2C6-6662-AD68-F2F2014A8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730" y="375889"/>
            <a:ext cx="3304623" cy="21409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500BD0-85D2-B420-1328-F09F548E2D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85" b="2655"/>
          <a:stretch/>
        </p:blipFill>
        <p:spPr>
          <a:xfrm>
            <a:off x="126149" y="2571750"/>
            <a:ext cx="3987264" cy="24035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CD6E70C-1C06-CFB0-3301-1658F76DF0FA}"/>
              </a:ext>
            </a:extLst>
          </p:cNvPr>
          <p:cNvSpPr txBox="1"/>
          <p:nvPr/>
        </p:nvSpPr>
        <p:spPr>
          <a:xfrm>
            <a:off x="3557973" y="4887811"/>
            <a:ext cx="1110881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TW" sz="12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Lin et al., 2023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940F2E-B3EB-7E58-EEB9-6AB8D88052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903" y="532697"/>
            <a:ext cx="3146032" cy="18882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12EBE5-3A06-56F1-9DD5-03453DB5D2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0589" y="2549762"/>
            <a:ext cx="3919296" cy="2216407"/>
          </a:xfrm>
          <a:prstGeom prst="rect">
            <a:avLst/>
          </a:prstGeom>
        </p:spPr>
      </p:pic>
      <p:sp>
        <p:nvSpPr>
          <p:cNvPr id="7" name="We could work together to enlarge the area of the interest to worldwide">
            <a:extLst>
              <a:ext uri="{FF2B5EF4-FFF2-40B4-BE49-F238E27FC236}">
                <a16:creationId xmlns:a16="http://schemas.microsoft.com/office/drawing/2014/main" id="{F958301E-74AB-BE7D-D578-61C24E3FE345}"/>
              </a:ext>
            </a:extLst>
          </p:cNvPr>
          <p:cNvSpPr txBox="1"/>
          <p:nvPr/>
        </p:nvSpPr>
        <p:spPr>
          <a:xfrm>
            <a:off x="126149" y="93440"/>
            <a:ext cx="4303540" cy="284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sz="2300">
                <a:solidFill>
                  <a:srgbClr val="D5D5D5"/>
                </a:solidFill>
              </a:defRPr>
            </a:lvl1pPr>
          </a:lstStyle>
          <a:p>
            <a:pPr algn="ctr" defTabSz="914345" hangingPunct="0"/>
            <a:r>
              <a:rPr lang="en-US" sz="1500" kern="0" dirty="0">
                <a:solidFill>
                  <a:srgbClr val="0432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2017</a:t>
            </a:r>
            <a:r>
              <a:rPr lang="zh-TW" altLang="en-US" sz="1500" kern="0" dirty="0">
                <a:solidFill>
                  <a:srgbClr val="0432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altLang="zh-TW" sz="1500" kern="0" dirty="0">
                <a:solidFill>
                  <a:srgbClr val="0432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Solar</a:t>
            </a:r>
            <a:r>
              <a:rPr lang="en-US" sz="1500" kern="0" dirty="0">
                <a:solidFill>
                  <a:srgbClr val="0432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Eclipse using FORMOSAT-3/COSMIC</a:t>
            </a:r>
            <a:endParaRPr sz="1500" kern="0" dirty="0">
              <a:solidFill>
                <a:srgbClr val="0432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" name="Future:…">
            <a:extLst>
              <a:ext uri="{FF2B5EF4-FFF2-40B4-BE49-F238E27FC236}">
                <a16:creationId xmlns:a16="http://schemas.microsoft.com/office/drawing/2014/main" id="{1FE2CCCA-826C-4D81-63EC-8C855486E17E}"/>
              </a:ext>
            </a:extLst>
          </p:cNvPr>
          <p:cNvSpPr txBox="1"/>
          <p:nvPr/>
        </p:nvSpPr>
        <p:spPr>
          <a:xfrm>
            <a:off x="5936010" y="112668"/>
            <a:ext cx="2455817" cy="284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anchor="ctr">
            <a:spAutoFit/>
          </a:bodyPr>
          <a:lstStyle/>
          <a:p>
            <a:pPr marL="0" marR="0" lvl="0" indent="0" algn="l" defTabSz="9143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00">
                <a:solidFill>
                  <a:srgbClr val="D5D5D5"/>
                </a:solidFill>
              </a:defRPr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8 April 2024 Solar </a:t>
            </a:r>
            <a:r>
              <a:rPr lang="en-US" sz="1500" kern="0" dirty="0">
                <a:solidFill>
                  <a:srgbClr val="0432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clipse</a:t>
            </a: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9205082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94950F-5042-ACFB-8528-493B963739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44" t="3215" b="7876"/>
          <a:stretch/>
        </p:blipFill>
        <p:spPr>
          <a:xfrm>
            <a:off x="539931" y="419450"/>
            <a:ext cx="8342812" cy="4724049"/>
          </a:xfrm>
          <a:prstGeom prst="rect">
            <a:avLst/>
          </a:prstGeom>
        </p:spPr>
      </p:pic>
      <p:sp>
        <p:nvSpPr>
          <p:cNvPr id="6" name="Future:…">
            <a:extLst>
              <a:ext uri="{FF2B5EF4-FFF2-40B4-BE49-F238E27FC236}">
                <a16:creationId xmlns:a16="http://schemas.microsoft.com/office/drawing/2014/main" id="{F91D9169-BC34-4B72-8787-2D8903620AF5}"/>
              </a:ext>
            </a:extLst>
          </p:cNvPr>
          <p:cNvSpPr txBox="1"/>
          <p:nvPr/>
        </p:nvSpPr>
        <p:spPr>
          <a:xfrm>
            <a:off x="1431122" y="61045"/>
            <a:ext cx="5422684" cy="515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anchor="ctr">
            <a:spAutoFit/>
          </a:bodyPr>
          <a:lstStyle/>
          <a:p>
            <a:pPr marL="0" marR="0" lvl="0" indent="0" algn="l" defTabSz="9143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00">
                <a:solidFill>
                  <a:srgbClr val="D5D5D5"/>
                </a:solidFill>
              </a:defRPr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8 April 2024 Solar eclipse effects – depletion at lower heights then extending to higher altitudes </a:t>
            </a: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82936016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image2.tif" descr="image2.tif"/>
          <p:cNvPicPr>
            <a:picLocks noChangeAspect="1"/>
          </p:cNvPicPr>
          <p:nvPr/>
        </p:nvPicPr>
        <p:blipFill>
          <a:blip r:embed="rId2"/>
          <a:srcRect l="87400" t="65219" r="5323" b="22988"/>
          <a:stretch>
            <a:fillRect/>
          </a:stretch>
        </p:blipFill>
        <p:spPr>
          <a:xfrm>
            <a:off x="1750924" y="1231487"/>
            <a:ext cx="327862" cy="4013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9" name="Group"/>
          <p:cNvGrpSpPr/>
          <p:nvPr/>
        </p:nvGrpSpPr>
        <p:grpSpPr>
          <a:xfrm>
            <a:off x="6763858" y="68323"/>
            <a:ext cx="1702853" cy="1183340"/>
            <a:chOff x="0" y="0"/>
            <a:chExt cx="2666213" cy="1865738"/>
          </a:xfrm>
        </p:grpSpPr>
        <p:pic>
          <p:nvPicPr>
            <p:cNvPr id="314" name="Earthbig" descr="Earthbig"/>
            <p:cNvPicPr>
              <a:picLocks noChangeAspect="1"/>
            </p:cNvPicPr>
            <p:nvPr/>
          </p:nvPicPr>
          <p:blipFill>
            <a:blip r:embed="rId3"/>
            <a:srcRect l="4465" t="4626" r="4549" b="2167"/>
            <a:stretch>
              <a:fillRect/>
            </a:stretch>
          </p:blipFill>
          <p:spPr>
            <a:xfrm>
              <a:off x="1047325" y="630816"/>
              <a:ext cx="976180" cy="926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6" h="21380" extrusionOk="0">
                  <a:moveTo>
                    <a:pt x="10304" y="0"/>
                  </a:moveTo>
                  <a:cubicBezTo>
                    <a:pt x="5529" y="12"/>
                    <a:pt x="1682" y="2969"/>
                    <a:pt x="381" y="7630"/>
                  </a:cubicBezTo>
                  <a:cubicBezTo>
                    <a:pt x="-325" y="10158"/>
                    <a:pt x="-37" y="13218"/>
                    <a:pt x="1132" y="15636"/>
                  </a:cubicBezTo>
                  <a:cubicBezTo>
                    <a:pt x="2300" y="18054"/>
                    <a:pt x="5103" y="20343"/>
                    <a:pt x="7819" y="21105"/>
                  </a:cubicBezTo>
                  <a:cubicBezTo>
                    <a:pt x="9559" y="21593"/>
                    <a:pt x="12374" y="21414"/>
                    <a:pt x="14077" y="20702"/>
                  </a:cubicBezTo>
                  <a:cubicBezTo>
                    <a:pt x="16198" y="19815"/>
                    <a:pt x="17646" y="18552"/>
                    <a:pt x="18485" y="16855"/>
                  </a:cubicBezTo>
                  <a:cubicBezTo>
                    <a:pt x="18753" y="16314"/>
                    <a:pt x="19181" y="15488"/>
                    <a:pt x="19435" y="15023"/>
                  </a:cubicBezTo>
                  <a:cubicBezTo>
                    <a:pt x="21275" y="11654"/>
                    <a:pt x="20062" y="5222"/>
                    <a:pt x="17090" y="2601"/>
                  </a:cubicBezTo>
                  <a:cubicBezTo>
                    <a:pt x="15054" y="806"/>
                    <a:pt x="12927" y="-7"/>
                    <a:pt x="10304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15" name="Oval Oval" descr="Oval Oval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4428" y="322264"/>
              <a:ext cx="1589728" cy="1543475"/>
            </a:xfrm>
            <a:prstGeom prst="rect">
              <a:avLst/>
            </a:prstGeom>
            <a:effectLst/>
          </p:spPr>
        </p:pic>
        <p:sp>
          <p:nvSpPr>
            <p:cNvPr id="317" name="Line"/>
            <p:cNvSpPr/>
            <p:nvPr/>
          </p:nvSpPr>
          <p:spPr>
            <a:xfrm>
              <a:off x="591863" y="345743"/>
              <a:ext cx="1476881" cy="14452"/>
            </a:xfrm>
            <a:prstGeom prst="line">
              <a:avLst/>
            </a:prstGeom>
            <a:noFill/>
            <a:ln w="28575" cap="flat">
              <a:solidFill>
                <a:schemeClr val="accent1">
                  <a:lumOff val="-13575"/>
                </a:schemeClr>
              </a:solidFill>
              <a:prstDash val="solid"/>
              <a:round/>
            </a:ln>
            <a:effectLst/>
          </p:spPr>
          <p:txBody>
            <a:bodyPr wrap="square" lIns="24110" tIns="24110" rIns="24110" bIns="24110" numCol="1" anchor="t">
              <a:noAutofit/>
            </a:bodyPr>
            <a:lstStyle/>
            <a:p>
              <a:pPr defTabSz="482186" hangingPunct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949" kern="0">
                <a:solidFill>
                  <a:srgbClr val="000000"/>
                </a:solidFill>
                <a:latin typeface="Calibri"/>
                <a:cs typeface="Calibri"/>
                <a:sym typeface="Calibri"/>
              </a:endParaRPr>
            </a:p>
          </p:txBody>
        </p:sp>
        <p:grpSp>
          <p:nvGrpSpPr>
            <p:cNvPr id="320" name="Group"/>
            <p:cNvGrpSpPr/>
            <p:nvPr/>
          </p:nvGrpSpPr>
          <p:grpSpPr>
            <a:xfrm>
              <a:off x="578737" y="417832"/>
              <a:ext cx="1714075" cy="149252"/>
              <a:chOff x="0" y="0"/>
              <a:chExt cx="1714074" cy="149251"/>
            </a:xfrm>
          </p:grpSpPr>
          <p:sp>
            <p:nvSpPr>
              <p:cNvPr id="318" name="Line"/>
              <p:cNvSpPr/>
              <p:nvPr/>
            </p:nvSpPr>
            <p:spPr>
              <a:xfrm>
                <a:off x="0" y="0"/>
                <a:ext cx="1423966" cy="64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6427" y="12752"/>
                    </a:lnTo>
                    <a:lnTo>
                      <a:pt x="19495" y="16395"/>
                    </a:lnTo>
                    <a:lnTo>
                      <a:pt x="21600" y="21600"/>
                    </a:lnTo>
                  </a:path>
                </a:pathLst>
              </a:custGeom>
              <a:noFill/>
              <a:ln w="28575" cap="flat">
                <a:solidFill>
                  <a:schemeClr val="accent1">
                    <a:lumOff val="-13575"/>
                  </a:schemeClr>
                </a:solidFill>
                <a:prstDash val="solid"/>
                <a:round/>
              </a:ln>
              <a:effectLst/>
            </p:spPr>
            <p:txBody>
              <a:bodyPr wrap="square" lIns="24110" tIns="24110" rIns="24110" bIns="24110" numCol="1" anchor="t">
                <a:noAutofit/>
              </a:bodyPr>
              <a:lstStyle/>
              <a:p>
                <a:pPr defTabSz="482186" hangingPunct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949" kern="0">
                  <a:solidFill>
                    <a:srgbClr val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319" name="Line"/>
              <p:cNvSpPr/>
              <p:nvPr/>
            </p:nvSpPr>
            <p:spPr>
              <a:xfrm>
                <a:off x="1417322" y="64076"/>
                <a:ext cx="296753" cy="85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2310" y="1783"/>
                      <a:pt x="10263" y="8521"/>
                      <a:pt x="13863" y="12088"/>
                    </a:cubicBezTo>
                    <a:cubicBezTo>
                      <a:pt x="17463" y="15655"/>
                      <a:pt x="20310" y="20015"/>
                      <a:pt x="21600" y="21600"/>
                    </a:cubicBezTo>
                  </a:path>
                </a:pathLst>
              </a:custGeom>
              <a:noFill/>
              <a:ln w="34925" cap="flat">
                <a:solidFill>
                  <a:schemeClr val="accent1">
                    <a:lumOff val="-13575"/>
                  </a:schemeClr>
                </a:solidFill>
                <a:prstDash val="solid"/>
                <a:round/>
              </a:ln>
              <a:effectLst/>
            </p:spPr>
            <p:txBody>
              <a:bodyPr wrap="square" lIns="24110" tIns="24110" rIns="24110" bIns="24110" numCol="1" anchor="t">
                <a:noAutofit/>
              </a:bodyPr>
              <a:lstStyle/>
              <a:p>
                <a:pPr defTabSz="482186" hangingPunct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949" kern="0">
                  <a:solidFill>
                    <a:srgbClr val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3" name="Group"/>
            <p:cNvGrpSpPr/>
            <p:nvPr/>
          </p:nvGrpSpPr>
          <p:grpSpPr>
            <a:xfrm>
              <a:off x="567947" y="483352"/>
              <a:ext cx="1865187" cy="427102"/>
              <a:chOff x="0" y="0"/>
              <a:chExt cx="1865186" cy="427100"/>
            </a:xfrm>
          </p:grpSpPr>
          <p:sp>
            <p:nvSpPr>
              <p:cNvPr id="321" name="Line"/>
              <p:cNvSpPr/>
              <p:nvPr/>
            </p:nvSpPr>
            <p:spPr>
              <a:xfrm rot="300000">
                <a:off x="136" y="64362"/>
                <a:ext cx="1479912" cy="677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6427" y="12752"/>
                    </a:lnTo>
                    <a:lnTo>
                      <a:pt x="19495" y="16395"/>
                    </a:lnTo>
                    <a:lnTo>
                      <a:pt x="21600" y="21600"/>
                    </a:lnTo>
                  </a:path>
                </a:pathLst>
              </a:custGeom>
              <a:noFill/>
              <a:ln w="28575" cap="flat">
                <a:solidFill>
                  <a:schemeClr val="accent1">
                    <a:lumOff val="-13575"/>
                  </a:schemeClr>
                </a:solidFill>
                <a:prstDash val="solid"/>
                <a:round/>
              </a:ln>
              <a:effectLst/>
            </p:spPr>
            <p:txBody>
              <a:bodyPr wrap="square" lIns="24110" tIns="24110" rIns="24110" bIns="24110" numCol="1" anchor="t">
                <a:noAutofit/>
              </a:bodyPr>
              <a:lstStyle/>
              <a:p>
                <a:pPr defTabSz="482186" hangingPunct="0">
                  <a:defRPr sz="1800">
                    <a:solidFill>
                      <a:srgbClr val="00A2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949" kern="0">
                  <a:solidFill>
                    <a:srgbClr val="00A2FF"/>
                  </a:solidFill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322" name="Line"/>
              <p:cNvSpPr/>
              <p:nvPr/>
            </p:nvSpPr>
            <p:spPr>
              <a:xfrm rot="300000">
                <a:off x="1456961" y="213618"/>
                <a:ext cx="400429" cy="1964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589" y="921"/>
                      <a:pt x="6699" y="3349"/>
                      <a:pt x="9490" y="5609"/>
                    </a:cubicBezTo>
                    <a:cubicBezTo>
                      <a:pt x="12282" y="7870"/>
                      <a:pt x="14643" y="10800"/>
                      <a:pt x="16662" y="13479"/>
                    </a:cubicBezTo>
                    <a:cubicBezTo>
                      <a:pt x="18680" y="16158"/>
                      <a:pt x="20569" y="19926"/>
                      <a:pt x="21600" y="21600"/>
                    </a:cubicBezTo>
                  </a:path>
                </a:pathLst>
              </a:custGeom>
              <a:noFill/>
              <a:ln w="34925" cap="flat">
                <a:solidFill>
                  <a:schemeClr val="accent1">
                    <a:lumOff val="-13575"/>
                  </a:schemeClr>
                </a:solidFill>
                <a:prstDash val="solid"/>
                <a:round/>
              </a:ln>
              <a:effectLst/>
            </p:spPr>
            <p:txBody>
              <a:bodyPr wrap="square" lIns="24110" tIns="24110" rIns="24110" bIns="24110" numCol="1" anchor="t">
                <a:noAutofit/>
              </a:bodyPr>
              <a:lstStyle/>
              <a:p>
                <a:pPr defTabSz="482186" hangingPunct="0">
                  <a:defRPr sz="1800">
                    <a:solidFill>
                      <a:srgbClr val="00A2FF">
                        <a:lumOff val="-13575"/>
                      </a:srgbClr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949" kern="0">
                  <a:solidFill>
                    <a:srgbClr val="00A2FF">
                      <a:lumOff val="-13575"/>
                    </a:srgbClr>
                  </a:solidFill>
                  <a:latin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324" name="gps" descr="gps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648228" cy="4967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5" name="Plume" descr="Plume"/>
            <p:cNvPicPr>
              <a:picLocks noChangeAspect="1"/>
            </p:cNvPicPr>
            <p:nvPr/>
          </p:nvPicPr>
          <p:blipFill>
            <a:blip r:embed="rId6"/>
            <a:srcRect t="10000"/>
            <a:stretch>
              <a:fillRect/>
            </a:stretch>
          </p:blipFill>
          <p:spPr>
            <a:xfrm rot="21150652">
              <a:off x="1267227" y="125323"/>
              <a:ext cx="536198" cy="524873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blurRad="254000" dist="127000" dir="5400000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26" name="Image" descr="Image"/>
            <p:cNvPicPr>
              <a:picLocks noChangeAspect="1"/>
            </p:cNvPicPr>
            <p:nvPr/>
          </p:nvPicPr>
          <p:blipFill>
            <a:blip r:embed="rId7"/>
            <a:srcRect l="7451" t="5142" r="7712" b="2824"/>
            <a:stretch>
              <a:fillRect/>
            </a:stretch>
          </p:blipFill>
          <p:spPr>
            <a:xfrm rot="10800000" flipH="1">
              <a:off x="2086657" y="182548"/>
              <a:ext cx="284601" cy="299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569" extrusionOk="0">
                  <a:moveTo>
                    <a:pt x="13686" y="0"/>
                  </a:moveTo>
                  <a:cubicBezTo>
                    <a:pt x="13448" y="2"/>
                    <a:pt x="12854" y="672"/>
                    <a:pt x="12814" y="1002"/>
                  </a:cubicBezTo>
                  <a:cubicBezTo>
                    <a:pt x="12771" y="1355"/>
                    <a:pt x="12736" y="1411"/>
                    <a:pt x="11882" y="1545"/>
                  </a:cubicBezTo>
                  <a:cubicBezTo>
                    <a:pt x="10523" y="1759"/>
                    <a:pt x="10564" y="1678"/>
                    <a:pt x="10679" y="3435"/>
                  </a:cubicBezTo>
                  <a:lnTo>
                    <a:pt x="10769" y="4952"/>
                  </a:lnTo>
                  <a:lnTo>
                    <a:pt x="10378" y="5095"/>
                  </a:lnTo>
                  <a:cubicBezTo>
                    <a:pt x="10159" y="5174"/>
                    <a:pt x="9610" y="5312"/>
                    <a:pt x="9145" y="5410"/>
                  </a:cubicBezTo>
                  <a:cubicBezTo>
                    <a:pt x="8680" y="5508"/>
                    <a:pt x="7800" y="5711"/>
                    <a:pt x="7220" y="5839"/>
                  </a:cubicBezTo>
                  <a:cubicBezTo>
                    <a:pt x="5481" y="6225"/>
                    <a:pt x="5496" y="6203"/>
                    <a:pt x="5446" y="5381"/>
                  </a:cubicBezTo>
                  <a:cubicBezTo>
                    <a:pt x="5408" y="4754"/>
                    <a:pt x="5347" y="4685"/>
                    <a:pt x="5025" y="4608"/>
                  </a:cubicBezTo>
                  <a:cubicBezTo>
                    <a:pt x="4700" y="4530"/>
                    <a:pt x="4160" y="4601"/>
                    <a:pt x="875" y="5295"/>
                  </a:cubicBezTo>
                  <a:cubicBezTo>
                    <a:pt x="277" y="5422"/>
                    <a:pt x="-35" y="5567"/>
                    <a:pt x="3" y="5667"/>
                  </a:cubicBezTo>
                  <a:cubicBezTo>
                    <a:pt x="36" y="5755"/>
                    <a:pt x="247" y="7318"/>
                    <a:pt x="484" y="9160"/>
                  </a:cubicBezTo>
                  <a:cubicBezTo>
                    <a:pt x="865" y="12122"/>
                    <a:pt x="977" y="12547"/>
                    <a:pt x="1236" y="12738"/>
                  </a:cubicBezTo>
                  <a:cubicBezTo>
                    <a:pt x="1433" y="12883"/>
                    <a:pt x="1463" y="12989"/>
                    <a:pt x="1356" y="13053"/>
                  </a:cubicBezTo>
                  <a:cubicBezTo>
                    <a:pt x="1080" y="13215"/>
                    <a:pt x="1160" y="14146"/>
                    <a:pt x="1476" y="14427"/>
                  </a:cubicBezTo>
                  <a:cubicBezTo>
                    <a:pt x="1721" y="14644"/>
                    <a:pt x="1731" y="14752"/>
                    <a:pt x="1597" y="15085"/>
                  </a:cubicBezTo>
                  <a:cubicBezTo>
                    <a:pt x="1400" y="15572"/>
                    <a:pt x="1570" y="16718"/>
                    <a:pt x="1867" y="17032"/>
                  </a:cubicBezTo>
                  <a:cubicBezTo>
                    <a:pt x="2036" y="17210"/>
                    <a:pt x="2051" y="17319"/>
                    <a:pt x="1927" y="17461"/>
                  </a:cubicBezTo>
                  <a:cubicBezTo>
                    <a:pt x="1798" y="17610"/>
                    <a:pt x="1823" y="17623"/>
                    <a:pt x="2078" y="17604"/>
                  </a:cubicBezTo>
                  <a:cubicBezTo>
                    <a:pt x="2316" y="17586"/>
                    <a:pt x="2818" y="18003"/>
                    <a:pt x="4093" y="19264"/>
                  </a:cubicBezTo>
                  <a:cubicBezTo>
                    <a:pt x="5789" y="20942"/>
                    <a:pt x="5794" y="20963"/>
                    <a:pt x="6228" y="20810"/>
                  </a:cubicBezTo>
                  <a:cubicBezTo>
                    <a:pt x="6637" y="20665"/>
                    <a:pt x="6697" y="20668"/>
                    <a:pt x="7040" y="21096"/>
                  </a:cubicBezTo>
                  <a:cubicBezTo>
                    <a:pt x="7244" y="21351"/>
                    <a:pt x="7437" y="21510"/>
                    <a:pt x="7701" y="21554"/>
                  </a:cubicBezTo>
                  <a:cubicBezTo>
                    <a:pt x="7966" y="21598"/>
                    <a:pt x="8302" y="21539"/>
                    <a:pt x="8694" y="21382"/>
                  </a:cubicBezTo>
                  <a:cubicBezTo>
                    <a:pt x="9280" y="21149"/>
                    <a:pt x="10047" y="20297"/>
                    <a:pt x="10047" y="19894"/>
                  </a:cubicBezTo>
                  <a:cubicBezTo>
                    <a:pt x="10047" y="19400"/>
                    <a:pt x="10330" y="19290"/>
                    <a:pt x="11821" y="19207"/>
                  </a:cubicBezTo>
                  <a:cubicBezTo>
                    <a:pt x="13975" y="19088"/>
                    <a:pt x="14741" y="18823"/>
                    <a:pt x="15701" y="17890"/>
                  </a:cubicBezTo>
                  <a:cubicBezTo>
                    <a:pt x="16395" y="17215"/>
                    <a:pt x="16539" y="17136"/>
                    <a:pt x="16783" y="17261"/>
                  </a:cubicBezTo>
                  <a:cubicBezTo>
                    <a:pt x="17015" y="17379"/>
                    <a:pt x="17075" y="17376"/>
                    <a:pt x="17204" y="17146"/>
                  </a:cubicBezTo>
                  <a:cubicBezTo>
                    <a:pt x="17291" y="16992"/>
                    <a:pt x="17550" y="16792"/>
                    <a:pt x="17776" y="16717"/>
                  </a:cubicBezTo>
                  <a:cubicBezTo>
                    <a:pt x="18142" y="16595"/>
                    <a:pt x="18197" y="16507"/>
                    <a:pt x="18197" y="16001"/>
                  </a:cubicBezTo>
                  <a:cubicBezTo>
                    <a:pt x="18197" y="15689"/>
                    <a:pt x="18239" y="15417"/>
                    <a:pt x="18287" y="15371"/>
                  </a:cubicBezTo>
                  <a:cubicBezTo>
                    <a:pt x="18335" y="15326"/>
                    <a:pt x="18711" y="15488"/>
                    <a:pt x="19129" y="15743"/>
                  </a:cubicBezTo>
                  <a:cubicBezTo>
                    <a:pt x="19686" y="16083"/>
                    <a:pt x="19988" y="16176"/>
                    <a:pt x="20242" y="16116"/>
                  </a:cubicBezTo>
                  <a:cubicBezTo>
                    <a:pt x="20556" y="16040"/>
                    <a:pt x="20573" y="15973"/>
                    <a:pt x="20573" y="15314"/>
                  </a:cubicBezTo>
                  <a:cubicBezTo>
                    <a:pt x="20573" y="14664"/>
                    <a:pt x="20619" y="14569"/>
                    <a:pt x="20933" y="14455"/>
                  </a:cubicBezTo>
                  <a:cubicBezTo>
                    <a:pt x="21258" y="14338"/>
                    <a:pt x="21264" y="14274"/>
                    <a:pt x="21264" y="13482"/>
                  </a:cubicBezTo>
                  <a:cubicBezTo>
                    <a:pt x="21264" y="12740"/>
                    <a:pt x="21237" y="12593"/>
                    <a:pt x="20964" y="12423"/>
                  </a:cubicBezTo>
                  <a:cubicBezTo>
                    <a:pt x="20651" y="12228"/>
                    <a:pt x="20652" y="12187"/>
                    <a:pt x="20693" y="9503"/>
                  </a:cubicBezTo>
                  <a:lnTo>
                    <a:pt x="20723" y="6812"/>
                  </a:lnTo>
                  <a:lnTo>
                    <a:pt x="21144" y="6641"/>
                  </a:lnTo>
                  <a:cubicBezTo>
                    <a:pt x="21551" y="6494"/>
                    <a:pt x="21565" y="6486"/>
                    <a:pt x="21565" y="5553"/>
                  </a:cubicBezTo>
                  <a:cubicBezTo>
                    <a:pt x="21565" y="4666"/>
                    <a:pt x="21531" y="4578"/>
                    <a:pt x="21204" y="4437"/>
                  </a:cubicBezTo>
                  <a:cubicBezTo>
                    <a:pt x="20871" y="4292"/>
                    <a:pt x="20843" y="4237"/>
                    <a:pt x="20843" y="3177"/>
                  </a:cubicBezTo>
                  <a:lnTo>
                    <a:pt x="20843" y="2061"/>
                  </a:lnTo>
                  <a:lnTo>
                    <a:pt x="20332" y="1860"/>
                  </a:lnTo>
                  <a:cubicBezTo>
                    <a:pt x="19858" y="1670"/>
                    <a:pt x="13891" y="-2"/>
                    <a:pt x="13686" y="0"/>
                  </a:cubicBezTo>
                  <a:close/>
                  <a:moveTo>
                    <a:pt x="3100" y="12423"/>
                  </a:moveTo>
                  <a:cubicBezTo>
                    <a:pt x="3250" y="12413"/>
                    <a:pt x="3322" y="12472"/>
                    <a:pt x="3401" y="12566"/>
                  </a:cubicBezTo>
                  <a:cubicBezTo>
                    <a:pt x="3498" y="12681"/>
                    <a:pt x="3581" y="12823"/>
                    <a:pt x="3581" y="12881"/>
                  </a:cubicBezTo>
                  <a:cubicBezTo>
                    <a:pt x="3581" y="12939"/>
                    <a:pt x="3403" y="13071"/>
                    <a:pt x="3191" y="13167"/>
                  </a:cubicBezTo>
                  <a:cubicBezTo>
                    <a:pt x="2762" y="13361"/>
                    <a:pt x="1499" y="13274"/>
                    <a:pt x="1446" y="13053"/>
                  </a:cubicBezTo>
                  <a:cubicBezTo>
                    <a:pt x="1429" y="12979"/>
                    <a:pt x="1816" y="12808"/>
                    <a:pt x="2318" y="12652"/>
                  </a:cubicBezTo>
                  <a:cubicBezTo>
                    <a:pt x="2730" y="12524"/>
                    <a:pt x="2951" y="12433"/>
                    <a:pt x="3100" y="12423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27" name="Image" descr="Image"/>
            <p:cNvPicPr>
              <a:picLocks noChangeAspect="1"/>
            </p:cNvPicPr>
            <p:nvPr/>
          </p:nvPicPr>
          <p:blipFill>
            <a:blip r:embed="rId7"/>
            <a:srcRect l="7451" t="5142" r="7723" b="2836"/>
            <a:stretch>
              <a:fillRect/>
            </a:stretch>
          </p:blipFill>
          <p:spPr>
            <a:xfrm rot="10800000" flipH="1">
              <a:off x="2288347" y="503451"/>
              <a:ext cx="284601" cy="29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569" extrusionOk="0">
                  <a:moveTo>
                    <a:pt x="13686" y="0"/>
                  </a:moveTo>
                  <a:cubicBezTo>
                    <a:pt x="13448" y="2"/>
                    <a:pt x="12884" y="700"/>
                    <a:pt x="12844" y="1030"/>
                  </a:cubicBezTo>
                  <a:cubicBezTo>
                    <a:pt x="12801" y="1384"/>
                    <a:pt x="12736" y="1411"/>
                    <a:pt x="11882" y="1545"/>
                  </a:cubicBezTo>
                  <a:cubicBezTo>
                    <a:pt x="10523" y="1759"/>
                    <a:pt x="10564" y="1677"/>
                    <a:pt x="10679" y="3435"/>
                  </a:cubicBezTo>
                  <a:lnTo>
                    <a:pt x="10769" y="4952"/>
                  </a:lnTo>
                  <a:lnTo>
                    <a:pt x="10378" y="5095"/>
                  </a:lnTo>
                  <a:cubicBezTo>
                    <a:pt x="10159" y="5174"/>
                    <a:pt x="9610" y="5312"/>
                    <a:pt x="9145" y="5410"/>
                  </a:cubicBezTo>
                  <a:cubicBezTo>
                    <a:pt x="8680" y="5508"/>
                    <a:pt x="7830" y="5711"/>
                    <a:pt x="7250" y="5839"/>
                  </a:cubicBezTo>
                  <a:cubicBezTo>
                    <a:pt x="5511" y="6225"/>
                    <a:pt x="5496" y="6203"/>
                    <a:pt x="5446" y="5381"/>
                  </a:cubicBezTo>
                  <a:cubicBezTo>
                    <a:pt x="5408" y="4754"/>
                    <a:pt x="5347" y="4685"/>
                    <a:pt x="5025" y="4608"/>
                  </a:cubicBezTo>
                  <a:cubicBezTo>
                    <a:pt x="4699" y="4530"/>
                    <a:pt x="4160" y="4630"/>
                    <a:pt x="875" y="5324"/>
                  </a:cubicBezTo>
                  <a:cubicBezTo>
                    <a:pt x="277" y="5450"/>
                    <a:pt x="-35" y="5567"/>
                    <a:pt x="3" y="5667"/>
                  </a:cubicBezTo>
                  <a:cubicBezTo>
                    <a:pt x="36" y="5755"/>
                    <a:pt x="247" y="7318"/>
                    <a:pt x="484" y="9160"/>
                  </a:cubicBezTo>
                  <a:cubicBezTo>
                    <a:pt x="866" y="12122"/>
                    <a:pt x="977" y="12547"/>
                    <a:pt x="1236" y="12738"/>
                  </a:cubicBezTo>
                  <a:cubicBezTo>
                    <a:pt x="1433" y="12883"/>
                    <a:pt x="1463" y="12989"/>
                    <a:pt x="1356" y="13053"/>
                  </a:cubicBezTo>
                  <a:cubicBezTo>
                    <a:pt x="1080" y="13215"/>
                    <a:pt x="1160" y="14146"/>
                    <a:pt x="1476" y="14427"/>
                  </a:cubicBezTo>
                  <a:cubicBezTo>
                    <a:pt x="1721" y="14644"/>
                    <a:pt x="1731" y="14752"/>
                    <a:pt x="1597" y="15085"/>
                  </a:cubicBezTo>
                  <a:cubicBezTo>
                    <a:pt x="1400" y="15572"/>
                    <a:pt x="1570" y="16718"/>
                    <a:pt x="1867" y="17031"/>
                  </a:cubicBezTo>
                  <a:cubicBezTo>
                    <a:pt x="2036" y="17210"/>
                    <a:pt x="2051" y="17319"/>
                    <a:pt x="1927" y="17461"/>
                  </a:cubicBezTo>
                  <a:cubicBezTo>
                    <a:pt x="1798" y="17610"/>
                    <a:pt x="1823" y="17652"/>
                    <a:pt x="2078" y="17633"/>
                  </a:cubicBezTo>
                  <a:cubicBezTo>
                    <a:pt x="2316" y="17615"/>
                    <a:pt x="2817" y="18003"/>
                    <a:pt x="4093" y="19264"/>
                  </a:cubicBezTo>
                  <a:cubicBezTo>
                    <a:pt x="5789" y="20942"/>
                    <a:pt x="5794" y="20963"/>
                    <a:pt x="6228" y="20810"/>
                  </a:cubicBezTo>
                  <a:cubicBezTo>
                    <a:pt x="6637" y="20665"/>
                    <a:pt x="6697" y="20668"/>
                    <a:pt x="7040" y="21096"/>
                  </a:cubicBezTo>
                  <a:cubicBezTo>
                    <a:pt x="7244" y="21351"/>
                    <a:pt x="7437" y="21510"/>
                    <a:pt x="7701" y="21554"/>
                  </a:cubicBezTo>
                  <a:cubicBezTo>
                    <a:pt x="7966" y="21598"/>
                    <a:pt x="8302" y="21539"/>
                    <a:pt x="8694" y="21382"/>
                  </a:cubicBezTo>
                  <a:cubicBezTo>
                    <a:pt x="9280" y="21149"/>
                    <a:pt x="10047" y="20297"/>
                    <a:pt x="10047" y="19894"/>
                  </a:cubicBezTo>
                  <a:cubicBezTo>
                    <a:pt x="10047" y="19399"/>
                    <a:pt x="10330" y="19290"/>
                    <a:pt x="11821" y="19207"/>
                  </a:cubicBezTo>
                  <a:cubicBezTo>
                    <a:pt x="13975" y="19088"/>
                    <a:pt x="14741" y="18852"/>
                    <a:pt x="15701" y="17919"/>
                  </a:cubicBezTo>
                  <a:cubicBezTo>
                    <a:pt x="16395" y="17244"/>
                    <a:pt x="16539" y="17136"/>
                    <a:pt x="16783" y="17260"/>
                  </a:cubicBezTo>
                  <a:cubicBezTo>
                    <a:pt x="17015" y="17379"/>
                    <a:pt x="17075" y="17376"/>
                    <a:pt x="17204" y="17146"/>
                  </a:cubicBezTo>
                  <a:cubicBezTo>
                    <a:pt x="17291" y="16992"/>
                    <a:pt x="17550" y="16792"/>
                    <a:pt x="17776" y="16717"/>
                  </a:cubicBezTo>
                  <a:cubicBezTo>
                    <a:pt x="18142" y="16595"/>
                    <a:pt x="18197" y="16508"/>
                    <a:pt x="18197" y="16001"/>
                  </a:cubicBezTo>
                  <a:cubicBezTo>
                    <a:pt x="18197" y="15689"/>
                    <a:pt x="18239" y="15417"/>
                    <a:pt x="18287" y="15371"/>
                  </a:cubicBezTo>
                  <a:cubicBezTo>
                    <a:pt x="18335" y="15326"/>
                    <a:pt x="18711" y="15488"/>
                    <a:pt x="19129" y="15743"/>
                  </a:cubicBezTo>
                  <a:cubicBezTo>
                    <a:pt x="19686" y="16083"/>
                    <a:pt x="19988" y="16176"/>
                    <a:pt x="20242" y="16115"/>
                  </a:cubicBezTo>
                  <a:cubicBezTo>
                    <a:pt x="20556" y="16040"/>
                    <a:pt x="20573" y="15973"/>
                    <a:pt x="20573" y="15314"/>
                  </a:cubicBezTo>
                  <a:cubicBezTo>
                    <a:pt x="20573" y="14663"/>
                    <a:pt x="20619" y="14569"/>
                    <a:pt x="20933" y="14455"/>
                  </a:cubicBezTo>
                  <a:cubicBezTo>
                    <a:pt x="21258" y="14338"/>
                    <a:pt x="21294" y="14274"/>
                    <a:pt x="21294" y="13482"/>
                  </a:cubicBezTo>
                  <a:cubicBezTo>
                    <a:pt x="21294" y="12739"/>
                    <a:pt x="21237" y="12593"/>
                    <a:pt x="20964" y="12423"/>
                  </a:cubicBezTo>
                  <a:cubicBezTo>
                    <a:pt x="20651" y="12228"/>
                    <a:pt x="20652" y="12188"/>
                    <a:pt x="20693" y="9503"/>
                  </a:cubicBezTo>
                  <a:lnTo>
                    <a:pt x="20723" y="6812"/>
                  </a:lnTo>
                  <a:lnTo>
                    <a:pt x="21144" y="6641"/>
                  </a:lnTo>
                  <a:cubicBezTo>
                    <a:pt x="21551" y="6494"/>
                    <a:pt x="21565" y="6487"/>
                    <a:pt x="21565" y="5553"/>
                  </a:cubicBezTo>
                  <a:cubicBezTo>
                    <a:pt x="21565" y="4666"/>
                    <a:pt x="21531" y="4578"/>
                    <a:pt x="21204" y="4437"/>
                  </a:cubicBezTo>
                  <a:cubicBezTo>
                    <a:pt x="20870" y="4292"/>
                    <a:pt x="20873" y="4237"/>
                    <a:pt x="20873" y="3177"/>
                  </a:cubicBezTo>
                  <a:lnTo>
                    <a:pt x="20873" y="2061"/>
                  </a:lnTo>
                  <a:lnTo>
                    <a:pt x="20332" y="1860"/>
                  </a:lnTo>
                  <a:cubicBezTo>
                    <a:pt x="19858" y="1670"/>
                    <a:pt x="13891" y="-2"/>
                    <a:pt x="13686" y="0"/>
                  </a:cubicBezTo>
                  <a:close/>
                  <a:moveTo>
                    <a:pt x="3100" y="12423"/>
                  </a:moveTo>
                  <a:cubicBezTo>
                    <a:pt x="3250" y="12413"/>
                    <a:pt x="3322" y="12472"/>
                    <a:pt x="3401" y="12566"/>
                  </a:cubicBezTo>
                  <a:cubicBezTo>
                    <a:pt x="3498" y="12681"/>
                    <a:pt x="3581" y="12823"/>
                    <a:pt x="3581" y="12881"/>
                  </a:cubicBezTo>
                  <a:cubicBezTo>
                    <a:pt x="3581" y="12939"/>
                    <a:pt x="3403" y="13071"/>
                    <a:pt x="3191" y="13167"/>
                  </a:cubicBezTo>
                  <a:cubicBezTo>
                    <a:pt x="2762" y="13361"/>
                    <a:pt x="1499" y="13274"/>
                    <a:pt x="1446" y="13053"/>
                  </a:cubicBezTo>
                  <a:cubicBezTo>
                    <a:pt x="1429" y="12979"/>
                    <a:pt x="1816" y="12808"/>
                    <a:pt x="2318" y="12652"/>
                  </a:cubicBezTo>
                  <a:cubicBezTo>
                    <a:pt x="2730" y="12524"/>
                    <a:pt x="2951" y="12433"/>
                    <a:pt x="3100" y="12423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28" name="Image" descr="Image"/>
            <p:cNvPicPr>
              <a:picLocks noChangeAspect="1"/>
            </p:cNvPicPr>
            <p:nvPr/>
          </p:nvPicPr>
          <p:blipFill>
            <a:blip r:embed="rId7"/>
            <a:srcRect l="7451" t="5142" r="7723" b="2836"/>
            <a:stretch>
              <a:fillRect/>
            </a:stretch>
          </p:blipFill>
          <p:spPr>
            <a:xfrm rot="10800000" flipH="1">
              <a:off x="2381613" y="916616"/>
              <a:ext cx="284601" cy="299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569" extrusionOk="0">
                  <a:moveTo>
                    <a:pt x="13686" y="0"/>
                  </a:moveTo>
                  <a:cubicBezTo>
                    <a:pt x="13448" y="2"/>
                    <a:pt x="12884" y="700"/>
                    <a:pt x="12844" y="1030"/>
                  </a:cubicBezTo>
                  <a:cubicBezTo>
                    <a:pt x="12801" y="1384"/>
                    <a:pt x="12736" y="1411"/>
                    <a:pt x="11882" y="1545"/>
                  </a:cubicBezTo>
                  <a:cubicBezTo>
                    <a:pt x="10523" y="1759"/>
                    <a:pt x="10564" y="1677"/>
                    <a:pt x="10679" y="3435"/>
                  </a:cubicBezTo>
                  <a:lnTo>
                    <a:pt x="10769" y="4952"/>
                  </a:lnTo>
                  <a:lnTo>
                    <a:pt x="10378" y="5095"/>
                  </a:lnTo>
                  <a:cubicBezTo>
                    <a:pt x="10159" y="5174"/>
                    <a:pt x="9610" y="5312"/>
                    <a:pt x="9145" y="5410"/>
                  </a:cubicBezTo>
                  <a:cubicBezTo>
                    <a:pt x="8680" y="5508"/>
                    <a:pt x="7830" y="5711"/>
                    <a:pt x="7250" y="5839"/>
                  </a:cubicBezTo>
                  <a:cubicBezTo>
                    <a:pt x="5511" y="6225"/>
                    <a:pt x="5496" y="6203"/>
                    <a:pt x="5446" y="5381"/>
                  </a:cubicBezTo>
                  <a:cubicBezTo>
                    <a:pt x="5408" y="4754"/>
                    <a:pt x="5347" y="4685"/>
                    <a:pt x="5025" y="4608"/>
                  </a:cubicBezTo>
                  <a:cubicBezTo>
                    <a:pt x="4699" y="4530"/>
                    <a:pt x="4160" y="4630"/>
                    <a:pt x="875" y="5324"/>
                  </a:cubicBezTo>
                  <a:cubicBezTo>
                    <a:pt x="277" y="5450"/>
                    <a:pt x="-35" y="5567"/>
                    <a:pt x="3" y="5667"/>
                  </a:cubicBezTo>
                  <a:cubicBezTo>
                    <a:pt x="36" y="5755"/>
                    <a:pt x="247" y="7318"/>
                    <a:pt x="484" y="9160"/>
                  </a:cubicBezTo>
                  <a:cubicBezTo>
                    <a:pt x="866" y="12122"/>
                    <a:pt x="977" y="12547"/>
                    <a:pt x="1236" y="12738"/>
                  </a:cubicBezTo>
                  <a:cubicBezTo>
                    <a:pt x="1433" y="12883"/>
                    <a:pt x="1463" y="12989"/>
                    <a:pt x="1356" y="13053"/>
                  </a:cubicBezTo>
                  <a:cubicBezTo>
                    <a:pt x="1080" y="13215"/>
                    <a:pt x="1160" y="14146"/>
                    <a:pt x="1476" y="14427"/>
                  </a:cubicBezTo>
                  <a:cubicBezTo>
                    <a:pt x="1721" y="14644"/>
                    <a:pt x="1731" y="14752"/>
                    <a:pt x="1597" y="15085"/>
                  </a:cubicBezTo>
                  <a:cubicBezTo>
                    <a:pt x="1400" y="15572"/>
                    <a:pt x="1570" y="16718"/>
                    <a:pt x="1867" y="17031"/>
                  </a:cubicBezTo>
                  <a:cubicBezTo>
                    <a:pt x="2036" y="17210"/>
                    <a:pt x="2051" y="17319"/>
                    <a:pt x="1927" y="17461"/>
                  </a:cubicBezTo>
                  <a:cubicBezTo>
                    <a:pt x="1798" y="17610"/>
                    <a:pt x="1823" y="17652"/>
                    <a:pt x="2078" y="17633"/>
                  </a:cubicBezTo>
                  <a:cubicBezTo>
                    <a:pt x="2316" y="17615"/>
                    <a:pt x="2817" y="18003"/>
                    <a:pt x="4093" y="19264"/>
                  </a:cubicBezTo>
                  <a:cubicBezTo>
                    <a:pt x="5789" y="20942"/>
                    <a:pt x="5794" y="20963"/>
                    <a:pt x="6228" y="20810"/>
                  </a:cubicBezTo>
                  <a:cubicBezTo>
                    <a:pt x="6637" y="20665"/>
                    <a:pt x="6697" y="20668"/>
                    <a:pt x="7040" y="21096"/>
                  </a:cubicBezTo>
                  <a:cubicBezTo>
                    <a:pt x="7244" y="21351"/>
                    <a:pt x="7437" y="21510"/>
                    <a:pt x="7701" y="21554"/>
                  </a:cubicBezTo>
                  <a:cubicBezTo>
                    <a:pt x="7966" y="21598"/>
                    <a:pt x="8302" y="21539"/>
                    <a:pt x="8694" y="21382"/>
                  </a:cubicBezTo>
                  <a:cubicBezTo>
                    <a:pt x="9280" y="21149"/>
                    <a:pt x="10047" y="20297"/>
                    <a:pt x="10047" y="19894"/>
                  </a:cubicBezTo>
                  <a:cubicBezTo>
                    <a:pt x="10047" y="19399"/>
                    <a:pt x="10330" y="19290"/>
                    <a:pt x="11821" y="19207"/>
                  </a:cubicBezTo>
                  <a:cubicBezTo>
                    <a:pt x="13975" y="19088"/>
                    <a:pt x="14741" y="18852"/>
                    <a:pt x="15701" y="17919"/>
                  </a:cubicBezTo>
                  <a:cubicBezTo>
                    <a:pt x="16395" y="17244"/>
                    <a:pt x="16539" y="17136"/>
                    <a:pt x="16783" y="17260"/>
                  </a:cubicBezTo>
                  <a:cubicBezTo>
                    <a:pt x="17015" y="17379"/>
                    <a:pt x="17075" y="17376"/>
                    <a:pt x="17204" y="17146"/>
                  </a:cubicBezTo>
                  <a:cubicBezTo>
                    <a:pt x="17291" y="16992"/>
                    <a:pt x="17550" y="16792"/>
                    <a:pt x="17776" y="16717"/>
                  </a:cubicBezTo>
                  <a:cubicBezTo>
                    <a:pt x="18142" y="16595"/>
                    <a:pt x="18197" y="16508"/>
                    <a:pt x="18197" y="16001"/>
                  </a:cubicBezTo>
                  <a:cubicBezTo>
                    <a:pt x="18197" y="15689"/>
                    <a:pt x="18239" y="15417"/>
                    <a:pt x="18287" y="15371"/>
                  </a:cubicBezTo>
                  <a:cubicBezTo>
                    <a:pt x="18335" y="15326"/>
                    <a:pt x="18711" y="15488"/>
                    <a:pt x="19129" y="15743"/>
                  </a:cubicBezTo>
                  <a:cubicBezTo>
                    <a:pt x="19686" y="16083"/>
                    <a:pt x="19988" y="16176"/>
                    <a:pt x="20242" y="16115"/>
                  </a:cubicBezTo>
                  <a:cubicBezTo>
                    <a:pt x="20556" y="16040"/>
                    <a:pt x="20573" y="15973"/>
                    <a:pt x="20573" y="15314"/>
                  </a:cubicBezTo>
                  <a:cubicBezTo>
                    <a:pt x="20573" y="14663"/>
                    <a:pt x="20619" y="14569"/>
                    <a:pt x="20933" y="14455"/>
                  </a:cubicBezTo>
                  <a:cubicBezTo>
                    <a:pt x="21258" y="14338"/>
                    <a:pt x="21294" y="14274"/>
                    <a:pt x="21294" y="13482"/>
                  </a:cubicBezTo>
                  <a:cubicBezTo>
                    <a:pt x="21294" y="12739"/>
                    <a:pt x="21237" y="12593"/>
                    <a:pt x="20964" y="12423"/>
                  </a:cubicBezTo>
                  <a:cubicBezTo>
                    <a:pt x="20651" y="12228"/>
                    <a:pt x="20652" y="12188"/>
                    <a:pt x="20693" y="9503"/>
                  </a:cubicBezTo>
                  <a:lnTo>
                    <a:pt x="20723" y="6812"/>
                  </a:lnTo>
                  <a:lnTo>
                    <a:pt x="21144" y="6641"/>
                  </a:lnTo>
                  <a:cubicBezTo>
                    <a:pt x="21551" y="6494"/>
                    <a:pt x="21565" y="6487"/>
                    <a:pt x="21565" y="5553"/>
                  </a:cubicBezTo>
                  <a:cubicBezTo>
                    <a:pt x="21565" y="4666"/>
                    <a:pt x="21531" y="4578"/>
                    <a:pt x="21204" y="4437"/>
                  </a:cubicBezTo>
                  <a:cubicBezTo>
                    <a:pt x="20870" y="4292"/>
                    <a:pt x="20873" y="4237"/>
                    <a:pt x="20873" y="3177"/>
                  </a:cubicBezTo>
                  <a:lnTo>
                    <a:pt x="20873" y="2061"/>
                  </a:lnTo>
                  <a:lnTo>
                    <a:pt x="20332" y="1860"/>
                  </a:lnTo>
                  <a:cubicBezTo>
                    <a:pt x="19858" y="1670"/>
                    <a:pt x="13891" y="-2"/>
                    <a:pt x="13686" y="0"/>
                  </a:cubicBezTo>
                  <a:close/>
                  <a:moveTo>
                    <a:pt x="3100" y="12423"/>
                  </a:moveTo>
                  <a:cubicBezTo>
                    <a:pt x="3250" y="12413"/>
                    <a:pt x="3322" y="12472"/>
                    <a:pt x="3401" y="12566"/>
                  </a:cubicBezTo>
                  <a:cubicBezTo>
                    <a:pt x="3498" y="12681"/>
                    <a:pt x="3581" y="12823"/>
                    <a:pt x="3581" y="12881"/>
                  </a:cubicBezTo>
                  <a:cubicBezTo>
                    <a:pt x="3581" y="12939"/>
                    <a:pt x="3403" y="13071"/>
                    <a:pt x="3191" y="13167"/>
                  </a:cubicBezTo>
                  <a:cubicBezTo>
                    <a:pt x="2762" y="13361"/>
                    <a:pt x="1499" y="13274"/>
                    <a:pt x="1446" y="13053"/>
                  </a:cubicBezTo>
                  <a:cubicBezTo>
                    <a:pt x="1429" y="12979"/>
                    <a:pt x="1816" y="12808"/>
                    <a:pt x="2318" y="12652"/>
                  </a:cubicBezTo>
                  <a:cubicBezTo>
                    <a:pt x="2730" y="12524"/>
                    <a:pt x="2951" y="12433"/>
                    <a:pt x="3100" y="12423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333" name="What’s new"/>
          <p:cNvSpPr txBox="1"/>
          <p:nvPr/>
        </p:nvSpPr>
        <p:spPr>
          <a:xfrm>
            <a:off x="3113104" y="75593"/>
            <a:ext cx="1065597" cy="321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3300">
                <a:solidFill>
                  <a:srgbClr val="D5D5D5"/>
                </a:solidFill>
              </a:defRPr>
            </a:lvl1pPr>
          </a:lstStyle>
          <a:p>
            <a:pPr algn="ctr" defTabSz="914345" hangingPunct="0"/>
            <a:r>
              <a:rPr lang="en-US" sz="1740" b="1" kern="0" dirty="0">
                <a:latin typeface="Helvetica Neue"/>
                <a:ea typeface="Helvetica Neue"/>
                <a:cs typeface="Helvetica Neue"/>
                <a:sym typeface="Helvetica Neue"/>
              </a:rPr>
              <a:t>Summary</a:t>
            </a:r>
            <a:endParaRPr sz="1740" b="1" kern="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4" name="F3/C saw the ionosphere climatology…"/>
          <p:cNvSpPr txBox="1"/>
          <p:nvPr/>
        </p:nvSpPr>
        <p:spPr>
          <a:xfrm>
            <a:off x="736854" y="352454"/>
            <a:ext cx="5554889" cy="1532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anchor="ctr">
            <a:spAutoFit/>
          </a:bodyPr>
          <a:lstStyle/>
          <a:p>
            <a:pPr marL="168764" indent="-168764" defTabSz="914345" hangingPunct="0">
              <a:lnSpc>
                <a:spcPct val="120000"/>
              </a:lnSpc>
              <a:buSzPct val="100000"/>
              <a:buFontTx/>
              <a:buAutoNum type="arabicPeriod"/>
              <a:defRPr sz="1800">
                <a:solidFill>
                  <a:srgbClr val="D5D5D5"/>
                </a:solidFill>
              </a:defRPr>
            </a:pPr>
            <a:r>
              <a:rPr lang="en-US" sz="1160" kern="0" dirty="0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F7/C2 based GIS has shown prominent day-to-day variability of ionosphere</a:t>
            </a:r>
          </a:p>
          <a:p>
            <a:pPr marL="168764" indent="-168764" defTabSz="914345" hangingPunct="0">
              <a:lnSpc>
                <a:spcPct val="120000"/>
              </a:lnSpc>
              <a:buSzPct val="100000"/>
              <a:buFontTx/>
              <a:buAutoNum type="arabicPeriod"/>
              <a:defRPr sz="1800">
                <a:solidFill>
                  <a:srgbClr val="D5D5D5"/>
                </a:solidFill>
              </a:defRPr>
            </a:pPr>
            <a:r>
              <a:rPr lang="en-US" sz="1160" kern="0" dirty="0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Day-to-day obs. are useful to see the vertical coupling (SSW &amp; quasi 6 day  oscillation).</a:t>
            </a:r>
          </a:p>
          <a:p>
            <a:pPr marL="168764" indent="-168764" defTabSz="914345" hangingPunct="0">
              <a:lnSpc>
                <a:spcPct val="120000"/>
              </a:lnSpc>
              <a:buSzPct val="100000"/>
              <a:buFontTx/>
              <a:buAutoNum type="arabicPeriod"/>
              <a:defRPr sz="1800">
                <a:solidFill>
                  <a:srgbClr val="D5D5D5"/>
                </a:solidFill>
              </a:defRPr>
            </a:pPr>
            <a:r>
              <a:rPr lang="en-US" sz="1160" kern="0" dirty="0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GIS has been applied to investigate 3 storms (G1, G3 &amp; G5) showing peculiar phenomena.</a:t>
            </a:r>
          </a:p>
          <a:p>
            <a:pPr marL="168764" indent="-168764" defTabSz="914345" hangingPunct="0">
              <a:lnSpc>
                <a:spcPct val="120000"/>
              </a:lnSpc>
              <a:buSzPct val="100000"/>
              <a:buFontTx/>
              <a:buAutoNum type="arabicPeriod"/>
              <a:defRPr sz="1800">
                <a:solidFill>
                  <a:srgbClr val="D5D5D5"/>
                </a:solidFill>
              </a:defRPr>
            </a:pPr>
            <a:r>
              <a:rPr lang="en-US" sz="1160" kern="0" dirty="0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GIS observes eclipse induced plasma depletions showing tilting depletion in altitudes</a:t>
            </a:r>
          </a:p>
        </p:txBody>
      </p:sp>
      <p:sp>
        <p:nvSpPr>
          <p:cNvPr id="335" name="Special Project by MOST - Software Developments of FORMOSATs"/>
          <p:cNvSpPr txBox="1"/>
          <p:nvPr/>
        </p:nvSpPr>
        <p:spPr>
          <a:xfrm>
            <a:off x="700550" y="1903494"/>
            <a:ext cx="6852424" cy="515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sz="3100" b="1">
                <a:solidFill>
                  <a:schemeClr val="accent4">
                    <a:hueOff val="348544"/>
                    <a:lumOff val="7139"/>
                  </a:schemeClr>
                </a:solidFill>
              </a:defRPr>
            </a:lvl1pPr>
          </a:lstStyle>
          <a:p>
            <a:pPr defTabSz="914345" hangingPunct="0"/>
            <a:r>
              <a:rPr lang="en-US" sz="1500" kern="0" dirty="0">
                <a:solidFill>
                  <a:srgbClr val="FFD932">
                    <a:hueOff val="348544"/>
                    <a:lumOff val="7139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Next: making real-time and adaptive grid GIS &amp; assimilate commercial data at mid- high latitudes </a:t>
            </a:r>
            <a:endParaRPr sz="1500" kern="0" dirty="0">
              <a:solidFill>
                <a:srgbClr val="FFD932">
                  <a:hueOff val="348544"/>
                  <a:lumOff val="7139"/>
                </a:srgb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6" name="Working with NOAA on global ionosphere forecast, whole atmosphere model (WAM) and ground based GNSS observations.…"/>
          <p:cNvSpPr txBox="1"/>
          <p:nvPr/>
        </p:nvSpPr>
        <p:spPr>
          <a:xfrm>
            <a:off x="825553" y="2480348"/>
            <a:ext cx="2578861" cy="2581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anchor="ctr">
            <a:spAutoFit/>
          </a:bodyPr>
          <a:lstStyle/>
          <a:p>
            <a:pPr marL="168764" indent="-168764" defTabSz="914345" hangingPunct="0">
              <a:lnSpc>
                <a:spcPct val="130000"/>
              </a:lnSpc>
              <a:buSzPct val="100000"/>
              <a:buFontTx/>
              <a:buAutoNum type="arabicPeriod"/>
              <a:defRPr sz="1800">
                <a:solidFill>
                  <a:srgbClr val="D5D5D5"/>
                </a:solidFill>
              </a:defRPr>
            </a:pPr>
            <a:r>
              <a:rPr lang="en-US" sz="1160" kern="0" dirty="0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Current GIS (1 </a:t>
            </a:r>
            <a:r>
              <a:rPr lang="en-US" sz="1160" kern="0" dirty="0" err="1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hr</a:t>
            </a:r>
            <a:r>
              <a:rPr lang="en-US" sz="1160" kern="0" dirty="0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time resolution) waits for two days latency because of ground-based GNSS stations.</a:t>
            </a:r>
          </a:p>
          <a:p>
            <a:pPr marL="168764" indent="-168764" defTabSz="914345" hangingPunct="0">
              <a:lnSpc>
                <a:spcPct val="130000"/>
              </a:lnSpc>
              <a:buSzPct val="100000"/>
              <a:buFontTx/>
              <a:buAutoNum type="arabicPeriod"/>
              <a:defRPr sz="1800">
                <a:solidFill>
                  <a:srgbClr val="D5D5D5"/>
                </a:solidFill>
              </a:defRPr>
            </a:pPr>
            <a:r>
              <a:rPr lang="en-US" sz="1160" kern="0" dirty="0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are making it to 2 </a:t>
            </a:r>
            <a:r>
              <a:rPr lang="en-US" sz="1160" kern="0" dirty="0" err="1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hrs</a:t>
            </a:r>
            <a:r>
              <a:rPr lang="en-US" sz="1160" kern="0" dirty="0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latency with 20 mins resolution as real-time GIS. </a:t>
            </a:r>
          </a:p>
          <a:p>
            <a:pPr marL="168764" indent="-168764" defTabSz="914345" hangingPunct="0">
              <a:lnSpc>
                <a:spcPct val="130000"/>
              </a:lnSpc>
              <a:buSzPct val="100000"/>
              <a:buFontTx/>
              <a:buAutoNum type="arabicPeriod"/>
              <a:defRPr sz="1800">
                <a:solidFill>
                  <a:srgbClr val="D5D5D5"/>
                </a:solidFill>
              </a:defRPr>
            </a:pPr>
            <a:r>
              <a:rPr lang="en-US" sz="1160" kern="0" dirty="0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Mid- and high-latitude observations are important. Commercial data may help.</a:t>
            </a:r>
          </a:p>
          <a:p>
            <a:pPr marL="168764" indent="-168764" defTabSz="914345" hangingPunct="0">
              <a:lnSpc>
                <a:spcPct val="130000"/>
              </a:lnSpc>
              <a:buSzPct val="100000"/>
              <a:buFontTx/>
              <a:buAutoNum type="arabicPeriod"/>
              <a:defRPr sz="1800">
                <a:solidFill>
                  <a:srgbClr val="D5D5D5"/>
                </a:solidFill>
              </a:defRPr>
            </a:pPr>
            <a:r>
              <a:rPr lang="en-US" sz="1160" kern="0" dirty="0">
                <a:solidFill>
                  <a:srgbClr val="D5D5D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We’re testing a version having upper boundary at 20,200 km</a:t>
            </a:r>
            <a:endParaRPr sz="1160" kern="0" dirty="0">
              <a:solidFill>
                <a:srgbClr val="D5D5D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E34F7C1-2E4F-CC64-DD7A-A365CE6345BC}"/>
              </a:ext>
            </a:extLst>
          </p:cNvPr>
          <p:cNvGrpSpPr/>
          <p:nvPr/>
        </p:nvGrpSpPr>
        <p:grpSpPr>
          <a:xfrm>
            <a:off x="4138322" y="2437525"/>
            <a:ext cx="4046675" cy="2672102"/>
            <a:chOff x="5630365" y="4953797"/>
            <a:chExt cx="7162800" cy="45974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050D72F-A2DA-CBFA-392E-2D8EA3F53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1765" y="4953798"/>
              <a:ext cx="3581400" cy="45974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EAF8D01-14E7-4EEF-B343-E8CC411822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98"/>
            <a:stretch/>
          </p:blipFill>
          <p:spPr>
            <a:xfrm>
              <a:off x="5630365" y="4953797"/>
              <a:ext cx="3581400" cy="4588587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88F17A6-5514-FC20-EFBD-7D565B72CE05}"/>
              </a:ext>
            </a:extLst>
          </p:cNvPr>
          <p:cNvSpPr txBox="1"/>
          <p:nvPr/>
        </p:nvSpPr>
        <p:spPr>
          <a:xfrm>
            <a:off x="4647885" y="2222365"/>
            <a:ext cx="1193837" cy="2164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6789" tIns="26789" rIns="26789" bIns="26789" numCol="1" spcCol="38100" rtlCol="0" anchor="ctr">
            <a:spAutoFit/>
          </a:bodyPr>
          <a:lstStyle/>
          <a:p>
            <a:pPr algn="ctr" defTabSz="914345" hangingPunct="0"/>
            <a:r>
              <a:rPr lang="en-TW" sz="1055" kern="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2-Day Latency GIS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89E10C-FD56-12C9-978C-F13AA9CE1CB0}"/>
              </a:ext>
            </a:extLst>
          </p:cNvPr>
          <p:cNvSpPr txBox="1"/>
          <p:nvPr/>
        </p:nvSpPr>
        <p:spPr>
          <a:xfrm>
            <a:off x="6171088" y="2224904"/>
            <a:ext cx="1653899" cy="2164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6789" tIns="26789" rIns="26789" bIns="26789" numCol="1" spcCol="38100" rtlCol="0" anchor="ctr">
            <a:spAutoFit/>
          </a:bodyPr>
          <a:lstStyle/>
          <a:p>
            <a:pPr algn="ctr" defTabSz="914345" hangingPunct="0"/>
            <a:r>
              <a:rPr lang="en-TW" sz="1055" kern="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2-hr latency Real-time GIS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2DCB88-4BCD-3E68-A9C4-7BA256831A27}"/>
              </a:ext>
            </a:extLst>
          </p:cNvPr>
          <p:cNvSpPr txBox="1"/>
          <p:nvPr/>
        </p:nvSpPr>
        <p:spPr>
          <a:xfrm>
            <a:off x="6423588" y="817235"/>
            <a:ext cx="2386643" cy="3624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First CME after 0000UT on 01 December 2023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Second CME at ~1000 UT on 01 December 2023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IMF </a:t>
            </a:r>
            <a:r>
              <a:rPr lang="en-US" sz="1350" dirty="0" err="1"/>
              <a:t>Bz</a:t>
            </a:r>
            <a:r>
              <a:rPr lang="en-US" sz="1350" dirty="0"/>
              <a:t> suddenly turns northward at 1330 UT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Weakens and becomes southward around 1700 UT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Turns back northward after about 1-hour (1800 UT)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Become southward again ~2030 UT and remains negative for about 5 and half hours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639D9E-4CDD-BD51-B76E-E36AD164C794}"/>
              </a:ext>
            </a:extLst>
          </p:cNvPr>
          <p:cNvSpPr txBox="1"/>
          <p:nvPr/>
        </p:nvSpPr>
        <p:spPr>
          <a:xfrm>
            <a:off x="175929" y="4451003"/>
            <a:ext cx="8792143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</a:rPr>
              <a:t>Figure 1</a:t>
            </a:r>
            <a:r>
              <a:rPr lang="en-US" sz="1350" dirty="0">
                <a:solidFill>
                  <a:srgbClr val="FF0000"/>
                </a:solidFill>
              </a:rPr>
              <a:t>.</a:t>
            </a:r>
            <a:r>
              <a:rPr lang="en-US" sz="1350" dirty="0"/>
              <a:t> Solar wind, interplanetary and geomagnetic indices during the G3 geomagnetic storm during 30 November – 03 December 2023 (https://omniweb.gsfc.nasa.gov). (top-bottom) (a) IMF </a:t>
            </a:r>
            <a:r>
              <a:rPr lang="en-US" sz="1350" dirty="0" err="1"/>
              <a:t>Bz</a:t>
            </a:r>
            <a:r>
              <a:rPr lang="en-US" sz="1350" dirty="0"/>
              <a:t>, (b) solar wind velocity, (c) solar wind proton density, (d) interplanetary electric field (</a:t>
            </a:r>
            <a:r>
              <a:rPr lang="en-US" sz="1350" dirty="0" err="1"/>
              <a:t>IEFy</a:t>
            </a:r>
            <a:r>
              <a:rPr lang="en-US" sz="1350" dirty="0"/>
              <a:t>), and (e) SYM/H.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9C2700F-CF0D-D959-077A-5CDABA1ABC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69" y="33862"/>
            <a:ext cx="5877233" cy="44079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D88F55-1CEE-A4B4-E504-4C16761EDABF}"/>
              </a:ext>
            </a:extLst>
          </p:cNvPr>
          <p:cNvSpPr txBox="1"/>
          <p:nvPr/>
        </p:nvSpPr>
        <p:spPr>
          <a:xfrm>
            <a:off x="4977587" y="4182781"/>
            <a:ext cx="3510108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/>
              <a:t>Source: https://omniweb.gsfc.nasa.gov/</a:t>
            </a:r>
          </a:p>
        </p:txBody>
      </p:sp>
    </p:spTree>
    <p:extLst>
      <p:ext uri="{BB962C8B-B14F-4D97-AF65-F5344CB8AC3E}">
        <p14:creationId xmlns:p14="http://schemas.microsoft.com/office/powerpoint/2010/main" val="215137294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Screen Shot 2020-07-14 at 12.55.02 AM.png" descr="Screen Shot 2020-07-14 at 12.55.02 AM.pn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140032" y="1985938"/>
            <a:ext cx="4714876" cy="31977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Screen Shot 2020-07-14 at 12.57.49 AM.png" descr="Screen Shot 2020-07-14 at 12.57.49 AM.png"/>
          <p:cNvPicPr>
            <a:picLocks/>
          </p:cNvPicPr>
          <p:nvPr/>
        </p:nvPicPr>
        <p:blipFill>
          <a:blip r:embed="rId5"/>
          <a:srcRect t="51684" b="3553"/>
          <a:stretch>
            <a:fillRect/>
          </a:stretch>
        </p:blipFill>
        <p:spPr>
          <a:xfrm>
            <a:off x="2140032" y="546465"/>
            <a:ext cx="4714876" cy="1436045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TextBox 2"/>
          <p:cNvSpPr txBox="1"/>
          <p:nvPr/>
        </p:nvSpPr>
        <p:spPr>
          <a:xfrm>
            <a:off x="1360878" y="125464"/>
            <a:ext cx="6422244" cy="328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 defTabSz="1300480">
              <a:defRPr sz="3200" b="1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1688" dirty="0"/>
              <a:t>V</a:t>
            </a:r>
            <a:r>
              <a:rPr sz="1688" dirty="0"/>
              <a:t>alidation of the Ne-profiles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C2F2285-C271-9044-B63D-F767772D3B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58521" y="4601021"/>
            <a:ext cx="42862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81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143"/>
    </mc:Choice>
    <mc:Fallback xmlns="">
      <p:transition spd="slow" advTm="97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1269D23-4369-41AD-2BED-2183849260B8}"/>
              </a:ext>
            </a:extLst>
          </p:cNvPr>
          <p:cNvSpPr txBox="1">
            <a:spLocks/>
          </p:cNvSpPr>
          <p:nvPr/>
        </p:nvSpPr>
        <p:spPr>
          <a:xfrm>
            <a:off x="1242959" y="127874"/>
            <a:ext cx="4741346" cy="38244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913" dirty="0"/>
              <a:t>GIS –validation using NICT SEALION network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BF11D37-121A-6B75-30D5-4061EE21AAEC}"/>
              </a:ext>
            </a:extLst>
          </p:cNvPr>
          <p:cNvGrpSpPr/>
          <p:nvPr/>
        </p:nvGrpSpPr>
        <p:grpSpPr>
          <a:xfrm>
            <a:off x="1173246" y="2828925"/>
            <a:ext cx="2552221" cy="1412100"/>
            <a:chOff x="1600352" y="4334670"/>
            <a:chExt cx="3999055" cy="2082016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58BCC17C-BEBE-F94F-7223-5A668D57DA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352" y="4500562"/>
              <a:ext cx="3999055" cy="19118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テキスト ボックス 31">
              <a:extLst>
                <a:ext uri="{FF2B5EF4-FFF2-40B4-BE49-F238E27FC236}">
                  <a16:creationId xmlns:a16="http://schemas.microsoft.com/office/drawing/2014/main" id="{92F36437-F7BD-27DB-546B-A5F2BF490287}"/>
                </a:ext>
              </a:extLst>
            </p:cNvPr>
            <p:cNvSpPr txBox="1"/>
            <p:nvPr/>
          </p:nvSpPr>
          <p:spPr>
            <a:xfrm>
              <a:off x="1673936" y="4334670"/>
              <a:ext cx="1680852" cy="314912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kumimoji="1" lang="en-US" altLang="ja-JP" sz="788" dirty="0"/>
                <a:t>NICT SEALION project</a:t>
              </a:r>
              <a:endParaRPr kumimoji="1" lang="ja-JP" altLang="en-US" sz="788" dirty="0"/>
            </a:p>
          </p:txBody>
        </p:sp>
        <p:sp>
          <p:nvSpPr>
            <p:cNvPr id="6" name="四角形: 角を丸くする 13">
              <a:extLst>
                <a:ext uri="{FF2B5EF4-FFF2-40B4-BE49-F238E27FC236}">
                  <a16:creationId xmlns:a16="http://schemas.microsoft.com/office/drawing/2014/main" id="{19106BAE-D4A3-3F01-E4D6-3F80BA13E050}"/>
                </a:ext>
              </a:extLst>
            </p:cNvPr>
            <p:cNvSpPr/>
            <p:nvPr/>
          </p:nvSpPr>
          <p:spPr>
            <a:xfrm>
              <a:off x="3117094" y="4779556"/>
              <a:ext cx="673856" cy="21600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alpha val="14902"/>
              </a:schemeClr>
            </a:solidFill>
            <a:ln w="28575">
              <a:solidFill>
                <a:schemeClr val="accent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13"/>
            </a:p>
          </p:txBody>
        </p:sp>
        <p:sp>
          <p:nvSpPr>
            <p:cNvPr id="7" name="四角形: 角を丸くする 38">
              <a:extLst>
                <a:ext uri="{FF2B5EF4-FFF2-40B4-BE49-F238E27FC236}">
                  <a16:creationId xmlns:a16="http://schemas.microsoft.com/office/drawing/2014/main" id="{D107ED94-D986-6C20-6F1B-B8C1919AFDB0}"/>
                </a:ext>
              </a:extLst>
            </p:cNvPr>
            <p:cNvSpPr/>
            <p:nvPr/>
          </p:nvSpPr>
          <p:spPr>
            <a:xfrm>
              <a:off x="3078994" y="5316766"/>
              <a:ext cx="828000" cy="21600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alpha val="14902"/>
              </a:schemeClr>
            </a:solidFill>
            <a:ln w="28575">
              <a:solidFill>
                <a:schemeClr val="accent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13"/>
            </a:p>
          </p:txBody>
        </p:sp>
        <p:sp>
          <p:nvSpPr>
            <p:cNvPr id="8" name="四角形: 角を丸くする 40">
              <a:extLst>
                <a:ext uri="{FF2B5EF4-FFF2-40B4-BE49-F238E27FC236}">
                  <a16:creationId xmlns:a16="http://schemas.microsoft.com/office/drawing/2014/main" id="{7F4DA315-E0AC-FA31-9AB5-1BBE818A36BA}"/>
                </a:ext>
              </a:extLst>
            </p:cNvPr>
            <p:cNvSpPr/>
            <p:nvPr/>
          </p:nvSpPr>
          <p:spPr>
            <a:xfrm>
              <a:off x="3265684" y="6200686"/>
              <a:ext cx="756000" cy="21600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alpha val="14902"/>
              </a:schemeClr>
            </a:solidFill>
            <a:ln w="28575">
              <a:solidFill>
                <a:schemeClr val="accent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13"/>
            </a:p>
          </p:txBody>
        </p:sp>
      </p:grp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5EC22AD4-8890-D0DF-EF00-8F203BD304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379" y="2571750"/>
            <a:ext cx="4142414" cy="233877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3AB648-4549-357B-68EA-E43A02C208B9}"/>
              </a:ext>
            </a:extLst>
          </p:cNvPr>
          <p:cNvGrpSpPr/>
          <p:nvPr/>
        </p:nvGrpSpPr>
        <p:grpSpPr>
          <a:xfrm>
            <a:off x="1143000" y="616703"/>
            <a:ext cx="6914164" cy="1753248"/>
            <a:chOff x="53275" y="605180"/>
            <a:chExt cx="9218885" cy="2337663"/>
          </a:xfrm>
        </p:grpSpPr>
        <p:pic>
          <p:nvPicPr>
            <p:cNvPr id="11" name="Picture 10" descr="Chart, scatter chart&#10;&#10;Description automatically generated">
              <a:extLst>
                <a:ext uri="{FF2B5EF4-FFF2-40B4-BE49-F238E27FC236}">
                  <a16:creationId xmlns:a16="http://schemas.microsoft.com/office/drawing/2014/main" id="{59806AEF-14FE-3497-665F-43D7E2811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327" y="959911"/>
              <a:ext cx="4601673" cy="156608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B12CCB0-CC58-1E49-C341-CD7506324535}"/>
                </a:ext>
              </a:extLst>
            </p:cNvPr>
            <p:cNvSpPr txBox="1"/>
            <p:nvPr/>
          </p:nvSpPr>
          <p:spPr>
            <a:xfrm>
              <a:off x="270404" y="605180"/>
              <a:ext cx="3744544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GIS and Ionosonde NmF2 (2019-2021)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22BCFF2-9294-5F6B-D809-079E99C74F93}"/>
                </a:ext>
              </a:extLst>
            </p:cNvPr>
            <p:cNvSpPr txBox="1"/>
            <p:nvPr/>
          </p:nvSpPr>
          <p:spPr>
            <a:xfrm>
              <a:off x="5294945" y="631249"/>
              <a:ext cx="3977215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GIS and Ionosonde hmF2 (2019-2021)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6F4A147-5A4D-A2BD-876E-7B2C9941BE32}"/>
                </a:ext>
              </a:extLst>
            </p:cNvPr>
            <p:cNvSpPr txBox="1"/>
            <p:nvPr/>
          </p:nvSpPr>
          <p:spPr>
            <a:xfrm>
              <a:off x="431722" y="2568927"/>
              <a:ext cx="3583227" cy="3309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13" dirty="0"/>
                <a:t>NmF2 shows a correlation of about 0.8 to 0.9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0678B64-D434-5FAB-2E7F-F367C4682A36}"/>
                </a:ext>
              </a:extLst>
            </p:cNvPr>
            <p:cNvSpPr txBox="1"/>
            <p:nvPr/>
          </p:nvSpPr>
          <p:spPr>
            <a:xfrm>
              <a:off x="5401265" y="2611898"/>
              <a:ext cx="3311013" cy="3309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13" dirty="0"/>
                <a:t>hmF2 gives a correlation of about 0.5 to 0.7</a:t>
              </a:r>
            </a:p>
          </p:txBody>
        </p:sp>
        <p:pic>
          <p:nvPicPr>
            <p:cNvPr id="10" name="Picture 9" descr="Chart, scatter chart&#10;&#10;Description automatically generated">
              <a:extLst>
                <a:ext uri="{FF2B5EF4-FFF2-40B4-BE49-F238E27FC236}">
                  <a16:creationId xmlns:a16="http://schemas.microsoft.com/office/drawing/2014/main" id="{3E22F463-8A4D-6514-B38D-FB5A5E055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75" y="957483"/>
              <a:ext cx="4601671" cy="15660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682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B5FE508-DE6C-5781-22DE-B02933712986}"/>
              </a:ext>
            </a:extLst>
          </p:cNvPr>
          <p:cNvSpPr/>
          <p:nvPr/>
        </p:nvSpPr>
        <p:spPr>
          <a:xfrm>
            <a:off x="130627" y="205738"/>
            <a:ext cx="2795453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350" dirty="0"/>
              <a:t>GNSS-Aided Civil Aviation utilizes single frequency difference to remove ionosphere delays</a:t>
            </a:r>
            <a:endParaRPr lang="en-TW" sz="1350" dirty="0"/>
          </a:p>
        </p:txBody>
      </p:sp>
      <p:pic>
        <p:nvPicPr>
          <p:cNvPr id="3" name="圖片 14">
            <a:extLst>
              <a:ext uri="{FF2B5EF4-FFF2-40B4-BE49-F238E27FC236}">
                <a16:creationId xmlns:a16="http://schemas.microsoft.com/office/drawing/2014/main" id="{DD0A24D5-F023-D36D-4C6F-82A7D915CD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47" t="4407" r="5263" b="4430"/>
          <a:stretch/>
        </p:blipFill>
        <p:spPr>
          <a:xfrm>
            <a:off x="130627" y="2906793"/>
            <a:ext cx="3603885" cy="2030968"/>
          </a:xfrm>
          <a:prstGeom prst="rect">
            <a:avLst/>
          </a:prstGeom>
        </p:spPr>
      </p:pic>
      <p:pic>
        <p:nvPicPr>
          <p:cNvPr id="4" name="Picture 2" descr="Institute of Flight Guidance - GLASS">
            <a:extLst>
              <a:ext uri="{FF2B5EF4-FFF2-40B4-BE49-F238E27FC236}">
                <a16:creationId xmlns:a16="http://schemas.microsoft.com/office/drawing/2014/main" id="{018D5B8E-212E-37DA-4C34-D6B6A5817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0627" y="939879"/>
            <a:ext cx="2894584" cy="188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D11FDA-5669-E9B4-5F18-0A69FAF5EBB5}"/>
              </a:ext>
            </a:extLst>
          </p:cNvPr>
          <p:cNvSpPr txBox="1"/>
          <p:nvPr/>
        </p:nvSpPr>
        <p:spPr>
          <a:xfrm>
            <a:off x="2926080" y="15302"/>
            <a:ext cx="2364051" cy="380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b="1" dirty="0">
                <a:solidFill>
                  <a:srgbClr val="0432FF"/>
                </a:solidFill>
                <a:latin typeface="BiauKai" panose="02010601000101010101" pitchFamily="2" charset="-120"/>
                <a:ea typeface="BiauKai" panose="02010601000101010101" pitchFamily="2" charset="-120"/>
              </a:rPr>
              <a:t>Why 3-D ionosphere?</a:t>
            </a:r>
          </a:p>
        </p:txBody>
      </p:sp>
      <p:pic>
        <p:nvPicPr>
          <p:cNvPr id="6" name="2021089_all">
            <a:hlinkClick r:id="" action="ppaction://media"/>
            <a:extLst>
              <a:ext uri="{FF2B5EF4-FFF2-40B4-BE49-F238E27FC236}">
                <a16:creationId xmlns:a16="http://schemas.microsoft.com/office/drawing/2014/main" id="{98299631-13E7-2EEF-1CF9-245AF3D982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90131" y="124744"/>
            <a:ext cx="3543032" cy="2263548"/>
          </a:xfrm>
          <a:prstGeom prst="rect">
            <a:avLst/>
          </a:prstGeom>
        </p:spPr>
      </p:pic>
      <p:sp>
        <p:nvSpPr>
          <p:cNvPr id="7" name="中文">
            <a:extLst>
              <a:ext uri="{FF2B5EF4-FFF2-40B4-BE49-F238E27FC236}">
                <a16:creationId xmlns:a16="http://schemas.microsoft.com/office/drawing/2014/main" id="{D0DFD5F1-4208-1C3B-216F-D24FA47089D7}"/>
              </a:ext>
            </a:extLst>
          </p:cNvPr>
          <p:cNvSpPr txBox="1"/>
          <p:nvPr/>
        </p:nvSpPr>
        <p:spPr>
          <a:xfrm>
            <a:off x="3557669" y="1435150"/>
            <a:ext cx="1807606" cy="746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sz="2300"/>
            </a:lvl1pPr>
          </a:lstStyle>
          <a:p>
            <a:r>
              <a:rPr lang="en-US" altLang="ja-JP" sz="1500" dirty="0">
                <a:latin typeface="BiauKai" panose="02010601000101010101" pitchFamily="2" charset="-120"/>
                <a:ea typeface="BiauKai" panose="02010601000101010101" pitchFamily="2" charset="-120"/>
              </a:rPr>
              <a:t>TEC (background) &amp; single diff. ionosphere delays @ receivers </a:t>
            </a:r>
            <a:endParaRPr lang="ja-JP" altLang="en-US" sz="1500" dirty="0">
              <a:latin typeface="BiauKai" panose="02010601000101010101" pitchFamily="2" charset="-120"/>
              <a:ea typeface="BiauKai" panose="02010601000101010101" pitchFamily="2" charset="-120"/>
            </a:endParaRPr>
          </a:p>
        </p:txBody>
      </p:sp>
      <p:pic>
        <p:nvPicPr>
          <p:cNvPr id="8" name="圖片 5" descr="一張含有 文字 的圖片&#10;&#10;自動產生的描述">
            <a:extLst>
              <a:ext uri="{FF2B5EF4-FFF2-40B4-BE49-F238E27FC236}">
                <a16:creationId xmlns:a16="http://schemas.microsoft.com/office/drawing/2014/main" id="{981A3FDF-818F-308C-18E6-1843C9E77AC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714" r="7205" b="6933"/>
          <a:stretch/>
        </p:blipFill>
        <p:spPr>
          <a:xfrm>
            <a:off x="3853870" y="2388292"/>
            <a:ext cx="4859935" cy="275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6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文字方塊 9"/>
          <p:cNvSpPr txBox="1"/>
          <p:nvPr/>
        </p:nvSpPr>
        <p:spPr>
          <a:xfrm>
            <a:off x="493987" y="726733"/>
            <a:ext cx="3251725" cy="1938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marL="241093" indent="-241093" defTabSz="685775">
              <a:buSzPct val="100000"/>
              <a:buChar char="■"/>
              <a:defRPr b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350" dirty="0"/>
              <a:t>Develop nowcast three-dimensional(3-D) ionospheric electron density model by assimilating both ground-based GPS and space-based radio occultation slant total electron contents (</a:t>
            </a:r>
            <a:r>
              <a:rPr sz="1350" dirty="0" err="1"/>
              <a:t>sTEC</a:t>
            </a:r>
            <a:r>
              <a:rPr sz="1350" dirty="0"/>
              <a:t>) - 1 hour latency</a:t>
            </a:r>
          </a:p>
          <a:p>
            <a:pPr defTabSz="685775">
              <a:defRPr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350" dirty="0"/>
          </a:p>
          <a:p>
            <a:pPr marL="241093" indent="-241093" defTabSz="685775">
              <a:buSzPct val="100000"/>
              <a:buChar char="■"/>
              <a:defRPr b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350" dirty="0"/>
              <a:t>The model is written in FORTRAN MPI code that takes </a:t>
            </a:r>
            <a:r>
              <a:rPr lang="en-US" sz="1350" dirty="0"/>
              <a:t>10-15</a:t>
            </a:r>
            <a:r>
              <a:rPr sz="1350" dirty="0"/>
              <a:t> mins to output 1 hour data</a:t>
            </a:r>
          </a:p>
        </p:txBody>
      </p:sp>
      <p:pic>
        <p:nvPicPr>
          <p:cNvPr id="240" name="圖片 23" descr="圖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7867" y="348187"/>
            <a:ext cx="3662728" cy="2699243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TextBox 2"/>
          <p:cNvSpPr txBox="1"/>
          <p:nvPr/>
        </p:nvSpPr>
        <p:spPr>
          <a:xfrm>
            <a:off x="1360878" y="19188"/>
            <a:ext cx="6422244" cy="328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>
            <a:spAutoFit/>
          </a:bodyPr>
          <a:lstStyle>
            <a:lvl1pPr algn="l" defTabSz="1300480">
              <a:defRPr sz="3200" i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688" dirty="0"/>
              <a:t>3-D Global Ionospheric Specification (GIS): Gauss-Markov Kalman Filter</a:t>
            </a:r>
          </a:p>
        </p:txBody>
      </p:sp>
      <p:sp>
        <p:nvSpPr>
          <p:cNvPr id="242" name="直線接點 4"/>
          <p:cNvSpPr/>
          <p:nvPr/>
        </p:nvSpPr>
        <p:spPr>
          <a:xfrm>
            <a:off x="1328354" y="344962"/>
            <a:ext cx="6207166" cy="1"/>
          </a:xfrm>
          <a:prstGeom prst="line">
            <a:avLst/>
          </a:prstGeom>
          <a:ln w="38100">
            <a:solidFill>
              <a:srgbClr val="5B9BD5"/>
            </a:solidFill>
            <a:miter/>
          </a:ln>
        </p:spPr>
        <p:txBody>
          <a:bodyPr lIns="34289" tIns="34289" rIns="34289" bIns="34289"/>
          <a:lstStyle/>
          <a:p>
            <a:pPr defTabSz="685775">
              <a:defRPr b="0">
                <a:latin typeface="Calibri"/>
                <a:ea typeface="Calibri"/>
                <a:cs typeface="Calibri"/>
                <a:sym typeface="Calibri"/>
              </a:defRPr>
            </a:pPr>
            <a:endParaRPr sz="949"/>
          </a:p>
        </p:txBody>
      </p:sp>
      <p:sp>
        <p:nvSpPr>
          <p:cNvPr id="243" name="文字方塊 1"/>
          <p:cNvSpPr txBox="1"/>
          <p:nvPr/>
        </p:nvSpPr>
        <p:spPr>
          <a:xfrm>
            <a:off x="407616" y="437018"/>
            <a:ext cx="3116107" cy="280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89" rIns="34289" bIns="34289">
            <a:spAutoFit/>
          </a:bodyPr>
          <a:lstStyle>
            <a:lvl1pPr algn="l" defTabSz="1300480">
              <a:defRPr sz="26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371" dirty="0"/>
              <a:t>[C. Y. Lin et al., </a:t>
            </a:r>
            <a:r>
              <a:rPr lang="en-US" sz="1371" dirty="0"/>
              <a:t>AMT 2015, </a:t>
            </a:r>
            <a:r>
              <a:rPr sz="1371" dirty="0"/>
              <a:t>JGR 2017</a:t>
            </a:r>
            <a:r>
              <a:rPr lang="en-US" sz="1371" dirty="0"/>
              <a:t>, 2020</a:t>
            </a:r>
            <a:r>
              <a:rPr sz="1371" dirty="0"/>
              <a:t>]</a:t>
            </a:r>
          </a:p>
        </p:txBody>
      </p:sp>
      <p:sp>
        <p:nvSpPr>
          <p:cNvPr id="244" name="內容版面配置區 2"/>
          <p:cNvSpPr txBox="1"/>
          <p:nvPr/>
        </p:nvSpPr>
        <p:spPr>
          <a:xfrm>
            <a:off x="626837" y="2971752"/>
            <a:ext cx="2677664" cy="1826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 marL="67505" indent="-67505" defTabSz="685775">
              <a:lnSpc>
                <a:spcPct val="81000"/>
              </a:lnSpc>
              <a:spcBef>
                <a:spcPts val="896"/>
              </a:spcBef>
              <a:buClr>
                <a:srgbClr val="5B9BD5"/>
              </a:buClr>
              <a:buSzPct val="100000"/>
              <a:buFont typeface="Calibri"/>
              <a:buChar char=" "/>
              <a:defRPr sz="2800" b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477" dirty="0"/>
              <a:t>Coverage: Global</a:t>
            </a:r>
            <a:r>
              <a:rPr lang="en-US" sz="1477" dirty="0"/>
              <a:t> 100-1,000 km </a:t>
            </a:r>
            <a:endParaRPr sz="1477" dirty="0"/>
          </a:p>
          <a:p>
            <a:pPr marL="67505" indent="-67505" defTabSz="685775">
              <a:lnSpc>
                <a:spcPct val="81000"/>
              </a:lnSpc>
              <a:spcBef>
                <a:spcPts val="896"/>
              </a:spcBef>
              <a:buClr>
                <a:srgbClr val="5B9BD5"/>
              </a:buClr>
              <a:buSzPct val="100000"/>
              <a:buFont typeface="Calibri"/>
              <a:buChar char=" "/>
              <a:defRPr sz="2800" b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477" dirty="0"/>
              <a:t>Grid resolution:</a:t>
            </a:r>
          </a:p>
          <a:p>
            <a:pPr defTabSz="685775">
              <a:lnSpc>
                <a:spcPct val="81000"/>
              </a:lnSpc>
              <a:spcBef>
                <a:spcPts val="896"/>
              </a:spcBef>
              <a:defRPr sz="2800" b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477" dirty="0"/>
              <a:t>	Longitude:  5°</a:t>
            </a:r>
            <a:r>
              <a:rPr lang="en-US" sz="1477" dirty="0"/>
              <a:t> / 2.5</a:t>
            </a:r>
            <a:r>
              <a:rPr lang="en-TW" sz="1477" dirty="0"/>
              <a:t>°</a:t>
            </a:r>
            <a:endParaRPr sz="1477" dirty="0"/>
          </a:p>
          <a:p>
            <a:pPr defTabSz="685775">
              <a:lnSpc>
                <a:spcPct val="81000"/>
              </a:lnSpc>
              <a:spcBef>
                <a:spcPts val="896"/>
              </a:spcBef>
              <a:defRPr sz="2800" b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477" dirty="0"/>
              <a:t>	Latitude:     2.5°</a:t>
            </a:r>
          </a:p>
          <a:p>
            <a:pPr defTabSz="685775">
              <a:lnSpc>
                <a:spcPct val="81000"/>
              </a:lnSpc>
              <a:spcBef>
                <a:spcPts val="896"/>
              </a:spcBef>
              <a:defRPr sz="2800" b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477" dirty="0"/>
              <a:t>	Altitude:	</a:t>
            </a:r>
            <a:r>
              <a:rPr lang="en-US" sz="1477" dirty="0"/>
              <a:t> 20 / 5</a:t>
            </a:r>
            <a:r>
              <a:rPr sz="1477" dirty="0"/>
              <a:t>km</a:t>
            </a:r>
          </a:p>
          <a:p>
            <a:pPr defTabSz="685775">
              <a:lnSpc>
                <a:spcPct val="81000"/>
              </a:lnSpc>
              <a:spcBef>
                <a:spcPts val="896"/>
              </a:spcBef>
              <a:defRPr sz="2800" b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477" dirty="0"/>
              <a:t>Time resolution: 	1 hour</a:t>
            </a:r>
            <a:r>
              <a:rPr lang="en-US" sz="1477" dirty="0"/>
              <a:t> / 20 mins</a:t>
            </a:r>
            <a:endParaRPr sz="1477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CBC55A9-DFAC-FEEB-6D7F-9C1AC922A923}"/>
              </a:ext>
            </a:extLst>
          </p:cNvPr>
          <p:cNvGrpSpPr/>
          <p:nvPr/>
        </p:nvGrpSpPr>
        <p:grpSpPr>
          <a:xfrm>
            <a:off x="4332407" y="3005273"/>
            <a:ext cx="3688187" cy="2179710"/>
            <a:chOff x="5286102" y="398022"/>
            <a:chExt cx="3688187" cy="2179710"/>
          </a:xfrm>
        </p:grpSpPr>
        <p:pic>
          <p:nvPicPr>
            <p:cNvPr id="245" name="Figure_F3_RTS_Coverage(3hr).png" descr="Figure_F3_RTS_Coverage(3hr).png"/>
            <p:cNvPicPr>
              <a:picLocks noChangeAspect="1"/>
            </p:cNvPicPr>
            <p:nvPr/>
          </p:nvPicPr>
          <p:blipFill>
            <a:blip r:embed="rId3"/>
            <a:srcRect l="4580"/>
            <a:stretch>
              <a:fillRect/>
            </a:stretch>
          </p:blipFill>
          <p:spPr>
            <a:xfrm>
              <a:off x="5298832" y="398022"/>
              <a:ext cx="3662728" cy="191988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46" name="realtime GNSS"/>
            <p:cNvSpPr txBox="1"/>
            <p:nvPr/>
          </p:nvSpPr>
          <p:spPr>
            <a:xfrm>
              <a:off x="5286102" y="2223410"/>
              <a:ext cx="1566660" cy="348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26789" tIns="26789" rIns="26789" bIns="26789" anchor="ctr"/>
            <a:lstStyle>
              <a:lvl1pPr>
                <a:defRPr sz="29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rPr sz="1529" dirty="0" err="1"/>
                <a:t>realtime</a:t>
              </a:r>
              <a:r>
                <a:rPr sz="1529" dirty="0"/>
                <a:t> GNSS</a:t>
              </a:r>
            </a:p>
          </p:txBody>
        </p:sp>
        <p:sp>
          <p:nvSpPr>
            <p:cNvPr id="247" name="Triangle"/>
            <p:cNvSpPr/>
            <p:nvPr/>
          </p:nvSpPr>
          <p:spPr>
            <a:xfrm>
              <a:off x="5286103" y="2138904"/>
              <a:ext cx="213363" cy="136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2600"/>
            </a:solidFill>
            <a:ln w="12700">
              <a:miter lim="400000"/>
            </a:ln>
          </p:spPr>
          <p:txBody>
            <a:bodyPr lIns="26789" tIns="26789" rIns="26789" bIns="26789" anchor="ctr"/>
            <a:lstStyle/>
            <a:p>
              <a:pPr>
                <a:defRPr sz="3600" b="0">
                  <a:solidFill>
                    <a:srgbClr val="FFFFFF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endParaRPr sz="1898"/>
            </a:p>
          </p:txBody>
        </p:sp>
        <p:sp>
          <p:nvSpPr>
            <p:cNvPr id="248" name="Oval"/>
            <p:cNvSpPr/>
            <p:nvPr/>
          </p:nvSpPr>
          <p:spPr>
            <a:xfrm>
              <a:off x="7407629" y="2206113"/>
              <a:ext cx="127891" cy="120170"/>
            </a:xfrm>
            <a:prstGeom prst="ellipse">
              <a:avLst/>
            </a:prstGeom>
            <a:solidFill>
              <a:srgbClr val="0433FF"/>
            </a:solidFill>
            <a:ln w="12700">
              <a:miter lim="400000"/>
            </a:ln>
          </p:spPr>
          <p:txBody>
            <a:bodyPr lIns="26789" tIns="26789" rIns="26789" bIns="26789" anchor="ctr"/>
            <a:lstStyle/>
            <a:p>
              <a:pPr>
                <a:defRPr sz="3600" b="0">
                  <a:solidFill>
                    <a:srgbClr val="FFFFFF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endParaRPr sz="1898"/>
            </a:p>
          </p:txBody>
        </p:sp>
        <p:sp>
          <p:nvSpPr>
            <p:cNvPr id="249" name="realtime RO"/>
            <p:cNvSpPr txBox="1"/>
            <p:nvPr/>
          </p:nvSpPr>
          <p:spPr>
            <a:xfrm>
              <a:off x="7407629" y="2229631"/>
              <a:ext cx="1566660" cy="348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26789" tIns="26789" rIns="26789" bIns="26789" anchor="ctr"/>
            <a:lstStyle>
              <a:lvl1pPr>
                <a:defRPr sz="29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rPr sz="1529" dirty="0" err="1"/>
                <a:t>realtime</a:t>
              </a:r>
              <a:r>
                <a:rPr sz="1529" dirty="0"/>
                <a:t> RO</a:t>
              </a:r>
            </a:p>
          </p:txBody>
        </p:sp>
      </p:grp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extBox 2"/>
          <p:cNvSpPr txBox="1"/>
          <p:nvPr/>
        </p:nvSpPr>
        <p:spPr>
          <a:xfrm>
            <a:off x="1360878" y="32341"/>
            <a:ext cx="6422244" cy="312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>
            <a:spAutoFit/>
          </a:bodyPr>
          <a:lstStyle>
            <a:lvl1pPr defTabSz="1300480">
              <a:defRPr sz="3000" b="1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582"/>
              <a:t>F7/C2 3-D Global Ionospheric Specification (GIS)</a:t>
            </a:r>
          </a:p>
        </p:txBody>
      </p:sp>
      <p:sp>
        <p:nvSpPr>
          <p:cNvPr id="209" name="直線接點 4"/>
          <p:cNvSpPr/>
          <p:nvPr/>
        </p:nvSpPr>
        <p:spPr>
          <a:xfrm>
            <a:off x="1400517" y="338674"/>
            <a:ext cx="6207166" cy="1"/>
          </a:xfrm>
          <a:prstGeom prst="line">
            <a:avLst/>
          </a:prstGeom>
          <a:ln w="38100">
            <a:solidFill>
              <a:srgbClr val="5B9BD5"/>
            </a:solidFill>
            <a:miter/>
          </a:ln>
        </p:spPr>
        <p:txBody>
          <a:bodyPr lIns="34289" tIns="34289" rIns="34289" bIns="34289"/>
          <a:lstStyle/>
          <a:p>
            <a:pPr defTabSz="685775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265"/>
          </a:p>
        </p:txBody>
      </p:sp>
      <p:sp>
        <p:nvSpPr>
          <p:cNvPr id="210" name="文字方塊 1"/>
          <p:cNvSpPr txBox="1"/>
          <p:nvPr/>
        </p:nvSpPr>
        <p:spPr>
          <a:xfrm>
            <a:off x="4805908" y="1777163"/>
            <a:ext cx="2581154" cy="23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89" rIns="34289" bIns="34289">
            <a:spAutoFit/>
          </a:bodyPr>
          <a:lstStyle>
            <a:lvl1pPr algn="l" defTabSz="1300480"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055" dirty="0"/>
              <a:t>[C. Y. Lin et al., </a:t>
            </a:r>
            <a:r>
              <a:rPr lang="en-US" sz="1055" dirty="0"/>
              <a:t>AMT 2015, </a:t>
            </a:r>
            <a:r>
              <a:rPr sz="1055" dirty="0"/>
              <a:t>JGR 2017, 2020]</a:t>
            </a:r>
          </a:p>
        </p:txBody>
      </p:sp>
      <p:pic>
        <p:nvPicPr>
          <p:cNvPr id="212" name="Image" descr="Image"/>
          <p:cNvPicPr>
            <a:picLocks noChangeAspect="1"/>
          </p:cNvPicPr>
          <p:nvPr/>
        </p:nvPicPr>
        <p:blipFill>
          <a:blip r:embed="rId2"/>
          <a:srcRect b="21763"/>
          <a:stretch>
            <a:fillRect/>
          </a:stretch>
        </p:blipFill>
        <p:spPr>
          <a:xfrm>
            <a:off x="4335933" y="598398"/>
            <a:ext cx="2051594" cy="1099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7269" y="384863"/>
            <a:ext cx="1855015" cy="13043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GIS_Ne_RO_GPS_2020_1400UT_300km_latLon_GISrt_fig2.jpg" descr="GIS_Ne_RO_GPS_2020_1400UT_300km_latLon_GISrt_fig2.jp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282287" y="2050991"/>
            <a:ext cx="3651221" cy="3020678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文字方塊 1"/>
          <p:cNvSpPr txBox="1"/>
          <p:nvPr/>
        </p:nvSpPr>
        <p:spPr>
          <a:xfrm>
            <a:off x="6573902" y="4879656"/>
            <a:ext cx="1120818" cy="23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89" rIns="34289" bIns="34289">
            <a:spAutoFit/>
          </a:bodyPr>
          <a:lstStyle>
            <a:lvl1pPr algn="l" defTabSz="1300480"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055"/>
              <a:t>[Rajeshet al., 2021]</a:t>
            </a:r>
          </a:p>
        </p:txBody>
      </p:sp>
      <p:sp>
        <p:nvSpPr>
          <p:cNvPr id="217" name="Gauss-Markov Kalman Filter"/>
          <p:cNvSpPr txBox="1"/>
          <p:nvPr/>
        </p:nvSpPr>
        <p:spPr>
          <a:xfrm>
            <a:off x="4282287" y="356756"/>
            <a:ext cx="1814198" cy="232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 algn="l" defTabSz="1300480">
              <a:defRPr sz="2200" b="1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160" dirty="0"/>
              <a:t>Gauss-Markov Kalman Filter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E0844B2-581D-BA1C-57CC-2896461E6738}"/>
              </a:ext>
            </a:extLst>
          </p:cNvPr>
          <p:cNvGrpSpPr/>
          <p:nvPr/>
        </p:nvGrpSpPr>
        <p:grpSpPr>
          <a:xfrm>
            <a:off x="738371" y="370590"/>
            <a:ext cx="2995749" cy="1171836"/>
            <a:chOff x="154550" y="659820"/>
            <a:chExt cx="3416390" cy="1391499"/>
          </a:xfrm>
        </p:grpSpPr>
        <p:grpSp>
          <p:nvGrpSpPr>
            <p:cNvPr id="225" name="Group"/>
            <p:cNvGrpSpPr/>
            <p:nvPr/>
          </p:nvGrpSpPr>
          <p:grpSpPr>
            <a:xfrm>
              <a:off x="154550" y="659820"/>
              <a:ext cx="3416390" cy="1391499"/>
              <a:chOff x="-69292" y="-160977"/>
              <a:chExt cx="4858864" cy="1979021"/>
            </a:xfrm>
          </p:grpSpPr>
          <p:grpSp>
            <p:nvGrpSpPr>
              <p:cNvPr id="222" name="Group"/>
              <p:cNvGrpSpPr/>
              <p:nvPr/>
            </p:nvGrpSpPr>
            <p:grpSpPr>
              <a:xfrm>
                <a:off x="172567" y="396891"/>
                <a:ext cx="3947382" cy="1373761"/>
                <a:chOff x="0" y="0"/>
                <a:chExt cx="3947381" cy="1373759"/>
              </a:xfrm>
            </p:grpSpPr>
            <p:pic>
              <p:nvPicPr>
                <p:cNvPr id="218" name="Group" descr="Group"/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>
                <a:xfrm>
                  <a:off x="121146" y="0"/>
                  <a:ext cx="1021403" cy="7014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19" name="福七.png" descr="福七.png"/>
                <p:cNvPicPr>
                  <a:picLocks noChangeAspect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>
                <a:xfrm>
                  <a:off x="0" y="815791"/>
                  <a:ext cx="1144384" cy="55796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20" name="ROs - TEC &lt; G-based GNSS"/>
                <p:cNvSpPr txBox="1"/>
                <p:nvPr/>
              </p:nvSpPr>
              <p:spPr>
                <a:xfrm>
                  <a:off x="1403854" y="159585"/>
                  <a:ext cx="2543525" cy="3795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none" lIns="26789" tIns="26789" rIns="26789" bIns="26789" numCol="1" anchor="ctr">
                  <a:spAutoFit/>
                </a:bodyPr>
                <a:lstStyle>
                  <a:lvl1pPr>
                    <a:defRPr sz="1800">
                      <a:solidFill>
                        <a:srgbClr val="000000"/>
                      </a:solidFill>
                    </a:defRPr>
                  </a:lvl1pPr>
                </a:lstStyle>
                <a:p>
                  <a:r>
                    <a:rPr sz="949"/>
                    <a:t>ROs - TEC &lt; G-based GNSS</a:t>
                  </a:r>
                </a:p>
              </p:txBody>
            </p:sp>
            <p:sp>
              <p:nvSpPr>
                <p:cNvPr id="221" name="ROs - TEC &gt; G-based GNSS"/>
                <p:cNvSpPr txBox="1"/>
                <p:nvPr/>
              </p:nvSpPr>
              <p:spPr>
                <a:xfrm>
                  <a:off x="1403856" y="749006"/>
                  <a:ext cx="2543525" cy="3795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none" lIns="26789" tIns="26789" rIns="26789" bIns="26789" numCol="1" anchor="ctr">
                  <a:spAutoFit/>
                </a:bodyPr>
                <a:lstStyle>
                  <a:lvl1pPr>
                    <a:defRPr sz="1800">
                      <a:solidFill>
                        <a:srgbClr val="000000"/>
                      </a:solidFill>
                    </a:defRPr>
                  </a:lvl1pPr>
                </a:lstStyle>
                <a:p>
                  <a:r>
                    <a:rPr sz="949"/>
                    <a:t>ROs - TEC &gt; G-based GNSS</a:t>
                  </a:r>
                </a:p>
              </p:txBody>
            </p:sp>
          </p:grpSp>
          <p:pic>
            <p:nvPicPr>
              <p:cNvPr id="223" name="Rounded Rectangle Rounded rectangle" descr="Rounded Rectangle Rounded rectangle"/>
              <p:cNvPicPr>
                <a:picLocks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69292" y="-160977"/>
                <a:ext cx="4858864" cy="1979021"/>
              </a:xfrm>
              <a:prstGeom prst="rect">
                <a:avLst/>
              </a:prstGeom>
              <a:effectLst/>
            </p:spPr>
          </p:pic>
        </p:grpSp>
        <p:sp>
          <p:nvSpPr>
            <p:cNvPr id="226" name="Touring Point"/>
            <p:cNvSpPr txBox="1"/>
            <p:nvPr/>
          </p:nvSpPr>
          <p:spPr>
            <a:xfrm>
              <a:off x="1742738" y="828031"/>
              <a:ext cx="929208" cy="25594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6789" tIns="26789" rIns="26789" bIns="26789" anchor="ctr">
              <a:spAutoFit/>
            </a:bodyPr>
            <a:lstStyle>
              <a:lvl1pPr>
                <a:defRPr sz="1700" b="1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r>
                <a:rPr sz="896" dirty="0"/>
                <a:t>Touring Point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787CAEB-3FDF-41B4-D7F1-643B39973A5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" t="6696" r="47973" b="4842"/>
          <a:stretch/>
        </p:blipFill>
        <p:spPr>
          <a:xfrm>
            <a:off x="572569" y="1561630"/>
            <a:ext cx="3196428" cy="358187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Screen Shot 2020-10-21 at 1.15.57 AM.png" descr="Screen Shot 2020-10-21 at 1.15.5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38" y="3147311"/>
            <a:ext cx="6246108" cy="1912980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2019 Antarctic Stratospheric Sudden Warming"/>
          <p:cNvSpPr txBox="1"/>
          <p:nvPr/>
        </p:nvSpPr>
        <p:spPr>
          <a:xfrm>
            <a:off x="2732794" y="83209"/>
            <a:ext cx="3662397" cy="281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2800" b="1"/>
            </a:lvl1pPr>
          </a:lstStyle>
          <a:p>
            <a:r>
              <a:rPr sz="1477" dirty="0"/>
              <a:t>2019 Antarctic Stratospheric Sudden Warming</a:t>
            </a:r>
          </a:p>
        </p:txBody>
      </p:sp>
      <p:sp>
        <p:nvSpPr>
          <p:cNvPr id="268" name="60K Temperature increase…"/>
          <p:cNvSpPr txBox="1"/>
          <p:nvPr/>
        </p:nvSpPr>
        <p:spPr>
          <a:xfrm>
            <a:off x="2683790" y="383759"/>
            <a:ext cx="3622819" cy="395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>
            <a:spAutoFit/>
          </a:bodyPr>
          <a:lstStyle/>
          <a:p>
            <a:pPr algn="l">
              <a:defRPr sz="2100"/>
            </a:pPr>
            <a:r>
              <a:rPr sz="1108" dirty="0"/>
              <a:t>60K Temperature increase </a:t>
            </a:r>
          </a:p>
          <a:p>
            <a:pPr algn="l">
              <a:defRPr sz="2100"/>
            </a:pPr>
            <a:r>
              <a:rPr sz="1108" dirty="0"/>
              <a:t>3rd time in the history strongest for rapid temp. increase</a:t>
            </a:r>
          </a:p>
        </p:txBody>
      </p:sp>
      <p:grpSp>
        <p:nvGrpSpPr>
          <p:cNvPr id="272" name="Group"/>
          <p:cNvGrpSpPr/>
          <p:nvPr/>
        </p:nvGrpSpPr>
        <p:grpSpPr>
          <a:xfrm>
            <a:off x="53889" y="176850"/>
            <a:ext cx="2619223" cy="2675485"/>
            <a:chOff x="0" y="0"/>
            <a:chExt cx="4966822" cy="5073511"/>
          </a:xfrm>
        </p:grpSpPr>
        <p:pic>
          <p:nvPicPr>
            <p:cNvPr id="269" name="Image" descr="Image"/>
            <p:cNvPicPr>
              <a:picLocks noChangeAspect="1"/>
            </p:cNvPicPr>
            <p:nvPr/>
          </p:nvPicPr>
          <p:blipFill>
            <a:blip r:embed="rId3"/>
            <a:srcRect r="10344" b="49487"/>
            <a:stretch>
              <a:fillRect/>
            </a:stretch>
          </p:blipFill>
          <p:spPr>
            <a:xfrm>
              <a:off x="0" y="0"/>
              <a:ext cx="4713741" cy="26447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0" name="Image" descr="Image"/>
            <p:cNvPicPr>
              <a:picLocks noChangeAspect="1"/>
            </p:cNvPicPr>
            <p:nvPr/>
          </p:nvPicPr>
          <p:blipFill>
            <a:blip r:embed="rId3"/>
            <a:srcRect l="4469" t="49322"/>
            <a:stretch>
              <a:fillRect/>
            </a:stretch>
          </p:blipFill>
          <p:spPr>
            <a:xfrm>
              <a:off x="253227" y="2583392"/>
              <a:ext cx="4713595" cy="24901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1" name="Yamazaki et al., 2020"/>
            <p:cNvSpPr txBox="1"/>
            <p:nvPr/>
          </p:nvSpPr>
          <p:spPr>
            <a:xfrm>
              <a:off x="872114" y="4392834"/>
              <a:ext cx="2285145" cy="4104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>
              <a:lvl1pPr>
                <a:defRPr sz="2000">
                  <a:solidFill>
                    <a:srgbClr val="000000"/>
                  </a:solidFill>
                </a:defRPr>
              </a:lvl1pPr>
            </a:lstStyle>
            <a:p>
              <a:r>
                <a:rPr sz="1055"/>
                <a:t>Yamazaki et al., 2020</a:t>
              </a:r>
            </a:p>
          </p:txBody>
        </p:sp>
      </p:grpSp>
      <p:sp>
        <p:nvSpPr>
          <p:cNvPr id="273" name="Extracting the quasi 6-day oscillation (Q6DO) in ionosphere from F7/C2 GIS"/>
          <p:cNvSpPr txBox="1"/>
          <p:nvPr/>
        </p:nvSpPr>
        <p:spPr>
          <a:xfrm>
            <a:off x="1272222" y="2873123"/>
            <a:ext cx="4732377" cy="232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 algn="l">
              <a:defRPr sz="2200"/>
            </a:lvl1pPr>
          </a:lstStyle>
          <a:p>
            <a:r>
              <a:rPr sz="1160" dirty="0"/>
              <a:t>Extracting the quasi 6-day oscillation (Q6DO) in ionosphere from F7/C2 GIS </a:t>
            </a:r>
          </a:p>
        </p:txBody>
      </p:sp>
      <p:pic>
        <p:nvPicPr>
          <p:cNvPr id="274" name="Antarctica_SSW_F7-C2.jpg" descr="Antarctica_SSW_F7-C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684" y="819459"/>
            <a:ext cx="3503030" cy="1970455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文字方塊 1"/>
          <p:cNvSpPr txBox="1"/>
          <p:nvPr/>
        </p:nvSpPr>
        <p:spPr>
          <a:xfrm>
            <a:off x="2181295" y="4882863"/>
            <a:ext cx="1404806" cy="253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89" rIns="34289" bIns="34289">
            <a:spAutoFit/>
          </a:bodyPr>
          <a:lstStyle>
            <a:lvl1pPr algn="l" defTabSz="1300480"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200" dirty="0"/>
              <a:t>[J. T. Lin et al., 2020]</a:t>
            </a:r>
          </a:p>
        </p:txBody>
      </p:sp>
      <p:pic>
        <p:nvPicPr>
          <p:cNvPr id="2" name="Screen Shot 2020-10-21 at 1.18.47 AM.png" descr="Screen Shot 2020-10-21 at 1.18.47 AM.png">
            <a:extLst>
              <a:ext uri="{FF2B5EF4-FFF2-40B4-BE49-F238E27FC236}">
                <a16:creationId xmlns:a16="http://schemas.microsoft.com/office/drawing/2014/main" id="{DF4E05E1-E51E-6519-37D0-70BFC51B6E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9754"/>
          <a:stretch/>
        </p:blipFill>
        <p:spPr>
          <a:xfrm>
            <a:off x="6416546" y="328860"/>
            <a:ext cx="2675629" cy="430698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Extracting the quasi 6-day oscillation (Q6DO) in ionosphere from F7/C2 GIS">
            <a:extLst>
              <a:ext uri="{FF2B5EF4-FFF2-40B4-BE49-F238E27FC236}">
                <a16:creationId xmlns:a16="http://schemas.microsoft.com/office/drawing/2014/main" id="{665A1D68-D2A8-4309-BCD2-C94F5E7681C0}"/>
              </a:ext>
            </a:extLst>
          </p:cNvPr>
          <p:cNvSpPr txBox="1"/>
          <p:nvPr/>
        </p:nvSpPr>
        <p:spPr>
          <a:xfrm>
            <a:off x="6691804" y="4642506"/>
            <a:ext cx="2125112" cy="411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 algn="l">
              <a:defRPr sz="2200"/>
            </a:lvl1pPr>
          </a:lstStyle>
          <a:p>
            <a:r>
              <a:rPr lang="en-US" sz="1160" dirty="0"/>
              <a:t>Fitting amplitude of Q6DO in latitude and local time</a:t>
            </a:r>
            <a:endParaRPr sz="116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For_NSPO_final_English.png" descr="For_NSPO_final_Englis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223" y="1335673"/>
            <a:ext cx="6789585" cy="3809473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2019 Antarctic Stratospheric Sudden Warming"/>
          <p:cNvSpPr txBox="1"/>
          <p:nvPr/>
        </p:nvSpPr>
        <p:spPr>
          <a:xfrm>
            <a:off x="2346302" y="49851"/>
            <a:ext cx="4451395" cy="33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2800" b="1">
                <a:solidFill>
                  <a:srgbClr val="D5D5D5"/>
                </a:solidFill>
              </a:defRPr>
            </a:lvl1pPr>
          </a:lstStyle>
          <a:p>
            <a:r>
              <a:rPr sz="1800" dirty="0"/>
              <a:t>2019 Antarctic Stratospheric Sudden Warming</a:t>
            </a:r>
          </a:p>
        </p:txBody>
      </p:sp>
      <p:sp>
        <p:nvSpPr>
          <p:cNvPr id="280" name="60K Temperature increase…"/>
          <p:cNvSpPr txBox="1"/>
          <p:nvPr/>
        </p:nvSpPr>
        <p:spPr>
          <a:xfrm>
            <a:off x="4621499" y="470977"/>
            <a:ext cx="3662397" cy="915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6789" tIns="26789" rIns="26789" bIns="26789" anchor="ctr">
            <a:spAutoFit/>
          </a:bodyPr>
          <a:lstStyle/>
          <a:p>
            <a:pPr algn="l">
              <a:defRPr sz="2100">
                <a:solidFill>
                  <a:srgbClr val="D5D5D5"/>
                </a:solidFill>
              </a:defRPr>
            </a:pPr>
            <a:r>
              <a:rPr sz="1400" dirty="0"/>
              <a:t>60K Temperature increase </a:t>
            </a:r>
          </a:p>
          <a:p>
            <a:pPr algn="l">
              <a:defRPr sz="2100">
                <a:solidFill>
                  <a:srgbClr val="D5D5D5"/>
                </a:solidFill>
              </a:defRPr>
            </a:pPr>
            <a:r>
              <a:rPr sz="1400" dirty="0"/>
              <a:t>3rd time in the history strongest in the history for rapid temp. increase</a:t>
            </a:r>
          </a:p>
          <a:p>
            <a:pPr algn="l">
              <a:defRPr sz="2100">
                <a:solidFill>
                  <a:srgbClr val="D5D5D5"/>
                </a:solidFill>
              </a:defRPr>
            </a:pPr>
            <a:r>
              <a:rPr sz="1400" dirty="0"/>
              <a:t>Strongest 6 day oscillation in ionosphere ~ 30%</a:t>
            </a:r>
          </a:p>
        </p:txBody>
      </p:sp>
      <p:pic>
        <p:nvPicPr>
          <p:cNvPr id="2" name="Picture 1" descr="A picture containing blue, holding, ball, racket&#10;&#10;Description automatically generated">
            <a:extLst>
              <a:ext uri="{FF2B5EF4-FFF2-40B4-BE49-F238E27FC236}">
                <a16:creationId xmlns:a16="http://schemas.microsoft.com/office/drawing/2014/main" id="{F048839F-354F-D064-DF7F-8FE99F0571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70" y="440505"/>
            <a:ext cx="1808674" cy="904337"/>
          </a:xfrm>
          <a:prstGeom prst="rect">
            <a:avLst/>
          </a:prstGeom>
        </p:spPr>
      </p:pic>
      <p:pic>
        <p:nvPicPr>
          <p:cNvPr id="3" name="Picture 2" descr="A picture containing racket, table, holding, blue&#10;&#10;Description automatically generated">
            <a:extLst>
              <a:ext uri="{FF2B5EF4-FFF2-40B4-BE49-F238E27FC236}">
                <a16:creationId xmlns:a16="http://schemas.microsoft.com/office/drawing/2014/main" id="{1DA78BA0-0502-5A48-586E-AA99EB439C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744" y="470818"/>
            <a:ext cx="1772753" cy="87402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Fig-2.pdf" descr="Fig-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135" y="2037319"/>
            <a:ext cx="2903010" cy="2926484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Solar Wind Vsw"/>
          <p:cNvSpPr txBox="1"/>
          <p:nvPr/>
        </p:nvSpPr>
        <p:spPr>
          <a:xfrm>
            <a:off x="1468464" y="2220167"/>
            <a:ext cx="1458332" cy="232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 lvl="1" defTabSz="308063">
              <a:defRPr sz="2200">
                <a:solidFill>
                  <a:srgbClr val="FF0000"/>
                </a:solidFill>
              </a:defRPr>
            </a:pPr>
            <a:r>
              <a:rPr sz="1160"/>
              <a:t>Solar Wind Vsw</a:t>
            </a:r>
          </a:p>
        </p:txBody>
      </p:sp>
      <p:sp>
        <p:nvSpPr>
          <p:cNvPr id="188" name="IMF B"/>
          <p:cNvSpPr txBox="1"/>
          <p:nvPr/>
        </p:nvSpPr>
        <p:spPr>
          <a:xfrm>
            <a:off x="1442087" y="3171789"/>
            <a:ext cx="862015" cy="232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 lvl="1" defTabSz="308063">
              <a:defRPr sz="2200">
                <a:solidFill>
                  <a:srgbClr val="FF0000"/>
                </a:solidFill>
              </a:defRPr>
            </a:pPr>
            <a:r>
              <a:rPr sz="1160"/>
              <a:t>IMF B</a:t>
            </a:r>
          </a:p>
        </p:txBody>
      </p:sp>
      <p:sp>
        <p:nvSpPr>
          <p:cNvPr id="189" name="Storm E-field"/>
          <p:cNvSpPr txBox="1"/>
          <p:nvPr/>
        </p:nvSpPr>
        <p:spPr>
          <a:xfrm>
            <a:off x="1458787" y="3866843"/>
            <a:ext cx="1298031" cy="232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 lvl="1" defTabSz="308063">
              <a:defRPr sz="2200">
                <a:solidFill>
                  <a:srgbClr val="FF0000"/>
                </a:solidFill>
              </a:defRPr>
            </a:pPr>
            <a:r>
              <a:rPr sz="1160"/>
              <a:t>Storm E-field</a:t>
            </a:r>
          </a:p>
        </p:txBody>
      </p:sp>
      <p:sp>
        <p:nvSpPr>
          <p:cNvPr id="190" name="Dst"/>
          <p:cNvSpPr txBox="1"/>
          <p:nvPr/>
        </p:nvSpPr>
        <p:spPr>
          <a:xfrm>
            <a:off x="1526659" y="4561897"/>
            <a:ext cx="714538" cy="232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 lvl="1" defTabSz="308063">
              <a:defRPr sz="2200">
                <a:solidFill>
                  <a:srgbClr val="FF0000"/>
                </a:solidFill>
              </a:defRPr>
            </a:pPr>
            <a:r>
              <a:rPr sz="1160"/>
              <a:t>Dst</a:t>
            </a:r>
          </a:p>
        </p:txBody>
      </p:sp>
      <p:sp>
        <p:nvSpPr>
          <p:cNvPr id="191" name="High Latitude convection intensified"/>
          <p:cNvSpPr txBox="1"/>
          <p:nvPr/>
        </p:nvSpPr>
        <p:spPr>
          <a:xfrm rot="16200000">
            <a:off x="628696" y="967393"/>
            <a:ext cx="1544540" cy="565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>
            <a:spAutoFit/>
          </a:bodyPr>
          <a:lstStyle/>
          <a:p>
            <a:pPr lvl="1" defTabSz="308063">
              <a:defRPr sz="2100">
                <a:solidFill>
                  <a:srgbClr val="FF0000"/>
                </a:solidFill>
              </a:defRPr>
            </a:pPr>
            <a:r>
              <a:rPr sz="1108"/>
              <a:t>High Latitude convection intensified</a:t>
            </a:r>
          </a:p>
        </p:txBody>
      </p:sp>
      <p:sp>
        <p:nvSpPr>
          <p:cNvPr id="192" name="2019-08-05 Minor Magnetic Storm"/>
          <p:cNvSpPr txBox="1"/>
          <p:nvPr/>
        </p:nvSpPr>
        <p:spPr>
          <a:xfrm>
            <a:off x="4572000" y="184809"/>
            <a:ext cx="3064605" cy="281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 algn="l" defTabSz="584200">
              <a:defRPr sz="2800" b="1">
                <a:solidFill>
                  <a:srgbClr val="FF0000"/>
                </a:solidFill>
              </a:defRPr>
            </a:lvl1pPr>
          </a:lstStyle>
          <a:p>
            <a:r>
              <a:rPr sz="1477" dirty="0"/>
              <a:t>2019-08-05 </a:t>
            </a:r>
            <a:r>
              <a:rPr lang="en-US" sz="1477" dirty="0"/>
              <a:t>G1 </a:t>
            </a:r>
            <a:r>
              <a:rPr sz="1477" dirty="0"/>
              <a:t>Minor Magnetic Storm </a:t>
            </a:r>
          </a:p>
        </p:txBody>
      </p:sp>
      <p:pic>
        <p:nvPicPr>
          <p:cNvPr id="193" name="1100-05Aug2019.png" descr="1100-05Aug2019.png"/>
          <p:cNvPicPr>
            <a:picLocks/>
          </p:cNvPicPr>
          <p:nvPr/>
        </p:nvPicPr>
        <p:blipFill>
          <a:blip r:embed="rId3"/>
          <a:srcRect l="3691" t="55893" r="49161"/>
          <a:stretch>
            <a:fillRect/>
          </a:stretch>
        </p:blipFill>
        <p:spPr>
          <a:xfrm>
            <a:off x="1724040" y="168078"/>
            <a:ext cx="1899377" cy="18827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Picture 2" descr="Picture 2"/>
          <p:cNvPicPr>
            <a:picLocks noChangeAspect="1"/>
          </p:cNvPicPr>
          <p:nvPr/>
        </p:nvPicPr>
        <p:blipFill>
          <a:blip r:embed="rId4"/>
          <a:srcRect l="31684"/>
          <a:stretch>
            <a:fillRect/>
          </a:stretch>
        </p:blipFill>
        <p:spPr>
          <a:xfrm>
            <a:off x="4504622" y="2071188"/>
            <a:ext cx="4305300" cy="3072312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Triggered strong ionosphere electron density increase…"/>
          <p:cNvSpPr txBox="1"/>
          <p:nvPr/>
        </p:nvSpPr>
        <p:spPr>
          <a:xfrm>
            <a:off x="4716027" y="1660066"/>
            <a:ext cx="3309801" cy="411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 defTabSz="308063">
              <a:defRPr sz="22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sz="1160" dirty="0"/>
              <a:t>Triggered strong ionosphere electron density increase</a:t>
            </a:r>
          </a:p>
          <a:p>
            <a:pPr defTabSz="308063">
              <a:defRPr sz="22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sz="1160" dirty="0"/>
              <a:t>@ </a:t>
            </a:r>
            <a:r>
              <a:rPr sz="1160" dirty="0" err="1"/>
              <a:t>India、Europe、Africa</a:t>
            </a:r>
            <a:r>
              <a:rPr sz="1160" dirty="0"/>
              <a:t> with 300-800% increase</a:t>
            </a:r>
          </a:p>
        </p:txBody>
      </p:sp>
      <p:sp>
        <p:nvSpPr>
          <p:cNvPr id="197" name="300 km"/>
          <p:cNvSpPr txBox="1"/>
          <p:nvPr/>
        </p:nvSpPr>
        <p:spPr>
          <a:xfrm>
            <a:off x="4156936" y="2170332"/>
            <a:ext cx="417983" cy="200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r>
              <a:rPr sz="949"/>
              <a:t>300 km</a:t>
            </a:r>
          </a:p>
        </p:txBody>
      </p:sp>
      <p:sp>
        <p:nvSpPr>
          <p:cNvPr id="198" name="260 km"/>
          <p:cNvSpPr txBox="1"/>
          <p:nvPr/>
        </p:nvSpPr>
        <p:spPr>
          <a:xfrm>
            <a:off x="4156936" y="3156440"/>
            <a:ext cx="417983" cy="200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r>
              <a:rPr sz="949" dirty="0"/>
              <a:t>260 km</a:t>
            </a:r>
          </a:p>
        </p:txBody>
      </p:sp>
      <p:sp>
        <p:nvSpPr>
          <p:cNvPr id="199" name="220 km"/>
          <p:cNvSpPr txBox="1"/>
          <p:nvPr/>
        </p:nvSpPr>
        <p:spPr>
          <a:xfrm>
            <a:off x="4203907" y="4042448"/>
            <a:ext cx="417983" cy="200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r>
              <a:rPr sz="949" dirty="0"/>
              <a:t>220 km</a:t>
            </a:r>
          </a:p>
        </p:txBody>
      </p:sp>
      <p:sp>
        <p:nvSpPr>
          <p:cNvPr id="200" name="文字方塊 1"/>
          <p:cNvSpPr txBox="1"/>
          <p:nvPr/>
        </p:nvSpPr>
        <p:spPr>
          <a:xfrm>
            <a:off x="3695700" y="668433"/>
            <a:ext cx="4305300" cy="877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tIns="34289" rIns="34289" bIns="34289">
            <a:spAutoFit/>
          </a:bodyPr>
          <a:lstStyle>
            <a:lvl1pPr algn="l" defTabSz="1300480"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TW" sz="1050" dirty="0"/>
              <a:t>Rajesh, P. K.,  Lin, C. H.,  Lin, C. Y.,  Chen, C. H.,  Liu, J. Y.,  Matsuo, T., et al. (202</a:t>
            </a:r>
            <a:r>
              <a:rPr lang="en-US" sz="1050" dirty="0"/>
              <a:t>1</a:t>
            </a:r>
            <a:r>
              <a:rPr lang="en-TW" sz="1050" dirty="0"/>
              <a:t>)</a:t>
            </a:r>
            <a:r>
              <a:rPr lang="en-US" sz="1050" dirty="0"/>
              <a:t>,</a:t>
            </a:r>
            <a:r>
              <a:rPr lang="en-TW" sz="1050" dirty="0"/>
              <a:t> Extreme Positive Ionosphere Storm Triggered by a Minor Magnetic Storm in Deep Solar Minimum Revealed by FORMOSAT‐7/COSMIC‐2 and GNSS Observations</a:t>
            </a:r>
            <a:r>
              <a:rPr lang="en-US" sz="1050" dirty="0"/>
              <a:t>,</a:t>
            </a:r>
            <a:r>
              <a:rPr lang="en-TW" sz="1050" dirty="0"/>
              <a:t> </a:t>
            </a:r>
            <a:r>
              <a:rPr lang="en-TW" sz="1050" i="1" dirty="0"/>
              <a:t>Journal of Geophysical Research: Space Physics</a:t>
            </a:r>
            <a:r>
              <a:rPr lang="en-TW" sz="1050" dirty="0"/>
              <a:t>,  125, e2020JA028261</a:t>
            </a:r>
            <a:r>
              <a:rPr lang="en-TW" sz="1050" u="sng" dirty="0">
                <a:hlinkClick r:id="rId5"/>
              </a:rPr>
              <a:t>https://doi.org/10.1029/2020JA028261</a:t>
            </a:r>
            <a:endParaRPr lang="en-TW" sz="10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Screen Shot 2020-07-14 at 7.38.53 AM.png" descr="Screen Shot 2020-07-14 at 7.38.53 AM.png"/>
          <p:cNvPicPr>
            <a:picLocks noChangeAspect="1"/>
          </p:cNvPicPr>
          <p:nvPr/>
        </p:nvPicPr>
        <p:blipFill rotWithShape="1">
          <a:blip r:embed="rId2"/>
          <a:srcRect b="3314"/>
          <a:stretch/>
        </p:blipFill>
        <p:spPr>
          <a:xfrm>
            <a:off x="505097" y="424355"/>
            <a:ext cx="7715793" cy="4642823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TextBox 9"/>
          <p:cNvSpPr txBox="1"/>
          <p:nvPr/>
        </p:nvSpPr>
        <p:spPr>
          <a:xfrm>
            <a:off x="1650050" y="76323"/>
            <a:ext cx="5843901" cy="296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>
            <a:spAutoFit/>
          </a:bodyPr>
          <a:lstStyle>
            <a:lvl1pPr defTabSz="1300480"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477" dirty="0"/>
              <a:t>Latitude-Altitude-Ne @ 75</a:t>
            </a:r>
            <a:r>
              <a:rPr lang="en-US" sz="1477" baseline="30000" dirty="0"/>
              <a:t>o</a:t>
            </a:r>
            <a:r>
              <a:rPr sz="1477" dirty="0"/>
              <a:t>E Longitude</a:t>
            </a:r>
          </a:p>
        </p:txBody>
      </p:sp>
      <p:sp>
        <p:nvSpPr>
          <p:cNvPr id="206" name="Pre-storm"/>
          <p:cNvSpPr txBox="1"/>
          <p:nvPr/>
        </p:nvSpPr>
        <p:spPr>
          <a:xfrm>
            <a:off x="243839" y="281888"/>
            <a:ext cx="849384" cy="284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2200" b="1"/>
            </a:lvl1pPr>
          </a:lstStyle>
          <a:p>
            <a:r>
              <a:rPr sz="1500" dirty="0"/>
              <a:t>Pre-storm</a:t>
            </a:r>
          </a:p>
        </p:txBody>
      </p:sp>
      <p:sp>
        <p:nvSpPr>
          <p:cNvPr id="207" name="Storm"/>
          <p:cNvSpPr txBox="1"/>
          <p:nvPr/>
        </p:nvSpPr>
        <p:spPr>
          <a:xfrm>
            <a:off x="243839" y="2480274"/>
            <a:ext cx="669653" cy="284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sz="2200"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rPr sz="1500" dirty="0">
                <a:solidFill>
                  <a:srgbClr val="FF0000"/>
                </a:solidFill>
              </a:rPr>
              <a:t>Storm</a:t>
            </a:r>
          </a:p>
        </p:txBody>
      </p:sp>
      <p:sp>
        <p:nvSpPr>
          <p:cNvPr id="208" name="文字方塊 1"/>
          <p:cNvSpPr txBox="1"/>
          <p:nvPr/>
        </p:nvSpPr>
        <p:spPr>
          <a:xfrm>
            <a:off x="6429152" y="356729"/>
            <a:ext cx="1468670" cy="276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89" rIns="34289" bIns="34289">
            <a:spAutoFit/>
          </a:bodyPr>
          <a:lstStyle>
            <a:lvl1pPr algn="l" defTabSz="1300480"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350" dirty="0"/>
              <a:t>[Rajesh et al., 2020]</a:t>
            </a:r>
          </a:p>
        </p:txBody>
      </p:sp>
      <p:sp>
        <p:nvSpPr>
          <p:cNvPr id="2" name="2019-08-05 Minor Magnetic Storm">
            <a:extLst>
              <a:ext uri="{FF2B5EF4-FFF2-40B4-BE49-F238E27FC236}">
                <a16:creationId xmlns:a16="http://schemas.microsoft.com/office/drawing/2014/main" id="{113AC631-A12B-4499-3B03-67A5748AB84F}"/>
              </a:ext>
            </a:extLst>
          </p:cNvPr>
          <p:cNvSpPr txBox="1"/>
          <p:nvPr/>
        </p:nvSpPr>
        <p:spPr>
          <a:xfrm>
            <a:off x="5259897" y="71714"/>
            <a:ext cx="3064605" cy="281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 algn="l" defTabSz="584200">
              <a:defRPr sz="2800" b="1">
                <a:solidFill>
                  <a:srgbClr val="FF0000"/>
                </a:solidFill>
              </a:defRPr>
            </a:lvl1pPr>
          </a:lstStyle>
          <a:p>
            <a:r>
              <a:rPr sz="1477" dirty="0"/>
              <a:t>2019-08-05 </a:t>
            </a:r>
            <a:r>
              <a:rPr lang="en-US" sz="1477" dirty="0"/>
              <a:t>G1 </a:t>
            </a:r>
            <a:r>
              <a:rPr sz="1477" dirty="0"/>
              <a:t>Minor Magnetic Storm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3ABCC63-0BD6-D922-4F82-591FFC21CD30}"/>
              </a:ext>
            </a:extLst>
          </p:cNvPr>
          <p:cNvSpPr txBox="1"/>
          <p:nvPr/>
        </p:nvSpPr>
        <p:spPr>
          <a:xfrm>
            <a:off x="471335" y="322876"/>
            <a:ext cx="274761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FF0000"/>
                </a:solidFill>
              </a:rPr>
              <a:t>Storm Enhanced Density &amp; PPEF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291692-2984-AE24-09D3-C97653D7CF84}"/>
              </a:ext>
            </a:extLst>
          </p:cNvPr>
          <p:cNvSpPr txBox="1"/>
          <p:nvPr/>
        </p:nvSpPr>
        <p:spPr>
          <a:xfrm>
            <a:off x="1921220" y="0"/>
            <a:ext cx="45722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Magnetic storm (G5) on 10-11 May 2024; @ 300 km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5594B1C-5B28-E27E-06F4-3671A4AFD69F}"/>
              </a:ext>
            </a:extLst>
          </p:cNvPr>
          <p:cNvGrpSpPr/>
          <p:nvPr/>
        </p:nvGrpSpPr>
        <p:grpSpPr>
          <a:xfrm>
            <a:off x="4714335" y="353374"/>
            <a:ext cx="4304377" cy="4671260"/>
            <a:chOff x="6158265" y="28333"/>
            <a:chExt cx="6044100" cy="660100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EBACFA5-B697-4C74-E38F-68F67C1CB53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158265" y="569364"/>
              <a:ext cx="6032237" cy="6059978"/>
              <a:chOff x="4660490" y="190376"/>
              <a:chExt cx="6349724" cy="6378924"/>
            </a:xfrm>
          </p:grpSpPr>
          <p:pic>
            <p:nvPicPr>
              <p:cNvPr id="8" name="Picture 7" descr="A collage of images of a nuclear explosion&#10;&#10;Description automatically generated with medium confidence">
                <a:extLst>
                  <a:ext uri="{FF2B5EF4-FFF2-40B4-BE49-F238E27FC236}">
                    <a16:creationId xmlns:a16="http://schemas.microsoft.com/office/drawing/2014/main" id="{18A4345A-F14D-E13C-C881-C13AEF32AC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177" r="50241"/>
              <a:stretch/>
            </p:blipFill>
            <p:spPr>
              <a:xfrm>
                <a:off x="4970471" y="190376"/>
                <a:ext cx="2894151" cy="6378924"/>
              </a:xfrm>
              <a:prstGeom prst="rect">
                <a:avLst/>
              </a:prstGeom>
            </p:spPr>
          </p:pic>
          <p:pic>
            <p:nvPicPr>
              <p:cNvPr id="9" name="Picture 8" descr="A collage of images of a nuclear explosion&#10;&#10;Description automatically generated with medium confidence">
                <a:extLst>
                  <a:ext uri="{FF2B5EF4-FFF2-40B4-BE49-F238E27FC236}">
                    <a16:creationId xmlns:a16="http://schemas.microsoft.com/office/drawing/2014/main" id="{C72F8A0F-53DC-0A3F-2B97-713A8D7F47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5806"/>
              <a:stretch/>
            </p:blipFill>
            <p:spPr>
              <a:xfrm>
                <a:off x="4660490" y="345579"/>
                <a:ext cx="511277" cy="6068518"/>
              </a:xfrm>
              <a:prstGeom prst="rect">
                <a:avLst/>
              </a:prstGeom>
            </p:spPr>
          </p:pic>
          <p:pic>
            <p:nvPicPr>
              <p:cNvPr id="11" name="Picture 10" descr="A collage of images of a patient's body&#10;&#10;Description automatically generated">
                <a:extLst>
                  <a:ext uri="{FF2B5EF4-FFF2-40B4-BE49-F238E27FC236}">
                    <a16:creationId xmlns:a16="http://schemas.microsoft.com/office/drawing/2014/main" id="{E8E5C03D-E7CD-0D8E-BCA8-093E43D4A0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097" r="47258"/>
              <a:stretch/>
            </p:blipFill>
            <p:spPr>
              <a:xfrm>
                <a:off x="7723503" y="190376"/>
                <a:ext cx="3286711" cy="6378924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47579B3-DEB8-EF4C-8BA5-24FC74D5B9CE}"/>
                </a:ext>
              </a:extLst>
            </p:cNvPr>
            <p:cNvSpPr txBox="1"/>
            <p:nvPr/>
          </p:nvSpPr>
          <p:spPr>
            <a:xfrm>
              <a:off x="6411165" y="28333"/>
              <a:ext cx="579120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/>
                <a:t>Real-time GIS @ 20-mins during </a:t>
              </a:r>
            </a:p>
            <a:p>
              <a:r>
                <a:rPr lang="en-US" sz="1350" b="1" dirty="0"/>
                <a:t>                2200-2300 UT	         2300-0000 UT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31C21E3-ABCF-4160-F540-0FEA8B447F33}"/>
              </a:ext>
            </a:extLst>
          </p:cNvPr>
          <p:cNvGrpSpPr/>
          <p:nvPr/>
        </p:nvGrpSpPr>
        <p:grpSpPr>
          <a:xfrm>
            <a:off x="17282" y="613425"/>
            <a:ext cx="4542060" cy="2593423"/>
            <a:chOff x="18320" y="789482"/>
            <a:chExt cx="6056080" cy="3457896"/>
          </a:xfrm>
        </p:grpSpPr>
        <p:pic>
          <p:nvPicPr>
            <p:cNvPr id="7" name="Picture 6" descr="A collage of images of a nuclear explosion&#10;&#10;Description automatically generated with medium confidence">
              <a:extLst>
                <a:ext uri="{FF2B5EF4-FFF2-40B4-BE49-F238E27FC236}">
                  <a16:creationId xmlns:a16="http://schemas.microsoft.com/office/drawing/2014/main" id="{DB926E6C-F0F6-2487-64B0-55C2F8D6CB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408" r="50350"/>
            <a:stretch/>
          </p:blipFill>
          <p:spPr>
            <a:xfrm>
              <a:off x="18320" y="1054485"/>
              <a:ext cx="6056080" cy="319289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04C9A30-9D14-2D55-0C13-7497D5571755}"/>
                </a:ext>
              </a:extLst>
            </p:cNvPr>
            <p:cNvSpPr txBox="1"/>
            <p:nvPr/>
          </p:nvSpPr>
          <p:spPr>
            <a:xfrm>
              <a:off x="3887899" y="807649"/>
              <a:ext cx="134353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/>
                <a:t>Regular GIS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11EE724-41F5-868F-C08E-1D80F6690C89}"/>
                </a:ext>
              </a:extLst>
            </p:cNvPr>
            <p:cNvSpPr txBox="1"/>
            <p:nvPr/>
          </p:nvSpPr>
          <p:spPr>
            <a:xfrm>
              <a:off x="962964" y="789482"/>
              <a:ext cx="1593940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/>
                <a:t>Reference day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38C5FAE-2262-0299-CDFC-C5A07F7960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3602" y="3391583"/>
            <a:ext cx="2245446" cy="16330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DBABBBE-DA82-CF6B-EDAE-0966566B6B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737" y="3391583"/>
            <a:ext cx="2245446" cy="163305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C3CCBDE-E437-C8E3-6D70-953A686A0E80}"/>
              </a:ext>
            </a:extLst>
          </p:cNvPr>
          <p:cNvSpPr txBox="1"/>
          <p:nvPr/>
        </p:nvSpPr>
        <p:spPr>
          <a:xfrm>
            <a:off x="1598105" y="3137633"/>
            <a:ext cx="165186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TEC @ CCMC </a:t>
            </a:r>
            <a:r>
              <a:rPr lang="en-US" sz="1500" dirty="0" err="1"/>
              <a:t>iSWA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815893506"/>
      </p:ext>
    </p:extLst>
  </p:cSld>
  <p:clrMapOvr>
    <a:masterClrMapping/>
  </p:clrMapOvr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2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10289</TotalTime>
  <Words>982</Words>
  <Application>Microsoft Macintosh PowerPoint</Application>
  <PresentationFormat>On-screen Show (16:9)</PresentationFormat>
  <Paragraphs>116</Paragraphs>
  <Slides>17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BiauKai</vt:lpstr>
      <vt:lpstr>Arial</vt:lpstr>
      <vt:lpstr>Calibri</vt:lpstr>
      <vt:lpstr>Calibri Light</vt:lpstr>
      <vt:lpstr>Gill Sans Light</vt:lpstr>
      <vt:lpstr>Helvetica Light</vt:lpstr>
      <vt:lpstr>Helvetica Neue</vt:lpstr>
      <vt:lpstr>Helvetica Neue Medium</vt:lpstr>
      <vt:lpstr>Palatino</vt:lpstr>
      <vt:lpstr>21_BasicWhite</vt:lpstr>
      <vt:lpstr>22_BasicWhite</vt:lpstr>
      <vt:lpstr>Office 2013 - 2022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林建宏</dc:creator>
  <cp:lastModifiedBy>林建宏</cp:lastModifiedBy>
  <cp:revision>163</cp:revision>
  <dcterms:created xsi:type="dcterms:W3CDTF">2021-09-23T15:46:06Z</dcterms:created>
  <dcterms:modified xsi:type="dcterms:W3CDTF">2024-06-05T10:20:54Z</dcterms:modified>
</cp:coreProperties>
</file>