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1"/>
  </p:sldMasterIdLst>
  <p:notesMasterIdLst>
    <p:notesMasterId r:id="rId19"/>
  </p:notesMasterIdLst>
  <p:handoutMasterIdLst>
    <p:handoutMasterId r:id="rId20"/>
  </p:handoutMasterIdLst>
  <p:sldIdLst>
    <p:sldId id="342" r:id="rId2"/>
    <p:sldId id="368" r:id="rId3"/>
    <p:sldId id="395" r:id="rId4"/>
    <p:sldId id="410" r:id="rId5"/>
    <p:sldId id="352" r:id="rId6"/>
    <p:sldId id="451" r:id="rId7"/>
    <p:sldId id="452" r:id="rId8"/>
    <p:sldId id="454" r:id="rId9"/>
    <p:sldId id="455" r:id="rId10"/>
    <p:sldId id="456" r:id="rId11"/>
    <p:sldId id="257" r:id="rId12"/>
    <p:sldId id="480" r:id="rId13"/>
    <p:sldId id="485" r:id="rId14"/>
    <p:sldId id="465" r:id="rId15"/>
    <p:sldId id="266" r:id="rId16"/>
    <p:sldId id="416" r:id="rId17"/>
    <p:sldId id="396" r:id="rId18"/>
  </p:sldIdLst>
  <p:sldSz cx="9899650" cy="6858000"/>
  <p:notesSz cx="6810375" cy="9942513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8B8"/>
    <a:srgbClr val="F09D6B"/>
    <a:srgbClr val="02B771"/>
    <a:srgbClr val="0012A7"/>
    <a:srgbClr val="6E9D71"/>
    <a:srgbClr val="0015AC"/>
    <a:srgbClr val="C1E59A"/>
    <a:srgbClr val="D3FBA9"/>
    <a:srgbClr val="182917"/>
    <a:srgbClr val="F94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59" autoAdjust="0"/>
    <p:restoredTop sz="95507" autoAdjust="0"/>
  </p:normalViewPr>
  <p:slideViewPr>
    <p:cSldViewPr snapToGrid="0" showGuides="1">
      <p:cViewPr varScale="1">
        <p:scale>
          <a:sx n="113" d="100"/>
          <a:sy n="113" d="100"/>
        </p:scale>
        <p:origin x="1008" y="176"/>
      </p:cViewPr>
      <p:guideLst>
        <p:guide orient="horz" pos="346"/>
        <p:guide pos="3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5" d="100"/>
          <a:sy n="105" d="100"/>
        </p:scale>
        <p:origin x="32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1AF76-3F61-4B76-97C2-97A4CF6E5E51}" type="datetimeFigureOut">
              <a:rPr lang="fi-FI" smtClean="0"/>
              <a:t>5.6.2024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71E43-3465-4D03-971A-B3C075A97E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36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785CC-1145-4077-86EC-B0F703F63FAD}" type="datetimeFigureOut">
              <a:rPr lang="fi-FI" smtClean="0"/>
              <a:t>5.6.2024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4250" y="1243013"/>
            <a:ext cx="48418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FD84B-1E3A-4E2C-B9C7-E76AB2F1F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195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FD84B-1E3A-4E2C-B9C7-E76AB2F1FD8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117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5F733-B763-CF4D-B61C-475CDFA48F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7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modelling large spatial volumes there are presently two practical approaches, MHD and hybrid simulations, that can be divided into hybrid-particle-in-cell or hybrid-PIC, and hybrid-Vlasov. MHD, from which I did my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describes plasma as a fluid and is computationally feasible. Applications can cover presently scales comparable to the Solar system. Hybrid approach treats ions kinetically and electrons as fluid. Hybrid-PIC is computationally demanding and describes physics kinetically but with an inherent sampling noise due to the number of launched particles. Vlasiator is the world’s only global hybrid-Vlasov simulation, it is computationally very demanding but it describes the physics kinetically and accurately.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E14FB-4EDA-9145-A7B2-BFA38E7351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0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probleemakoko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on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sopiva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vrt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.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nodejen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lukumäärä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,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saadaan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muistin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lukemisiin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ja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kirjoittamisiin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parempi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hyöty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välimuistista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(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eli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cache). Jos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kaikki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operaatiot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tapahtuu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datalla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jonka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saa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mahtumaan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välimuistiin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,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homma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hoituu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3"/>
              </a:rPr>
              <a:t>rivakammin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3"/>
              </a:rPr>
              <a:t>.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CAB1C-02C0-374E-A852-B5E6F691C7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5F733-B763-CF4D-B61C-475CDFA48F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1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5F733-B763-CF4D-B61C-475CDFA48F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66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5F733-B763-CF4D-B61C-475CDFA48F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97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D84B-1E3A-4E2C-B9C7-E76AB2F1FD8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9574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FD84B-1E3A-4E2C-B9C7-E76AB2F1FD8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5402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D84B-1E3A-4E2C-B9C7-E76AB2F1FD8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948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A2AF-0D0A-9D44-8E60-672A70F74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7456" y="1122363"/>
            <a:ext cx="7424738" cy="2387600"/>
          </a:xfrm>
        </p:spPr>
        <p:txBody>
          <a:bodyPr anchor="b"/>
          <a:lstStyle>
            <a:lvl1pPr algn="ctr">
              <a:defRPr sz="4872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6CD31-5FF5-1844-86E2-5D6787481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456" y="3602038"/>
            <a:ext cx="7424738" cy="1655762"/>
          </a:xfrm>
        </p:spPr>
        <p:txBody>
          <a:bodyPr/>
          <a:lstStyle>
            <a:lvl1pPr marL="0" indent="0" algn="ctr">
              <a:buNone/>
              <a:defRPr sz="1949"/>
            </a:lvl1pPr>
            <a:lvl2pPr marL="371246" indent="0" algn="ctr">
              <a:buNone/>
              <a:defRPr sz="1624"/>
            </a:lvl2pPr>
            <a:lvl3pPr marL="742493" indent="0" algn="ctr">
              <a:buNone/>
              <a:defRPr sz="1462"/>
            </a:lvl3pPr>
            <a:lvl4pPr marL="1113739" indent="0" algn="ctr">
              <a:buNone/>
              <a:defRPr sz="1299"/>
            </a:lvl4pPr>
            <a:lvl5pPr marL="1484986" indent="0" algn="ctr">
              <a:buNone/>
              <a:defRPr sz="1299"/>
            </a:lvl5pPr>
            <a:lvl6pPr marL="1856232" indent="0" algn="ctr">
              <a:buNone/>
              <a:defRPr sz="1299"/>
            </a:lvl6pPr>
            <a:lvl7pPr marL="2227478" indent="0" algn="ctr">
              <a:buNone/>
              <a:defRPr sz="1299"/>
            </a:lvl7pPr>
            <a:lvl8pPr marL="2598725" indent="0" algn="ctr">
              <a:buNone/>
              <a:defRPr sz="1299"/>
            </a:lvl8pPr>
            <a:lvl9pPr marL="2969971" indent="0" algn="ctr">
              <a:buNone/>
              <a:defRPr sz="1299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32B34-5B38-9643-829C-B99328D3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99B4-9DDC-BD46-AC70-521D3E113ED2}" type="datetimeFigureOut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FC10E-2035-2149-80AC-6162AE1C3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8777E-A0A4-1A4D-8C0E-7B13CC8E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0CB4-B6CE-744B-9999-086715C8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B9AB-1270-CC40-A533-BD55C6C9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FACA8-5073-1340-8437-7D5A41167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E615E-234C-2F44-BA55-F1B4E8537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0089-7A38-984F-915D-BDF910E57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336FA-E637-CE47-B8F3-2E32249F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2497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7A2E6-D9F9-2848-93C9-11A2FB15C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4437" y="365125"/>
            <a:ext cx="2134612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AE929-5E1D-A046-9E74-BD4B1B939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0601" y="365125"/>
            <a:ext cx="628009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EA97-BA48-6A4A-A8BB-9E979E8F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439A-2239-764C-8575-6F3EA0A5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75B4-D11C-C44F-A7A6-D94E3FB0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7985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742474" y="4267200"/>
            <a:ext cx="8414703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742474" y="2708920"/>
            <a:ext cx="8414703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 b="1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C139DF-555F-4884-A52D-5104D268AD44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477088"/>
      </p:ext>
    </p:extLst>
  </p:cSld>
  <p:clrMapOvr>
    <a:masterClrMapping/>
  </p:clrMapOvr>
  <p:transition spd="slow"/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727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ehkura ja pal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990195" y="-724388"/>
            <a:ext cx="1506356" cy="15063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/>
          <p:cNvSpPr/>
          <p:nvPr userDrawn="1"/>
        </p:nvSpPr>
        <p:spPr>
          <a:xfrm>
            <a:off x="8479432" y="4391025"/>
            <a:ext cx="3606176" cy="36061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0" t="455" r="12266" b="30731"/>
          <a:stretch/>
        </p:blipFill>
        <p:spPr>
          <a:xfrm>
            <a:off x="8045718" y="-124552"/>
            <a:ext cx="2588064" cy="722664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1186" y="2044217"/>
            <a:ext cx="7840699" cy="425019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CF82474C-4A9B-4100-9EFE-59012ADDF92D}" type="datetime1">
              <a:rPr lang="fi-FI" smtClean="0"/>
              <a:t>5.6.2024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41516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8" y="166661"/>
            <a:ext cx="2845532" cy="3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ehkura ja oranssi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990195" y="-724388"/>
            <a:ext cx="1506356" cy="15063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0" t="455" r="12266" b="30731"/>
          <a:stretch/>
        </p:blipFill>
        <p:spPr>
          <a:xfrm>
            <a:off x="8045718" y="-124552"/>
            <a:ext cx="2588064" cy="722664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2500" y="2046670"/>
            <a:ext cx="8476099" cy="425253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89350FD0-5639-40D7-8E8C-273200A496CD}" type="datetime1">
              <a:rPr lang="fi-FI" smtClean="0"/>
              <a:t>5.6.2024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41516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8" y="166661"/>
            <a:ext cx="2845532" cy="3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ehkura ja sininen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8479432" y="4391025"/>
            <a:ext cx="3606176" cy="3606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0" t="455" r="12266" b="30731"/>
          <a:stretch/>
        </p:blipFill>
        <p:spPr>
          <a:xfrm>
            <a:off x="8045718" y="-124552"/>
            <a:ext cx="2588064" cy="7226642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750900C2-8938-4CDF-BC4C-945EAE4B3198}" type="datetime1">
              <a:rPr lang="fi-FI" smtClean="0"/>
              <a:t>5.6.2024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42500" y="2046670"/>
            <a:ext cx="8476099" cy="425253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41516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8" y="166661"/>
            <a:ext cx="2845532" cy="3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0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me ja oranssi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0" t="455" r="12266" b="30731"/>
          <a:stretch/>
        </p:blipFill>
        <p:spPr>
          <a:xfrm>
            <a:off x="8045718" y="-124552"/>
            <a:ext cx="2588064" cy="7226642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4337723" y="846240"/>
            <a:ext cx="4833260" cy="48332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433132" y="1554545"/>
            <a:ext cx="4833260" cy="4833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51414" y="1785645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946823" y="2544801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6518BCCD-F57F-423F-9E66-C58708EE99BF}" type="datetime1">
              <a:rPr lang="fi-FI" smtClean="0"/>
              <a:t>5.6.2024</a:t>
            </a:fld>
            <a:endParaRPr lang="fi-FI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8" y="166661"/>
            <a:ext cx="2845532" cy="3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2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inen ja oranssi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0" t="455" r="12266" b="30731"/>
          <a:stretch/>
        </p:blipFill>
        <p:spPr>
          <a:xfrm>
            <a:off x="8045718" y="-124552"/>
            <a:ext cx="2588064" cy="7226642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4337723" y="846240"/>
            <a:ext cx="4833260" cy="4833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433132" y="1554545"/>
            <a:ext cx="4833260" cy="4833260"/>
          </a:xfrm>
          <a:prstGeom prst="ellipse">
            <a:avLst/>
          </a:prstGeom>
          <a:solidFill>
            <a:srgbClr val="6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51414" y="1785645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946823" y="2544801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3DEFAB8A-A368-4636-8181-FF8C8DC5D268}" type="datetime1">
              <a:rPr lang="fi-FI" smtClean="0"/>
              <a:t>5.6.2024</a:t>
            </a:fld>
            <a:endParaRPr lang="fi-FI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8" y="166661"/>
            <a:ext cx="2845532" cy="3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8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oma kuva lime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120949" y="1115573"/>
            <a:ext cx="4833260" cy="48332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3192895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A421D841-D57F-4D47-8E62-2FC385A1CE3C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2976" y="1123950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01962" y="1506098"/>
            <a:ext cx="4118164" cy="4127979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2762-57CF-4641-9B5D-08FA6F06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48C2-735A-1E4F-801D-45AE22FE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8694-91F4-9D4F-AA56-6455B24D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E22B-E914-424D-BE18-E3C873081B3E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879C8-E306-544F-BF59-B3E19FEE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FAFD3-5354-B146-BE34-5D40560B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F583-8905-A94D-A4C4-E04E4078BB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980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oma kuva oranssi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3192895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E732F318-4C7E-4F5F-BC25-C6828E6F96BB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4120949" y="1115573"/>
            <a:ext cx="4833260" cy="4833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2976" y="1123950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01962" y="1506098"/>
            <a:ext cx="4118164" cy="4127979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43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oma kuva sininen 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123950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3192895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C1D63114-F784-411B-8951-2EC610901731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4120949" y="1115573"/>
            <a:ext cx="4833260" cy="48332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01962" y="1506098"/>
            <a:ext cx="4118164" cy="4127979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58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794" y="2232425"/>
            <a:ext cx="8588255" cy="2201862"/>
          </a:xfrm>
        </p:spPr>
        <p:txBody>
          <a:bodyPr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5C4F8CB-E0AE-4560-947C-FB35340C30D1}" type="datetime1">
              <a:rPr lang="fi-FI" smtClean="0"/>
              <a:t>5.6.2024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824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bulletin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501" y="2066928"/>
            <a:ext cx="4207351" cy="4200521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4073" y="2066928"/>
            <a:ext cx="4207351" cy="4200521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FF9990CB-F7A7-4AD9-827F-0F59E3570CA3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1991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23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alaotsikot bulletinpal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267" y="2057399"/>
            <a:ext cx="4188015" cy="714375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267" y="2881310"/>
            <a:ext cx="4188015" cy="3335339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9825" y="2057399"/>
            <a:ext cx="4208641" cy="714375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4073" y="2881310"/>
            <a:ext cx="4208641" cy="3335339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82D0A2D7-4257-424C-9BF5-CFCB397D4347}" type="datetime1">
              <a:rPr lang="fi-FI" smtClean="0"/>
              <a:t>5.6.2024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31991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60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7E211C36-95B3-430E-ADF7-601FB328BB6E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90" y="1373570"/>
            <a:ext cx="3741409" cy="3741409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67812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teksti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0B00B88E-123E-4EAC-B2DD-9866CB6F2CEC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90" y="1373570"/>
            <a:ext cx="3741409" cy="3741409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33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vihreä pal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B1781AD4-8419-49C1-8D5D-3264B6729144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1885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sininen pal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7FAB1E20-0F2D-4320-95E6-2D8B1D3D7414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169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keltainen pal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46B2A354-E14C-4051-A75F-4917725E8F5E}" type="datetime1">
              <a:rPr lang="fi-FI" smtClean="0"/>
              <a:t>5.6.2024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188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E193-3DBF-B84F-9AAD-1B966086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45" y="1709739"/>
            <a:ext cx="8538448" cy="2852737"/>
          </a:xfrm>
        </p:spPr>
        <p:txBody>
          <a:bodyPr anchor="b"/>
          <a:lstStyle>
            <a:lvl1pPr>
              <a:defRPr sz="4872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86867-B9E5-AF42-B65F-D613FAD5F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45" y="4589464"/>
            <a:ext cx="8538448" cy="1500187"/>
          </a:xfrm>
        </p:spPr>
        <p:txBody>
          <a:bodyPr/>
          <a:lstStyle>
            <a:lvl1pPr marL="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1pPr>
            <a:lvl2pPr marL="371246" indent="0">
              <a:buNone/>
              <a:defRPr sz="1624">
                <a:solidFill>
                  <a:schemeClr val="tx1">
                    <a:tint val="75000"/>
                  </a:schemeClr>
                </a:solidFill>
              </a:defRPr>
            </a:lvl2pPr>
            <a:lvl3pPr marL="742493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3739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4pPr>
            <a:lvl5pPr marL="1484986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5pPr>
            <a:lvl6pPr marL="1856232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6pPr>
            <a:lvl7pPr marL="2227478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7pPr>
            <a:lvl8pPr marL="2598725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8pPr>
            <a:lvl9pPr marL="296997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54CE-B94D-0146-B1F5-A4293A10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9D14D-5264-904D-8C18-7A7E5981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5F08C-39CD-524A-ABB9-CC020AF7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947475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akansi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" y="4033864"/>
            <a:ext cx="9896343" cy="2834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92" y="2116450"/>
            <a:ext cx="5626687" cy="6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72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akansi yhteystied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" y="4033864"/>
            <a:ext cx="9896343" cy="28346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605340" y="3538048"/>
            <a:ext cx="8641474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spAutoFit/>
          </a:bodyPr>
          <a:lstStyle/>
          <a:p>
            <a:pPr rtl="0"/>
            <a:r>
              <a:rPr lang="sv-SE" sz="1800" b="1" i="0" u="none" strike="noStrike" kern="1200" baseline="30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www.fmi.fi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77" y="2581858"/>
            <a:ext cx="5334250" cy="63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44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580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>
            <a:spLocks noEditPoints="1"/>
          </p:cNvSpPr>
          <p:nvPr/>
        </p:nvSpPr>
        <p:spPr bwMode="auto">
          <a:xfrm>
            <a:off x="116872" y="115888"/>
            <a:ext cx="1930089" cy="1671637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62">
              <a:latin typeface="Arial" pitchFamily="34" charset="0"/>
              <a:cs typeface="+mn-cs"/>
            </a:endParaRPr>
          </a:p>
        </p:txBody>
      </p:sp>
      <p:pic>
        <p:nvPicPr>
          <p:cNvPr id="3" name="Picture 11" descr="FSE_RGB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613" y="6203951"/>
            <a:ext cx="1574319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03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376829" y="692264"/>
            <a:ext cx="7171498" cy="124912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i-FI" sz="2278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5911" y="2204361"/>
            <a:ext cx="9076356" cy="3888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142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84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7C0C-53BD-8446-9F01-9FBE3651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4A8C5-9D20-5247-BAC3-8ED802217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601" y="1825625"/>
            <a:ext cx="42073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43A9A-9220-8D42-942A-68ABA43C1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1698" y="1825625"/>
            <a:ext cx="42073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582F2-E87B-0345-BEAB-3B2FD42D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087BC-1547-E149-AC03-164A5E99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27DCD-D613-4242-AD83-5E462A82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57850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ED89-2E00-B549-8C8A-D1B1BEA5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90" y="365126"/>
            <a:ext cx="8538448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0E225-7D5D-3F41-B641-2510F075F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891" y="1681163"/>
            <a:ext cx="4188016" cy="823912"/>
          </a:xfrm>
        </p:spPr>
        <p:txBody>
          <a:bodyPr anchor="b"/>
          <a:lstStyle>
            <a:lvl1pPr marL="0" indent="0">
              <a:buNone/>
              <a:defRPr sz="1949" b="1"/>
            </a:lvl1pPr>
            <a:lvl2pPr marL="371246" indent="0">
              <a:buNone/>
              <a:defRPr sz="1624" b="1"/>
            </a:lvl2pPr>
            <a:lvl3pPr marL="742493" indent="0">
              <a:buNone/>
              <a:defRPr sz="1462" b="1"/>
            </a:lvl3pPr>
            <a:lvl4pPr marL="1113739" indent="0">
              <a:buNone/>
              <a:defRPr sz="1299" b="1"/>
            </a:lvl4pPr>
            <a:lvl5pPr marL="1484986" indent="0">
              <a:buNone/>
              <a:defRPr sz="1299" b="1"/>
            </a:lvl5pPr>
            <a:lvl6pPr marL="1856232" indent="0">
              <a:buNone/>
              <a:defRPr sz="1299" b="1"/>
            </a:lvl6pPr>
            <a:lvl7pPr marL="2227478" indent="0">
              <a:buNone/>
              <a:defRPr sz="1299" b="1"/>
            </a:lvl7pPr>
            <a:lvl8pPr marL="2598725" indent="0">
              <a:buNone/>
              <a:defRPr sz="1299" b="1"/>
            </a:lvl8pPr>
            <a:lvl9pPr marL="2969971" indent="0">
              <a:buNone/>
              <a:defRPr sz="129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F8811-79AD-EA40-894D-43ACAE6B8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891" y="2505075"/>
            <a:ext cx="418801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D837-09C6-3A40-BCF5-72AF0560E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1698" y="1681163"/>
            <a:ext cx="4208641" cy="823912"/>
          </a:xfrm>
        </p:spPr>
        <p:txBody>
          <a:bodyPr anchor="b"/>
          <a:lstStyle>
            <a:lvl1pPr marL="0" indent="0">
              <a:buNone/>
              <a:defRPr sz="1949" b="1"/>
            </a:lvl1pPr>
            <a:lvl2pPr marL="371246" indent="0">
              <a:buNone/>
              <a:defRPr sz="1624" b="1"/>
            </a:lvl2pPr>
            <a:lvl3pPr marL="742493" indent="0">
              <a:buNone/>
              <a:defRPr sz="1462" b="1"/>
            </a:lvl3pPr>
            <a:lvl4pPr marL="1113739" indent="0">
              <a:buNone/>
              <a:defRPr sz="1299" b="1"/>
            </a:lvl4pPr>
            <a:lvl5pPr marL="1484986" indent="0">
              <a:buNone/>
              <a:defRPr sz="1299" b="1"/>
            </a:lvl5pPr>
            <a:lvl6pPr marL="1856232" indent="0">
              <a:buNone/>
              <a:defRPr sz="1299" b="1"/>
            </a:lvl6pPr>
            <a:lvl7pPr marL="2227478" indent="0">
              <a:buNone/>
              <a:defRPr sz="1299" b="1"/>
            </a:lvl7pPr>
            <a:lvl8pPr marL="2598725" indent="0">
              <a:buNone/>
              <a:defRPr sz="1299" b="1"/>
            </a:lvl8pPr>
            <a:lvl9pPr marL="2969971" indent="0">
              <a:buNone/>
              <a:defRPr sz="129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785EA-5035-0346-BF6A-84F8FB235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1698" y="2505075"/>
            <a:ext cx="420864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34680-A30E-4543-A4A8-15FDAEAB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443E8-823F-FA44-B94E-7A2B2057E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65949-C395-704C-BB42-AC1699B5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58810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24ADB-E0E0-8A45-A948-48462CB1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E1F58-46EC-E64E-ADEA-73FD3AC2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5169B-0DA1-BB47-AE06-199171BE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BDE81-E181-DD48-966F-A90E54C9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38915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2A4A3-6E76-454B-9EDF-C1A32A41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D225-94BE-E246-81FC-A6EA49282876}" type="datetimeFigureOut">
              <a:rPr lang="en-US" smtClean="0"/>
              <a:t>6/5/24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4A0D34-8BBB-EA4D-9A4C-AEF510EB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57D41-7900-F247-B93E-B8263150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EA9B-9A29-2D42-8E11-B54781C57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7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ED72-2E72-F945-B9E6-B3D04FA9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91" y="457200"/>
            <a:ext cx="3192895" cy="1600200"/>
          </a:xfrm>
        </p:spPr>
        <p:txBody>
          <a:bodyPr anchor="b"/>
          <a:lstStyle>
            <a:lvl1pPr>
              <a:defRPr sz="2598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A0450-8345-4A4D-9ED2-C906FC1CC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641" y="987426"/>
            <a:ext cx="5011698" cy="4873625"/>
          </a:xfrm>
        </p:spPr>
        <p:txBody>
          <a:bodyPr/>
          <a:lstStyle>
            <a:lvl1pPr>
              <a:defRPr sz="2598"/>
            </a:lvl1pPr>
            <a:lvl2pPr>
              <a:defRPr sz="2274"/>
            </a:lvl2pPr>
            <a:lvl3pPr>
              <a:defRPr sz="1949"/>
            </a:lvl3pPr>
            <a:lvl4pPr>
              <a:defRPr sz="1624"/>
            </a:lvl4pPr>
            <a:lvl5pPr>
              <a:defRPr sz="1624"/>
            </a:lvl5pPr>
            <a:lvl6pPr>
              <a:defRPr sz="1624"/>
            </a:lvl6pPr>
            <a:lvl7pPr>
              <a:defRPr sz="1624"/>
            </a:lvl7pPr>
            <a:lvl8pPr>
              <a:defRPr sz="1624"/>
            </a:lvl8pPr>
            <a:lvl9pPr>
              <a:defRPr sz="162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5815F-9F7F-AC46-9C6F-16F2F013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891" y="2057400"/>
            <a:ext cx="3192895" cy="3811588"/>
          </a:xfrm>
        </p:spPr>
        <p:txBody>
          <a:bodyPr/>
          <a:lstStyle>
            <a:lvl1pPr marL="0" indent="0">
              <a:buNone/>
              <a:defRPr sz="1299"/>
            </a:lvl1pPr>
            <a:lvl2pPr marL="371246" indent="0">
              <a:buNone/>
              <a:defRPr sz="1137"/>
            </a:lvl2pPr>
            <a:lvl3pPr marL="742493" indent="0">
              <a:buNone/>
              <a:defRPr sz="974"/>
            </a:lvl3pPr>
            <a:lvl4pPr marL="1113739" indent="0">
              <a:buNone/>
              <a:defRPr sz="812"/>
            </a:lvl4pPr>
            <a:lvl5pPr marL="1484986" indent="0">
              <a:buNone/>
              <a:defRPr sz="812"/>
            </a:lvl5pPr>
            <a:lvl6pPr marL="1856232" indent="0">
              <a:buNone/>
              <a:defRPr sz="812"/>
            </a:lvl6pPr>
            <a:lvl7pPr marL="2227478" indent="0">
              <a:buNone/>
              <a:defRPr sz="812"/>
            </a:lvl7pPr>
            <a:lvl8pPr marL="2598725" indent="0">
              <a:buNone/>
              <a:defRPr sz="812"/>
            </a:lvl8pPr>
            <a:lvl9pPr marL="2969971" indent="0">
              <a:buNone/>
              <a:defRPr sz="81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E3B61-7880-2640-B3CD-099A52FD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80BA4-7523-C440-8609-E7C5F3A2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0A361-9315-824D-8EBF-81F8BA4F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64460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D382-6206-F44A-96BC-632BE45B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91" y="457200"/>
            <a:ext cx="3192895" cy="1600200"/>
          </a:xfrm>
        </p:spPr>
        <p:txBody>
          <a:bodyPr anchor="b"/>
          <a:lstStyle>
            <a:lvl1pPr>
              <a:defRPr sz="2598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6FC3C-0983-9A47-902B-6E20533E8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08641" y="987426"/>
            <a:ext cx="5011698" cy="4873625"/>
          </a:xfrm>
        </p:spPr>
        <p:txBody>
          <a:bodyPr/>
          <a:lstStyle>
            <a:lvl1pPr marL="0" indent="0">
              <a:buNone/>
              <a:defRPr sz="2598"/>
            </a:lvl1pPr>
            <a:lvl2pPr marL="371246" indent="0">
              <a:buNone/>
              <a:defRPr sz="2274"/>
            </a:lvl2pPr>
            <a:lvl3pPr marL="742493" indent="0">
              <a:buNone/>
              <a:defRPr sz="1949"/>
            </a:lvl3pPr>
            <a:lvl4pPr marL="1113739" indent="0">
              <a:buNone/>
              <a:defRPr sz="1624"/>
            </a:lvl4pPr>
            <a:lvl5pPr marL="1484986" indent="0">
              <a:buNone/>
              <a:defRPr sz="1624"/>
            </a:lvl5pPr>
            <a:lvl6pPr marL="1856232" indent="0">
              <a:buNone/>
              <a:defRPr sz="1624"/>
            </a:lvl6pPr>
            <a:lvl7pPr marL="2227478" indent="0">
              <a:buNone/>
              <a:defRPr sz="1624"/>
            </a:lvl7pPr>
            <a:lvl8pPr marL="2598725" indent="0">
              <a:buNone/>
              <a:defRPr sz="1624"/>
            </a:lvl8pPr>
            <a:lvl9pPr marL="2969971" indent="0">
              <a:buNone/>
              <a:defRPr sz="1624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02605-3A15-B849-AF75-84B990E55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891" y="2057400"/>
            <a:ext cx="3192895" cy="3811588"/>
          </a:xfrm>
        </p:spPr>
        <p:txBody>
          <a:bodyPr/>
          <a:lstStyle>
            <a:lvl1pPr marL="0" indent="0">
              <a:buNone/>
              <a:defRPr sz="1299"/>
            </a:lvl1pPr>
            <a:lvl2pPr marL="371246" indent="0">
              <a:buNone/>
              <a:defRPr sz="1137"/>
            </a:lvl2pPr>
            <a:lvl3pPr marL="742493" indent="0">
              <a:buNone/>
              <a:defRPr sz="974"/>
            </a:lvl3pPr>
            <a:lvl4pPr marL="1113739" indent="0">
              <a:buNone/>
              <a:defRPr sz="812"/>
            </a:lvl4pPr>
            <a:lvl5pPr marL="1484986" indent="0">
              <a:buNone/>
              <a:defRPr sz="812"/>
            </a:lvl5pPr>
            <a:lvl6pPr marL="1856232" indent="0">
              <a:buNone/>
              <a:defRPr sz="812"/>
            </a:lvl6pPr>
            <a:lvl7pPr marL="2227478" indent="0">
              <a:buNone/>
              <a:defRPr sz="812"/>
            </a:lvl7pPr>
            <a:lvl8pPr marL="2598725" indent="0">
              <a:buNone/>
              <a:defRPr sz="812"/>
            </a:lvl8pPr>
            <a:lvl9pPr marL="2969971" indent="0">
              <a:buNone/>
              <a:defRPr sz="81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691EA-9C52-F246-91F4-461C0410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F870F-2B23-FB48-9C7C-9E25A910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D0A32-9A19-3149-81D7-4CABA351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12955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049EE-0E11-FA4A-A6CC-A3AEC5FD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01" y="365126"/>
            <a:ext cx="8538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A1171-8CAA-424A-BB8A-5DF01B503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601" y="1825625"/>
            <a:ext cx="85384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15D2C-C88B-3E43-AC9C-F3BDB8C72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0601" y="6356351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08BD52-FDAE-42AB-8313-0991B6AE4759}" type="datetime1">
              <a:rPr lang="en-GB" smtClean="0"/>
              <a:t>05/06/2024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BD854-1987-1D42-8FCE-13AA12BE9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9259" y="6356351"/>
            <a:ext cx="3341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A7FB-0F33-A14C-A138-517971348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1628" y="6356351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94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9" r:id="rId13"/>
    <p:sldLayoutId id="2147483687" r:id="rId14"/>
    <p:sldLayoutId id="2147483688" r:id="rId15"/>
    <p:sldLayoutId id="2147483689" r:id="rId16"/>
    <p:sldLayoutId id="2147483683" r:id="rId17"/>
    <p:sldLayoutId id="2147483686" r:id="rId18"/>
    <p:sldLayoutId id="2147483676" r:id="rId19"/>
    <p:sldLayoutId id="2147483691" r:id="rId20"/>
    <p:sldLayoutId id="2147483692" r:id="rId21"/>
    <p:sldLayoutId id="2147483661" r:id="rId22"/>
    <p:sldLayoutId id="2147483664" r:id="rId23"/>
    <p:sldLayoutId id="2147483665" r:id="rId24"/>
    <p:sldLayoutId id="2147483669" r:id="rId25"/>
    <p:sldLayoutId id="2147483690" r:id="rId26"/>
    <p:sldLayoutId id="2147483695" r:id="rId27"/>
    <p:sldLayoutId id="2147483696" r:id="rId28"/>
    <p:sldLayoutId id="2147483697" r:id="rId29"/>
    <p:sldLayoutId id="2147483674" r:id="rId30"/>
    <p:sldLayoutId id="2147483675" r:id="rId31"/>
    <p:sldLayoutId id="2147483762" r:id="rId32"/>
    <p:sldLayoutId id="2147483764" r:id="rId33"/>
    <p:sldLayoutId id="2147483765" r:id="rId34"/>
  </p:sldLayoutIdLst>
  <p:hf hdr="0"/>
  <p:txStyles>
    <p:titleStyle>
      <a:lvl1pPr algn="l" defTabSz="742493" rtl="0" eaLnBrk="1" latinLnBrk="0" hangingPunct="1">
        <a:lnSpc>
          <a:spcPct val="90000"/>
        </a:lnSpc>
        <a:spcBef>
          <a:spcPct val="0"/>
        </a:spcBef>
        <a:buNone/>
        <a:defRPr sz="35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623" indent="-185623" algn="l" defTabSz="742493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1pPr>
      <a:lvl2pPr marL="556870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2pPr>
      <a:lvl3pPr marL="928116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4" kern="1200">
          <a:solidFill>
            <a:schemeClr val="tx1"/>
          </a:solidFill>
          <a:latin typeface="+mn-lt"/>
          <a:ea typeface="+mn-ea"/>
          <a:cs typeface="+mn-cs"/>
        </a:defRPr>
      </a:lvl3pPr>
      <a:lvl4pPr marL="1299362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0609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1855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3102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4348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5594" indent="-185623" algn="l" defTabSz="74249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246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493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3739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4986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6232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7478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598725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69971" algn="l" defTabSz="742493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png"/><Relationship Id="rId7" Type="http://schemas.openxmlformats.org/officeDocument/2006/relationships/hyperlink" Target="https://doi.org/10.1038/s41561-023-01206-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33.emf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sinki.fi/vlasiator" TargetMode="External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nna.Palmroth@helsinki.fi" TargetMode="External"/><Relationship Id="rId5" Type="http://schemas.openxmlformats.org/officeDocument/2006/relationships/hyperlink" Target="http://helsinki.fi/vlasiator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12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emf"/><Relationship Id="rId5" Type="http://schemas.openxmlformats.org/officeDocument/2006/relationships/image" Target="../media/image12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4AA6A5-8402-CE4B-9C64-3A498BE08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433"/>
            <a:ext cx="9907840" cy="412826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2141288"/>
            <a:ext cx="10005490" cy="2137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40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0" i="0" u="none" strike="noStrike" dirty="0">
                <a:solidFill>
                  <a:schemeClr val="bg1"/>
                </a:solidFill>
                <a:effectLst/>
                <a:latin typeface="+mn-lt"/>
              </a:rPr>
              <a:t>Vlasiator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-- A hybrid-kinetic (beyond-MHD) 3D global code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977" y="3506661"/>
            <a:ext cx="8414703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u="sng" dirty="0">
                <a:solidFill>
                  <a:schemeClr val="bg1"/>
                </a:solidFill>
              </a:rPr>
              <a:t>Minna Palmroth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Professor, University of Helsinki and Finnish Meteorological Institute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Director, Finnish Centre of Excellence in Research of Sustainable Space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Chair of Board, Technology Academy Finland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702886" y="6237944"/>
            <a:ext cx="59951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See also:</a:t>
            </a:r>
          </a:p>
          <a:p>
            <a:r>
              <a:rPr lang="en-US" sz="1600" dirty="0"/>
              <a:t>Palmroth et al., Living Reviews of Computational Astronomy, 2018</a:t>
            </a:r>
          </a:p>
        </p:txBody>
      </p:sp>
      <p:pic>
        <p:nvPicPr>
          <p:cNvPr id="9" name="Picture 8" descr="HY__TO23_matemL_EN_V1__NEGA.pdf">
            <a:extLst>
              <a:ext uri="{FF2B5EF4-FFF2-40B4-BE49-F238E27FC236}">
                <a16:creationId xmlns:a16="http://schemas.microsoft.com/office/drawing/2014/main" id="{0F503452-2FD1-D747-9651-D56929DD3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1"/>
          <a:stretch/>
        </p:blipFill>
        <p:spPr>
          <a:xfrm>
            <a:off x="8503300" y="150821"/>
            <a:ext cx="1626760" cy="1097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A19E5-483A-B54C-8EC6-2283E385F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75" t="25470" r="16825" b="29076"/>
          <a:stretch/>
        </p:blipFill>
        <p:spPr>
          <a:xfrm>
            <a:off x="6810061" y="5248194"/>
            <a:ext cx="2887956" cy="928206"/>
          </a:xfrm>
          <a:prstGeom prst="rect">
            <a:avLst/>
          </a:prstGeom>
        </p:spPr>
      </p:pic>
      <p:pic>
        <p:nvPicPr>
          <p:cNvPr id="6" name="Picture 5" descr="prace.png">
            <a:extLst>
              <a:ext uri="{FF2B5EF4-FFF2-40B4-BE49-F238E27FC236}">
                <a16:creationId xmlns:a16="http://schemas.microsoft.com/office/drawing/2014/main" id="{F4A51929-8B8C-BC3A-9244-18667356E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29" y="5241596"/>
            <a:ext cx="4721978" cy="936075"/>
          </a:xfrm>
          <a:prstGeom prst="rect">
            <a:avLst/>
          </a:prstGeom>
        </p:spPr>
      </p:pic>
      <p:pic>
        <p:nvPicPr>
          <p:cNvPr id="7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2F53660C-C5C4-1290-35F0-671A0BFD6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4028" t="14841" r="7851" b="14841"/>
          <a:stretch/>
        </p:blipFill>
        <p:spPr bwMode="auto">
          <a:xfrm>
            <a:off x="268144" y="5241596"/>
            <a:ext cx="2218498" cy="934804"/>
          </a:xfrm>
          <a:prstGeom prst="rect">
            <a:avLst/>
          </a:prstGeom>
          <a:noFill/>
        </p:spPr>
      </p:pic>
      <p:pic>
        <p:nvPicPr>
          <p:cNvPr id="10" name="Picture 2" descr="Visuals - European Commission">
            <a:extLst>
              <a:ext uri="{FF2B5EF4-FFF2-40B4-BE49-F238E27FC236}">
                <a16:creationId xmlns:a16="http://schemas.microsoft.com/office/drawing/2014/main" id="{242E4CCC-F5FC-550B-F934-C8CAF50A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65" y="5248194"/>
            <a:ext cx="986219" cy="9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58165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3842"/>
            <a:ext cx="9899650" cy="5568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536919" y="1465454"/>
            <a:ext cx="69033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</a:rPr>
              <a:t>Examples of</a:t>
            </a:r>
          </a:p>
          <a:p>
            <a:pPr algn="r"/>
            <a:r>
              <a:rPr lang="en-US" sz="4400" dirty="0">
                <a:solidFill>
                  <a:srgbClr val="FFFFFF"/>
                </a:solidFill>
              </a:rPr>
              <a:t>New methods and capabilities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8229600" y="6484113"/>
            <a:ext cx="1474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Picture: NASA</a:t>
            </a:r>
          </a:p>
        </p:txBody>
      </p:sp>
    </p:spTree>
    <p:extLst>
      <p:ext uri="{BB962C8B-B14F-4D97-AF65-F5344CB8AC3E}">
        <p14:creationId xmlns:p14="http://schemas.microsoft.com/office/powerpoint/2010/main" val="3936921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F9E6A5D-83D1-02D6-B43D-F19D4F7C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8" y="826015"/>
            <a:ext cx="3689005" cy="4427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63F85-7C63-1E33-511D-BD6117976765}"/>
              </a:ext>
            </a:extLst>
          </p:cNvPr>
          <p:cNvSpPr txBox="1"/>
          <p:nvPr/>
        </p:nvSpPr>
        <p:spPr>
          <a:xfrm>
            <a:off x="70543" y="244067"/>
            <a:ext cx="3901798" cy="6289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247" tIns="37124" rIns="74247" bIns="3712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Time-varying solar wind conditions (work by H. Zhou)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75F61-30C8-BD0D-735F-5774C8E94AFE}"/>
              </a:ext>
            </a:extLst>
          </p:cNvPr>
          <p:cNvSpPr txBox="1"/>
          <p:nvPr/>
        </p:nvSpPr>
        <p:spPr>
          <a:xfrm>
            <a:off x="1420763" y="5253279"/>
            <a:ext cx="1979930" cy="2999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247" tIns="37124" rIns="74247" bIns="3712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2" dirty="0">
                <a:cs typeface="Calibri"/>
              </a:rPr>
              <a:t>[Zhou+ 2022 Frontiers]</a:t>
            </a:r>
            <a:endParaRPr lang="en-US" sz="1462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BB2DB-E8CD-1CDB-7C1B-51861D367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" y="5253279"/>
            <a:ext cx="1278194" cy="1184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1F61F4-EFD3-523D-C4C4-ABFBC2E11C9E}"/>
              </a:ext>
            </a:extLst>
          </p:cNvPr>
          <p:cNvSpPr txBox="1"/>
          <p:nvPr/>
        </p:nvSpPr>
        <p:spPr>
          <a:xfrm>
            <a:off x="4201732" y="179684"/>
            <a:ext cx="4977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 err="1">
                <a:latin typeface="+mn-lt"/>
              </a:rPr>
              <a:t>eVlasiator</a:t>
            </a:r>
            <a:r>
              <a:rPr lang="fi-FI" sz="1800" dirty="0">
                <a:latin typeface="+mn-lt"/>
              </a:rPr>
              <a:t>: 3D </a:t>
            </a:r>
            <a:r>
              <a:rPr lang="fi-FI" sz="1800" dirty="0" err="1">
                <a:latin typeface="+mn-lt"/>
              </a:rPr>
              <a:t>global</a:t>
            </a:r>
            <a:r>
              <a:rPr lang="fi-FI" sz="1800" dirty="0">
                <a:latin typeface="+mn-lt"/>
              </a:rPr>
              <a:t> Vlasov </a:t>
            </a:r>
            <a:r>
              <a:rPr lang="fi-FI" sz="1800" dirty="0" err="1">
                <a:latin typeface="+mn-lt"/>
              </a:rPr>
              <a:t>electrons</a:t>
            </a:r>
            <a:r>
              <a:rPr lang="fi-FI" sz="1800" dirty="0">
                <a:latin typeface="+mn-lt"/>
              </a:rPr>
              <a:t> </a:t>
            </a:r>
            <a:endParaRPr lang="en-FI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61230D-FB41-B824-DCF7-81AF9F9D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06" y="873038"/>
            <a:ext cx="2144652" cy="183827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81C23D-D0EC-C05E-6B46-B33A47B37FBD}"/>
              </a:ext>
            </a:extLst>
          </p:cNvPr>
          <p:cNvCxnSpPr>
            <a:cxnSpLocks/>
          </p:cNvCxnSpPr>
          <p:nvPr/>
        </p:nvCxnSpPr>
        <p:spPr>
          <a:xfrm flipV="1">
            <a:off x="5524070" y="1711110"/>
            <a:ext cx="1072231" cy="6610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D46E51-1CFF-C381-93FE-B18ACDCFFFDF}"/>
              </a:ext>
            </a:extLst>
          </p:cNvPr>
          <p:cNvCxnSpPr>
            <a:cxnSpLocks/>
          </p:cNvCxnSpPr>
          <p:nvPr/>
        </p:nvCxnSpPr>
        <p:spPr>
          <a:xfrm flipH="1">
            <a:off x="6298927" y="2478802"/>
            <a:ext cx="783293" cy="30888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B11F20-DC96-A022-32CC-1E217D9503CF}"/>
              </a:ext>
            </a:extLst>
          </p:cNvPr>
          <p:cNvSpPr txBox="1"/>
          <p:nvPr/>
        </p:nvSpPr>
        <p:spPr>
          <a:xfrm>
            <a:off x="3999392" y="2580792"/>
            <a:ext cx="1823000" cy="317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62" dirty="0"/>
              <a:t>Electron </a:t>
            </a:r>
            <a:r>
              <a:rPr lang="fi-FI" sz="1462" dirty="0" err="1"/>
              <a:t>precipitation</a:t>
            </a:r>
            <a:endParaRPr lang="en-FI" sz="1462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283998-E1B2-3CBF-6667-31D5E3B070C2}"/>
              </a:ext>
            </a:extLst>
          </p:cNvPr>
          <p:cNvSpPr txBox="1"/>
          <p:nvPr/>
        </p:nvSpPr>
        <p:spPr>
          <a:xfrm>
            <a:off x="7660808" y="3760631"/>
            <a:ext cx="217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effectLst/>
              </a:rPr>
              <a:t>See also: </a:t>
            </a:r>
          </a:p>
          <a:p>
            <a:pPr marL="285750" indent="-285750">
              <a:buFontTx/>
              <a:buChar char="-"/>
            </a:pPr>
            <a:r>
              <a:rPr lang="en-GB" b="0" i="0" u="none" strike="noStrike" dirty="0" err="1">
                <a:effectLst/>
              </a:rPr>
              <a:t>Battarbee</a:t>
            </a:r>
            <a:r>
              <a:rPr lang="en-GB" b="0" i="0" u="none" strike="noStrike" dirty="0">
                <a:effectLst/>
              </a:rPr>
              <a:t>+ </a:t>
            </a:r>
            <a:r>
              <a:rPr lang="en-GB" b="0" i="0" u="none" strike="noStrike" dirty="0" err="1">
                <a:effectLst/>
              </a:rPr>
              <a:t>AnnGeo</a:t>
            </a:r>
            <a:r>
              <a:rPr lang="en-GB" b="0" i="0" u="none" strike="noStrike" dirty="0">
                <a:effectLst/>
              </a:rPr>
              <a:t> 2021</a:t>
            </a:r>
          </a:p>
          <a:p>
            <a:pPr marL="285750" indent="-285750">
              <a:buFontTx/>
              <a:buChar char="-"/>
            </a:pPr>
            <a:r>
              <a:rPr lang="en-GB" b="0" i="0" u="none" strike="noStrike" dirty="0" err="1">
                <a:effectLst/>
              </a:rPr>
              <a:t>Alho</a:t>
            </a:r>
            <a:r>
              <a:rPr lang="en-GB" b="0" i="0" u="none" strike="noStrike" dirty="0">
                <a:effectLst/>
              </a:rPr>
              <a:t>+ GRL 2022</a:t>
            </a:r>
            <a:endParaRPr lang="en-FI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55800E-2D93-C94B-DCC3-ECBE79E548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8843" y="1002218"/>
            <a:ext cx="2952636" cy="2352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BE8BFF-9C4B-428E-0CB8-0940726011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873"/>
          <a:stretch/>
        </p:blipFill>
        <p:spPr>
          <a:xfrm>
            <a:off x="4210774" y="2830981"/>
            <a:ext cx="3450034" cy="35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364D-335D-F5B5-2B2A-51459002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82" y="317344"/>
            <a:ext cx="9363285" cy="1325563"/>
          </a:xfrm>
        </p:spPr>
        <p:txBody>
          <a:bodyPr>
            <a:normAutofit fontScale="90000"/>
          </a:bodyPr>
          <a:lstStyle/>
          <a:p>
            <a:r>
              <a:rPr lang="en-FI" dirty="0"/>
              <a:t>Electrostatic ionosphere</a:t>
            </a:r>
            <a:br>
              <a:rPr lang="en-FI" dirty="0"/>
            </a:br>
            <a:r>
              <a:rPr lang="en-FI" sz="2400" b="1" dirty="0"/>
              <a:t>Similar philosophy for coupling as in MHD simulations</a:t>
            </a:r>
            <a:br>
              <a:rPr lang="en-FI" sz="2400" b="1" dirty="0"/>
            </a:br>
            <a:br>
              <a:rPr lang="en-FI" dirty="0"/>
            </a:br>
            <a:endParaRPr lang="en-FI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69374-D610-C346-999F-4B6ECC34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" y="5253279"/>
            <a:ext cx="1278194" cy="118466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006400-EAEE-9B15-5E5C-ACEAFBAA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724"/>
            <a:ext cx="9899650" cy="5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CB7B35-5941-E7B6-A20B-3C2EDA15FC9C}"/>
              </a:ext>
            </a:extLst>
          </p:cNvPr>
          <p:cNvSpPr txBox="1"/>
          <p:nvPr/>
        </p:nvSpPr>
        <p:spPr>
          <a:xfrm>
            <a:off x="8183007" y="5996045"/>
            <a:ext cx="167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 by J. Suni</a:t>
            </a:r>
            <a:endParaRPr lang="en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3D5F8-4014-27D1-AA1C-A274A317ECB5}"/>
              </a:ext>
            </a:extLst>
          </p:cNvPr>
          <p:cNvSpPr txBox="1"/>
          <p:nvPr/>
        </p:nvSpPr>
        <p:spPr>
          <a:xfrm>
            <a:off x="8010657" y="1273575"/>
            <a:ext cx="201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228600" algn="l"/>
              </a:tabLst>
            </a:pPr>
            <a:r>
              <a:rPr lang="en-FI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Ganse</a:t>
            </a:r>
            <a:r>
              <a:rPr lang="en-FI" dirty="0">
                <a:solidFill>
                  <a:schemeClr val="bg1"/>
                </a:solidFill>
                <a:ea typeface="Times New Roman" panose="02020603050405020304" pitchFamily="18" charset="0"/>
              </a:rPr>
              <a:t>+</a:t>
            </a:r>
            <a:r>
              <a:rPr lang="en-FI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i-FI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(in </a:t>
            </a:r>
            <a:r>
              <a:rPr lang="fi-FI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prog</a:t>
            </a:r>
            <a:r>
              <a:rPr lang="fi-FI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)</a:t>
            </a:r>
            <a:endParaRPr lang="en-FI" sz="1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5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3842"/>
            <a:ext cx="9899650" cy="5568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518889" y="1711675"/>
            <a:ext cx="39213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Recent highlights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8229600" y="6484113"/>
            <a:ext cx="1474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Picture: NASA</a:t>
            </a:r>
          </a:p>
        </p:txBody>
      </p:sp>
    </p:spTree>
    <p:extLst>
      <p:ext uri="{BB962C8B-B14F-4D97-AF65-F5344CB8AC3E}">
        <p14:creationId xmlns:p14="http://schemas.microsoft.com/office/powerpoint/2010/main" val="673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F87EA-6512-F988-9E56-797DD3967EF5}"/>
              </a:ext>
            </a:extLst>
          </p:cNvPr>
          <p:cNvSpPr txBox="1"/>
          <p:nvPr/>
        </p:nvSpPr>
        <p:spPr>
          <a:xfrm>
            <a:off x="342360" y="243986"/>
            <a:ext cx="905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3600" dirty="0"/>
              <a:t>Foreshock wave transmission problem solved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78043-5418-452A-F022-6EF77F1CBC76}"/>
              </a:ext>
            </a:extLst>
          </p:cNvPr>
          <p:cNvPicPr/>
          <p:nvPr/>
        </p:nvPicPr>
        <p:blipFill>
          <a:blip r:embed="rId2"/>
          <a:srcRect l="11368" t="1226" r="13819" b="1898"/>
          <a:stretch/>
        </p:blipFill>
        <p:spPr>
          <a:xfrm>
            <a:off x="342360" y="1596448"/>
            <a:ext cx="2597040" cy="3230640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AF87749B-A958-C008-9221-E0B7A8EB27ED}"/>
              </a:ext>
            </a:extLst>
          </p:cNvPr>
          <p:cNvSpPr/>
          <p:nvPr/>
        </p:nvSpPr>
        <p:spPr>
          <a:xfrm>
            <a:off x="1224000" y="3171088"/>
            <a:ext cx="360000" cy="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FI"/>
          </a:p>
        </p:txBody>
      </p:sp>
      <p:sp>
        <p:nvSpPr>
          <p:cNvPr id="9" name="TextShape 4">
            <a:extLst>
              <a:ext uri="{FF2B5EF4-FFF2-40B4-BE49-F238E27FC236}">
                <a16:creationId xmlns:a16="http://schemas.microsoft.com/office/drawing/2014/main" id="{CEB76A20-592E-DB9C-956A-F01E00F9821F}"/>
              </a:ext>
            </a:extLst>
          </p:cNvPr>
          <p:cNvSpPr txBox="1"/>
          <p:nvPr/>
        </p:nvSpPr>
        <p:spPr>
          <a:xfrm>
            <a:off x="3191400" y="1227088"/>
            <a:ext cx="2748600" cy="93600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984"/>
              </a:spcBef>
              <a:spcAft>
                <a:spcPts val="1984"/>
              </a:spcAft>
            </a:pPr>
            <a:r>
              <a:rPr lang="fi-FI" sz="1500" b="0" strike="noStrike" spc="-1">
                <a:latin typeface="Arial"/>
                <a:ea typeface="ＭＳ Ｐゴシック"/>
              </a:rPr>
              <a:t>Using 2D Vlasiator simulations, we showed that foreshock waves propagate through the magnetosheath as fast-mode waves.</a:t>
            </a:r>
            <a:endParaRPr lang="en-GB" sz="1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984"/>
              </a:spcBef>
              <a:spcAft>
                <a:spcPts val="1984"/>
              </a:spcAft>
            </a:pPr>
            <a:r>
              <a:rPr lang="fi-FI" sz="1500" b="0" strike="noStrike" spc="-1">
                <a:latin typeface="Arial"/>
                <a:ea typeface="ＭＳ Ｐゴシック"/>
              </a:rPr>
              <a:t>These waves are however not just “directly transmitted” through the shock, but are created by the foreshock waves modulating the plasma parameters just upstream of the shock</a:t>
            </a:r>
            <a:endParaRPr lang="en-GB" sz="1500" b="0" strike="noStrike" spc="-1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8928E-AF75-91CB-E90A-7D2ED81100A3}"/>
              </a:ext>
            </a:extLst>
          </p:cNvPr>
          <p:cNvPicPr/>
          <p:nvPr/>
        </p:nvPicPr>
        <p:blipFill>
          <a:blip r:embed="rId3"/>
          <a:srcRect l="3368" t="2213" r="46234" b="43378"/>
          <a:stretch/>
        </p:blipFill>
        <p:spPr>
          <a:xfrm>
            <a:off x="6264000" y="1145008"/>
            <a:ext cx="3412800" cy="3516120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2549963-0844-BD8C-595D-1061F86C4E66}"/>
              </a:ext>
            </a:extLst>
          </p:cNvPr>
          <p:cNvSpPr/>
          <p:nvPr/>
        </p:nvSpPr>
        <p:spPr>
          <a:xfrm flipH="1">
            <a:off x="6984000" y="3675088"/>
            <a:ext cx="576000" cy="1440000"/>
          </a:xfrm>
          <a:prstGeom prst="line">
            <a:avLst/>
          </a:prstGeom>
          <a:ln w="38160">
            <a:solidFill>
              <a:srgbClr val="9999FF"/>
            </a:solidFill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FI"/>
          </a:p>
        </p:txBody>
      </p:sp>
      <p:sp>
        <p:nvSpPr>
          <p:cNvPr id="12" name="TextShape 6">
            <a:extLst>
              <a:ext uri="{FF2B5EF4-FFF2-40B4-BE49-F238E27FC236}">
                <a16:creationId xmlns:a16="http://schemas.microsoft.com/office/drawing/2014/main" id="{EC948E7B-8695-8053-6975-23FB1390F60B}"/>
              </a:ext>
            </a:extLst>
          </p:cNvPr>
          <p:cNvSpPr txBox="1"/>
          <p:nvPr/>
        </p:nvSpPr>
        <p:spPr>
          <a:xfrm>
            <a:off x="6444000" y="4755088"/>
            <a:ext cx="1296000" cy="551880"/>
          </a:xfrm>
          <a:prstGeom prst="rect">
            <a:avLst/>
          </a:prstGeom>
          <a:solidFill>
            <a:srgbClr val="FFFFFF"/>
          </a:solidFill>
          <a:ln w="38160">
            <a:solidFill>
              <a:srgbClr val="9999FF"/>
            </a:solidFill>
            <a:round/>
          </a:ln>
        </p:spPr>
        <p:txBody>
          <a:bodyPr lIns="109080" tIns="64080" rIns="109080" bIns="64080">
            <a:noAutofit/>
          </a:bodyPr>
          <a:lstStyle/>
          <a:p>
            <a:pPr algn="ctr"/>
            <a:r>
              <a:rPr lang="en-GB" sz="1500" b="0" strike="noStrike" spc="-1">
                <a:latin typeface="Arial"/>
              </a:rPr>
              <a:t>Foreshock waves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B6AC256E-028C-ED7F-235F-37DE75FE1ECD}"/>
              </a:ext>
            </a:extLst>
          </p:cNvPr>
          <p:cNvSpPr/>
          <p:nvPr/>
        </p:nvSpPr>
        <p:spPr>
          <a:xfrm>
            <a:off x="8424000" y="3747088"/>
            <a:ext cx="360000" cy="1376640"/>
          </a:xfrm>
          <a:prstGeom prst="line">
            <a:avLst/>
          </a:prstGeom>
          <a:ln w="38160">
            <a:solidFill>
              <a:srgbClr val="9999FF"/>
            </a:solidFill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FI"/>
          </a:p>
        </p:txBody>
      </p:sp>
      <p:sp>
        <p:nvSpPr>
          <p:cNvPr id="14" name="TextShape 8">
            <a:extLst>
              <a:ext uri="{FF2B5EF4-FFF2-40B4-BE49-F238E27FC236}">
                <a16:creationId xmlns:a16="http://schemas.microsoft.com/office/drawing/2014/main" id="{E001E7E7-A0CF-009B-9CD7-9E45C4B6D032}"/>
              </a:ext>
            </a:extLst>
          </p:cNvPr>
          <p:cNvSpPr txBox="1"/>
          <p:nvPr/>
        </p:nvSpPr>
        <p:spPr>
          <a:xfrm>
            <a:off x="7920000" y="4763728"/>
            <a:ext cx="1836000" cy="551880"/>
          </a:xfrm>
          <a:prstGeom prst="rect">
            <a:avLst/>
          </a:prstGeom>
          <a:solidFill>
            <a:srgbClr val="FFFFFF"/>
          </a:solidFill>
          <a:ln w="38160">
            <a:solidFill>
              <a:srgbClr val="9999FF"/>
            </a:solidFill>
            <a:round/>
          </a:ln>
        </p:spPr>
        <p:txBody>
          <a:bodyPr lIns="109080" tIns="64080" rIns="109080" bIns="64080">
            <a:noAutofit/>
          </a:bodyPr>
          <a:lstStyle/>
          <a:p>
            <a:pPr algn="ctr"/>
            <a:r>
              <a:rPr lang="en-GB" sz="1500" b="0" strike="noStrike" spc="-1">
                <a:latin typeface="Arial"/>
              </a:rPr>
              <a:t>Downstream fast-mode waves</a:t>
            </a:r>
          </a:p>
        </p:txBody>
      </p:sp>
      <p:sp>
        <p:nvSpPr>
          <p:cNvPr id="15" name="TextShape 9">
            <a:extLst>
              <a:ext uri="{FF2B5EF4-FFF2-40B4-BE49-F238E27FC236}">
                <a16:creationId xmlns:a16="http://schemas.microsoft.com/office/drawing/2014/main" id="{195487E2-11DD-41C2-DFBC-CF3913920093}"/>
              </a:ext>
            </a:extLst>
          </p:cNvPr>
          <p:cNvSpPr txBox="1"/>
          <p:nvPr/>
        </p:nvSpPr>
        <p:spPr>
          <a:xfrm>
            <a:off x="180000" y="1560448"/>
            <a:ext cx="1440000" cy="45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1100" b="0" strike="noStrike" spc="-1">
                <a:latin typeface="Arial"/>
              </a:rPr>
              <a:t>Turc et al., 2022</a:t>
            </a:r>
          </a:p>
        </p:txBody>
      </p:sp>
      <p:sp>
        <p:nvSpPr>
          <p:cNvPr id="16" name="TextShape 10">
            <a:extLst>
              <a:ext uri="{FF2B5EF4-FFF2-40B4-BE49-F238E27FC236}">
                <a16:creationId xmlns:a16="http://schemas.microsoft.com/office/drawing/2014/main" id="{DB96482E-D083-2E05-126D-7E1D8E7A1249}"/>
              </a:ext>
            </a:extLst>
          </p:cNvPr>
          <p:cNvSpPr txBox="1"/>
          <p:nvPr/>
        </p:nvSpPr>
        <p:spPr>
          <a:xfrm>
            <a:off x="6120000" y="1488088"/>
            <a:ext cx="1440000" cy="45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1100" b="0" strike="noStrike" spc="-1">
                <a:latin typeface="Arial"/>
              </a:rPr>
              <a:t>Turc et al., 2023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18F639B-0EA6-BB7B-DE3D-C04C791A13C3}"/>
              </a:ext>
            </a:extLst>
          </p:cNvPr>
          <p:cNvSpPr/>
          <p:nvPr/>
        </p:nvSpPr>
        <p:spPr>
          <a:xfrm>
            <a:off x="1910456" y="5438498"/>
            <a:ext cx="5649544" cy="824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trike="noStrike" spc="-1" dirty="0" err="1">
                <a:latin typeface="Arial"/>
              </a:rPr>
              <a:t>Turc</a:t>
            </a:r>
            <a:r>
              <a:rPr lang="en-GB" sz="1600" b="1" strike="noStrike" spc="-1" dirty="0">
                <a:latin typeface="Arial"/>
              </a:rPr>
              <a:t> et al., 2023, Nature Physics</a:t>
            </a:r>
          </a:p>
          <a:p>
            <a:pPr algn="ctr"/>
            <a:r>
              <a:rPr lang="en-GB" sz="1600" b="1" strike="noStrike" spc="-1" dirty="0">
                <a:latin typeface="Arial"/>
              </a:rPr>
              <a:t>https://</a:t>
            </a:r>
            <a:r>
              <a:rPr lang="en-GB" sz="1600" b="1" strike="noStrike" spc="-1" dirty="0" err="1">
                <a:latin typeface="Arial"/>
              </a:rPr>
              <a:t>www.nature.com</a:t>
            </a:r>
            <a:r>
              <a:rPr lang="en-GB" sz="1600" b="1" strike="noStrike" spc="-1" dirty="0">
                <a:latin typeface="Arial"/>
              </a:rPr>
              <a:t>/articles/s41567-022-01837-z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164761" y="2925835"/>
            <a:ext cx="9734889" cy="257080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Wingdings" pitchFamily="2" charset="2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Wingdings" pitchFamily="2" charset="2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rtl="0" eaLnBrk="1" fontAlgn="base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‒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rtl="0" eaLnBrk="1" fontAlgn="base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rtl="0" eaLnBrk="1" fontAlgn="base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32" b="1" dirty="0"/>
              <a:t>Vlasiator suggests reconciliation:</a:t>
            </a:r>
          </a:p>
          <a:p>
            <a:pPr marL="206665" indent="-278418">
              <a:buFont typeface="Arial"/>
              <a:buChar char="•"/>
            </a:pPr>
            <a:r>
              <a:rPr lang="en-US" sz="1732" b="1" dirty="0"/>
              <a:t>NENL</a:t>
            </a:r>
            <a:r>
              <a:rPr lang="en-US" sz="1732" dirty="0"/>
              <a:t>: Reconnection – current disruption – plasmoid</a:t>
            </a:r>
          </a:p>
          <a:p>
            <a:pPr marL="493676" lvl="1" indent="-278418">
              <a:buFont typeface="Arial"/>
              <a:buChar char="•"/>
            </a:pPr>
            <a:r>
              <a:rPr lang="en-US" sz="1732" b="1" dirty="0">
                <a:sym typeface="Wingdings" pitchFamily="2" charset="2"/>
              </a:rPr>
              <a:t>BUT</a:t>
            </a:r>
            <a:r>
              <a:rPr lang="en-US" sz="1732" dirty="0">
                <a:sym typeface="Wingdings" pitchFamily="2" charset="2"/>
              </a:rPr>
              <a:t>: Current disruption not in the same local time as reconnection </a:t>
            </a:r>
            <a:r>
              <a:rPr lang="en-US" sz="1732" b="1" dirty="0">
                <a:sym typeface="Wingdings" pitchFamily="2" charset="2"/>
              </a:rPr>
              <a:t>AND NOT </a:t>
            </a:r>
            <a:r>
              <a:rPr lang="en-US" sz="1732" dirty="0">
                <a:sym typeface="Wingdings" pitchFamily="2" charset="2"/>
              </a:rPr>
              <a:t>due to fast flows</a:t>
            </a:r>
            <a:endParaRPr lang="en-US" sz="1732" dirty="0"/>
          </a:p>
          <a:p>
            <a:pPr marL="206665" indent="-278418">
              <a:buFont typeface="Arial"/>
              <a:buChar char="•"/>
            </a:pPr>
            <a:r>
              <a:rPr lang="en-US" sz="1732" b="1" dirty="0"/>
              <a:t>CD</a:t>
            </a:r>
            <a:r>
              <a:rPr lang="en-US" sz="1732" dirty="0"/>
              <a:t>: Current disruption @ transition region – spreads outwards – large-scale reconnection – plasmoid</a:t>
            </a:r>
          </a:p>
          <a:p>
            <a:pPr marL="493676" lvl="1" indent="-278418">
              <a:buFont typeface="Arial"/>
              <a:buChar char="•"/>
            </a:pPr>
            <a:r>
              <a:rPr lang="en-US" sz="1732" b="1" dirty="0"/>
              <a:t>BUT</a:t>
            </a:r>
            <a:r>
              <a:rPr lang="en-US" sz="1732" dirty="0"/>
              <a:t>: CD caused by flapping, which is caused by reconnection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398E97-E8B7-D648-9DEC-D23D2B947041}"/>
              </a:ext>
            </a:extLst>
          </p:cNvPr>
          <p:cNvSpPr/>
          <p:nvPr/>
        </p:nvSpPr>
        <p:spPr>
          <a:xfrm rot="1052887">
            <a:off x="2714154" y="713018"/>
            <a:ext cx="795650" cy="63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949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F59F8AE-27E1-FE42-9C1E-707BB3BA25F2}"/>
              </a:ext>
            </a:extLst>
          </p:cNvPr>
          <p:cNvSpPr/>
          <p:nvPr/>
        </p:nvSpPr>
        <p:spPr>
          <a:xfrm>
            <a:off x="2484416" y="370153"/>
            <a:ext cx="4645589" cy="691786"/>
          </a:xfrm>
          <a:prstGeom prst="roundRect">
            <a:avLst/>
          </a:prstGeom>
          <a:solidFill>
            <a:srgbClr val="FFA51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598" b="1" dirty="0">
                <a:solidFill>
                  <a:schemeClr val="tx1"/>
                </a:solidFill>
              </a:rPr>
              <a:t>Plasmoid release in Vlasiator</a:t>
            </a:r>
            <a:endParaRPr lang="en-GB" sz="2598" b="1" dirty="0">
              <a:solidFill>
                <a:schemeClr val="tx1"/>
              </a:solidFill>
            </a:endParaRPr>
          </a:p>
        </p:txBody>
      </p:sp>
      <p:pic>
        <p:nvPicPr>
          <p:cNvPr id="29" name="Graphic 28" descr="Tick with solid fill">
            <a:extLst>
              <a:ext uri="{FF2B5EF4-FFF2-40B4-BE49-F238E27FC236}">
                <a16:creationId xmlns:a16="http://schemas.microsoft.com/office/drawing/2014/main" id="{E1AC2321-FE04-B14F-9B6D-3A2D7E37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920" y="3207480"/>
            <a:ext cx="370023" cy="370023"/>
          </a:xfrm>
          <a:prstGeom prst="rect">
            <a:avLst/>
          </a:prstGeom>
        </p:spPr>
      </p:pic>
      <p:pic>
        <p:nvPicPr>
          <p:cNvPr id="30" name="Graphic 29" descr="Close with solid fill">
            <a:extLst>
              <a:ext uri="{FF2B5EF4-FFF2-40B4-BE49-F238E27FC236}">
                <a16:creationId xmlns:a16="http://schemas.microsoft.com/office/drawing/2014/main" id="{142563C6-E0FB-9B46-BA04-4AC2DC18B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195" y="3698400"/>
            <a:ext cx="321495" cy="321495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C1C63CF-ACB4-4B49-8975-CC8F0134A5B7}"/>
              </a:ext>
            </a:extLst>
          </p:cNvPr>
          <p:cNvSpPr/>
          <p:nvPr/>
        </p:nvSpPr>
        <p:spPr>
          <a:xfrm>
            <a:off x="129920" y="4863607"/>
            <a:ext cx="8817310" cy="1427987"/>
          </a:xfrm>
          <a:prstGeom prst="roundRect">
            <a:avLst>
              <a:gd name="adj" fmla="val 9372"/>
            </a:avLst>
          </a:prstGeom>
          <a:solidFill>
            <a:srgbClr val="FFA5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32" b="1" dirty="0">
                <a:solidFill>
                  <a:schemeClr val="tx1"/>
                </a:solidFill>
              </a:rPr>
              <a:t>		scenario</a:t>
            </a:r>
            <a:r>
              <a:rPr lang="en-US" sz="1732" dirty="0">
                <a:solidFill>
                  <a:schemeClr val="tx1"/>
                </a:solidFill>
              </a:rPr>
              <a:t>:</a:t>
            </a:r>
          </a:p>
          <a:p>
            <a:pPr marL="278418" indent="-278418">
              <a:buFont typeface="Arial"/>
              <a:buChar char="•"/>
            </a:pPr>
            <a:r>
              <a:rPr lang="en-US" sz="1732" dirty="0">
                <a:solidFill>
                  <a:schemeClr val="tx1"/>
                </a:solidFill>
              </a:rPr>
              <a:t>Two reconnection sites @flanks </a:t>
            </a:r>
            <a:r>
              <a:rPr lang="en-US" sz="1732" dirty="0">
                <a:solidFill>
                  <a:schemeClr val="tx1"/>
                </a:solidFill>
                <a:sym typeface="Wingdings" pitchFamily="2" charset="2"/>
              </a:rPr>
              <a:t>move to </a:t>
            </a:r>
            <a:r>
              <a:rPr lang="en-US" sz="1732" dirty="0" err="1">
                <a:solidFill>
                  <a:schemeClr val="tx1"/>
                </a:solidFill>
              </a:rPr>
              <a:t>centre</a:t>
            </a:r>
            <a:r>
              <a:rPr lang="en-US" sz="1732" dirty="0">
                <a:solidFill>
                  <a:schemeClr val="tx1"/>
                </a:solidFill>
              </a:rPr>
              <a:t>: </a:t>
            </a:r>
            <a:r>
              <a:rPr lang="en-US" sz="1732" b="1" dirty="0">
                <a:solidFill>
                  <a:schemeClr val="tx1"/>
                </a:solidFill>
              </a:rPr>
              <a:t>plasmoid</a:t>
            </a:r>
          </a:p>
          <a:p>
            <a:pPr marL="278418" indent="-278418">
              <a:buFont typeface="Arial"/>
              <a:buChar char="•"/>
            </a:pPr>
            <a:r>
              <a:rPr lang="en-US" sz="1732" dirty="0">
                <a:solidFill>
                  <a:schemeClr val="tx1"/>
                </a:solidFill>
              </a:rPr>
              <a:t>Centre disrupts the current due to current sheet flapping</a:t>
            </a:r>
          </a:p>
          <a:p>
            <a:pPr marL="278418" indent="-278418">
              <a:buFont typeface="Arial"/>
              <a:buChar char="•"/>
            </a:pPr>
            <a:r>
              <a:rPr lang="en-FI" sz="1800" b="1" dirty="0">
                <a:solidFill>
                  <a:schemeClr val="tx1"/>
                </a:solidFill>
              </a:rPr>
              <a:t>Palmroth et al., Nature Geoscience 2023 </a:t>
            </a:r>
            <a:r>
              <a:rPr lang="en-GB" sz="1800" b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</a:t>
            </a:r>
            <a:r>
              <a:rPr lang="en-GB" sz="1800" b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10.1038/s41561-023-01206-2</a:t>
            </a:r>
            <a:endParaRPr lang="en-FI" sz="18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EF41EE-D5A6-2144-95BB-ACAB1C93F82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59999" y="5080960"/>
            <a:ext cx="1508931" cy="185100"/>
          </a:xfrm>
          <a:prstGeom prst="rect">
            <a:avLst/>
          </a:prstGeom>
        </p:spPr>
      </p:pic>
      <p:pic>
        <p:nvPicPr>
          <p:cNvPr id="181" name="Picture 180" descr="Diagram&#10;&#10;Description automatically generated">
            <a:extLst>
              <a:ext uri="{FF2B5EF4-FFF2-40B4-BE49-F238E27FC236}">
                <a16:creationId xmlns:a16="http://schemas.microsoft.com/office/drawing/2014/main" id="{8A486D8C-1CCA-A43D-E8A8-6E07DC052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195" y="1172465"/>
            <a:ext cx="8240019" cy="1839035"/>
          </a:xfrm>
          <a:prstGeom prst="rect">
            <a:avLst/>
          </a:prstGeom>
        </p:spPr>
      </p:pic>
      <p:pic>
        <p:nvPicPr>
          <p:cNvPr id="182" name="Graphic 181" descr="Tick with solid fill">
            <a:extLst>
              <a:ext uri="{FF2B5EF4-FFF2-40B4-BE49-F238E27FC236}">
                <a16:creationId xmlns:a16="http://schemas.microsoft.com/office/drawing/2014/main" id="{D28A7B2E-D372-B0CF-45C2-CF62FF2B7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65" y="3977625"/>
            <a:ext cx="370023" cy="370023"/>
          </a:xfrm>
          <a:prstGeom prst="rect">
            <a:avLst/>
          </a:prstGeom>
        </p:spPr>
      </p:pic>
      <p:pic>
        <p:nvPicPr>
          <p:cNvPr id="183" name="Graphic 182" descr="Close with solid fill">
            <a:extLst>
              <a:ext uri="{FF2B5EF4-FFF2-40B4-BE49-F238E27FC236}">
                <a16:creationId xmlns:a16="http://schemas.microsoft.com/office/drawing/2014/main" id="{A10AE4E4-28B7-2070-EE9E-0EF066543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310" y="4428606"/>
            <a:ext cx="321495" cy="321495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22E79C95-798B-FB00-D2E6-7E4710BF5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8647" y="123712"/>
            <a:ext cx="1278194" cy="1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6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52F2D-F661-0567-4F4A-33A3ED0F9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" y="0"/>
            <a:ext cx="10306374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41DD9F-C421-3042-9A50-CAF6635AA6B0}"/>
              </a:ext>
            </a:extLst>
          </p:cNvPr>
          <p:cNvSpPr/>
          <p:nvPr/>
        </p:nvSpPr>
        <p:spPr>
          <a:xfrm>
            <a:off x="211066" y="3070578"/>
            <a:ext cx="9847334" cy="3578578"/>
          </a:xfrm>
          <a:prstGeom prst="roundRect">
            <a:avLst>
              <a:gd name="adj" fmla="val 5251"/>
            </a:avLst>
          </a:prstGeom>
          <a:solidFill>
            <a:srgbClr val="3B8656">
              <a:alpha val="47298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2029" indent="-232029">
              <a:buFont typeface="Arial" panose="020B0604020202020204" pitchFamily="34" charset="0"/>
              <a:buChar char="•"/>
            </a:pPr>
            <a:r>
              <a:rPr lang="en-GB" sz="2000" b="1" dirty="0"/>
              <a:t>Several 2D and 3D runs ready and more coming (next: 3D foreshock-magnetosheath)</a:t>
            </a:r>
          </a:p>
          <a:p>
            <a:pPr marL="689229" lvl="1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Hundreds of Terabytes of data</a:t>
            </a:r>
          </a:p>
          <a:p>
            <a:pPr marL="232029" indent="-232029">
              <a:buFont typeface="Arial" panose="020B0604020202020204" pitchFamily="34" charset="0"/>
              <a:buChar char="•"/>
            </a:pPr>
            <a:r>
              <a:rPr lang="en-GB" sz="2000" dirty="0"/>
              <a:t>Code is open source</a:t>
            </a:r>
          </a:p>
          <a:p>
            <a:pPr marL="689229" lvl="1" indent="-232029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itchFamily="2" charset="2"/>
              </a:rPr>
              <a:t>Multiple groups working on results or running the code (USA and Europe)</a:t>
            </a:r>
          </a:p>
          <a:p>
            <a:pPr marL="232029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Rules-of-the-road: </a:t>
            </a:r>
            <a:r>
              <a:rPr lang="en-GB" sz="2000" dirty="0">
                <a:solidFill>
                  <a:schemeClr val="bg1"/>
                </a:solidFill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https://helsinki.fi/vlasiator</a:t>
            </a:r>
            <a:endParaRPr lang="en-GB" sz="2000" dirty="0">
              <a:solidFill>
                <a:schemeClr val="bg1"/>
              </a:solidFill>
              <a:sym typeface="Wingdings" pitchFamily="2" charset="2"/>
            </a:endParaRPr>
          </a:p>
          <a:p>
            <a:pPr marL="232029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How running works:</a:t>
            </a:r>
          </a:p>
          <a:p>
            <a:pPr marL="689229" lvl="1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Apply for computational resources (~30 million core hours), do a config file and a test run, babysit production (because supercomputer facilities have all sorts of problems)</a:t>
            </a:r>
          </a:p>
          <a:p>
            <a:pPr marL="232029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Config files applied for other systems exist</a:t>
            </a:r>
          </a:p>
          <a:p>
            <a:pPr marL="689229" lvl="1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Mars, Mercury</a:t>
            </a:r>
          </a:p>
          <a:p>
            <a:pPr marL="689229" lvl="1" indent="-232029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Local boxes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805B13-D699-C9DA-A24D-117FA57E8622}"/>
              </a:ext>
            </a:extLst>
          </p:cNvPr>
          <p:cNvSpPr/>
          <p:nvPr/>
        </p:nvSpPr>
        <p:spPr>
          <a:xfrm>
            <a:off x="211066" y="294808"/>
            <a:ext cx="3390090" cy="657157"/>
          </a:xfrm>
          <a:prstGeom prst="roundRect">
            <a:avLst/>
          </a:prstGeom>
          <a:solidFill>
            <a:srgbClr val="3B8656">
              <a:alpha val="47298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87"/>
              </a:spcBef>
            </a:pPr>
            <a:r>
              <a:rPr lang="en-GB" sz="3248" b="1" dirty="0">
                <a:solidFill>
                  <a:schemeClr val="bg1"/>
                </a:solidFill>
              </a:rPr>
              <a:t>Current resources</a:t>
            </a:r>
          </a:p>
        </p:txBody>
      </p:sp>
    </p:spTree>
    <p:extLst>
      <p:ext uri="{BB962C8B-B14F-4D97-AF65-F5344CB8AC3E}">
        <p14:creationId xmlns:p14="http://schemas.microsoft.com/office/powerpoint/2010/main" val="390411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sh&#10;&#10;Description automatically generated with low confidence">
            <a:extLst>
              <a:ext uri="{FF2B5EF4-FFF2-40B4-BE49-F238E27FC236}">
                <a16:creationId xmlns:a16="http://schemas.microsoft.com/office/drawing/2014/main" id="{8EA3ED45-F753-6E48-85F7-FCB47146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4949825" y="1775791"/>
            <a:ext cx="4249851" cy="27981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Wingdings" pitchFamily="2" charset="2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Wingdings" pitchFamily="2" charset="2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rtl="0" eaLnBrk="1" fontAlgn="base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‒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rtl="0" eaLnBrk="1" fontAlgn="base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rtl="0" eaLnBrk="1" fontAlgn="base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676" lvl="1" indent="-278418" algn="ctr">
              <a:buFont typeface="Arial"/>
              <a:buChar char="•"/>
            </a:pPr>
            <a:endParaRPr lang="en-US" sz="1732" dirty="0">
              <a:solidFill>
                <a:srgbClr val="FFFFFF"/>
              </a:solidFill>
            </a:endParaRPr>
          </a:p>
          <a:p>
            <a:pPr algn="ctr"/>
            <a:r>
              <a:rPr lang="en-US" sz="4600" dirty="0">
                <a:solidFill>
                  <a:srgbClr val="FFFFFF"/>
                </a:solidFill>
              </a:rPr>
              <a:t>Thank you!</a:t>
            </a:r>
          </a:p>
          <a:p>
            <a:pPr algn="ctr"/>
            <a:endParaRPr lang="en-US" sz="2598" dirty="0">
              <a:solidFill>
                <a:srgbClr val="FFFFFF"/>
              </a:solidFill>
            </a:endParaRPr>
          </a:p>
          <a:p>
            <a:pPr algn="ctr"/>
            <a:r>
              <a:rPr lang="en-US" sz="2598" dirty="0">
                <a:solidFill>
                  <a:srgbClr val="FFFFFF"/>
                </a:solidFill>
              </a:rPr>
              <a:t>Contact: </a:t>
            </a:r>
            <a:r>
              <a:rPr lang="en-US" sz="2598" dirty="0" err="1">
                <a:solidFill>
                  <a:srgbClr val="FFFFFF"/>
                </a:solidFill>
              </a:rPr>
              <a:t>minna.palmroth@helsinki.fi</a:t>
            </a:r>
            <a:endParaRPr lang="en-US" sz="2598" dirty="0">
              <a:solidFill>
                <a:srgbClr val="FFFFFF"/>
              </a:solidFill>
            </a:endParaRPr>
          </a:p>
          <a:p>
            <a:pPr marL="493676" lvl="1" indent="-278418" algn="ctr">
              <a:buFont typeface="Arial"/>
              <a:buChar char="•"/>
            </a:pPr>
            <a:endParaRPr lang="en-US" sz="1732" dirty="0">
              <a:solidFill>
                <a:srgbClr val="FFFFFF"/>
              </a:solidFill>
            </a:endParaRPr>
          </a:p>
          <a:p>
            <a:pPr marL="493676" lvl="1" indent="-278418" algn="ctr">
              <a:buFont typeface="Arial"/>
              <a:buChar char="•"/>
            </a:pPr>
            <a:endParaRPr lang="en-US" sz="1732" dirty="0">
              <a:solidFill>
                <a:srgbClr val="FFFFFF"/>
              </a:solidFill>
            </a:endParaRPr>
          </a:p>
          <a:p>
            <a:pPr marL="278418" indent="-278418" algn="ctr">
              <a:buFont typeface="Arial"/>
              <a:buChar char="•"/>
            </a:pPr>
            <a:endParaRPr lang="en-US" sz="1732" dirty="0">
              <a:solidFill>
                <a:srgbClr val="FFFFFF"/>
              </a:solidFill>
            </a:endParaRPr>
          </a:p>
        </p:txBody>
      </p:sp>
      <p:pic>
        <p:nvPicPr>
          <p:cNvPr id="7" name="Picture 6" descr="HY__TO23_matemL_EN_V1__NEG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1"/>
          <a:stretch/>
        </p:blipFill>
        <p:spPr>
          <a:xfrm>
            <a:off x="8578755" y="694354"/>
            <a:ext cx="1320895" cy="8912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A0C93B4-8132-C14D-A081-7D647931E50F}"/>
              </a:ext>
            </a:extLst>
          </p:cNvPr>
          <p:cNvSpPr>
            <a:spLocks noChangeAspect="1"/>
          </p:cNvSpPr>
          <p:nvPr/>
        </p:nvSpPr>
        <p:spPr>
          <a:xfrm>
            <a:off x="3133582" y="2465010"/>
            <a:ext cx="497795" cy="475663"/>
          </a:xfrm>
          <a:prstGeom prst="ellipse">
            <a:avLst/>
          </a:prstGeom>
          <a:solidFill>
            <a:schemeClr val="tx1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9" dirty="0"/>
          </a:p>
        </p:txBody>
      </p:sp>
      <p:pic>
        <p:nvPicPr>
          <p:cNvPr id="12" name="Picture 11" descr="earth.jpg">
            <a:extLst>
              <a:ext uri="{FF2B5EF4-FFF2-40B4-BE49-F238E27FC236}">
                <a16:creationId xmlns:a16="http://schemas.microsoft.com/office/drawing/2014/main" id="{8C776DCE-3A2B-B443-9C0F-B49D1FB8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" b="99283" l="7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7579" y="2605303"/>
            <a:ext cx="199103" cy="2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6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4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09 at 12.39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55935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46525" y="3155662"/>
            <a:ext cx="540000" cy="540000"/>
          </a:xfrm>
          <a:prstGeom prst="ellipse">
            <a:avLst/>
          </a:prstGeom>
          <a:solidFill>
            <a:schemeClr val="tx1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arth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" b="99283" l="7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7645" y="3342098"/>
            <a:ext cx="180000" cy="195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634783" y="5582750"/>
            <a:ext cx="2081725" cy="36933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You are here</a:t>
            </a:r>
          </a:p>
        </p:txBody>
      </p:sp>
      <p:cxnSp>
        <p:nvCxnSpPr>
          <p:cNvPr id="9" name="Straight Arrow Connector 8"/>
          <p:cNvCxnSpPr>
            <a:stCxn id="7" idx="0"/>
            <a:endCxn id="5" idx="2"/>
          </p:cNvCxnSpPr>
          <p:nvPr/>
        </p:nvCxnSpPr>
        <p:spPr>
          <a:xfrm flipV="1">
            <a:off x="5675646" y="3537373"/>
            <a:ext cx="51999" cy="204537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184533" y="2992695"/>
            <a:ext cx="2081725" cy="2592538"/>
            <a:chOff x="8263089" y="2455840"/>
            <a:chExt cx="2081725" cy="2592538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8461776" y="2455840"/>
              <a:ext cx="1176872" cy="274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8467180" y="2871571"/>
              <a:ext cx="1176872" cy="274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8472584" y="3287302"/>
              <a:ext cx="1176872" cy="274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8477988" y="3703033"/>
              <a:ext cx="1176872" cy="274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8483392" y="4118764"/>
              <a:ext cx="1176872" cy="274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8488796" y="4534495"/>
              <a:ext cx="1176872" cy="274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 bwMode="auto">
            <a:xfrm>
              <a:off x="8263089" y="4679046"/>
              <a:ext cx="208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Solar wind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88189" y="91658"/>
            <a:ext cx="3301693" cy="3464344"/>
            <a:chOff x="5588189" y="91658"/>
            <a:chExt cx="3301693" cy="3464344"/>
          </a:xfrm>
        </p:grpSpPr>
        <p:sp>
          <p:nvSpPr>
            <p:cNvPr id="24" name="Rectangle 23"/>
            <p:cNvSpPr/>
            <p:nvPr/>
          </p:nvSpPr>
          <p:spPr>
            <a:xfrm>
              <a:off x="5588189" y="3302000"/>
              <a:ext cx="320854" cy="25400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5588189" y="91658"/>
              <a:ext cx="552245" cy="3196974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922410" y="2343832"/>
              <a:ext cx="2954380" cy="121217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132706" y="95225"/>
              <a:ext cx="2757176" cy="2248607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3576" t="13796" r="3555" b="14715"/>
            <a:stretch/>
          </p:blipFill>
          <p:spPr>
            <a:xfrm>
              <a:off x="6140435" y="91658"/>
              <a:ext cx="2736355" cy="223908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 bwMode="auto">
            <a:xfrm rot="20172461">
              <a:off x="7584293" y="1399149"/>
              <a:ext cx="37601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N</a:t>
              </a:r>
            </a:p>
          </p:txBody>
        </p:sp>
        <p:sp>
          <p:nvSpPr>
            <p:cNvPr id="41" name="TextBox 40"/>
            <p:cNvSpPr txBox="1"/>
            <p:nvPr/>
          </p:nvSpPr>
          <p:spPr bwMode="auto">
            <a:xfrm rot="20172461">
              <a:off x="7252265" y="726624"/>
              <a:ext cx="37601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0" y="6154159"/>
            <a:ext cx="9899650" cy="497610"/>
            <a:chOff x="0" y="6154159"/>
            <a:chExt cx="9899650" cy="497610"/>
          </a:xfrm>
        </p:grpSpPr>
        <p:cxnSp>
          <p:nvCxnSpPr>
            <p:cNvPr id="45" name="Straight Arrow Connector 44"/>
            <p:cNvCxnSpPr/>
            <p:nvPr/>
          </p:nvCxnSpPr>
          <p:spPr>
            <a:xfrm flipV="1">
              <a:off x="0" y="6651769"/>
              <a:ext cx="9899650" cy="0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 bwMode="auto">
            <a:xfrm>
              <a:off x="379687" y="6154159"/>
              <a:ext cx="33956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1 million </a:t>
              </a:r>
              <a:r>
                <a:rPr lang="en-US" sz="2400" dirty="0" err="1">
                  <a:solidFill>
                    <a:srgbClr val="FFFFFF"/>
                  </a:solidFill>
                </a:rPr>
                <a:t>kilometres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74945" y="1"/>
            <a:ext cx="3482635" cy="6844905"/>
            <a:chOff x="274945" y="1"/>
            <a:chExt cx="3482635" cy="6844905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274945" y="1"/>
              <a:ext cx="8385" cy="6844905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 bwMode="auto">
            <a:xfrm>
              <a:off x="361881" y="203394"/>
              <a:ext cx="339569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630 000</a:t>
              </a:r>
            </a:p>
            <a:p>
              <a:r>
                <a:rPr lang="en-US" sz="2400" dirty="0" err="1">
                  <a:solidFill>
                    <a:srgbClr val="FFFFFF"/>
                  </a:solidFill>
                </a:rPr>
                <a:t>kilometres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D9274F-E3CA-6A48-8925-62A5DB8AA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9650" cy="7424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D69A3-C6B9-2041-B07C-08EAD101C29D}"/>
              </a:ext>
            </a:extLst>
          </p:cNvPr>
          <p:cNvSpPr txBox="1"/>
          <p:nvPr/>
        </p:nvSpPr>
        <p:spPr bwMode="auto">
          <a:xfrm>
            <a:off x="499530" y="6340443"/>
            <a:ext cx="2176784" cy="17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8" dirty="0">
                <a:solidFill>
                  <a:srgbClr val="FFFFFF"/>
                </a:solidFill>
              </a:rPr>
              <a:t>Pic: Minna Palmroth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9939B6-F967-4B44-892B-51DE88AB1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9" b="95512" l="3875" r="96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2512" y="684193"/>
            <a:ext cx="1909314" cy="1699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42449A-6B3D-B74C-A16F-9B04A6568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91" r="4785" b="5498"/>
          <a:stretch/>
        </p:blipFill>
        <p:spPr>
          <a:xfrm>
            <a:off x="4635115" y="987679"/>
            <a:ext cx="4572000" cy="29326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C62961-BC83-8D44-AD14-A974C27F620F}"/>
              </a:ext>
            </a:extLst>
          </p:cNvPr>
          <p:cNvSpPr txBox="1"/>
          <p:nvPr/>
        </p:nvSpPr>
        <p:spPr bwMode="auto">
          <a:xfrm rot="16200000">
            <a:off x="4240055" y="2287526"/>
            <a:ext cx="1293624" cy="19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1247" dirty="0" err="1"/>
              <a:t>Number</a:t>
            </a:r>
            <a:r>
              <a:rPr lang="fi-FI" sz="1247" dirty="0"/>
              <a:t> of </a:t>
            </a:r>
            <a:r>
              <a:rPr lang="fi-FI" sz="1247" dirty="0" err="1"/>
              <a:t>particles</a:t>
            </a:r>
            <a:endParaRPr lang="fi-FI" sz="1247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532D5B-90B9-564C-8F17-0EE6B7C74F76}"/>
              </a:ext>
            </a:extLst>
          </p:cNvPr>
          <p:cNvSpPr txBox="1"/>
          <p:nvPr/>
        </p:nvSpPr>
        <p:spPr bwMode="auto">
          <a:xfrm>
            <a:off x="7073873" y="2673849"/>
            <a:ext cx="267702" cy="19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1247" dirty="0"/>
              <a:t>-15°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655124-B8A0-564C-8F17-BA183A545C27}"/>
              </a:ext>
            </a:extLst>
          </p:cNvPr>
          <p:cNvGrpSpPr/>
          <p:nvPr/>
        </p:nvGrpSpPr>
        <p:grpSpPr>
          <a:xfrm>
            <a:off x="6644294" y="4135081"/>
            <a:ext cx="2957092" cy="2746256"/>
            <a:chOff x="812847" y="932846"/>
            <a:chExt cx="2604585" cy="24823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E5AB27-B54D-4644-842D-414CE601C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229" t="4914" r="7587" b="52699"/>
            <a:stretch/>
          </p:blipFill>
          <p:spPr>
            <a:xfrm>
              <a:off x="935389" y="932846"/>
              <a:ext cx="2482043" cy="24823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DC3634-1AB7-6D48-8127-11832A36E4DC}"/>
                </a:ext>
              </a:extLst>
            </p:cNvPr>
            <p:cNvSpPr txBox="1"/>
            <p:nvPr/>
          </p:nvSpPr>
          <p:spPr>
            <a:xfrm>
              <a:off x="812847" y="2839959"/>
              <a:ext cx="1674152" cy="5202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570" dirty="0">
                  <a:latin typeface="Arial"/>
                  <a:cs typeface="Arial"/>
                </a:rPr>
                <a:t>Distributions in space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AE2C0C-E812-8235-7A17-3D394DA7B30D}"/>
              </a:ext>
            </a:extLst>
          </p:cNvPr>
          <p:cNvSpPr txBox="1"/>
          <p:nvPr/>
        </p:nvSpPr>
        <p:spPr bwMode="auto">
          <a:xfrm>
            <a:off x="222574" y="280510"/>
            <a:ext cx="72010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First approximations: Fluid simulations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BEBB3-DC4B-9513-836E-B6EFD259DC68}"/>
              </a:ext>
            </a:extLst>
          </p:cNvPr>
          <p:cNvSpPr txBox="1"/>
          <p:nvPr/>
        </p:nvSpPr>
        <p:spPr bwMode="auto">
          <a:xfrm>
            <a:off x="6274303" y="3877891"/>
            <a:ext cx="1274451" cy="19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1247" dirty="0" err="1"/>
              <a:t>Velocity</a:t>
            </a:r>
            <a:r>
              <a:rPr lang="fi-FI" sz="1247" dirty="0"/>
              <a:t> of </a:t>
            </a:r>
            <a:r>
              <a:rPr lang="fi-FI" sz="1247" dirty="0" err="1"/>
              <a:t>particles</a:t>
            </a:r>
            <a:endParaRPr lang="fi-FI" sz="1247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6C2371-C073-66A2-C76A-4C333C43354A}"/>
              </a:ext>
            </a:extLst>
          </p:cNvPr>
          <p:cNvCxnSpPr/>
          <p:nvPr/>
        </p:nvCxnSpPr>
        <p:spPr>
          <a:xfrm>
            <a:off x="6350924" y="2906136"/>
            <a:ext cx="119783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fthan\AppData\Local\Microsoft\Windows\Temporary Internet Files\Content.Outlook\5OF0COON\kuva1_uus.png">
            <a:extLst>
              <a:ext uri="{FF2B5EF4-FFF2-40B4-BE49-F238E27FC236}">
                <a16:creationId xmlns:a16="http://schemas.microsoft.com/office/drawing/2014/main" id="{821FC102-2066-89D3-5633-110E8247413F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1316" r="11712" b="34152"/>
          <a:stretch/>
        </p:blipFill>
        <p:spPr bwMode="auto">
          <a:xfrm flipH="1">
            <a:off x="0" y="1654735"/>
            <a:ext cx="238967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CQ-T.png">
            <a:extLst>
              <a:ext uri="{FF2B5EF4-FFF2-40B4-BE49-F238E27FC236}">
                <a16:creationId xmlns:a16="http://schemas.microsoft.com/office/drawing/2014/main" id="{69D82EAD-66A1-8D04-C928-BD52D2DDF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35280" r="21336" b="16170"/>
          <a:stretch/>
        </p:blipFill>
        <p:spPr>
          <a:xfrm flipH="1" flipV="1">
            <a:off x="5865550" y="1654734"/>
            <a:ext cx="3998611" cy="3261881"/>
          </a:xfrm>
          <a:prstGeom prst="rect">
            <a:avLst/>
          </a:prstGeom>
        </p:spPr>
      </p:pic>
      <p:pic>
        <p:nvPicPr>
          <p:cNvPr id="9" name="Picture 8" descr="earth.jpg">
            <a:extLst>
              <a:ext uri="{FF2B5EF4-FFF2-40B4-BE49-F238E27FC236}">
                <a16:creationId xmlns:a16="http://schemas.microsoft.com/office/drawing/2014/main" id="{2A8DDCCD-50E6-3177-32AA-F68E9C15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53" y="4537769"/>
            <a:ext cx="194875" cy="195275"/>
          </a:xfrm>
          <a:prstGeom prst="rect">
            <a:avLst/>
          </a:prstGeom>
        </p:spPr>
      </p:pic>
      <p:pic>
        <p:nvPicPr>
          <p:cNvPr id="10" name="Picture 9" descr="3dv_blue_0148436.png">
            <a:extLst>
              <a:ext uri="{FF2B5EF4-FFF2-40B4-BE49-F238E27FC236}">
                <a16:creationId xmlns:a16="http://schemas.microsoft.com/office/drawing/2014/main" id="{27636EBF-DB05-E424-9E5D-FBF73EE5F3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-404" r="9004" b="-117"/>
          <a:stretch/>
        </p:blipFill>
        <p:spPr>
          <a:xfrm rot="16200000">
            <a:off x="8124112" y="4847743"/>
            <a:ext cx="1767812" cy="1783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EE6F0-A4AB-4C32-6C1D-BA8D84BE9C11}"/>
              </a:ext>
            </a:extLst>
          </p:cNvPr>
          <p:cNvSpPr txBox="1"/>
          <p:nvPr/>
        </p:nvSpPr>
        <p:spPr>
          <a:xfrm>
            <a:off x="5946361" y="4470344"/>
            <a:ext cx="1388183" cy="353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700" dirty="0">
                <a:latin typeface="Arial"/>
                <a:cs typeface="Arial"/>
              </a:rPr>
              <a:t>VLASIATOR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2058C5-6836-680F-B291-BBCC475F9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29" t="4914" r="7587" b="52699"/>
          <a:stretch/>
        </p:blipFill>
        <p:spPr>
          <a:xfrm>
            <a:off x="2426943" y="1652014"/>
            <a:ext cx="1880969" cy="17719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5F10FA-DA3E-F254-68B0-86E122E52A2C}"/>
              </a:ext>
            </a:extLst>
          </p:cNvPr>
          <p:cNvSpPr/>
          <p:nvPr/>
        </p:nvSpPr>
        <p:spPr>
          <a:xfrm>
            <a:off x="4282511" y="1709368"/>
            <a:ext cx="1557585" cy="78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Observations (THEMIS spacecraft)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5533E2-18B5-09A9-ED61-8F61F4D56391}"/>
              </a:ext>
            </a:extLst>
          </p:cNvPr>
          <p:cNvSpPr/>
          <p:nvPr/>
        </p:nvSpPr>
        <p:spPr>
          <a:xfrm>
            <a:off x="6334698" y="4916615"/>
            <a:ext cx="1557586" cy="17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Vlasiator: Distribution function is modelled perfectly. No assumptions.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33E39-914C-D9C4-A84F-166978297D50}"/>
              </a:ext>
            </a:extLst>
          </p:cNvPr>
          <p:cNvSpPr txBox="1"/>
          <p:nvPr/>
        </p:nvSpPr>
        <p:spPr>
          <a:xfrm>
            <a:off x="107387" y="1743119"/>
            <a:ext cx="72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MHD</a:t>
            </a:r>
            <a:endParaRPr lang="en-FI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9E6966-F7CF-5655-113D-AC02DEAD7E04}"/>
              </a:ext>
            </a:extLst>
          </p:cNvPr>
          <p:cNvSpPr/>
          <p:nvPr/>
        </p:nvSpPr>
        <p:spPr>
          <a:xfrm>
            <a:off x="0" y="5248319"/>
            <a:ext cx="2003612" cy="153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MHD: Distribution function is not modelled. Single value is used for temperature.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B939026-D5E9-2D5D-F6D6-77CFA202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12" y="234719"/>
            <a:ext cx="8138738" cy="132556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Everything depends on how to model the plasma distribution function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7DAFAA-5549-B5DF-F321-B4EB0615F0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654"/>
          <a:stretch/>
        </p:blipFill>
        <p:spPr>
          <a:xfrm flipH="1">
            <a:off x="3461210" y="3561165"/>
            <a:ext cx="1914455" cy="1536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079BA-C79D-7ED7-FD3A-6925821F73C6}"/>
              </a:ext>
            </a:extLst>
          </p:cNvPr>
          <p:cNvSpPr txBox="1"/>
          <p:nvPr/>
        </p:nvSpPr>
        <p:spPr>
          <a:xfrm>
            <a:off x="3461210" y="3561165"/>
            <a:ext cx="1494121" cy="2308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/>
                <a:cs typeface="Arial"/>
              </a:rPr>
              <a:t>Blanco-Cano et al. [2006]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7125BC-44D6-37CD-4703-B835C8C5645A}"/>
              </a:ext>
            </a:extLst>
          </p:cNvPr>
          <p:cNvSpPr txBox="1"/>
          <p:nvPr/>
        </p:nvSpPr>
        <p:spPr>
          <a:xfrm>
            <a:off x="3484588" y="5019126"/>
            <a:ext cx="200361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cs typeface="Arial"/>
              </a:rPr>
              <a:t>Particle-in-cell (PIC). Distribution is constructed from particle statistics.</a:t>
            </a:r>
          </a:p>
        </p:txBody>
      </p:sp>
    </p:spTree>
    <p:extLst>
      <p:ext uri="{BB962C8B-B14F-4D97-AF65-F5344CB8AC3E}">
        <p14:creationId xmlns:p14="http://schemas.microsoft.com/office/powerpoint/2010/main" val="4173914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3549875" cy="5657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47" t="46120" r="34309" b="14382"/>
          <a:stretch/>
        </p:blipFill>
        <p:spPr>
          <a:xfrm flipV="1">
            <a:off x="2228237" y="673100"/>
            <a:ext cx="3667582" cy="3216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0819" y="3860779"/>
            <a:ext cx="240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>
                <a:latin typeface="Arial"/>
                <a:cs typeface="Arial"/>
              </a:rPr>
              <a:t>Karimabadi</a:t>
            </a:r>
            <a:r>
              <a:rPr lang="en-US" sz="1400" i="1" dirty="0">
                <a:latin typeface="Arial"/>
                <a:cs typeface="Arial"/>
              </a:rPr>
              <a:t> et al., 2014</a:t>
            </a:r>
          </a:p>
        </p:txBody>
      </p:sp>
      <p:pic>
        <p:nvPicPr>
          <p:cNvPr id="7" name="Picture 2" descr="C:\Users\alfthan\AppData\Local\Microsoft\Windows\Temporary Internet Files\Content.Outlook\5OF0COON\kuva1_uus.png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1316" r="11712" b="34152"/>
          <a:stretch/>
        </p:blipFill>
        <p:spPr bwMode="auto">
          <a:xfrm flipH="1">
            <a:off x="35489" y="673100"/>
            <a:ext cx="2192748" cy="321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1039" y="3860779"/>
            <a:ext cx="1732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>
                <a:latin typeface="Arial"/>
                <a:cs typeface="Arial"/>
              </a:rPr>
              <a:t>helsinki.fi/vlasiator</a:t>
            </a:r>
            <a:endParaRPr lang="fi-FI" sz="1400" dirty="0">
              <a:latin typeface="Arial"/>
              <a:cs typeface="Arial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34670"/>
              </p:ext>
            </p:extLst>
          </p:nvPr>
        </p:nvGraphicFramePr>
        <p:xfrm>
          <a:off x="177800" y="4200771"/>
          <a:ext cx="95758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1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2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fluid (MHD)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Hybrid-kinetic (particle-in-cell)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Hybrid-kinetic (Vlasov)</a:t>
                      </a:r>
                    </a:p>
                  </a:txBody>
                  <a:tcPr marL="98997" marR="989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Ions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Particles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Distribution functions</a:t>
                      </a:r>
                    </a:p>
                  </a:txBody>
                  <a:tcPr marL="98997" marR="989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Electrons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</a:t>
                      </a:r>
                    </a:p>
                  </a:txBody>
                  <a:tcPr marL="98997" marR="989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Run time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Real-time to weeks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Weeks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Weeks – months</a:t>
                      </a:r>
                    </a:p>
                  </a:txBody>
                  <a:tcPr marL="98997" marR="989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Scale of</a:t>
                      </a:r>
                    </a:p>
                    <a:p>
                      <a:pPr algn="r"/>
                      <a:r>
                        <a:rPr lang="en-US" sz="1600" b="1" dirty="0"/>
                        <a:t>applications</a:t>
                      </a:r>
                    </a:p>
                  </a:txBody>
                  <a:tcPr marL="98997" marR="9899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 scale (1000 km)</a:t>
                      </a:r>
                    </a:p>
                    <a:p>
                      <a:r>
                        <a:rPr lang="en-US" sz="1600" dirty="0"/>
                        <a:t>Now: Solar</a:t>
                      </a:r>
                      <a:r>
                        <a:rPr lang="en-US" sz="1600" baseline="0" dirty="0"/>
                        <a:t> system</a:t>
                      </a:r>
                      <a:endParaRPr lang="en-US" sz="1600" dirty="0"/>
                    </a:p>
                  </a:txBody>
                  <a:tcPr marL="98997" marR="9899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Ion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kinetic effects (10</a:t>
                      </a:r>
                      <a:r>
                        <a:rPr lang="en-US" sz="1600" baseline="0" dirty="0"/>
                        <a:t> – 1000 km)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Global = Solar wind, magnetosphere (+ ionosphere)</a:t>
                      </a:r>
                    </a:p>
                  </a:txBody>
                  <a:tcPr marL="98997" marR="98997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1754145" y="3900991"/>
            <a:ext cx="1053651" cy="3524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486684" y="3900991"/>
            <a:ext cx="144731" cy="3524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489" y="-255474"/>
            <a:ext cx="8568569" cy="1325563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Global </a:t>
            </a:r>
            <a:r>
              <a:rPr lang="en-US" sz="3600" dirty="0" err="1">
                <a:solidFill>
                  <a:schemeClr val="tx1"/>
                </a:solidFill>
                <a:latin typeface="Arial"/>
                <a:cs typeface="Arial"/>
              </a:rPr>
              <a:t>modelling</a:t>
            </a: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 techniques</a:t>
            </a:r>
          </a:p>
        </p:txBody>
      </p:sp>
      <p:pic>
        <p:nvPicPr>
          <p:cNvPr id="4" name="Picture 3" descr="BCQ-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35280" r="21336" b="16170"/>
          <a:stretch/>
        </p:blipFill>
        <p:spPr>
          <a:xfrm flipH="1" flipV="1">
            <a:off x="5901038" y="673099"/>
            <a:ext cx="3998611" cy="3261881"/>
          </a:xfrm>
          <a:prstGeom prst="rect">
            <a:avLst/>
          </a:prstGeom>
        </p:spPr>
      </p:pic>
      <p:pic>
        <p:nvPicPr>
          <p:cNvPr id="8" name="Picture 7" descr="ea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41" y="3556134"/>
            <a:ext cx="194875" cy="19527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7625858" y="3900991"/>
            <a:ext cx="275499" cy="3524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948980" y="3857683"/>
            <a:ext cx="240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Arial"/>
                <a:cs typeface="Arial"/>
              </a:rPr>
              <a:t>GUMICS-4, FMI</a:t>
            </a:r>
          </a:p>
        </p:txBody>
      </p:sp>
    </p:spTree>
    <p:extLst>
      <p:ext uri="{BB962C8B-B14F-4D97-AF65-F5344CB8AC3E}">
        <p14:creationId xmlns:p14="http://schemas.microsoft.com/office/powerpoint/2010/main" val="248111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4D01365D-F045-C94B-B664-E4FEB13E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06" y="0"/>
            <a:ext cx="778933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EC59BE-DDBB-2F42-B576-CD21C8F6F430}"/>
              </a:ext>
            </a:extLst>
          </p:cNvPr>
          <p:cNvSpPr/>
          <p:nvPr/>
        </p:nvSpPr>
        <p:spPr>
          <a:xfrm>
            <a:off x="0" y="644724"/>
            <a:ext cx="4223851" cy="55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49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26" y="420054"/>
            <a:ext cx="4430212" cy="5434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88" y="1199531"/>
            <a:ext cx="4953311" cy="238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487"/>
              </a:spcAft>
            </a:pPr>
            <a:r>
              <a:rPr lang="en-GB" sz="2000" b="1" dirty="0">
                <a:solidFill>
                  <a:schemeClr val="bg1"/>
                </a:solidFill>
              </a:rPr>
              <a:t>6D model</a:t>
            </a:r>
          </a:p>
          <a:p>
            <a:pPr marL="342900" indent="-342900">
              <a:lnSpc>
                <a:spcPct val="80000"/>
              </a:lnSpc>
              <a:spcAft>
                <a:spcPts val="487"/>
              </a:spcAft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Within each 3D location, solve also the 3D particle distribution</a:t>
            </a:r>
          </a:p>
          <a:p>
            <a:pPr marL="342900" indent="-342900">
              <a:lnSpc>
                <a:spcPct val="80000"/>
              </a:lnSpc>
              <a:spcAft>
                <a:spcPts val="487"/>
              </a:spcAft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</a:rPr>
              <a:t>Total number of cells: 10</a:t>
            </a:r>
            <a:r>
              <a:rPr lang="en-US" sz="2000" b="1" baseline="30000" dirty="0">
                <a:solidFill>
                  <a:schemeClr val="bg1"/>
                </a:solidFill>
              </a:rPr>
              <a:t>12</a:t>
            </a:r>
            <a:endParaRPr lang="en-GB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487"/>
              </a:spcAft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Over 10</a:t>
            </a:r>
            <a:r>
              <a:rPr lang="en-GB" sz="2000" b="1" baseline="30000" dirty="0">
                <a:solidFill>
                  <a:schemeClr val="bg1"/>
                </a:solidFill>
              </a:rPr>
              <a:t>5</a:t>
            </a:r>
            <a:r>
              <a:rPr lang="en-GB" sz="2000" b="1" dirty="0">
                <a:solidFill>
                  <a:schemeClr val="bg1"/>
                </a:solidFill>
              </a:rPr>
              <a:t> timesteps</a:t>
            </a:r>
          </a:p>
          <a:p>
            <a:pPr marL="342900" indent="-342900">
              <a:lnSpc>
                <a:spcPct val="80000"/>
              </a:lnSpc>
              <a:spcAft>
                <a:spcPts val="487"/>
              </a:spcAft>
              <a:buFontTx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Compute at scale using CPUs and GPUs, without idling cores</a:t>
            </a:r>
          </a:p>
          <a:p>
            <a:pPr lvl="1" algn="r">
              <a:lnSpc>
                <a:spcPct val="80000"/>
              </a:lnSpc>
              <a:spcAft>
                <a:spcPts val="487"/>
              </a:spcAft>
            </a:pPr>
            <a:r>
              <a:rPr lang="en-GB" sz="2000" b="1" dirty="0">
                <a:solidFill>
                  <a:schemeClr val="bg1"/>
                </a:solidFill>
              </a:rPr>
              <a:t>	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2D933E38-13F9-4444-9B75-F4174FECAE35}"/>
              </a:ext>
            </a:extLst>
          </p:cNvPr>
          <p:cNvGraphicFramePr>
            <a:graphicFrameLocks noGrp="1"/>
          </p:cNvGraphicFramePr>
          <p:nvPr/>
        </p:nvGraphicFramePr>
        <p:xfrm>
          <a:off x="5943578" y="411899"/>
          <a:ext cx="3928022" cy="4799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573">
                  <a:extLst>
                    <a:ext uri="{9D8B030D-6E8A-4147-A177-3AD203B41FA5}">
                      <a16:colId xmlns:a16="http://schemas.microsoft.com/office/drawing/2014/main" val="15790410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521252731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2457543691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2746128859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823269514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1498804297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1833229774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1585374677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3153074955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1504874716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4067081333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2027992344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3841254071"/>
                    </a:ext>
                  </a:extLst>
                </a:gridCol>
                <a:gridCol w="280573">
                  <a:extLst>
                    <a:ext uri="{9D8B030D-6E8A-4147-A177-3AD203B41FA5}">
                      <a16:colId xmlns:a16="http://schemas.microsoft.com/office/drawing/2014/main" val="4184541258"/>
                    </a:ext>
                  </a:extLst>
                </a:gridCol>
              </a:tblGrid>
              <a:tr h="340232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573614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530164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759880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818092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940819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86460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954069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64158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602036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698429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069227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8010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327672"/>
                  </a:ext>
                </a:extLst>
              </a:tr>
              <a:tr h="34023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8997" marR="98997" marT="49498" marB="4949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805766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0FEE7E-1DF1-D646-AC46-68A8A8B5F197}"/>
              </a:ext>
            </a:extLst>
          </p:cNvPr>
          <p:cNvCxnSpPr>
            <a:cxnSpLocks/>
          </p:cNvCxnSpPr>
          <p:nvPr/>
        </p:nvCxnSpPr>
        <p:spPr>
          <a:xfrm flipV="1">
            <a:off x="6481657" y="37413"/>
            <a:ext cx="1862253" cy="141635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895486-D823-9E40-9315-91430AFCB1EE}"/>
              </a:ext>
            </a:extLst>
          </p:cNvPr>
          <p:cNvCxnSpPr>
            <a:cxnSpLocks/>
          </p:cNvCxnSpPr>
          <p:nvPr/>
        </p:nvCxnSpPr>
        <p:spPr>
          <a:xfrm flipH="1" flipV="1">
            <a:off x="6789910" y="1788238"/>
            <a:ext cx="1820131" cy="91456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70F9641-D374-4846-A99F-987309B33669}"/>
              </a:ext>
            </a:extLst>
          </p:cNvPr>
          <p:cNvSpPr/>
          <p:nvPr/>
        </p:nvSpPr>
        <p:spPr>
          <a:xfrm>
            <a:off x="5430922" y="5243451"/>
            <a:ext cx="4421844" cy="620378"/>
          </a:xfrm>
          <a:prstGeom prst="roundRect">
            <a:avLst/>
          </a:prstGeom>
          <a:solidFill>
            <a:srgbClr val="BC0070">
              <a:alpha val="4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>
              <a:lnSpc>
                <a:spcPct val="80000"/>
              </a:lnSpc>
              <a:spcAft>
                <a:spcPts val="487"/>
              </a:spcAft>
            </a:pPr>
            <a:r>
              <a:rPr lang="en-GB" sz="1462" b="1" dirty="0">
                <a:solidFill>
                  <a:schemeClr val="bg1"/>
                </a:solidFill>
              </a:rPr>
              <a:t>More information</a:t>
            </a:r>
            <a:r>
              <a:rPr lang="en-GB" sz="1462" dirty="0">
                <a:solidFill>
                  <a:schemeClr val="bg1"/>
                </a:solidFill>
              </a:rPr>
              <a:t>: </a:t>
            </a:r>
            <a:r>
              <a:rPr lang="en-GB" sz="1462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http://helsinki.fi/vlasiator</a:t>
            </a:r>
            <a:endParaRPr lang="en-GB" sz="1462" dirty="0">
              <a:solidFill>
                <a:schemeClr val="bg1"/>
              </a:solidFill>
            </a:endParaRPr>
          </a:p>
          <a:p>
            <a:pPr lvl="1" algn="r">
              <a:lnSpc>
                <a:spcPct val="80000"/>
              </a:lnSpc>
              <a:spcAft>
                <a:spcPts val="487"/>
              </a:spcAft>
            </a:pPr>
            <a:r>
              <a:rPr lang="en-GB" sz="1462" b="1" i="1" dirty="0">
                <a:solidFill>
                  <a:schemeClr val="bg1"/>
                </a:solidFill>
              </a:rPr>
              <a:t>Contact PI</a:t>
            </a:r>
            <a:r>
              <a:rPr lang="en-GB" sz="1462" i="1" dirty="0">
                <a:solidFill>
                  <a:schemeClr val="bg1"/>
                </a:solidFill>
              </a:rPr>
              <a:t>: </a:t>
            </a:r>
            <a:r>
              <a:rPr lang="en-GB" sz="1462" i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Minna.Palmroth@helsinki.fi</a:t>
            </a:r>
            <a:endParaRPr lang="en-GB" sz="1949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50E336-3BD3-5A4E-9475-425A9A85B703}"/>
              </a:ext>
            </a:extLst>
          </p:cNvPr>
          <p:cNvSpPr>
            <a:spLocks noChangeAspect="1"/>
          </p:cNvSpPr>
          <p:nvPr/>
        </p:nvSpPr>
        <p:spPr>
          <a:xfrm flipH="1">
            <a:off x="6385244" y="3835359"/>
            <a:ext cx="583590" cy="570385"/>
          </a:xfrm>
          <a:prstGeom prst="ellipse">
            <a:avLst/>
          </a:prstGeom>
          <a:solidFill>
            <a:schemeClr val="tx1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9" dirty="0"/>
          </a:p>
        </p:txBody>
      </p:sp>
      <p:pic>
        <p:nvPicPr>
          <p:cNvPr id="16" name="Picture 15" descr="earth.jpg">
            <a:extLst>
              <a:ext uri="{FF2B5EF4-FFF2-40B4-BE49-F238E27FC236}">
                <a16:creationId xmlns:a16="http://schemas.microsoft.com/office/drawing/2014/main" id="{1BB52F40-E84B-F243-BB6E-715DF94D7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" b="99283" l="7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07" y="4031072"/>
            <a:ext cx="199103" cy="233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E6339-EBCB-F1D1-E7DB-B994EFDB1C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52"/>
          <a:stretch/>
        </p:blipFill>
        <p:spPr>
          <a:xfrm>
            <a:off x="346395" y="3259290"/>
            <a:ext cx="4319121" cy="3142210"/>
          </a:xfrm>
          <a:prstGeom prst="rect">
            <a:avLst/>
          </a:prstGeom>
        </p:spPr>
      </p:pic>
      <p:pic>
        <p:nvPicPr>
          <p:cNvPr id="5" name="Picture 4" descr="3dv_blue_0148436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-404" r="9004" b="-117"/>
          <a:stretch/>
        </p:blipFill>
        <p:spPr>
          <a:xfrm rot="7673583">
            <a:off x="7591428" y="415804"/>
            <a:ext cx="1892065" cy="19086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56EFDF-12AD-4025-583B-0FF39C756B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512" t="41760" b="40953"/>
          <a:stretch/>
        </p:blipFill>
        <p:spPr>
          <a:xfrm>
            <a:off x="1112743" y="3962576"/>
            <a:ext cx="1563778" cy="6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4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lrs_stamp.mp4">
            <a:hlinkClick r:id="" action="ppaction://media"/>
            <a:extLst>
              <a:ext uri="{FF2B5EF4-FFF2-40B4-BE49-F238E27FC236}">
                <a16:creationId xmlns:a16="http://schemas.microsoft.com/office/drawing/2014/main" id="{73E6B93B-85B8-F694-EDFA-A320F70E7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93185"/>
            <a:ext cx="6858000" cy="6858000"/>
          </a:xfrm>
          <a:prstGeom prst="rect">
            <a:avLst/>
          </a:prstGeom>
        </p:spPr>
      </p:pic>
      <p:sp>
        <p:nvSpPr>
          <p:cNvPr id="3" name="Shape 54">
            <a:extLst>
              <a:ext uri="{FF2B5EF4-FFF2-40B4-BE49-F238E27FC236}">
                <a16:creationId xmlns:a16="http://schemas.microsoft.com/office/drawing/2014/main" id="{D01F4D8A-32E9-2844-939F-79632F2F265E}"/>
              </a:ext>
            </a:extLst>
          </p:cNvPr>
          <p:cNvSpPr txBox="1">
            <a:spLocks/>
          </p:cNvSpPr>
          <p:nvPr/>
        </p:nvSpPr>
        <p:spPr>
          <a:xfrm>
            <a:off x="3358089" y="1565233"/>
            <a:ext cx="5617719" cy="377587"/>
          </a:xfrm>
          <a:prstGeom prst="rect">
            <a:avLst/>
          </a:prstGeom>
        </p:spPr>
        <p:txBody>
          <a:bodyPr spcFirstLastPara="1" wrap="square" lIns="60277" tIns="60277" rIns="60277" bIns="60277" anchor="t" anchorCtr="0"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 kern="1200" cap="all" baseline="0">
                <a:solidFill>
                  <a:schemeClr val="tx1"/>
                </a:solidFill>
                <a:latin typeface="+mj-lt"/>
                <a:ea typeface="+mj-ea"/>
                <a:cs typeface="Gotham Narrow Bold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GB" sz="2242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201071-1A26-F749-9C91-6537F36A2229}"/>
              </a:ext>
            </a:extLst>
          </p:cNvPr>
          <p:cNvSpPr/>
          <p:nvPr/>
        </p:nvSpPr>
        <p:spPr>
          <a:xfrm>
            <a:off x="283954" y="245057"/>
            <a:ext cx="2619953" cy="573636"/>
          </a:xfrm>
          <a:prstGeom prst="roundRect">
            <a:avLst/>
          </a:prstGeom>
          <a:solidFill>
            <a:srgbClr val="000000">
              <a:alpha val="4806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3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The story</a:t>
            </a:r>
            <a:endParaRPr lang="en-GB" sz="303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548EC1-5905-9145-81CF-51FF09DE074E}"/>
              </a:ext>
            </a:extLst>
          </p:cNvPr>
          <p:cNvSpPr/>
          <p:nvPr/>
        </p:nvSpPr>
        <p:spPr>
          <a:xfrm>
            <a:off x="5443595" y="1224216"/>
            <a:ext cx="4068771" cy="3878362"/>
          </a:xfrm>
          <a:prstGeom prst="roundRect">
            <a:avLst>
              <a:gd name="adj" fmla="val 5324"/>
            </a:avLst>
          </a:prstGeom>
          <a:solidFill>
            <a:srgbClr val="000000">
              <a:alpha val="6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732" dirty="0"/>
              <a:t>2007: First ERC grant (Starting)</a:t>
            </a:r>
          </a:p>
          <a:p>
            <a:r>
              <a:rPr lang="en-GB" sz="1732" dirty="0"/>
              <a:t>2011: 6D Test-Vlasov in MHD fields</a:t>
            </a:r>
          </a:p>
          <a:p>
            <a:r>
              <a:rPr lang="en-GB" sz="1732" dirty="0"/>
              <a:t>2012: Access to Europe’s supercomputers</a:t>
            </a:r>
          </a:p>
          <a:p>
            <a:pPr marL="251179" indent="-251179">
              <a:buFont typeface="Arial" panose="020B0604020202020204" pitchFamily="34" charset="0"/>
              <a:buChar char="•"/>
            </a:pPr>
            <a:r>
              <a:rPr lang="en-GB" sz="1732" dirty="0"/>
              <a:t>First 5D runs (2D3V)</a:t>
            </a:r>
          </a:p>
          <a:p>
            <a:r>
              <a:rPr lang="en-GB" sz="1732" dirty="0"/>
              <a:t>2015: Second ERC grant (Consolidator)</a:t>
            </a:r>
          </a:p>
          <a:p>
            <a:r>
              <a:rPr lang="en-GB" sz="1732" dirty="0"/>
              <a:t>2019: Towards 6D (AMR)</a:t>
            </a:r>
          </a:p>
          <a:p>
            <a:pPr marL="251179" indent="-251179">
              <a:buFont typeface="Arial" panose="020B0604020202020204" pitchFamily="34" charset="0"/>
              <a:buChar char="•"/>
            </a:pPr>
            <a:r>
              <a:rPr lang="en-GB" sz="1732" dirty="0"/>
              <a:t>First preliminary run @CSC</a:t>
            </a:r>
          </a:p>
          <a:p>
            <a:r>
              <a:rPr lang="en-GB" sz="1732" dirty="0"/>
              <a:t>2021: (Jan 13)</a:t>
            </a:r>
          </a:p>
          <a:p>
            <a:pPr marL="251179" indent="-251179">
              <a:buFont typeface="Arial" panose="020B0604020202020204" pitchFamily="34" charset="0"/>
              <a:buChar char="•"/>
            </a:pPr>
            <a:r>
              <a:rPr lang="en-GB" sz="1732" dirty="0"/>
              <a:t>First 6D production run @HLRS</a:t>
            </a:r>
          </a:p>
          <a:p>
            <a:pPr marL="251179" indent="-251179">
              <a:buFont typeface="Arial" panose="020B0604020202020204" pitchFamily="34" charset="0"/>
              <a:buChar char="•"/>
            </a:pPr>
            <a:r>
              <a:rPr lang="en-GB" sz="1732" dirty="0"/>
              <a:t>Around 15 </a:t>
            </a:r>
            <a:r>
              <a:rPr lang="en-GB" sz="1732" dirty="0" err="1"/>
              <a:t>MCPUh</a:t>
            </a:r>
            <a:endParaRPr lang="en-GB" sz="1732" dirty="0"/>
          </a:p>
          <a:p>
            <a:pPr marL="251179" indent="-251179">
              <a:buFont typeface="Arial" panose="020B0604020202020204" pitchFamily="34" charset="0"/>
              <a:buChar char="•"/>
            </a:pPr>
            <a:r>
              <a:rPr lang="en-GB" sz="1732" dirty="0"/>
              <a:t>Data per run: ~30 T</a:t>
            </a:r>
          </a:p>
          <a:p>
            <a:r>
              <a:rPr lang="en-GB" sz="1732" dirty="0"/>
              <a:t>2023: Dynamic ionosphere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32" dirty="0"/>
              <a:t>Verification and further development ongoing</a:t>
            </a:r>
          </a:p>
          <a:p>
            <a:r>
              <a:rPr lang="en-GB" sz="1732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EF210D-978E-F248-B6BA-2A3F153E7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477" y="26615"/>
            <a:ext cx="2731770" cy="541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5F4DA-29A2-C343-8C8A-DE5B4DE6E5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58" b="20127"/>
          <a:stretch/>
        </p:blipFill>
        <p:spPr>
          <a:xfrm>
            <a:off x="9125083" y="22255"/>
            <a:ext cx="774567" cy="541540"/>
          </a:xfrm>
          <a:prstGeom prst="rect">
            <a:avLst/>
          </a:prstGeom>
        </p:spPr>
      </p:pic>
      <p:pic>
        <p:nvPicPr>
          <p:cNvPr id="17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E41B6BB1-3E97-C944-BFC5-01F540A6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54965" t="14841" r="7852" b="14841"/>
          <a:stretch>
            <a:fillRect/>
          </a:stretch>
        </p:blipFill>
        <p:spPr bwMode="auto">
          <a:xfrm>
            <a:off x="5948607" y="22255"/>
            <a:ext cx="522958" cy="541540"/>
          </a:xfrm>
          <a:prstGeom prst="rect">
            <a:avLst/>
          </a:prstGeom>
          <a:noFill/>
        </p:spPr>
      </p:pic>
      <p:pic>
        <p:nvPicPr>
          <p:cNvPr id="8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62AFCC79-19EC-0EF0-5FEE-A9AC3B34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54965" t="14841" r="7852" b="14841"/>
          <a:stretch>
            <a:fillRect/>
          </a:stretch>
        </p:blipFill>
        <p:spPr bwMode="auto">
          <a:xfrm>
            <a:off x="5443595" y="22255"/>
            <a:ext cx="522958" cy="54154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A5D8A-6078-A9DE-85C7-8EA6A43793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42" y="4854639"/>
            <a:ext cx="1278194" cy="1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9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4">
            <a:extLst>
              <a:ext uri="{FF2B5EF4-FFF2-40B4-BE49-F238E27FC236}">
                <a16:creationId xmlns:a16="http://schemas.microsoft.com/office/drawing/2014/main" id="{D01F4D8A-32E9-2844-939F-79632F2F265E}"/>
              </a:ext>
            </a:extLst>
          </p:cNvPr>
          <p:cNvSpPr txBox="1">
            <a:spLocks/>
          </p:cNvSpPr>
          <p:nvPr/>
        </p:nvSpPr>
        <p:spPr>
          <a:xfrm>
            <a:off x="3358089" y="1565233"/>
            <a:ext cx="5617719" cy="377587"/>
          </a:xfrm>
          <a:prstGeom prst="rect">
            <a:avLst/>
          </a:prstGeom>
        </p:spPr>
        <p:txBody>
          <a:bodyPr spcFirstLastPara="1" wrap="square" lIns="60277" tIns="60277" rIns="60277" bIns="60277" anchor="t" anchorCtr="0"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 kern="1200" cap="all" baseline="0">
                <a:solidFill>
                  <a:schemeClr val="tx1"/>
                </a:solidFill>
                <a:latin typeface="+mj-lt"/>
                <a:ea typeface="+mj-ea"/>
                <a:cs typeface="Gotham Narrow Bold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Gotham Narrow Bold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GB" sz="2242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201071-1A26-F749-9C91-6537F36A2229}"/>
              </a:ext>
            </a:extLst>
          </p:cNvPr>
          <p:cNvSpPr/>
          <p:nvPr/>
        </p:nvSpPr>
        <p:spPr>
          <a:xfrm>
            <a:off x="283954" y="245057"/>
            <a:ext cx="4933250" cy="573636"/>
          </a:xfrm>
          <a:prstGeom prst="roundRect">
            <a:avLst/>
          </a:prstGeom>
          <a:solidFill>
            <a:srgbClr val="000000">
              <a:alpha val="4806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3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High-performance computing</a:t>
            </a:r>
            <a:endParaRPr lang="en-GB" sz="303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EF210D-978E-F248-B6BA-2A3F153E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477" y="26615"/>
            <a:ext cx="2731770" cy="541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5F4DA-29A2-C343-8C8A-DE5B4DE6E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58" b="20127"/>
          <a:stretch/>
        </p:blipFill>
        <p:spPr>
          <a:xfrm>
            <a:off x="9125083" y="22255"/>
            <a:ext cx="774567" cy="541540"/>
          </a:xfrm>
          <a:prstGeom prst="rect">
            <a:avLst/>
          </a:prstGeom>
        </p:spPr>
      </p:pic>
      <p:pic>
        <p:nvPicPr>
          <p:cNvPr id="17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E41B6BB1-3E97-C944-BFC5-01F540A6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965" t="14841" r="7852" b="14841"/>
          <a:stretch>
            <a:fillRect/>
          </a:stretch>
        </p:blipFill>
        <p:spPr bwMode="auto">
          <a:xfrm>
            <a:off x="5948607" y="22255"/>
            <a:ext cx="522958" cy="541540"/>
          </a:xfrm>
          <a:prstGeom prst="rect">
            <a:avLst/>
          </a:prstGeom>
          <a:noFill/>
        </p:spPr>
      </p:pic>
      <p:pic>
        <p:nvPicPr>
          <p:cNvPr id="8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62AFCC79-19EC-0EF0-5FEE-A9AC3B34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965" t="14841" r="7852" b="14841"/>
          <a:stretch>
            <a:fillRect/>
          </a:stretch>
        </p:blipFill>
        <p:spPr bwMode="auto">
          <a:xfrm>
            <a:off x="5443595" y="22255"/>
            <a:ext cx="522958" cy="541540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F4EAF7-8B0F-D82A-8578-DF833A8C2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t="27691" r="5812" b="15348"/>
          <a:stretch/>
        </p:blipFill>
        <p:spPr bwMode="auto">
          <a:xfrm>
            <a:off x="317234" y="1065466"/>
            <a:ext cx="9265182" cy="27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9A9BA8-526D-03D3-5F11-69FF979E8484}"/>
              </a:ext>
            </a:extLst>
          </p:cNvPr>
          <p:cNvSpPr txBox="1"/>
          <p:nvPr/>
        </p:nvSpPr>
        <p:spPr>
          <a:xfrm>
            <a:off x="53691" y="8186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45E6D1-D152-D5F0-9851-662D436BAA00}"/>
              </a:ext>
            </a:extLst>
          </p:cNvPr>
          <p:cNvSpPr txBox="1"/>
          <p:nvPr/>
        </p:nvSpPr>
        <p:spPr>
          <a:xfrm>
            <a:off x="53691" y="22189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FE4CB1-E14F-EFA6-68BA-8A6B5A6A9654}"/>
              </a:ext>
            </a:extLst>
          </p:cNvPr>
          <p:cNvSpPr txBox="1"/>
          <p:nvPr/>
        </p:nvSpPr>
        <p:spPr>
          <a:xfrm>
            <a:off x="-16841" y="361912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-6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515DA5-292C-8298-B6C3-C05703DD53FF}"/>
              </a:ext>
            </a:extLst>
          </p:cNvPr>
          <p:cNvSpPr txBox="1"/>
          <p:nvPr/>
        </p:nvSpPr>
        <p:spPr>
          <a:xfrm>
            <a:off x="135559" y="377152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-20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38AC3C-990A-E334-3A04-4EACE3B3F9F7}"/>
              </a:ext>
            </a:extLst>
          </p:cNvPr>
          <p:cNvSpPr txBox="1"/>
          <p:nvPr/>
        </p:nvSpPr>
        <p:spPr>
          <a:xfrm>
            <a:off x="2509456" y="377152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-10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9916E8-35C6-72A6-1E3B-1329E6D4D480}"/>
              </a:ext>
            </a:extLst>
          </p:cNvPr>
          <p:cNvSpPr txBox="1"/>
          <p:nvPr/>
        </p:nvSpPr>
        <p:spPr>
          <a:xfrm>
            <a:off x="4883353" y="37715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A0ABF7-E371-8E4A-4413-FF5D140DBD02}"/>
              </a:ext>
            </a:extLst>
          </p:cNvPr>
          <p:cNvSpPr txBox="1"/>
          <p:nvPr/>
        </p:nvSpPr>
        <p:spPr>
          <a:xfrm>
            <a:off x="7069700" y="377152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8FA92C-61B2-8061-03C7-CC442E26CA8C}"/>
              </a:ext>
            </a:extLst>
          </p:cNvPr>
          <p:cNvSpPr txBox="1"/>
          <p:nvPr/>
        </p:nvSpPr>
        <p:spPr>
          <a:xfrm>
            <a:off x="9373064" y="377152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3527808-5374-2ADF-60E7-7AA7563B7F49}"/>
              </a:ext>
            </a:extLst>
          </p:cNvPr>
          <p:cNvSpPr/>
          <p:nvPr/>
        </p:nvSpPr>
        <p:spPr>
          <a:xfrm>
            <a:off x="317234" y="1046605"/>
            <a:ext cx="3040855" cy="773663"/>
          </a:xfrm>
          <a:prstGeom prst="roundRect">
            <a:avLst/>
          </a:prstGeom>
          <a:solidFill>
            <a:srgbClr val="02B771">
              <a:alpha val="8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FI" dirty="0">
                <a:solidFill>
                  <a:schemeClr val="tx1"/>
                </a:solidFill>
              </a:rPr>
              <a:t>Plasma sheet in YZ plane</a:t>
            </a:r>
          </a:p>
          <a:p>
            <a:r>
              <a:rPr lang="en-FI" dirty="0">
                <a:solidFill>
                  <a:schemeClr val="tx1"/>
                </a:solidFill>
              </a:rPr>
              <a:t>-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FI" dirty="0">
                <a:solidFill>
                  <a:schemeClr val="tx1"/>
                </a:solidFill>
              </a:rPr>
              <a:t>daptive mesh (cell-by-cell)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774B6F-E453-6F8F-217C-D0BBF725F32A}"/>
              </a:ext>
            </a:extLst>
          </p:cNvPr>
          <p:cNvSpPr txBox="1"/>
          <p:nvPr/>
        </p:nvSpPr>
        <p:spPr>
          <a:xfrm>
            <a:off x="4644414" y="4033192"/>
            <a:ext cx="4938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FI" sz="2000" dirty="0">
                <a:solidFill>
                  <a:schemeClr val="bg1"/>
                </a:solidFill>
                <a:cs typeface="Times New Roman" panose="02020603050405020304" pitchFamily="18" charset="0"/>
              </a:rPr>
              <a:t>Adaptive mesh refinement</a:t>
            </a:r>
          </a:p>
          <a:p>
            <a:pPr marL="342900" indent="-342900">
              <a:buFontTx/>
              <a:buChar char="-"/>
            </a:pPr>
            <a:r>
              <a:rPr lang="en-FI" sz="2000" dirty="0">
                <a:solidFill>
                  <a:schemeClr val="bg1"/>
                </a:solidFill>
                <a:cs typeface="Times New Roman" panose="02020603050405020304" pitchFamily="18" charset="0"/>
              </a:rPr>
              <a:t>LUMI: Top 3 (world), Top 1 (Europe)</a:t>
            </a:r>
          </a:p>
          <a:p>
            <a:pPr marL="342900" indent="-342900">
              <a:buFontTx/>
              <a:buChar char="-"/>
            </a:pPr>
            <a:r>
              <a:rPr lang="en-FI" sz="2000" dirty="0">
                <a:solidFill>
                  <a:schemeClr val="bg1"/>
                </a:solidFill>
                <a:cs typeface="Times New Roman" panose="02020603050405020304" pitchFamily="18" charset="0"/>
              </a:rPr>
              <a:t>Velocity space </a:t>
            </a:r>
            <a:r>
              <a:rPr lang="en-FI" sz="2000" dirty="0">
                <a:solidFill>
                  <a:schemeClr val="bg1"/>
                </a:solidFill>
                <a:cs typeface="Times New Roman" panose="02020603050405020304" pitchFamily="18" charset="0"/>
                <a:sym typeface="Wingdings" pitchFamily="2" charset="2"/>
              </a:rPr>
              <a:t> GPU</a:t>
            </a:r>
          </a:p>
          <a:p>
            <a:pPr marL="800100" lvl="1" indent="-342900">
              <a:buFontTx/>
              <a:buChar char="-"/>
            </a:pPr>
            <a:r>
              <a:rPr lang="en-FI" sz="2000" dirty="0">
                <a:solidFill>
                  <a:schemeClr val="bg1"/>
                </a:solidFill>
                <a:cs typeface="Times New Roman" panose="02020603050405020304" pitchFamily="18" charset="0"/>
              </a:rPr>
              <a:t>Initial results: 10-20x faster</a:t>
            </a:r>
          </a:p>
          <a:p>
            <a:pPr marL="342900" indent="-342900">
              <a:buFontTx/>
              <a:buChar char="-"/>
            </a:pPr>
            <a:r>
              <a:rPr lang="en-FI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Part of European Centre of Excellence in Code development (EuroHPC).</a:t>
            </a:r>
          </a:p>
        </p:txBody>
      </p:sp>
      <p:pic>
        <p:nvPicPr>
          <p:cNvPr id="1028" name="Picture 4" descr="LUMI - Wikipedia">
            <a:extLst>
              <a:ext uri="{FF2B5EF4-FFF2-40B4-BE49-F238E27FC236}">
                <a16:creationId xmlns:a16="http://schemas.microsoft.com/office/drawing/2014/main" id="{DE906AAA-3A90-12F6-D789-F55141DC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4" y="4104986"/>
            <a:ext cx="4354857" cy="219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BBDDE-1732-CE71-CC55-548679A154BD}"/>
              </a:ext>
            </a:extLst>
          </p:cNvPr>
          <p:cNvSpPr txBox="1"/>
          <p:nvPr/>
        </p:nvSpPr>
        <p:spPr>
          <a:xfrm>
            <a:off x="7340820" y="3398623"/>
            <a:ext cx="2179828" cy="369332"/>
          </a:xfrm>
          <a:prstGeom prst="rect">
            <a:avLst/>
          </a:prstGeom>
          <a:solidFill>
            <a:srgbClr val="02B771"/>
          </a:solidFill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Work by Leo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</a:rPr>
              <a:t>Kotipalo</a:t>
            </a:r>
            <a:endParaRPr lang="en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1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201071-1A26-F749-9C91-6537F36A2229}"/>
              </a:ext>
            </a:extLst>
          </p:cNvPr>
          <p:cNvSpPr/>
          <p:nvPr/>
        </p:nvSpPr>
        <p:spPr>
          <a:xfrm>
            <a:off x="283954" y="245057"/>
            <a:ext cx="4933250" cy="573636"/>
          </a:xfrm>
          <a:prstGeom prst="roundRect">
            <a:avLst/>
          </a:prstGeom>
          <a:solidFill>
            <a:srgbClr val="000000">
              <a:alpha val="4806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3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High-performance computing</a:t>
            </a:r>
            <a:endParaRPr lang="en-GB" sz="303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EF210D-978E-F248-B6BA-2A3F153E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477" y="26615"/>
            <a:ext cx="2731770" cy="541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5F4DA-29A2-C343-8C8A-DE5B4DE6E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58" b="20127"/>
          <a:stretch/>
        </p:blipFill>
        <p:spPr>
          <a:xfrm>
            <a:off x="9125083" y="22255"/>
            <a:ext cx="774567" cy="541540"/>
          </a:xfrm>
          <a:prstGeom prst="rect">
            <a:avLst/>
          </a:prstGeom>
        </p:spPr>
      </p:pic>
      <p:pic>
        <p:nvPicPr>
          <p:cNvPr id="17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E41B6BB1-3E97-C944-BFC5-01F540A6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965" t="14841" r="7852" b="14841"/>
          <a:stretch>
            <a:fillRect/>
          </a:stretch>
        </p:blipFill>
        <p:spPr bwMode="auto">
          <a:xfrm>
            <a:off x="5948607" y="22255"/>
            <a:ext cx="522958" cy="541540"/>
          </a:xfrm>
          <a:prstGeom prst="rect">
            <a:avLst/>
          </a:prstGeom>
          <a:noFill/>
        </p:spPr>
      </p:pic>
      <p:pic>
        <p:nvPicPr>
          <p:cNvPr id="8" name="Picture 6" descr="erc_logo.jpg                                                   00228B23MinnanHD                       C171A969:">
            <a:extLst>
              <a:ext uri="{FF2B5EF4-FFF2-40B4-BE49-F238E27FC236}">
                <a16:creationId xmlns:a16="http://schemas.microsoft.com/office/drawing/2014/main" id="{62AFCC79-19EC-0EF0-5FEE-A9AC3B34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965" t="14841" r="7852" b="14841"/>
          <a:stretch>
            <a:fillRect/>
          </a:stretch>
        </p:blipFill>
        <p:spPr bwMode="auto">
          <a:xfrm>
            <a:off x="5443595" y="22255"/>
            <a:ext cx="522958" cy="54154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A5D8A-6078-A9DE-85C7-8EA6A4379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42" y="4854639"/>
            <a:ext cx="1278194" cy="1184668"/>
          </a:xfrm>
          <a:prstGeom prst="rect">
            <a:avLst/>
          </a:prstGeom>
        </p:spPr>
      </p:pic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A450A92-23C3-C744-7809-CA1888D1D5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14654" r="7749" b="10389"/>
          <a:stretch/>
        </p:blipFill>
        <p:spPr>
          <a:xfrm>
            <a:off x="1535872" y="926348"/>
            <a:ext cx="6827905" cy="5403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C998D3-C938-44A9-4A42-4B6A64886EA4}"/>
              </a:ext>
            </a:extLst>
          </p:cNvPr>
          <p:cNvSpPr txBox="1"/>
          <p:nvPr/>
        </p:nvSpPr>
        <p:spPr>
          <a:xfrm>
            <a:off x="6102507" y="6253281"/>
            <a:ext cx="2381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Image by Y. Pfau-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</a:rPr>
              <a:t>Kempf</a:t>
            </a:r>
            <a:endParaRPr lang="en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9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28219</TotalTime>
  <Words>961</Words>
  <Application>Microsoft Macintosh PowerPoint</Application>
  <PresentationFormat>Custom</PresentationFormat>
  <Paragraphs>159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Source Sans 3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Everything depends on how to model the plasma distribution function</vt:lpstr>
      <vt:lpstr>Global modelling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Electrostatic ionosphere Similar philosophy for coupling as in MHD simulations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innocorpuser</dc:creator>
  <cp:lastModifiedBy>Palmroth, Minna M E</cp:lastModifiedBy>
  <cp:revision>1429</cp:revision>
  <cp:lastPrinted>2014-03-12T08:44:16Z</cp:lastPrinted>
  <dcterms:created xsi:type="dcterms:W3CDTF">2014-03-11T13:19:51Z</dcterms:created>
  <dcterms:modified xsi:type="dcterms:W3CDTF">2024-06-05T13:21:03Z</dcterms:modified>
</cp:coreProperties>
</file>