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60" r:id="rId2"/>
    <p:sldId id="300" r:id="rId3"/>
    <p:sldId id="286" r:id="rId4"/>
    <p:sldId id="287" r:id="rId5"/>
    <p:sldId id="281" r:id="rId6"/>
    <p:sldId id="306" r:id="rId7"/>
    <p:sldId id="289" r:id="rId8"/>
    <p:sldId id="308" r:id="rId9"/>
    <p:sldId id="309" r:id="rId10"/>
    <p:sldId id="310" r:id="rId11"/>
    <p:sldId id="288" r:id="rId12"/>
    <p:sldId id="296" r:id="rId13"/>
    <p:sldId id="302" r:id="rId14"/>
    <p:sldId id="303" r:id="rId15"/>
    <p:sldId id="304" r:id="rId16"/>
    <p:sldId id="305" r:id="rId17"/>
    <p:sldId id="283" r:id="rId18"/>
    <p:sldId id="307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CF9B"/>
    <a:srgbClr val="8CD068"/>
    <a:srgbClr val="92D050"/>
    <a:srgbClr val="4FC276"/>
    <a:srgbClr val="85FFF3"/>
    <a:srgbClr val="FF00DF"/>
    <a:srgbClr val="4F4E4E"/>
    <a:srgbClr val="8C4703"/>
    <a:srgbClr val="F2EDE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CD8CCF-464D-40A3-AEB3-123C807517E0}" v="16" dt="2024-01-09T04:00:37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 autoAdjust="0"/>
    <p:restoredTop sz="94626" autoAdjust="0"/>
  </p:normalViewPr>
  <p:slideViewPr>
    <p:cSldViewPr>
      <p:cViewPr varScale="1">
        <p:scale>
          <a:sx n="80" d="100"/>
          <a:sy n="80" d="100"/>
        </p:scale>
        <p:origin x="100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0601A-863A-9347-93A3-C30FB7888E39}" type="datetimeFigureOut">
              <a:rPr lang="en-US" smtClean="0"/>
              <a:t>6/2/24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3D22B-5972-0E40-A318-DC159E6F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3D22B-5972-0E40-A318-DC159E6F2F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3A8D208-5154-C45D-7217-6E66036C42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55373" y="4566496"/>
            <a:ext cx="5342830" cy="53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5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6814ECB8-7B8A-A34A-91EA-5A9CE02941BA}" type="datetime1">
              <a:rPr lang="en-US" smtClean="0"/>
              <a:t>6/2/24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2E3B4C2-DE3F-5E46-B490-39421580D0DD}" type="datetime1">
              <a:rPr lang="en-US" smtClean="0"/>
              <a:t>6/2/24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FD2773E9-7D66-CC4D-BD91-071E0A7B4639}" type="datetime1">
              <a:rPr lang="en-US" smtClean="0"/>
              <a:t>6/2/24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ricardo.todling@nasa.gov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BAD361E-9988-0AD4-EF0D-3CD5E26AF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D5C45643-4211-FF00-9A0E-6EEF1825E658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609FF596-65BB-7D48-B7E7-255149413587}" type="datetime1">
              <a:rPr lang="en-US" smtClean="0"/>
              <a:t>6/2/24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A802E8BA-82B6-ABDF-7478-44CC656D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D80BAE99-3B82-0944-9181-5A17E3BD042B}" type="datetime1">
              <a:rPr lang="en-US" smtClean="0"/>
              <a:t>6/2/24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CD540146-4F5A-0DD2-6B69-ECEC38822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0C2BC8CC-FFEC-3C46-A53D-6CE61B0681AC}" type="datetime1">
              <a:rPr lang="en-US" smtClean="0"/>
              <a:t>6/2/24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9E87F9D1-3B74-830B-4D3A-09F4A77E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264E94E6-D890-7B46-8FA2-CA54AADE1BED}" type="datetime1">
              <a:rPr lang="en-US" smtClean="0"/>
              <a:t>6/2/24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BA448B15-F162-F1BA-7950-AAF41AD6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51CA3F5-DA7F-9D46-A131-F29DC6772DB4}" type="datetime1">
              <a:rPr lang="en-US" smtClean="0"/>
              <a:t>6/2/24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ricardo.todling@nasa.gov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CSDA" TargetMode="External"/><Relationship Id="rId2" Type="http://schemas.openxmlformats.org/officeDocument/2006/relationships/hyperlink" Target="https://github.com/JCSDA-interna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csda.org/jediskylab" TargetMode="External"/><Relationship Id="rId5" Type="http://schemas.openxmlformats.org/officeDocument/2006/relationships/hyperlink" Target="http://academy.jcsda.org/2021-06/pages/slides.html" TargetMode="External"/><Relationship Id="rId4" Type="http://schemas.openxmlformats.org/officeDocument/2006/relationships/hyperlink" Target="http://jcsda.slack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2/2017SW001681" TargetMode="External"/><Relationship Id="rId13" Type="http://schemas.openxmlformats.org/officeDocument/2006/relationships/hyperlink" Target="https://doi.org/10.1029/2006JA011853" TargetMode="External"/><Relationship Id="rId18" Type="http://schemas.openxmlformats.org/officeDocument/2006/relationships/hyperlink" Target="https://doi.org/10.1016/j.jastp.2013.08.016" TargetMode="External"/><Relationship Id="rId26" Type="http://schemas.openxmlformats.org/officeDocument/2006/relationships/hyperlink" Target="https://doi.org/10.1007/978-94-007-0501-2_18" TargetMode="External"/><Relationship Id="rId3" Type="http://schemas.openxmlformats.org/officeDocument/2006/relationships/image" Target="../media/image29.jpeg"/><Relationship Id="rId21" Type="http://schemas.openxmlformats.org/officeDocument/2006/relationships/hyperlink" Target="https://doi.org/10.1029/2018SW001875" TargetMode="External"/><Relationship Id="rId7" Type="http://schemas.openxmlformats.org/officeDocument/2006/relationships/hyperlink" Target="https://doi.org/10.1007/s11207-007-9009-3" TargetMode="External"/><Relationship Id="rId12" Type="http://schemas.openxmlformats.org/officeDocument/2006/relationships/hyperlink" Target="https://doi.org/10.1029/2006JA012196" TargetMode="External"/><Relationship Id="rId17" Type="http://schemas.openxmlformats.org/officeDocument/2006/relationships/hyperlink" Target="https://doi.org/10.1029/2011JA017081" TargetMode="External"/><Relationship Id="rId25" Type="http://schemas.openxmlformats.org/officeDocument/2006/relationships/hyperlink" Target="https://doi.org/10.5194/gmd-15-2293-2022" TargetMode="External"/><Relationship Id="rId2" Type="http://schemas.openxmlformats.org/officeDocument/2006/relationships/hyperlink" Target="https://scitechdaily.com/images/Sun-Earth-Interaction.jpg" TargetMode="External"/><Relationship Id="rId16" Type="http://schemas.openxmlformats.org/officeDocument/2006/relationships/hyperlink" Target="https://doi.org/10.1029/2020JA028208" TargetMode="External"/><Relationship Id="rId20" Type="http://schemas.openxmlformats.org/officeDocument/2006/relationships/hyperlink" Target="https://doi.org/10.1002/2016GL071812" TargetMode="External"/><Relationship Id="rId29" Type="http://schemas.openxmlformats.org/officeDocument/2006/relationships/hyperlink" Target="https://doi.org/10.1002/2017JA0242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s11207-010-9536-1" TargetMode="External"/><Relationship Id="rId11" Type="http://schemas.openxmlformats.org/officeDocument/2006/relationships/hyperlink" Target="https://doi.org/10.1029/2006SW000236" TargetMode="External"/><Relationship Id="rId24" Type="http://schemas.openxmlformats.org/officeDocument/2006/relationships/hyperlink" Target="https://doi.org/10.1029/2021JA029656" TargetMode="External"/><Relationship Id="rId5" Type="http://schemas.openxmlformats.org/officeDocument/2006/relationships/hyperlink" Target="https://doi.org/10.1016/j.ifacol.2016.10.162" TargetMode="External"/><Relationship Id="rId15" Type="http://schemas.openxmlformats.org/officeDocument/2006/relationships/hyperlink" Target="https://doi.org/10.1002/2016GL071646" TargetMode="External"/><Relationship Id="rId23" Type="http://schemas.openxmlformats.org/officeDocument/2006/relationships/hyperlink" Target="https://doi.org/10.1029/2020JA028251" TargetMode="External"/><Relationship Id="rId28" Type="http://schemas.openxmlformats.org/officeDocument/2006/relationships/hyperlink" Target="https://doi.org/10.1002/2016JA023346" TargetMode="External"/><Relationship Id="rId10" Type="http://schemas.openxmlformats.org/officeDocument/2006/relationships/hyperlink" Target="https://doi.org/10.1029/2020SW002698" TargetMode="External"/><Relationship Id="rId19" Type="http://schemas.openxmlformats.org/officeDocument/2006/relationships/hyperlink" Target="https://doi.org/10.1002/2014JA020799" TargetMode="External"/><Relationship Id="rId4" Type="http://schemas.openxmlformats.org/officeDocument/2006/relationships/hyperlink" Target="https://doi.org/10.1007/s11207-015-0666-3" TargetMode="External"/><Relationship Id="rId9" Type="http://schemas.openxmlformats.org/officeDocument/2006/relationships/hyperlink" Target="https://doi.org/10.1029/2018SW001857" TargetMode="External"/><Relationship Id="rId14" Type="http://schemas.openxmlformats.org/officeDocument/2006/relationships/hyperlink" Target="https://doi.org/10.1002/2015SW001330" TargetMode="External"/><Relationship Id="rId22" Type="http://schemas.openxmlformats.org/officeDocument/2006/relationships/hyperlink" Target="https://doi.org/10.1029/2019JA026910" TargetMode="External"/><Relationship Id="rId27" Type="http://schemas.openxmlformats.org/officeDocument/2006/relationships/hyperlink" Target="https://doi.org/10.1016/j.asr.2014.03.017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44B6E-6C8F-A0D1-2B9C-DCBC44375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570" y="4602163"/>
            <a:ext cx="15773400" cy="1989137"/>
          </a:xfrm>
        </p:spPr>
        <p:txBody>
          <a:bodyPr>
            <a:normAutofit/>
          </a:bodyPr>
          <a:lstStyle/>
          <a:p>
            <a:r>
              <a:rPr lang="en-US" sz="4000" dirty="0"/>
              <a:t>Integrating GEOS &amp; JEDI </a:t>
            </a:r>
            <a:br>
              <a:rPr lang="en-US" sz="4000" dirty="0"/>
            </a:br>
            <a:r>
              <a:rPr lang="en-US" sz="4000" dirty="0"/>
              <a:t>and expanding GEOS capabilities for SWDA.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62A1-89CF-D43D-61B0-E7B232028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570" y="6972300"/>
            <a:ext cx="15772770" cy="2209800"/>
          </a:xfrm>
        </p:spPr>
        <p:txBody>
          <a:bodyPr>
            <a:normAutofit/>
          </a:bodyPr>
          <a:lstStyle/>
          <a:p>
            <a:r>
              <a:rPr lang="en-US" dirty="0"/>
              <a:t>Ricardo </a:t>
            </a:r>
            <a:r>
              <a:rPr lang="en-US" dirty="0" err="1"/>
              <a:t>Todling</a:t>
            </a:r>
            <a:endParaRPr lang="en-US" dirty="0"/>
          </a:p>
          <a:p>
            <a:r>
              <a:rPr lang="en-US" dirty="0"/>
              <a:t>NASA/Global Modeling and Assimilation Office</a:t>
            </a:r>
          </a:p>
          <a:p>
            <a:endParaRPr lang="en-US" dirty="0"/>
          </a:p>
          <a:p>
            <a:r>
              <a:rPr lang="en-US" dirty="0"/>
              <a:t>11</a:t>
            </a:r>
            <a:r>
              <a:rPr lang="en-US" baseline="30000" dirty="0"/>
              <a:t>th</a:t>
            </a:r>
            <a:r>
              <a:rPr lang="en-US" dirty="0"/>
              <a:t> CCMC Workshop, College Park MD, 3-7June 2024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05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266936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JEDI: </a:t>
            </a:r>
            <a:r>
              <a:rPr lang="en-US" sz="4000" b="1" dirty="0">
                <a:solidFill>
                  <a:srgbClr val="92D050"/>
                </a:solidFill>
              </a:rPr>
              <a:t>How</a:t>
            </a:r>
            <a:r>
              <a:rPr lang="en-US" sz="4000" b="1" dirty="0"/>
              <a:t> does it work?</a:t>
            </a:r>
            <a:br>
              <a:rPr lang="en-US" sz="4000" b="1" dirty="0"/>
            </a:br>
            <a:r>
              <a:rPr lang="en-US" sz="4000" b="1" dirty="0"/>
              <a:t>(GEOS integration as an illustration)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EC82D4-7FFD-09B7-7F4C-B2BCFE010BF4}"/>
              </a:ext>
            </a:extLst>
          </p:cNvPr>
          <p:cNvGrpSpPr/>
          <p:nvPr/>
        </p:nvGrpSpPr>
        <p:grpSpPr>
          <a:xfrm>
            <a:off x="7391400" y="2324099"/>
            <a:ext cx="10363200" cy="6228985"/>
            <a:chOff x="3711391" y="1496584"/>
            <a:chExt cx="7869216" cy="45128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8CDD46-E3C7-91F4-D889-35B4FF2DF036}"/>
                </a:ext>
              </a:extLst>
            </p:cNvPr>
            <p:cNvSpPr/>
            <p:nvPr/>
          </p:nvSpPr>
          <p:spPr>
            <a:xfrm>
              <a:off x="3712057" y="1496584"/>
              <a:ext cx="7868550" cy="1929150"/>
            </a:xfrm>
            <a:prstGeom prst="rect">
              <a:avLst/>
            </a:prstGeom>
            <a:solidFill>
              <a:srgbClr val="B8CF9B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CF847F-F64E-BC56-2082-9517D9FAB898}"/>
                </a:ext>
              </a:extLst>
            </p:cNvPr>
            <p:cNvSpPr/>
            <p:nvPr/>
          </p:nvSpPr>
          <p:spPr>
            <a:xfrm>
              <a:off x="4829934" y="1955905"/>
              <a:ext cx="2203194" cy="9875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Hybrid JEDI-VAR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25 km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52A396-7DEF-5652-AED1-FAD7D9E4DF4A}"/>
                </a:ext>
              </a:extLst>
            </p:cNvPr>
            <p:cNvSpPr/>
            <p:nvPr/>
          </p:nvSpPr>
          <p:spPr>
            <a:xfrm>
              <a:off x="8085886" y="195590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GOES AGCM</a:t>
              </a:r>
            </a:p>
            <a:p>
              <a:pPr algn="ctr"/>
              <a:r>
                <a:rPr lang="en-US" sz="2000" dirty="0"/>
                <a:t>12.5 km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004ED1-1AD3-708A-8108-ABE5CA8E4C0E}"/>
                </a:ext>
              </a:extLst>
            </p:cNvPr>
            <p:cNvSpPr/>
            <p:nvPr/>
          </p:nvSpPr>
          <p:spPr>
            <a:xfrm>
              <a:off x="3712057" y="3575013"/>
              <a:ext cx="7835990" cy="2434404"/>
            </a:xfrm>
            <a:prstGeom prst="rect">
              <a:avLst/>
            </a:prstGeom>
            <a:solidFill>
              <a:srgbClr val="B8CF9B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43CDE5-C667-6A54-B253-B4FBD269AA9F}"/>
                </a:ext>
              </a:extLst>
            </p:cNvPr>
            <p:cNvSpPr/>
            <p:nvPr/>
          </p:nvSpPr>
          <p:spPr>
            <a:xfrm>
              <a:off x="8758782" y="3936729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5EDCE4-FAE1-8512-FB4A-15665FCDDA03}"/>
                </a:ext>
              </a:extLst>
            </p:cNvPr>
            <p:cNvSpPr/>
            <p:nvPr/>
          </p:nvSpPr>
          <p:spPr>
            <a:xfrm>
              <a:off x="5025291" y="3885055"/>
              <a:ext cx="1193849" cy="12975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F5920A-ED2D-0316-B8E5-1699F1091385}"/>
                </a:ext>
              </a:extLst>
            </p:cNvPr>
            <p:cNvSpPr/>
            <p:nvPr/>
          </p:nvSpPr>
          <p:spPr>
            <a:xfrm>
              <a:off x="4905906" y="3999886"/>
              <a:ext cx="1193849" cy="12975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C2C481-41C8-4654-224D-4C616CEF8CEC}"/>
                </a:ext>
              </a:extLst>
            </p:cNvPr>
            <p:cNvSpPr/>
            <p:nvPr/>
          </p:nvSpPr>
          <p:spPr>
            <a:xfrm>
              <a:off x="4764815" y="4114716"/>
              <a:ext cx="1193849" cy="12975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EB8029-D39A-48F6-BBDB-09FE9305225E}"/>
                </a:ext>
              </a:extLst>
            </p:cNvPr>
            <p:cNvSpPr/>
            <p:nvPr/>
          </p:nvSpPr>
          <p:spPr>
            <a:xfrm>
              <a:off x="4634577" y="4229546"/>
              <a:ext cx="1193849" cy="12975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FD15B8-1382-B2D5-4FF9-BF4EA55D6D3D}"/>
                </a:ext>
              </a:extLst>
            </p:cNvPr>
            <p:cNvSpPr/>
            <p:nvPr/>
          </p:nvSpPr>
          <p:spPr>
            <a:xfrm>
              <a:off x="4493486" y="4344377"/>
              <a:ext cx="1193849" cy="12975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Ensemble of UFO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66619E-285A-2844-FBA9-644D0A30C771}"/>
                </a:ext>
              </a:extLst>
            </p:cNvPr>
            <p:cNvSpPr/>
            <p:nvPr/>
          </p:nvSpPr>
          <p:spPr>
            <a:xfrm>
              <a:off x="8617691" y="4068784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84B901-8780-EF4A-293A-DC52573A0A1F}"/>
                </a:ext>
              </a:extLst>
            </p:cNvPr>
            <p:cNvSpPr/>
            <p:nvPr/>
          </p:nvSpPr>
          <p:spPr>
            <a:xfrm>
              <a:off x="8476600" y="4183614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E832FE4-54C9-F6F1-1F51-F94FE06F23EE}"/>
                </a:ext>
              </a:extLst>
            </p:cNvPr>
            <p:cNvSpPr/>
            <p:nvPr/>
          </p:nvSpPr>
          <p:spPr>
            <a:xfrm>
              <a:off x="8368068" y="429844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DB96B5-3A30-D99C-657A-2B1725CD3F0B}"/>
                </a:ext>
              </a:extLst>
            </p:cNvPr>
            <p:cNvSpPr/>
            <p:nvPr/>
          </p:nvSpPr>
          <p:spPr>
            <a:xfrm>
              <a:off x="8270390" y="441327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EB851D-33EB-C488-6823-2E9A8E15E2A9}"/>
                </a:ext>
              </a:extLst>
            </p:cNvPr>
            <p:cNvSpPr/>
            <p:nvPr/>
          </p:nvSpPr>
          <p:spPr>
            <a:xfrm>
              <a:off x="8151005" y="452810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Ensemble of </a:t>
              </a:r>
            </a:p>
            <a:p>
              <a:pPr algn="ctr"/>
              <a:r>
                <a:rPr lang="en-US" dirty="0"/>
                <a:t>GEOS AGCM’s</a:t>
              </a:r>
            </a:p>
            <a:p>
              <a:pPr algn="ctr"/>
              <a:r>
                <a:rPr lang="en-US" dirty="0"/>
                <a:t>50 km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A7F57E-139C-32DB-9A28-2B3A77BFFC92}"/>
                </a:ext>
              </a:extLst>
            </p:cNvPr>
            <p:cNvSpPr/>
            <p:nvPr/>
          </p:nvSpPr>
          <p:spPr>
            <a:xfrm>
              <a:off x="6783505" y="3936729"/>
              <a:ext cx="873680" cy="16994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JEDI-LETKF</a:t>
              </a:r>
            </a:p>
            <a:p>
              <a:pPr algn="ctr"/>
              <a:r>
                <a:rPr lang="en-US" dirty="0"/>
                <a:t>50 km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B7A202D-8478-7809-49B2-D28B7F44C380}"/>
                </a:ext>
              </a:extLst>
            </p:cNvPr>
            <p:cNvCxnSpPr/>
            <p:nvPr/>
          </p:nvCxnSpPr>
          <p:spPr>
            <a:xfrm>
              <a:off x="10820885" y="418361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39D619C-34D1-54AC-C1E0-ABB462A552BC}"/>
                </a:ext>
              </a:extLst>
            </p:cNvPr>
            <p:cNvCxnSpPr/>
            <p:nvPr/>
          </p:nvCxnSpPr>
          <p:spPr>
            <a:xfrm>
              <a:off x="10820885" y="429844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B4C6BC5-8562-4C54-EBB7-703FCF9C8810}"/>
                </a:ext>
              </a:extLst>
            </p:cNvPr>
            <p:cNvCxnSpPr/>
            <p:nvPr/>
          </p:nvCxnSpPr>
          <p:spPr>
            <a:xfrm>
              <a:off x="10820885" y="441327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C22C47D-3074-B6B9-F4BB-8ED4B4698330}"/>
                </a:ext>
              </a:extLst>
            </p:cNvPr>
            <p:cNvCxnSpPr/>
            <p:nvPr/>
          </p:nvCxnSpPr>
          <p:spPr>
            <a:xfrm>
              <a:off x="10820885" y="452810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87EB3F1-6CBC-EE7A-B9BE-2F02CC6938AD}"/>
                </a:ext>
              </a:extLst>
            </p:cNvPr>
            <p:cNvCxnSpPr/>
            <p:nvPr/>
          </p:nvCxnSpPr>
          <p:spPr>
            <a:xfrm>
              <a:off x="10820885" y="465441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FBA4FC1-1A23-33C7-867B-8A5039FD13F9}"/>
                </a:ext>
              </a:extLst>
            </p:cNvPr>
            <p:cNvCxnSpPr/>
            <p:nvPr/>
          </p:nvCxnSpPr>
          <p:spPr>
            <a:xfrm>
              <a:off x="10820885" y="476924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7DA3C71-72E8-91B7-ACB5-04B2E6038E33}"/>
                </a:ext>
              </a:extLst>
            </p:cNvPr>
            <p:cNvCxnSpPr/>
            <p:nvPr/>
          </p:nvCxnSpPr>
          <p:spPr>
            <a:xfrm>
              <a:off x="10820885" y="488982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C13E50C-FAEE-F845-CFDC-67BB35C4471B}"/>
                </a:ext>
              </a:extLst>
            </p:cNvPr>
            <p:cNvCxnSpPr/>
            <p:nvPr/>
          </p:nvCxnSpPr>
          <p:spPr>
            <a:xfrm>
              <a:off x="10820885" y="408026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9AB6732-694F-F863-BEF5-07CC7F106402}"/>
                </a:ext>
              </a:extLst>
            </p:cNvPr>
            <p:cNvCxnSpPr/>
            <p:nvPr/>
          </p:nvCxnSpPr>
          <p:spPr>
            <a:xfrm>
              <a:off x="3929121" y="4872596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1B3CE4-3FAC-90E1-15FC-7ED7CB493493}"/>
                </a:ext>
              </a:extLst>
            </p:cNvPr>
            <p:cNvCxnSpPr/>
            <p:nvPr/>
          </p:nvCxnSpPr>
          <p:spPr>
            <a:xfrm>
              <a:off x="3929121" y="498742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9F21D54-54C3-8F0C-B3A3-1EC49F8EBFAC}"/>
                </a:ext>
              </a:extLst>
            </p:cNvPr>
            <p:cNvCxnSpPr/>
            <p:nvPr/>
          </p:nvCxnSpPr>
          <p:spPr>
            <a:xfrm>
              <a:off x="3929121" y="510225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C65B0A1-C9E6-E712-963D-4C38F000B6B0}"/>
                </a:ext>
              </a:extLst>
            </p:cNvPr>
            <p:cNvCxnSpPr/>
            <p:nvPr/>
          </p:nvCxnSpPr>
          <p:spPr>
            <a:xfrm>
              <a:off x="3929121" y="521708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DF606CC-C089-BC4A-5683-8CC7DB9BFD99}"/>
                </a:ext>
              </a:extLst>
            </p:cNvPr>
            <p:cNvCxnSpPr/>
            <p:nvPr/>
          </p:nvCxnSpPr>
          <p:spPr>
            <a:xfrm>
              <a:off x="3929121" y="534340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76690C2-30F5-51A6-63D4-F6D70889DB04}"/>
                </a:ext>
              </a:extLst>
            </p:cNvPr>
            <p:cNvCxnSpPr/>
            <p:nvPr/>
          </p:nvCxnSpPr>
          <p:spPr>
            <a:xfrm>
              <a:off x="3929121" y="545823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4A795E5-BF04-81CD-4F65-9F7F465CAAB6}"/>
                </a:ext>
              </a:extLst>
            </p:cNvPr>
            <p:cNvCxnSpPr/>
            <p:nvPr/>
          </p:nvCxnSpPr>
          <p:spPr>
            <a:xfrm>
              <a:off x="3929121" y="5578803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B51D15A-F4DE-859B-BF53-D477C49E4520}"/>
                </a:ext>
              </a:extLst>
            </p:cNvPr>
            <p:cNvCxnSpPr/>
            <p:nvPr/>
          </p:nvCxnSpPr>
          <p:spPr>
            <a:xfrm>
              <a:off x="3929121" y="476924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4FA420B-F01B-35A2-9A78-5A8D2E5218FD}"/>
                </a:ext>
              </a:extLst>
            </p:cNvPr>
            <p:cNvCxnSpPr/>
            <p:nvPr/>
          </p:nvCxnSpPr>
          <p:spPr>
            <a:xfrm flipV="1">
              <a:off x="3929121" y="3724294"/>
              <a:ext cx="7456129" cy="28707"/>
            </a:xfrm>
            <a:prstGeom prst="straightConnector1">
              <a:avLst/>
            </a:prstGeom>
            <a:ln w="38100"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9C0D6CF-6D42-F12B-01E6-C8E09CB93179}"/>
                </a:ext>
              </a:extLst>
            </p:cNvPr>
            <p:cNvCxnSpPr/>
            <p:nvPr/>
          </p:nvCxnSpPr>
          <p:spPr>
            <a:xfrm flipV="1">
              <a:off x="3950827" y="1703279"/>
              <a:ext cx="7222786" cy="17225"/>
            </a:xfrm>
            <a:prstGeom prst="straightConnector1">
              <a:avLst/>
            </a:prstGeom>
            <a:ln w="38100"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8EDD2E9-DCDB-6824-7E0F-605E57598456}"/>
                </a:ext>
              </a:extLst>
            </p:cNvPr>
            <p:cNvCxnSpPr/>
            <p:nvPr/>
          </p:nvCxnSpPr>
          <p:spPr>
            <a:xfrm flipV="1">
              <a:off x="3950827" y="2119568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EC3242B-FBF0-00A2-2DB1-2EDD8E4E3406}"/>
                </a:ext>
              </a:extLst>
            </p:cNvPr>
            <p:cNvCxnSpPr/>
            <p:nvPr/>
          </p:nvCxnSpPr>
          <p:spPr>
            <a:xfrm flipV="1">
              <a:off x="3950827" y="2437710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F71BF7C-D452-7936-0352-D9A03452DFE9}"/>
                </a:ext>
              </a:extLst>
            </p:cNvPr>
            <p:cNvCxnSpPr/>
            <p:nvPr/>
          </p:nvCxnSpPr>
          <p:spPr>
            <a:xfrm flipV="1">
              <a:off x="10278226" y="2426709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F42F3A-98F1-FE24-D0FC-AE43C105718C}"/>
                </a:ext>
              </a:extLst>
            </p:cNvPr>
            <p:cNvSpPr txBox="1"/>
            <p:nvPr/>
          </p:nvSpPr>
          <p:spPr>
            <a:xfrm>
              <a:off x="4121335" y="1854113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OBS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9C8B7BF-07A5-9557-E413-7124537D17BB}"/>
                </a:ext>
              </a:extLst>
            </p:cNvPr>
            <p:cNvSpPr txBox="1"/>
            <p:nvPr/>
          </p:nvSpPr>
          <p:spPr>
            <a:xfrm>
              <a:off x="4121335" y="2160045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BKG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A8BD3BD-6813-4AF7-70C5-CEA88461906D}"/>
                </a:ext>
              </a:extLst>
            </p:cNvPr>
            <p:cNvCxnSpPr/>
            <p:nvPr/>
          </p:nvCxnSpPr>
          <p:spPr>
            <a:xfrm>
              <a:off x="3950827" y="4367343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D339AF-A181-5D9A-038D-4FD03978DC1F}"/>
                </a:ext>
              </a:extLst>
            </p:cNvPr>
            <p:cNvSpPr txBox="1"/>
            <p:nvPr/>
          </p:nvSpPr>
          <p:spPr>
            <a:xfrm>
              <a:off x="4012803" y="4090405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OBS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A427DEC-0969-0922-F234-4174CB4FA964}"/>
                </a:ext>
              </a:extLst>
            </p:cNvPr>
            <p:cNvSpPr txBox="1"/>
            <p:nvPr/>
          </p:nvSpPr>
          <p:spPr>
            <a:xfrm>
              <a:off x="6140215" y="4010023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000000"/>
                  </a:solidFill>
                </a:rPr>
                <a:t>En-OmB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3BD30F4-6E47-9652-32B4-23A58631CEA3}"/>
                </a:ext>
              </a:extLst>
            </p:cNvPr>
            <p:cNvCxnSpPr/>
            <p:nvPr/>
          </p:nvCxnSpPr>
          <p:spPr>
            <a:xfrm>
              <a:off x="6229993" y="445920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19CB3D7-4557-20FB-9F2F-362F9C791706}"/>
                </a:ext>
              </a:extLst>
            </p:cNvPr>
            <p:cNvCxnSpPr/>
            <p:nvPr/>
          </p:nvCxnSpPr>
          <p:spPr>
            <a:xfrm>
              <a:off x="6229993" y="457403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91462C9-825E-F18F-86C5-2E8971E8D476}"/>
                </a:ext>
              </a:extLst>
            </p:cNvPr>
            <p:cNvCxnSpPr/>
            <p:nvPr/>
          </p:nvCxnSpPr>
          <p:spPr>
            <a:xfrm>
              <a:off x="6229993" y="468886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053AE6A-8724-CD63-DBD7-2053E1C77223}"/>
                </a:ext>
              </a:extLst>
            </p:cNvPr>
            <p:cNvCxnSpPr/>
            <p:nvPr/>
          </p:nvCxnSpPr>
          <p:spPr>
            <a:xfrm>
              <a:off x="6229993" y="480369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0DDD263-5842-2959-523E-7AB23FB94D50}"/>
                </a:ext>
              </a:extLst>
            </p:cNvPr>
            <p:cNvCxnSpPr/>
            <p:nvPr/>
          </p:nvCxnSpPr>
          <p:spPr>
            <a:xfrm>
              <a:off x="6229993" y="493001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961E0D2-E0D7-789C-0CB6-BB3C445BE1CF}"/>
                </a:ext>
              </a:extLst>
            </p:cNvPr>
            <p:cNvCxnSpPr/>
            <p:nvPr/>
          </p:nvCxnSpPr>
          <p:spPr>
            <a:xfrm>
              <a:off x="6229993" y="504484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92B91E1-14E2-5C96-2DF4-F069EE449F5D}"/>
                </a:ext>
              </a:extLst>
            </p:cNvPr>
            <p:cNvCxnSpPr/>
            <p:nvPr/>
          </p:nvCxnSpPr>
          <p:spPr>
            <a:xfrm>
              <a:off x="6229993" y="516541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73BF581-EF63-EF41-F561-B9B324C8AB46}"/>
                </a:ext>
              </a:extLst>
            </p:cNvPr>
            <p:cNvCxnSpPr/>
            <p:nvPr/>
          </p:nvCxnSpPr>
          <p:spPr>
            <a:xfrm>
              <a:off x="6229993" y="4355860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69FADA-8F2B-00CA-C880-46D94C4D0548}"/>
                </a:ext>
              </a:extLst>
            </p:cNvPr>
            <p:cNvSpPr txBox="1"/>
            <p:nvPr/>
          </p:nvSpPr>
          <p:spPr>
            <a:xfrm>
              <a:off x="9766277" y="3093926"/>
              <a:ext cx="1750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Deterministic ADAS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0369959-C6E8-37E5-C864-DEAA5FF89431}"/>
                </a:ext>
              </a:extLst>
            </p:cNvPr>
            <p:cNvSpPr txBox="1"/>
            <p:nvPr/>
          </p:nvSpPr>
          <p:spPr>
            <a:xfrm>
              <a:off x="10065037" y="5677541"/>
              <a:ext cx="15116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Ensemble ADAS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A400D7B-633E-8B07-F51E-55D45C993DC8}"/>
                </a:ext>
              </a:extLst>
            </p:cNvPr>
            <p:cNvSpPr txBox="1"/>
            <p:nvPr/>
          </p:nvSpPr>
          <p:spPr>
            <a:xfrm>
              <a:off x="3893609" y="4515277"/>
              <a:ext cx="7024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000000"/>
                  </a:solidFill>
                </a:rPr>
                <a:t>En</a:t>
              </a:r>
              <a:r>
                <a:rPr lang="en-US" sz="1100" dirty="0">
                  <a:solidFill>
                    <a:srgbClr val="000000"/>
                  </a:solidFill>
                </a:rPr>
                <a:t>-BKG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D824409-2780-B423-9BE4-A9EAA94CF738}"/>
                </a:ext>
              </a:extLst>
            </p:cNvPr>
            <p:cNvSpPr txBox="1"/>
            <p:nvPr/>
          </p:nvSpPr>
          <p:spPr>
            <a:xfrm>
              <a:off x="10785183" y="4905701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-BKG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D0626AE-AAE4-4FDC-8B2F-0F72AD44F197}"/>
                </a:ext>
              </a:extLst>
            </p:cNvPr>
            <p:cNvCxnSpPr/>
            <p:nvPr/>
          </p:nvCxnSpPr>
          <p:spPr>
            <a:xfrm flipV="1">
              <a:off x="11358117" y="3707069"/>
              <a:ext cx="16280" cy="1222943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EA282BB-38AD-C479-494C-88AAFD5F26E0}"/>
                </a:ext>
              </a:extLst>
            </p:cNvPr>
            <p:cNvCxnSpPr/>
            <p:nvPr/>
          </p:nvCxnSpPr>
          <p:spPr>
            <a:xfrm flipV="1">
              <a:off x="11157333" y="1663269"/>
              <a:ext cx="16280" cy="786406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B446250-9E51-9AA2-E160-3C69625984F7}"/>
                </a:ext>
              </a:extLst>
            </p:cNvPr>
            <p:cNvSpPr txBox="1"/>
            <p:nvPr/>
          </p:nvSpPr>
          <p:spPr>
            <a:xfrm>
              <a:off x="10503000" y="2184220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BKG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EDF7A4C-05AD-A647-1796-F19804FACCE0}"/>
                </a:ext>
              </a:extLst>
            </p:cNvPr>
            <p:cNvCxnSpPr/>
            <p:nvPr/>
          </p:nvCxnSpPr>
          <p:spPr>
            <a:xfrm>
              <a:off x="7608346" y="472331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345C8D1-FE55-0C21-475D-7A119220A090}"/>
                </a:ext>
              </a:extLst>
            </p:cNvPr>
            <p:cNvCxnSpPr/>
            <p:nvPr/>
          </p:nvCxnSpPr>
          <p:spPr>
            <a:xfrm>
              <a:off x="7608346" y="483814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78F2364-1F4A-3508-BE04-996437E063B3}"/>
                </a:ext>
              </a:extLst>
            </p:cNvPr>
            <p:cNvCxnSpPr/>
            <p:nvPr/>
          </p:nvCxnSpPr>
          <p:spPr>
            <a:xfrm>
              <a:off x="7608346" y="495297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C68C651-56E8-BC4C-365E-65123E331CF5}"/>
                </a:ext>
              </a:extLst>
            </p:cNvPr>
            <p:cNvCxnSpPr/>
            <p:nvPr/>
          </p:nvCxnSpPr>
          <p:spPr>
            <a:xfrm>
              <a:off x="7608346" y="506780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6F0656B-5EE4-C80E-326C-F06FE57A9CAA}"/>
                </a:ext>
              </a:extLst>
            </p:cNvPr>
            <p:cNvCxnSpPr/>
            <p:nvPr/>
          </p:nvCxnSpPr>
          <p:spPr>
            <a:xfrm>
              <a:off x="7608346" y="519412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5B50281-C2DF-9CB8-0BF8-695B457256EC}"/>
                </a:ext>
              </a:extLst>
            </p:cNvPr>
            <p:cNvCxnSpPr/>
            <p:nvPr/>
          </p:nvCxnSpPr>
          <p:spPr>
            <a:xfrm>
              <a:off x="7608346" y="530895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007CD03-9CF3-F3F0-29E0-2D3135DFE2D3}"/>
                </a:ext>
              </a:extLst>
            </p:cNvPr>
            <p:cNvCxnSpPr/>
            <p:nvPr/>
          </p:nvCxnSpPr>
          <p:spPr>
            <a:xfrm>
              <a:off x="7608346" y="542952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E9D8644-4477-81B5-1E88-07FB9DB504D2}"/>
                </a:ext>
              </a:extLst>
            </p:cNvPr>
            <p:cNvCxnSpPr/>
            <p:nvPr/>
          </p:nvCxnSpPr>
          <p:spPr>
            <a:xfrm>
              <a:off x="7608346" y="4619970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F8F3427-AEF6-01D2-ADB3-9EA9A59B62FF}"/>
                </a:ext>
              </a:extLst>
            </p:cNvPr>
            <p:cNvSpPr txBox="1"/>
            <p:nvPr/>
          </p:nvSpPr>
          <p:spPr>
            <a:xfrm>
              <a:off x="7594350" y="4365998"/>
              <a:ext cx="679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-IAU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CE0BDA6-ED33-80C6-1CA2-AFAA662467A7}"/>
                </a:ext>
              </a:extLst>
            </p:cNvPr>
            <p:cNvCxnSpPr/>
            <p:nvPr/>
          </p:nvCxnSpPr>
          <p:spPr>
            <a:xfrm>
              <a:off x="7033128" y="2402397"/>
              <a:ext cx="105275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EAA1B98-874C-7766-DD1A-30DA9818D608}"/>
                </a:ext>
              </a:extLst>
            </p:cNvPr>
            <p:cNvSpPr txBox="1"/>
            <p:nvPr/>
          </p:nvSpPr>
          <p:spPr>
            <a:xfrm>
              <a:off x="7398993" y="2138289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IAU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A9E9947-56BD-2CE9-A128-465D146AF5EC}"/>
                </a:ext>
              </a:extLst>
            </p:cNvPr>
            <p:cNvCxnSpPr/>
            <p:nvPr/>
          </p:nvCxnSpPr>
          <p:spPr>
            <a:xfrm>
              <a:off x="7478108" y="1897145"/>
              <a:ext cx="607778" cy="1593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F3F1187-E941-7A2E-E235-E42257833EFB}"/>
                </a:ext>
              </a:extLst>
            </p:cNvPr>
            <p:cNvCxnSpPr/>
            <p:nvPr/>
          </p:nvCxnSpPr>
          <p:spPr>
            <a:xfrm>
              <a:off x="7876390" y="4012819"/>
              <a:ext cx="607778" cy="1593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8F875CE-87C3-1B07-749D-C8A7A51FB602}"/>
                </a:ext>
              </a:extLst>
            </p:cNvPr>
            <p:cNvSpPr txBox="1"/>
            <p:nvPr/>
          </p:nvSpPr>
          <p:spPr>
            <a:xfrm>
              <a:off x="7595109" y="1681143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BCs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30841EB-8948-DF17-33F3-DC877471689E}"/>
                </a:ext>
              </a:extLst>
            </p:cNvPr>
            <p:cNvCxnSpPr/>
            <p:nvPr/>
          </p:nvCxnSpPr>
          <p:spPr>
            <a:xfrm flipV="1">
              <a:off x="7510667" y="2726881"/>
              <a:ext cx="575451" cy="1719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28C901D-BF91-82E4-3E81-0D58754D56E5}"/>
                </a:ext>
              </a:extLst>
            </p:cNvPr>
            <p:cNvSpPr txBox="1"/>
            <p:nvPr/>
          </p:nvSpPr>
          <p:spPr>
            <a:xfrm>
              <a:off x="7615678" y="2532337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ICs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55C278-7390-4286-2AA0-2170BF05769E}"/>
                </a:ext>
              </a:extLst>
            </p:cNvPr>
            <p:cNvSpPr txBox="1"/>
            <p:nvPr/>
          </p:nvSpPr>
          <p:spPr>
            <a:xfrm>
              <a:off x="7908043" y="3794021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BCs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EDB30DF-5553-458C-C46A-D97CCB6DB5B3}"/>
                </a:ext>
              </a:extLst>
            </p:cNvPr>
            <p:cNvCxnSpPr/>
            <p:nvPr/>
          </p:nvCxnSpPr>
          <p:spPr>
            <a:xfrm flipV="1">
              <a:off x="8368068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254F137-52AB-1878-C74D-1925DA6097F4}"/>
                </a:ext>
              </a:extLst>
            </p:cNvPr>
            <p:cNvCxnSpPr/>
            <p:nvPr/>
          </p:nvCxnSpPr>
          <p:spPr>
            <a:xfrm flipV="1">
              <a:off x="8476600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6C9C4C3-F637-34C7-6D3A-B7E5B69E53D4}"/>
                </a:ext>
              </a:extLst>
            </p:cNvPr>
            <p:cNvCxnSpPr/>
            <p:nvPr/>
          </p:nvCxnSpPr>
          <p:spPr>
            <a:xfrm flipV="1">
              <a:off x="8585131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0C145C82-E1FD-6310-6CED-9020ACD7CCCC}"/>
                </a:ext>
              </a:extLst>
            </p:cNvPr>
            <p:cNvCxnSpPr/>
            <p:nvPr/>
          </p:nvCxnSpPr>
          <p:spPr>
            <a:xfrm flipV="1">
              <a:off x="8671957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6920B5B2-962B-3170-0916-341874E3287A}"/>
                </a:ext>
              </a:extLst>
            </p:cNvPr>
            <p:cNvCxnSpPr/>
            <p:nvPr/>
          </p:nvCxnSpPr>
          <p:spPr>
            <a:xfrm flipV="1">
              <a:off x="8780489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64348E3-205C-9E78-745A-B8F9C5F2F6C2}"/>
                </a:ext>
              </a:extLst>
            </p:cNvPr>
            <p:cNvCxnSpPr/>
            <p:nvPr/>
          </p:nvCxnSpPr>
          <p:spPr>
            <a:xfrm flipV="1">
              <a:off x="8889020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DDB1142F-6F59-DE02-EF56-D5A1573C2B20}"/>
                </a:ext>
              </a:extLst>
            </p:cNvPr>
            <p:cNvCxnSpPr/>
            <p:nvPr/>
          </p:nvCxnSpPr>
          <p:spPr>
            <a:xfrm flipV="1">
              <a:off x="8997552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5C575AC-ACEF-9397-C208-1AA91C215361}"/>
                </a:ext>
              </a:extLst>
            </p:cNvPr>
            <p:cNvSpPr txBox="1"/>
            <p:nvPr/>
          </p:nvSpPr>
          <p:spPr>
            <a:xfrm>
              <a:off x="7713735" y="5571717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-ICs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03F09EA-3719-B57D-1586-BEBE0F92AD22}"/>
                </a:ext>
              </a:extLst>
            </p:cNvPr>
            <p:cNvCxnSpPr>
              <a:cxnSpLocks/>
            </p:cNvCxnSpPr>
            <p:nvPr/>
          </p:nvCxnSpPr>
          <p:spPr>
            <a:xfrm>
              <a:off x="3950827" y="1711892"/>
              <a:ext cx="0" cy="768184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1EE46AE4-144E-C54B-1867-EA9B7EFDD4E4}"/>
                </a:ext>
              </a:extLst>
            </p:cNvPr>
            <p:cNvCxnSpPr/>
            <p:nvPr/>
          </p:nvCxnSpPr>
          <p:spPr>
            <a:xfrm>
              <a:off x="3939974" y="3709940"/>
              <a:ext cx="10853" cy="1926278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Left Brace 88">
              <a:extLst>
                <a:ext uri="{FF2B5EF4-FFF2-40B4-BE49-F238E27FC236}">
                  <a16:creationId xmlns:a16="http://schemas.microsoft.com/office/drawing/2014/main" id="{C0DFC717-7178-2AA9-CC21-2858782AF9C7}"/>
                </a:ext>
              </a:extLst>
            </p:cNvPr>
            <p:cNvSpPr/>
            <p:nvPr/>
          </p:nvSpPr>
          <p:spPr>
            <a:xfrm>
              <a:off x="3711391" y="4644282"/>
              <a:ext cx="249623" cy="991936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2A3AD199-773A-EB53-1B70-B92BEF3F6D32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V="1">
              <a:off x="3711391" y="3384135"/>
              <a:ext cx="225495" cy="17561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469ABDF-1227-FD4A-333C-F072D292F391}"/>
                </a:ext>
              </a:extLst>
            </p:cNvPr>
            <p:cNvCxnSpPr>
              <a:cxnSpLocks/>
            </p:cNvCxnSpPr>
            <p:nvPr/>
          </p:nvCxnSpPr>
          <p:spPr>
            <a:xfrm>
              <a:off x="7253823" y="2402397"/>
              <a:ext cx="0" cy="6258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1C909DD-022C-1FE2-AA59-FD7E896D83F2}"/>
                </a:ext>
              </a:extLst>
            </p:cNvPr>
            <p:cNvSpPr/>
            <p:nvPr/>
          </p:nvSpPr>
          <p:spPr>
            <a:xfrm>
              <a:off x="7186318" y="3017444"/>
              <a:ext cx="1523300" cy="369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Recenter Ensemble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40918B12-C139-0D3B-4238-AB4712DDF51B}"/>
                </a:ext>
              </a:extLst>
            </p:cNvPr>
            <p:cNvCxnSpPr>
              <a:cxnSpLocks/>
            </p:cNvCxnSpPr>
            <p:nvPr/>
          </p:nvCxnSpPr>
          <p:spPr>
            <a:xfrm>
              <a:off x="7781997" y="3384135"/>
              <a:ext cx="0" cy="10750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9814CEA-A2BE-9A16-380B-CB25E5BEDD8E}"/>
                </a:ext>
              </a:extLst>
            </p:cNvPr>
            <p:cNvSpPr/>
            <p:nvPr/>
          </p:nvSpPr>
          <p:spPr>
            <a:xfrm>
              <a:off x="3893609" y="3019598"/>
              <a:ext cx="1523300" cy="369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Ens</a:t>
              </a:r>
              <a:r>
                <a:rPr lang="en-US" sz="1200" dirty="0"/>
                <a:t> for hybrid Analysis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49B2145-8FB3-2A6E-B4D2-96AE1F16E396}"/>
              </a:ext>
            </a:extLst>
          </p:cNvPr>
          <p:cNvSpPr txBox="1"/>
          <p:nvPr/>
        </p:nvSpPr>
        <p:spPr>
          <a:xfrm>
            <a:off x="304276" y="1894816"/>
            <a:ext cx="7285506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current GMAO hybrid 4DEnVar Atmospheric Data Assimilation System supports variations applications: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The 12.5 km GEOS-FP (near-real-time, quasi op).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25 km GMAO OSSE.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25 km MERRA-21C (about to).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ADAS Workflow also supports other Var flavors, in particular, traditional 3DVar which is used for multiple purposes, from research to Instrument Teams deliverables.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GMAO is transitioning to JEDI in a </a:t>
            </a:r>
            <a:r>
              <a:rPr lang="en-US" sz="2400" dirty="0">
                <a:solidFill>
                  <a:srgbClr val="92D050"/>
                </a:solidFill>
              </a:rPr>
              <a:t>phased approach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rgbClr val="92D050"/>
                </a:solidFill>
              </a:rPr>
              <a:t>Replace deterministic </a:t>
            </a:r>
            <a:r>
              <a:rPr lang="en-US" sz="2400" dirty="0" err="1">
                <a:solidFill>
                  <a:srgbClr val="92D050"/>
                </a:solidFill>
              </a:rPr>
              <a:t>atmos</a:t>
            </a:r>
            <a:r>
              <a:rPr lang="en-US" sz="2400" dirty="0">
                <a:solidFill>
                  <a:srgbClr val="92D050"/>
                </a:solidFill>
              </a:rPr>
              <a:t> analysis (</a:t>
            </a:r>
            <a:r>
              <a:rPr lang="en-US" sz="2400" dirty="0" err="1">
                <a:solidFill>
                  <a:srgbClr val="92D050"/>
                </a:solidFill>
              </a:rPr>
              <a:t>Hyb</a:t>
            </a:r>
            <a:r>
              <a:rPr lang="en-US" sz="2400" dirty="0">
                <a:solidFill>
                  <a:srgbClr val="92D050"/>
                </a:solidFill>
              </a:rPr>
              <a:t> 4DEnVar)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rgbClr val="92D050"/>
                </a:solidFill>
              </a:rPr>
              <a:t>Replace ensemble analysis (</a:t>
            </a:r>
            <a:r>
              <a:rPr lang="en-US" sz="2400" dirty="0" err="1">
                <a:solidFill>
                  <a:srgbClr val="92D050"/>
                </a:solidFill>
              </a:rPr>
              <a:t>EnSRF</a:t>
            </a:r>
            <a:r>
              <a:rPr lang="en-US" sz="2400" dirty="0">
                <a:solidFill>
                  <a:srgbClr val="92D050"/>
                </a:solidFill>
              </a:rPr>
              <a:t> to LETKF or EDA</a:t>
            </a:r>
            <a:r>
              <a:rPr lang="en-US" sz="2400" dirty="0">
                <a:solidFill>
                  <a:schemeClr val="bg1"/>
                </a:solidFill>
              </a:rPr>
              <a:t>).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rgbClr val="92D050"/>
                </a:solidFill>
              </a:rPr>
              <a:t>Replace workflow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92D050"/>
                </a:solidFill>
              </a:rPr>
              <a:t>(SWELL)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9C26275-8E73-B4AC-C1AC-095A131F487F}"/>
              </a:ext>
            </a:extLst>
          </p:cNvPr>
          <p:cNvSpPr txBox="1"/>
          <p:nvPr/>
        </p:nvSpPr>
        <p:spPr>
          <a:xfrm>
            <a:off x="7490818" y="1805786"/>
            <a:ext cx="10065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Schematic of Current GEOS Forward Processing (FP; near-real-time)</a:t>
            </a:r>
          </a:p>
        </p:txBody>
      </p:sp>
      <p:sp>
        <p:nvSpPr>
          <p:cNvPr id="98" name="Footer Placeholder 97">
            <a:extLst>
              <a:ext uri="{FF2B5EF4-FFF2-40B4-BE49-F238E27FC236}">
                <a16:creationId xmlns:a16="http://schemas.microsoft.com/office/drawing/2014/main" id="{DEE397B3-C36A-97EC-2CED-CBC912D7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ricardo.todling@nasa.gov</a:t>
            </a:r>
            <a:endParaRPr lang="en-US" dirty="0"/>
          </a:p>
        </p:txBody>
      </p:sp>
      <p:sp>
        <p:nvSpPr>
          <p:cNvPr id="99" name="Slide Number Placeholder 98">
            <a:extLst>
              <a:ext uri="{FF2B5EF4-FFF2-40B4-BE49-F238E27FC236}">
                <a16:creationId xmlns:a16="http://schemas.microsoft.com/office/drawing/2014/main" id="{2524AE2D-FEA5-6AAC-79FB-1EFA85DF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32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266936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JEDI: </a:t>
            </a:r>
            <a:r>
              <a:rPr lang="en-US" sz="4000" b="1" dirty="0">
                <a:solidFill>
                  <a:srgbClr val="92D050"/>
                </a:solidFill>
              </a:rPr>
              <a:t>Where</a:t>
            </a:r>
            <a:r>
              <a:rPr lang="en-US" sz="4000" b="1" dirty="0"/>
              <a:t> is it hosted?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27209-BA81-C02A-5CA5-A6B66FC50FDC}"/>
              </a:ext>
            </a:extLst>
          </p:cNvPr>
          <p:cNvSpPr txBox="1"/>
          <p:nvPr/>
        </p:nvSpPr>
        <p:spPr>
          <a:xfrm>
            <a:off x="1219200" y="1943100"/>
            <a:ext cx="14097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JEDI is hosted on </a:t>
            </a:r>
            <a:r>
              <a:rPr lang="en-US" sz="2400" dirty="0" err="1">
                <a:solidFill>
                  <a:schemeClr val="bg1"/>
                </a:solidFill>
              </a:rPr>
              <a:t>github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https://github.com/JCSDA-internal</a:t>
            </a:r>
            <a:endParaRPr lang="en-US" sz="2400" dirty="0">
              <a:solidFill>
                <a:srgbClr val="00B0F0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General access (for those not in the collab): </a:t>
            </a:r>
            <a:r>
              <a:rPr lang="en-US" sz="24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https://github.com/JCSDA</a:t>
            </a:r>
            <a:endParaRPr lang="en-US" sz="2400" dirty="0">
              <a:solidFill>
                <a:srgbClr val="00B0F0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Its active community of developers exchanges ideas via slack: </a:t>
            </a:r>
            <a:r>
              <a:rPr lang="en-US" sz="24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http://jcsda.slack.com/</a:t>
            </a:r>
            <a:endParaRPr lang="en-US" sz="2400" dirty="0">
              <a:solidFill>
                <a:srgbClr val="00B0F0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Development is managed:</a:t>
            </a:r>
          </a:p>
          <a:p>
            <a:r>
              <a:rPr lang="en-US" sz="2400" dirty="0">
                <a:solidFill>
                  <a:schemeClr val="bg1"/>
                </a:solidFill>
              </a:rPr>
              <a:t>	via pull requests,</a:t>
            </a:r>
          </a:p>
          <a:p>
            <a:r>
              <a:rPr lang="en-US" sz="2400" dirty="0">
                <a:solidFill>
                  <a:schemeClr val="bg1"/>
                </a:solidFill>
              </a:rPr>
              <a:t>	reviewers are required/provided by community members,</a:t>
            </a:r>
          </a:p>
          <a:p>
            <a:r>
              <a:rPr lang="en-US" sz="2400" dirty="0">
                <a:solidFill>
                  <a:schemeClr val="bg1"/>
                </a:solidFill>
              </a:rPr>
              <a:t>	incorporation of changes is managed by JCSDA in an agile mode of working.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Regular meetings and code sprints provide avenues for planning, organizing &amp; implementing development.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Tutorials and training are available, </a:t>
            </a:r>
            <a:r>
              <a:rPr lang="en-US" sz="2400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JEDI Academy</a:t>
            </a:r>
            <a:r>
              <a:rPr lang="en-US" sz="2400" dirty="0">
                <a:solidFill>
                  <a:srgbClr val="00B0F0"/>
                </a:solidFill>
              </a:rPr>
              <a:t>  </a:t>
            </a:r>
            <a:r>
              <a:rPr lang="en-US" sz="2400" dirty="0">
                <a:solidFill>
                  <a:schemeClr val="bg1"/>
                </a:solidFill>
              </a:rPr>
              <a:t>(in the process of being updated).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flexibility of JEDI is such that institutions do not necessarily need to have their models exposed, i.e.,</a:t>
            </a:r>
          </a:p>
          <a:p>
            <a:r>
              <a:rPr lang="en-US" sz="2400" dirty="0">
                <a:solidFill>
                  <a:schemeClr val="bg1"/>
                </a:solidFill>
              </a:rPr>
              <a:t>	Specific components (models, </a:t>
            </a:r>
            <a:r>
              <a:rPr lang="en-US" sz="2400" dirty="0" err="1">
                <a:solidFill>
                  <a:schemeClr val="bg1"/>
                </a:solidFill>
              </a:rPr>
              <a:t>etc</a:t>
            </a:r>
            <a:r>
              <a:rPr lang="en-US" sz="2400" dirty="0">
                <a:solidFill>
                  <a:schemeClr val="bg1"/>
                </a:solidFill>
              </a:rPr>
              <a:t>) can reside in private repos.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	Though it is to the benefit of the community that codes are made available and shared.</a:t>
            </a:r>
          </a:p>
          <a:p>
            <a:r>
              <a:rPr lang="en-US" sz="2400" dirty="0">
                <a:solidFill>
                  <a:schemeClr val="bg1"/>
                </a:solidFill>
              </a:rPr>
              <a:t>	Sharing motivates tests in </a:t>
            </a:r>
            <a:r>
              <a:rPr lang="en-US" sz="2400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JEDI Skylab</a:t>
            </a:r>
            <a:r>
              <a:rPr lang="en-US" sz="2400" dirty="0">
                <a:solidFill>
                  <a:schemeClr val="bg1"/>
                </a:solidFill>
              </a:rPr>
              <a:t>, a platform for testing DA for multiple applications.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	Containerized versions of Skylab releases are available.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D09D3-DC84-A5E8-6254-D6279502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BFC37-85C6-8A2C-E300-00A41BD5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109141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JEDI: </a:t>
            </a:r>
            <a:r>
              <a:rPr lang="en-US" sz="4000" b="1" dirty="0">
                <a:solidFill>
                  <a:srgbClr val="92D050"/>
                </a:solidFill>
              </a:rPr>
              <a:t>When</a:t>
            </a:r>
            <a:r>
              <a:rPr lang="en-US" sz="4000" b="1" dirty="0"/>
              <a:t> will it be adopted (operationally)?</a:t>
            </a: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DFA2AA-0772-F77C-3C90-A8DC7635F26A}"/>
              </a:ext>
            </a:extLst>
          </p:cNvPr>
          <p:cNvSpPr txBox="1"/>
          <p:nvPr/>
        </p:nvSpPr>
        <p:spPr>
          <a:xfrm>
            <a:off x="800100" y="2095499"/>
            <a:ext cx="16421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mentioned earlier, the core of JEDI, that is, OOPS is already operational at ECMWF (but not through JEDI itself).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institution has its own schedule for operationalizing JEDI.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institution is deciding on how to transition to JEDI: wholesale or piecemeal.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discussed earlier, NASA GMAO has a phased approach to transition to JEDI in its GEOS-FP application. Once all phases complete, other applications of GEOS will immediately benefit from the transition, e.g., MERRA-3.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CE502-5B8B-F895-56A0-059BCB73F454}"/>
              </a:ext>
            </a:extLst>
          </p:cNvPr>
          <p:cNvSpPr txBox="1"/>
          <p:nvPr/>
        </p:nvSpPr>
        <p:spPr>
          <a:xfrm>
            <a:off x="11219398" y="5479537"/>
            <a:ext cx="571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the illustration here, only the </a:t>
            </a:r>
            <a:r>
              <a:rPr lang="en-US" sz="2400" dirty="0">
                <a:solidFill>
                  <a:srgbClr val="FFFF00"/>
                </a:solidFill>
              </a:rPr>
              <a:t>yellow</a:t>
            </a:r>
            <a:r>
              <a:rPr lang="en-US" sz="2400" dirty="0">
                <a:solidFill>
                  <a:schemeClr val="bg1"/>
                </a:solidFill>
              </a:rPr>
              <a:t> writing corresponds to components transitioning at first (</a:t>
            </a:r>
            <a:r>
              <a:rPr lang="en-US" sz="2400" dirty="0">
                <a:solidFill>
                  <a:srgbClr val="FFFF00"/>
                </a:solidFill>
              </a:rPr>
              <a:t>the atmospheric analysis and its adjoint).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This configuration is presently under testing, an actual implementation if expected before end of </a:t>
            </a:r>
            <a:r>
              <a:rPr lang="en-US" sz="2400" dirty="0">
                <a:solidFill>
                  <a:srgbClr val="92D050"/>
                </a:solidFill>
              </a:rPr>
              <a:t>2024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EADE1-1477-1710-3713-001DC8C18852}"/>
              </a:ext>
            </a:extLst>
          </p:cNvPr>
          <p:cNvSpPr txBox="1"/>
          <p:nvPr/>
        </p:nvSpPr>
        <p:spPr>
          <a:xfrm>
            <a:off x="5129588" y="5248705"/>
            <a:ext cx="467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GEOS JEDI ADAS Testbed (GEOS-JAT)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BC44EB-A6BF-A1F9-7058-8DF3A21E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ricardo.todling@nasa.gov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732DA0-34FF-1B3E-B0A2-CCBF16BD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12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C9504A6-B1AA-4A17-0F38-612BD92C3D04}"/>
              </a:ext>
            </a:extLst>
          </p:cNvPr>
          <p:cNvGrpSpPr>
            <a:grpSpLocks noChangeAspect="1"/>
          </p:cNvGrpSpPr>
          <p:nvPr/>
        </p:nvGrpSpPr>
        <p:grpSpPr>
          <a:xfrm>
            <a:off x="2252942" y="5266818"/>
            <a:ext cx="8488795" cy="4032504"/>
            <a:chOff x="1371600" y="2559755"/>
            <a:chExt cx="12338589" cy="586034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7EAF7F-6E63-2B7A-7F50-E1A9771C712F}"/>
                </a:ext>
              </a:extLst>
            </p:cNvPr>
            <p:cNvSpPr/>
            <p:nvPr/>
          </p:nvSpPr>
          <p:spPr>
            <a:xfrm>
              <a:off x="1371600" y="2559755"/>
              <a:ext cx="11979113" cy="5860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E558E89-AFB3-45EB-C05E-989DD2672B16}"/>
                </a:ext>
              </a:extLst>
            </p:cNvPr>
            <p:cNvSpPr/>
            <p:nvPr/>
          </p:nvSpPr>
          <p:spPr>
            <a:xfrm>
              <a:off x="5758883" y="4907076"/>
              <a:ext cx="3489581" cy="98970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U-Turn Arrow 36">
              <a:extLst>
                <a:ext uri="{FF2B5EF4-FFF2-40B4-BE49-F238E27FC236}">
                  <a16:creationId xmlns:a16="http://schemas.microsoft.com/office/drawing/2014/main" id="{51C15D48-061A-3895-DD76-3258888F4D81}"/>
                </a:ext>
              </a:extLst>
            </p:cNvPr>
            <p:cNvSpPr/>
            <p:nvPr/>
          </p:nvSpPr>
          <p:spPr>
            <a:xfrm rot="5560366">
              <a:off x="5326014" y="874426"/>
              <a:ext cx="3866710" cy="10450789"/>
            </a:xfrm>
            <a:prstGeom prst="uturnArrow">
              <a:avLst>
                <a:gd name="adj1" fmla="val 8492"/>
                <a:gd name="adj2" fmla="val 25000"/>
                <a:gd name="adj3" fmla="val 17730"/>
                <a:gd name="adj4" fmla="val 43750"/>
                <a:gd name="adj5" fmla="val 83912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20BEEB4-4702-D780-5507-CBBC7CC46B2D}"/>
                </a:ext>
              </a:extLst>
            </p:cNvPr>
            <p:cNvSpPr/>
            <p:nvPr/>
          </p:nvSpPr>
          <p:spPr>
            <a:xfrm>
              <a:off x="3544326" y="3488841"/>
              <a:ext cx="1936376" cy="1785769"/>
            </a:xfrm>
            <a:prstGeom prst="ellipse">
              <a:avLst/>
            </a:prstGeom>
            <a:solidFill>
              <a:schemeClr val="bg2"/>
            </a:solidFill>
            <a:effectLst>
              <a:glow rad="351321">
                <a:schemeClr val="accent1">
                  <a:alpha val="6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232C881-CF2A-4EA8-A03A-E75D09F234E1}"/>
                </a:ext>
              </a:extLst>
            </p:cNvPr>
            <p:cNvSpPr/>
            <p:nvPr/>
          </p:nvSpPr>
          <p:spPr>
            <a:xfrm>
              <a:off x="6532157" y="2967095"/>
              <a:ext cx="1936376" cy="1785769"/>
            </a:xfrm>
            <a:prstGeom prst="ellipse">
              <a:avLst/>
            </a:prstGeom>
            <a:solidFill>
              <a:schemeClr val="bg2"/>
            </a:solidFill>
            <a:effectLst>
              <a:glow rad="351321">
                <a:schemeClr val="accent1">
                  <a:alpha val="6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3049174-8C94-202A-AE9F-C4CE11B8F518}"/>
                </a:ext>
              </a:extLst>
            </p:cNvPr>
            <p:cNvSpPr/>
            <p:nvPr/>
          </p:nvSpPr>
          <p:spPr>
            <a:xfrm>
              <a:off x="9390886" y="3583671"/>
              <a:ext cx="1936376" cy="1785769"/>
            </a:xfrm>
            <a:prstGeom prst="ellipse">
              <a:avLst/>
            </a:prstGeom>
            <a:solidFill>
              <a:schemeClr val="bg2"/>
            </a:solidFill>
            <a:effectLst>
              <a:glow rad="351321">
                <a:schemeClr val="accent1">
                  <a:alpha val="6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C5D4D5-968E-C3B6-60AF-8435B8E7E33B}"/>
                </a:ext>
              </a:extLst>
            </p:cNvPr>
            <p:cNvSpPr/>
            <p:nvPr/>
          </p:nvSpPr>
          <p:spPr>
            <a:xfrm>
              <a:off x="1712274" y="5941476"/>
              <a:ext cx="1936376" cy="1785769"/>
            </a:xfrm>
            <a:prstGeom prst="ellipse">
              <a:avLst/>
            </a:prstGeom>
            <a:solidFill>
              <a:schemeClr val="bg2"/>
            </a:solidFill>
            <a:effectLst>
              <a:glow rad="351321">
                <a:schemeClr val="accent6">
                  <a:lumMod val="60000"/>
                  <a:lumOff val="40000"/>
                  <a:alpha val="6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1DEF0D2-C2B8-73C8-1669-36BAF0FACC3A}"/>
                </a:ext>
              </a:extLst>
            </p:cNvPr>
            <p:cNvSpPr/>
            <p:nvPr/>
          </p:nvSpPr>
          <p:spPr>
            <a:xfrm>
              <a:off x="4752799" y="6457185"/>
              <a:ext cx="1936376" cy="1785769"/>
            </a:xfrm>
            <a:prstGeom prst="ellipse">
              <a:avLst/>
            </a:prstGeom>
            <a:solidFill>
              <a:schemeClr val="bg2"/>
            </a:solidFill>
            <a:effectLst>
              <a:glow rad="351321">
                <a:schemeClr val="accent6">
                  <a:lumMod val="60000"/>
                  <a:lumOff val="40000"/>
                  <a:alpha val="6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36ED8CA-91DC-8D3A-8057-85A24E3D69B9}"/>
                </a:ext>
              </a:extLst>
            </p:cNvPr>
            <p:cNvSpPr/>
            <p:nvPr/>
          </p:nvSpPr>
          <p:spPr>
            <a:xfrm>
              <a:off x="10847759" y="6094803"/>
              <a:ext cx="1936376" cy="1785769"/>
            </a:xfrm>
            <a:prstGeom prst="ellipse">
              <a:avLst/>
            </a:prstGeom>
            <a:solidFill>
              <a:schemeClr val="bg2"/>
            </a:solidFill>
            <a:effectLst>
              <a:glow rad="351321">
                <a:schemeClr val="accent1">
                  <a:alpha val="6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6928B7-6288-69A5-5F81-7B4E67583B42}"/>
                </a:ext>
              </a:extLst>
            </p:cNvPr>
            <p:cNvSpPr txBox="1"/>
            <p:nvPr/>
          </p:nvSpPr>
          <p:spPr>
            <a:xfrm>
              <a:off x="2786549" y="3220788"/>
              <a:ext cx="1565754" cy="76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Single 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Observation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1F6BE50-D36B-3C04-8357-3887D17CFFA3}"/>
                </a:ext>
              </a:extLst>
            </p:cNvPr>
            <p:cNvSpPr txBox="1"/>
            <p:nvPr/>
          </p:nvSpPr>
          <p:spPr>
            <a:xfrm>
              <a:off x="7607806" y="2703377"/>
              <a:ext cx="2196993" cy="76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Single Instrument 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Single Variable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B207AB-A990-7161-FFD4-5576DA396C6F}"/>
                </a:ext>
              </a:extLst>
            </p:cNvPr>
            <p:cNvSpPr txBox="1"/>
            <p:nvPr/>
          </p:nvSpPr>
          <p:spPr>
            <a:xfrm>
              <a:off x="10228765" y="3190266"/>
              <a:ext cx="2196993" cy="76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Single Instrument 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Multiple Variable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1F84727-9C04-5F24-32F4-DE5E207D7A55}"/>
                </a:ext>
              </a:extLst>
            </p:cNvPr>
            <p:cNvSpPr txBox="1"/>
            <p:nvPr/>
          </p:nvSpPr>
          <p:spPr>
            <a:xfrm>
              <a:off x="11245246" y="5488778"/>
              <a:ext cx="2464943" cy="76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Multiple Instrument 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Multiple Variable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3DAB552-4A73-90C3-0017-48745BC97272}"/>
                </a:ext>
              </a:extLst>
            </p:cNvPr>
            <p:cNvSpPr txBox="1"/>
            <p:nvPr/>
          </p:nvSpPr>
          <p:spPr>
            <a:xfrm>
              <a:off x="5241603" y="5896781"/>
              <a:ext cx="1484668" cy="76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Reduced </a:t>
              </a:r>
            </a:p>
            <a:p>
              <a:pPr algn="ctr"/>
              <a:r>
                <a:rPr lang="en-US" sz="1400" dirty="0" err="1">
                  <a:solidFill>
                    <a:srgbClr val="000000"/>
                  </a:solidFill>
                </a:rPr>
                <a:t>Obs</a:t>
              </a:r>
              <a:r>
                <a:rPr lang="en-US" sz="1400" dirty="0">
                  <a:solidFill>
                    <a:srgbClr val="000000"/>
                  </a:solidFill>
                </a:rPr>
                <a:t> Cycling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D1B7C49-46C4-B841-7B41-26D03E4B9ED9}"/>
                </a:ext>
              </a:extLst>
            </p:cNvPr>
            <p:cNvSpPr txBox="1"/>
            <p:nvPr/>
          </p:nvSpPr>
          <p:spPr>
            <a:xfrm>
              <a:off x="1885005" y="5373561"/>
              <a:ext cx="1927833" cy="76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Near Complete </a:t>
              </a:r>
            </a:p>
            <a:p>
              <a:pPr algn="ctr"/>
              <a:r>
                <a:rPr lang="en-US" sz="1400" dirty="0" err="1">
                  <a:solidFill>
                    <a:srgbClr val="000000"/>
                  </a:solidFill>
                </a:rPr>
                <a:t>Obs</a:t>
              </a:r>
              <a:r>
                <a:rPr lang="en-US" sz="1400" dirty="0">
                  <a:solidFill>
                    <a:srgbClr val="000000"/>
                  </a:solidFill>
                </a:rPr>
                <a:t> Cycling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9C1E816-802E-1AC1-4BB7-FF7F30162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6924" y="3917438"/>
              <a:ext cx="1400828" cy="980747"/>
            </a:xfrm>
            <a:prstGeom prst="rect">
              <a:avLst/>
            </a:prstGeom>
          </p:spPr>
        </p:pic>
        <p:pic>
          <p:nvPicPr>
            <p:cNvPr id="51" name="Picture 50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B08C4F4E-247F-1F82-211D-D320142C5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9866" y="3232596"/>
              <a:ext cx="1151759" cy="1228929"/>
            </a:xfrm>
            <a:prstGeom prst="rect">
              <a:avLst/>
            </a:prstGeom>
          </p:spPr>
        </p:pic>
        <p:pic>
          <p:nvPicPr>
            <p:cNvPr id="52" name="Picture 51" descr="Map&#10;&#10;Description automatically generated">
              <a:extLst>
                <a:ext uri="{FF2B5EF4-FFF2-40B4-BE49-F238E27FC236}">
                  <a16:creationId xmlns:a16="http://schemas.microsoft.com/office/drawing/2014/main" id="{FEADAE64-B5D2-508C-BB14-383C7CE59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5977" y="4069543"/>
              <a:ext cx="752252" cy="809725"/>
            </a:xfrm>
            <a:prstGeom prst="rect">
              <a:avLst/>
            </a:prstGeom>
          </p:spPr>
        </p:pic>
        <p:pic>
          <p:nvPicPr>
            <p:cNvPr id="53" name="Picture 52" descr="Map&#10;&#10;Description automatically generated">
              <a:extLst>
                <a:ext uri="{FF2B5EF4-FFF2-40B4-BE49-F238E27FC236}">
                  <a16:creationId xmlns:a16="http://schemas.microsoft.com/office/drawing/2014/main" id="{737BB1F6-5D6F-C6C4-541F-BE798C02A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69832" y="4063859"/>
              <a:ext cx="783367" cy="843217"/>
            </a:xfrm>
            <a:prstGeom prst="rect">
              <a:avLst/>
            </a:prstGeom>
          </p:spPr>
        </p:pic>
        <p:pic>
          <p:nvPicPr>
            <p:cNvPr id="54" name="Picture 53" descr="Diagram, map&#10;&#10;Description automatically generated">
              <a:extLst>
                <a:ext uri="{FF2B5EF4-FFF2-40B4-BE49-F238E27FC236}">
                  <a16:creationId xmlns:a16="http://schemas.microsoft.com/office/drawing/2014/main" id="{2CF24385-5324-74B1-1FEA-B780E44D0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779" y="6582195"/>
              <a:ext cx="736604" cy="784724"/>
            </a:xfrm>
            <a:prstGeom prst="rect">
              <a:avLst/>
            </a:prstGeom>
          </p:spPr>
        </p:pic>
        <p:pic>
          <p:nvPicPr>
            <p:cNvPr id="55" name="Picture 54" descr="Diagram&#10;&#10;Description automatically generated">
              <a:extLst>
                <a:ext uri="{FF2B5EF4-FFF2-40B4-BE49-F238E27FC236}">
                  <a16:creationId xmlns:a16="http://schemas.microsoft.com/office/drawing/2014/main" id="{C983489E-1C94-339A-B889-AEBB35361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15947" y="6562613"/>
              <a:ext cx="773366" cy="823888"/>
            </a:xfrm>
            <a:prstGeom prst="rect">
              <a:avLst/>
            </a:prstGeom>
          </p:spPr>
        </p:pic>
        <p:pic>
          <p:nvPicPr>
            <p:cNvPr id="56" name="Picture 55" descr="A graph of a graph&#10;&#10;Description automatically generated">
              <a:extLst>
                <a:ext uri="{FF2B5EF4-FFF2-40B4-BE49-F238E27FC236}">
                  <a16:creationId xmlns:a16="http://schemas.microsoft.com/office/drawing/2014/main" id="{E5F5D30D-87FC-72F3-79C1-8DBAA08E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59079" y="6309358"/>
              <a:ext cx="1384692" cy="1021976"/>
            </a:xfrm>
            <a:prstGeom prst="rect">
              <a:avLst/>
            </a:prstGeom>
          </p:spPr>
        </p:pic>
        <p:pic>
          <p:nvPicPr>
            <p:cNvPr id="57" name="Picture 56" descr="Chart, bar chart&#10;&#10;Description automatically generated">
              <a:extLst>
                <a:ext uri="{FF2B5EF4-FFF2-40B4-BE49-F238E27FC236}">
                  <a16:creationId xmlns:a16="http://schemas.microsoft.com/office/drawing/2014/main" id="{02310047-CDF1-00FB-BB31-71B7B370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08707" y="6889678"/>
              <a:ext cx="1300352" cy="99364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A16EA2A-6127-1C13-6821-A6F7666375D0}"/>
                </a:ext>
              </a:extLst>
            </p:cNvPr>
            <p:cNvSpPr txBox="1"/>
            <p:nvPr/>
          </p:nvSpPr>
          <p:spPr>
            <a:xfrm>
              <a:off x="5720987" y="4907076"/>
              <a:ext cx="3527477" cy="93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We have gone from a multitude of standalone (single-case) tests to fully cycled GEOS-JEDI.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4046593-10FD-FBAA-7E72-B8662873B887}"/>
                </a:ext>
              </a:extLst>
            </p:cNvPr>
            <p:cNvGrpSpPr/>
            <p:nvPr/>
          </p:nvGrpSpPr>
          <p:grpSpPr>
            <a:xfrm>
              <a:off x="7768814" y="6575800"/>
              <a:ext cx="1936376" cy="1785769"/>
              <a:chOff x="7535732" y="4355443"/>
              <a:chExt cx="1936376" cy="1785769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849254FD-7FC7-17E9-E43C-2B4BFF2B8DD0}"/>
                  </a:ext>
                </a:extLst>
              </p:cNvPr>
              <p:cNvSpPr/>
              <p:nvPr/>
            </p:nvSpPr>
            <p:spPr>
              <a:xfrm>
                <a:off x="7535732" y="4355443"/>
                <a:ext cx="1936376" cy="1785769"/>
              </a:xfrm>
              <a:prstGeom prst="ellipse">
                <a:avLst/>
              </a:prstGeom>
              <a:solidFill>
                <a:schemeClr val="bg2"/>
              </a:solidFill>
              <a:effectLst>
                <a:glow rad="351321">
                  <a:schemeClr val="accent6">
                    <a:lumMod val="60000"/>
                    <a:lumOff val="40000"/>
                    <a:alpha val="61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2" name="Picture 61" descr="Diagram&#10;&#10;Description automatically generated">
                <a:extLst>
                  <a:ext uri="{FF2B5EF4-FFF2-40B4-BE49-F238E27FC236}">
                    <a16:creationId xmlns:a16="http://schemas.microsoft.com/office/drawing/2014/main" id="{45B1203A-3A25-6B2A-6AE7-46479B742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60451" y="4593594"/>
                <a:ext cx="1129970" cy="1334521"/>
              </a:xfrm>
              <a:prstGeom prst="rect">
                <a:avLst/>
              </a:prstGeom>
            </p:spPr>
          </p:pic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B740F0A-FE00-2BE7-5A6D-12250F7D6E10}"/>
                </a:ext>
              </a:extLst>
            </p:cNvPr>
            <p:cNvSpPr txBox="1"/>
            <p:nvPr/>
          </p:nvSpPr>
          <p:spPr>
            <a:xfrm>
              <a:off x="8700589" y="5983609"/>
              <a:ext cx="1312249" cy="1073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Enhanced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Cycling 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Workflow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89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109141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GEOS-JEDI extension to </a:t>
            </a:r>
            <a:br>
              <a:rPr lang="en-US" sz="4000" b="1" dirty="0"/>
            </a:br>
            <a:r>
              <a:rPr lang="en-US" sz="4000" b="1" dirty="0"/>
              <a:t>Mesosphere Lower Thermosphere  (GEOS-MLT) 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BB74C-139A-F1C8-51FF-DD57D4D8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C958D-3999-7365-4ED6-E24B7AF4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C06D08B-BB95-70C2-B3CD-D6179BBAF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916280"/>
            <a:ext cx="9334500" cy="5250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03988-D7DD-CFD6-92D0-A36FED7FADA0}"/>
              </a:ext>
            </a:extLst>
          </p:cNvPr>
          <p:cNvSpPr txBox="1"/>
          <p:nvPr/>
        </p:nvSpPr>
        <p:spPr>
          <a:xfrm>
            <a:off x="4443241" y="1943100"/>
            <a:ext cx="933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Sassi et al. are establishing a collaboration among Codes 675, 610.1, 674 &amp; GMU to develop the capabilities for a GEOS-based MLT DA system.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2157DD-DA0D-E2CA-DC02-B0A7DA8A0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444152"/>
              </p:ext>
            </p:extLst>
          </p:nvPr>
        </p:nvGraphicFramePr>
        <p:xfrm>
          <a:off x="108399" y="2019300"/>
          <a:ext cx="3962400" cy="5762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3850328005"/>
                    </a:ext>
                  </a:extLst>
                </a:gridCol>
              </a:tblGrid>
              <a:tr h="1007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Lifting GEOS Lid </a:t>
                      </a:r>
                    </a:p>
                    <a:p>
                      <a:pPr algn="ctr"/>
                      <a:r>
                        <a:rPr lang="en-US" sz="2800" dirty="0"/>
                        <a:t>from 80 to 150 km.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26071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Upper boundary parameterization.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225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Molecular diffusion.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62374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2400" dirty="0"/>
                        <a:t>Heating and Cooling rates adjustments to compensate for missing complex physics.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9345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Gravity wave drag retune.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0849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A03F940-ECA6-3112-D312-EB087C2E0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378452"/>
              </p:ext>
            </p:extLst>
          </p:nvPr>
        </p:nvGraphicFramePr>
        <p:xfrm>
          <a:off x="14020800" y="1943100"/>
          <a:ext cx="3962400" cy="4573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3850328005"/>
                    </a:ext>
                  </a:extLst>
                </a:gridCol>
              </a:tblGrid>
              <a:tr h="1007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Additional Observing Systems in JEDI.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26071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AURA/MLS</a:t>
                      </a:r>
                    </a:p>
                    <a:p>
                      <a:pPr algn="ctr"/>
                      <a:r>
                        <a:rPr lang="en-US" sz="2400" dirty="0"/>
                        <a:t>(retried Temperature already used in MERRA-2)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225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TIMED/SABER</a:t>
                      </a:r>
                    </a:p>
                    <a:p>
                      <a:pPr algn="ctr"/>
                      <a:r>
                        <a:rPr lang="en-US" sz="2400" dirty="0"/>
                        <a:t>(retrieved Temperature)</a:t>
                      </a:r>
                    </a:p>
                    <a:p>
                      <a:pPr algn="ctr"/>
                      <a:r>
                        <a:rPr lang="en-US" sz="2400" dirty="0"/>
                        <a:t>e.g., </a:t>
                      </a:r>
                      <a:r>
                        <a:rPr lang="en-US" sz="2400" dirty="0" err="1"/>
                        <a:t>Hoppel</a:t>
                      </a:r>
                      <a:r>
                        <a:rPr lang="en-US" sz="2400" dirty="0"/>
                        <a:t> et al. 2008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62374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z="2400" dirty="0"/>
                        <a:t>GOLD </a:t>
                      </a:r>
                    </a:p>
                    <a:p>
                      <a:pPr algn="ctr"/>
                      <a:r>
                        <a:rPr lang="en-US" sz="2400" dirty="0"/>
                        <a:t>(retrieved Temperature)</a:t>
                      </a:r>
                    </a:p>
                    <a:p>
                      <a:pPr algn="ctr"/>
                      <a:r>
                        <a:rPr lang="en-US" sz="2400" dirty="0" err="1"/>
                        <a:t>e.g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Laskar</a:t>
                      </a:r>
                      <a:r>
                        <a:rPr lang="en-US" sz="2400" dirty="0"/>
                        <a:t> et al.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934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B8DBBDE-32AC-E49B-E0E9-C74DA3507454}"/>
              </a:ext>
            </a:extLst>
          </p:cNvPr>
          <p:cNvSpPr txBox="1"/>
          <p:nvPr/>
        </p:nvSpPr>
        <p:spPr>
          <a:xfrm>
            <a:off x="4296508" y="8429535"/>
            <a:ext cx="994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work is not expected to require structural to be added to JEDI’s framework. This means that once the current effort to integrate GEOS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with JEDI is complete, GEOS-MLT-JEDI should be basically available.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034AB6-5EC5-F323-8A30-7DF4BE9057FA}"/>
              </a:ext>
            </a:extLst>
          </p:cNvPr>
          <p:cNvSpPr txBox="1"/>
          <p:nvPr/>
        </p:nvSpPr>
        <p:spPr>
          <a:xfrm>
            <a:off x="14020800" y="7090708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5FFF3"/>
                </a:solidFill>
              </a:rPr>
              <a:t>Long range significant add-ons: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TIDI winds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ICON winds and temperature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AIM SOFIE temperature</a:t>
            </a:r>
          </a:p>
        </p:txBody>
      </p:sp>
    </p:spTree>
    <p:extLst>
      <p:ext uri="{BB962C8B-B14F-4D97-AF65-F5344CB8AC3E}">
        <p14:creationId xmlns:p14="http://schemas.microsoft.com/office/powerpoint/2010/main" val="3937601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50992C4-9057-EE52-75D3-245D0A1D6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" y="7581900"/>
            <a:ext cx="2563477" cy="1822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A649DC-DFD2-072A-73EA-F50722289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5" y="2400300"/>
            <a:ext cx="2692895" cy="20270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109141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Enabling JEDI beyond Terrestrial Applications: Ionospheric 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BB74C-139A-F1C8-51FF-DD57D4D8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C958D-3999-7365-4ED6-E24B7AF4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353A6-9634-8B96-E4FD-4E80D15F4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806004"/>
            <a:ext cx="1870896" cy="1870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4F91EB-4BD2-4B2D-B387-21546FDE2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93" y="6215364"/>
            <a:ext cx="2194418" cy="17180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449599-5D75-21C1-7D43-77642CC28EEB}"/>
              </a:ext>
            </a:extLst>
          </p:cNvPr>
          <p:cNvSpPr txBox="1"/>
          <p:nvPr/>
        </p:nvSpPr>
        <p:spPr>
          <a:xfrm>
            <a:off x="76200" y="1797091"/>
            <a:ext cx="4768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Terrestrial Weather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12516-D36C-E6DD-113A-887D3411F0CA}"/>
              </a:ext>
            </a:extLst>
          </p:cNvPr>
          <p:cNvSpPr txBox="1"/>
          <p:nvPr/>
        </p:nvSpPr>
        <p:spPr>
          <a:xfrm>
            <a:off x="113197" y="5699441"/>
            <a:ext cx="3620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Space Weather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66BAE-E17B-D0C6-BE9A-76897172E8B7}"/>
              </a:ext>
            </a:extLst>
          </p:cNvPr>
          <p:cNvSpPr txBox="1"/>
          <p:nvPr/>
        </p:nvSpPr>
        <p:spPr>
          <a:xfrm>
            <a:off x="3531455" y="9347950"/>
            <a:ext cx="6214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Adapted from J. </a:t>
            </a:r>
            <a:r>
              <a:rPr lang="en-US" sz="2000" dirty="0" err="1">
                <a:solidFill>
                  <a:schemeClr val="bg1"/>
                </a:solidFill>
              </a:rPr>
              <a:t>Haiducek</a:t>
            </a:r>
            <a:r>
              <a:rPr lang="en-US" sz="2000" dirty="0">
                <a:solidFill>
                  <a:schemeClr val="bg1"/>
                </a:solidFill>
              </a:rPr>
              <a:t> &amp; D. Kuhl’s integration of NRL’s 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PyIRI</a:t>
            </a:r>
            <a:r>
              <a:rPr lang="en-US" sz="2000" dirty="0">
                <a:solidFill>
                  <a:schemeClr val="bg1"/>
                </a:solidFill>
              </a:rPr>
              <a:t> and SAMI3 into JEDI, May 2024.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DE26B2-9A6E-507E-3F69-B06B7526D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657307"/>
              </p:ext>
            </p:extLst>
          </p:nvPr>
        </p:nvGraphicFramePr>
        <p:xfrm>
          <a:off x="3962400" y="2056043"/>
          <a:ext cx="5594674" cy="7278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723405435"/>
                    </a:ext>
                  </a:extLst>
                </a:gridCol>
                <a:gridCol w="2281983">
                  <a:extLst>
                    <a:ext uri="{9D8B030D-6E8A-4147-A177-3AD203B41FA5}">
                      <a16:colId xmlns:a16="http://schemas.microsoft.com/office/drawing/2014/main" val="1956044262"/>
                    </a:ext>
                  </a:extLst>
                </a:gridCol>
                <a:gridCol w="1864891">
                  <a:extLst>
                    <a:ext uri="{9D8B030D-6E8A-4147-A177-3AD203B41FA5}">
                      <a16:colId xmlns:a16="http://schemas.microsoft.com/office/drawing/2014/main" val="2063789781"/>
                    </a:ext>
                  </a:extLst>
                </a:gridCol>
              </a:tblGrid>
              <a:tr h="10527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Terrestrial Weather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Space Weather Models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173587"/>
                  </a:ext>
                </a:extLst>
              </a:tr>
              <a:tr h="2080430">
                <a:tc>
                  <a:txBody>
                    <a:bodyPr/>
                    <a:lstStyle/>
                    <a:p>
                      <a:r>
                        <a:rPr lang="en-US" sz="2000" dirty="0"/>
                        <a:t>Coordinate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Geographic (</a:t>
                      </a:r>
                      <a:r>
                        <a:rPr lang="en-US" sz="2000" dirty="0" err="1"/>
                        <a:t>lat</a:t>
                      </a:r>
                      <a:r>
                        <a:rPr lang="en-US" sz="2000" dirty="0"/>
                        <a:t>/</a:t>
                      </a:r>
                      <a:r>
                        <a:rPr lang="en-US" sz="2000" dirty="0" err="1"/>
                        <a:t>lon</a:t>
                      </a:r>
                      <a:r>
                        <a:rPr lang="en-US" sz="2000" dirty="0"/>
                        <a:t>/lev)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Geographic, Geomagnetic, Earth-centered Cartesian or 2D (height or field line integrated).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875374"/>
                  </a:ext>
                </a:extLst>
              </a:tr>
              <a:tr h="1703518">
                <a:tc>
                  <a:txBody>
                    <a:bodyPr/>
                    <a:lstStyle/>
                    <a:p>
                      <a:r>
                        <a:rPr lang="en-US" sz="2000" dirty="0"/>
                        <a:t>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Varied, but vertical columns over common spherical shells.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May follow magnetic field lines; grid cells may not align in vertical columns.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756511"/>
                  </a:ext>
                </a:extLst>
              </a:tr>
              <a:tr h="1829776">
                <a:tc>
                  <a:txBody>
                    <a:bodyPr/>
                    <a:lstStyle/>
                    <a:p>
                      <a:r>
                        <a:rPr lang="en-US" sz="2000" dirty="0"/>
                        <a:t>Equations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Adapted from Navier-Stokes plus thermodynamics (PE, either shallow Earth or relaxed in WAM); maybe chemistry.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Euler’s plus subset of Maxwell’s.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49475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840DB22-C3F9-78EC-F04B-E9B6FC0DF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402350"/>
              </p:ext>
            </p:extLst>
          </p:nvPr>
        </p:nvGraphicFramePr>
        <p:xfrm>
          <a:off x="10118563" y="2095500"/>
          <a:ext cx="3729783" cy="5883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305">
                  <a:extLst>
                    <a:ext uri="{9D8B030D-6E8A-4147-A177-3AD203B41FA5}">
                      <a16:colId xmlns:a16="http://schemas.microsoft.com/office/drawing/2014/main" val="723405435"/>
                    </a:ext>
                  </a:extLst>
                </a:gridCol>
                <a:gridCol w="2463478">
                  <a:extLst>
                    <a:ext uri="{9D8B030D-6E8A-4147-A177-3AD203B41FA5}">
                      <a16:colId xmlns:a16="http://schemas.microsoft.com/office/drawing/2014/main" val="1956044262"/>
                    </a:ext>
                  </a:extLst>
                </a:gridCol>
              </a:tblGrid>
              <a:tr h="10527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Terrestrial Weather 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173587"/>
                  </a:ext>
                </a:extLst>
              </a:tr>
              <a:tr h="1080853">
                <a:tc>
                  <a:txBody>
                    <a:bodyPr/>
                    <a:lstStyle/>
                    <a:p>
                      <a:r>
                        <a:rPr lang="en-US" sz="2000" dirty="0" err="1"/>
                        <a:t>Obs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GNSS-RO TEC &amp; Ionosondes.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875374"/>
                  </a:ext>
                </a:extLst>
              </a:tr>
              <a:tr h="1703518">
                <a:tc>
                  <a:txBody>
                    <a:bodyPr/>
                    <a:lstStyle/>
                    <a:p>
                      <a:r>
                        <a:rPr lang="en-US" sz="2000" dirty="0"/>
                        <a:t>IODA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Requires extension to accommodate more exotic coordinate system. (how observations are ingested in JEDI)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756511"/>
                  </a:ext>
                </a:extLst>
              </a:tr>
              <a:tr h="1829776">
                <a:tc>
                  <a:txBody>
                    <a:bodyPr/>
                    <a:lstStyle/>
                    <a:p>
                      <a:r>
                        <a:rPr lang="en-US" sz="2000" dirty="0"/>
                        <a:t>UFO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Requires addition of TEC and Ionosondes operators (how model views these observations).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49475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698C8E4-A111-A573-DD5A-DB63FCDEB4D5}"/>
              </a:ext>
            </a:extLst>
          </p:cNvPr>
          <p:cNvSpPr txBox="1"/>
          <p:nvPr/>
        </p:nvSpPr>
        <p:spPr>
          <a:xfrm>
            <a:off x="4977817" y="1599855"/>
            <a:ext cx="4768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On the Modeling Side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DA4DBC-67C7-8E5C-61B6-E448F151ACF5}"/>
              </a:ext>
            </a:extLst>
          </p:cNvPr>
          <p:cNvSpPr txBox="1"/>
          <p:nvPr/>
        </p:nvSpPr>
        <p:spPr>
          <a:xfrm>
            <a:off x="10287000" y="1633835"/>
            <a:ext cx="4768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On the Observations Side 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568084-B736-A341-5BCC-D15B79315C8B}"/>
              </a:ext>
            </a:extLst>
          </p:cNvPr>
          <p:cNvSpPr txBox="1"/>
          <p:nvPr/>
        </p:nvSpPr>
        <p:spPr>
          <a:xfrm>
            <a:off x="14388861" y="1830687"/>
            <a:ext cx="3729783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Unlike the previous application, this does require some extension in JEDI.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None of the changes should be structural; namely, the framework is easily extendable.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Truly SWDA enabling.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Final goal is to implement ionosphere-neutral atmosphere using LETKF.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Future plans include JEDI thermosphere LETKF, followed by coupled ionosphere–thermosphere LEKF.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B2736-BA40-E581-7B9E-94AC69F7CAE3}"/>
              </a:ext>
            </a:extLst>
          </p:cNvPr>
          <p:cNvSpPr txBox="1"/>
          <p:nvPr/>
        </p:nvSpPr>
        <p:spPr>
          <a:xfrm>
            <a:off x="10198419" y="7984014"/>
            <a:ext cx="37297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Will required parameter estimation approach to be added to JEDI.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24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109141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Enabling JEDI beyond Terrestrial Applications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BB74C-139A-F1C8-51FF-DD57D4D8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C958D-3999-7365-4ED6-E24B7AF4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15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A34B98E-BAE4-635D-A306-78E769931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03234"/>
            <a:ext cx="13985651" cy="79081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E16931-B87F-70F0-9633-447C90985181}"/>
              </a:ext>
            </a:extLst>
          </p:cNvPr>
          <p:cNvSpPr txBox="1"/>
          <p:nvPr/>
        </p:nvSpPr>
        <p:spPr>
          <a:xfrm>
            <a:off x="108399" y="8724900"/>
            <a:ext cx="5359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M Kuznetsova &amp; CCMC Team 2020: Into to CCMC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6354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109141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Enabling JEDI beyond Terrestrial Applications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BB74C-139A-F1C8-51FF-DD57D4D8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C958D-3999-7365-4ED6-E24B7AF4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16</a:t>
            </a:fld>
            <a:endParaRPr lang="en-US"/>
          </a:p>
        </p:txBody>
      </p:sp>
      <p:pic>
        <p:nvPicPr>
          <p:cNvPr id="2" name="Picture 8" descr="Sun Earth Interaction">
            <a:hlinkClick r:id="rId2"/>
            <a:extLst>
              <a:ext uri="{FF2B5EF4-FFF2-40B4-BE49-F238E27FC236}">
                <a16:creationId xmlns:a16="http://schemas.microsoft.com/office/drawing/2014/main" id="{C14784E5-6CA7-2A51-AD9F-6AE3E450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19200" y="1749167"/>
            <a:ext cx="15550701" cy="77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DCF97-3F5F-0C99-1ACB-AE64B5ADB471}"/>
              </a:ext>
            </a:extLst>
          </p:cNvPr>
          <p:cNvSpPr txBox="1"/>
          <p:nvPr/>
        </p:nvSpPr>
        <p:spPr>
          <a:xfrm>
            <a:off x="4191000" y="2781301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Photosphere: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 ETKF, LETKF  (Hickmann et al., </a:t>
            </a:r>
            <a:r>
              <a:rPr lang="en-US" sz="20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2015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  Scale-Dep </a:t>
            </a:r>
            <a:r>
              <a:rPr lang="en-US" sz="2000" dirty="0" err="1">
                <a:solidFill>
                  <a:srgbClr val="FF0000"/>
                </a:solidFill>
              </a:rPr>
              <a:t>EnKF</a:t>
            </a:r>
            <a:r>
              <a:rPr lang="en-US" sz="2000" dirty="0">
                <a:solidFill>
                  <a:srgbClr val="FF0000"/>
                </a:solidFill>
              </a:rPr>
              <a:t> (Hickmann et al. </a:t>
            </a:r>
            <a:r>
              <a:rPr lang="en-US" sz="2000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2016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FE8086-C4E1-53C7-5200-FE754B947F69}"/>
              </a:ext>
            </a:extLst>
          </p:cNvPr>
          <p:cNvSpPr txBox="1"/>
          <p:nvPr/>
        </p:nvSpPr>
        <p:spPr>
          <a:xfrm>
            <a:off x="5638800" y="429451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Corona:</a:t>
            </a:r>
          </a:p>
          <a:p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 </a:t>
            </a:r>
            <a:r>
              <a:rPr lang="en-US" sz="20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EnKF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Butala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et al.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2010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)</a:t>
            </a:r>
          </a:p>
          <a:p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6EFBB-34DB-CA87-2034-326AB2FD43F8}"/>
              </a:ext>
            </a:extLst>
          </p:cNvPr>
          <p:cNvSpPr txBox="1"/>
          <p:nvPr/>
        </p:nvSpPr>
        <p:spPr>
          <a:xfrm>
            <a:off x="5638800" y="5659040"/>
            <a:ext cx="33568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Flares: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4D-Var (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Bélanger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et al.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2007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F04D53-119E-53F4-BC6B-59E60CDCBB27}"/>
              </a:ext>
            </a:extLst>
          </p:cNvPr>
          <p:cNvSpPr txBox="1"/>
          <p:nvPr/>
        </p:nvSpPr>
        <p:spPr>
          <a:xfrm>
            <a:off x="5334000" y="6855508"/>
            <a:ext cx="3557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CME &amp; Solar Wind:</a:t>
            </a:r>
          </a:p>
          <a:p>
            <a:r>
              <a:rPr lang="en-US" sz="2000" dirty="0">
                <a:solidFill>
                  <a:srgbClr val="00B050"/>
                </a:solidFill>
              </a:rPr>
              <a:t>   LETKF(Lang et al. </a:t>
            </a:r>
            <a:r>
              <a:rPr lang="en-US" sz="2000" dirty="0">
                <a:solidFill>
                  <a:srgbClr val="00B05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2017</a:t>
            </a:r>
            <a:r>
              <a:rPr lang="en-US" sz="2000" dirty="0">
                <a:solidFill>
                  <a:srgbClr val="00B050"/>
                </a:solidFill>
              </a:rPr>
              <a:t>)</a:t>
            </a:r>
          </a:p>
          <a:p>
            <a:r>
              <a:rPr lang="en-US" sz="2000" dirty="0">
                <a:solidFill>
                  <a:srgbClr val="00B050"/>
                </a:solidFill>
              </a:rPr>
              <a:t>    </a:t>
            </a:r>
            <a:r>
              <a:rPr lang="en-US" sz="2000" dirty="0" err="1">
                <a:solidFill>
                  <a:srgbClr val="00B050"/>
                </a:solidFill>
              </a:rPr>
              <a:t>VarDA</a:t>
            </a:r>
            <a:r>
              <a:rPr lang="en-US" sz="2000" dirty="0">
                <a:solidFill>
                  <a:srgbClr val="00B050"/>
                </a:solidFill>
              </a:rPr>
              <a:t> (Lang et al. </a:t>
            </a:r>
            <a:r>
              <a:rPr lang="en-US" sz="2000" dirty="0">
                <a:solidFill>
                  <a:srgbClr val="00B05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</a:t>
            </a:r>
            <a:r>
              <a:rPr lang="en-US" sz="2000" dirty="0">
                <a:solidFill>
                  <a:srgbClr val="00B050"/>
                </a:solidFill>
              </a:rPr>
              <a:t>, </a:t>
            </a:r>
            <a:r>
              <a:rPr lang="en-US" sz="2000" dirty="0">
                <a:solidFill>
                  <a:srgbClr val="00B05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</a:t>
            </a:r>
            <a:r>
              <a:rPr lang="en-US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A4455B-914B-FCB9-743B-566126049BC7}"/>
              </a:ext>
            </a:extLst>
          </p:cNvPr>
          <p:cNvSpPr txBox="1"/>
          <p:nvPr/>
        </p:nvSpPr>
        <p:spPr>
          <a:xfrm>
            <a:off x="10744200" y="1790700"/>
            <a:ext cx="395698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Magnetosphere:</a:t>
            </a:r>
          </a:p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EnKF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(Doxas et al. 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2007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EnKF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(Koller et al.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2007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Particle Filter (Nakano et al.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2008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OI (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Merkin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et al.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2016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EnKF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-based (Godinez et al.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2016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SplitOp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KF (Cervantes et al.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2020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B714BF-4370-2FE0-08CF-44A78A570BA1}"/>
              </a:ext>
            </a:extLst>
          </p:cNvPr>
          <p:cNvSpPr txBox="1"/>
          <p:nvPr/>
        </p:nvSpPr>
        <p:spPr>
          <a:xfrm>
            <a:off x="12496800" y="4185095"/>
            <a:ext cx="5410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Thermosphere-Ionosphere &amp; WAM: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3D-Var (Wang et al.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2011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EAKF (Morozov et al.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2013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EnKF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Chartier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et al.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2016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EnKF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(Cheng et al.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2017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ROM-POD-KF (Mehta &amp; Linares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EnSRF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Cantrall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et al.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2019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EAKF (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Pedatella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et al.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2020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EAKF (Hsu et al.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4D-LETKF (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Koshin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et al.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261B3-13A9-8968-70F7-A975BAC82BF2}"/>
              </a:ext>
            </a:extLst>
          </p:cNvPr>
          <p:cNvSpPr txBox="1"/>
          <p:nvPr/>
        </p:nvSpPr>
        <p:spPr>
          <a:xfrm>
            <a:off x="11002879" y="7886971"/>
            <a:ext cx="4495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Ionosphere:</a:t>
            </a:r>
          </a:p>
          <a:p>
            <a:r>
              <a:rPr lang="en-US" sz="2000" dirty="0">
                <a:solidFill>
                  <a:srgbClr val="92D050"/>
                </a:solidFill>
              </a:rPr>
              <a:t>    SGM-KF &amp; </a:t>
            </a:r>
            <a:r>
              <a:rPr lang="en-US" sz="2000" dirty="0" err="1">
                <a:solidFill>
                  <a:srgbClr val="92D050"/>
                </a:solidFill>
              </a:rPr>
              <a:t>EnKF</a:t>
            </a:r>
            <a:r>
              <a:rPr lang="en-US" sz="2000" dirty="0">
                <a:solidFill>
                  <a:srgbClr val="92D050"/>
                </a:solidFill>
              </a:rPr>
              <a:t> (</a:t>
            </a:r>
            <a:r>
              <a:rPr lang="en-US" sz="2000" dirty="0" err="1">
                <a:solidFill>
                  <a:srgbClr val="92D050"/>
                </a:solidFill>
              </a:rPr>
              <a:t>Scherliess</a:t>
            </a:r>
            <a:r>
              <a:rPr lang="en-US" sz="2000" dirty="0">
                <a:solidFill>
                  <a:srgbClr val="92D050"/>
                </a:solidFill>
              </a:rPr>
              <a:t> et al. </a:t>
            </a:r>
            <a:r>
              <a:rPr lang="en-US" sz="2000" dirty="0">
                <a:solidFill>
                  <a:srgbClr val="92D050"/>
                </a:solidFill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2011</a:t>
            </a:r>
            <a:r>
              <a:rPr lang="en-US" sz="2000" dirty="0">
                <a:solidFill>
                  <a:srgbClr val="92D050"/>
                </a:solidFill>
              </a:rPr>
              <a:t>)</a:t>
            </a:r>
          </a:p>
          <a:p>
            <a:r>
              <a:rPr lang="en-US" sz="2000" dirty="0">
                <a:solidFill>
                  <a:srgbClr val="92D050"/>
                </a:solidFill>
              </a:rPr>
              <a:t>    Nudging (Petry et al. </a:t>
            </a:r>
            <a:r>
              <a:rPr lang="en-US" sz="2000" dirty="0">
                <a:solidFill>
                  <a:srgbClr val="92D050"/>
                </a:solidFill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2014</a:t>
            </a:r>
            <a:r>
              <a:rPr lang="en-US" sz="2000" dirty="0">
                <a:solidFill>
                  <a:srgbClr val="92D050"/>
                </a:solidFill>
              </a:rPr>
              <a:t>)</a:t>
            </a:r>
          </a:p>
          <a:p>
            <a:r>
              <a:rPr lang="en-US" sz="2000" dirty="0">
                <a:solidFill>
                  <a:srgbClr val="92D050"/>
                </a:solidFill>
              </a:rPr>
              <a:t>    </a:t>
            </a:r>
            <a:r>
              <a:rPr lang="en-US" sz="2000" dirty="0" err="1">
                <a:solidFill>
                  <a:srgbClr val="92D050"/>
                </a:solidFill>
              </a:rPr>
              <a:t>EnKF</a:t>
            </a:r>
            <a:r>
              <a:rPr lang="en-US" sz="2000" dirty="0">
                <a:solidFill>
                  <a:srgbClr val="92D050"/>
                </a:solidFill>
              </a:rPr>
              <a:t> (Chen et al. </a:t>
            </a:r>
            <a:r>
              <a:rPr lang="en-US" sz="2000" dirty="0">
                <a:solidFill>
                  <a:srgbClr val="92D050"/>
                </a:solidFill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2016</a:t>
            </a:r>
            <a:r>
              <a:rPr lang="en-US" sz="2000" dirty="0">
                <a:solidFill>
                  <a:srgbClr val="92D050"/>
                </a:solidFill>
              </a:rPr>
              <a:t>)</a:t>
            </a:r>
          </a:p>
          <a:p>
            <a:r>
              <a:rPr lang="en-US" sz="2000" dirty="0">
                <a:solidFill>
                  <a:srgbClr val="92D050"/>
                </a:solidFill>
              </a:rPr>
              <a:t>    LETKF (</a:t>
            </a:r>
            <a:r>
              <a:rPr lang="en-US" sz="2000" dirty="0" err="1">
                <a:solidFill>
                  <a:srgbClr val="92D050"/>
                </a:solidFill>
              </a:rPr>
              <a:t>Durazo</a:t>
            </a:r>
            <a:r>
              <a:rPr lang="en-US" sz="2000" dirty="0">
                <a:solidFill>
                  <a:srgbClr val="92D050"/>
                </a:solidFill>
              </a:rPr>
              <a:t> et al. </a:t>
            </a:r>
            <a:r>
              <a:rPr lang="en-US" sz="2000" dirty="0">
                <a:solidFill>
                  <a:srgbClr val="92D050"/>
                </a:solidFill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2017</a:t>
            </a:r>
            <a:r>
              <a:rPr lang="en-US" sz="2000" dirty="0">
                <a:solidFill>
                  <a:srgbClr val="92D050"/>
                </a:solidFill>
              </a:rPr>
              <a:t>)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1DFAAE-F839-B9E7-564B-18EA2FA32980}"/>
              </a:ext>
            </a:extLst>
          </p:cNvPr>
          <p:cNvSpPr txBox="1"/>
          <p:nvPr/>
        </p:nvSpPr>
        <p:spPr>
          <a:xfrm>
            <a:off x="457200" y="7048500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From a methodology perspective, most of those used in the applications referred to here are available in JEDI, those that are not can be added.</a:t>
            </a:r>
          </a:p>
        </p:txBody>
      </p:sp>
    </p:spTree>
    <p:extLst>
      <p:ext uri="{BB962C8B-B14F-4D97-AF65-F5344CB8AC3E}">
        <p14:creationId xmlns:p14="http://schemas.microsoft.com/office/powerpoint/2010/main" val="3436883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649" y="4229100"/>
            <a:ext cx="15550701" cy="13713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THANK YOU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/>
              <a:t>QUESTIONS?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67DC45-107B-F542-85E9-F2CF6BE3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B165D-D96A-656D-78BC-EC2E2939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4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0242D59-150B-E3D9-5042-B943021D3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</a:rPr>
              <a:t> I am an outsider to the SW Community.</a:t>
            </a:r>
          </a:p>
          <a:p>
            <a:pPr>
              <a:buFont typeface="Wingdings" pitchFamily="2" charset="2"/>
              <a:buChar char="Ø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</a:rPr>
              <a:t> I have a biased Terrestrial Weather Quasi-Operational (NASA) perspective.</a:t>
            </a:r>
          </a:p>
          <a:p>
            <a:pPr>
              <a:buFont typeface="Wingdings" pitchFamily="2" charset="2"/>
              <a:buChar char="Ø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</a:rPr>
              <a:t> Years of collab with NOAA brought me to understand their R2O concerns.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solidFill>
                  <a:srgbClr val="92D050"/>
                </a:solidFill>
              </a:rPr>
              <a:t> My talk on JEDI should only be seen as a small part of the broader JCSDA vision of (for) JEDI. </a:t>
            </a:r>
            <a:r>
              <a:rPr lang="en-US" sz="3200" dirty="0">
                <a:solidFill>
                  <a:schemeClr val="bg1"/>
                </a:solidFill>
              </a:rPr>
              <a:t>I speak for NASA GMAO. 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640E4-2B04-A201-73C9-E3C1CDE0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A133D-A98E-DD34-DFC7-1975FBB0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3F435CF-17FD-FBB3-8EB3-C2D971E51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1464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8639-0596-AE41-C9CF-B9B3F0DE9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1485900"/>
            <a:ext cx="15773400" cy="4278313"/>
          </a:xfrm>
        </p:spPr>
        <p:txBody>
          <a:bodyPr/>
          <a:lstStyle/>
          <a:p>
            <a:r>
              <a:rPr lang="en-US" dirty="0"/>
              <a:t>Joint Effort for Data-assimilation Integration (JEDI)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640E4-2B04-A201-73C9-E3C1CDE0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A133D-A98E-DD34-DFC7-1975FBB0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41CD1E-A820-A81B-9A46-2123A8BC0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043613"/>
            <a:ext cx="15773400" cy="224948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Why </a:t>
            </a:r>
            <a:r>
              <a:rPr lang="en-US" dirty="0"/>
              <a:t>a framework for DA?                                            </a:t>
            </a:r>
            <a:r>
              <a:rPr lang="en-US" dirty="0">
                <a:solidFill>
                  <a:srgbClr val="92D050"/>
                </a:solidFill>
              </a:rPr>
              <a:t>Who</a:t>
            </a:r>
            <a:r>
              <a:rPr lang="en-US" dirty="0"/>
              <a:t> coordinates &amp; contributes?</a:t>
            </a:r>
          </a:p>
          <a:p>
            <a:r>
              <a:rPr lang="en-US" dirty="0"/>
              <a:t> </a:t>
            </a:r>
          </a:p>
          <a:p>
            <a:r>
              <a:rPr lang="en-US" dirty="0">
                <a:solidFill>
                  <a:srgbClr val="92D050"/>
                </a:solidFill>
              </a:rPr>
              <a:t>What </a:t>
            </a:r>
            <a:r>
              <a:rPr lang="en-US" dirty="0"/>
              <a:t>is it?                                                                    </a:t>
            </a:r>
            <a:r>
              <a:rPr lang="en-US" dirty="0">
                <a:solidFill>
                  <a:srgbClr val="92D050"/>
                </a:solidFill>
              </a:rPr>
              <a:t>How</a:t>
            </a:r>
            <a:r>
              <a:rPr lang="en-US" dirty="0"/>
              <a:t> does it work? </a:t>
            </a:r>
          </a:p>
          <a:p>
            <a:endParaRPr lang="en-US" dirty="0"/>
          </a:p>
          <a:p>
            <a:r>
              <a:rPr lang="en-US" dirty="0">
                <a:solidFill>
                  <a:srgbClr val="92D050"/>
                </a:solidFill>
              </a:rPr>
              <a:t>Where </a:t>
            </a:r>
            <a:r>
              <a:rPr lang="en-US" dirty="0"/>
              <a:t>is it hosted?                                                      </a:t>
            </a:r>
            <a:r>
              <a:rPr lang="en-US" dirty="0">
                <a:solidFill>
                  <a:srgbClr val="92D050"/>
                </a:solidFill>
              </a:rPr>
              <a:t>When</a:t>
            </a:r>
            <a:r>
              <a:rPr lang="en-US" dirty="0"/>
              <a:t> will it be adopted (operationally)?</a:t>
            </a:r>
          </a:p>
          <a:p>
            <a:endParaRPr lang="en-US" dirty="0"/>
          </a:p>
          <a:p>
            <a:r>
              <a:rPr lang="en-US" dirty="0"/>
              <a:t>… and about </a:t>
            </a:r>
            <a:r>
              <a:rPr lang="en-US" dirty="0">
                <a:solidFill>
                  <a:srgbClr val="92D050"/>
                </a:solidFill>
              </a:rPr>
              <a:t>JEDI-based SWDA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117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66700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JEDI: </a:t>
            </a:r>
            <a:r>
              <a:rPr lang="en-US" sz="4000" b="1" dirty="0">
                <a:solidFill>
                  <a:srgbClr val="92D050"/>
                </a:solidFill>
              </a:rPr>
              <a:t>Why</a:t>
            </a:r>
            <a:r>
              <a:rPr lang="en-US" sz="4000" b="1" dirty="0"/>
              <a:t> a Framework for DA?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3E6D6-C57A-D7C5-D3F6-7FB7EEB866A3}"/>
              </a:ext>
            </a:extLst>
          </p:cNvPr>
          <p:cNvSpPr txBox="1"/>
          <p:nvPr/>
        </p:nvSpPr>
        <p:spPr>
          <a:xfrm>
            <a:off x="838200" y="2031475"/>
            <a:ext cx="159258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Most </a:t>
            </a:r>
            <a:r>
              <a:rPr lang="en-US" sz="2400" dirty="0">
                <a:solidFill>
                  <a:srgbClr val="92D050"/>
                </a:solidFill>
              </a:rPr>
              <a:t>existing DA </a:t>
            </a:r>
            <a:r>
              <a:rPr lang="en-US" sz="2400" dirty="0">
                <a:solidFill>
                  <a:schemeClr val="bg1"/>
                </a:solidFill>
              </a:rPr>
              <a:t>prediction systems are Fortran-based. Though many have evolved to become modular, they don’t employ code abstraction and generic concepts (viz., Fortran abstraction is a relatively new concept).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A consensus </a:t>
            </a:r>
            <a:r>
              <a:rPr lang="en-US" sz="2400" dirty="0">
                <a:solidFill>
                  <a:schemeClr val="bg1"/>
                </a:solidFill>
              </a:rPr>
              <a:t>grew in the community that it needed software to allow for:</a:t>
            </a:r>
          </a:p>
          <a:p>
            <a:r>
              <a:rPr lang="en-US" sz="2400" dirty="0">
                <a:solidFill>
                  <a:schemeClr val="bg1"/>
                </a:solidFill>
              </a:rPr>
              <a:t>	Enhanced collaboration across institutions.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	Separation of concerns (i.e., avoid interdependency and developers from “stepping on each other’s toes”).</a:t>
            </a:r>
          </a:p>
          <a:p>
            <a:r>
              <a:rPr lang="en-US" sz="2400" dirty="0">
                <a:solidFill>
                  <a:schemeClr val="bg1"/>
                </a:solidFill>
              </a:rPr>
              <a:t>	Ease of software maintenance.</a:t>
            </a:r>
          </a:p>
          <a:p>
            <a:r>
              <a:rPr lang="en-US" sz="2400" dirty="0">
                <a:solidFill>
                  <a:schemeClr val="bg1"/>
                </a:solidFill>
              </a:rPr>
              <a:t>	Flexible code optimization.</a:t>
            </a:r>
          </a:p>
          <a:p>
            <a:r>
              <a:rPr lang="en-US" sz="2400" dirty="0">
                <a:solidFill>
                  <a:schemeClr val="bg1"/>
                </a:solidFill>
              </a:rPr>
              <a:t>	Quick implementation of novel science features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  Quick transitioning of changes to real-time operational applications.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Nearly 15 years ago </a:t>
            </a:r>
            <a:r>
              <a:rPr lang="en-US" sz="2400" dirty="0">
                <a:solidFill>
                  <a:srgbClr val="92D050"/>
                </a:solidFill>
              </a:rPr>
              <a:t>Yannick </a:t>
            </a:r>
            <a:r>
              <a:rPr lang="en-US" sz="2400" dirty="0" err="1">
                <a:solidFill>
                  <a:srgbClr val="92D050"/>
                </a:solidFill>
              </a:rPr>
              <a:t>Tremolet</a:t>
            </a:r>
            <a:r>
              <a:rPr lang="en-US" sz="2400" dirty="0">
                <a:solidFill>
                  <a:srgbClr val="92D050"/>
                </a:solidFill>
              </a:rPr>
              <a:t>  and Mike Fisher </a:t>
            </a:r>
            <a:r>
              <a:rPr lang="en-US" sz="2400" dirty="0">
                <a:solidFill>
                  <a:schemeClr val="bg1"/>
                </a:solidFill>
              </a:rPr>
              <a:t>(back then, both at ECMWF) introduced the </a:t>
            </a:r>
            <a:r>
              <a:rPr lang="en-US" sz="2400" dirty="0">
                <a:solidFill>
                  <a:srgbClr val="92D050"/>
                </a:solidFill>
              </a:rPr>
              <a:t>Object-Oriented Prediction System (OOPS):</a:t>
            </a:r>
            <a:r>
              <a:rPr lang="en-US" sz="2400" dirty="0">
                <a:solidFill>
                  <a:schemeClr val="bg1"/>
                </a:solidFill>
              </a:rPr>
              <a:t> an abstract layer (written in C++) to manipulate DA objects without need for specifics on model, observation operators, and similar entities necessary for DA.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ECMWF committed to the OOPS effort making it operational a couple of years ago.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rest of the DA community recognized the power of OOPS and agreed for it to form the basis of the </a:t>
            </a:r>
            <a:r>
              <a:rPr lang="en-US" sz="2400" dirty="0">
                <a:solidFill>
                  <a:srgbClr val="92D050"/>
                </a:solidFill>
              </a:rPr>
              <a:t>Joint Effort for Data assimilation Integration (JEDI) </a:t>
            </a:r>
            <a:r>
              <a:rPr lang="en-US" sz="2400" dirty="0">
                <a:solidFill>
                  <a:schemeClr val="bg1"/>
                </a:solidFill>
              </a:rPr>
              <a:t>through a partnership with various US institutions.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A6F1B1-B794-758E-CF03-0B3A09BEB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FE071-AE13-A08E-9A46-B7C2AC73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54740-0F22-A758-2152-CF1A3EF1DD3C}"/>
              </a:ext>
            </a:extLst>
          </p:cNvPr>
          <p:cNvSpPr txBox="1"/>
          <p:nvPr/>
        </p:nvSpPr>
        <p:spPr>
          <a:xfrm>
            <a:off x="12039600" y="8791277"/>
            <a:ext cx="514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Obviously the story is never this smooth, quite a lot  of debate, disagreement, concerns and resistance to change had to be overcome, before the dust settled.</a:t>
            </a:r>
          </a:p>
        </p:txBody>
      </p:sp>
    </p:spTree>
    <p:extLst>
      <p:ext uri="{BB962C8B-B14F-4D97-AF65-F5344CB8AC3E}">
        <p14:creationId xmlns:p14="http://schemas.microsoft.com/office/powerpoint/2010/main" val="394671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266700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JEDI: </a:t>
            </a:r>
            <a:r>
              <a:rPr lang="en-US" sz="4000" b="1" dirty="0">
                <a:solidFill>
                  <a:srgbClr val="92D050"/>
                </a:solidFill>
              </a:rPr>
              <a:t>Who</a:t>
            </a:r>
            <a:r>
              <a:rPr lang="en-US" sz="4000" b="1" dirty="0"/>
              <a:t> coordinates &amp; contributes?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270B26-A874-FAD0-36B9-7BF281C1F574}"/>
              </a:ext>
            </a:extLst>
          </p:cNvPr>
          <p:cNvSpPr txBox="1"/>
          <p:nvPr/>
        </p:nvSpPr>
        <p:spPr>
          <a:xfrm>
            <a:off x="10335063" y="2204270"/>
            <a:ext cx="66956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JEDI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is a collaborative effort coordinated by the Joint Center for Satellite Data Assimilation  in partnership and support  with four major US agencies.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collaboration also benefits from associated partners on an informal basis, whose contributions has been of paramount significance.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AC641E-82A9-8008-3BAD-A1E3271E3585}"/>
              </a:ext>
            </a:extLst>
          </p:cNvPr>
          <p:cNvGrpSpPr/>
          <p:nvPr/>
        </p:nvGrpSpPr>
        <p:grpSpPr>
          <a:xfrm>
            <a:off x="609600" y="2095500"/>
            <a:ext cx="8059942" cy="7460397"/>
            <a:chOff x="609600" y="2095500"/>
            <a:chExt cx="8059942" cy="7460397"/>
          </a:xfrm>
        </p:grpSpPr>
        <p:pic>
          <p:nvPicPr>
            <p:cNvPr id="2" name="Picture 1" descr="A logo of a satellite on the earth&#10;&#10;Description automatically generated">
              <a:extLst>
                <a:ext uri="{FF2B5EF4-FFF2-40B4-BE49-F238E27FC236}">
                  <a16:creationId xmlns:a16="http://schemas.microsoft.com/office/drawing/2014/main" id="{F6390C5B-9A10-B5BF-9E4B-17E142471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9400" y="2095500"/>
              <a:ext cx="1861195" cy="1841500"/>
            </a:xfrm>
            <a:prstGeom prst="rect">
              <a:avLst/>
            </a:prstGeom>
          </p:spPr>
        </p:pic>
        <p:pic>
          <p:nvPicPr>
            <p:cNvPr id="4" name="Picture 3" descr="A blue circle with white text and a bird&#10;&#10;Description automatically generated">
              <a:extLst>
                <a:ext uri="{FF2B5EF4-FFF2-40B4-BE49-F238E27FC236}">
                  <a16:creationId xmlns:a16="http://schemas.microsoft.com/office/drawing/2014/main" id="{25909AF6-398C-215C-5EFD-26D8E38E4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985" y="3937000"/>
              <a:ext cx="1718151" cy="1739900"/>
            </a:xfrm>
            <a:prstGeom prst="rect">
              <a:avLst/>
            </a:prstGeom>
          </p:spPr>
        </p:pic>
        <p:pic>
          <p:nvPicPr>
            <p:cNvPr id="6" name="Picture 5" descr="A logo of a nasa&#10;&#10;Description automatically generated">
              <a:extLst>
                <a:ext uri="{FF2B5EF4-FFF2-40B4-BE49-F238E27FC236}">
                  <a16:creationId xmlns:a16="http://schemas.microsoft.com/office/drawing/2014/main" id="{92170F56-2A87-0AFF-3530-8A07F8B9B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475" y="4013200"/>
              <a:ext cx="1868782" cy="17399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672914-D08C-7989-199C-1E4844AB0869}"/>
                </a:ext>
              </a:extLst>
            </p:cNvPr>
            <p:cNvSpPr txBox="1"/>
            <p:nvPr/>
          </p:nvSpPr>
          <p:spPr>
            <a:xfrm>
              <a:off x="3650987" y="3846680"/>
              <a:ext cx="2858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JCSDA: Coordination</a:t>
              </a:r>
              <a:r>
                <a:rPr lang="en-US" sz="2400" b="1" dirty="0"/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18B200-C719-1CAE-8BA8-0F8594E861BB}"/>
                </a:ext>
              </a:extLst>
            </p:cNvPr>
            <p:cNvSpPr txBox="1"/>
            <p:nvPr/>
          </p:nvSpPr>
          <p:spPr>
            <a:xfrm>
              <a:off x="5600560" y="5601901"/>
              <a:ext cx="30689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Earth Science Division</a:t>
              </a:r>
            </a:p>
            <a:p>
              <a:r>
                <a:rPr lang="en-US" sz="2400" b="1" dirty="0" err="1">
                  <a:solidFill>
                    <a:schemeClr val="bg1"/>
                  </a:solidFill>
                  <a:highlight>
                    <a:srgbClr val="FF0000"/>
                  </a:highlight>
                </a:rPr>
                <a:t>Heliophysics</a:t>
              </a:r>
              <a:r>
                <a:rPr lang="en-US" sz="2400" b="1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 Division</a:t>
              </a:r>
              <a:r>
                <a:rPr lang="en-US" sz="2400" b="1" dirty="0">
                  <a:highlight>
                    <a:srgbClr val="FF0000"/>
                  </a:highlight>
                </a:rPr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80CC72-FE64-5837-0ACF-0D26B2D2B1B5}"/>
                </a:ext>
              </a:extLst>
            </p:cNvPr>
            <p:cNvSpPr txBox="1"/>
            <p:nvPr/>
          </p:nvSpPr>
          <p:spPr>
            <a:xfrm>
              <a:off x="793305" y="5452765"/>
              <a:ext cx="426039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NESDIS</a:t>
              </a:r>
            </a:p>
            <a:p>
              <a:r>
                <a:rPr lang="en-US" sz="2400" b="1" dirty="0">
                  <a:solidFill>
                    <a:schemeClr val="bg1"/>
                  </a:solidFill>
                </a:rPr>
                <a:t>National Weather Service</a:t>
              </a:r>
            </a:p>
            <a:p>
              <a:r>
                <a:rPr lang="en-US" sz="2400" b="1" dirty="0">
                  <a:solidFill>
                    <a:schemeClr val="bg1"/>
                  </a:solidFill>
                </a:rPr>
                <a:t>Office of Atmospheric Research </a:t>
              </a:r>
              <a:endParaRPr lang="en-US" sz="24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B935A1-3B49-CEF0-4E5F-716A9927B5BF}"/>
                </a:ext>
              </a:extLst>
            </p:cNvPr>
            <p:cNvSpPr txBox="1"/>
            <p:nvPr/>
          </p:nvSpPr>
          <p:spPr>
            <a:xfrm>
              <a:off x="609600" y="8355568"/>
              <a:ext cx="38869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Naval Research Laboratory</a:t>
              </a:r>
            </a:p>
            <a:p>
              <a:r>
                <a:rPr lang="en-US" sz="2400" b="1" dirty="0">
                  <a:solidFill>
                    <a:schemeClr val="bg1"/>
                  </a:solidFill>
                </a:rPr>
                <a:t>Oceanographers of the NAVY</a:t>
              </a:r>
            </a:p>
            <a:p>
              <a:r>
                <a:rPr lang="en-US" sz="2400" b="1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NRL Washington DC</a:t>
              </a:r>
            </a:p>
          </p:txBody>
        </p:sp>
        <p:pic>
          <p:nvPicPr>
            <p:cNvPr id="15" name="Picture 14" descr="A logo of a military air force&#10;&#10;Description automatically generated">
              <a:extLst>
                <a:ext uri="{FF2B5EF4-FFF2-40B4-BE49-F238E27FC236}">
                  <a16:creationId xmlns:a16="http://schemas.microsoft.com/office/drawing/2014/main" id="{F715A32D-213B-AD12-52C3-FFC1009A0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160" y="7046655"/>
              <a:ext cx="1546208" cy="14155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6AF1A0-D428-9D75-B3C3-9CB486D78914}"/>
                </a:ext>
              </a:extLst>
            </p:cNvPr>
            <p:cNvSpPr txBox="1"/>
            <p:nvPr/>
          </p:nvSpPr>
          <p:spPr>
            <a:xfrm>
              <a:off x="5963428" y="8571468"/>
              <a:ext cx="23803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Airforce Weather</a:t>
              </a:r>
            </a:p>
          </p:txBody>
        </p:sp>
        <p:pic>
          <p:nvPicPr>
            <p:cNvPr id="20" name="Picture 19" descr="A logo of a navy&#10;&#10;Description automatically generated">
              <a:extLst>
                <a:ext uri="{FF2B5EF4-FFF2-40B4-BE49-F238E27FC236}">
                  <a16:creationId xmlns:a16="http://schemas.microsoft.com/office/drawing/2014/main" id="{3B3D70A7-4E37-0177-8074-DD3A0B2D9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088" y="6931609"/>
              <a:ext cx="1440712" cy="142395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4F2667B-EDA2-E221-6FA2-846418417DC9}"/>
              </a:ext>
            </a:extLst>
          </p:cNvPr>
          <p:cNvSpPr txBox="1"/>
          <p:nvPr/>
        </p:nvSpPr>
        <p:spPr>
          <a:xfrm>
            <a:off x="3650986" y="1633835"/>
            <a:ext cx="374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Formal Partnership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EF9D17-189F-790C-8E6B-F63D6449A9E1}"/>
              </a:ext>
            </a:extLst>
          </p:cNvPr>
          <p:cNvSpPr txBox="1"/>
          <p:nvPr/>
        </p:nvSpPr>
        <p:spPr>
          <a:xfrm>
            <a:off x="11924492" y="5921331"/>
            <a:ext cx="3734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Informal Partnership</a:t>
            </a: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D59DA357-E98E-3886-6CAE-681774731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355" y="6931609"/>
            <a:ext cx="2607106" cy="769310"/>
          </a:xfrm>
          <a:prstGeom prst="rect">
            <a:avLst/>
          </a:prstGeom>
        </p:spPr>
      </p:pic>
      <p:pic>
        <p:nvPicPr>
          <p:cNvPr id="27" name="Picture 26" descr="A logo for a company&#10;&#10;Description automatically generated">
            <a:extLst>
              <a:ext uri="{FF2B5EF4-FFF2-40B4-BE49-F238E27FC236}">
                <a16:creationId xmlns:a16="http://schemas.microsoft.com/office/drawing/2014/main" id="{15373748-18B1-D0F4-8841-9E37E4BC0D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6804243"/>
            <a:ext cx="1841500" cy="952500"/>
          </a:xfrm>
          <a:prstGeom prst="rect">
            <a:avLst/>
          </a:prstGeom>
        </p:spPr>
      </p:pic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20336445-D7E7-C00A-54EE-9C65733DC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B106DDB-BC93-89C1-EA2B-6DD7A85E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72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266936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JEDI: </a:t>
            </a:r>
            <a:r>
              <a:rPr lang="en-US" sz="4000" b="1" dirty="0">
                <a:solidFill>
                  <a:srgbClr val="92D050"/>
                </a:solidFill>
              </a:rPr>
              <a:t>What</a:t>
            </a:r>
            <a:r>
              <a:rPr lang="en-US" sz="4000" b="1" dirty="0"/>
              <a:t> is it?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EBE980-0701-5DE2-E740-6B14DB2FF746}"/>
              </a:ext>
            </a:extLst>
          </p:cNvPr>
          <p:cNvGrpSpPr/>
          <p:nvPr/>
        </p:nvGrpSpPr>
        <p:grpSpPr>
          <a:xfrm>
            <a:off x="381000" y="1960183"/>
            <a:ext cx="15044928" cy="6027699"/>
            <a:chOff x="152400" y="2019301"/>
            <a:chExt cx="15044928" cy="6027699"/>
          </a:xfrm>
        </p:grpSpPr>
        <p:pic>
          <p:nvPicPr>
            <p:cNvPr id="4" name="Picture 3" descr="A diagram of a diagram&#10;&#10;Description automatically generated">
              <a:extLst>
                <a:ext uri="{FF2B5EF4-FFF2-40B4-BE49-F238E27FC236}">
                  <a16:creationId xmlns:a16="http://schemas.microsoft.com/office/drawing/2014/main" id="{F01D3E9A-44F1-EFF6-D247-AECF88D95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599" y="2019301"/>
              <a:ext cx="8726673" cy="56324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97D6F0-A953-66C3-9781-57467D3E3001}"/>
                </a:ext>
              </a:extLst>
            </p:cNvPr>
            <p:cNvSpPr txBox="1"/>
            <p:nvPr/>
          </p:nvSpPr>
          <p:spPr>
            <a:xfrm>
              <a:off x="152400" y="2590621"/>
              <a:ext cx="15451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Generic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Algorithms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2EE2AA-1D1C-466B-3D41-34287A38A2E1}"/>
                </a:ext>
              </a:extLst>
            </p:cNvPr>
            <p:cNvSpPr txBox="1"/>
            <p:nvPr/>
          </p:nvSpPr>
          <p:spPr>
            <a:xfrm>
              <a:off x="152400" y="3935258"/>
              <a:ext cx="14211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Abstract 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Interfaces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2A83BF-2EBE-5C9D-4783-9E2469AEC5EC}"/>
                </a:ext>
              </a:extLst>
            </p:cNvPr>
            <p:cNvSpPr txBox="1"/>
            <p:nvPr/>
          </p:nvSpPr>
          <p:spPr>
            <a:xfrm>
              <a:off x="152400" y="5339397"/>
              <a:ext cx="23119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Generic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Implementations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F5B5C1-60F0-67F1-E7AA-A0420B94C719}"/>
                </a:ext>
              </a:extLst>
            </p:cNvPr>
            <p:cNvSpPr txBox="1"/>
            <p:nvPr/>
          </p:nvSpPr>
          <p:spPr>
            <a:xfrm>
              <a:off x="152400" y="6598503"/>
              <a:ext cx="23119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Specific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Implementations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418E14-E795-F252-0921-7809E4E32C1A}"/>
                </a:ext>
              </a:extLst>
            </p:cNvPr>
            <p:cNvSpPr txBox="1"/>
            <p:nvPr/>
          </p:nvSpPr>
          <p:spPr>
            <a:xfrm>
              <a:off x="7883749" y="2113341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OOPS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524BA9-84F0-6B1E-6D4A-639CF472D9FB}"/>
                </a:ext>
              </a:extLst>
            </p:cNvPr>
            <p:cNvSpPr txBox="1"/>
            <p:nvPr/>
          </p:nvSpPr>
          <p:spPr>
            <a:xfrm>
              <a:off x="2593599" y="7677668"/>
              <a:ext cx="3302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Original slide from JCSDA Tutorial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C5893CE1-4AA0-B366-1EB7-CA762B4690D3}"/>
                </a:ext>
              </a:extLst>
            </p:cNvPr>
            <p:cNvSpPr/>
            <p:nvPr/>
          </p:nvSpPr>
          <p:spPr>
            <a:xfrm>
              <a:off x="11449556" y="2113341"/>
              <a:ext cx="914400" cy="2652914"/>
            </a:xfrm>
            <a:prstGeom prst="rightBrace">
              <a:avLst/>
            </a:prstGeom>
            <a:ln w="31750">
              <a:solidFill>
                <a:srgbClr val="85FF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A5B235-C02C-9503-977B-131BC009A49C}"/>
                </a:ext>
              </a:extLst>
            </p:cNvPr>
            <p:cNvSpPr txBox="1"/>
            <p:nvPr/>
          </p:nvSpPr>
          <p:spPr>
            <a:xfrm>
              <a:off x="12493240" y="3162300"/>
              <a:ext cx="2594360" cy="47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Model agnostic DA</a:t>
              </a:r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6478E39F-DD12-9AA5-049C-A40831C0EDE1}"/>
                </a:ext>
              </a:extLst>
            </p:cNvPr>
            <p:cNvSpPr/>
            <p:nvPr/>
          </p:nvSpPr>
          <p:spPr>
            <a:xfrm>
              <a:off x="11430000" y="5024754"/>
              <a:ext cx="1043684" cy="1573749"/>
            </a:xfrm>
            <a:prstGeom prst="rightBrace">
              <a:avLst/>
            </a:prstGeom>
            <a:ln w="31750">
              <a:solidFill>
                <a:srgbClr val="85FF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4B3647-25D9-7028-ACE8-15600ABE4647}"/>
                </a:ext>
              </a:extLst>
            </p:cNvPr>
            <p:cNvSpPr txBox="1"/>
            <p:nvPr/>
          </p:nvSpPr>
          <p:spPr>
            <a:xfrm>
              <a:off x="12602968" y="4472800"/>
              <a:ext cx="259436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Generic Layer provides link to specific key DA operators: covariance models; observation operators, etc.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C4B57B5-D76A-A6C3-1356-7DCC3A5FF48A}"/>
              </a:ext>
            </a:extLst>
          </p:cNvPr>
          <p:cNvSpPr txBox="1"/>
          <p:nvPr/>
        </p:nvSpPr>
        <p:spPr>
          <a:xfrm>
            <a:off x="6400800" y="7734300"/>
            <a:ext cx="1165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5FFF3"/>
                </a:solidFill>
              </a:rPr>
              <a:t>Remarks on Software &amp; Infrastructure: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OOPS is largely written in C++.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C++ to FORTRAN interfacing allows use of heritage code (that’s been properly sanitized).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Support for multiple computing architectures; advanced optimization (GPUs, </a:t>
            </a:r>
            <a:r>
              <a:rPr lang="en-US" sz="2400" dirty="0" err="1">
                <a:solidFill>
                  <a:schemeClr val="bg1"/>
                </a:solidFill>
              </a:rPr>
              <a:t>etc</a:t>
            </a:r>
            <a:r>
              <a:rPr lang="en-US" sz="2400" dirty="0">
                <a:solidFill>
                  <a:schemeClr val="bg1"/>
                </a:solidFill>
              </a:rPr>
              <a:t>).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Interfacing to Python and ML capabilities in works.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25B6951-016B-0AC2-5241-54B3E04D6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6891047-E428-1AC5-488B-3DA8F1EC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739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BB1F1D-BF0F-5A0E-2144-AA8AE111C66A}"/>
              </a:ext>
            </a:extLst>
          </p:cNvPr>
          <p:cNvSpPr/>
          <p:nvPr/>
        </p:nvSpPr>
        <p:spPr>
          <a:xfrm>
            <a:off x="12451763" y="1790700"/>
            <a:ext cx="5569975" cy="6227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3D85DA-794F-209C-20B8-EAF5CD4FD6A5}"/>
              </a:ext>
            </a:extLst>
          </p:cNvPr>
          <p:cNvSpPr/>
          <p:nvPr/>
        </p:nvSpPr>
        <p:spPr>
          <a:xfrm>
            <a:off x="266262" y="1762452"/>
            <a:ext cx="11734800" cy="8309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58397E-6EF4-4831-BF37-E3B430792E64}"/>
              </a:ext>
            </a:extLst>
          </p:cNvPr>
          <p:cNvSpPr/>
          <p:nvPr/>
        </p:nvSpPr>
        <p:spPr>
          <a:xfrm>
            <a:off x="6055760" y="2705100"/>
            <a:ext cx="5221840" cy="464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266936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JEDI: </a:t>
            </a:r>
            <a:r>
              <a:rPr lang="en-US" sz="4000" b="1" dirty="0">
                <a:solidFill>
                  <a:srgbClr val="92D050"/>
                </a:solidFill>
              </a:rPr>
              <a:t>What</a:t>
            </a:r>
            <a:r>
              <a:rPr lang="en-US" sz="4000" b="1" dirty="0"/>
              <a:t> is it?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E60E9F-F3D3-1AFC-00C1-2FEB065896CA}"/>
              </a:ext>
            </a:extLst>
          </p:cNvPr>
          <p:cNvGrpSpPr/>
          <p:nvPr/>
        </p:nvGrpSpPr>
        <p:grpSpPr>
          <a:xfrm>
            <a:off x="526339" y="2683042"/>
            <a:ext cx="5221840" cy="5229990"/>
            <a:chOff x="358845" y="2160185"/>
            <a:chExt cx="7772400" cy="587451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524BA9-84F0-6B1E-6D4A-639CF472D9FB}"/>
                </a:ext>
              </a:extLst>
            </p:cNvPr>
            <p:cNvSpPr txBox="1"/>
            <p:nvPr/>
          </p:nvSpPr>
          <p:spPr>
            <a:xfrm>
              <a:off x="371337" y="7619854"/>
              <a:ext cx="4673744" cy="414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Original list from JCSDA Tutorial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41C8E25-DEEB-9861-F882-AC535C8A2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845" y="2160185"/>
              <a:ext cx="7772400" cy="539346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8DF0565-05F2-62FB-17E4-C0C122C54E55}"/>
              </a:ext>
            </a:extLst>
          </p:cNvPr>
          <p:cNvSpPr txBox="1"/>
          <p:nvPr/>
        </p:nvSpPr>
        <p:spPr>
          <a:xfrm>
            <a:off x="910227" y="1966412"/>
            <a:ext cx="4042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Interfaced Models (so far)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9AC91-6FD1-8747-C808-F7AE87BB7958}"/>
              </a:ext>
            </a:extLst>
          </p:cNvPr>
          <p:cNvSpPr txBox="1"/>
          <p:nvPr/>
        </p:nvSpPr>
        <p:spPr>
          <a:xfrm>
            <a:off x="5741057" y="1762452"/>
            <a:ext cx="5841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Interfaced Observers (so far)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Make up Unified Observation Operator (UFO)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35E9FA7-CC0D-B7A0-6A1F-E3BEC931C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479640"/>
              </p:ext>
            </p:extLst>
          </p:nvPr>
        </p:nvGraphicFramePr>
        <p:xfrm>
          <a:off x="6200800" y="2781300"/>
          <a:ext cx="4931760" cy="4439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9560">
                  <a:extLst>
                    <a:ext uri="{9D8B030D-6E8A-4147-A177-3AD203B41FA5}">
                      <a16:colId xmlns:a16="http://schemas.microsoft.com/office/drawing/2014/main" val="2456789518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402814554"/>
                    </a:ext>
                  </a:extLst>
                </a:gridCol>
              </a:tblGrid>
              <a:tr h="295926">
                <a:tc>
                  <a:txBody>
                    <a:bodyPr/>
                    <a:lstStyle/>
                    <a:p>
                      <a:r>
                        <a:rPr lang="en-US" dirty="0"/>
                        <a:t>OBSERVER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073694"/>
                  </a:ext>
                </a:extLst>
              </a:tr>
              <a:tr h="407386">
                <a:tc>
                  <a:txBody>
                    <a:bodyPr/>
                    <a:lstStyle/>
                    <a:p>
                      <a:r>
                        <a:rPr lang="en-US" dirty="0"/>
                        <a:t>CRTM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Atmosphere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707604"/>
                  </a:ext>
                </a:extLst>
              </a:tr>
              <a:tr h="407386">
                <a:tc>
                  <a:txBody>
                    <a:bodyPr/>
                    <a:lstStyle/>
                    <a:p>
                      <a:r>
                        <a:rPr lang="en-US" dirty="0"/>
                        <a:t>RTTOV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Atmosphere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886480"/>
                  </a:ext>
                </a:extLst>
              </a:tr>
              <a:tr h="407386">
                <a:tc>
                  <a:txBody>
                    <a:bodyPr/>
                    <a:lstStyle/>
                    <a:p>
                      <a:r>
                        <a:rPr lang="en-US" dirty="0"/>
                        <a:t>Marine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Atmos/Ocean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814267"/>
                  </a:ext>
                </a:extLst>
              </a:tr>
              <a:tr h="407386">
                <a:tc>
                  <a:txBody>
                    <a:bodyPr/>
                    <a:lstStyle/>
                    <a:p>
                      <a:r>
                        <a:rPr lang="en-US" dirty="0"/>
                        <a:t>Aerosol (multi-</a:t>
                      </a:r>
                      <a:r>
                        <a:rPr lang="en-US" dirty="0" err="1"/>
                        <a:t>chan</a:t>
                      </a:r>
                      <a:r>
                        <a:rPr lang="en-US" dirty="0"/>
                        <a:t> AOD)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Atmosphere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824773"/>
                  </a:ext>
                </a:extLst>
              </a:tr>
              <a:tr h="407386">
                <a:tc>
                  <a:txBody>
                    <a:bodyPr/>
                    <a:lstStyle/>
                    <a:p>
                      <a:r>
                        <a:rPr lang="en-US" dirty="0"/>
                        <a:t>GNSSRO (multiple opts)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Atmosphere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838820"/>
                  </a:ext>
                </a:extLst>
              </a:tr>
              <a:tr h="407386">
                <a:tc>
                  <a:txBody>
                    <a:bodyPr/>
                    <a:lstStyle/>
                    <a:p>
                      <a:r>
                        <a:rPr lang="en-US" dirty="0"/>
                        <a:t>Radar (Reflectivity)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Atmosphere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406903"/>
                  </a:ext>
                </a:extLst>
              </a:tr>
              <a:tr h="407386">
                <a:tc>
                  <a:txBody>
                    <a:bodyPr/>
                    <a:lstStyle/>
                    <a:p>
                      <a:r>
                        <a:rPr lang="en-US" dirty="0"/>
                        <a:t>Radar (Radial Velocity)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Atmosphere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842462"/>
                  </a:ext>
                </a:extLst>
              </a:tr>
              <a:tr h="407386">
                <a:tc>
                  <a:txBody>
                    <a:bodyPr/>
                    <a:lstStyle/>
                    <a:p>
                      <a:r>
                        <a:rPr lang="en-US" dirty="0" err="1"/>
                        <a:t>Insitu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Atmos/Ocean/Compo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570488"/>
                  </a:ext>
                </a:extLst>
              </a:tr>
              <a:tr h="407386">
                <a:tc>
                  <a:txBody>
                    <a:bodyPr/>
                    <a:lstStyle/>
                    <a:p>
                      <a:r>
                        <a:rPr lang="en-US" dirty="0" err="1"/>
                        <a:t>Scatterometer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Atmos/Ocean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722407"/>
                  </a:ext>
                </a:extLst>
              </a:tr>
              <a:tr h="407386">
                <a:tc>
                  <a:txBody>
                    <a:bodyPr/>
                    <a:lstStyle/>
                    <a:p>
                      <a:r>
                        <a:rPr lang="en-US" dirty="0"/>
                        <a:t>Chem 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Compo/Atmos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19012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76443B7-4185-255A-9711-CE929B2650D6}"/>
              </a:ext>
            </a:extLst>
          </p:cNvPr>
          <p:cNvSpPr txBox="1"/>
          <p:nvPr/>
        </p:nvSpPr>
        <p:spPr>
          <a:xfrm>
            <a:off x="435312" y="7981771"/>
            <a:ext cx="10308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key benefit to the common infrastructure is the shared nature of the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observation operators and their immediate availability to any (meaningful)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model. </a:t>
            </a:r>
            <a:r>
              <a:rPr lang="en-US" sz="2400" dirty="0">
                <a:solidFill>
                  <a:srgbClr val="92D050"/>
                </a:solidFill>
              </a:rPr>
              <a:t>UFO is where any institution most directly benefits from other’s efforts.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ADCE97-4F55-E761-2FFF-2FD13E1BA1EF}"/>
              </a:ext>
            </a:extLst>
          </p:cNvPr>
          <p:cNvSpPr txBox="1"/>
          <p:nvPr/>
        </p:nvSpPr>
        <p:spPr>
          <a:xfrm>
            <a:off x="16230600" y="91821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400" dirty="0">
                <a:solidFill>
                  <a:schemeClr val="bg1"/>
                </a:solidFill>
              </a:rPr>
              <a:t>cont.)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ABF30336-6432-2FB1-B69F-E0E23680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AB711A3-0068-852A-D900-A9C9EBC1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E5485-1266-36B4-C5F2-5BE34C61399E}"/>
              </a:ext>
            </a:extLst>
          </p:cNvPr>
          <p:cNvSpPr txBox="1"/>
          <p:nvPr/>
        </p:nvSpPr>
        <p:spPr>
          <a:xfrm>
            <a:off x="12567428" y="1851520"/>
            <a:ext cx="537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OOPS capabilities (still adding) 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5EBC0B4-75A1-357F-CE02-F84FB8D95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542009"/>
              </p:ext>
            </p:extLst>
          </p:nvPr>
        </p:nvGraphicFramePr>
        <p:xfrm>
          <a:off x="12694918" y="2650347"/>
          <a:ext cx="1764094" cy="6074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094">
                  <a:extLst>
                    <a:ext uri="{9D8B030D-6E8A-4147-A177-3AD203B41FA5}">
                      <a16:colId xmlns:a16="http://schemas.microsoft.com/office/drawing/2014/main" val="2224248243"/>
                    </a:ext>
                  </a:extLst>
                </a:gridCol>
              </a:tblGrid>
              <a:tr h="4369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Algorithms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017435"/>
                  </a:ext>
                </a:extLst>
              </a:tr>
              <a:tr h="522122">
                <a:tc>
                  <a:txBody>
                    <a:bodyPr/>
                    <a:lstStyle/>
                    <a:p>
                      <a:r>
                        <a:rPr lang="en-US" sz="2000" dirty="0"/>
                        <a:t>3D/4D-Var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218438"/>
                  </a:ext>
                </a:extLst>
              </a:tr>
              <a:tr h="6699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Hybrid 3D/4D-Var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876763"/>
                  </a:ext>
                </a:extLst>
              </a:tr>
              <a:tr h="522122">
                <a:tc>
                  <a:txBody>
                    <a:bodyPr/>
                    <a:lstStyle/>
                    <a:p>
                      <a:r>
                        <a:rPr lang="en-US" sz="2000" dirty="0"/>
                        <a:t>3D/4D-EnVar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218197"/>
                  </a:ext>
                </a:extLst>
              </a:tr>
              <a:tr h="522122">
                <a:tc>
                  <a:txBody>
                    <a:bodyPr/>
                    <a:lstStyle/>
                    <a:p>
                      <a:r>
                        <a:rPr lang="en-US" sz="2000" dirty="0"/>
                        <a:t>Hybrid 3D/4D-EnVar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182274"/>
                  </a:ext>
                </a:extLst>
              </a:tr>
              <a:tr h="522122">
                <a:tc>
                  <a:txBody>
                    <a:bodyPr/>
                    <a:lstStyle/>
                    <a:p>
                      <a:r>
                        <a:rPr lang="en-US" sz="2000" dirty="0"/>
                        <a:t>WC-Var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504033"/>
                  </a:ext>
                </a:extLst>
              </a:tr>
              <a:tr h="522122">
                <a:tc>
                  <a:txBody>
                    <a:bodyPr/>
                    <a:lstStyle/>
                    <a:p>
                      <a:r>
                        <a:rPr lang="en-US" sz="2000" dirty="0"/>
                        <a:t>LETKF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94174"/>
                  </a:ext>
                </a:extLst>
              </a:tr>
              <a:tr h="522122">
                <a:tc>
                  <a:txBody>
                    <a:bodyPr/>
                    <a:lstStyle/>
                    <a:p>
                      <a:r>
                        <a:rPr lang="en-US" sz="2000" dirty="0"/>
                        <a:t>GETKF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247239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 sz="2000" dirty="0"/>
                        <a:t>Particle Flow Filter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301302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 sz="2000" dirty="0"/>
                        <a:t>EDA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3697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2223B2E-2CFD-2448-78DB-92AE43AFF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51416"/>
              </p:ext>
            </p:extLst>
          </p:nvPr>
        </p:nvGraphicFramePr>
        <p:xfrm>
          <a:off x="14792140" y="2628900"/>
          <a:ext cx="3114860" cy="5639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4860">
                  <a:extLst>
                    <a:ext uri="{9D8B030D-6E8A-4147-A177-3AD203B41FA5}">
                      <a16:colId xmlns:a16="http://schemas.microsoft.com/office/drawing/2014/main" val="2224248243"/>
                    </a:ext>
                  </a:extLst>
                </a:gridCol>
              </a:tblGrid>
              <a:tr h="3773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Primal/Dual Minimizers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017435"/>
                  </a:ext>
                </a:extLst>
              </a:tr>
              <a:tr h="547720">
                <a:tc>
                  <a:txBody>
                    <a:bodyPr/>
                    <a:lstStyle/>
                    <a:p>
                      <a:r>
                        <a:rPr lang="en-US" sz="2000" dirty="0"/>
                        <a:t>Preconditioned-CG (PCG)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218438"/>
                  </a:ext>
                </a:extLst>
              </a:tr>
              <a:tr h="667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Derber</a:t>
                      </a:r>
                      <a:r>
                        <a:rPr lang="en-US" sz="2000" dirty="0"/>
                        <a:t>-Rosati PCG (DRPCG)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876763"/>
                  </a:ext>
                </a:extLst>
              </a:tr>
              <a:tr h="547720">
                <a:tc>
                  <a:txBody>
                    <a:bodyPr/>
                    <a:lstStyle/>
                    <a:p>
                      <a:r>
                        <a:rPr lang="en-US" sz="2000" dirty="0"/>
                        <a:t>Inexact PCG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218197"/>
                  </a:ext>
                </a:extLst>
              </a:tr>
              <a:tr h="547720">
                <a:tc>
                  <a:txBody>
                    <a:bodyPr/>
                    <a:lstStyle/>
                    <a:p>
                      <a:r>
                        <a:rPr lang="en-US" sz="2000" dirty="0"/>
                        <a:t>Inexact DRPCG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182274"/>
                  </a:ext>
                </a:extLst>
              </a:tr>
              <a:tr h="547720">
                <a:tc>
                  <a:txBody>
                    <a:bodyPr/>
                    <a:lstStyle/>
                    <a:p>
                      <a:r>
                        <a:rPr lang="en-US" sz="2000" dirty="0"/>
                        <a:t>DRP-</a:t>
                      </a:r>
                      <a:r>
                        <a:rPr lang="en-US" sz="2000" dirty="0" err="1"/>
                        <a:t>Lanczos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504033"/>
                  </a:ext>
                </a:extLst>
              </a:tr>
              <a:tr h="547720">
                <a:tc>
                  <a:txBody>
                    <a:bodyPr/>
                    <a:lstStyle/>
                    <a:p>
                      <a:r>
                        <a:rPr lang="en-US" sz="2000" dirty="0"/>
                        <a:t>MINRES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94174"/>
                  </a:ext>
                </a:extLst>
              </a:tr>
              <a:tr h="547720">
                <a:tc>
                  <a:txBody>
                    <a:bodyPr/>
                    <a:lstStyle/>
                    <a:p>
                      <a:r>
                        <a:rPr lang="en-US" sz="2000" dirty="0"/>
                        <a:t>DRGMRES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314928"/>
                  </a:ext>
                </a:extLst>
              </a:tr>
              <a:tr h="628181">
                <a:tc>
                  <a:txBody>
                    <a:bodyPr/>
                    <a:lstStyle/>
                    <a:p>
                      <a:r>
                        <a:rPr lang="en-US" sz="2000" dirty="0"/>
                        <a:t>Saddle-point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301302"/>
                  </a:ext>
                </a:extLst>
              </a:tr>
              <a:tr h="628181">
                <a:tc>
                  <a:txBody>
                    <a:bodyPr/>
                    <a:lstStyle/>
                    <a:p>
                      <a:r>
                        <a:rPr lang="en-US" sz="2000" dirty="0"/>
                        <a:t>Variations on the above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94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73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266936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JEDI: </a:t>
            </a:r>
            <a:r>
              <a:rPr lang="en-US" sz="4000" b="1" dirty="0">
                <a:solidFill>
                  <a:srgbClr val="92D050"/>
                </a:solidFill>
              </a:rPr>
              <a:t>How</a:t>
            </a:r>
            <a:r>
              <a:rPr lang="en-US" sz="4000" b="1" dirty="0"/>
              <a:t> does it work?</a:t>
            </a:r>
            <a:br>
              <a:rPr lang="en-US" sz="4000" b="1" dirty="0"/>
            </a:br>
            <a:r>
              <a:rPr lang="en-US" sz="4000" b="1" dirty="0"/>
              <a:t>(GEOS integration as an illustration)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EC82D4-7FFD-09B7-7F4C-B2BCFE010BF4}"/>
              </a:ext>
            </a:extLst>
          </p:cNvPr>
          <p:cNvGrpSpPr/>
          <p:nvPr/>
        </p:nvGrpSpPr>
        <p:grpSpPr>
          <a:xfrm>
            <a:off x="7391400" y="2324099"/>
            <a:ext cx="10363200" cy="6228985"/>
            <a:chOff x="3711391" y="1496584"/>
            <a:chExt cx="7869216" cy="45128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8CDD46-E3C7-91F4-D889-35B4FF2DF036}"/>
                </a:ext>
              </a:extLst>
            </p:cNvPr>
            <p:cNvSpPr/>
            <p:nvPr/>
          </p:nvSpPr>
          <p:spPr>
            <a:xfrm>
              <a:off x="3712057" y="1496584"/>
              <a:ext cx="7868550" cy="19291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CF847F-F64E-BC56-2082-9517D9FAB898}"/>
                </a:ext>
              </a:extLst>
            </p:cNvPr>
            <p:cNvSpPr/>
            <p:nvPr/>
          </p:nvSpPr>
          <p:spPr>
            <a:xfrm>
              <a:off x="4829934" y="195590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Hybrid GSI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25 km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52A396-7DEF-5652-AED1-FAD7D9E4DF4A}"/>
                </a:ext>
              </a:extLst>
            </p:cNvPr>
            <p:cNvSpPr/>
            <p:nvPr/>
          </p:nvSpPr>
          <p:spPr>
            <a:xfrm>
              <a:off x="8085886" y="195590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GOES AGCM</a:t>
              </a:r>
            </a:p>
            <a:p>
              <a:pPr algn="ctr"/>
              <a:r>
                <a:rPr lang="en-US" sz="2000" dirty="0"/>
                <a:t>12.5 km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004ED1-1AD3-708A-8108-ABE5CA8E4C0E}"/>
                </a:ext>
              </a:extLst>
            </p:cNvPr>
            <p:cNvSpPr/>
            <p:nvPr/>
          </p:nvSpPr>
          <p:spPr>
            <a:xfrm>
              <a:off x="3712057" y="3575013"/>
              <a:ext cx="7835990" cy="243440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43CDE5-C667-6A54-B253-B4FBD269AA9F}"/>
                </a:ext>
              </a:extLst>
            </p:cNvPr>
            <p:cNvSpPr/>
            <p:nvPr/>
          </p:nvSpPr>
          <p:spPr>
            <a:xfrm>
              <a:off x="8758782" y="3936729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5EDCE4-FAE1-8512-FB4A-15665FCDDA03}"/>
                </a:ext>
              </a:extLst>
            </p:cNvPr>
            <p:cNvSpPr/>
            <p:nvPr/>
          </p:nvSpPr>
          <p:spPr>
            <a:xfrm>
              <a:off x="5025291" y="3885055"/>
              <a:ext cx="1193849" cy="129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F5920A-ED2D-0316-B8E5-1699F1091385}"/>
                </a:ext>
              </a:extLst>
            </p:cNvPr>
            <p:cNvSpPr/>
            <p:nvPr/>
          </p:nvSpPr>
          <p:spPr>
            <a:xfrm>
              <a:off x="4905906" y="3999886"/>
              <a:ext cx="1193849" cy="129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C2C481-41C8-4654-224D-4C616CEF8CEC}"/>
                </a:ext>
              </a:extLst>
            </p:cNvPr>
            <p:cNvSpPr/>
            <p:nvPr/>
          </p:nvSpPr>
          <p:spPr>
            <a:xfrm>
              <a:off x="4764815" y="4114716"/>
              <a:ext cx="1193849" cy="129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EB8029-D39A-48F6-BBDB-09FE9305225E}"/>
                </a:ext>
              </a:extLst>
            </p:cNvPr>
            <p:cNvSpPr/>
            <p:nvPr/>
          </p:nvSpPr>
          <p:spPr>
            <a:xfrm>
              <a:off x="4634577" y="4229546"/>
              <a:ext cx="1193849" cy="129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FD15B8-1382-B2D5-4FF9-BF4EA55D6D3D}"/>
                </a:ext>
              </a:extLst>
            </p:cNvPr>
            <p:cNvSpPr/>
            <p:nvPr/>
          </p:nvSpPr>
          <p:spPr>
            <a:xfrm>
              <a:off x="4493486" y="4344377"/>
              <a:ext cx="1193849" cy="129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Ensemble of GSI-Based Observers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66619E-285A-2844-FBA9-644D0A30C771}"/>
                </a:ext>
              </a:extLst>
            </p:cNvPr>
            <p:cNvSpPr/>
            <p:nvPr/>
          </p:nvSpPr>
          <p:spPr>
            <a:xfrm>
              <a:off x="8617691" y="4068784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84B901-8780-EF4A-293A-DC52573A0A1F}"/>
                </a:ext>
              </a:extLst>
            </p:cNvPr>
            <p:cNvSpPr/>
            <p:nvPr/>
          </p:nvSpPr>
          <p:spPr>
            <a:xfrm>
              <a:off x="8476600" y="4183614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E832FE4-54C9-F6F1-1F51-F94FE06F23EE}"/>
                </a:ext>
              </a:extLst>
            </p:cNvPr>
            <p:cNvSpPr/>
            <p:nvPr/>
          </p:nvSpPr>
          <p:spPr>
            <a:xfrm>
              <a:off x="8368068" y="429844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DB96B5-3A30-D99C-657A-2B1725CD3F0B}"/>
                </a:ext>
              </a:extLst>
            </p:cNvPr>
            <p:cNvSpPr/>
            <p:nvPr/>
          </p:nvSpPr>
          <p:spPr>
            <a:xfrm>
              <a:off x="8270390" y="441327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EB851D-33EB-C488-6823-2E9A8E15E2A9}"/>
                </a:ext>
              </a:extLst>
            </p:cNvPr>
            <p:cNvSpPr/>
            <p:nvPr/>
          </p:nvSpPr>
          <p:spPr>
            <a:xfrm>
              <a:off x="8151005" y="452810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Ensemble of </a:t>
              </a:r>
            </a:p>
            <a:p>
              <a:pPr algn="ctr"/>
              <a:r>
                <a:rPr lang="en-US" dirty="0"/>
                <a:t>GEOS AGCM’s</a:t>
              </a:r>
            </a:p>
            <a:p>
              <a:pPr algn="ctr"/>
              <a:r>
                <a:rPr lang="en-US" dirty="0"/>
                <a:t>50 km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A7F57E-139C-32DB-9A28-2B3A77BFFC92}"/>
                </a:ext>
              </a:extLst>
            </p:cNvPr>
            <p:cNvSpPr/>
            <p:nvPr/>
          </p:nvSpPr>
          <p:spPr>
            <a:xfrm>
              <a:off x="6783505" y="3936729"/>
              <a:ext cx="873680" cy="16994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Ensemble Analysis</a:t>
              </a:r>
            </a:p>
            <a:p>
              <a:pPr algn="ctr"/>
              <a:r>
                <a:rPr lang="en-US" dirty="0"/>
                <a:t>(</a:t>
              </a:r>
              <a:r>
                <a:rPr lang="en-US" dirty="0" err="1"/>
                <a:t>EnSRF</a:t>
              </a:r>
              <a:r>
                <a:rPr lang="en-US" dirty="0"/>
                <a:t>)</a:t>
              </a:r>
            </a:p>
            <a:p>
              <a:pPr algn="ctr"/>
              <a:r>
                <a:rPr lang="en-US" dirty="0"/>
                <a:t>50 km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B7A202D-8478-7809-49B2-D28B7F44C380}"/>
                </a:ext>
              </a:extLst>
            </p:cNvPr>
            <p:cNvCxnSpPr/>
            <p:nvPr/>
          </p:nvCxnSpPr>
          <p:spPr>
            <a:xfrm>
              <a:off x="10820885" y="418361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39D619C-34D1-54AC-C1E0-ABB462A552BC}"/>
                </a:ext>
              </a:extLst>
            </p:cNvPr>
            <p:cNvCxnSpPr/>
            <p:nvPr/>
          </p:nvCxnSpPr>
          <p:spPr>
            <a:xfrm>
              <a:off x="10820885" y="429844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B4C6BC5-8562-4C54-EBB7-703FCF9C8810}"/>
                </a:ext>
              </a:extLst>
            </p:cNvPr>
            <p:cNvCxnSpPr/>
            <p:nvPr/>
          </p:nvCxnSpPr>
          <p:spPr>
            <a:xfrm>
              <a:off x="10820885" y="441327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C22C47D-3074-B6B9-F4BB-8ED4B4698330}"/>
                </a:ext>
              </a:extLst>
            </p:cNvPr>
            <p:cNvCxnSpPr/>
            <p:nvPr/>
          </p:nvCxnSpPr>
          <p:spPr>
            <a:xfrm>
              <a:off x="10820885" y="452810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87EB3F1-6CBC-EE7A-B9BE-2F02CC6938AD}"/>
                </a:ext>
              </a:extLst>
            </p:cNvPr>
            <p:cNvCxnSpPr/>
            <p:nvPr/>
          </p:nvCxnSpPr>
          <p:spPr>
            <a:xfrm>
              <a:off x="10820885" y="465441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FBA4FC1-1A23-33C7-867B-8A5039FD13F9}"/>
                </a:ext>
              </a:extLst>
            </p:cNvPr>
            <p:cNvCxnSpPr/>
            <p:nvPr/>
          </p:nvCxnSpPr>
          <p:spPr>
            <a:xfrm>
              <a:off x="10820885" y="476924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7DA3C71-72E8-91B7-ACB5-04B2E6038E33}"/>
                </a:ext>
              </a:extLst>
            </p:cNvPr>
            <p:cNvCxnSpPr/>
            <p:nvPr/>
          </p:nvCxnSpPr>
          <p:spPr>
            <a:xfrm>
              <a:off x="10820885" y="488982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C13E50C-FAEE-F845-CFDC-67BB35C4471B}"/>
                </a:ext>
              </a:extLst>
            </p:cNvPr>
            <p:cNvCxnSpPr/>
            <p:nvPr/>
          </p:nvCxnSpPr>
          <p:spPr>
            <a:xfrm>
              <a:off x="10820885" y="408026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9AB6732-694F-F863-BEF5-07CC7F106402}"/>
                </a:ext>
              </a:extLst>
            </p:cNvPr>
            <p:cNvCxnSpPr/>
            <p:nvPr/>
          </p:nvCxnSpPr>
          <p:spPr>
            <a:xfrm>
              <a:off x="3929121" y="4872596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1B3CE4-3FAC-90E1-15FC-7ED7CB493493}"/>
                </a:ext>
              </a:extLst>
            </p:cNvPr>
            <p:cNvCxnSpPr/>
            <p:nvPr/>
          </p:nvCxnSpPr>
          <p:spPr>
            <a:xfrm>
              <a:off x="3929121" y="498742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9F21D54-54C3-8F0C-B3A3-1EC49F8EBFAC}"/>
                </a:ext>
              </a:extLst>
            </p:cNvPr>
            <p:cNvCxnSpPr/>
            <p:nvPr/>
          </p:nvCxnSpPr>
          <p:spPr>
            <a:xfrm>
              <a:off x="3929121" y="510225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C65B0A1-C9E6-E712-963D-4C38F000B6B0}"/>
                </a:ext>
              </a:extLst>
            </p:cNvPr>
            <p:cNvCxnSpPr/>
            <p:nvPr/>
          </p:nvCxnSpPr>
          <p:spPr>
            <a:xfrm>
              <a:off x="3929121" y="521708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DF606CC-C089-BC4A-5683-8CC7DB9BFD99}"/>
                </a:ext>
              </a:extLst>
            </p:cNvPr>
            <p:cNvCxnSpPr/>
            <p:nvPr/>
          </p:nvCxnSpPr>
          <p:spPr>
            <a:xfrm>
              <a:off x="3929121" y="534340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76690C2-30F5-51A6-63D4-F6D70889DB04}"/>
                </a:ext>
              </a:extLst>
            </p:cNvPr>
            <p:cNvCxnSpPr/>
            <p:nvPr/>
          </p:nvCxnSpPr>
          <p:spPr>
            <a:xfrm>
              <a:off x="3929121" y="545823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4A795E5-BF04-81CD-4F65-9F7F465CAAB6}"/>
                </a:ext>
              </a:extLst>
            </p:cNvPr>
            <p:cNvCxnSpPr/>
            <p:nvPr/>
          </p:nvCxnSpPr>
          <p:spPr>
            <a:xfrm>
              <a:off x="3929121" y="5578803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B51D15A-F4DE-859B-BF53-D477C49E4520}"/>
                </a:ext>
              </a:extLst>
            </p:cNvPr>
            <p:cNvCxnSpPr/>
            <p:nvPr/>
          </p:nvCxnSpPr>
          <p:spPr>
            <a:xfrm>
              <a:off x="3929121" y="476924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4FA420B-F01B-35A2-9A78-5A8D2E5218FD}"/>
                </a:ext>
              </a:extLst>
            </p:cNvPr>
            <p:cNvCxnSpPr/>
            <p:nvPr/>
          </p:nvCxnSpPr>
          <p:spPr>
            <a:xfrm flipV="1">
              <a:off x="3929121" y="3724294"/>
              <a:ext cx="7456129" cy="28707"/>
            </a:xfrm>
            <a:prstGeom prst="straightConnector1">
              <a:avLst/>
            </a:prstGeom>
            <a:ln w="38100"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9C0D6CF-6D42-F12B-01E6-C8E09CB93179}"/>
                </a:ext>
              </a:extLst>
            </p:cNvPr>
            <p:cNvCxnSpPr/>
            <p:nvPr/>
          </p:nvCxnSpPr>
          <p:spPr>
            <a:xfrm flipV="1">
              <a:off x="3950827" y="1703279"/>
              <a:ext cx="7222786" cy="17225"/>
            </a:xfrm>
            <a:prstGeom prst="straightConnector1">
              <a:avLst/>
            </a:prstGeom>
            <a:ln w="38100"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8EDD2E9-DCDB-6824-7E0F-605E57598456}"/>
                </a:ext>
              </a:extLst>
            </p:cNvPr>
            <p:cNvCxnSpPr/>
            <p:nvPr/>
          </p:nvCxnSpPr>
          <p:spPr>
            <a:xfrm flipV="1">
              <a:off x="3950827" y="2119568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EC3242B-FBF0-00A2-2DB1-2EDD8E4E3406}"/>
                </a:ext>
              </a:extLst>
            </p:cNvPr>
            <p:cNvCxnSpPr/>
            <p:nvPr/>
          </p:nvCxnSpPr>
          <p:spPr>
            <a:xfrm flipV="1">
              <a:off x="3950827" y="2437710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F71BF7C-D452-7936-0352-D9A03452DFE9}"/>
                </a:ext>
              </a:extLst>
            </p:cNvPr>
            <p:cNvCxnSpPr/>
            <p:nvPr/>
          </p:nvCxnSpPr>
          <p:spPr>
            <a:xfrm flipV="1">
              <a:off x="10278226" y="2426709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F42F3A-98F1-FE24-D0FC-AE43C105718C}"/>
                </a:ext>
              </a:extLst>
            </p:cNvPr>
            <p:cNvSpPr txBox="1"/>
            <p:nvPr/>
          </p:nvSpPr>
          <p:spPr>
            <a:xfrm>
              <a:off x="4121335" y="1854113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OBS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9C8B7BF-07A5-9557-E413-7124537D17BB}"/>
                </a:ext>
              </a:extLst>
            </p:cNvPr>
            <p:cNvSpPr txBox="1"/>
            <p:nvPr/>
          </p:nvSpPr>
          <p:spPr>
            <a:xfrm>
              <a:off x="4121335" y="2160045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BKG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A8BD3BD-6813-4AF7-70C5-CEA88461906D}"/>
                </a:ext>
              </a:extLst>
            </p:cNvPr>
            <p:cNvCxnSpPr/>
            <p:nvPr/>
          </p:nvCxnSpPr>
          <p:spPr>
            <a:xfrm>
              <a:off x="3950827" y="4367343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D339AF-A181-5D9A-038D-4FD03978DC1F}"/>
                </a:ext>
              </a:extLst>
            </p:cNvPr>
            <p:cNvSpPr txBox="1"/>
            <p:nvPr/>
          </p:nvSpPr>
          <p:spPr>
            <a:xfrm>
              <a:off x="4012803" y="4090405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OBS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A427DEC-0969-0922-F234-4174CB4FA964}"/>
                </a:ext>
              </a:extLst>
            </p:cNvPr>
            <p:cNvSpPr txBox="1"/>
            <p:nvPr/>
          </p:nvSpPr>
          <p:spPr>
            <a:xfrm>
              <a:off x="6140215" y="4010023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000000"/>
                  </a:solidFill>
                </a:rPr>
                <a:t>En-OmB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3BD30F4-6E47-9652-32B4-23A58631CEA3}"/>
                </a:ext>
              </a:extLst>
            </p:cNvPr>
            <p:cNvCxnSpPr/>
            <p:nvPr/>
          </p:nvCxnSpPr>
          <p:spPr>
            <a:xfrm>
              <a:off x="6229993" y="445920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19CB3D7-4557-20FB-9F2F-362F9C791706}"/>
                </a:ext>
              </a:extLst>
            </p:cNvPr>
            <p:cNvCxnSpPr/>
            <p:nvPr/>
          </p:nvCxnSpPr>
          <p:spPr>
            <a:xfrm>
              <a:off x="6229993" y="457403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91462C9-825E-F18F-86C5-2E8971E8D476}"/>
                </a:ext>
              </a:extLst>
            </p:cNvPr>
            <p:cNvCxnSpPr/>
            <p:nvPr/>
          </p:nvCxnSpPr>
          <p:spPr>
            <a:xfrm>
              <a:off x="6229993" y="468886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053AE6A-8724-CD63-DBD7-2053E1C77223}"/>
                </a:ext>
              </a:extLst>
            </p:cNvPr>
            <p:cNvCxnSpPr/>
            <p:nvPr/>
          </p:nvCxnSpPr>
          <p:spPr>
            <a:xfrm>
              <a:off x="6229993" y="480369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0DDD263-5842-2959-523E-7AB23FB94D50}"/>
                </a:ext>
              </a:extLst>
            </p:cNvPr>
            <p:cNvCxnSpPr/>
            <p:nvPr/>
          </p:nvCxnSpPr>
          <p:spPr>
            <a:xfrm>
              <a:off x="6229993" y="493001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961E0D2-E0D7-789C-0CB6-BB3C445BE1CF}"/>
                </a:ext>
              </a:extLst>
            </p:cNvPr>
            <p:cNvCxnSpPr/>
            <p:nvPr/>
          </p:nvCxnSpPr>
          <p:spPr>
            <a:xfrm>
              <a:off x="6229993" y="504484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92B91E1-14E2-5C96-2DF4-F069EE449F5D}"/>
                </a:ext>
              </a:extLst>
            </p:cNvPr>
            <p:cNvCxnSpPr/>
            <p:nvPr/>
          </p:nvCxnSpPr>
          <p:spPr>
            <a:xfrm>
              <a:off x="6229993" y="516541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73BF581-EF63-EF41-F561-B9B324C8AB46}"/>
                </a:ext>
              </a:extLst>
            </p:cNvPr>
            <p:cNvCxnSpPr/>
            <p:nvPr/>
          </p:nvCxnSpPr>
          <p:spPr>
            <a:xfrm>
              <a:off x="6229993" y="4355860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69FADA-8F2B-00CA-C880-46D94C4D0548}"/>
                </a:ext>
              </a:extLst>
            </p:cNvPr>
            <p:cNvSpPr txBox="1"/>
            <p:nvPr/>
          </p:nvSpPr>
          <p:spPr>
            <a:xfrm>
              <a:off x="9766277" y="3093926"/>
              <a:ext cx="1750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Deterministic ADAS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0369959-C6E8-37E5-C864-DEAA5FF89431}"/>
                </a:ext>
              </a:extLst>
            </p:cNvPr>
            <p:cNvSpPr txBox="1"/>
            <p:nvPr/>
          </p:nvSpPr>
          <p:spPr>
            <a:xfrm>
              <a:off x="10065037" y="5677541"/>
              <a:ext cx="15116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Ensemble ADAS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A400D7B-633E-8B07-F51E-55D45C993DC8}"/>
                </a:ext>
              </a:extLst>
            </p:cNvPr>
            <p:cNvSpPr txBox="1"/>
            <p:nvPr/>
          </p:nvSpPr>
          <p:spPr>
            <a:xfrm>
              <a:off x="3893609" y="4515277"/>
              <a:ext cx="7024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000000"/>
                  </a:solidFill>
                </a:rPr>
                <a:t>En</a:t>
              </a:r>
              <a:r>
                <a:rPr lang="en-US" sz="1100" dirty="0">
                  <a:solidFill>
                    <a:srgbClr val="000000"/>
                  </a:solidFill>
                </a:rPr>
                <a:t>-BKG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D824409-2780-B423-9BE4-A9EAA94CF738}"/>
                </a:ext>
              </a:extLst>
            </p:cNvPr>
            <p:cNvSpPr txBox="1"/>
            <p:nvPr/>
          </p:nvSpPr>
          <p:spPr>
            <a:xfrm>
              <a:off x="10785183" y="4905701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-BKG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D0626AE-AAE4-4FDC-8B2F-0F72AD44F197}"/>
                </a:ext>
              </a:extLst>
            </p:cNvPr>
            <p:cNvCxnSpPr/>
            <p:nvPr/>
          </p:nvCxnSpPr>
          <p:spPr>
            <a:xfrm flipV="1">
              <a:off x="11358117" y="3707069"/>
              <a:ext cx="16280" cy="1222943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EA282BB-38AD-C479-494C-88AAFD5F26E0}"/>
                </a:ext>
              </a:extLst>
            </p:cNvPr>
            <p:cNvCxnSpPr/>
            <p:nvPr/>
          </p:nvCxnSpPr>
          <p:spPr>
            <a:xfrm flipV="1">
              <a:off x="11157333" y="1663269"/>
              <a:ext cx="16280" cy="786406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B446250-9E51-9AA2-E160-3C69625984F7}"/>
                </a:ext>
              </a:extLst>
            </p:cNvPr>
            <p:cNvSpPr txBox="1"/>
            <p:nvPr/>
          </p:nvSpPr>
          <p:spPr>
            <a:xfrm>
              <a:off x="10503000" y="2184220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BKG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EDF7A4C-05AD-A647-1796-F19804FACCE0}"/>
                </a:ext>
              </a:extLst>
            </p:cNvPr>
            <p:cNvCxnSpPr/>
            <p:nvPr/>
          </p:nvCxnSpPr>
          <p:spPr>
            <a:xfrm>
              <a:off x="7608346" y="472331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345C8D1-FE55-0C21-475D-7A119220A090}"/>
                </a:ext>
              </a:extLst>
            </p:cNvPr>
            <p:cNvCxnSpPr/>
            <p:nvPr/>
          </p:nvCxnSpPr>
          <p:spPr>
            <a:xfrm>
              <a:off x="7608346" y="483814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78F2364-1F4A-3508-BE04-996437E063B3}"/>
                </a:ext>
              </a:extLst>
            </p:cNvPr>
            <p:cNvCxnSpPr/>
            <p:nvPr/>
          </p:nvCxnSpPr>
          <p:spPr>
            <a:xfrm>
              <a:off x="7608346" y="495297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C68C651-56E8-BC4C-365E-65123E331CF5}"/>
                </a:ext>
              </a:extLst>
            </p:cNvPr>
            <p:cNvCxnSpPr/>
            <p:nvPr/>
          </p:nvCxnSpPr>
          <p:spPr>
            <a:xfrm>
              <a:off x="7608346" y="506780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6F0656B-5EE4-C80E-326C-F06FE57A9CAA}"/>
                </a:ext>
              </a:extLst>
            </p:cNvPr>
            <p:cNvCxnSpPr/>
            <p:nvPr/>
          </p:nvCxnSpPr>
          <p:spPr>
            <a:xfrm>
              <a:off x="7608346" y="519412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5B50281-C2DF-9CB8-0BF8-695B457256EC}"/>
                </a:ext>
              </a:extLst>
            </p:cNvPr>
            <p:cNvCxnSpPr/>
            <p:nvPr/>
          </p:nvCxnSpPr>
          <p:spPr>
            <a:xfrm>
              <a:off x="7608346" y="530895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007CD03-9CF3-F3F0-29E0-2D3135DFE2D3}"/>
                </a:ext>
              </a:extLst>
            </p:cNvPr>
            <p:cNvCxnSpPr/>
            <p:nvPr/>
          </p:nvCxnSpPr>
          <p:spPr>
            <a:xfrm>
              <a:off x="7608346" y="542952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E9D8644-4477-81B5-1E88-07FB9DB504D2}"/>
                </a:ext>
              </a:extLst>
            </p:cNvPr>
            <p:cNvCxnSpPr/>
            <p:nvPr/>
          </p:nvCxnSpPr>
          <p:spPr>
            <a:xfrm>
              <a:off x="7608346" y="4619970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F8F3427-AEF6-01D2-ADB3-9EA9A59B62FF}"/>
                </a:ext>
              </a:extLst>
            </p:cNvPr>
            <p:cNvSpPr txBox="1"/>
            <p:nvPr/>
          </p:nvSpPr>
          <p:spPr>
            <a:xfrm>
              <a:off x="7594350" y="4365998"/>
              <a:ext cx="679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-IAU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CE0BDA6-ED33-80C6-1CA2-AFAA662467A7}"/>
                </a:ext>
              </a:extLst>
            </p:cNvPr>
            <p:cNvCxnSpPr/>
            <p:nvPr/>
          </p:nvCxnSpPr>
          <p:spPr>
            <a:xfrm>
              <a:off x="7033128" y="2402397"/>
              <a:ext cx="105275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EAA1B98-874C-7766-DD1A-30DA9818D608}"/>
                </a:ext>
              </a:extLst>
            </p:cNvPr>
            <p:cNvSpPr txBox="1"/>
            <p:nvPr/>
          </p:nvSpPr>
          <p:spPr>
            <a:xfrm>
              <a:off x="7398993" y="2138289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IAU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A9E9947-56BD-2CE9-A128-465D146AF5EC}"/>
                </a:ext>
              </a:extLst>
            </p:cNvPr>
            <p:cNvCxnSpPr/>
            <p:nvPr/>
          </p:nvCxnSpPr>
          <p:spPr>
            <a:xfrm>
              <a:off x="7478108" y="1897145"/>
              <a:ext cx="607778" cy="1593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F3F1187-E941-7A2E-E235-E42257833EFB}"/>
                </a:ext>
              </a:extLst>
            </p:cNvPr>
            <p:cNvCxnSpPr/>
            <p:nvPr/>
          </p:nvCxnSpPr>
          <p:spPr>
            <a:xfrm>
              <a:off x="7876390" y="4012819"/>
              <a:ext cx="607778" cy="1593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8F875CE-87C3-1B07-749D-C8A7A51FB602}"/>
                </a:ext>
              </a:extLst>
            </p:cNvPr>
            <p:cNvSpPr txBox="1"/>
            <p:nvPr/>
          </p:nvSpPr>
          <p:spPr>
            <a:xfrm>
              <a:off x="7595109" y="1681143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BCs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30841EB-8948-DF17-33F3-DC877471689E}"/>
                </a:ext>
              </a:extLst>
            </p:cNvPr>
            <p:cNvCxnSpPr/>
            <p:nvPr/>
          </p:nvCxnSpPr>
          <p:spPr>
            <a:xfrm flipV="1">
              <a:off x="7510667" y="2726881"/>
              <a:ext cx="575451" cy="1719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28C901D-BF91-82E4-3E81-0D58754D56E5}"/>
                </a:ext>
              </a:extLst>
            </p:cNvPr>
            <p:cNvSpPr txBox="1"/>
            <p:nvPr/>
          </p:nvSpPr>
          <p:spPr>
            <a:xfrm>
              <a:off x="7615678" y="2532337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ICs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55C278-7390-4286-2AA0-2170BF05769E}"/>
                </a:ext>
              </a:extLst>
            </p:cNvPr>
            <p:cNvSpPr txBox="1"/>
            <p:nvPr/>
          </p:nvSpPr>
          <p:spPr>
            <a:xfrm>
              <a:off x="7908043" y="3794021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BCs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EDB30DF-5553-458C-C46A-D97CCB6DB5B3}"/>
                </a:ext>
              </a:extLst>
            </p:cNvPr>
            <p:cNvCxnSpPr/>
            <p:nvPr/>
          </p:nvCxnSpPr>
          <p:spPr>
            <a:xfrm flipV="1">
              <a:off x="8368068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254F137-52AB-1878-C74D-1925DA6097F4}"/>
                </a:ext>
              </a:extLst>
            </p:cNvPr>
            <p:cNvCxnSpPr/>
            <p:nvPr/>
          </p:nvCxnSpPr>
          <p:spPr>
            <a:xfrm flipV="1">
              <a:off x="8476600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6C9C4C3-F637-34C7-6D3A-B7E5B69E53D4}"/>
                </a:ext>
              </a:extLst>
            </p:cNvPr>
            <p:cNvCxnSpPr/>
            <p:nvPr/>
          </p:nvCxnSpPr>
          <p:spPr>
            <a:xfrm flipV="1">
              <a:off x="8585131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0C145C82-E1FD-6310-6CED-9020ACD7CCCC}"/>
                </a:ext>
              </a:extLst>
            </p:cNvPr>
            <p:cNvCxnSpPr/>
            <p:nvPr/>
          </p:nvCxnSpPr>
          <p:spPr>
            <a:xfrm flipV="1">
              <a:off x="8671957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6920B5B2-962B-3170-0916-341874E3287A}"/>
                </a:ext>
              </a:extLst>
            </p:cNvPr>
            <p:cNvCxnSpPr/>
            <p:nvPr/>
          </p:nvCxnSpPr>
          <p:spPr>
            <a:xfrm flipV="1">
              <a:off x="8780489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64348E3-205C-9E78-745A-B8F9C5F2F6C2}"/>
                </a:ext>
              </a:extLst>
            </p:cNvPr>
            <p:cNvCxnSpPr/>
            <p:nvPr/>
          </p:nvCxnSpPr>
          <p:spPr>
            <a:xfrm flipV="1">
              <a:off x="8889020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DDB1142F-6F59-DE02-EF56-D5A1573C2B20}"/>
                </a:ext>
              </a:extLst>
            </p:cNvPr>
            <p:cNvCxnSpPr/>
            <p:nvPr/>
          </p:nvCxnSpPr>
          <p:spPr>
            <a:xfrm flipV="1">
              <a:off x="8997552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5C575AC-ACEF-9397-C208-1AA91C215361}"/>
                </a:ext>
              </a:extLst>
            </p:cNvPr>
            <p:cNvSpPr txBox="1"/>
            <p:nvPr/>
          </p:nvSpPr>
          <p:spPr>
            <a:xfrm>
              <a:off x="7713735" y="5571717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-ICs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03F09EA-3719-B57D-1586-BEBE0F92AD22}"/>
                </a:ext>
              </a:extLst>
            </p:cNvPr>
            <p:cNvCxnSpPr>
              <a:cxnSpLocks/>
            </p:cNvCxnSpPr>
            <p:nvPr/>
          </p:nvCxnSpPr>
          <p:spPr>
            <a:xfrm>
              <a:off x="3950827" y="1711892"/>
              <a:ext cx="0" cy="768184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1EE46AE4-144E-C54B-1867-EA9B7EFDD4E4}"/>
                </a:ext>
              </a:extLst>
            </p:cNvPr>
            <p:cNvCxnSpPr/>
            <p:nvPr/>
          </p:nvCxnSpPr>
          <p:spPr>
            <a:xfrm>
              <a:off x="3939974" y="3709940"/>
              <a:ext cx="10853" cy="1926278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Left Brace 88">
              <a:extLst>
                <a:ext uri="{FF2B5EF4-FFF2-40B4-BE49-F238E27FC236}">
                  <a16:creationId xmlns:a16="http://schemas.microsoft.com/office/drawing/2014/main" id="{C0DFC717-7178-2AA9-CC21-2858782AF9C7}"/>
                </a:ext>
              </a:extLst>
            </p:cNvPr>
            <p:cNvSpPr/>
            <p:nvPr/>
          </p:nvSpPr>
          <p:spPr>
            <a:xfrm>
              <a:off x="3711391" y="4644282"/>
              <a:ext cx="249623" cy="991936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2A3AD199-773A-EB53-1B70-B92BEF3F6D32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V="1">
              <a:off x="3711391" y="3384135"/>
              <a:ext cx="225495" cy="17561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469ABDF-1227-FD4A-333C-F072D292F391}"/>
                </a:ext>
              </a:extLst>
            </p:cNvPr>
            <p:cNvCxnSpPr>
              <a:cxnSpLocks/>
            </p:cNvCxnSpPr>
            <p:nvPr/>
          </p:nvCxnSpPr>
          <p:spPr>
            <a:xfrm>
              <a:off x="7253823" y="2402397"/>
              <a:ext cx="0" cy="6258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1C909DD-022C-1FE2-AA59-FD7E896D83F2}"/>
                </a:ext>
              </a:extLst>
            </p:cNvPr>
            <p:cNvSpPr/>
            <p:nvPr/>
          </p:nvSpPr>
          <p:spPr>
            <a:xfrm>
              <a:off x="7186318" y="3017444"/>
              <a:ext cx="1523300" cy="369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Recenter Ensemble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40918B12-C139-0D3B-4238-AB4712DDF51B}"/>
                </a:ext>
              </a:extLst>
            </p:cNvPr>
            <p:cNvCxnSpPr>
              <a:cxnSpLocks/>
            </p:cNvCxnSpPr>
            <p:nvPr/>
          </p:nvCxnSpPr>
          <p:spPr>
            <a:xfrm>
              <a:off x="7781997" y="3384135"/>
              <a:ext cx="0" cy="10750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9814CEA-A2BE-9A16-380B-CB25E5BEDD8E}"/>
                </a:ext>
              </a:extLst>
            </p:cNvPr>
            <p:cNvSpPr/>
            <p:nvPr/>
          </p:nvSpPr>
          <p:spPr>
            <a:xfrm>
              <a:off x="3893609" y="3019598"/>
              <a:ext cx="1523300" cy="369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Ens</a:t>
              </a:r>
              <a:r>
                <a:rPr lang="en-US" sz="1200" dirty="0"/>
                <a:t> for hybrid Analysis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49B2145-8FB3-2A6E-B4D2-96AE1F16E396}"/>
              </a:ext>
            </a:extLst>
          </p:cNvPr>
          <p:cNvSpPr txBox="1"/>
          <p:nvPr/>
        </p:nvSpPr>
        <p:spPr>
          <a:xfrm>
            <a:off x="304276" y="1894816"/>
            <a:ext cx="7285506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current GMAO hybrid 4DEnVar Atmospheric Data Assimilation System supports variations applications: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The 12.5 km GEOS-FP (near-real-time, quasi op).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25 km GMAO OSSE.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25 km MERRA-21C (about to).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ADAS Workflow also supports other Var flavors, in particular, traditional 3DVar which is used for multiple purposes, from research to Instrument Teams deliverables.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GMAO is transitioning to JEDI in a </a:t>
            </a:r>
            <a:r>
              <a:rPr lang="en-US" sz="2400" dirty="0">
                <a:solidFill>
                  <a:srgbClr val="92D050"/>
                </a:solidFill>
              </a:rPr>
              <a:t>phased approach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</a:rPr>
              <a:t>Replace deterministic </a:t>
            </a:r>
            <a:r>
              <a:rPr lang="en-US" sz="2400" dirty="0" err="1">
                <a:solidFill>
                  <a:schemeClr val="bg1"/>
                </a:solidFill>
              </a:rPr>
              <a:t>atmos</a:t>
            </a:r>
            <a:r>
              <a:rPr lang="en-US" sz="2400" dirty="0">
                <a:solidFill>
                  <a:schemeClr val="bg1"/>
                </a:solidFill>
              </a:rPr>
              <a:t> analysis (</a:t>
            </a:r>
            <a:r>
              <a:rPr lang="en-US" sz="2400" dirty="0" err="1">
                <a:solidFill>
                  <a:schemeClr val="bg1"/>
                </a:solidFill>
              </a:rPr>
              <a:t>Hyb</a:t>
            </a:r>
            <a:r>
              <a:rPr lang="en-US" sz="2400" dirty="0">
                <a:solidFill>
                  <a:schemeClr val="bg1"/>
                </a:solidFill>
              </a:rPr>
              <a:t> 4DEnVar).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</a:rPr>
              <a:t>Replace ensemble analysis (</a:t>
            </a:r>
            <a:r>
              <a:rPr lang="en-US" sz="2400" dirty="0" err="1">
                <a:solidFill>
                  <a:schemeClr val="bg1"/>
                </a:solidFill>
              </a:rPr>
              <a:t>EnSRF</a:t>
            </a:r>
            <a:r>
              <a:rPr lang="en-US" sz="2400" dirty="0">
                <a:solidFill>
                  <a:schemeClr val="bg1"/>
                </a:solidFill>
              </a:rPr>
              <a:t> to LETKF or EDA).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</a:rPr>
              <a:t>Replace workflow (SWELL).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9C26275-8E73-B4AC-C1AC-095A131F487F}"/>
              </a:ext>
            </a:extLst>
          </p:cNvPr>
          <p:cNvSpPr txBox="1"/>
          <p:nvPr/>
        </p:nvSpPr>
        <p:spPr>
          <a:xfrm>
            <a:off x="7490818" y="1805786"/>
            <a:ext cx="10065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Schematic of Current GEOS Forward Processing (FP; near-real-time)</a:t>
            </a:r>
          </a:p>
        </p:txBody>
      </p:sp>
      <p:sp>
        <p:nvSpPr>
          <p:cNvPr id="98" name="Footer Placeholder 97">
            <a:extLst>
              <a:ext uri="{FF2B5EF4-FFF2-40B4-BE49-F238E27FC236}">
                <a16:creationId xmlns:a16="http://schemas.microsoft.com/office/drawing/2014/main" id="{DEE397B3-C36A-97EC-2CED-CBC912D7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ricardo.todling@nasa.gov</a:t>
            </a:r>
          </a:p>
        </p:txBody>
      </p:sp>
      <p:sp>
        <p:nvSpPr>
          <p:cNvPr id="99" name="Slide Number Placeholder 98">
            <a:extLst>
              <a:ext uri="{FF2B5EF4-FFF2-40B4-BE49-F238E27FC236}">
                <a16:creationId xmlns:a16="http://schemas.microsoft.com/office/drawing/2014/main" id="{2524AE2D-FEA5-6AAC-79FB-1EFA85DF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95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266936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JEDI: </a:t>
            </a:r>
            <a:r>
              <a:rPr lang="en-US" sz="4000" b="1" dirty="0">
                <a:solidFill>
                  <a:srgbClr val="92D050"/>
                </a:solidFill>
              </a:rPr>
              <a:t>How</a:t>
            </a:r>
            <a:r>
              <a:rPr lang="en-US" sz="4000" b="1" dirty="0"/>
              <a:t> does it work?</a:t>
            </a:r>
            <a:br>
              <a:rPr lang="en-US" sz="4000" b="1" dirty="0"/>
            </a:br>
            <a:r>
              <a:rPr lang="en-US" sz="4000" b="1" dirty="0"/>
              <a:t>(GEOS integration as an illustration)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EC82D4-7FFD-09B7-7F4C-B2BCFE010BF4}"/>
              </a:ext>
            </a:extLst>
          </p:cNvPr>
          <p:cNvGrpSpPr/>
          <p:nvPr/>
        </p:nvGrpSpPr>
        <p:grpSpPr>
          <a:xfrm>
            <a:off x="7391400" y="2324099"/>
            <a:ext cx="10363200" cy="6228985"/>
            <a:chOff x="3711391" y="1496584"/>
            <a:chExt cx="7869216" cy="45128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8CDD46-E3C7-91F4-D889-35B4FF2DF036}"/>
                </a:ext>
              </a:extLst>
            </p:cNvPr>
            <p:cNvSpPr/>
            <p:nvPr/>
          </p:nvSpPr>
          <p:spPr>
            <a:xfrm>
              <a:off x="3712057" y="1496584"/>
              <a:ext cx="7868550" cy="19291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CF847F-F64E-BC56-2082-9517D9FAB898}"/>
                </a:ext>
              </a:extLst>
            </p:cNvPr>
            <p:cNvSpPr/>
            <p:nvPr/>
          </p:nvSpPr>
          <p:spPr>
            <a:xfrm>
              <a:off x="4829934" y="1955905"/>
              <a:ext cx="2203194" cy="9875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Hybrid JEDI-VAR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25 km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52A396-7DEF-5652-AED1-FAD7D9E4DF4A}"/>
                </a:ext>
              </a:extLst>
            </p:cNvPr>
            <p:cNvSpPr/>
            <p:nvPr/>
          </p:nvSpPr>
          <p:spPr>
            <a:xfrm>
              <a:off x="8085886" y="195590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GOES AGCM</a:t>
              </a:r>
            </a:p>
            <a:p>
              <a:pPr algn="ctr"/>
              <a:r>
                <a:rPr lang="en-US" sz="2000" dirty="0"/>
                <a:t>12.5 km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004ED1-1AD3-708A-8108-ABE5CA8E4C0E}"/>
                </a:ext>
              </a:extLst>
            </p:cNvPr>
            <p:cNvSpPr/>
            <p:nvPr/>
          </p:nvSpPr>
          <p:spPr>
            <a:xfrm>
              <a:off x="3712057" y="3575013"/>
              <a:ext cx="7835990" cy="243440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43CDE5-C667-6A54-B253-B4FBD269AA9F}"/>
                </a:ext>
              </a:extLst>
            </p:cNvPr>
            <p:cNvSpPr/>
            <p:nvPr/>
          </p:nvSpPr>
          <p:spPr>
            <a:xfrm>
              <a:off x="8758782" y="3936729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5EDCE4-FAE1-8512-FB4A-15665FCDDA03}"/>
                </a:ext>
              </a:extLst>
            </p:cNvPr>
            <p:cNvSpPr/>
            <p:nvPr/>
          </p:nvSpPr>
          <p:spPr>
            <a:xfrm>
              <a:off x="5025291" y="3885055"/>
              <a:ext cx="1193849" cy="129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F5920A-ED2D-0316-B8E5-1699F1091385}"/>
                </a:ext>
              </a:extLst>
            </p:cNvPr>
            <p:cNvSpPr/>
            <p:nvPr/>
          </p:nvSpPr>
          <p:spPr>
            <a:xfrm>
              <a:off x="4905906" y="3999886"/>
              <a:ext cx="1193849" cy="129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C2C481-41C8-4654-224D-4C616CEF8CEC}"/>
                </a:ext>
              </a:extLst>
            </p:cNvPr>
            <p:cNvSpPr/>
            <p:nvPr/>
          </p:nvSpPr>
          <p:spPr>
            <a:xfrm>
              <a:off x="4764815" y="4114716"/>
              <a:ext cx="1193849" cy="129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EB8029-D39A-48F6-BBDB-09FE9305225E}"/>
                </a:ext>
              </a:extLst>
            </p:cNvPr>
            <p:cNvSpPr/>
            <p:nvPr/>
          </p:nvSpPr>
          <p:spPr>
            <a:xfrm>
              <a:off x="4634577" y="4229546"/>
              <a:ext cx="1193849" cy="129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FD15B8-1382-B2D5-4FF9-BF4EA55D6D3D}"/>
                </a:ext>
              </a:extLst>
            </p:cNvPr>
            <p:cNvSpPr/>
            <p:nvPr/>
          </p:nvSpPr>
          <p:spPr>
            <a:xfrm>
              <a:off x="4493486" y="4344377"/>
              <a:ext cx="1193849" cy="129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Ensemble of GSI-Based Observers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66619E-285A-2844-FBA9-644D0A30C771}"/>
                </a:ext>
              </a:extLst>
            </p:cNvPr>
            <p:cNvSpPr/>
            <p:nvPr/>
          </p:nvSpPr>
          <p:spPr>
            <a:xfrm>
              <a:off x="8617691" y="4068784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84B901-8780-EF4A-293A-DC52573A0A1F}"/>
                </a:ext>
              </a:extLst>
            </p:cNvPr>
            <p:cNvSpPr/>
            <p:nvPr/>
          </p:nvSpPr>
          <p:spPr>
            <a:xfrm>
              <a:off x="8476600" y="4183614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E832FE4-54C9-F6F1-1F51-F94FE06F23EE}"/>
                </a:ext>
              </a:extLst>
            </p:cNvPr>
            <p:cNvSpPr/>
            <p:nvPr/>
          </p:nvSpPr>
          <p:spPr>
            <a:xfrm>
              <a:off x="8368068" y="429844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DB96B5-3A30-D99C-657A-2B1725CD3F0B}"/>
                </a:ext>
              </a:extLst>
            </p:cNvPr>
            <p:cNvSpPr/>
            <p:nvPr/>
          </p:nvSpPr>
          <p:spPr>
            <a:xfrm>
              <a:off x="8270390" y="441327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EB851D-33EB-C488-6823-2E9A8E15E2A9}"/>
                </a:ext>
              </a:extLst>
            </p:cNvPr>
            <p:cNvSpPr/>
            <p:nvPr/>
          </p:nvSpPr>
          <p:spPr>
            <a:xfrm>
              <a:off x="8151005" y="452810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Ensemble of </a:t>
              </a:r>
            </a:p>
            <a:p>
              <a:pPr algn="ctr"/>
              <a:r>
                <a:rPr lang="en-US" dirty="0"/>
                <a:t>GEOS AGCM’s</a:t>
              </a:r>
            </a:p>
            <a:p>
              <a:pPr algn="ctr"/>
              <a:r>
                <a:rPr lang="en-US" dirty="0"/>
                <a:t>50 km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A7F57E-139C-32DB-9A28-2B3A77BFFC92}"/>
                </a:ext>
              </a:extLst>
            </p:cNvPr>
            <p:cNvSpPr/>
            <p:nvPr/>
          </p:nvSpPr>
          <p:spPr>
            <a:xfrm>
              <a:off x="6783505" y="3936729"/>
              <a:ext cx="873680" cy="16994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Ensemble Analysis</a:t>
              </a:r>
            </a:p>
            <a:p>
              <a:pPr algn="ctr"/>
              <a:r>
                <a:rPr lang="en-US" dirty="0"/>
                <a:t>(</a:t>
              </a:r>
              <a:r>
                <a:rPr lang="en-US" dirty="0" err="1"/>
                <a:t>EnSRF</a:t>
              </a:r>
              <a:r>
                <a:rPr lang="en-US" dirty="0"/>
                <a:t>)</a:t>
              </a:r>
            </a:p>
            <a:p>
              <a:pPr algn="ctr"/>
              <a:r>
                <a:rPr lang="en-US" dirty="0"/>
                <a:t>50 km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B7A202D-8478-7809-49B2-D28B7F44C380}"/>
                </a:ext>
              </a:extLst>
            </p:cNvPr>
            <p:cNvCxnSpPr/>
            <p:nvPr/>
          </p:nvCxnSpPr>
          <p:spPr>
            <a:xfrm>
              <a:off x="10820885" y="418361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39D619C-34D1-54AC-C1E0-ABB462A552BC}"/>
                </a:ext>
              </a:extLst>
            </p:cNvPr>
            <p:cNvCxnSpPr/>
            <p:nvPr/>
          </p:nvCxnSpPr>
          <p:spPr>
            <a:xfrm>
              <a:off x="10820885" y="429844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B4C6BC5-8562-4C54-EBB7-703FCF9C8810}"/>
                </a:ext>
              </a:extLst>
            </p:cNvPr>
            <p:cNvCxnSpPr/>
            <p:nvPr/>
          </p:nvCxnSpPr>
          <p:spPr>
            <a:xfrm>
              <a:off x="10820885" y="441327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C22C47D-3074-B6B9-F4BB-8ED4B4698330}"/>
                </a:ext>
              </a:extLst>
            </p:cNvPr>
            <p:cNvCxnSpPr/>
            <p:nvPr/>
          </p:nvCxnSpPr>
          <p:spPr>
            <a:xfrm>
              <a:off x="10820885" y="452810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87EB3F1-6CBC-EE7A-B9BE-2F02CC6938AD}"/>
                </a:ext>
              </a:extLst>
            </p:cNvPr>
            <p:cNvCxnSpPr/>
            <p:nvPr/>
          </p:nvCxnSpPr>
          <p:spPr>
            <a:xfrm>
              <a:off x="10820885" y="465441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FBA4FC1-1A23-33C7-867B-8A5039FD13F9}"/>
                </a:ext>
              </a:extLst>
            </p:cNvPr>
            <p:cNvCxnSpPr/>
            <p:nvPr/>
          </p:nvCxnSpPr>
          <p:spPr>
            <a:xfrm>
              <a:off x="10820885" y="476924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7DA3C71-72E8-91B7-ACB5-04B2E6038E33}"/>
                </a:ext>
              </a:extLst>
            </p:cNvPr>
            <p:cNvCxnSpPr/>
            <p:nvPr/>
          </p:nvCxnSpPr>
          <p:spPr>
            <a:xfrm>
              <a:off x="10820885" y="488982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C13E50C-FAEE-F845-CFDC-67BB35C4471B}"/>
                </a:ext>
              </a:extLst>
            </p:cNvPr>
            <p:cNvCxnSpPr/>
            <p:nvPr/>
          </p:nvCxnSpPr>
          <p:spPr>
            <a:xfrm>
              <a:off x="10820885" y="408026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9AB6732-694F-F863-BEF5-07CC7F106402}"/>
                </a:ext>
              </a:extLst>
            </p:cNvPr>
            <p:cNvCxnSpPr/>
            <p:nvPr/>
          </p:nvCxnSpPr>
          <p:spPr>
            <a:xfrm>
              <a:off x="3929121" y="4872596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1B3CE4-3FAC-90E1-15FC-7ED7CB493493}"/>
                </a:ext>
              </a:extLst>
            </p:cNvPr>
            <p:cNvCxnSpPr/>
            <p:nvPr/>
          </p:nvCxnSpPr>
          <p:spPr>
            <a:xfrm>
              <a:off x="3929121" y="498742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9F21D54-54C3-8F0C-B3A3-1EC49F8EBFAC}"/>
                </a:ext>
              </a:extLst>
            </p:cNvPr>
            <p:cNvCxnSpPr/>
            <p:nvPr/>
          </p:nvCxnSpPr>
          <p:spPr>
            <a:xfrm>
              <a:off x="3929121" y="510225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C65B0A1-C9E6-E712-963D-4C38F000B6B0}"/>
                </a:ext>
              </a:extLst>
            </p:cNvPr>
            <p:cNvCxnSpPr/>
            <p:nvPr/>
          </p:nvCxnSpPr>
          <p:spPr>
            <a:xfrm>
              <a:off x="3929121" y="521708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DF606CC-C089-BC4A-5683-8CC7DB9BFD99}"/>
                </a:ext>
              </a:extLst>
            </p:cNvPr>
            <p:cNvCxnSpPr/>
            <p:nvPr/>
          </p:nvCxnSpPr>
          <p:spPr>
            <a:xfrm>
              <a:off x="3929121" y="534340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76690C2-30F5-51A6-63D4-F6D70889DB04}"/>
                </a:ext>
              </a:extLst>
            </p:cNvPr>
            <p:cNvCxnSpPr/>
            <p:nvPr/>
          </p:nvCxnSpPr>
          <p:spPr>
            <a:xfrm>
              <a:off x="3929121" y="545823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4A795E5-BF04-81CD-4F65-9F7F465CAAB6}"/>
                </a:ext>
              </a:extLst>
            </p:cNvPr>
            <p:cNvCxnSpPr/>
            <p:nvPr/>
          </p:nvCxnSpPr>
          <p:spPr>
            <a:xfrm>
              <a:off x="3929121" y="5578803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B51D15A-F4DE-859B-BF53-D477C49E4520}"/>
                </a:ext>
              </a:extLst>
            </p:cNvPr>
            <p:cNvCxnSpPr/>
            <p:nvPr/>
          </p:nvCxnSpPr>
          <p:spPr>
            <a:xfrm>
              <a:off x="3929121" y="476924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4FA420B-F01B-35A2-9A78-5A8D2E5218FD}"/>
                </a:ext>
              </a:extLst>
            </p:cNvPr>
            <p:cNvCxnSpPr/>
            <p:nvPr/>
          </p:nvCxnSpPr>
          <p:spPr>
            <a:xfrm flipV="1">
              <a:off x="3929121" y="3724294"/>
              <a:ext cx="7456129" cy="28707"/>
            </a:xfrm>
            <a:prstGeom prst="straightConnector1">
              <a:avLst/>
            </a:prstGeom>
            <a:ln w="38100"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9C0D6CF-6D42-F12B-01E6-C8E09CB93179}"/>
                </a:ext>
              </a:extLst>
            </p:cNvPr>
            <p:cNvCxnSpPr/>
            <p:nvPr/>
          </p:nvCxnSpPr>
          <p:spPr>
            <a:xfrm flipV="1">
              <a:off x="3950827" y="1703279"/>
              <a:ext cx="7222786" cy="17225"/>
            </a:xfrm>
            <a:prstGeom prst="straightConnector1">
              <a:avLst/>
            </a:prstGeom>
            <a:ln w="38100"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8EDD2E9-DCDB-6824-7E0F-605E57598456}"/>
                </a:ext>
              </a:extLst>
            </p:cNvPr>
            <p:cNvCxnSpPr/>
            <p:nvPr/>
          </p:nvCxnSpPr>
          <p:spPr>
            <a:xfrm flipV="1">
              <a:off x="3950827" y="2119568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EC3242B-FBF0-00A2-2DB1-2EDD8E4E3406}"/>
                </a:ext>
              </a:extLst>
            </p:cNvPr>
            <p:cNvCxnSpPr/>
            <p:nvPr/>
          </p:nvCxnSpPr>
          <p:spPr>
            <a:xfrm flipV="1">
              <a:off x="3950827" y="2437710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F71BF7C-D452-7936-0352-D9A03452DFE9}"/>
                </a:ext>
              </a:extLst>
            </p:cNvPr>
            <p:cNvCxnSpPr/>
            <p:nvPr/>
          </p:nvCxnSpPr>
          <p:spPr>
            <a:xfrm flipV="1">
              <a:off x="10278226" y="2426709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F42F3A-98F1-FE24-D0FC-AE43C105718C}"/>
                </a:ext>
              </a:extLst>
            </p:cNvPr>
            <p:cNvSpPr txBox="1"/>
            <p:nvPr/>
          </p:nvSpPr>
          <p:spPr>
            <a:xfrm>
              <a:off x="4121335" y="1854113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OBS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9C8B7BF-07A5-9557-E413-7124537D17BB}"/>
                </a:ext>
              </a:extLst>
            </p:cNvPr>
            <p:cNvSpPr txBox="1"/>
            <p:nvPr/>
          </p:nvSpPr>
          <p:spPr>
            <a:xfrm>
              <a:off x="4121335" y="2160045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BKG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A8BD3BD-6813-4AF7-70C5-CEA88461906D}"/>
                </a:ext>
              </a:extLst>
            </p:cNvPr>
            <p:cNvCxnSpPr/>
            <p:nvPr/>
          </p:nvCxnSpPr>
          <p:spPr>
            <a:xfrm>
              <a:off x="3950827" y="4367343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D339AF-A181-5D9A-038D-4FD03978DC1F}"/>
                </a:ext>
              </a:extLst>
            </p:cNvPr>
            <p:cNvSpPr txBox="1"/>
            <p:nvPr/>
          </p:nvSpPr>
          <p:spPr>
            <a:xfrm>
              <a:off x="4012803" y="4090405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OBS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A427DEC-0969-0922-F234-4174CB4FA964}"/>
                </a:ext>
              </a:extLst>
            </p:cNvPr>
            <p:cNvSpPr txBox="1"/>
            <p:nvPr/>
          </p:nvSpPr>
          <p:spPr>
            <a:xfrm>
              <a:off x="6140215" y="4010023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000000"/>
                  </a:solidFill>
                </a:rPr>
                <a:t>En-OmB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3BD30F4-6E47-9652-32B4-23A58631CEA3}"/>
                </a:ext>
              </a:extLst>
            </p:cNvPr>
            <p:cNvCxnSpPr/>
            <p:nvPr/>
          </p:nvCxnSpPr>
          <p:spPr>
            <a:xfrm>
              <a:off x="6229993" y="445920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19CB3D7-4557-20FB-9F2F-362F9C791706}"/>
                </a:ext>
              </a:extLst>
            </p:cNvPr>
            <p:cNvCxnSpPr/>
            <p:nvPr/>
          </p:nvCxnSpPr>
          <p:spPr>
            <a:xfrm>
              <a:off x="6229993" y="457403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91462C9-825E-F18F-86C5-2E8971E8D476}"/>
                </a:ext>
              </a:extLst>
            </p:cNvPr>
            <p:cNvCxnSpPr/>
            <p:nvPr/>
          </p:nvCxnSpPr>
          <p:spPr>
            <a:xfrm>
              <a:off x="6229993" y="468886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053AE6A-8724-CD63-DBD7-2053E1C77223}"/>
                </a:ext>
              </a:extLst>
            </p:cNvPr>
            <p:cNvCxnSpPr/>
            <p:nvPr/>
          </p:nvCxnSpPr>
          <p:spPr>
            <a:xfrm>
              <a:off x="6229993" y="480369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0DDD263-5842-2959-523E-7AB23FB94D50}"/>
                </a:ext>
              </a:extLst>
            </p:cNvPr>
            <p:cNvCxnSpPr/>
            <p:nvPr/>
          </p:nvCxnSpPr>
          <p:spPr>
            <a:xfrm>
              <a:off x="6229993" y="493001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961E0D2-E0D7-789C-0CB6-BB3C445BE1CF}"/>
                </a:ext>
              </a:extLst>
            </p:cNvPr>
            <p:cNvCxnSpPr/>
            <p:nvPr/>
          </p:nvCxnSpPr>
          <p:spPr>
            <a:xfrm>
              <a:off x="6229993" y="504484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92B91E1-14E2-5C96-2DF4-F069EE449F5D}"/>
                </a:ext>
              </a:extLst>
            </p:cNvPr>
            <p:cNvCxnSpPr/>
            <p:nvPr/>
          </p:nvCxnSpPr>
          <p:spPr>
            <a:xfrm>
              <a:off x="6229993" y="516541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73BF581-EF63-EF41-F561-B9B324C8AB46}"/>
                </a:ext>
              </a:extLst>
            </p:cNvPr>
            <p:cNvCxnSpPr/>
            <p:nvPr/>
          </p:nvCxnSpPr>
          <p:spPr>
            <a:xfrm>
              <a:off x="6229993" y="4355860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69FADA-8F2B-00CA-C880-46D94C4D0548}"/>
                </a:ext>
              </a:extLst>
            </p:cNvPr>
            <p:cNvSpPr txBox="1"/>
            <p:nvPr/>
          </p:nvSpPr>
          <p:spPr>
            <a:xfrm>
              <a:off x="9766277" y="3093926"/>
              <a:ext cx="1750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Deterministic ADAS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0369959-C6E8-37E5-C864-DEAA5FF89431}"/>
                </a:ext>
              </a:extLst>
            </p:cNvPr>
            <p:cNvSpPr txBox="1"/>
            <p:nvPr/>
          </p:nvSpPr>
          <p:spPr>
            <a:xfrm>
              <a:off x="10065037" y="5677541"/>
              <a:ext cx="15116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Ensemble ADAS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A400D7B-633E-8B07-F51E-55D45C993DC8}"/>
                </a:ext>
              </a:extLst>
            </p:cNvPr>
            <p:cNvSpPr txBox="1"/>
            <p:nvPr/>
          </p:nvSpPr>
          <p:spPr>
            <a:xfrm>
              <a:off x="3893609" y="4515277"/>
              <a:ext cx="7024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000000"/>
                  </a:solidFill>
                </a:rPr>
                <a:t>En</a:t>
              </a:r>
              <a:r>
                <a:rPr lang="en-US" sz="1100" dirty="0">
                  <a:solidFill>
                    <a:srgbClr val="000000"/>
                  </a:solidFill>
                </a:rPr>
                <a:t>-BKG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D824409-2780-B423-9BE4-A9EAA94CF738}"/>
                </a:ext>
              </a:extLst>
            </p:cNvPr>
            <p:cNvSpPr txBox="1"/>
            <p:nvPr/>
          </p:nvSpPr>
          <p:spPr>
            <a:xfrm>
              <a:off x="10785183" y="4905701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-BKG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D0626AE-AAE4-4FDC-8B2F-0F72AD44F197}"/>
                </a:ext>
              </a:extLst>
            </p:cNvPr>
            <p:cNvCxnSpPr/>
            <p:nvPr/>
          </p:nvCxnSpPr>
          <p:spPr>
            <a:xfrm flipV="1">
              <a:off x="11358117" y="3707069"/>
              <a:ext cx="16280" cy="1222943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EA282BB-38AD-C479-494C-88AAFD5F26E0}"/>
                </a:ext>
              </a:extLst>
            </p:cNvPr>
            <p:cNvCxnSpPr/>
            <p:nvPr/>
          </p:nvCxnSpPr>
          <p:spPr>
            <a:xfrm flipV="1">
              <a:off x="11157333" y="1663269"/>
              <a:ext cx="16280" cy="786406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B446250-9E51-9AA2-E160-3C69625984F7}"/>
                </a:ext>
              </a:extLst>
            </p:cNvPr>
            <p:cNvSpPr txBox="1"/>
            <p:nvPr/>
          </p:nvSpPr>
          <p:spPr>
            <a:xfrm>
              <a:off x="10503000" y="2184220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BKG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EDF7A4C-05AD-A647-1796-F19804FACCE0}"/>
                </a:ext>
              </a:extLst>
            </p:cNvPr>
            <p:cNvCxnSpPr/>
            <p:nvPr/>
          </p:nvCxnSpPr>
          <p:spPr>
            <a:xfrm>
              <a:off x="7608346" y="472331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345C8D1-FE55-0C21-475D-7A119220A090}"/>
                </a:ext>
              </a:extLst>
            </p:cNvPr>
            <p:cNvCxnSpPr/>
            <p:nvPr/>
          </p:nvCxnSpPr>
          <p:spPr>
            <a:xfrm>
              <a:off x="7608346" y="483814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78F2364-1F4A-3508-BE04-996437E063B3}"/>
                </a:ext>
              </a:extLst>
            </p:cNvPr>
            <p:cNvCxnSpPr/>
            <p:nvPr/>
          </p:nvCxnSpPr>
          <p:spPr>
            <a:xfrm>
              <a:off x="7608346" y="495297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C68C651-56E8-BC4C-365E-65123E331CF5}"/>
                </a:ext>
              </a:extLst>
            </p:cNvPr>
            <p:cNvCxnSpPr/>
            <p:nvPr/>
          </p:nvCxnSpPr>
          <p:spPr>
            <a:xfrm>
              <a:off x="7608346" y="506780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6F0656B-5EE4-C80E-326C-F06FE57A9CAA}"/>
                </a:ext>
              </a:extLst>
            </p:cNvPr>
            <p:cNvCxnSpPr/>
            <p:nvPr/>
          </p:nvCxnSpPr>
          <p:spPr>
            <a:xfrm>
              <a:off x="7608346" y="519412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5B50281-C2DF-9CB8-0BF8-695B457256EC}"/>
                </a:ext>
              </a:extLst>
            </p:cNvPr>
            <p:cNvCxnSpPr/>
            <p:nvPr/>
          </p:nvCxnSpPr>
          <p:spPr>
            <a:xfrm>
              <a:off x="7608346" y="530895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007CD03-9CF3-F3F0-29E0-2D3135DFE2D3}"/>
                </a:ext>
              </a:extLst>
            </p:cNvPr>
            <p:cNvCxnSpPr/>
            <p:nvPr/>
          </p:nvCxnSpPr>
          <p:spPr>
            <a:xfrm>
              <a:off x="7608346" y="542952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E9D8644-4477-81B5-1E88-07FB9DB504D2}"/>
                </a:ext>
              </a:extLst>
            </p:cNvPr>
            <p:cNvCxnSpPr/>
            <p:nvPr/>
          </p:nvCxnSpPr>
          <p:spPr>
            <a:xfrm>
              <a:off x="7608346" y="4619970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F8F3427-AEF6-01D2-ADB3-9EA9A59B62FF}"/>
                </a:ext>
              </a:extLst>
            </p:cNvPr>
            <p:cNvSpPr txBox="1"/>
            <p:nvPr/>
          </p:nvSpPr>
          <p:spPr>
            <a:xfrm>
              <a:off x="7594350" y="4365998"/>
              <a:ext cx="679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-IAU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CE0BDA6-ED33-80C6-1CA2-AFAA662467A7}"/>
                </a:ext>
              </a:extLst>
            </p:cNvPr>
            <p:cNvCxnSpPr/>
            <p:nvPr/>
          </p:nvCxnSpPr>
          <p:spPr>
            <a:xfrm>
              <a:off x="7033128" y="2402397"/>
              <a:ext cx="105275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EAA1B98-874C-7766-DD1A-30DA9818D608}"/>
                </a:ext>
              </a:extLst>
            </p:cNvPr>
            <p:cNvSpPr txBox="1"/>
            <p:nvPr/>
          </p:nvSpPr>
          <p:spPr>
            <a:xfrm>
              <a:off x="7398993" y="2138289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IAU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A9E9947-56BD-2CE9-A128-465D146AF5EC}"/>
                </a:ext>
              </a:extLst>
            </p:cNvPr>
            <p:cNvCxnSpPr/>
            <p:nvPr/>
          </p:nvCxnSpPr>
          <p:spPr>
            <a:xfrm>
              <a:off x="7478108" y="1897145"/>
              <a:ext cx="607778" cy="1593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F3F1187-E941-7A2E-E235-E42257833EFB}"/>
                </a:ext>
              </a:extLst>
            </p:cNvPr>
            <p:cNvCxnSpPr/>
            <p:nvPr/>
          </p:nvCxnSpPr>
          <p:spPr>
            <a:xfrm>
              <a:off x="7876390" y="4012819"/>
              <a:ext cx="607778" cy="1593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8F875CE-87C3-1B07-749D-C8A7A51FB602}"/>
                </a:ext>
              </a:extLst>
            </p:cNvPr>
            <p:cNvSpPr txBox="1"/>
            <p:nvPr/>
          </p:nvSpPr>
          <p:spPr>
            <a:xfrm>
              <a:off x="7595109" y="1681143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BCs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30841EB-8948-DF17-33F3-DC877471689E}"/>
                </a:ext>
              </a:extLst>
            </p:cNvPr>
            <p:cNvCxnSpPr/>
            <p:nvPr/>
          </p:nvCxnSpPr>
          <p:spPr>
            <a:xfrm flipV="1">
              <a:off x="7510667" y="2726881"/>
              <a:ext cx="575451" cy="1719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28C901D-BF91-82E4-3E81-0D58754D56E5}"/>
                </a:ext>
              </a:extLst>
            </p:cNvPr>
            <p:cNvSpPr txBox="1"/>
            <p:nvPr/>
          </p:nvSpPr>
          <p:spPr>
            <a:xfrm>
              <a:off x="7615678" y="2532337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ICs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55C278-7390-4286-2AA0-2170BF05769E}"/>
                </a:ext>
              </a:extLst>
            </p:cNvPr>
            <p:cNvSpPr txBox="1"/>
            <p:nvPr/>
          </p:nvSpPr>
          <p:spPr>
            <a:xfrm>
              <a:off x="7908043" y="3794021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BCs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EDB30DF-5553-458C-C46A-D97CCB6DB5B3}"/>
                </a:ext>
              </a:extLst>
            </p:cNvPr>
            <p:cNvCxnSpPr/>
            <p:nvPr/>
          </p:nvCxnSpPr>
          <p:spPr>
            <a:xfrm flipV="1">
              <a:off x="8368068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254F137-52AB-1878-C74D-1925DA6097F4}"/>
                </a:ext>
              </a:extLst>
            </p:cNvPr>
            <p:cNvCxnSpPr/>
            <p:nvPr/>
          </p:nvCxnSpPr>
          <p:spPr>
            <a:xfrm flipV="1">
              <a:off x="8476600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6C9C4C3-F637-34C7-6D3A-B7E5B69E53D4}"/>
                </a:ext>
              </a:extLst>
            </p:cNvPr>
            <p:cNvCxnSpPr/>
            <p:nvPr/>
          </p:nvCxnSpPr>
          <p:spPr>
            <a:xfrm flipV="1">
              <a:off x="8585131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0C145C82-E1FD-6310-6CED-9020ACD7CCCC}"/>
                </a:ext>
              </a:extLst>
            </p:cNvPr>
            <p:cNvCxnSpPr/>
            <p:nvPr/>
          </p:nvCxnSpPr>
          <p:spPr>
            <a:xfrm flipV="1">
              <a:off x="8671957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6920B5B2-962B-3170-0916-341874E3287A}"/>
                </a:ext>
              </a:extLst>
            </p:cNvPr>
            <p:cNvCxnSpPr/>
            <p:nvPr/>
          </p:nvCxnSpPr>
          <p:spPr>
            <a:xfrm flipV="1">
              <a:off x="8780489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64348E3-205C-9E78-745A-B8F9C5F2F6C2}"/>
                </a:ext>
              </a:extLst>
            </p:cNvPr>
            <p:cNvCxnSpPr/>
            <p:nvPr/>
          </p:nvCxnSpPr>
          <p:spPr>
            <a:xfrm flipV="1">
              <a:off x="8889020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DDB1142F-6F59-DE02-EF56-D5A1573C2B20}"/>
                </a:ext>
              </a:extLst>
            </p:cNvPr>
            <p:cNvCxnSpPr/>
            <p:nvPr/>
          </p:nvCxnSpPr>
          <p:spPr>
            <a:xfrm flipV="1">
              <a:off x="8997552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5C575AC-ACEF-9397-C208-1AA91C215361}"/>
                </a:ext>
              </a:extLst>
            </p:cNvPr>
            <p:cNvSpPr txBox="1"/>
            <p:nvPr/>
          </p:nvSpPr>
          <p:spPr>
            <a:xfrm>
              <a:off x="7713735" y="5571717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-ICs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03F09EA-3719-B57D-1586-BEBE0F92AD22}"/>
                </a:ext>
              </a:extLst>
            </p:cNvPr>
            <p:cNvCxnSpPr>
              <a:cxnSpLocks/>
            </p:cNvCxnSpPr>
            <p:nvPr/>
          </p:nvCxnSpPr>
          <p:spPr>
            <a:xfrm>
              <a:off x="3950827" y="1711892"/>
              <a:ext cx="0" cy="768184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1EE46AE4-144E-C54B-1867-EA9B7EFDD4E4}"/>
                </a:ext>
              </a:extLst>
            </p:cNvPr>
            <p:cNvCxnSpPr/>
            <p:nvPr/>
          </p:nvCxnSpPr>
          <p:spPr>
            <a:xfrm>
              <a:off x="3939974" y="3709940"/>
              <a:ext cx="10853" cy="1926278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Left Brace 88">
              <a:extLst>
                <a:ext uri="{FF2B5EF4-FFF2-40B4-BE49-F238E27FC236}">
                  <a16:creationId xmlns:a16="http://schemas.microsoft.com/office/drawing/2014/main" id="{C0DFC717-7178-2AA9-CC21-2858782AF9C7}"/>
                </a:ext>
              </a:extLst>
            </p:cNvPr>
            <p:cNvSpPr/>
            <p:nvPr/>
          </p:nvSpPr>
          <p:spPr>
            <a:xfrm>
              <a:off x="3711391" y="4644282"/>
              <a:ext cx="249623" cy="991936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2A3AD199-773A-EB53-1B70-B92BEF3F6D32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V="1">
              <a:off x="3711391" y="3384135"/>
              <a:ext cx="225495" cy="17561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469ABDF-1227-FD4A-333C-F072D292F391}"/>
                </a:ext>
              </a:extLst>
            </p:cNvPr>
            <p:cNvCxnSpPr>
              <a:cxnSpLocks/>
            </p:cNvCxnSpPr>
            <p:nvPr/>
          </p:nvCxnSpPr>
          <p:spPr>
            <a:xfrm>
              <a:off x="7253823" y="2402397"/>
              <a:ext cx="0" cy="6258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1C909DD-022C-1FE2-AA59-FD7E896D83F2}"/>
                </a:ext>
              </a:extLst>
            </p:cNvPr>
            <p:cNvSpPr/>
            <p:nvPr/>
          </p:nvSpPr>
          <p:spPr>
            <a:xfrm>
              <a:off x="7186318" y="3017444"/>
              <a:ext cx="1523300" cy="369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Recenter Ensemble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40918B12-C139-0D3B-4238-AB4712DDF51B}"/>
                </a:ext>
              </a:extLst>
            </p:cNvPr>
            <p:cNvCxnSpPr>
              <a:cxnSpLocks/>
            </p:cNvCxnSpPr>
            <p:nvPr/>
          </p:nvCxnSpPr>
          <p:spPr>
            <a:xfrm>
              <a:off x="7781997" y="3384135"/>
              <a:ext cx="0" cy="10750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9814CEA-A2BE-9A16-380B-CB25E5BEDD8E}"/>
                </a:ext>
              </a:extLst>
            </p:cNvPr>
            <p:cNvSpPr/>
            <p:nvPr/>
          </p:nvSpPr>
          <p:spPr>
            <a:xfrm>
              <a:off x="3893609" y="3019598"/>
              <a:ext cx="1523300" cy="369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Ens</a:t>
              </a:r>
              <a:r>
                <a:rPr lang="en-US" sz="1200" dirty="0"/>
                <a:t> for hybrid Analysis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49B2145-8FB3-2A6E-B4D2-96AE1F16E396}"/>
              </a:ext>
            </a:extLst>
          </p:cNvPr>
          <p:cNvSpPr txBox="1"/>
          <p:nvPr/>
        </p:nvSpPr>
        <p:spPr>
          <a:xfrm>
            <a:off x="304276" y="1894816"/>
            <a:ext cx="7285506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current GMAO hybrid 4DEnVar Atmospheric Data Assimilation System supports variations applications: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The 12.5 km GEOS-FP (near-real-time, quasi op).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25 km GMAO OSSE.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25 km MERRA-21C (about to).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ADAS Workflow also supports other Var flavors, in particular, traditional 3DVar which is used for multiple purposes, from research to Instrument Teams deliverables.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GMAO is transitioning to JEDI in a </a:t>
            </a:r>
            <a:r>
              <a:rPr lang="en-US" sz="2400" dirty="0">
                <a:solidFill>
                  <a:srgbClr val="92D050"/>
                </a:solidFill>
              </a:rPr>
              <a:t>phased approach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rgbClr val="92D050"/>
                </a:solidFill>
              </a:rPr>
              <a:t>Replace deterministic </a:t>
            </a:r>
            <a:r>
              <a:rPr lang="en-US" sz="2400" dirty="0" err="1">
                <a:solidFill>
                  <a:srgbClr val="92D050"/>
                </a:solidFill>
              </a:rPr>
              <a:t>atmos</a:t>
            </a:r>
            <a:r>
              <a:rPr lang="en-US" sz="2400" dirty="0">
                <a:solidFill>
                  <a:srgbClr val="92D050"/>
                </a:solidFill>
              </a:rPr>
              <a:t> analysis (</a:t>
            </a:r>
            <a:r>
              <a:rPr lang="en-US" sz="2400" dirty="0" err="1">
                <a:solidFill>
                  <a:srgbClr val="92D050"/>
                </a:solidFill>
              </a:rPr>
              <a:t>Hyb</a:t>
            </a:r>
            <a:r>
              <a:rPr lang="en-US" sz="2400" dirty="0">
                <a:solidFill>
                  <a:srgbClr val="92D050"/>
                </a:solidFill>
              </a:rPr>
              <a:t> 4DEnVar)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</a:rPr>
              <a:t>Replace ensemble analysis (</a:t>
            </a:r>
            <a:r>
              <a:rPr lang="en-US" sz="2400" dirty="0" err="1">
                <a:solidFill>
                  <a:schemeClr val="bg1"/>
                </a:solidFill>
              </a:rPr>
              <a:t>EnSRF</a:t>
            </a:r>
            <a:r>
              <a:rPr lang="en-US" sz="2400" dirty="0">
                <a:solidFill>
                  <a:schemeClr val="bg1"/>
                </a:solidFill>
              </a:rPr>
              <a:t> to LETKF or EDA).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</a:rPr>
              <a:t>Replace workflow (SWELL).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9C26275-8E73-B4AC-C1AC-095A131F487F}"/>
              </a:ext>
            </a:extLst>
          </p:cNvPr>
          <p:cNvSpPr txBox="1"/>
          <p:nvPr/>
        </p:nvSpPr>
        <p:spPr>
          <a:xfrm>
            <a:off x="7490818" y="1805786"/>
            <a:ext cx="10065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Schematic of Current GEOS Forward Processing (FP; near-real-time)</a:t>
            </a:r>
          </a:p>
        </p:txBody>
      </p:sp>
      <p:sp>
        <p:nvSpPr>
          <p:cNvPr id="98" name="Footer Placeholder 97">
            <a:extLst>
              <a:ext uri="{FF2B5EF4-FFF2-40B4-BE49-F238E27FC236}">
                <a16:creationId xmlns:a16="http://schemas.microsoft.com/office/drawing/2014/main" id="{DEE397B3-C36A-97EC-2CED-CBC912D7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ricardo.todling@nasa.gov</a:t>
            </a:r>
            <a:endParaRPr lang="en-US" dirty="0"/>
          </a:p>
        </p:txBody>
      </p:sp>
      <p:sp>
        <p:nvSpPr>
          <p:cNvPr id="99" name="Slide Number Placeholder 98">
            <a:extLst>
              <a:ext uri="{FF2B5EF4-FFF2-40B4-BE49-F238E27FC236}">
                <a16:creationId xmlns:a16="http://schemas.microsoft.com/office/drawing/2014/main" id="{2524AE2D-FEA5-6AAC-79FB-1EFA85DF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22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9" y="266936"/>
            <a:ext cx="15550701" cy="1371364"/>
          </a:xfrm>
        </p:spPr>
        <p:txBody>
          <a:bodyPr>
            <a:normAutofit/>
          </a:bodyPr>
          <a:lstStyle/>
          <a:p>
            <a:r>
              <a:rPr lang="en-US" sz="4000" b="1" dirty="0"/>
              <a:t>JEDI: </a:t>
            </a:r>
            <a:r>
              <a:rPr lang="en-US" sz="4000" b="1" dirty="0">
                <a:solidFill>
                  <a:srgbClr val="92D050"/>
                </a:solidFill>
              </a:rPr>
              <a:t>How</a:t>
            </a:r>
            <a:r>
              <a:rPr lang="en-US" sz="4000" b="1" dirty="0"/>
              <a:t> does it work?</a:t>
            </a:r>
            <a:br>
              <a:rPr lang="en-US" sz="4000" b="1" dirty="0"/>
            </a:br>
            <a:r>
              <a:rPr lang="en-US" sz="4000" b="1" dirty="0"/>
              <a:t>(GEOS integration as an illustration)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EC82D4-7FFD-09B7-7F4C-B2BCFE010BF4}"/>
              </a:ext>
            </a:extLst>
          </p:cNvPr>
          <p:cNvGrpSpPr/>
          <p:nvPr/>
        </p:nvGrpSpPr>
        <p:grpSpPr>
          <a:xfrm>
            <a:off x="7391400" y="2324099"/>
            <a:ext cx="10363200" cy="6228985"/>
            <a:chOff x="3711391" y="1496584"/>
            <a:chExt cx="7869216" cy="45128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8CDD46-E3C7-91F4-D889-35B4FF2DF036}"/>
                </a:ext>
              </a:extLst>
            </p:cNvPr>
            <p:cNvSpPr/>
            <p:nvPr/>
          </p:nvSpPr>
          <p:spPr>
            <a:xfrm>
              <a:off x="3712057" y="1496584"/>
              <a:ext cx="7868550" cy="19291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CF847F-F64E-BC56-2082-9517D9FAB898}"/>
                </a:ext>
              </a:extLst>
            </p:cNvPr>
            <p:cNvSpPr/>
            <p:nvPr/>
          </p:nvSpPr>
          <p:spPr>
            <a:xfrm>
              <a:off x="4829934" y="1955905"/>
              <a:ext cx="2203194" cy="9875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Hybrid JEDI-VAR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25 km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52A396-7DEF-5652-AED1-FAD7D9E4DF4A}"/>
                </a:ext>
              </a:extLst>
            </p:cNvPr>
            <p:cNvSpPr/>
            <p:nvPr/>
          </p:nvSpPr>
          <p:spPr>
            <a:xfrm>
              <a:off x="8085886" y="195590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GOES AGCM</a:t>
              </a:r>
            </a:p>
            <a:p>
              <a:pPr algn="ctr"/>
              <a:r>
                <a:rPr lang="en-US" sz="2000" dirty="0"/>
                <a:t>12.5 km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004ED1-1AD3-708A-8108-ABE5CA8E4C0E}"/>
                </a:ext>
              </a:extLst>
            </p:cNvPr>
            <p:cNvSpPr/>
            <p:nvPr/>
          </p:nvSpPr>
          <p:spPr>
            <a:xfrm>
              <a:off x="3712057" y="3575013"/>
              <a:ext cx="7835990" cy="243440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43CDE5-C667-6A54-B253-B4FBD269AA9F}"/>
                </a:ext>
              </a:extLst>
            </p:cNvPr>
            <p:cNvSpPr/>
            <p:nvPr/>
          </p:nvSpPr>
          <p:spPr>
            <a:xfrm>
              <a:off x="8758782" y="3936729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5EDCE4-FAE1-8512-FB4A-15665FCDDA03}"/>
                </a:ext>
              </a:extLst>
            </p:cNvPr>
            <p:cNvSpPr/>
            <p:nvPr/>
          </p:nvSpPr>
          <p:spPr>
            <a:xfrm>
              <a:off x="5025291" y="3885055"/>
              <a:ext cx="1193849" cy="12975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F5920A-ED2D-0316-B8E5-1699F1091385}"/>
                </a:ext>
              </a:extLst>
            </p:cNvPr>
            <p:cNvSpPr/>
            <p:nvPr/>
          </p:nvSpPr>
          <p:spPr>
            <a:xfrm>
              <a:off x="4905906" y="3999886"/>
              <a:ext cx="1193849" cy="12975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C2C481-41C8-4654-224D-4C616CEF8CEC}"/>
                </a:ext>
              </a:extLst>
            </p:cNvPr>
            <p:cNvSpPr/>
            <p:nvPr/>
          </p:nvSpPr>
          <p:spPr>
            <a:xfrm>
              <a:off x="4764815" y="4114716"/>
              <a:ext cx="1193849" cy="12975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EB8029-D39A-48F6-BBDB-09FE9305225E}"/>
                </a:ext>
              </a:extLst>
            </p:cNvPr>
            <p:cNvSpPr/>
            <p:nvPr/>
          </p:nvSpPr>
          <p:spPr>
            <a:xfrm>
              <a:off x="4634577" y="4229546"/>
              <a:ext cx="1193849" cy="12975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FD15B8-1382-B2D5-4FF9-BF4EA55D6D3D}"/>
                </a:ext>
              </a:extLst>
            </p:cNvPr>
            <p:cNvSpPr/>
            <p:nvPr/>
          </p:nvSpPr>
          <p:spPr>
            <a:xfrm>
              <a:off x="4493486" y="4344377"/>
              <a:ext cx="1193849" cy="12975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Ensemble of UFO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66619E-285A-2844-FBA9-644D0A30C771}"/>
                </a:ext>
              </a:extLst>
            </p:cNvPr>
            <p:cNvSpPr/>
            <p:nvPr/>
          </p:nvSpPr>
          <p:spPr>
            <a:xfrm>
              <a:off x="8617691" y="4068784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84B901-8780-EF4A-293A-DC52573A0A1F}"/>
                </a:ext>
              </a:extLst>
            </p:cNvPr>
            <p:cNvSpPr/>
            <p:nvPr/>
          </p:nvSpPr>
          <p:spPr>
            <a:xfrm>
              <a:off x="8476600" y="4183614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E832FE4-54C9-F6F1-1F51-F94FE06F23EE}"/>
                </a:ext>
              </a:extLst>
            </p:cNvPr>
            <p:cNvSpPr/>
            <p:nvPr/>
          </p:nvSpPr>
          <p:spPr>
            <a:xfrm>
              <a:off x="8368068" y="429844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DB96B5-3A30-D99C-657A-2B1725CD3F0B}"/>
                </a:ext>
              </a:extLst>
            </p:cNvPr>
            <p:cNvSpPr/>
            <p:nvPr/>
          </p:nvSpPr>
          <p:spPr>
            <a:xfrm>
              <a:off x="8270390" y="441327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EB851D-33EB-C488-6823-2E9A8E15E2A9}"/>
                </a:ext>
              </a:extLst>
            </p:cNvPr>
            <p:cNvSpPr/>
            <p:nvPr/>
          </p:nvSpPr>
          <p:spPr>
            <a:xfrm>
              <a:off x="8151005" y="4528105"/>
              <a:ext cx="2203194" cy="987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Ensemble of </a:t>
              </a:r>
            </a:p>
            <a:p>
              <a:pPr algn="ctr"/>
              <a:r>
                <a:rPr lang="en-US" dirty="0"/>
                <a:t>GEOS AGCM’s</a:t>
              </a:r>
            </a:p>
            <a:p>
              <a:pPr algn="ctr"/>
              <a:r>
                <a:rPr lang="en-US" dirty="0"/>
                <a:t>50 km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A7F57E-139C-32DB-9A28-2B3A77BFFC92}"/>
                </a:ext>
              </a:extLst>
            </p:cNvPr>
            <p:cNvSpPr/>
            <p:nvPr/>
          </p:nvSpPr>
          <p:spPr>
            <a:xfrm>
              <a:off x="6783505" y="3936729"/>
              <a:ext cx="873680" cy="16994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JEDI-LETKF</a:t>
              </a:r>
            </a:p>
            <a:p>
              <a:pPr algn="ctr"/>
              <a:r>
                <a:rPr lang="en-US" dirty="0"/>
                <a:t>50 km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B7A202D-8478-7809-49B2-D28B7F44C380}"/>
                </a:ext>
              </a:extLst>
            </p:cNvPr>
            <p:cNvCxnSpPr/>
            <p:nvPr/>
          </p:nvCxnSpPr>
          <p:spPr>
            <a:xfrm>
              <a:off x="10820885" y="418361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39D619C-34D1-54AC-C1E0-ABB462A552BC}"/>
                </a:ext>
              </a:extLst>
            </p:cNvPr>
            <p:cNvCxnSpPr/>
            <p:nvPr/>
          </p:nvCxnSpPr>
          <p:spPr>
            <a:xfrm>
              <a:off x="10820885" y="429844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B4C6BC5-8562-4C54-EBB7-703FCF9C8810}"/>
                </a:ext>
              </a:extLst>
            </p:cNvPr>
            <p:cNvCxnSpPr/>
            <p:nvPr/>
          </p:nvCxnSpPr>
          <p:spPr>
            <a:xfrm>
              <a:off x="10820885" y="441327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C22C47D-3074-B6B9-F4BB-8ED4B4698330}"/>
                </a:ext>
              </a:extLst>
            </p:cNvPr>
            <p:cNvCxnSpPr/>
            <p:nvPr/>
          </p:nvCxnSpPr>
          <p:spPr>
            <a:xfrm>
              <a:off x="10820885" y="4528105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87EB3F1-6CBC-EE7A-B9BE-2F02CC6938AD}"/>
                </a:ext>
              </a:extLst>
            </p:cNvPr>
            <p:cNvCxnSpPr/>
            <p:nvPr/>
          </p:nvCxnSpPr>
          <p:spPr>
            <a:xfrm>
              <a:off x="10820885" y="465441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FBA4FC1-1A23-33C7-867B-8A5039FD13F9}"/>
                </a:ext>
              </a:extLst>
            </p:cNvPr>
            <p:cNvCxnSpPr/>
            <p:nvPr/>
          </p:nvCxnSpPr>
          <p:spPr>
            <a:xfrm>
              <a:off x="10820885" y="476924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7DA3C71-72E8-91B7-ACB5-04B2E6038E33}"/>
                </a:ext>
              </a:extLst>
            </p:cNvPr>
            <p:cNvCxnSpPr/>
            <p:nvPr/>
          </p:nvCxnSpPr>
          <p:spPr>
            <a:xfrm>
              <a:off x="10820885" y="488982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C13E50C-FAEE-F845-CFDC-67BB35C4471B}"/>
                </a:ext>
              </a:extLst>
            </p:cNvPr>
            <p:cNvCxnSpPr/>
            <p:nvPr/>
          </p:nvCxnSpPr>
          <p:spPr>
            <a:xfrm>
              <a:off x="10820885" y="408026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9AB6732-694F-F863-BEF5-07CC7F106402}"/>
                </a:ext>
              </a:extLst>
            </p:cNvPr>
            <p:cNvCxnSpPr/>
            <p:nvPr/>
          </p:nvCxnSpPr>
          <p:spPr>
            <a:xfrm>
              <a:off x="3929121" y="4872596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1B3CE4-3FAC-90E1-15FC-7ED7CB493493}"/>
                </a:ext>
              </a:extLst>
            </p:cNvPr>
            <p:cNvCxnSpPr/>
            <p:nvPr/>
          </p:nvCxnSpPr>
          <p:spPr>
            <a:xfrm>
              <a:off x="3929121" y="498742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9F21D54-54C3-8F0C-B3A3-1EC49F8EBFAC}"/>
                </a:ext>
              </a:extLst>
            </p:cNvPr>
            <p:cNvCxnSpPr/>
            <p:nvPr/>
          </p:nvCxnSpPr>
          <p:spPr>
            <a:xfrm>
              <a:off x="3929121" y="510225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C65B0A1-C9E6-E712-963D-4C38F000B6B0}"/>
                </a:ext>
              </a:extLst>
            </p:cNvPr>
            <p:cNvCxnSpPr/>
            <p:nvPr/>
          </p:nvCxnSpPr>
          <p:spPr>
            <a:xfrm>
              <a:off x="3929121" y="521708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DF606CC-C089-BC4A-5683-8CC7DB9BFD99}"/>
                </a:ext>
              </a:extLst>
            </p:cNvPr>
            <p:cNvCxnSpPr/>
            <p:nvPr/>
          </p:nvCxnSpPr>
          <p:spPr>
            <a:xfrm>
              <a:off x="3929121" y="534340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76690C2-30F5-51A6-63D4-F6D70889DB04}"/>
                </a:ext>
              </a:extLst>
            </p:cNvPr>
            <p:cNvCxnSpPr/>
            <p:nvPr/>
          </p:nvCxnSpPr>
          <p:spPr>
            <a:xfrm>
              <a:off x="3929121" y="545823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4A795E5-BF04-81CD-4F65-9F7F465CAAB6}"/>
                </a:ext>
              </a:extLst>
            </p:cNvPr>
            <p:cNvCxnSpPr/>
            <p:nvPr/>
          </p:nvCxnSpPr>
          <p:spPr>
            <a:xfrm>
              <a:off x="3929121" y="5578803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B51D15A-F4DE-859B-BF53-D477C49E4520}"/>
                </a:ext>
              </a:extLst>
            </p:cNvPr>
            <p:cNvCxnSpPr/>
            <p:nvPr/>
          </p:nvCxnSpPr>
          <p:spPr>
            <a:xfrm>
              <a:off x="3929121" y="4769249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4FA420B-F01B-35A2-9A78-5A8D2E5218FD}"/>
                </a:ext>
              </a:extLst>
            </p:cNvPr>
            <p:cNvCxnSpPr/>
            <p:nvPr/>
          </p:nvCxnSpPr>
          <p:spPr>
            <a:xfrm flipV="1">
              <a:off x="3929121" y="3724294"/>
              <a:ext cx="7456129" cy="28707"/>
            </a:xfrm>
            <a:prstGeom prst="straightConnector1">
              <a:avLst/>
            </a:prstGeom>
            <a:ln w="38100"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9C0D6CF-6D42-F12B-01E6-C8E09CB93179}"/>
                </a:ext>
              </a:extLst>
            </p:cNvPr>
            <p:cNvCxnSpPr/>
            <p:nvPr/>
          </p:nvCxnSpPr>
          <p:spPr>
            <a:xfrm flipV="1">
              <a:off x="3950827" y="1703279"/>
              <a:ext cx="7222786" cy="17225"/>
            </a:xfrm>
            <a:prstGeom prst="straightConnector1">
              <a:avLst/>
            </a:prstGeom>
            <a:ln w="38100"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8EDD2E9-DCDB-6824-7E0F-605E57598456}"/>
                </a:ext>
              </a:extLst>
            </p:cNvPr>
            <p:cNvCxnSpPr/>
            <p:nvPr/>
          </p:nvCxnSpPr>
          <p:spPr>
            <a:xfrm flipV="1">
              <a:off x="3950827" y="2119568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EC3242B-FBF0-00A2-2DB1-2EDD8E4E3406}"/>
                </a:ext>
              </a:extLst>
            </p:cNvPr>
            <p:cNvCxnSpPr/>
            <p:nvPr/>
          </p:nvCxnSpPr>
          <p:spPr>
            <a:xfrm flipV="1">
              <a:off x="3950827" y="2437710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F71BF7C-D452-7936-0352-D9A03452DFE9}"/>
                </a:ext>
              </a:extLst>
            </p:cNvPr>
            <p:cNvCxnSpPr/>
            <p:nvPr/>
          </p:nvCxnSpPr>
          <p:spPr>
            <a:xfrm flipV="1">
              <a:off x="10278226" y="2426709"/>
              <a:ext cx="879107" cy="114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F42F3A-98F1-FE24-D0FC-AE43C105718C}"/>
                </a:ext>
              </a:extLst>
            </p:cNvPr>
            <p:cNvSpPr txBox="1"/>
            <p:nvPr/>
          </p:nvSpPr>
          <p:spPr>
            <a:xfrm>
              <a:off x="4121335" y="1854113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OBS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9C8B7BF-07A5-9557-E413-7124537D17BB}"/>
                </a:ext>
              </a:extLst>
            </p:cNvPr>
            <p:cNvSpPr txBox="1"/>
            <p:nvPr/>
          </p:nvSpPr>
          <p:spPr>
            <a:xfrm>
              <a:off x="4121335" y="2160045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BKG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A8BD3BD-6813-4AF7-70C5-CEA88461906D}"/>
                </a:ext>
              </a:extLst>
            </p:cNvPr>
            <p:cNvCxnSpPr/>
            <p:nvPr/>
          </p:nvCxnSpPr>
          <p:spPr>
            <a:xfrm>
              <a:off x="3950827" y="4367343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D339AF-A181-5D9A-038D-4FD03978DC1F}"/>
                </a:ext>
              </a:extLst>
            </p:cNvPr>
            <p:cNvSpPr txBox="1"/>
            <p:nvPr/>
          </p:nvSpPr>
          <p:spPr>
            <a:xfrm>
              <a:off x="4012803" y="4090405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OBS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A427DEC-0969-0922-F234-4174CB4FA964}"/>
                </a:ext>
              </a:extLst>
            </p:cNvPr>
            <p:cNvSpPr txBox="1"/>
            <p:nvPr/>
          </p:nvSpPr>
          <p:spPr>
            <a:xfrm>
              <a:off x="6140215" y="4010023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000000"/>
                  </a:solidFill>
                </a:rPr>
                <a:t>En-OmB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3BD30F4-6E47-9652-32B4-23A58631CEA3}"/>
                </a:ext>
              </a:extLst>
            </p:cNvPr>
            <p:cNvCxnSpPr/>
            <p:nvPr/>
          </p:nvCxnSpPr>
          <p:spPr>
            <a:xfrm>
              <a:off x="6229993" y="445920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19CB3D7-4557-20FB-9F2F-362F9C791706}"/>
                </a:ext>
              </a:extLst>
            </p:cNvPr>
            <p:cNvCxnSpPr/>
            <p:nvPr/>
          </p:nvCxnSpPr>
          <p:spPr>
            <a:xfrm>
              <a:off x="6229993" y="457403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91462C9-825E-F18F-86C5-2E8971E8D476}"/>
                </a:ext>
              </a:extLst>
            </p:cNvPr>
            <p:cNvCxnSpPr/>
            <p:nvPr/>
          </p:nvCxnSpPr>
          <p:spPr>
            <a:xfrm>
              <a:off x="6229993" y="468886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053AE6A-8724-CD63-DBD7-2053E1C77223}"/>
                </a:ext>
              </a:extLst>
            </p:cNvPr>
            <p:cNvCxnSpPr/>
            <p:nvPr/>
          </p:nvCxnSpPr>
          <p:spPr>
            <a:xfrm>
              <a:off x="6229993" y="480369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0DDD263-5842-2959-523E-7AB23FB94D50}"/>
                </a:ext>
              </a:extLst>
            </p:cNvPr>
            <p:cNvCxnSpPr/>
            <p:nvPr/>
          </p:nvCxnSpPr>
          <p:spPr>
            <a:xfrm>
              <a:off x="6229993" y="493001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961E0D2-E0D7-789C-0CB6-BB3C445BE1CF}"/>
                </a:ext>
              </a:extLst>
            </p:cNvPr>
            <p:cNvCxnSpPr/>
            <p:nvPr/>
          </p:nvCxnSpPr>
          <p:spPr>
            <a:xfrm>
              <a:off x="6229993" y="504484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92B91E1-14E2-5C96-2DF4-F069EE449F5D}"/>
                </a:ext>
              </a:extLst>
            </p:cNvPr>
            <p:cNvCxnSpPr/>
            <p:nvPr/>
          </p:nvCxnSpPr>
          <p:spPr>
            <a:xfrm>
              <a:off x="6229993" y="516541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73BF581-EF63-EF41-F561-B9B324C8AB46}"/>
                </a:ext>
              </a:extLst>
            </p:cNvPr>
            <p:cNvCxnSpPr/>
            <p:nvPr/>
          </p:nvCxnSpPr>
          <p:spPr>
            <a:xfrm>
              <a:off x="6229993" y="4355860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69FADA-8F2B-00CA-C880-46D94C4D0548}"/>
                </a:ext>
              </a:extLst>
            </p:cNvPr>
            <p:cNvSpPr txBox="1"/>
            <p:nvPr/>
          </p:nvSpPr>
          <p:spPr>
            <a:xfrm>
              <a:off x="9766277" y="3093926"/>
              <a:ext cx="1750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Deterministic ADAS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0369959-C6E8-37E5-C864-DEAA5FF89431}"/>
                </a:ext>
              </a:extLst>
            </p:cNvPr>
            <p:cNvSpPr txBox="1"/>
            <p:nvPr/>
          </p:nvSpPr>
          <p:spPr>
            <a:xfrm>
              <a:off x="10065037" y="5677541"/>
              <a:ext cx="15116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Ensemble ADAS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A400D7B-633E-8B07-F51E-55D45C993DC8}"/>
                </a:ext>
              </a:extLst>
            </p:cNvPr>
            <p:cNvSpPr txBox="1"/>
            <p:nvPr/>
          </p:nvSpPr>
          <p:spPr>
            <a:xfrm>
              <a:off x="3893609" y="4515277"/>
              <a:ext cx="7024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000000"/>
                  </a:solidFill>
                </a:rPr>
                <a:t>En</a:t>
              </a:r>
              <a:r>
                <a:rPr lang="en-US" sz="1100" dirty="0">
                  <a:solidFill>
                    <a:srgbClr val="000000"/>
                  </a:solidFill>
                </a:rPr>
                <a:t>-BKG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D824409-2780-B423-9BE4-A9EAA94CF738}"/>
                </a:ext>
              </a:extLst>
            </p:cNvPr>
            <p:cNvSpPr txBox="1"/>
            <p:nvPr/>
          </p:nvSpPr>
          <p:spPr>
            <a:xfrm>
              <a:off x="10785183" y="4905701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-BKG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D0626AE-AAE4-4FDC-8B2F-0F72AD44F197}"/>
                </a:ext>
              </a:extLst>
            </p:cNvPr>
            <p:cNvCxnSpPr/>
            <p:nvPr/>
          </p:nvCxnSpPr>
          <p:spPr>
            <a:xfrm flipV="1">
              <a:off x="11358117" y="3707069"/>
              <a:ext cx="16280" cy="1222943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EA282BB-38AD-C479-494C-88AAFD5F26E0}"/>
                </a:ext>
              </a:extLst>
            </p:cNvPr>
            <p:cNvCxnSpPr/>
            <p:nvPr/>
          </p:nvCxnSpPr>
          <p:spPr>
            <a:xfrm flipV="1">
              <a:off x="11157333" y="1663269"/>
              <a:ext cx="16280" cy="786406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B446250-9E51-9AA2-E160-3C69625984F7}"/>
                </a:ext>
              </a:extLst>
            </p:cNvPr>
            <p:cNvSpPr txBox="1"/>
            <p:nvPr/>
          </p:nvSpPr>
          <p:spPr>
            <a:xfrm>
              <a:off x="10503000" y="2184220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BKG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EDF7A4C-05AD-A647-1796-F19804FACCE0}"/>
                </a:ext>
              </a:extLst>
            </p:cNvPr>
            <p:cNvCxnSpPr/>
            <p:nvPr/>
          </p:nvCxnSpPr>
          <p:spPr>
            <a:xfrm>
              <a:off x="7608346" y="472331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345C8D1-FE55-0C21-475D-7A119220A090}"/>
                </a:ext>
              </a:extLst>
            </p:cNvPr>
            <p:cNvCxnSpPr/>
            <p:nvPr/>
          </p:nvCxnSpPr>
          <p:spPr>
            <a:xfrm>
              <a:off x="7608346" y="4838147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78F2364-1F4A-3508-BE04-996437E063B3}"/>
                </a:ext>
              </a:extLst>
            </p:cNvPr>
            <p:cNvCxnSpPr/>
            <p:nvPr/>
          </p:nvCxnSpPr>
          <p:spPr>
            <a:xfrm>
              <a:off x="7608346" y="495297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C68C651-56E8-BC4C-365E-65123E331CF5}"/>
                </a:ext>
              </a:extLst>
            </p:cNvPr>
            <p:cNvCxnSpPr/>
            <p:nvPr/>
          </p:nvCxnSpPr>
          <p:spPr>
            <a:xfrm>
              <a:off x="7608346" y="5067808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6F0656B-5EE4-C80E-326C-F06FE57A9CAA}"/>
                </a:ext>
              </a:extLst>
            </p:cNvPr>
            <p:cNvCxnSpPr/>
            <p:nvPr/>
          </p:nvCxnSpPr>
          <p:spPr>
            <a:xfrm>
              <a:off x="7608346" y="5194121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5B50281-C2DF-9CB8-0BF8-695B457256EC}"/>
                </a:ext>
              </a:extLst>
            </p:cNvPr>
            <p:cNvCxnSpPr/>
            <p:nvPr/>
          </p:nvCxnSpPr>
          <p:spPr>
            <a:xfrm>
              <a:off x="7608346" y="5308952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007CD03-9CF3-F3F0-29E0-2D3135DFE2D3}"/>
                </a:ext>
              </a:extLst>
            </p:cNvPr>
            <p:cNvCxnSpPr/>
            <p:nvPr/>
          </p:nvCxnSpPr>
          <p:spPr>
            <a:xfrm>
              <a:off x="7608346" y="5429524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E9D8644-4477-81B5-1E88-07FB9DB504D2}"/>
                </a:ext>
              </a:extLst>
            </p:cNvPr>
            <p:cNvCxnSpPr/>
            <p:nvPr/>
          </p:nvCxnSpPr>
          <p:spPr>
            <a:xfrm>
              <a:off x="7608346" y="4619970"/>
              <a:ext cx="5643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F8F3427-AEF6-01D2-ADB3-9EA9A59B62FF}"/>
                </a:ext>
              </a:extLst>
            </p:cNvPr>
            <p:cNvSpPr txBox="1"/>
            <p:nvPr/>
          </p:nvSpPr>
          <p:spPr>
            <a:xfrm>
              <a:off x="7594350" y="4365998"/>
              <a:ext cx="679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-IAU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CE0BDA6-ED33-80C6-1CA2-AFAA662467A7}"/>
                </a:ext>
              </a:extLst>
            </p:cNvPr>
            <p:cNvCxnSpPr/>
            <p:nvPr/>
          </p:nvCxnSpPr>
          <p:spPr>
            <a:xfrm>
              <a:off x="7033128" y="2402397"/>
              <a:ext cx="105275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EAA1B98-874C-7766-DD1A-30DA9818D608}"/>
                </a:ext>
              </a:extLst>
            </p:cNvPr>
            <p:cNvSpPr txBox="1"/>
            <p:nvPr/>
          </p:nvSpPr>
          <p:spPr>
            <a:xfrm>
              <a:off x="7398993" y="2138289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IAU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A9E9947-56BD-2CE9-A128-465D146AF5EC}"/>
                </a:ext>
              </a:extLst>
            </p:cNvPr>
            <p:cNvCxnSpPr/>
            <p:nvPr/>
          </p:nvCxnSpPr>
          <p:spPr>
            <a:xfrm>
              <a:off x="7478108" y="1897145"/>
              <a:ext cx="607778" cy="1593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F3F1187-E941-7A2E-E235-E42257833EFB}"/>
                </a:ext>
              </a:extLst>
            </p:cNvPr>
            <p:cNvCxnSpPr/>
            <p:nvPr/>
          </p:nvCxnSpPr>
          <p:spPr>
            <a:xfrm>
              <a:off x="7876390" y="4012819"/>
              <a:ext cx="607778" cy="1593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8F875CE-87C3-1B07-749D-C8A7A51FB602}"/>
                </a:ext>
              </a:extLst>
            </p:cNvPr>
            <p:cNvSpPr txBox="1"/>
            <p:nvPr/>
          </p:nvSpPr>
          <p:spPr>
            <a:xfrm>
              <a:off x="7595109" y="1681143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BCs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30841EB-8948-DF17-33F3-DC877471689E}"/>
                </a:ext>
              </a:extLst>
            </p:cNvPr>
            <p:cNvCxnSpPr/>
            <p:nvPr/>
          </p:nvCxnSpPr>
          <p:spPr>
            <a:xfrm flipV="1">
              <a:off x="7510667" y="2726881"/>
              <a:ext cx="575451" cy="1719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28C901D-BF91-82E4-3E81-0D58754D56E5}"/>
                </a:ext>
              </a:extLst>
            </p:cNvPr>
            <p:cNvSpPr txBox="1"/>
            <p:nvPr/>
          </p:nvSpPr>
          <p:spPr>
            <a:xfrm>
              <a:off x="7615678" y="2532337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ICs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55C278-7390-4286-2AA0-2170BF05769E}"/>
                </a:ext>
              </a:extLst>
            </p:cNvPr>
            <p:cNvSpPr txBox="1"/>
            <p:nvPr/>
          </p:nvSpPr>
          <p:spPr>
            <a:xfrm>
              <a:off x="7908043" y="3794021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BCs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EDB30DF-5553-458C-C46A-D97CCB6DB5B3}"/>
                </a:ext>
              </a:extLst>
            </p:cNvPr>
            <p:cNvCxnSpPr/>
            <p:nvPr/>
          </p:nvCxnSpPr>
          <p:spPr>
            <a:xfrm flipV="1">
              <a:off x="8368068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254F137-52AB-1878-C74D-1925DA6097F4}"/>
                </a:ext>
              </a:extLst>
            </p:cNvPr>
            <p:cNvCxnSpPr/>
            <p:nvPr/>
          </p:nvCxnSpPr>
          <p:spPr>
            <a:xfrm flipV="1">
              <a:off x="8476600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6C9C4C3-F637-34C7-6D3A-B7E5B69E53D4}"/>
                </a:ext>
              </a:extLst>
            </p:cNvPr>
            <p:cNvCxnSpPr/>
            <p:nvPr/>
          </p:nvCxnSpPr>
          <p:spPr>
            <a:xfrm flipV="1">
              <a:off x="8585131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0C145C82-E1FD-6310-6CED-9020ACD7CCCC}"/>
                </a:ext>
              </a:extLst>
            </p:cNvPr>
            <p:cNvCxnSpPr/>
            <p:nvPr/>
          </p:nvCxnSpPr>
          <p:spPr>
            <a:xfrm flipV="1">
              <a:off x="8671957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6920B5B2-962B-3170-0916-341874E3287A}"/>
                </a:ext>
              </a:extLst>
            </p:cNvPr>
            <p:cNvCxnSpPr/>
            <p:nvPr/>
          </p:nvCxnSpPr>
          <p:spPr>
            <a:xfrm flipV="1">
              <a:off x="8780489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64348E3-205C-9E78-745A-B8F9C5F2F6C2}"/>
                </a:ext>
              </a:extLst>
            </p:cNvPr>
            <p:cNvCxnSpPr/>
            <p:nvPr/>
          </p:nvCxnSpPr>
          <p:spPr>
            <a:xfrm flipV="1">
              <a:off x="8889020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DDB1142F-6F59-DE02-EF56-D5A1573C2B20}"/>
                </a:ext>
              </a:extLst>
            </p:cNvPr>
            <p:cNvCxnSpPr/>
            <p:nvPr/>
          </p:nvCxnSpPr>
          <p:spPr>
            <a:xfrm flipV="1">
              <a:off x="8997552" y="5521388"/>
              <a:ext cx="0" cy="29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5C575AC-ACEF-9397-C208-1AA91C215361}"/>
                </a:ext>
              </a:extLst>
            </p:cNvPr>
            <p:cNvSpPr txBox="1"/>
            <p:nvPr/>
          </p:nvSpPr>
          <p:spPr>
            <a:xfrm>
              <a:off x="7713735" y="5571717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-ICs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03F09EA-3719-B57D-1586-BEBE0F92AD22}"/>
                </a:ext>
              </a:extLst>
            </p:cNvPr>
            <p:cNvCxnSpPr>
              <a:cxnSpLocks/>
            </p:cNvCxnSpPr>
            <p:nvPr/>
          </p:nvCxnSpPr>
          <p:spPr>
            <a:xfrm>
              <a:off x="3950827" y="1711892"/>
              <a:ext cx="0" cy="768184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1EE46AE4-144E-C54B-1867-EA9B7EFDD4E4}"/>
                </a:ext>
              </a:extLst>
            </p:cNvPr>
            <p:cNvCxnSpPr/>
            <p:nvPr/>
          </p:nvCxnSpPr>
          <p:spPr>
            <a:xfrm>
              <a:off x="3939974" y="3709940"/>
              <a:ext cx="10853" cy="1926278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Left Brace 88">
              <a:extLst>
                <a:ext uri="{FF2B5EF4-FFF2-40B4-BE49-F238E27FC236}">
                  <a16:creationId xmlns:a16="http://schemas.microsoft.com/office/drawing/2014/main" id="{C0DFC717-7178-2AA9-CC21-2858782AF9C7}"/>
                </a:ext>
              </a:extLst>
            </p:cNvPr>
            <p:cNvSpPr/>
            <p:nvPr/>
          </p:nvSpPr>
          <p:spPr>
            <a:xfrm>
              <a:off x="3711391" y="4644282"/>
              <a:ext cx="249623" cy="991936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2A3AD199-773A-EB53-1B70-B92BEF3F6D32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V="1">
              <a:off x="3711391" y="3384135"/>
              <a:ext cx="225495" cy="17561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469ABDF-1227-FD4A-333C-F072D292F391}"/>
                </a:ext>
              </a:extLst>
            </p:cNvPr>
            <p:cNvCxnSpPr>
              <a:cxnSpLocks/>
            </p:cNvCxnSpPr>
            <p:nvPr/>
          </p:nvCxnSpPr>
          <p:spPr>
            <a:xfrm>
              <a:off x="7253823" y="2402397"/>
              <a:ext cx="0" cy="6258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1C909DD-022C-1FE2-AA59-FD7E896D83F2}"/>
                </a:ext>
              </a:extLst>
            </p:cNvPr>
            <p:cNvSpPr/>
            <p:nvPr/>
          </p:nvSpPr>
          <p:spPr>
            <a:xfrm>
              <a:off x="7186318" y="3017444"/>
              <a:ext cx="1523300" cy="369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Recenter Ensemble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40918B12-C139-0D3B-4238-AB4712DDF51B}"/>
                </a:ext>
              </a:extLst>
            </p:cNvPr>
            <p:cNvCxnSpPr>
              <a:cxnSpLocks/>
            </p:cNvCxnSpPr>
            <p:nvPr/>
          </p:nvCxnSpPr>
          <p:spPr>
            <a:xfrm>
              <a:off x="7781997" y="3384135"/>
              <a:ext cx="0" cy="10750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9814CEA-A2BE-9A16-380B-CB25E5BEDD8E}"/>
                </a:ext>
              </a:extLst>
            </p:cNvPr>
            <p:cNvSpPr/>
            <p:nvPr/>
          </p:nvSpPr>
          <p:spPr>
            <a:xfrm>
              <a:off x="3893609" y="3019598"/>
              <a:ext cx="1523300" cy="369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Ens</a:t>
              </a:r>
              <a:r>
                <a:rPr lang="en-US" sz="1200" dirty="0"/>
                <a:t> for hybrid Analysis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49B2145-8FB3-2A6E-B4D2-96AE1F16E396}"/>
              </a:ext>
            </a:extLst>
          </p:cNvPr>
          <p:cNvSpPr txBox="1"/>
          <p:nvPr/>
        </p:nvSpPr>
        <p:spPr>
          <a:xfrm>
            <a:off x="304276" y="1894816"/>
            <a:ext cx="7285506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current GMAO hybrid 4DEnVar Atmospheric Data Assimilation System supports variations applications: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The 12.5 km GEOS-FP (near-real-time, quasi op).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25 km GMAO OSSE.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25 km MERRA-21C (about to).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ADAS Workflow also supports other Var flavors, in particular, traditional 3DVar which is used for multiple purposes, from research to Instrument Teams deliverables.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GMAO is transitioning to JEDI in a </a:t>
            </a:r>
            <a:r>
              <a:rPr lang="en-US" sz="2400" dirty="0">
                <a:solidFill>
                  <a:srgbClr val="92D050"/>
                </a:solidFill>
              </a:rPr>
              <a:t>phased approach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rgbClr val="92D050"/>
                </a:solidFill>
              </a:rPr>
              <a:t>Replace deterministic </a:t>
            </a:r>
            <a:r>
              <a:rPr lang="en-US" sz="2400" dirty="0" err="1">
                <a:solidFill>
                  <a:srgbClr val="92D050"/>
                </a:solidFill>
              </a:rPr>
              <a:t>atmos</a:t>
            </a:r>
            <a:r>
              <a:rPr lang="en-US" sz="2400" dirty="0">
                <a:solidFill>
                  <a:srgbClr val="92D050"/>
                </a:solidFill>
              </a:rPr>
              <a:t> analysis (</a:t>
            </a:r>
            <a:r>
              <a:rPr lang="en-US" sz="2400" dirty="0" err="1">
                <a:solidFill>
                  <a:srgbClr val="92D050"/>
                </a:solidFill>
              </a:rPr>
              <a:t>Hyb</a:t>
            </a:r>
            <a:r>
              <a:rPr lang="en-US" sz="2400" dirty="0">
                <a:solidFill>
                  <a:srgbClr val="92D050"/>
                </a:solidFill>
              </a:rPr>
              <a:t> 4DEnVar)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rgbClr val="92D050"/>
                </a:solidFill>
              </a:rPr>
              <a:t>Replace ensemble analysis (</a:t>
            </a:r>
            <a:r>
              <a:rPr lang="en-US" sz="2400" dirty="0" err="1">
                <a:solidFill>
                  <a:srgbClr val="92D050"/>
                </a:solidFill>
              </a:rPr>
              <a:t>EnSRF</a:t>
            </a:r>
            <a:r>
              <a:rPr lang="en-US" sz="2400" dirty="0">
                <a:solidFill>
                  <a:srgbClr val="92D050"/>
                </a:solidFill>
              </a:rPr>
              <a:t> to LETKF or EDA</a:t>
            </a:r>
            <a:r>
              <a:rPr lang="en-US" sz="2400" dirty="0">
                <a:solidFill>
                  <a:schemeClr val="bg1"/>
                </a:solidFill>
              </a:rPr>
              <a:t>).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</a:rPr>
              <a:t>Replace workflow (SWELL).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9C26275-8E73-B4AC-C1AC-095A131F487F}"/>
              </a:ext>
            </a:extLst>
          </p:cNvPr>
          <p:cNvSpPr txBox="1"/>
          <p:nvPr/>
        </p:nvSpPr>
        <p:spPr>
          <a:xfrm>
            <a:off x="7490818" y="1805786"/>
            <a:ext cx="10065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Schematic of Current GEOS Forward Processing (FP; near-real-time)</a:t>
            </a:r>
          </a:p>
        </p:txBody>
      </p:sp>
      <p:sp>
        <p:nvSpPr>
          <p:cNvPr id="98" name="Footer Placeholder 97">
            <a:extLst>
              <a:ext uri="{FF2B5EF4-FFF2-40B4-BE49-F238E27FC236}">
                <a16:creationId xmlns:a16="http://schemas.microsoft.com/office/drawing/2014/main" id="{DEE397B3-C36A-97EC-2CED-CBC912D7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ricardo.todling@nasa.gov</a:t>
            </a:r>
            <a:endParaRPr lang="en-US" dirty="0"/>
          </a:p>
        </p:txBody>
      </p:sp>
      <p:sp>
        <p:nvSpPr>
          <p:cNvPr id="99" name="Slide Number Placeholder 98">
            <a:extLst>
              <a:ext uri="{FF2B5EF4-FFF2-40B4-BE49-F238E27FC236}">
                <a16:creationId xmlns:a16="http://schemas.microsoft.com/office/drawing/2014/main" id="{2524AE2D-FEA5-6AAC-79FB-1EFA85DF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8667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19289</TotalTime>
  <Words>2683</Words>
  <Application>Microsoft Macintosh PowerPoint</Application>
  <PresentationFormat>Custom</PresentationFormat>
  <Paragraphs>478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 Light</vt:lpstr>
      <vt:lpstr>Aptos</vt:lpstr>
      <vt:lpstr>Arial</vt:lpstr>
      <vt:lpstr>Calibri</vt:lpstr>
      <vt:lpstr>Wingdings</vt:lpstr>
      <vt:lpstr>Custom Design</vt:lpstr>
      <vt:lpstr>Integrating GEOS &amp; JEDI  and expanding GEOS capabilities for SWDA. </vt:lpstr>
      <vt:lpstr>Joint Effort for Data-assimilation Integration (JEDI)</vt:lpstr>
      <vt:lpstr>JEDI: Why a Framework for DA?</vt:lpstr>
      <vt:lpstr>JEDI: Who coordinates &amp; contributes?</vt:lpstr>
      <vt:lpstr>JEDI: What is it?</vt:lpstr>
      <vt:lpstr>JEDI: What is it?</vt:lpstr>
      <vt:lpstr>JEDI: How does it work? (GEOS integration as an illustration)</vt:lpstr>
      <vt:lpstr>JEDI: How does it work? (GEOS integration as an illustration)</vt:lpstr>
      <vt:lpstr>JEDI: How does it work? (GEOS integration as an illustration)</vt:lpstr>
      <vt:lpstr>JEDI: How does it work? (GEOS integration as an illustration)</vt:lpstr>
      <vt:lpstr>JEDI: Where is it hosted?</vt:lpstr>
      <vt:lpstr>JEDI: When will it be adopted (operationally)?</vt:lpstr>
      <vt:lpstr>GEOS-JEDI extension to  Mesosphere Lower Thermosphere  (GEOS-MLT) DA</vt:lpstr>
      <vt:lpstr>Enabling JEDI beyond Terrestrial Applications: Ionospheric DA</vt:lpstr>
      <vt:lpstr>Enabling JEDI beyond Terrestrial Applications</vt:lpstr>
      <vt:lpstr>Enabling JEDI beyond Terrestrial Applications</vt:lpstr>
      <vt:lpstr>THANK YOU    QUESTIONS?</vt:lpstr>
      <vt:lpstr>DISCLAIMER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Todling, Ricardo (GSFC-6101)</cp:lastModifiedBy>
  <cp:revision>179</cp:revision>
  <cp:lastPrinted>2024-02-09T14:30:13Z</cp:lastPrinted>
  <dcterms:created xsi:type="dcterms:W3CDTF">2006-08-16T00:00:00Z</dcterms:created>
  <dcterms:modified xsi:type="dcterms:W3CDTF">2024-06-04T02:24:35Z</dcterms:modified>
  <dc:identifier>DAF4U0ThXf8</dc:identifier>
</cp:coreProperties>
</file>