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5"/>
  </p:sldMasterIdLst>
  <p:notesMasterIdLst>
    <p:notesMasterId r:id="rId27"/>
  </p:notesMasterIdLst>
  <p:sldIdLst>
    <p:sldId id="1533" r:id="rId6"/>
    <p:sldId id="38200" r:id="rId7"/>
    <p:sldId id="1599" r:id="rId8"/>
    <p:sldId id="1602" r:id="rId9"/>
    <p:sldId id="38198" r:id="rId10"/>
    <p:sldId id="1436" r:id="rId11"/>
    <p:sldId id="38199" r:id="rId12"/>
    <p:sldId id="38201" r:id="rId13"/>
    <p:sldId id="1595" r:id="rId14"/>
    <p:sldId id="38205" r:id="rId15"/>
    <p:sldId id="38186" r:id="rId16"/>
    <p:sldId id="1237" r:id="rId17"/>
    <p:sldId id="38203" r:id="rId18"/>
    <p:sldId id="38183" r:id="rId19"/>
    <p:sldId id="38202" r:id="rId20"/>
    <p:sldId id="283" r:id="rId21"/>
    <p:sldId id="1413" r:id="rId22"/>
    <p:sldId id="1358" r:id="rId23"/>
    <p:sldId id="38197" r:id="rId24"/>
    <p:sldId id="38195" r:id="rId25"/>
    <p:sldId id="1451" r:id="rId2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72" roundtripDataSignature="AMtx7mjvzthdMkYTVg//+BNnB7IjwLGu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D200"/>
    <a:srgbClr val="004CF5"/>
    <a:srgbClr val="F49581"/>
    <a:srgbClr val="30937B"/>
    <a:srgbClr val="E8F1EB"/>
    <a:srgbClr val="F68246"/>
    <a:srgbClr val="F67F07"/>
    <a:srgbClr val="CEE1D5"/>
    <a:srgbClr val="4A8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C788D5-18C9-41FC-9C1D-65D4644349A1}">
  <a:tblStyle styleId="{E0C788D5-18C9-41FC-9C1D-65D4644349A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0ECABC2E-31BF-4786-869F-09684C9F8AB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EC35CD8-7550-49B3-B9D3-C03FE48D1128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F6E7"/>
          </a:solidFill>
        </a:fill>
      </a:tcStyle>
    </a:wholeTbl>
    <a:band1H>
      <a:tcTxStyle/>
      <a:tcStyle>
        <a:tcBdr/>
        <a:fill>
          <a:solidFill>
            <a:srgbClr val="DDEC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DEC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1" autoAdjust="0"/>
    <p:restoredTop sz="94695"/>
  </p:normalViewPr>
  <p:slideViewPr>
    <p:cSldViewPr snapToGrid="0">
      <p:cViewPr>
        <p:scale>
          <a:sx n="74" d="100"/>
          <a:sy n="74" d="100"/>
        </p:scale>
        <p:origin x="520" y="6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5" d="100"/>
        <a:sy n="15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17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175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7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17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17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 Regular"/>
            </a:endParaRPr>
          </a:p>
          <a:p>
            <a:endParaRPr lang="en-US" dirty="0">
              <a:latin typeface="Arial Regular"/>
            </a:endParaRPr>
          </a:p>
          <a:p>
            <a:endParaRPr lang="en-US" dirty="0">
              <a:latin typeface="Arial Regular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D9F43-5C19-D34D-BD2C-C156CCDF2AC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545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458" name="Google Shape;458;p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56303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458" name="Google Shape;458;p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198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458" name="Google Shape;458;p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1678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defTabSz="457200">
              <a:defRPr/>
            </a:pPr>
            <a:endParaRPr dirty="0"/>
          </a:p>
        </p:txBody>
      </p:sp>
      <p:sp>
        <p:nvSpPr>
          <p:cNvPr id="470" name="Google Shape;470;p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3023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D9F43-5C19-D34D-BD2C-C156CCDF2AC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550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D9F43-5C19-D34D-BD2C-C156CCDF2AC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690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D9F43-5C19-D34D-BD2C-C156CCDF2ACF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096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90" name="Google Shape;290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6884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90" name="Google Shape;290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371" name="Google Shape;371;p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D9F43-5C19-D34D-BD2C-C156CCDF2AC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26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D9F43-5C19-D34D-BD2C-C156CCDF2AC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461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Arial Regular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D9F43-5C19-D34D-BD2C-C156CCDF2AC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667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458" name="Google Shape;458;p1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50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en-US"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062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_1-QUESTION REF_Banner">
  <p:cSld name="3_Content_1-QUESTION REF_Bann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0"/>
          <p:cNvSpPr txBox="1">
            <a:spLocks noGrp="1"/>
          </p:cNvSpPr>
          <p:nvPr>
            <p:ph type="body" idx="1" hasCustomPrompt="1"/>
          </p:nvPr>
        </p:nvSpPr>
        <p:spPr>
          <a:xfrm>
            <a:off x="342900" y="1485900"/>
            <a:ext cx="11506200" cy="385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937B"/>
              </a:buClr>
              <a:buSzPts val="2640"/>
              <a:buChar char="•"/>
              <a:defRPr>
                <a:solidFill>
                  <a:schemeClr val="dk1"/>
                </a:solidFill>
              </a:defRPr>
            </a:lvl1pPr>
            <a:lvl2pPr marL="4572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-"/>
              <a:defRPr>
                <a:solidFill>
                  <a:schemeClr val="dk1"/>
                </a:solidFill>
              </a:defRPr>
            </a:lvl2pPr>
            <a:lvl3pPr marL="694944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▪"/>
              <a:defRPr>
                <a:solidFill>
                  <a:schemeClr val="dk1"/>
                </a:solidFill>
              </a:defRPr>
            </a:lvl3pPr>
            <a:lvl4pPr marL="9144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o"/>
              <a:defRPr>
                <a:solidFill>
                  <a:schemeClr val="dk1"/>
                </a:solidFill>
              </a:defRPr>
            </a:lvl4pPr>
            <a:lvl5pPr marL="2286000" lvl="4" indent="-34036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92B40"/>
              </a:buClr>
              <a:buSzPts val="1760"/>
              <a:buChar char="•"/>
              <a:defRPr>
                <a:solidFill>
                  <a:srgbClr val="745C3A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endParaRPr dirty="0"/>
          </a:p>
        </p:txBody>
      </p:sp>
      <p:sp>
        <p:nvSpPr>
          <p:cNvPr id="50" name="Google Shape;50;p60"/>
          <p:cNvSpPr txBox="1">
            <a:spLocks noGrp="1"/>
          </p:cNvSpPr>
          <p:nvPr>
            <p:ph type="sldNum" idx="12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51" name="Google Shape;51;p60"/>
          <p:cNvSpPr txBox="1">
            <a:spLocks noGrp="1"/>
          </p:cNvSpPr>
          <p:nvPr>
            <p:ph type="title"/>
          </p:nvPr>
        </p:nvSpPr>
        <p:spPr>
          <a:xfrm>
            <a:off x="342900" y="465006"/>
            <a:ext cx="11506200" cy="5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937B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0"/>
          <p:cNvSpPr txBox="1">
            <a:spLocks noGrp="1"/>
          </p:cNvSpPr>
          <p:nvPr>
            <p:ph type="body" idx="2"/>
          </p:nvPr>
        </p:nvSpPr>
        <p:spPr>
          <a:xfrm>
            <a:off x="342900" y="0"/>
            <a:ext cx="3255433" cy="43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60"/>
              <a:buNone/>
              <a:defRPr sz="1600" b="1">
                <a:solidFill>
                  <a:schemeClr val="lt1"/>
                </a:solidFill>
              </a:defRPr>
            </a:lvl1pPr>
            <a:lvl2pPr marL="914400" lvl="1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-"/>
              <a:defRPr/>
            </a:lvl2pPr>
            <a:lvl3pPr marL="1371600" lvl="2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▪"/>
              <a:defRPr/>
            </a:lvl3pPr>
            <a:lvl4pPr marL="1828800" lvl="3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o"/>
              <a:defRPr/>
            </a:lvl4pPr>
            <a:lvl5pPr marL="2286000" lvl="4" indent="-35432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8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60"/>
          <p:cNvSpPr txBox="1">
            <a:spLocks noGrp="1"/>
          </p:cNvSpPr>
          <p:nvPr>
            <p:ph type="body" idx="3"/>
          </p:nvPr>
        </p:nvSpPr>
        <p:spPr>
          <a:xfrm>
            <a:off x="342900" y="5602941"/>
            <a:ext cx="11506200" cy="607359"/>
          </a:xfrm>
          <a:prstGeom prst="rect">
            <a:avLst/>
          </a:prstGeom>
          <a:solidFill>
            <a:srgbClr val="30937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40"/>
              <a:buNone/>
              <a:defRPr b="1" i="1">
                <a:solidFill>
                  <a:schemeClr val="lt1"/>
                </a:solidFill>
              </a:defRPr>
            </a:lvl1pPr>
            <a:lvl2pPr marL="914400" lvl="1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-"/>
              <a:defRPr/>
            </a:lvl2pPr>
            <a:lvl3pPr marL="1371600" lvl="2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▪"/>
              <a:defRPr/>
            </a:lvl3pPr>
            <a:lvl4pPr marL="1828800" lvl="3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o"/>
              <a:defRPr/>
            </a:lvl4pPr>
            <a:lvl5pPr marL="2286000" lvl="4" indent="-35432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8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le-Only_Dark">
  <p:cSld name="9_Titlle-Only_Dark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2"/>
          <p:cNvSpPr txBox="1">
            <a:spLocks noGrp="1"/>
          </p:cNvSpPr>
          <p:nvPr>
            <p:ph type="ftr" idx="11"/>
          </p:nvPr>
        </p:nvSpPr>
        <p:spPr>
          <a:xfrm>
            <a:off x="8064794" y="6576553"/>
            <a:ext cx="3338625" cy="16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BFBFB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2"/>
          <p:cNvSpPr txBox="1">
            <a:spLocks noGrp="1"/>
          </p:cNvSpPr>
          <p:nvPr>
            <p:ph type="sldNum" idx="12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0" name="Google Shape;90;p122"/>
          <p:cNvSpPr txBox="1">
            <a:spLocks noGrp="1"/>
          </p:cNvSpPr>
          <p:nvPr>
            <p:ph type="title"/>
          </p:nvPr>
        </p:nvSpPr>
        <p:spPr>
          <a:xfrm>
            <a:off x="354904" y="353907"/>
            <a:ext cx="11494196" cy="5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1" name="Google Shape;91;p122"/>
          <p:cNvSpPr txBox="1">
            <a:spLocks noGrp="1"/>
          </p:cNvSpPr>
          <p:nvPr>
            <p:ph type="dt" idx="10"/>
          </p:nvPr>
        </p:nvSpPr>
        <p:spPr>
          <a:xfrm>
            <a:off x="1424613" y="6540566"/>
            <a:ext cx="2743200" cy="170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698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HLA_Footer_Only_Dark">
  <p:cSld name="SIHLA_Footer_Only_Dark">
    <p:bg>
      <p:bgPr>
        <a:solidFill>
          <a:schemeClr val="dk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4"/>
          <p:cNvSpPr/>
          <p:nvPr/>
        </p:nvSpPr>
        <p:spPr>
          <a:xfrm>
            <a:off x="0" y="0"/>
            <a:ext cx="12192000" cy="12640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04"/>
          <p:cNvSpPr txBox="1">
            <a:spLocks noGrp="1"/>
          </p:cNvSpPr>
          <p:nvPr>
            <p:ph type="ftr" idx="11"/>
          </p:nvPr>
        </p:nvSpPr>
        <p:spPr>
          <a:xfrm>
            <a:off x="8064794" y="6576553"/>
            <a:ext cx="3338625" cy="16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BFBFB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4"/>
          <p:cNvSpPr txBox="1">
            <a:spLocks noGrp="1"/>
          </p:cNvSpPr>
          <p:nvPr>
            <p:ph type="sldNum" idx="12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104"/>
          <p:cNvSpPr txBox="1">
            <a:spLocks noGrp="1"/>
          </p:cNvSpPr>
          <p:nvPr>
            <p:ph type="dt" idx="10"/>
          </p:nvPr>
        </p:nvSpPr>
        <p:spPr>
          <a:xfrm>
            <a:off x="1424613" y="6540566"/>
            <a:ext cx="2743200" cy="170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BFBFB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1876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-Slide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7450BC01-C94D-6940-A1C3-1ADCF6C8EB2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705632" y="1987729"/>
            <a:ext cx="4854368" cy="1667663"/>
          </a:xfrm>
          <a:prstGeom prst="rect">
            <a:avLst/>
          </a:prstGeom>
          <a:effectLst/>
        </p:spPr>
        <p:txBody>
          <a:bodyPr lIns="0" rIns="0" bIns="91440" anchor="b" anchorCtr="0">
            <a:norm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B2E2980B-A8C5-0245-9EDF-7E0F133478BE}"/>
              </a:ext>
            </a:extLst>
          </p:cNvPr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05631" y="3799495"/>
            <a:ext cx="4854368" cy="706464"/>
          </a:xfrm>
        </p:spPr>
        <p:txBody>
          <a:bodyPr rIns="0">
            <a:noAutofit/>
          </a:bodyPr>
          <a:lstStyle>
            <a:lvl1pPr marL="0" indent="0" algn="l">
              <a:buNone/>
              <a:defRPr sz="2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53" name="Text Placeholder 9">
            <a:extLst>
              <a:ext uri="{FF2B5EF4-FFF2-40B4-BE49-F238E27FC236}">
                <a16:creationId xmlns:a16="http://schemas.microsoft.com/office/drawing/2014/main" id="{7A404919-9B34-444B-930A-020C7FA50325}"/>
              </a:ext>
            </a:extLst>
          </p:cNvPr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05631" y="5328352"/>
            <a:ext cx="4885272" cy="246221"/>
          </a:xfrm>
        </p:spPr>
        <p:txBody>
          <a:bodyPr wrap="square" r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presenter names, org, and email address</a:t>
            </a:r>
          </a:p>
        </p:txBody>
      </p:sp>
    </p:spTree>
    <p:extLst>
      <p:ext uri="{BB962C8B-B14F-4D97-AF65-F5344CB8AC3E}">
        <p14:creationId xmlns:p14="http://schemas.microsoft.com/office/powerpoint/2010/main" val="488376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_1-Column_Dark_Left_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5638800" cy="4724400"/>
          </a:xfrm>
        </p:spPr>
        <p:txBody>
          <a:bodyPr/>
          <a:lstStyle>
            <a:lvl1pPr>
              <a:buClr>
                <a:srgbClr val="6EC385"/>
              </a:buClr>
              <a:buSzPct val="110000"/>
              <a:defRPr>
                <a:solidFill>
                  <a:schemeClr val="bg1"/>
                </a:solidFill>
              </a:defRPr>
            </a:lvl1pPr>
            <a:lvl2pPr>
              <a:buClr>
                <a:srgbClr val="6EC385"/>
              </a:buClr>
              <a:buSzPct val="110000"/>
              <a:defRPr>
                <a:solidFill>
                  <a:schemeClr val="bg1"/>
                </a:solidFill>
              </a:defRPr>
            </a:lvl2pPr>
            <a:lvl3pPr>
              <a:buClr>
                <a:srgbClr val="6EC385"/>
              </a:buClr>
              <a:buSzPct val="110000"/>
              <a:defRPr>
                <a:solidFill>
                  <a:schemeClr val="bg1"/>
                </a:solidFill>
              </a:defRPr>
            </a:lvl3pPr>
            <a:lvl4pPr>
              <a:buClr>
                <a:srgbClr val="6EC385"/>
              </a:buClr>
              <a:buSzPct val="110000"/>
              <a:defRPr>
                <a:solidFill>
                  <a:schemeClr val="bg1"/>
                </a:solidFill>
              </a:defRPr>
            </a:lvl4pPr>
            <a:lvl5pPr>
              <a:buClr>
                <a:srgbClr val="C00000"/>
              </a:buClr>
              <a:buSzPct val="11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24189" y="6576427"/>
            <a:ext cx="3338625" cy="162692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Sam Yee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6EC385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3E7F1BFB-1577-435F-E339-1DC7C8453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4613" y="6540566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2022 SSWRF Workshop II</a:t>
            </a:r>
          </a:p>
        </p:txBody>
      </p:sp>
    </p:spTree>
    <p:extLst>
      <p:ext uri="{BB962C8B-B14F-4D97-AF65-F5344CB8AC3E}">
        <p14:creationId xmlns:p14="http://schemas.microsoft.com/office/powerpoint/2010/main" val="532100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le-Only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64794" y="6576553"/>
            <a:ext cx="3338625" cy="1626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Presenter Name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EC385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A7F35-2938-6A49-85BD-AB6F5AA98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48719" y="6562480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Site Visit | 4–5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3500320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le-Only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BE70F-F7D6-8449-A412-1539EDC6D67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064794" y="6576553"/>
            <a:ext cx="3338625" cy="162692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Sam Yee,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F9B28-8B20-B44F-AAE9-0BECC81C0D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6EC385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7E9D6F4-8128-7B45-8291-3059557E1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C78F42EA-EA2C-D24F-BD1B-1988E12F80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24613" y="6540566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HQ Briefing | 14 December 2020</a:t>
            </a:r>
          </a:p>
        </p:txBody>
      </p:sp>
    </p:spTree>
    <p:extLst>
      <p:ext uri="{BB962C8B-B14F-4D97-AF65-F5344CB8AC3E}">
        <p14:creationId xmlns:p14="http://schemas.microsoft.com/office/powerpoint/2010/main" val="39589273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1-Column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42900" y="1485900"/>
            <a:ext cx="11506200" cy="4724400"/>
          </a:xfrm>
        </p:spPr>
        <p:txBody>
          <a:bodyPr/>
          <a:lstStyle>
            <a:lvl1pPr>
              <a:buClr>
                <a:schemeClr val="accent4">
                  <a:lumMod val="75000"/>
                </a:schemeClr>
              </a:buClr>
              <a:buSzPct val="110000"/>
              <a:defRPr>
                <a:solidFill>
                  <a:schemeClr val="tx1"/>
                </a:solidFill>
              </a:defRPr>
            </a:lvl1pPr>
            <a:lvl2pPr>
              <a:buClr>
                <a:schemeClr val="accent4">
                  <a:lumMod val="75000"/>
                </a:schemeClr>
              </a:buClr>
              <a:buSzPct val="110000"/>
              <a:defRPr>
                <a:solidFill>
                  <a:schemeClr val="tx1"/>
                </a:solidFill>
              </a:defRPr>
            </a:lvl2pPr>
            <a:lvl3pPr>
              <a:buClr>
                <a:schemeClr val="accent4">
                  <a:lumMod val="75000"/>
                </a:schemeClr>
              </a:buClr>
              <a:buSzPct val="110000"/>
              <a:defRPr>
                <a:solidFill>
                  <a:schemeClr val="tx1"/>
                </a:solidFill>
              </a:defRPr>
            </a:lvl3pPr>
            <a:lvl4pPr>
              <a:buClr>
                <a:schemeClr val="accent4">
                  <a:lumMod val="75000"/>
                </a:schemeClr>
              </a:buClr>
              <a:buSzPct val="110000"/>
              <a:defRPr>
                <a:solidFill>
                  <a:schemeClr val="tx1"/>
                </a:solidFill>
              </a:defRPr>
            </a:lvl4pPr>
            <a:lvl5pPr>
              <a:buClr>
                <a:srgbClr val="A92B40"/>
              </a:buClr>
              <a:buSzPct val="110000"/>
              <a:defRPr>
                <a:solidFill>
                  <a:srgbClr val="745C3A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3C998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74EDA7-5786-674F-8B57-F3B490C62C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899" y="320040"/>
            <a:ext cx="11500459" cy="541022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75013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_1-Column_Light" userDrawn="1">
  <p:cSld name="2_Content_1-Column_Ligh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61"/>
          <p:cNvSpPr txBox="1">
            <a:spLocks noGrp="1"/>
          </p:cNvSpPr>
          <p:nvPr>
            <p:ph type="sldNum" idx="12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57" name="Google Shape;57;p61"/>
          <p:cNvSpPr txBox="1">
            <a:spLocks noGrp="1"/>
          </p:cNvSpPr>
          <p:nvPr>
            <p:ph type="title"/>
          </p:nvPr>
        </p:nvSpPr>
        <p:spPr>
          <a:xfrm>
            <a:off x="342900" y="320040"/>
            <a:ext cx="10606603" cy="5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937B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1"/>
          <p:cNvSpPr txBox="1">
            <a:spLocks noGrp="1"/>
          </p:cNvSpPr>
          <p:nvPr>
            <p:ph type="body" idx="2"/>
          </p:nvPr>
        </p:nvSpPr>
        <p:spPr>
          <a:xfrm>
            <a:off x="342900" y="5602941"/>
            <a:ext cx="11506200" cy="607359"/>
          </a:xfrm>
          <a:prstGeom prst="rect">
            <a:avLst/>
          </a:prstGeom>
          <a:solidFill>
            <a:srgbClr val="30937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40"/>
              <a:buNone/>
              <a:defRPr b="1" i="1">
                <a:solidFill>
                  <a:schemeClr val="lt1"/>
                </a:solidFill>
              </a:defRPr>
            </a:lvl1pPr>
            <a:lvl2pPr marL="914400" lvl="1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-"/>
              <a:defRPr/>
            </a:lvl2pPr>
            <a:lvl3pPr marL="1371600" lvl="2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▪"/>
              <a:defRPr/>
            </a:lvl3pPr>
            <a:lvl4pPr marL="1828800" lvl="3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o"/>
              <a:defRPr/>
            </a:lvl4pPr>
            <a:lvl5pPr marL="2286000" lvl="4" indent="-35432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8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27;p58">
            <a:extLst>
              <a:ext uri="{FF2B5EF4-FFF2-40B4-BE49-F238E27FC236}">
                <a16:creationId xmlns:a16="http://schemas.microsoft.com/office/drawing/2014/main" id="{E4AE2A91-6258-C54D-9ADA-3EF7D4D2E84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342900" y="1485900"/>
            <a:ext cx="11506200" cy="3948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937B"/>
              </a:buClr>
              <a:buSzPts val="2640"/>
              <a:buChar char="•"/>
              <a:defRPr>
                <a:solidFill>
                  <a:schemeClr val="dk1"/>
                </a:solidFill>
              </a:defRPr>
            </a:lvl1pPr>
            <a:lvl2pPr marL="4572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-"/>
              <a:defRPr>
                <a:solidFill>
                  <a:schemeClr val="dk1"/>
                </a:solidFill>
              </a:defRPr>
            </a:lvl2pPr>
            <a:lvl3pPr marL="694944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▪"/>
              <a:defRPr>
                <a:solidFill>
                  <a:schemeClr val="dk1"/>
                </a:solidFill>
              </a:defRPr>
            </a:lvl3pPr>
            <a:lvl4pPr marL="9144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o"/>
              <a:defRPr>
                <a:solidFill>
                  <a:schemeClr val="dk1"/>
                </a:solidFill>
              </a:defRPr>
            </a:lvl4pPr>
            <a:lvl5pPr marL="2286000" lvl="4" indent="-34036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92B40"/>
              </a:buClr>
              <a:buSzPts val="1760"/>
              <a:buChar char="•"/>
              <a:defRPr>
                <a:solidFill>
                  <a:srgbClr val="745C3A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ontent_1-Column_Light" userDrawn="1">
  <p:cSld name="4_Content_1-Column_Ligh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64"/>
          <p:cNvSpPr txBox="1">
            <a:spLocks noGrp="1"/>
          </p:cNvSpPr>
          <p:nvPr>
            <p:ph type="sldNum" idx="12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73" name="Google Shape;73;p64"/>
          <p:cNvSpPr txBox="1">
            <a:spLocks noGrp="1"/>
          </p:cNvSpPr>
          <p:nvPr>
            <p:ph type="title"/>
          </p:nvPr>
        </p:nvSpPr>
        <p:spPr>
          <a:xfrm>
            <a:off x="342900" y="320040"/>
            <a:ext cx="10606603" cy="5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937B"/>
              </a:buClr>
              <a:buSzPts val="3000"/>
              <a:buFont typeface="Arial"/>
              <a:buNone/>
              <a:defRPr>
                <a:solidFill>
                  <a:srgbClr val="30937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4"/>
          <p:cNvSpPr txBox="1">
            <a:spLocks noGrp="1"/>
          </p:cNvSpPr>
          <p:nvPr>
            <p:ph type="body" idx="3"/>
          </p:nvPr>
        </p:nvSpPr>
        <p:spPr>
          <a:xfrm>
            <a:off x="342900" y="5602941"/>
            <a:ext cx="11506200" cy="607359"/>
          </a:xfrm>
          <a:prstGeom prst="rect">
            <a:avLst/>
          </a:prstGeom>
          <a:solidFill>
            <a:srgbClr val="30937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40"/>
              <a:buNone/>
              <a:defRPr b="1" i="1">
                <a:solidFill>
                  <a:schemeClr val="lt1"/>
                </a:solidFill>
              </a:defRPr>
            </a:lvl1pPr>
            <a:lvl2pPr marL="914400" lvl="1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-"/>
              <a:defRPr/>
            </a:lvl2pPr>
            <a:lvl3pPr marL="1371600" lvl="2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▪"/>
              <a:defRPr/>
            </a:lvl3pPr>
            <a:lvl4pPr marL="1828800" lvl="3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o"/>
              <a:defRPr/>
            </a:lvl4pPr>
            <a:lvl5pPr marL="2286000" lvl="4" indent="-35432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8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27;p58">
            <a:extLst>
              <a:ext uri="{FF2B5EF4-FFF2-40B4-BE49-F238E27FC236}">
                <a16:creationId xmlns:a16="http://schemas.microsoft.com/office/drawing/2014/main" id="{4B04F5E9-CCBF-AD4D-BA3A-72AF1F9BE845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342900" y="1485900"/>
            <a:ext cx="5638800" cy="397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937B"/>
              </a:buClr>
              <a:buSzPts val="2640"/>
              <a:buChar char="•"/>
              <a:defRPr>
                <a:solidFill>
                  <a:schemeClr val="dk1"/>
                </a:solidFill>
              </a:defRPr>
            </a:lvl1pPr>
            <a:lvl2pPr marL="4572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-"/>
              <a:defRPr>
                <a:solidFill>
                  <a:schemeClr val="dk1"/>
                </a:solidFill>
              </a:defRPr>
            </a:lvl2pPr>
            <a:lvl3pPr marL="694944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▪"/>
              <a:defRPr>
                <a:solidFill>
                  <a:schemeClr val="dk1"/>
                </a:solidFill>
              </a:defRPr>
            </a:lvl3pPr>
            <a:lvl4pPr marL="9144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o"/>
              <a:defRPr>
                <a:solidFill>
                  <a:schemeClr val="dk1"/>
                </a:solidFill>
              </a:defRPr>
            </a:lvl4pPr>
            <a:lvl5pPr marL="2286000" lvl="4" indent="-34036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92B40"/>
              </a:buClr>
              <a:buSzPts val="1760"/>
              <a:buChar char="•"/>
              <a:defRPr>
                <a:solidFill>
                  <a:srgbClr val="745C3A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endParaRPr lang="en-US" dirty="0"/>
          </a:p>
        </p:txBody>
      </p:sp>
      <p:sp>
        <p:nvSpPr>
          <p:cNvPr id="8" name="Google Shape;27;p58">
            <a:extLst>
              <a:ext uri="{FF2B5EF4-FFF2-40B4-BE49-F238E27FC236}">
                <a16:creationId xmlns:a16="http://schemas.microsoft.com/office/drawing/2014/main" id="{48273E65-4BCA-164F-9A64-2D2200DFDD36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210300" y="1485900"/>
            <a:ext cx="5638800" cy="397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937B"/>
              </a:buClr>
              <a:buSzPts val="2640"/>
              <a:buChar char="•"/>
              <a:defRPr>
                <a:solidFill>
                  <a:schemeClr val="dk1"/>
                </a:solidFill>
              </a:defRPr>
            </a:lvl1pPr>
            <a:lvl2pPr marL="4572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-"/>
              <a:defRPr>
                <a:solidFill>
                  <a:schemeClr val="dk1"/>
                </a:solidFill>
              </a:defRPr>
            </a:lvl2pPr>
            <a:lvl3pPr marL="694944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▪"/>
              <a:defRPr>
                <a:solidFill>
                  <a:schemeClr val="dk1"/>
                </a:solidFill>
              </a:defRPr>
            </a:lvl3pPr>
            <a:lvl4pPr marL="9144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o"/>
              <a:defRPr>
                <a:solidFill>
                  <a:schemeClr val="dk1"/>
                </a:solidFill>
              </a:defRPr>
            </a:lvl4pPr>
            <a:lvl5pPr marL="2286000" lvl="4" indent="-34036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92B40"/>
              </a:buClr>
              <a:buSzPts val="1760"/>
              <a:buChar char="•"/>
              <a:defRPr>
                <a:solidFill>
                  <a:srgbClr val="745C3A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ontent_1-Column_Subtitle_Light" userDrawn="1">
  <p:cSld name="5_Content_1-Column_Subtitle_Ligh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5"/>
          <p:cNvSpPr txBox="1">
            <a:spLocks noGrp="1"/>
          </p:cNvSpPr>
          <p:nvPr>
            <p:ph type="sldNum" idx="12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79" name="Google Shape;79;p65"/>
          <p:cNvSpPr txBox="1">
            <a:spLocks noGrp="1"/>
          </p:cNvSpPr>
          <p:nvPr>
            <p:ph type="title"/>
          </p:nvPr>
        </p:nvSpPr>
        <p:spPr>
          <a:xfrm>
            <a:off x="342900" y="196573"/>
            <a:ext cx="11400251" cy="522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937B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5"/>
          <p:cNvSpPr txBox="1">
            <a:spLocks noGrp="1"/>
          </p:cNvSpPr>
          <p:nvPr>
            <p:ph type="body" idx="2"/>
          </p:nvPr>
        </p:nvSpPr>
        <p:spPr>
          <a:xfrm>
            <a:off x="342899" y="719307"/>
            <a:ext cx="9972439" cy="267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8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-"/>
              <a:defRPr/>
            </a:lvl2pPr>
            <a:lvl3pPr marL="1371600" lvl="2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▪"/>
              <a:defRPr/>
            </a:lvl3pPr>
            <a:lvl4pPr marL="1828800" lvl="3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o"/>
              <a:defRPr/>
            </a:lvl4pPr>
            <a:lvl5pPr marL="2286000" lvl="4" indent="-35432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8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27;p58">
            <a:extLst>
              <a:ext uri="{FF2B5EF4-FFF2-40B4-BE49-F238E27FC236}">
                <a16:creationId xmlns:a16="http://schemas.microsoft.com/office/drawing/2014/main" id="{DD2AA572-5ED9-E449-9E9F-A63CEE36E0F5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342900" y="1485900"/>
            <a:ext cx="115062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937B"/>
              </a:buClr>
              <a:buSzPts val="2640"/>
              <a:buChar char="•"/>
              <a:defRPr>
                <a:solidFill>
                  <a:schemeClr val="dk1"/>
                </a:solidFill>
              </a:defRPr>
            </a:lvl1pPr>
            <a:lvl2pPr marL="4572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-"/>
              <a:defRPr>
                <a:solidFill>
                  <a:schemeClr val="dk1"/>
                </a:solidFill>
              </a:defRPr>
            </a:lvl2pPr>
            <a:lvl3pPr marL="694944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▪"/>
              <a:defRPr>
                <a:solidFill>
                  <a:schemeClr val="dk1"/>
                </a:solidFill>
              </a:defRPr>
            </a:lvl3pPr>
            <a:lvl4pPr marL="9144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o"/>
              <a:defRPr>
                <a:solidFill>
                  <a:schemeClr val="dk1"/>
                </a:solidFill>
              </a:defRPr>
            </a:lvl4pPr>
            <a:lvl5pPr marL="2286000" lvl="4" indent="-34036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92B40"/>
              </a:buClr>
              <a:buSzPts val="1760"/>
              <a:buChar char="•"/>
              <a:defRPr>
                <a:solidFill>
                  <a:srgbClr val="745C3A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olumn_Subtitle_Light" userDrawn="1">
  <p:cSld name="8_Column_Subtitle_Ligh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7"/>
          <p:cNvSpPr txBox="1">
            <a:spLocks noGrp="1"/>
          </p:cNvSpPr>
          <p:nvPr>
            <p:ph type="sldNum" idx="12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90" name="Google Shape;90;p67"/>
          <p:cNvSpPr txBox="1">
            <a:spLocks noGrp="1"/>
          </p:cNvSpPr>
          <p:nvPr>
            <p:ph type="title"/>
          </p:nvPr>
        </p:nvSpPr>
        <p:spPr>
          <a:xfrm>
            <a:off x="342900" y="196573"/>
            <a:ext cx="11487933" cy="522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937B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67"/>
          <p:cNvSpPr txBox="1">
            <a:spLocks noGrp="1"/>
          </p:cNvSpPr>
          <p:nvPr>
            <p:ph type="body" idx="2"/>
          </p:nvPr>
        </p:nvSpPr>
        <p:spPr>
          <a:xfrm>
            <a:off x="342899" y="719307"/>
            <a:ext cx="9972439" cy="267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8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-"/>
              <a:defRPr/>
            </a:lvl2pPr>
            <a:lvl3pPr marL="1371600" lvl="2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▪"/>
              <a:defRPr/>
            </a:lvl3pPr>
            <a:lvl4pPr marL="1828800" lvl="3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o"/>
              <a:defRPr/>
            </a:lvl4pPr>
            <a:lvl5pPr marL="2286000" lvl="4" indent="-35432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8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67"/>
          <p:cNvSpPr txBox="1">
            <a:spLocks noGrp="1"/>
          </p:cNvSpPr>
          <p:nvPr>
            <p:ph type="body" idx="3"/>
          </p:nvPr>
        </p:nvSpPr>
        <p:spPr>
          <a:xfrm>
            <a:off x="342900" y="5602941"/>
            <a:ext cx="11506200" cy="607359"/>
          </a:xfrm>
          <a:prstGeom prst="rect">
            <a:avLst/>
          </a:prstGeom>
          <a:solidFill>
            <a:srgbClr val="30937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40"/>
              <a:buNone/>
              <a:defRPr b="1" i="1">
                <a:solidFill>
                  <a:schemeClr val="lt1"/>
                </a:solidFill>
              </a:defRPr>
            </a:lvl1pPr>
            <a:lvl2pPr marL="914400" lvl="1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-"/>
              <a:defRPr/>
            </a:lvl2pPr>
            <a:lvl3pPr marL="1371600" lvl="2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▪"/>
              <a:defRPr/>
            </a:lvl3pPr>
            <a:lvl4pPr marL="1828800" lvl="3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o"/>
              <a:defRPr/>
            </a:lvl4pPr>
            <a:lvl5pPr marL="2286000" lvl="4" indent="-35432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8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27;p58">
            <a:extLst>
              <a:ext uri="{FF2B5EF4-FFF2-40B4-BE49-F238E27FC236}">
                <a16:creationId xmlns:a16="http://schemas.microsoft.com/office/drawing/2014/main" id="{10560418-AF9B-D341-9FBC-DFE6F3BA024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342900" y="1485900"/>
            <a:ext cx="11506200" cy="397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937B"/>
              </a:buClr>
              <a:buSzPts val="2640"/>
              <a:buChar char="•"/>
              <a:defRPr>
                <a:solidFill>
                  <a:schemeClr val="dk1"/>
                </a:solidFill>
              </a:defRPr>
            </a:lvl1pPr>
            <a:lvl2pPr marL="4572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-"/>
              <a:defRPr>
                <a:solidFill>
                  <a:schemeClr val="dk1"/>
                </a:solidFill>
              </a:defRPr>
            </a:lvl2pPr>
            <a:lvl3pPr marL="694944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▪"/>
              <a:defRPr>
                <a:solidFill>
                  <a:schemeClr val="dk1"/>
                </a:solidFill>
              </a:defRPr>
            </a:lvl3pPr>
            <a:lvl4pPr marL="9144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o"/>
              <a:defRPr>
                <a:solidFill>
                  <a:schemeClr val="dk1"/>
                </a:solidFill>
              </a:defRPr>
            </a:lvl4pPr>
            <a:lvl5pPr marL="2286000" lvl="4" indent="-34036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92B40"/>
              </a:buClr>
              <a:buSzPts val="1760"/>
              <a:buChar char="•"/>
              <a:defRPr>
                <a:solidFill>
                  <a:srgbClr val="745C3A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olumn_Subtitle_Light" userDrawn="1">
  <p:cSld name="9_Column_Subtitle_Ligh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8"/>
          <p:cNvSpPr txBox="1">
            <a:spLocks noGrp="1"/>
          </p:cNvSpPr>
          <p:nvPr>
            <p:ph type="sldNum" idx="12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96" name="Google Shape;96;p68"/>
          <p:cNvSpPr txBox="1">
            <a:spLocks noGrp="1"/>
          </p:cNvSpPr>
          <p:nvPr>
            <p:ph type="title"/>
          </p:nvPr>
        </p:nvSpPr>
        <p:spPr>
          <a:xfrm>
            <a:off x="342900" y="196573"/>
            <a:ext cx="11494196" cy="522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937B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68"/>
          <p:cNvSpPr txBox="1">
            <a:spLocks noGrp="1"/>
          </p:cNvSpPr>
          <p:nvPr>
            <p:ph type="body" idx="2"/>
          </p:nvPr>
        </p:nvSpPr>
        <p:spPr>
          <a:xfrm>
            <a:off x="342899" y="719307"/>
            <a:ext cx="9972439" cy="267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8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-"/>
              <a:defRPr/>
            </a:lvl2pPr>
            <a:lvl3pPr marL="1371600" lvl="2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▪"/>
              <a:defRPr/>
            </a:lvl3pPr>
            <a:lvl4pPr marL="1828800" lvl="3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o"/>
              <a:defRPr/>
            </a:lvl4pPr>
            <a:lvl5pPr marL="2286000" lvl="4" indent="-35432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8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68"/>
          <p:cNvSpPr txBox="1">
            <a:spLocks noGrp="1"/>
          </p:cNvSpPr>
          <p:nvPr>
            <p:ph type="body" idx="4"/>
          </p:nvPr>
        </p:nvSpPr>
        <p:spPr>
          <a:xfrm>
            <a:off x="342900" y="5602941"/>
            <a:ext cx="11506200" cy="607359"/>
          </a:xfrm>
          <a:prstGeom prst="rect">
            <a:avLst/>
          </a:prstGeom>
          <a:solidFill>
            <a:srgbClr val="30937B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40"/>
              <a:buNone/>
              <a:defRPr b="1" i="1">
                <a:solidFill>
                  <a:schemeClr val="lt1"/>
                </a:solidFill>
              </a:defRPr>
            </a:lvl1pPr>
            <a:lvl2pPr marL="914400" lvl="1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-"/>
              <a:defRPr/>
            </a:lvl2pPr>
            <a:lvl3pPr marL="1371600" lvl="2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▪"/>
              <a:defRPr/>
            </a:lvl3pPr>
            <a:lvl4pPr marL="1828800" lvl="3" indent="-35433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980"/>
              <a:buChar char="o"/>
              <a:defRPr/>
            </a:lvl4pPr>
            <a:lvl5pPr marL="2286000" lvl="4" indent="-35432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98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" name="Google Shape;27;p58">
            <a:extLst>
              <a:ext uri="{FF2B5EF4-FFF2-40B4-BE49-F238E27FC236}">
                <a16:creationId xmlns:a16="http://schemas.microsoft.com/office/drawing/2014/main" id="{7391A0E9-3720-0947-BBF0-2854A4F8A567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342900" y="1485900"/>
            <a:ext cx="5638800" cy="397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937B"/>
              </a:buClr>
              <a:buSzPts val="2640"/>
              <a:buChar char="•"/>
              <a:defRPr>
                <a:solidFill>
                  <a:schemeClr val="dk1"/>
                </a:solidFill>
              </a:defRPr>
            </a:lvl1pPr>
            <a:lvl2pPr marL="4572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-"/>
              <a:defRPr>
                <a:solidFill>
                  <a:schemeClr val="dk1"/>
                </a:solidFill>
              </a:defRPr>
            </a:lvl2pPr>
            <a:lvl3pPr marL="694944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▪"/>
              <a:defRPr>
                <a:solidFill>
                  <a:schemeClr val="dk1"/>
                </a:solidFill>
              </a:defRPr>
            </a:lvl3pPr>
            <a:lvl4pPr marL="9144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o"/>
              <a:defRPr>
                <a:solidFill>
                  <a:schemeClr val="dk1"/>
                </a:solidFill>
              </a:defRPr>
            </a:lvl4pPr>
            <a:lvl5pPr marL="2286000" lvl="4" indent="-34036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92B40"/>
              </a:buClr>
              <a:buSzPts val="1760"/>
              <a:buChar char="•"/>
              <a:defRPr>
                <a:solidFill>
                  <a:srgbClr val="745C3A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endParaRPr lang="en-US" dirty="0"/>
          </a:p>
        </p:txBody>
      </p:sp>
      <p:sp>
        <p:nvSpPr>
          <p:cNvPr id="9" name="Google Shape;27;p58">
            <a:extLst>
              <a:ext uri="{FF2B5EF4-FFF2-40B4-BE49-F238E27FC236}">
                <a16:creationId xmlns:a16="http://schemas.microsoft.com/office/drawing/2014/main" id="{7ED382FE-61E3-794A-989A-5377E09A626E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210300" y="1485900"/>
            <a:ext cx="5638800" cy="3974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937B"/>
              </a:buClr>
              <a:buSzPts val="2640"/>
              <a:buChar char="•"/>
              <a:defRPr>
                <a:solidFill>
                  <a:schemeClr val="dk1"/>
                </a:solidFill>
              </a:defRPr>
            </a:lvl1pPr>
            <a:lvl2pPr marL="4572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-"/>
              <a:defRPr>
                <a:solidFill>
                  <a:schemeClr val="dk1"/>
                </a:solidFill>
              </a:defRPr>
            </a:lvl2pPr>
            <a:lvl3pPr marL="694944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▪"/>
              <a:defRPr>
                <a:solidFill>
                  <a:schemeClr val="dk1"/>
                </a:solidFill>
              </a:defRPr>
            </a:lvl3pPr>
            <a:lvl4pPr marL="9144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o"/>
              <a:defRPr>
                <a:solidFill>
                  <a:schemeClr val="dk1"/>
                </a:solidFill>
              </a:defRPr>
            </a:lvl4pPr>
            <a:lvl5pPr marL="2286000" lvl="4" indent="-34036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92B40"/>
              </a:buClr>
              <a:buSzPts val="1760"/>
              <a:buChar char="•"/>
              <a:defRPr>
                <a:solidFill>
                  <a:srgbClr val="745C3A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ter_Only_Light">
  <p:cSld name="Footer_Only_Ligh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9"/>
          <p:cNvSpPr txBox="1">
            <a:spLocks noGrp="1"/>
          </p:cNvSpPr>
          <p:nvPr>
            <p:ph type="sldNum" idx="12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02" name="Google Shape;102;p69"/>
          <p:cNvSpPr/>
          <p:nvPr/>
        </p:nvSpPr>
        <p:spPr>
          <a:xfrm>
            <a:off x="0" y="2511"/>
            <a:ext cx="12192000" cy="148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le-Only_Dark">
  <p:cSld name="3_Titlle-Only_Dark">
    <p:bg>
      <p:bgPr>
        <a:solidFill>
          <a:schemeClr val="dk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2"/>
          <p:cNvSpPr txBox="1">
            <a:spLocks noGrp="1"/>
          </p:cNvSpPr>
          <p:nvPr>
            <p:ph type="sldNum" idx="12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15" name="Google Shape;115;p72"/>
          <p:cNvSpPr txBox="1">
            <a:spLocks noGrp="1"/>
          </p:cNvSpPr>
          <p:nvPr>
            <p:ph type="title"/>
          </p:nvPr>
        </p:nvSpPr>
        <p:spPr>
          <a:xfrm>
            <a:off x="342900" y="320040"/>
            <a:ext cx="10606603" cy="5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937B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_1-Column_Subtitle_Dark" userDrawn="1">
  <p:cSld name="Content_1-Column_Subtitle_Dark">
    <p:bg>
      <p:bgPr>
        <a:solidFill>
          <a:schemeClr val="dk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3"/>
          <p:cNvSpPr txBox="1">
            <a:spLocks noGrp="1"/>
          </p:cNvSpPr>
          <p:nvPr>
            <p:ph type="sldNum" idx="12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sp>
        <p:nvSpPr>
          <p:cNvPr id="119" name="Google Shape;119;p73"/>
          <p:cNvSpPr txBox="1">
            <a:spLocks noGrp="1"/>
          </p:cNvSpPr>
          <p:nvPr>
            <p:ph type="title"/>
          </p:nvPr>
        </p:nvSpPr>
        <p:spPr>
          <a:xfrm>
            <a:off x="342900" y="320040"/>
            <a:ext cx="11481670" cy="5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937B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" name="Google Shape;27;p58">
            <a:extLst>
              <a:ext uri="{FF2B5EF4-FFF2-40B4-BE49-F238E27FC236}">
                <a16:creationId xmlns:a16="http://schemas.microsoft.com/office/drawing/2014/main" id="{232EAC22-9CCA-EF47-89DE-B6E815481D1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342900" y="1485900"/>
            <a:ext cx="115062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937B"/>
              </a:buClr>
              <a:buSzPts val="2640"/>
              <a:buChar char="•"/>
              <a:defRPr>
                <a:solidFill>
                  <a:schemeClr val="bg1"/>
                </a:solidFill>
              </a:defRPr>
            </a:lvl1pPr>
            <a:lvl2pPr marL="4572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-"/>
              <a:defRPr>
                <a:solidFill>
                  <a:schemeClr val="bg1"/>
                </a:solidFill>
              </a:defRPr>
            </a:lvl2pPr>
            <a:lvl3pPr marL="694944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▪"/>
              <a:defRPr>
                <a:solidFill>
                  <a:schemeClr val="bg1"/>
                </a:solidFill>
              </a:defRPr>
            </a:lvl3pPr>
            <a:lvl4pPr marL="9144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Char char="o"/>
              <a:defRPr>
                <a:solidFill>
                  <a:schemeClr val="bg1"/>
                </a:solidFill>
              </a:defRPr>
            </a:lvl4pPr>
            <a:lvl5pPr marL="2286000" lvl="4" indent="-34036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92B40"/>
              </a:buClr>
              <a:buSzPts val="1760"/>
              <a:buChar char="•"/>
              <a:defRPr>
                <a:solidFill>
                  <a:srgbClr val="745C3A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5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20737" y="6429135"/>
            <a:ext cx="1103055" cy="26845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56"/>
          <p:cNvSpPr txBox="1">
            <a:spLocks noGrp="1"/>
          </p:cNvSpPr>
          <p:nvPr>
            <p:ph type="body" idx="1"/>
          </p:nvPr>
        </p:nvSpPr>
        <p:spPr>
          <a:xfrm>
            <a:off x="342900" y="1485900"/>
            <a:ext cx="115062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962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0937B"/>
              </a:buClr>
              <a:buSzPts val="264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433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Font typeface="Arial"/>
              <a:buChar char="-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433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433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0937B"/>
              </a:buClr>
              <a:buSzPts val="198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036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A92B40"/>
              </a:buClr>
              <a:buSzPts val="1760"/>
              <a:buFont typeface="Arial"/>
              <a:buChar char="•"/>
              <a:defRPr sz="1600" b="0" i="0" u="none" strike="noStrike" cap="none">
                <a:solidFill>
                  <a:srgbClr val="745C3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6"/>
          <p:cNvSpPr txBox="1">
            <a:spLocks noGrp="1"/>
          </p:cNvSpPr>
          <p:nvPr>
            <p:ph type="sldNum" idx="12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cxnSp>
        <p:nvCxnSpPr>
          <p:cNvPr id="14" name="Google Shape;14;p56"/>
          <p:cNvCxnSpPr/>
          <p:nvPr/>
        </p:nvCxnSpPr>
        <p:spPr>
          <a:xfrm>
            <a:off x="11504240" y="6580768"/>
            <a:ext cx="0" cy="15514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15;p56"/>
          <p:cNvSpPr txBox="1">
            <a:spLocks noGrp="1"/>
          </p:cNvSpPr>
          <p:nvPr>
            <p:ph type="title"/>
          </p:nvPr>
        </p:nvSpPr>
        <p:spPr>
          <a:xfrm>
            <a:off x="342900" y="320040"/>
            <a:ext cx="10606603" cy="5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937B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30937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6" name="Google Shape;16;p56"/>
          <p:cNvCxnSpPr/>
          <p:nvPr/>
        </p:nvCxnSpPr>
        <p:spPr>
          <a:xfrm>
            <a:off x="0" y="1181100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6EC385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17;p56"/>
          <p:cNvCxnSpPr/>
          <p:nvPr/>
        </p:nvCxnSpPr>
        <p:spPr>
          <a:xfrm>
            <a:off x="1389413" y="6453876"/>
            <a:ext cx="10459687" cy="1"/>
          </a:xfrm>
          <a:prstGeom prst="straightConnector1">
            <a:avLst/>
          </a:prstGeom>
          <a:noFill/>
          <a:ln w="12700" cap="flat" cmpd="sng">
            <a:solidFill>
              <a:srgbClr val="6EC385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" name="Google Shape;18;p56" descr="05-04668 NASA-logo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1281284" y="288775"/>
            <a:ext cx="668461" cy="57228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8" r:id="rId3"/>
    <p:sldLayoutId id="2147483659" r:id="rId4"/>
    <p:sldLayoutId id="2147483661" r:id="rId5"/>
    <p:sldLayoutId id="2147483662" r:id="rId6"/>
    <p:sldLayoutId id="2147483663" r:id="rId7"/>
    <p:sldLayoutId id="2147483666" r:id="rId8"/>
    <p:sldLayoutId id="2147483667" r:id="rId9"/>
    <p:sldLayoutId id="2147483669" r:id="rId10"/>
    <p:sldLayoutId id="2147483673" r:id="rId11"/>
    <p:sldLayoutId id="2147483675" r:id="rId12"/>
    <p:sldLayoutId id="2147483678" r:id="rId13"/>
    <p:sldLayoutId id="2147483679" r:id="rId14"/>
    <p:sldLayoutId id="2147483680" r:id="rId15"/>
    <p:sldLayoutId id="2147483681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>
          <p15:clr>
            <a:srgbClr val="F26B43"/>
          </p15:clr>
        </p15:guide>
        <p15:guide id="2">
          <p15:clr>
            <a:srgbClr val="F26B43"/>
          </p15:clr>
        </p15:guide>
        <p15:guide id="3" pos="7680">
          <p15:clr>
            <a:srgbClr val="F26B43"/>
          </p15:clr>
        </p15:guide>
        <p15:guide id="4" orient="horz" pos="3912">
          <p15:clr>
            <a:srgbClr val="F26B43"/>
          </p15:clr>
        </p15:guide>
        <p15:guide id="5" orient="horz" pos="936">
          <p15:clr>
            <a:srgbClr val="F26B43"/>
          </p15:clr>
        </p15:guide>
        <p15:guide id="6" pos="216">
          <p15:clr>
            <a:srgbClr val="F26B43"/>
          </p15:clr>
        </p15:guide>
        <p15:guide id="7" pos="7464">
          <p15:clr>
            <a:srgbClr val="F26B43"/>
          </p15:clr>
        </p15:guide>
        <p15:guide id="8" pos="6480">
          <p15:clr>
            <a:srgbClr val="F26B43"/>
          </p15:clr>
        </p15:guide>
        <p15:guide id="9" orient="horz" pos="744">
          <p15:clr>
            <a:srgbClr val="F26B43"/>
          </p15:clr>
        </p15:guide>
        <p15:guide id="10" orient="horz" pos="4200">
          <p15:clr>
            <a:srgbClr val="F26B43"/>
          </p15:clr>
        </p15:guide>
        <p15:guide id="11" pos="3840">
          <p15:clr>
            <a:srgbClr val="F26B43"/>
          </p15:clr>
        </p15:guide>
        <p15:guide id="12" pos="3768">
          <p15:clr>
            <a:srgbClr val="F26B43"/>
          </p15:clr>
        </p15:guide>
        <p15:guide id="13" pos="3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zie.jhuapl.edu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tiff"/><Relationship Id="rId3" Type="http://schemas.openxmlformats.org/officeDocument/2006/relationships/image" Target="../media/image38.png"/><Relationship Id="rId7" Type="http://schemas.openxmlformats.org/officeDocument/2006/relationships/image" Target="../media/image200.png"/><Relationship Id="rId12" Type="http://schemas.openxmlformats.org/officeDocument/2006/relationships/image" Target="../media/image3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image" Target="../media/image220.png"/><Relationship Id="rId10" Type="http://schemas.openxmlformats.org/officeDocument/2006/relationships/image" Target="../media/image150.png"/><Relationship Id="rId9" Type="http://schemas.openxmlformats.org/officeDocument/2006/relationships/image" Target="../media/image1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3FB9558-125D-4F4F-8C6C-74DF7CA4F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8" y="1834919"/>
            <a:ext cx="6840417" cy="1667663"/>
          </a:xfrm>
        </p:spPr>
        <p:txBody>
          <a:bodyPr>
            <a:noAutofit/>
          </a:bodyPr>
          <a:lstStyle/>
          <a:p>
            <a:r>
              <a:rPr lang="en-US" sz="3200" dirty="0"/>
              <a:t>Overview of EZIE (Electrojet Zeeman Imaging Explorer) Mission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1AFBFA-6279-EC42-B18F-7978005F29C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5798" y="3173955"/>
            <a:ext cx="6537962" cy="115343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CCMC Meeting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University of Maryland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June 4, 2024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01F20E2-1953-954C-AADC-E6C4F6955B3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5798" y="4483999"/>
            <a:ext cx="6206321" cy="12926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Sam Yee, Jesper </a:t>
            </a:r>
            <a:r>
              <a:rPr lang="en-US" dirty="0" err="1"/>
              <a:t>Gjerloev</a:t>
            </a:r>
            <a:r>
              <a:rPr lang="en-US" dirty="0"/>
              <a:t>, </a:t>
            </a:r>
            <a:r>
              <a:rPr lang="en-US" dirty="0" err="1"/>
              <a:t>Nelofar</a:t>
            </a:r>
            <a:r>
              <a:rPr lang="en-US" dirty="0"/>
              <a:t> </a:t>
            </a:r>
            <a:r>
              <a:rPr lang="en-US" dirty="0" err="1"/>
              <a:t>Mosavi</a:t>
            </a:r>
            <a:r>
              <a:rPr lang="en-US" dirty="0"/>
              <a:t>, Rebecca Wind-Kelly, </a:t>
            </a:r>
          </a:p>
          <a:p>
            <a:pPr>
              <a:spcAft>
                <a:spcPts val="600"/>
              </a:spcAft>
            </a:pPr>
            <a:r>
              <a:rPr lang="en-US" dirty="0"/>
              <a:t>Applied Physics Laboratory, Johns Hopkins University, </a:t>
            </a:r>
          </a:p>
          <a:p>
            <a:pPr>
              <a:spcAft>
                <a:spcPts val="600"/>
              </a:spcAft>
            </a:pPr>
            <a:r>
              <a:rPr lang="en-US" dirty="0"/>
              <a:t>Sidharth </a:t>
            </a:r>
            <a:r>
              <a:rPr lang="en-US" dirty="0" err="1"/>
              <a:t>Mistra</a:t>
            </a:r>
            <a:r>
              <a:rPr lang="en-US" dirty="0"/>
              <a:t>, Jet Propulsion Laboratory, and</a:t>
            </a:r>
          </a:p>
          <a:p>
            <a:pPr>
              <a:spcAft>
                <a:spcPts val="600"/>
              </a:spcAft>
            </a:pPr>
            <a:r>
              <a:rPr lang="en-US" dirty="0"/>
              <a:t>the EZIE Science Team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FD43A0D-4C36-9D4E-83C8-9AD60061A643}"/>
              </a:ext>
            </a:extLst>
          </p:cNvPr>
          <p:cNvSpPr txBox="1">
            <a:spLocks/>
          </p:cNvSpPr>
          <p:nvPr/>
        </p:nvSpPr>
        <p:spPr>
          <a:xfrm>
            <a:off x="685799" y="4393321"/>
            <a:ext cx="3921370" cy="1333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E33EED-0673-E15A-AF6B-601A2666B4B0}"/>
              </a:ext>
            </a:extLst>
          </p:cNvPr>
          <p:cNvSpPr txBox="1"/>
          <p:nvPr/>
        </p:nvSpPr>
        <p:spPr>
          <a:xfrm>
            <a:off x="4271779" y="6403026"/>
            <a:ext cx="5521320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Acknowledgment:  NASA </a:t>
            </a:r>
            <a:r>
              <a:rPr lang="en-US" sz="2000" dirty="0" err="1">
                <a:solidFill>
                  <a:schemeClr val="bg1"/>
                </a:solidFill>
              </a:rPr>
              <a:t>Heliophysics</a:t>
            </a:r>
            <a:r>
              <a:rPr lang="en-US" sz="2000" dirty="0">
                <a:solidFill>
                  <a:schemeClr val="bg1"/>
                </a:solidFill>
              </a:rPr>
              <a:t> Division</a:t>
            </a:r>
          </a:p>
        </p:txBody>
      </p:sp>
    </p:spTree>
    <p:extLst>
      <p:ext uri="{BB962C8B-B14F-4D97-AF65-F5344CB8AC3E}">
        <p14:creationId xmlns:p14="http://schemas.microsoft.com/office/powerpoint/2010/main" val="40872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62"/>
    </mc:Choice>
    <mc:Fallback xmlns="">
      <p:transition spd="slow" advTm="5356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11"/>
          <p:cNvSpPr txBox="1">
            <a:spLocks noGrp="1"/>
          </p:cNvSpPr>
          <p:nvPr>
            <p:ph type="sldNum" idx="12"/>
          </p:nvPr>
        </p:nvSpPr>
        <p:spPr>
          <a:xfrm>
            <a:off x="11565397" y="6411835"/>
            <a:ext cx="2838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466" name="Google Shape;466;p111"/>
          <p:cNvSpPr txBox="1">
            <a:spLocks noGrp="1"/>
          </p:cNvSpPr>
          <p:nvPr>
            <p:ph type="ftr" idx="11"/>
          </p:nvPr>
        </p:nvSpPr>
        <p:spPr>
          <a:xfrm>
            <a:off x="8064794" y="6576553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Sam Yee, PI</a:t>
            </a:r>
            <a:endParaRPr dirty="0"/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7FBD86FB-C922-2D24-A82A-EF14754F95B2}"/>
              </a:ext>
            </a:extLst>
          </p:cNvPr>
          <p:cNvSpPr txBox="1">
            <a:spLocks/>
          </p:cNvSpPr>
          <p:nvPr/>
        </p:nvSpPr>
        <p:spPr>
          <a:xfrm>
            <a:off x="320165" y="185018"/>
            <a:ext cx="11642732" cy="73866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Science Products (Line-of-Sight Winds)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4E57CD0-5E61-C57D-4F24-224710D024D5}"/>
              </a:ext>
            </a:extLst>
          </p:cNvPr>
          <p:cNvSpPr txBox="1">
            <a:spLocks/>
          </p:cNvSpPr>
          <p:nvPr/>
        </p:nvSpPr>
        <p:spPr>
          <a:xfrm>
            <a:off x="11565397" y="6411835"/>
            <a:ext cx="283703" cy="151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>
                <a:solidFill>
                  <a:srgbClr val="6EC385"/>
                </a:solidFill>
              </a:rPr>
              <a:pPr/>
              <a:t>10</a:t>
            </a:fld>
            <a:endParaRPr lang="en-US" dirty="0">
              <a:solidFill>
                <a:srgbClr val="6EC385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F0DBD4F-AC4D-6258-3188-424B8D74CED6}"/>
              </a:ext>
            </a:extLst>
          </p:cNvPr>
          <p:cNvSpPr/>
          <p:nvPr/>
        </p:nvSpPr>
        <p:spPr>
          <a:xfrm>
            <a:off x="6230182" y="2036203"/>
            <a:ext cx="5856946" cy="437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224CF02-B9E1-66B0-F20D-0563C6097890}"/>
              </a:ext>
            </a:extLst>
          </p:cNvPr>
          <p:cNvSpPr/>
          <p:nvPr/>
        </p:nvSpPr>
        <p:spPr>
          <a:xfrm>
            <a:off x="246916" y="2036203"/>
            <a:ext cx="5876522" cy="43510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" name="Rectangle 459">
            <a:extLst>
              <a:ext uri="{FF2B5EF4-FFF2-40B4-BE49-F238E27FC236}">
                <a16:creationId xmlns:a16="http://schemas.microsoft.com/office/drawing/2014/main" id="{A748F6BC-D15A-E543-DA29-C97856F38E09}"/>
              </a:ext>
            </a:extLst>
          </p:cNvPr>
          <p:cNvSpPr/>
          <p:nvPr/>
        </p:nvSpPr>
        <p:spPr>
          <a:xfrm>
            <a:off x="549268" y="1064947"/>
            <a:ext cx="11157980" cy="81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33" dirty="0">
                <a:solidFill>
                  <a:srgbClr val="FFFF00"/>
                </a:solidFill>
                <a:latin typeface="Helvetica" pitchFamily="2" charset="0"/>
                <a:cs typeface="Arial" panose="020B0604020202020204" pitchFamily="34" charset="0"/>
              </a:rPr>
              <a:t>EZIE also obtains line-of-sight winds every 2 seconds from the Observed Doppler shifts and of the O</a:t>
            </a:r>
            <a:r>
              <a:rPr lang="en-US" sz="2333" baseline="-25000" dirty="0">
                <a:solidFill>
                  <a:srgbClr val="FFFF00"/>
                </a:solidFill>
                <a:latin typeface="Helvetica" pitchFamily="2" charset="0"/>
                <a:cs typeface="Arial" panose="020B0604020202020204" pitchFamily="34" charset="0"/>
              </a:rPr>
              <a:t>2</a:t>
            </a:r>
            <a:r>
              <a:rPr lang="en-US" sz="2333" dirty="0">
                <a:solidFill>
                  <a:srgbClr val="FFFF00"/>
                </a:solidFill>
                <a:latin typeface="Helvetica" pitchFamily="2" charset="0"/>
                <a:cs typeface="Arial" panose="020B0604020202020204" pitchFamily="34" charset="0"/>
              </a:rPr>
              <a:t> 118 GHz spectral radiances</a:t>
            </a:r>
            <a:endParaRPr lang="en-US" sz="2333" dirty="0">
              <a:solidFill>
                <a:srgbClr val="FFFF00"/>
              </a:solidFill>
              <a:latin typeface="Helvetica" pitchFamily="2" charset="0"/>
            </a:endParaRP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5F6EB488-CA9A-C781-09E2-3790E0BAB82A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6AC223-2D85-0657-25E0-E2B99573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388" y="2161232"/>
            <a:ext cx="5220321" cy="4211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CABE24-66A2-9746-A9BD-0E94C5B723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8209" y="2161232"/>
            <a:ext cx="5618919" cy="406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4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/>
      <p:bldP spid="466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11"/>
          <p:cNvSpPr txBox="1">
            <a:spLocks noGrp="1"/>
          </p:cNvSpPr>
          <p:nvPr>
            <p:ph type="sldNum" idx="12"/>
          </p:nvPr>
        </p:nvSpPr>
        <p:spPr>
          <a:xfrm>
            <a:off x="11565397" y="6411835"/>
            <a:ext cx="2838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466" name="Google Shape;466;p111"/>
          <p:cNvSpPr txBox="1">
            <a:spLocks noGrp="1"/>
          </p:cNvSpPr>
          <p:nvPr>
            <p:ph type="ftr" idx="11"/>
          </p:nvPr>
        </p:nvSpPr>
        <p:spPr>
          <a:xfrm>
            <a:off x="8064794" y="6576553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Sam Yee, PI</a:t>
            </a:r>
            <a:endParaRPr dirty="0"/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7FBD86FB-C922-2D24-A82A-EF14754F95B2}"/>
              </a:ext>
            </a:extLst>
          </p:cNvPr>
          <p:cNvSpPr txBox="1">
            <a:spLocks/>
          </p:cNvSpPr>
          <p:nvPr/>
        </p:nvSpPr>
        <p:spPr>
          <a:xfrm>
            <a:off x="1314524" y="195539"/>
            <a:ext cx="10417097" cy="73866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Science Products (Temperature Profiles)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4E57CD0-5E61-C57D-4F24-224710D024D5}"/>
              </a:ext>
            </a:extLst>
          </p:cNvPr>
          <p:cNvSpPr txBox="1">
            <a:spLocks/>
          </p:cNvSpPr>
          <p:nvPr/>
        </p:nvSpPr>
        <p:spPr>
          <a:xfrm>
            <a:off x="11565397" y="6411835"/>
            <a:ext cx="283703" cy="151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>
                <a:solidFill>
                  <a:srgbClr val="6EC385"/>
                </a:solidFill>
              </a:rPr>
              <a:pPr/>
              <a:t>11</a:t>
            </a:fld>
            <a:endParaRPr lang="en-US" dirty="0">
              <a:solidFill>
                <a:srgbClr val="6EC385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F0DBD4F-AC4D-6258-3188-424B8D74CED6}"/>
              </a:ext>
            </a:extLst>
          </p:cNvPr>
          <p:cNvSpPr/>
          <p:nvPr/>
        </p:nvSpPr>
        <p:spPr>
          <a:xfrm>
            <a:off x="6372245" y="1970435"/>
            <a:ext cx="5771122" cy="437550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224CF02-B9E1-66B0-F20D-0563C6097890}"/>
              </a:ext>
            </a:extLst>
          </p:cNvPr>
          <p:cNvSpPr/>
          <p:nvPr/>
        </p:nvSpPr>
        <p:spPr>
          <a:xfrm>
            <a:off x="206367" y="1970435"/>
            <a:ext cx="6014923" cy="44168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" name="Rectangle 459">
            <a:extLst>
              <a:ext uri="{FF2B5EF4-FFF2-40B4-BE49-F238E27FC236}">
                <a16:creationId xmlns:a16="http://schemas.microsoft.com/office/drawing/2014/main" id="{A748F6BC-D15A-E543-DA29-C97856F38E09}"/>
              </a:ext>
            </a:extLst>
          </p:cNvPr>
          <p:cNvSpPr/>
          <p:nvPr/>
        </p:nvSpPr>
        <p:spPr>
          <a:xfrm>
            <a:off x="206368" y="1047144"/>
            <a:ext cx="11985632" cy="810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33" dirty="0">
                <a:solidFill>
                  <a:srgbClr val="FFFF00"/>
                </a:solidFill>
                <a:latin typeface="Helvetica" pitchFamily="2" charset="0"/>
                <a:cs typeface="Arial" panose="020B0604020202020204" pitchFamily="34" charset="0"/>
              </a:rPr>
              <a:t>EZIE also can apply the temperature sounding technique to obtain temperature profiles every 2 seconds from the measured  brightness temperature of the O</a:t>
            </a:r>
            <a:r>
              <a:rPr lang="en-US" sz="2333" baseline="-25000" dirty="0">
                <a:solidFill>
                  <a:srgbClr val="FFFF00"/>
                </a:solidFill>
                <a:latin typeface="Helvetica" pitchFamily="2" charset="0"/>
                <a:cs typeface="Arial" panose="020B0604020202020204" pitchFamily="34" charset="0"/>
              </a:rPr>
              <a:t>2</a:t>
            </a:r>
            <a:r>
              <a:rPr lang="en-US" sz="2333" dirty="0">
                <a:solidFill>
                  <a:srgbClr val="FFFF00"/>
                </a:solidFill>
                <a:latin typeface="Helvetica" pitchFamily="2" charset="0"/>
                <a:cs typeface="Arial" panose="020B0604020202020204" pitchFamily="34" charset="0"/>
              </a:rPr>
              <a:t> spectral radiances</a:t>
            </a:r>
            <a:endParaRPr lang="en-US" sz="2333" dirty="0">
              <a:solidFill>
                <a:srgbClr val="FFFF00"/>
              </a:solidFill>
              <a:latin typeface="Helvetica" pitchFamily="2" charset="0"/>
            </a:endParaRP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5F6EB488-CA9A-C781-09E2-3790E0BAB82A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E7BEFF-65E2-DCAE-F5C9-C632BA97E4C3}"/>
              </a:ext>
            </a:extLst>
          </p:cNvPr>
          <p:cNvGrpSpPr/>
          <p:nvPr/>
        </p:nvGrpSpPr>
        <p:grpSpPr>
          <a:xfrm>
            <a:off x="500433" y="1970435"/>
            <a:ext cx="5426789" cy="4375507"/>
            <a:chOff x="166633" y="1262134"/>
            <a:chExt cx="5208687" cy="476506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B9C10C6-A3F0-85BA-6E43-CA907D70B8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633" y="1495746"/>
              <a:ext cx="5180355" cy="453144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074BEE-F5B9-EF9B-D518-377C4BB3D2B3}"/>
                </a:ext>
              </a:extLst>
            </p:cNvPr>
            <p:cNvSpPr txBox="1"/>
            <p:nvPr/>
          </p:nvSpPr>
          <p:spPr>
            <a:xfrm>
              <a:off x="526594" y="1262133"/>
              <a:ext cx="484872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Helvetica" pitchFamily="2" charset="0"/>
                  <a:ea typeface="Arial"/>
                  <a:cs typeface="Arial"/>
                  <a:sym typeface="Arial"/>
                </a:rPr>
                <a:t>Contribution Function (T</a:t>
              </a:r>
              <a:r>
                <a:rPr lang="en-US" sz="1400" baseline="-25000" dirty="0">
                  <a:latin typeface="Symbol" pitchFamily="2" charset="2"/>
                  <a:ea typeface="Arial"/>
                  <a:cs typeface="Arial"/>
                  <a:sym typeface="Arial"/>
                </a:rPr>
                <a:t>u</a:t>
              </a:r>
              <a:r>
                <a:rPr lang="en-US" sz="1400" dirty="0">
                  <a:latin typeface="Helvetica" pitchFamily="2" charset="0"/>
                  <a:ea typeface="Arial"/>
                  <a:cs typeface="Arial"/>
                  <a:sym typeface="Arial"/>
                </a:rPr>
                <a:t>: Vertical Linearized Radiance) </a:t>
              </a:r>
              <a:endParaRPr lang="en-US" sz="14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92EAED9-293B-29F1-928F-9039CE33AEFA}"/>
              </a:ext>
            </a:extLst>
          </p:cNvPr>
          <p:cNvGrpSpPr/>
          <p:nvPr/>
        </p:nvGrpSpPr>
        <p:grpSpPr>
          <a:xfrm>
            <a:off x="6466433" y="1994868"/>
            <a:ext cx="5676934" cy="4351074"/>
            <a:chOff x="5844149" y="1243115"/>
            <a:chExt cx="5398379" cy="44808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7D96946-BB5F-A284-825F-A1EE941F0BFF}"/>
                </a:ext>
              </a:extLst>
            </p:cNvPr>
            <p:cNvSpPr txBox="1"/>
            <p:nvPr/>
          </p:nvSpPr>
          <p:spPr>
            <a:xfrm>
              <a:off x="6216824" y="1243115"/>
              <a:ext cx="484872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Helvetica" pitchFamily="2" charset="0"/>
                  <a:ea typeface="Arial"/>
                  <a:cs typeface="Arial"/>
                  <a:sym typeface="Arial"/>
                </a:rPr>
                <a:t>Contribution Function (T</a:t>
              </a:r>
              <a:r>
                <a:rPr lang="en-US" sz="1400" baseline="-25000" dirty="0">
                  <a:latin typeface="Helvetica" pitchFamily="2" charset="0"/>
                  <a:ea typeface="Arial"/>
                  <a:cs typeface="Arial"/>
                  <a:sym typeface="Arial"/>
                </a:rPr>
                <a:t>h</a:t>
              </a:r>
              <a:r>
                <a:rPr lang="en-US" sz="1400" dirty="0">
                  <a:latin typeface="Helvetica" pitchFamily="2" charset="0"/>
                  <a:ea typeface="Arial"/>
                  <a:cs typeface="Arial"/>
                  <a:sym typeface="Arial"/>
                </a:rPr>
                <a:t>: Horizontal Linearized Radiance) </a:t>
              </a:r>
              <a:endParaRPr lang="en-US" sz="1400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5BBE18-C5E3-5B5A-B6E5-EFC4E8338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4149" y="1476960"/>
              <a:ext cx="5398379" cy="4247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678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/>
      <p:bldP spid="466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Up Arrow 39">
            <a:extLst>
              <a:ext uri="{FF2B5EF4-FFF2-40B4-BE49-F238E27FC236}">
                <a16:creationId xmlns:a16="http://schemas.microsoft.com/office/drawing/2014/main" id="{998AEAE2-02A5-9248-9B86-29B5F88EA72E}"/>
              </a:ext>
            </a:extLst>
          </p:cNvPr>
          <p:cNvSpPr/>
          <p:nvPr/>
        </p:nvSpPr>
        <p:spPr>
          <a:xfrm flipH="1">
            <a:off x="10042101" y="4980770"/>
            <a:ext cx="540901" cy="853779"/>
          </a:xfrm>
          <a:prstGeom prst="up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/>
          </a:p>
        </p:txBody>
      </p:sp>
      <p:sp>
        <p:nvSpPr>
          <p:cNvPr id="45" name="Title 8">
            <a:extLst>
              <a:ext uri="{FF2B5EF4-FFF2-40B4-BE49-F238E27FC236}">
                <a16:creationId xmlns:a16="http://schemas.microsoft.com/office/drawing/2014/main" id="{FFC68D81-0A5A-464E-A326-85C33244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72" y="259843"/>
            <a:ext cx="11587456" cy="54102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EZIE Observation Plan Optimizes Resource and Science Needs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9340F3-FA2E-6746-8FB8-E3C0FB4D49FE}"/>
              </a:ext>
            </a:extLst>
          </p:cNvPr>
          <p:cNvSpPr/>
          <p:nvPr/>
        </p:nvSpPr>
        <p:spPr>
          <a:xfrm>
            <a:off x="8933206" y="5541718"/>
            <a:ext cx="2743200" cy="7677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Equinox</a:t>
            </a:r>
          </a:p>
        </p:txBody>
      </p:sp>
      <p:sp>
        <p:nvSpPr>
          <p:cNvPr id="38" name="Up Arrow 37">
            <a:extLst>
              <a:ext uri="{FF2B5EF4-FFF2-40B4-BE49-F238E27FC236}">
                <a16:creationId xmlns:a16="http://schemas.microsoft.com/office/drawing/2014/main" id="{45172791-351C-AD4B-A9F3-1E6B31EE4BF6}"/>
              </a:ext>
            </a:extLst>
          </p:cNvPr>
          <p:cNvSpPr/>
          <p:nvPr/>
        </p:nvSpPr>
        <p:spPr>
          <a:xfrm flipH="1">
            <a:off x="1772243" y="5006292"/>
            <a:ext cx="540901" cy="861882"/>
          </a:xfrm>
          <a:prstGeom prst="upArrow">
            <a:avLst/>
          </a:prstGeom>
          <a:solidFill>
            <a:srgbClr val="1E5E70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6A656E-0254-5446-A979-11462A06295C}"/>
              </a:ext>
            </a:extLst>
          </p:cNvPr>
          <p:cNvGrpSpPr/>
          <p:nvPr/>
        </p:nvGrpSpPr>
        <p:grpSpPr>
          <a:xfrm>
            <a:off x="3999880" y="1280793"/>
            <a:ext cx="4117804" cy="3695265"/>
            <a:chOff x="3999880" y="1280793"/>
            <a:chExt cx="4117804" cy="369526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16397C-7E2C-6E41-ADB7-797F99376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99881" y="1718520"/>
              <a:ext cx="4117803" cy="3257538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7C87407-26BE-D440-8F96-43522710FEA2}"/>
                </a:ext>
              </a:extLst>
            </p:cNvPr>
            <p:cNvSpPr txBox="1"/>
            <p:nvPr/>
          </p:nvSpPr>
          <p:spPr>
            <a:xfrm>
              <a:off x="3999880" y="1280793"/>
              <a:ext cx="4117804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One Day of Auroral Electrojet Observations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5078E11-21ED-6645-980C-4FBCFC75E9E5}"/>
              </a:ext>
            </a:extLst>
          </p:cNvPr>
          <p:cNvGrpSpPr/>
          <p:nvPr/>
        </p:nvGrpSpPr>
        <p:grpSpPr>
          <a:xfrm>
            <a:off x="392554" y="1280793"/>
            <a:ext cx="3443161" cy="3699978"/>
            <a:chOff x="392554" y="1280793"/>
            <a:chExt cx="3443161" cy="369997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D343EB4-C11B-B745-A64C-7639980CB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362" b="57028"/>
            <a:stretch/>
          </p:blipFill>
          <p:spPr>
            <a:xfrm>
              <a:off x="392554" y="1723233"/>
              <a:ext cx="3443160" cy="325753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DE6A947-A484-8849-983E-42D0FEBF39D3}"/>
                </a:ext>
              </a:extLst>
            </p:cNvPr>
            <p:cNvSpPr txBox="1"/>
            <p:nvPr/>
          </p:nvSpPr>
          <p:spPr>
            <a:xfrm>
              <a:off x="392555" y="1280793"/>
              <a:ext cx="3443160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Primary Science: Auroral Electrojet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CC6866D-683C-4E41-B14F-A36455607615}"/>
              </a:ext>
            </a:extLst>
          </p:cNvPr>
          <p:cNvGrpSpPr/>
          <p:nvPr/>
        </p:nvGrpSpPr>
        <p:grpSpPr>
          <a:xfrm>
            <a:off x="8257999" y="1280793"/>
            <a:ext cx="3672357" cy="3633957"/>
            <a:chOff x="8257999" y="1280793"/>
            <a:chExt cx="3672357" cy="363395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4F316A5-2C19-E241-AA59-A3C97B45DB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50" t="67105" r="5315" b="2785"/>
            <a:stretch/>
          </p:blipFill>
          <p:spPr>
            <a:xfrm>
              <a:off x="8257999" y="1712288"/>
              <a:ext cx="3672357" cy="3202462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2308AC7-4EDB-724E-A886-A0533E579B4C}"/>
                </a:ext>
              </a:extLst>
            </p:cNvPr>
            <p:cNvSpPr txBox="1"/>
            <p:nvPr/>
          </p:nvSpPr>
          <p:spPr>
            <a:xfrm>
              <a:off x="8257999" y="1280793"/>
              <a:ext cx="3672357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Science Augmentation Equatorial Electrojet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9C71581-6BC1-C64C-AE1D-21D41D7F2349}"/>
              </a:ext>
            </a:extLst>
          </p:cNvPr>
          <p:cNvSpPr/>
          <p:nvPr/>
        </p:nvSpPr>
        <p:spPr>
          <a:xfrm>
            <a:off x="628843" y="5541718"/>
            <a:ext cx="2743200" cy="767750"/>
          </a:xfrm>
          <a:prstGeom prst="rect">
            <a:avLst/>
          </a:prstGeom>
          <a:solidFill>
            <a:srgbClr val="1E5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Northern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Summer</a:t>
            </a:r>
          </a:p>
        </p:txBody>
      </p:sp>
      <p:sp>
        <p:nvSpPr>
          <p:cNvPr id="41" name="Up Arrow 40">
            <a:extLst>
              <a:ext uri="{FF2B5EF4-FFF2-40B4-BE49-F238E27FC236}">
                <a16:creationId xmlns:a16="http://schemas.microsoft.com/office/drawing/2014/main" id="{972CF52E-4DDE-AF4A-8F2C-4A7C60F4F1E0}"/>
              </a:ext>
            </a:extLst>
          </p:cNvPr>
          <p:cNvSpPr/>
          <p:nvPr/>
        </p:nvSpPr>
        <p:spPr>
          <a:xfrm rot="4769354" flipH="1">
            <a:off x="6155442" y="2918808"/>
            <a:ext cx="465242" cy="4726069"/>
          </a:xfrm>
          <a:prstGeom prst="upArrow">
            <a:avLst/>
          </a:prstGeom>
          <a:solidFill>
            <a:schemeClr val="accent4">
              <a:lumMod val="75000"/>
            </a:schemeClr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/>
          </a:p>
        </p:txBody>
      </p:sp>
      <p:sp>
        <p:nvSpPr>
          <p:cNvPr id="39" name="Up Arrow 38">
            <a:extLst>
              <a:ext uri="{FF2B5EF4-FFF2-40B4-BE49-F238E27FC236}">
                <a16:creationId xmlns:a16="http://schemas.microsoft.com/office/drawing/2014/main" id="{F909FD3C-B547-A04B-849C-A70B4A15F426}"/>
              </a:ext>
            </a:extLst>
          </p:cNvPr>
          <p:cNvSpPr/>
          <p:nvPr/>
        </p:nvSpPr>
        <p:spPr>
          <a:xfrm rot="16796055" flipH="1">
            <a:off x="5543394" y="2951459"/>
            <a:ext cx="441494" cy="4607576"/>
          </a:xfrm>
          <a:prstGeom prst="upArrow">
            <a:avLst/>
          </a:prstGeom>
          <a:solidFill>
            <a:srgbClr val="1E5E70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E2315B-F3FA-054A-AD78-14D4C84AB398}"/>
              </a:ext>
            </a:extLst>
          </p:cNvPr>
          <p:cNvSpPr/>
          <p:nvPr/>
        </p:nvSpPr>
        <p:spPr>
          <a:xfrm>
            <a:off x="3406548" y="5541718"/>
            <a:ext cx="2743200" cy="7677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Equinox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1C80AC-77F4-D841-A87A-DC6DC8932AB5}"/>
              </a:ext>
            </a:extLst>
          </p:cNvPr>
          <p:cNvSpPr/>
          <p:nvPr/>
        </p:nvSpPr>
        <p:spPr>
          <a:xfrm>
            <a:off x="6169877" y="5541718"/>
            <a:ext cx="2743200" cy="767750"/>
          </a:xfrm>
          <a:prstGeom prst="rect">
            <a:avLst/>
          </a:prstGeom>
          <a:solidFill>
            <a:srgbClr val="1E5E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Southern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Summer</a:t>
            </a:r>
          </a:p>
        </p:txBody>
      </p:sp>
      <p:sp>
        <p:nvSpPr>
          <p:cNvPr id="8" name="Google Shape;300;p44">
            <a:extLst>
              <a:ext uri="{FF2B5EF4-FFF2-40B4-BE49-F238E27FC236}">
                <a16:creationId xmlns:a16="http://schemas.microsoft.com/office/drawing/2014/main" id="{06ADC74B-8678-E562-C4AF-162D59B4FB82}"/>
              </a:ext>
            </a:extLst>
          </p:cNvPr>
          <p:cNvSpPr txBox="1">
            <a:spLocks/>
          </p:cNvSpPr>
          <p:nvPr/>
        </p:nvSpPr>
        <p:spPr>
          <a:xfrm>
            <a:off x="7947890" y="6568887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400"/>
            </a:pPr>
            <a:r>
              <a:rPr lang="en-US" dirty="0">
                <a:solidFill>
                  <a:schemeClr val="bg1"/>
                </a:solidFill>
              </a:rPr>
              <a:t>Sam Yee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1A24A5-E0E8-C4AD-55F2-2E63ED435F3C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</p:spTree>
    <p:extLst>
      <p:ext uri="{BB962C8B-B14F-4D97-AF65-F5344CB8AC3E}">
        <p14:creationId xmlns:p14="http://schemas.microsoft.com/office/powerpoint/2010/main" val="3891287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11"/>
          <p:cNvSpPr txBox="1">
            <a:spLocks noGrp="1"/>
          </p:cNvSpPr>
          <p:nvPr>
            <p:ph type="sldNum" idx="12"/>
          </p:nvPr>
        </p:nvSpPr>
        <p:spPr>
          <a:xfrm>
            <a:off x="11565397" y="6411835"/>
            <a:ext cx="2838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466" name="Google Shape;466;p111"/>
          <p:cNvSpPr txBox="1">
            <a:spLocks noGrp="1"/>
          </p:cNvSpPr>
          <p:nvPr>
            <p:ph type="ftr" idx="11"/>
          </p:nvPr>
        </p:nvSpPr>
        <p:spPr>
          <a:xfrm>
            <a:off x="8064794" y="6576553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Sam Yee, PI</a:t>
            </a:r>
            <a:endParaRPr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4E57CD0-5E61-C57D-4F24-224710D024D5}"/>
              </a:ext>
            </a:extLst>
          </p:cNvPr>
          <p:cNvSpPr txBox="1">
            <a:spLocks/>
          </p:cNvSpPr>
          <p:nvPr/>
        </p:nvSpPr>
        <p:spPr>
          <a:xfrm>
            <a:off x="11565397" y="6411835"/>
            <a:ext cx="283703" cy="151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>
                <a:solidFill>
                  <a:srgbClr val="6EC385"/>
                </a:solidFill>
              </a:rPr>
              <a:pPr/>
              <a:t>13</a:t>
            </a:fld>
            <a:endParaRPr lang="en-US" dirty="0">
              <a:solidFill>
                <a:srgbClr val="6EC385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F0DBD4F-AC4D-6258-3188-424B8D74CED6}"/>
              </a:ext>
            </a:extLst>
          </p:cNvPr>
          <p:cNvSpPr/>
          <p:nvPr/>
        </p:nvSpPr>
        <p:spPr>
          <a:xfrm>
            <a:off x="6468208" y="914401"/>
            <a:ext cx="5476875" cy="54973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224CF02-B9E1-66B0-F20D-0563C6097890}"/>
              </a:ext>
            </a:extLst>
          </p:cNvPr>
          <p:cNvSpPr/>
          <p:nvPr/>
        </p:nvSpPr>
        <p:spPr>
          <a:xfrm>
            <a:off x="498175" y="914401"/>
            <a:ext cx="5476875" cy="54728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sz="1800" b="1" u="sng" dirty="0">
                <a:solidFill>
                  <a:schemeClr val="tx1"/>
                </a:solidFill>
                <a:latin typeface="Helvetica" pitchFamily="2" charset="0"/>
              </a:rPr>
              <a:t>Mission Summary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Helvetica" pitchFamily="2" charset="0"/>
              </a:rPr>
              <a:t>A NASA </a:t>
            </a:r>
            <a:r>
              <a:rPr lang="en-US" sz="1800" dirty="0" err="1">
                <a:solidFill>
                  <a:schemeClr val="tx1"/>
                </a:solidFill>
                <a:latin typeface="Helvetica" pitchFamily="2" charset="0"/>
              </a:rPr>
              <a:t>Heliophysics</a:t>
            </a:r>
            <a:r>
              <a:rPr lang="en-US" sz="1800" dirty="0">
                <a:solidFill>
                  <a:schemeClr val="tx1"/>
                </a:solidFill>
                <a:latin typeface="Helvetica" pitchFamily="2" charset="0"/>
              </a:rPr>
              <a:t> Mission of Opportunity Mission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Helvetica" pitchFamily="2" charset="0"/>
              </a:rPr>
              <a:t>Spacecraft:   three 6U CubeSat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Helvetica" pitchFamily="2" charset="0"/>
              </a:rPr>
              <a:t>Payload:  4-beam Full-Stokes Radiometers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Helvetica" pitchFamily="2" charset="0"/>
              </a:rPr>
              <a:t>Orbit:</a:t>
            </a:r>
          </a:p>
          <a:p>
            <a:pPr marL="685800" indent="-685800"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  <a:latin typeface="Helvetica" pitchFamily="2" charset="0"/>
              </a:rPr>
              <a:t>           Circular:  325-675 km (Operational)</a:t>
            </a:r>
          </a:p>
          <a:p>
            <a:pPr marL="685800" indent="-685800"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  <a:latin typeface="Helvetica" pitchFamily="2" charset="0"/>
              </a:rPr>
              <a:t>		            480-625 km (Deployment)</a:t>
            </a:r>
          </a:p>
          <a:p>
            <a:pPr marL="685800" indent="-685800"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  <a:latin typeface="Helvetica" pitchFamily="2" charset="0"/>
              </a:rPr>
              <a:t>    	Inclination:  Sun-Sync</a:t>
            </a:r>
          </a:p>
          <a:p>
            <a:pPr marL="685800" indent="-685800"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  <a:latin typeface="Helvetica" pitchFamily="2" charset="0"/>
              </a:rPr>
              <a:t>      	LTAN: 010:00-12:30 or 22:00 to 02:00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Helvetica" pitchFamily="2" charset="0"/>
              </a:rPr>
              <a:t>Mission Lifetime: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  <a:latin typeface="Helvetica" pitchFamily="2" charset="0"/>
              </a:rPr>
              <a:t>       Commissioning:  2 months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1"/>
                </a:solidFill>
                <a:latin typeface="Helvetica" pitchFamily="2" charset="0"/>
              </a:rPr>
              <a:t>       Operations and Data Analysis : 16 months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Helvetica" pitchFamily="2" charset="0"/>
              </a:rPr>
              <a:t>Launch Date:  Late 2024 (Oct. 2024) or Early 2025a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Helvetica" pitchFamily="2" charset="0"/>
              </a:rPr>
              <a:t>Launch:  Secondary on Falcon-9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5F6EB488-CA9A-C781-09E2-3790E0BAB82A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1E69688B-48AB-9101-D9BC-BF8FAD62C2F9}"/>
              </a:ext>
            </a:extLst>
          </p:cNvPr>
          <p:cNvSpPr/>
          <p:nvPr/>
        </p:nvSpPr>
        <p:spPr>
          <a:xfrm>
            <a:off x="1399674" y="60862"/>
            <a:ext cx="12435840" cy="640080"/>
          </a:xfrm>
          <a:prstGeom prst="rect">
            <a:avLst/>
          </a:prstGeom>
          <a:noFill/>
          <a:ln w="381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230251" tIns="115126" rIns="230251" bIns="115126">
            <a:spAutoFit/>
          </a:bodyPr>
          <a:lstStyle/>
          <a:p>
            <a:pPr>
              <a:lnSpc>
                <a:spcPct val="100000"/>
              </a:lnSpc>
            </a:pPr>
            <a:r>
              <a:rPr lang="en" sz="3200" b="1" spc="-1" dirty="0">
                <a:solidFill>
                  <a:schemeClr val="bg1"/>
                </a:solidFill>
                <a:latin typeface="Arial"/>
              </a:rPr>
              <a:t>EZIE Mission and Measurement Products 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5A9958-4B65-7DD6-4F24-6278D7C056EB}"/>
                  </a:ext>
                </a:extLst>
              </p:cNvPr>
              <p:cNvSpPr txBox="1"/>
              <p:nvPr/>
            </p:nvSpPr>
            <p:spPr>
              <a:xfrm>
                <a:off x="6508431" y="855563"/>
                <a:ext cx="5340669" cy="5470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880"/>
                  </a:lnSpc>
                </a:pPr>
                <a:r>
                  <a:rPr lang="en-US" sz="1800" b="1" u="sng" dirty="0">
                    <a:latin typeface="Helvetica" pitchFamily="2" charset="0"/>
                  </a:rPr>
                  <a:t>Measurement Products Summary</a:t>
                </a:r>
              </a:p>
              <a:p>
                <a:pPr marL="342900" indent="-342900" algn="just">
                  <a:lnSpc>
                    <a:spcPts val="288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Helvetica" pitchFamily="2" charset="0"/>
                  </a:rPr>
                  <a:t>Physical Measurements: Full Stokes O</a:t>
                </a:r>
                <a:r>
                  <a:rPr lang="en-US" sz="1800" baseline="-25000" dirty="0">
                    <a:latin typeface="Helvetica" pitchFamily="2" charset="0"/>
                  </a:rPr>
                  <a:t>2</a:t>
                </a:r>
                <a:r>
                  <a:rPr lang="en-US" sz="1800" dirty="0">
                    <a:latin typeface="Helvetica" pitchFamily="2" charset="0"/>
                  </a:rPr>
                  <a:t> 118 GHz spectral radiances</a:t>
                </a:r>
              </a:p>
              <a:p>
                <a:pPr marL="342900" indent="-342900" algn="just">
                  <a:lnSpc>
                    <a:spcPts val="288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Helvetica" pitchFamily="2" charset="0"/>
                  </a:rPr>
                  <a:t>Measurement Products:</a:t>
                </a:r>
              </a:p>
              <a:p>
                <a:pPr marL="646112" indent="-342900" algn="just">
                  <a:lnSpc>
                    <a:spcPts val="2880"/>
                  </a:lnSpc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18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b="1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𝐁</m:t>
                        </m:r>
                        <m:r>
                          <a:rPr lang="en-US" sz="1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1800" dirty="0">
                    <a:latin typeface="Helvetica" pitchFamily="2" charset="0"/>
                  </a:rPr>
                  <a:t> fields at `80 km</a:t>
                </a:r>
              </a:p>
              <a:p>
                <a:pPr marL="646112" indent="-342900" algn="just">
                  <a:lnSpc>
                    <a:spcPts val="2880"/>
                  </a:lnSpc>
                  <a:buFont typeface="Wingdings" pitchFamily="2" charset="2"/>
                  <a:buChar char="Ø"/>
                </a:pPr>
                <a:r>
                  <a:rPr lang="en-US" sz="1800" dirty="0">
                    <a:latin typeface="Helvetica" pitchFamily="2" charset="0"/>
                  </a:rPr>
                  <a:t>equivalent current maps at ~105 km</a:t>
                </a:r>
              </a:p>
              <a:p>
                <a:pPr marL="646112" indent="-342900" algn="just">
                  <a:lnSpc>
                    <a:spcPts val="2880"/>
                  </a:lnSpc>
                  <a:buFont typeface="Wingdings" pitchFamily="2" charset="2"/>
                  <a:buChar char="Ø"/>
                </a:pPr>
                <a:r>
                  <a:rPr lang="en-US" sz="1800" dirty="0">
                    <a:latin typeface="Helvetica" pitchFamily="2" charset="0"/>
                  </a:rPr>
                  <a:t>line-of-sight winds near 80 km</a:t>
                </a:r>
              </a:p>
              <a:p>
                <a:pPr marL="646112" indent="-342900" algn="just">
                  <a:lnSpc>
                    <a:spcPts val="2880"/>
                  </a:lnSpc>
                  <a:buFont typeface="Wingdings" pitchFamily="2" charset="2"/>
                  <a:buChar char="Ø"/>
                </a:pPr>
                <a:r>
                  <a:rPr lang="en-US" sz="1800" dirty="0">
                    <a:latin typeface="Helvetica" pitchFamily="2" charset="0"/>
                  </a:rPr>
                  <a:t>temperature profiles from ~45 -90 km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Helvetica" pitchFamily="2" charset="0"/>
                  </a:rPr>
                  <a:t>Retrieval Algorithm Development: Use of OSSEs to test the accuracy of the retrievals and verify predicted precisions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Helvetica" pitchFamily="2" charset="0"/>
                  </a:rPr>
                  <a:t>Status:</a:t>
                </a:r>
              </a:p>
              <a:p>
                <a:pPr marL="342900" indent="-39688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18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1800" b="1" i="0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𝐁</m:t>
                        </m:r>
                        <m:r>
                          <a:rPr lang="en-US" sz="18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1800" dirty="0">
                    <a:latin typeface="Helvetica" pitchFamily="2" charset="0"/>
                  </a:rPr>
                  <a:t> fields: developed and tested</a:t>
                </a:r>
              </a:p>
              <a:p>
                <a:pPr marL="342900" indent="-39688">
                  <a:buFont typeface="Wingdings" pitchFamily="2" charset="2"/>
                  <a:buChar char="Ø"/>
                </a:pPr>
                <a:r>
                  <a:rPr lang="en-US" sz="1800" dirty="0">
                    <a:latin typeface="Helvetica" pitchFamily="2" charset="0"/>
                  </a:rPr>
                  <a:t> currents: developed &amp; tested</a:t>
                </a:r>
              </a:p>
              <a:p>
                <a:pPr marL="342900" indent="-39688">
                  <a:buFont typeface="Wingdings" pitchFamily="2" charset="2"/>
                  <a:buChar char="Ø"/>
                </a:pPr>
                <a:r>
                  <a:rPr lang="en-US" sz="1800" dirty="0">
                    <a:latin typeface="Helvetica" pitchFamily="2" charset="0"/>
                  </a:rPr>
                  <a:t> line-of-sight winds: developed and tested</a:t>
                </a:r>
              </a:p>
              <a:p>
                <a:pPr marL="342900" indent="-39688">
                  <a:buFont typeface="Wingdings" pitchFamily="2" charset="2"/>
                  <a:buChar char="Ø"/>
                </a:pPr>
                <a:r>
                  <a:rPr lang="en-US" sz="1800" dirty="0">
                    <a:latin typeface="Helvetica" pitchFamily="2" charset="0"/>
                  </a:rPr>
                  <a:t> temperature: under development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45A9958-4B65-7DD6-4F24-6278D7C056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31" y="855563"/>
                <a:ext cx="5340669" cy="5470985"/>
              </a:xfrm>
              <a:prstGeom prst="rect">
                <a:avLst/>
              </a:prstGeom>
              <a:blipFill>
                <a:blip r:embed="rId3"/>
                <a:stretch>
                  <a:fillRect l="-711" r="-711" b="-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388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/>
      <p:bldP spid="466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12"/>
          <p:cNvSpPr txBox="1">
            <a:spLocks noGrp="1"/>
          </p:cNvSpPr>
          <p:nvPr>
            <p:ph type="sldNum" idx="12"/>
          </p:nvPr>
        </p:nvSpPr>
        <p:spPr>
          <a:xfrm>
            <a:off x="11565397" y="6576427"/>
            <a:ext cx="2838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516" name="Google Shape;516;p112"/>
          <p:cNvSpPr/>
          <p:nvPr/>
        </p:nvSpPr>
        <p:spPr>
          <a:xfrm>
            <a:off x="4262718" y="6473952"/>
            <a:ext cx="3576900" cy="3657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D0C1AF-86FD-C663-FC74-4B55B6B62396}"/>
              </a:ext>
            </a:extLst>
          </p:cNvPr>
          <p:cNvSpPr txBox="1"/>
          <p:nvPr/>
        </p:nvSpPr>
        <p:spPr>
          <a:xfrm>
            <a:off x="2186838" y="1740799"/>
            <a:ext cx="86773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Thank You and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Collaborations are Welcome!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FDB779-5973-02A9-8FDF-EA6518CBF7A1}"/>
              </a:ext>
            </a:extLst>
          </p:cNvPr>
          <p:cNvSpPr txBox="1"/>
          <p:nvPr/>
        </p:nvSpPr>
        <p:spPr>
          <a:xfrm>
            <a:off x="2453361" y="3508512"/>
            <a:ext cx="828944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EZIE Web Site: </a:t>
            </a:r>
            <a:r>
              <a:rPr lang="en-US" sz="3600" dirty="0">
                <a:solidFill>
                  <a:srgbClr val="FFFF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https://ezie.jhuapl.edu</a:t>
            </a:r>
            <a:endParaRPr lang="en-US" sz="3600" dirty="0">
              <a:solidFill>
                <a:srgbClr val="FFFF00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Open Science Workshop :</a:t>
            </a:r>
          </a:p>
          <a:p>
            <a:r>
              <a:rPr lang="en-US" sz="3600" dirty="0">
                <a:solidFill>
                  <a:schemeClr val="bg1"/>
                </a:solidFill>
              </a:rPr>
              <a:t>	When:    9/25-9/27 2024</a:t>
            </a:r>
          </a:p>
          <a:p>
            <a:r>
              <a:rPr lang="en-US" sz="3600" dirty="0">
                <a:solidFill>
                  <a:schemeClr val="bg1"/>
                </a:solidFill>
              </a:rPr>
              <a:t>	Format:  Virtual and On-site at APL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    Registration:  Open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10051D-5AA9-F7B5-7387-74BFC9D26190}"/>
              </a:ext>
            </a:extLst>
          </p:cNvPr>
          <p:cNvSpPr txBox="1"/>
          <p:nvPr/>
        </p:nvSpPr>
        <p:spPr>
          <a:xfrm>
            <a:off x="5390430" y="177149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Helvetica" pitchFamily="2" charset="0"/>
              </a:rPr>
              <a:t>EZIE</a:t>
            </a:r>
          </a:p>
        </p:txBody>
      </p:sp>
      <p:sp>
        <p:nvSpPr>
          <p:cNvPr id="7" name="Google Shape;300;p44">
            <a:extLst>
              <a:ext uri="{FF2B5EF4-FFF2-40B4-BE49-F238E27FC236}">
                <a16:creationId xmlns:a16="http://schemas.microsoft.com/office/drawing/2014/main" id="{800BB2E7-4872-0437-13A9-9531D28F5070}"/>
              </a:ext>
            </a:extLst>
          </p:cNvPr>
          <p:cNvSpPr txBox="1">
            <a:spLocks/>
          </p:cNvSpPr>
          <p:nvPr/>
        </p:nvSpPr>
        <p:spPr>
          <a:xfrm>
            <a:off x="7947890" y="6568887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400"/>
            </a:pPr>
            <a:r>
              <a:rPr lang="en-US" dirty="0">
                <a:solidFill>
                  <a:schemeClr val="bg1"/>
                </a:solidFill>
              </a:rPr>
              <a:t>Sam Yee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2CA8B-8B9B-1AD8-270A-504A7FF8D6F4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</p:spTree>
    <p:extLst>
      <p:ext uri="{BB962C8B-B14F-4D97-AF65-F5344CB8AC3E}">
        <p14:creationId xmlns:p14="http://schemas.microsoft.com/office/powerpoint/2010/main" val="2656369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F7C188-4436-0D4C-D58B-C42457DFE1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DB6014-B18B-6D8F-6E9F-332BD3AC7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783" y="267182"/>
            <a:ext cx="10606603" cy="54102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EZIE Outreach and Citizen Science Program: EZIE-Mag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73AB87A-2D7F-01A3-7005-D05D7B3B8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0210"/>
            <a:ext cx="4959875" cy="514731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0CB20A-0EE3-46C7-568C-6C58BAFCAE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103" y="4062716"/>
            <a:ext cx="3424145" cy="17283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B65DFF3-E27C-9EC3-70B3-A6A02E5988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762451" y="2357665"/>
            <a:ext cx="1948629" cy="14614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0E4E8C7-15C3-9A78-1CAF-42BA3BEC6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264" y="2173370"/>
            <a:ext cx="5310938" cy="40103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A44B30D-0274-AC2A-BC5D-F84A9AEA984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335" y="4220022"/>
            <a:ext cx="1461471" cy="1948627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63703" dist="442722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386D1B4-721E-7C03-B2C8-BF554006CC96}"/>
              </a:ext>
            </a:extLst>
          </p:cNvPr>
          <p:cNvSpPr txBox="1"/>
          <p:nvPr/>
        </p:nvSpPr>
        <p:spPr>
          <a:xfrm>
            <a:off x="8309696" y="1424841"/>
            <a:ext cx="3313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Great Solar Storm of 2024</a:t>
            </a:r>
            <a:r>
              <a:rPr lang="en-US" sz="2000" dirty="0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2F65A70-28CD-647B-EDD0-FEC821878B04}"/>
              </a:ext>
            </a:extLst>
          </p:cNvPr>
          <p:cNvSpPr txBox="1"/>
          <p:nvPr/>
        </p:nvSpPr>
        <p:spPr>
          <a:xfrm>
            <a:off x="5234711" y="1627711"/>
            <a:ext cx="14614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EZIE-Mag</a:t>
            </a:r>
            <a:endParaRPr lang="en-US" sz="2000" dirty="0"/>
          </a:p>
        </p:txBody>
      </p:sp>
      <p:sp>
        <p:nvSpPr>
          <p:cNvPr id="29" name="Date Placeholder 4">
            <a:extLst>
              <a:ext uri="{FF2B5EF4-FFF2-40B4-BE49-F238E27FC236}">
                <a16:creationId xmlns:a16="http://schemas.microsoft.com/office/drawing/2014/main" id="{30E08BB1-E6E7-F58F-477F-1E31FAB85FFB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</p:spTree>
    <p:extLst>
      <p:ext uri="{BB962C8B-B14F-4D97-AF65-F5344CB8AC3E}">
        <p14:creationId xmlns:p14="http://schemas.microsoft.com/office/powerpoint/2010/main" val="3400132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EAF9DF5-8864-4FFD-982D-8EDACA4A6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8351" y="1467857"/>
            <a:ext cx="1687493" cy="181157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C998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C9982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Overview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DC32D8-73C1-B943-87BE-D16AA60C57CB}"/>
              </a:ext>
            </a:extLst>
          </p:cNvPr>
          <p:cNvCxnSpPr>
            <a:cxnSpLocks/>
          </p:cNvCxnSpPr>
          <p:nvPr/>
        </p:nvCxnSpPr>
        <p:spPr>
          <a:xfrm flipH="1">
            <a:off x="702945" y="3994150"/>
            <a:ext cx="10786110" cy="0"/>
          </a:xfrm>
          <a:prstGeom prst="line">
            <a:avLst/>
          </a:prstGeom>
          <a:ln w="12700">
            <a:solidFill>
              <a:srgbClr val="6EC3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8361" y="3993804"/>
            <a:ext cx="2521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100000"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Key Mission Requirements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98367" y="3993804"/>
            <a:ext cx="21066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100000"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Mission Programmatic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8291362" y="1134587"/>
            <a:ext cx="205870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FC0128"/>
              </a:buClr>
              <a:buSzPct val="100000"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EZIE Highlights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189448" y="3304924"/>
            <a:ext cx="3738880" cy="651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Microwave Electrojet </a:t>
            </a:r>
            <a:r>
              <a:rPr kumimoji="0" lang="en-US" sz="11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Magnetogram</a:t>
            </a: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Instrument (JPL)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x3 MEM instruments, one per SV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 118-GHz radiometer sensors per instrument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298367" y="4458138"/>
            <a:ext cx="562421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§"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40 months (Phase B-D), 18 months operations, 6 months Phase F: </a:t>
            </a:r>
            <a:r>
              <a:rPr lang="en-US" sz="1100" b="1" dirty="0"/>
              <a:t> $64M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547813" marR="0" lvl="0" indent="-15478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Principle Investigator: 	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Dr. Sam Yee, APL</a:t>
            </a:r>
          </a:p>
          <a:p>
            <a:pPr marL="1547813" marR="0" lvl="0" indent="-15478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Project Manager: 	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Dr. Nelli Mosavi, APL</a:t>
            </a:r>
          </a:p>
          <a:p>
            <a:pPr marL="1547813" marR="0" lvl="0" indent="-15478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Mission System Engineer: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Rebecca Wind-Kelly, APL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  <a:p>
            <a:pPr marL="1835150" marR="0" lvl="0" indent="-1835150" algn="l" defTabSz="942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Instrument: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JPL</a:t>
            </a:r>
          </a:p>
          <a:p>
            <a:pPr marL="1547813" marR="0" lvl="0" indent="-15478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Spacecraft: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BCT</a:t>
            </a:r>
          </a:p>
          <a:p>
            <a:pPr marL="1547813" marR="0" lvl="0" indent="-15478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Mission Operations: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BCT / APL</a:t>
            </a:r>
          </a:p>
          <a:p>
            <a:pPr marL="1547813" marR="0" lvl="0" indent="-15478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Science Operations: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		APL	</a:t>
            </a:r>
          </a:p>
          <a:p>
            <a:pPr marL="1547813" marR="0" lvl="0" indent="-15478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Launch Service: 		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Maverick Space Systems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18131" y="2990582"/>
            <a:ext cx="2071558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Spacecraft (BCT)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6U CubeSats x3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Oversees spacecraft</a:t>
            </a:r>
          </a:p>
          <a:p>
            <a:pPr marL="169863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bus and SV System I&amp;T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68361" y="4288073"/>
          <a:ext cx="6012554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8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1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Mission Design</a:t>
                      </a:r>
                      <a:r>
                        <a:rPr lang="en-US" sz="900" b="1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Life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18 months (2 months early ops,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16 months science)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Operational</a:t>
                      </a:r>
                      <a:r>
                        <a:rPr lang="en-US" sz="900" b="1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Orbit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375-675 km altitude, 0900-1330,</a:t>
                      </a:r>
                      <a:r>
                        <a:rPr lang="en-US" sz="900" b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or 2100-0300 LTAN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51737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Deployment</a:t>
                      </a:r>
                      <a:r>
                        <a:rPr lang="en-US" sz="900" b="1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Orbit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480-625 km altitude, </a:t>
                      </a:r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1000-1230, or 2200-0200 LTAN</a:t>
                      </a:r>
                    </a:p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Sun-synchronous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Orbit Configuration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Pearls-on-a-string</a:t>
                      </a:r>
                      <a:r>
                        <a:rPr lang="en-US" sz="900" b="0" kern="1200" baseline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 with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2-10 min separation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using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differential drag maneuvers (i.e. propulsion not required)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89452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Satellite Mass Limit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16 kg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per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satellite, 6U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Class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Orbit</a:t>
                      </a:r>
                      <a:r>
                        <a:rPr lang="en-US" sz="900" b="1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Average Power</a:t>
                      </a:r>
                      <a:endParaRPr lang="en-US" sz="900" b="1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38 W, End-Of-Life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Science Data Volume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75 MB /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D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ay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/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Sat, 361 GB science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life 16 months 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for all satellites at </a:t>
                      </a:r>
                      <a:r>
                        <a:rPr lang="en-US" sz="9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Level 0-3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sz="900" b="1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Launch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baseline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SpaceX Falcon 9, Secondary Payload Rideshare, Fall 2024</a:t>
                      </a:r>
                      <a:endParaRPr lang="en-US" sz="9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5621941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128" y="1450760"/>
            <a:ext cx="2607112" cy="14614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1498" y="1135203"/>
            <a:ext cx="27991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4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Major Significance of EZIE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6848" y="1545061"/>
            <a:ext cx="1867803" cy="24487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ECA5ECD-F6F1-448E-AF8E-130461B74CBF}"/>
              </a:ext>
            </a:extLst>
          </p:cNvPr>
          <p:cNvGrpSpPr/>
          <p:nvPr/>
        </p:nvGrpSpPr>
        <p:grpSpPr>
          <a:xfrm>
            <a:off x="-6115" y="1512996"/>
            <a:ext cx="6012554" cy="2555594"/>
            <a:chOff x="1" y="1314306"/>
            <a:chExt cx="12216196" cy="515322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7D3697-BB86-6002-EC81-084D9D66900B}"/>
                </a:ext>
              </a:extLst>
            </p:cNvPr>
            <p:cNvSpPr/>
            <p:nvPr/>
          </p:nvSpPr>
          <p:spPr>
            <a:xfrm rot="10800000">
              <a:off x="7988658" y="1361312"/>
              <a:ext cx="4191918" cy="1081378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99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100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78FA0A1-F320-F8FF-AEF2-7CABF3403F70}"/>
                </a:ext>
              </a:extLst>
            </p:cNvPr>
            <p:cNvSpPr/>
            <p:nvPr/>
          </p:nvSpPr>
          <p:spPr>
            <a:xfrm rot="10800000">
              <a:off x="8000939" y="5078697"/>
              <a:ext cx="4191919" cy="1081378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99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10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2B661F-96A2-EEC1-0261-1D35848629A1}"/>
                </a:ext>
              </a:extLst>
            </p:cNvPr>
            <p:cNvSpPr/>
            <p:nvPr/>
          </p:nvSpPr>
          <p:spPr>
            <a:xfrm rot="10800000">
              <a:off x="7988657" y="3209811"/>
              <a:ext cx="4227540" cy="1081378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99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1000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E7DDAE5-190E-EDFD-9385-259095910855}"/>
                </a:ext>
              </a:extLst>
            </p:cNvPr>
            <p:cNvSpPr/>
            <p:nvPr/>
          </p:nvSpPr>
          <p:spPr>
            <a:xfrm>
              <a:off x="16883" y="5078697"/>
              <a:ext cx="4191919" cy="1081378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99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1000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4C4E9A0-E009-5C2B-B142-F99D8274F57C}"/>
                </a:ext>
              </a:extLst>
            </p:cNvPr>
            <p:cNvSpPr/>
            <p:nvPr/>
          </p:nvSpPr>
          <p:spPr>
            <a:xfrm>
              <a:off x="1" y="3275088"/>
              <a:ext cx="4191919" cy="1081378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99000">
                  <a:schemeClr val="tx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1000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AC2AFC9-91C0-F730-3FA3-2322466DA198}"/>
                </a:ext>
              </a:extLst>
            </p:cNvPr>
            <p:cNvSpPr/>
            <p:nvPr/>
          </p:nvSpPr>
          <p:spPr>
            <a:xfrm>
              <a:off x="55359" y="3288957"/>
              <a:ext cx="3822101" cy="1107996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pPr marL="15875" lvl="1" fontAlgn="base">
                <a:spcAft>
                  <a:spcPts val="400"/>
                </a:spcAft>
                <a:buClr>
                  <a:schemeClr val="bg1"/>
                </a:buClr>
              </a:pPr>
              <a:r>
                <a:rPr lang="en-US" sz="1000" dirty="0">
                  <a:solidFill>
                    <a:schemeClr val="bg1"/>
                  </a:solidFill>
                </a:rPr>
                <a:t>Image the Spatial Structure and Study Temporal Evolution of the Electrojet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C45066-CF77-5F11-9BC4-70D81976169B}"/>
                </a:ext>
              </a:extLst>
            </p:cNvPr>
            <p:cNvSpPr/>
            <p:nvPr/>
          </p:nvSpPr>
          <p:spPr>
            <a:xfrm>
              <a:off x="55359" y="5052079"/>
              <a:ext cx="4191919" cy="1107996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pPr marL="15875" lvl="1" fontAlgn="base">
                <a:spcAft>
                  <a:spcPts val="400"/>
                </a:spcAft>
                <a:buClr>
                  <a:schemeClr val="bg1"/>
                </a:buClr>
              </a:pPr>
              <a:r>
                <a:rPr lang="en-US" sz="1000" dirty="0">
                  <a:solidFill>
                    <a:schemeClr val="bg1"/>
                  </a:solidFill>
                </a:rPr>
                <a:t>Utilize Zeeman Technique to Remote Measure the Magnetic fields induced by the Electrojets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3C44DB-393A-E49C-72D5-AFC60636DA97}"/>
                </a:ext>
              </a:extLst>
            </p:cNvPr>
            <p:cNvSpPr/>
            <p:nvPr/>
          </p:nvSpPr>
          <p:spPr>
            <a:xfrm>
              <a:off x="8075217" y="1314306"/>
              <a:ext cx="3947230" cy="1107996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pPr marL="15875" lvl="1" fontAlgn="base">
                <a:spcAft>
                  <a:spcPts val="400"/>
                </a:spcAft>
                <a:buClr>
                  <a:schemeClr val="bg1"/>
                </a:buClr>
              </a:pPr>
              <a:r>
                <a:rPr lang="en-US" sz="1000" dirty="0">
                  <a:solidFill>
                    <a:schemeClr val="bg1"/>
                  </a:solidFill>
                </a:rPr>
                <a:t>Use Different Drag to Manage the Multi-Satellite Required Configuration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B93836A-9905-52A6-0548-D28159F97047}"/>
                </a:ext>
              </a:extLst>
            </p:cNvPr>
            <p:cNvSpPr/>
            <p:nvPr/>
          </p:nvSpPr>
          <p:spPr>
            <a:xfrm>
              <a:off x="8132721" y="5040117"/>
              <a:ext cx="3903794" cy="1427417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ts val="400"/>
                </a:spcBef>
                <a:spcAft>
                  <a:spcPts val="400"/>
                </a:spcAft>
                <a:buClr>
                  <a:schemeClr val="bg1"/>
                </a:buClr>
              </a:pPr>
              <a:r>
                <a:rPr lang="en-US" sz="1000" dirty="0">
                  <a:solidFill>
                    <a:schemeClr val="bg1"/>
                  </a:solidFill>
                </a:rPr>
                <a:t>Utilize OSSEs to mature, verify, and demonstrate science measurement closure Data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B0A5E03-EAA5-550B-623A-F823D056E279}"/>
                </a:ext>
              </a:extLst>
            </p:cNvPr>
            <p:cNvSpPr/>
            <p:nvPr/>
          </p:nvSpPr>
          <p:spPr>
            <a:xfrm>
              <a:off x="8129634" y="3375973"/>
              <a:ext cx="3947229" cy="806802"/>
            </a:xfrm>
            <a:prstGeom prst="rect">
              <a:avLst/>
            </a:prstGeom>
            <a:ln w="25400">
              <a:noFill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ts val="400"/>
                </a:spcBef>
                <a:spcAft>
                  <a:spcPts val="400"/>
                </a:spcAft>
                <a:buClr>
                  <a:schemeClr val="bg1"/>
                </a:buClr>
              </a:pPr>
              <a:r>
                <a:rPr lang="en-US" sz="1000" dirty="0">
                  <a:solidFill>
                    <a:schemeClr val="bg1"/>
                  </a:solidFill>
                </a:rPr>
                <a:t>Use Compact and Light-Weight Spectropolarimeter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BEE4448-6205-D779-442D-BFE61D89AC19}"/>
                </a:ext>
              </a:extLst>
            </p:cNvPr>
            <p:cNvGrpSpPr/>
            <p:nvPr/>
          </p:nvGrpSpPr>
          <p:grpSpPr>
            <a:xfrm>
              <a:off x="19782" y="1416344"/>
              <a:ext cx="4041701" cy="1081378"/>
              <a:chOff x="0" y="1644316"/>
              <a:chExt cx="4041701" cy="1081378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AAA67D7-2392-40CB-8B5A-E7FEF228CBC4}"/>
                  </a:ext>
                </a:extLst>
              </p:cNvPr>
              <p:cNvSpPr/>
              <p:nvPr/>
            </p:nvSpPr>
            <p:spPr>
              <a:xfrm>
                <a:off x="0" y="1644316"/>
                <a:ext cx="4041701" cy="108137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4">
                      <a:lumMod val="50000"/>
                    </a:schemeClr>
                  </a:gs>
                  <a:gs pos="99000">
                    <a:schemeClr val="tx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284A30F-B716-9C52-525B-7B2F864B37F6}"/>
                  </a:ext>
                </a:extLst>
              </p:cNvPr>
              <p:cNvSpPr/>
              <p:nvPr/>
            </p:nvSpPr>
            <p:spPr>
              <a:xfrm>
                <a:off x="149771" y="1800284"/>
                <a:ext cx="3640924" cy="806802"/>
              </a:xfrm>
              <a:prstGeom prst="rect">
                <a:avLst/>
              </a:prstGeom>
              <a:ln w="25400">
                <a:noFill/>
              </a:ln>
            </p:spPr>
            <p:txBody>
              <a:bodyPr wrap="square">
                <a:spAutoFit/>
              </a:bodyPr>
              <a:lstStyle/>
              <a:p>
                <a:pPr marL="15875" lvl="1" fontAlgn="base">
                  <a:spcAft>
                    <a:spcPts val="400"/>
                  </a:spcAft>
                  <a:buClr>
                    <a:schemeClr val="bg1"/>
                  </a:buClr>
                </a:pPr>
                <a:r>
                  <a:rPr lang="en-US" sz="1000" dirty="0">
                    <a:solidFill>
                      <a:schemeClr val="bg1"/>
                    </a:solidFill>
                  </a:rPr>
                  <a:t>Study the Mesoscale Structure of the Electrojets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6645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24821F-7F15-3F41-AFD5-C7EAD07E4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b="1" kern="1200">
                <a:solidFill>
                  <a:srgbClr val="6EC385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B848F9B8-E2D6-9743-BE8A-530E92415B30}"/>
              </a:ext>
            </a:extLst>
          </p:cNvPr>
          <p:cNvSpPr txBox="1">
            <a:spLocks/>
          </p:cNvSpPr>
          <p:nvPr/>
        </p:nvSpPr>
        <p:spPr>
          <a:xfrm>
            <a:off x="276795" y="1562670"/>
            <a:ext cx="2743200" cy="3045535"/>
          </a:xfrm>
          <a:prstGeom prst="rect">
            <a:avLst/>
          </a:prstGeom>
        </p:spPr>
        <p:txBody>
          <a:bodyPr>
            <a:normAutofit/>
          </a:bodyPr>
          <a:lstStyle>
            <a:lvl1pPr marL="231775" indent="-231775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>
                <a:srgbClr val="7030A0"/>
              </a:buClr>
              <a:buSzPct val="110000"/>
              <a:buFont typeface="Arial"/>
              <a:buChar char="•"/>
              <a:tabLst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7030A0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7030A0"/>
              </a:buClr>
              <a:buSzPct val="110000"/>
              <a:buFont typeface="Wingdings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7030A0"/>
              </a:buClr>
              <a:buSzPct val="110000"/>
              <a:buFont typeface="Courier New" charset="0"/>
              <a:buChar char="o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None/>
            </a:pPr>
            <a:r>
              <a:rPr lang="en-US" sz="2200" dirty="0">
                <a:solidFill>
                  <a:schemeClr val="bg1"/>
                </a:solidFill>
              </a:rPr>
              <a:t>Currents are inferred from the measurements of the strength and direction of their induced magnetic fields.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B02564-449C-9D4F-B4CA-DBBD743AADFD}"/>
              </a:ext>
            </a:extLst>
          </p:cNvPr>
          <p:cNvGrpSpPr/>
          <p:nvPr/>
        </p:nvGrpSpPr>
        <p:grpSpPr>
          <a:xfrm>
            <a:off x="3101841" y="1293300"/>
            <a:ext cx="5860551" cy="5092622"/>
            <a:chOff x="5323583" y="727626"/>
            <a:chExt cx="6744905" cy="563989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00070E6-E95D-2946-B524-6C1A303231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26" r="5265"/>
            <a:stretch/>
          </p:blipFill>
          <p:spPr>
            <a:xfrm>
              <a:off x="5323583" y="727626"/>
              <a:ext cx="6744905" cy="563989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13AEC68-74D6-2B42-9D3E-29F2A01254D7}"/>
                    </a:ext>
                  </a:extLst>
                </p:cNvPr>
                <p:cNvSpPr txBox="1"/>
                <p:nvPr/>
              </p:nvSpPr>
              <p:spPr>
                <a:xfrm>
                  <a:off x="6472958" y="1112972"/>
                  <a:ext cx="2223077" cy="408099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bg1"/>
                      </a:solidFill>
                    </a:rPr>
                    <a:t>“In situ” </a:t>
                  </a:r>
                  <a14:m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</m:oMath>
                  </a14:m>
                  <a:r>
                    <a:rPr lang="en-US" sz="1600" dirty="0">
                      <a:solidFill>
                        <a:schemeClr val="bg1"/>
                      </a:solidFill>
                    </a:rPr>
                    <a:t> Satellite</a:t>
                  </a: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13AEC68-74D6-2B42-9D3E-29F2A01254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2958" y="1112972"/>
                  <a:ext cx="2223077" cy="408099"/>
                </a:xfrm>
                <a:prstGeom prst="rect">
                  <a:avLst/>
                </a:prstGeom>
                <a:blipFill>
                  <a:blip r:embed="rId6"/>
                  <a:stretch>
                    <a:fillRect l="-1961" b="-20000"/>
                  </a:stretch>
                </a:blipFill>
                <a:ln w="190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980E8AD-5920-BD4D-A9A5-A04E6C92480F}"/>
                    </a:ext>
                  </a:extLst>
                </p:cNvPr>
                <p:cNvSpPr/>
                <p:nvPr/>
              </p:nvSpPr>
              <p:spPr>
                <a:xfrm>
                  <a:off x="9145516" y="1024843"/>
                  <a:ext cx="2552671" cy="68078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solidFill>
                        <a:srgbClr val="FFC000"/>
                      </a:solidFill>
                    </a:rPr>
                    <a:t>“Remote sensing”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600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of</m:t>
                      </m:r>
                      <m:r>
                        <a:rPr lang="en-US" sz="1600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hr m:val="⃑"/>
                          <m:ctrlPr>
                            <a:rPr lang="en-US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</m:oMath>
                  </a14:m>
                  <a:endParaRPr lang="en-US" sz="1600" dirty="0">
                    <a:solidFill>
                      <a:srgbClr val="FFC000"/>
                    </a:solidFill>
                  </a:endParaRPr>
                </a:p>
                <a:p>
                  <a:r>
                    <a:rPr lang="en-US" sz="1600" dirty="0">
                      <a:solidFill>
                        <a:srgbClr val="FFC000"/>
                      </a:solidFill>
                    </a:rPr>
                    <a:t> Satellite</a:t>
                  </a:r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980E8AD-5920-BD4D-A9A5-A04E6C9248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5516" y="1024843"/>
                  <a:ext cx="2552671" cy="680780"/>
                </a:xfrm>
                <a:prstGeom prst="rect">
                  <a:avLst/>
                </a:prstGeom>
                <a:blipFill>
                  <a:blip r:embed="rId7"/>
                  <a:stretch>
                    <a:fillRect l="-1136" b="-1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D495B38-72DC-EA49-98EF-E88AD5606A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47046" y="1647196"/>
              <a:ext cx="262255" cy="4148297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A9E2D3E-8DF4-8541-8928-74C7710C9221}"/>
                </a:ext>
              </a:extLst>
            </p:cNvPr>
            <p:cNvCxnSpPr>
              <a:cxnSpLocks/>
            </p:cNvCxnSpPr>
            <p:nvPr/>
          </p:nvCxnSpPr>
          <p:spPr>
            <a:xfrm>
              <a:off x="10528442" y="1659467"/>
              <a:ext cx="181835" cy="4136026"/>
            </a:xfrm>
            <a:prstGeom prst="line">
              <a:avLst/>
            </a:prstGeom>
            <a:ln w="190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02B9C0-2E14-2343-9DB9-CCAFC6F49B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59351" y="1684286"/>
              <a:ext cx="1203443" cy="4054779"/>
            </a:xfrm>
            <a:prstGeom prst="line">
              <a:avLst/>
            </a:prstGeom>
            <a:ln w="19050">
              <a:solidFill>
                <a:schemeClr val="bg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EEEFC3B-9961-4F44-A185-F3B0D878F2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22582" y="1709259"/>
              <a:ext cx="740212" cy="4029806"/>
            </a:xfrm>
            <a:prstGeom prst="line">
              <a:avLst/>
            </a:prstGeom>
            <a:ln w="19050">
              <a:solidFill>
                <a:schemeClr val="bg1"/>
              </a:solidFill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CF07926-53BD-FA48-A051-CC98B9477729}"/>
                </a:ext>
              </a:extLst>
            </p:cNvPr>
            <p:cNvCxnSpPr>
              <a:cxnSpLocks/>
            </p:cNvCxnSpPr>
            <p:nvPr/>
          </p:nvCxnSpPr>
          <p:spPr>
            <a:xfrm>
              <a:off x="10595248" y="1692459"/>
              <a:ext cx="584816" cy="4046606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2669064-7056-9D48-9985-9608BF8B0659}"/>
                </a:ext>
              </a:extLst>
            </p:cNvPr>
            <p:cNvCxnSpPr>
              <a:cxnSpLocks/>
            </p:cNvCxnSpPr>
            <p:nvPr/>
          </p:nvCxnSpPr>
          <p:spPr>
            <a:xfrm>
              <a:off x="10611752" y="1684285"/>
              <a:ext cx="1222548" cy="4029107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422432C-B586-1D43-95B0-B71A479C36A8}"/>
                </a:ext>
              </a:extLst>
            </p:cNvPr>
            <p:cNvCxnSpPr/>
            <p:nvPr/>
          </p:nvCxnSpPr>
          <p:spPr>
            <a:xfrm>
              <a:off x="6048366" y="1708566"/>
              <a:ext cx="5952458" cy="23345"/>
            </a:xfrm>
            <a:prstGeom prst="line">
              <a:avLst/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27F2E51-D132-8E47-8197-86BC1E248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16338" y="1525381"/>
              <a:ext cx="465954" cy="33855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6225BC5-16F5-C341-818D-339B63D3E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09971" y="1542026"/>
              <a:ext cx="465954" cy="338553"/>
            </a:xfrm>
            <a:prstGeom prst="rect">
              <a:avLst/>
            </a:prstGeom>
          </p:spPr>
        </p:pic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842C99E3-8C02-CA40-94AE-F8F5FEE26C8D}"/>
                </a:ext>
              </a:extLst>
            </p:cNvPr>
            <p:cNvCxnSpPr/>
            <p:nvPr/>
          </p:nvCxnSpPr>
          <p:spPr>
            <a:xfrm flipH="1">
              <a:off x="8499228" y="4960038"/>
              <a:ext cx="525367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67335B0-C276-6C42-A7FF-91DB2ACDC062}"/>
                </a:ext>
              </a:extLst>
            </p:cNvPr>
            <p:cNvSpPr txBox="1"/>
            <p:nvPr/>
          </p:nvSpPr>
          <p:spPr>
            <a:xfrm>
              <a:off x="8142006" y="4108006"/>
              <a:ext cx="1236236" cy="36933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b="1" dirty="0">
                  <a:solidFill>
                    <a:schemeClr val="bg1"/>
                  </a:solidFill>
                </a:rPr>
                <a:t>Electrojet</a:t>
              </a: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E250BFD-23DF-2847-A06E-830037906912}"/>
                </a:ext>
              </a:extLst>
            </p:cNvPr>
            <p:cNvSpPr/>
            <p:nvPr/>
          </p:nvSpPr>
          <p:spPr>
            <a:xfrm>
              <a:off x="6276271" y="4146137"/>
              <a:ext cx="168947" cy="1811258"/>
            </a:xfrm>
            <a:custGeom>
              <a:avLst/>
              <a:gdLst>
                <a:gd name="connsiteX0" fmla="*/ 0 w 218941"/>
                <a:gd name="connsiteY0" fmla="*/ 2009159 h 2060674"/>
                <a:gd name="connsiteX1" fmla="*/ 141668 w 218941"/>
                <a:gd name="connsiteY1" fmla="*/ 54 h 2060674"/>
                <a:gd name="connsiteX2" fmla="*/ 218941 w 218941"/>
                <a:gd name="connsiteY2" fmla="*/ 2060674 h 2060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8941" h="2060674">
                  <a:moveTo>
                    <a:pt x="0" y="2009159"/>
                  </a:moveTo>
                  <a:cubicBezTo>
                    <a:pt x="52589" y="1000313"/>
                    <a:pt x="105178" y="-8532"/>
                    <a:pt x="141668" y="54"/>
                  </a:cubicBezTo>
                  <a:cubicBezTo>
                    <a:pt x="178158" y="8640"/>
                    <a:pt x="198549" y="1034657"/>
                    <a:pt x="218941" y="2060674"/>
                  </a:cubicBezTo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B9EE71E-9677-DC40-9472-75A84EBC8825}"/>
                </a:ext>
              </a:extLst>
            </p:cNvPr>
            <p:cNvSpPr txBox="1"/>
            <p:nvPr/>
          </p:nvSpPr>
          <p:spPr>
            <a:xfrm>
              <a:off x="6033888" y="3736015"/>
              <a:ext cx="822660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dirty="0">
                  <a:solidFill>
                    <a:schemeClr val="bg1"/>
                  </a:solidFill>
                </a:rPr>
                <a:t>Rocket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B7F33EB-9171-1C4C-AB3C-109B07843B7B}"/>
                  </a:ext>
                </a:extLst>
              </p:cNvPr>
              <p:cNvSpPr/>
              <p:nvPr/>
            </p:nvSpPr>
            <p:spPr>
              <a:xfrm>
                <a:off x="8989099" y="1734146"/>
                <a:ext cx="3148862" cy="1200457"/>
              </a:xfrm>
              <a:prstGeom prst="rect">
                <a:avLst/>
              </a:prstGeom>
              <a:ln w="25400">
                <a:noFill/>
              </a:ln>
            </p:spPr>
            <p:txBody>
              <a:bodyPr wrap="square">
                <a:spAutoFit/>
              </a:bodyPr>
              <a:lstStyle/>
              <a:p>
                <a:pPr marL="15875" lvl="1" fontAlgn="base">
                  <a:spcAft>
                    <a:spcPts val="400"/>
                  </a:spcAft>
                  <a:buClr>
                    <a:schemeClr val="bg1"/>
                  </a:buClr>
                </a:pPr>
                <a:r>
                  <a:rPr lang="en-US" sz="2200" b="1" dirty="0">
                    <a:solidFill>
                      <a:schemeClr val="bg1"/>
                    </a:solidFill>
                  </a:rPr>
                  <a:t>Conventional Means: </a:t>
                </a:r>
              </a:p>
              <a:p>
                <a:pPr marL="15875" lvl="1" fontAlgn="base">
                  <a:spcAft>
                    <a:spcPts val="400"/>
                  </a:spcAft>
                  <a:buClr>
                    <a:schemeClr val="bg1"/>
                  </a:buClr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200" dirty="0">
                    <a:solidFill>
                      <a:schemeClr val="bg1"/>
                    </a:solidFill>
                  </a:rPr>
                  <a:t> sensing by “in situ” magnetometers</a:t>
                </a: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B7F33EB-9171-1C4C-AB3C-109B07843B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099" y="1734146"/>
                <a:ext cx="3148862" cy="1200457"/>
              </a:xfrm>
              <a:prstGeom prst="rect">
                <a:avLst/>
              </a:prstGeom>
              <a:blipFill>
                <a:blip r:embed="rId9"/>
                <a:stretch>
                  <a:fillRect l="-2016" t="-3158" r="-806" b="-9474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6B562D6-FA31-814E-A923-6E7BE7ED2B2D}"/>
                  </a:ext>
                </a:extLst>
              </p:cNvPr>
              <p:cNvSpPr/>
              <p:nvPr/>
            </p:nvSpPr>
            <p:spPr>
              <a:xfrm>
                <a:off x="9050327" y="3902145"/>
                <a:ext cx="2608051" cy="1539011"/>
              </a:xfrm>
              <a:prstGeom prst="rect">
                <a:avLst/>
              </a:prstGeom>
              <a:ln w="25400">
                <a:noFill/>
              </a:ln>
            </p:spPr>
            <p:txBody>
              <a:bodyPr wrap="square">
                <a:spAutoFit/>
              </a:bodyPr>
              <a:lstStyle/>
              <a:p>
                <a:pPr marL="15875" lvl="1" fontAlgn="base">
                  <a:spcAft>
                    <a:spcPts val="400"/>
                  </a:spcAft>
                  <a:buClr>
                    <a:schemeClr val="bg1"/>
                  </a:buClr>
                </a:pPr>
                <a:r>
                  <a:rPr lang="en-US" sz="2200" b="1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EZIE Means: </a:t>
                </a:r>
              </a:p>
              <a:p>
                <a:pPr marL="15875" lvl="1" fontAlgn="base">
                  <a:spcAft>
                    <a:spcPts val="400"/>
                  </a:spcAft>
                  <a:buClr>
                    <a:schemeClr val="bg1"/>
                  </a:buClr>
                </a:pP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2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2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sensing by “remote” spectrometers</a:t>
                </a: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6B562D6-FA31-814E-A923-6E7BE7ED2B2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327" y="3902145"/>
                <a:ext cx="2608051" cy="1539011"/>
              </a:xfrm>
              <a:prstGeom prst="rect">
                <a:avLst/>
              </a:prstGeom>
              <a:blipFill>
                <a:blip r:embed="rId10"/>
                <a:stretch>
                  <a:fillRect l="-1942" t="-2459" b="-7377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88350D8-DBAA-3841-BB6B-7D03E0903BF4}"/>
                  </a:ext>
                </a:extLst>
              </p:cNvPr>
              <p:cNvSpPr txBox="1"/>
              <p:nvPr/>
            </p:nvSpPr>
            <p:spPr>
              <a:xfrm>
                <a:off x="6334252" y="2693333"/>
                <a:ext cx="1148748" cy="95692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C000"/>
                    </a:solidFill>
                  </a:rPr>
                  <a:t>Radiation affected by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rgbClr val="FFC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88350D8-DBAA-3841-BB6B-7D03E0903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4252" y="2693333"/>
                <a:ext cx="1148748" cy="956929"/>
              </a:xfrm>
              <a:prstGeom prst="rect">
                <a:avLst/>
              </a:prstGeom>
              <a:blipFill>
                <a:blip r:embed="rId11"/>
                <a:stretch>
                  <a:fillRect l="-4348" t="-3947" r="-9783" b="-7895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65E1E87D-BFB3-3E41-9E53-EE63969D16DB}"/>
              </a:ext>
            </a:extLst>
          </p:cNvPr>
          <p:cNvSpPr txBox="1"/>
          <p:nvPr/>
        </p:nvSpPr>
        <p:spPr>
          <a:xfrm>
            <a:off x="270053" y="4392761"/>
            <a:ext cx="2375724" cy="43088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2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Biot-Savart law: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CD503DB-5EF9-844E-82B4-7BBEDCE2BFEE}"/>
                  </a:ext>
                </a:extLst>
              </p:cNvPr>
              <p:cNvSpPr/>
              <p:nvPr/>
            </p:nvSpPr>
            <p:spPr>
              <a:xfrm>
                <a:off x="373784" y="4800917"/>
                <a:ext cx="2313098" cy="5731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acc>
                      <m:accPr>
                        <m:chr m:val="⃑"/>
                        <m:ctrlPr>
                          <a:rPr lang="en-US" sz="22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b="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200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200" b="0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200" b="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𝐼</m:t>
                        </m:r>
                      </m:num>
                      <m:den>
                        <m:r>
                          <a:rPr lang="en-US" sz="2200" b="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200" b="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US" sz="2200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200" b="0" i="1">
                                <a:solidFill>
                                  <a:schemeClr val="accent6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sz="2200" b="0" i="1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</m:t>
                    </m:r>
                    <m:acc>
                      <m:accPr>
                        <m:chr m:val="⃑"/>
                        <m:ctrlPr>
                          <a:rPr lang="en-US" sz="22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b="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𝐿</m:t>
                        </m:r>
                      </m:e>
                    </m:acc>
                    <m:r>
                      <a:rPr lang="en-US" sz="22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b="0" i="1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⃑"/>
                        <m:ctrlPr>
                          <a:rPr lang="en-US" sz="220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2200" b="0" i="1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𝑟</m:t>
                        </m:r>
                      </m:e>
                    </m:acc>
                  </m:oMath>
                </a14:m>
                <a:endParaRPr lang="en-US" sz="2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2CD503DB-5EF9-844E-82B4-7BBEDCE2BF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84" y="4800917"/>
                <a:ext cx="2313098" cy="573170"/>
              </a:xfrm>
              <a:prstGeom prst="rect">
                <a:avLst/>
              </a:prstGeom>
              <a:blipFill>
                <a:blip r:embed="rId12"/>
                <a:stretch>
                  <a:fillRect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BE4E31B7-304D-874E-965B-29BF462C8AC4}"/>
              </a:ext>
            </a:extLst>
          </p:cNvPr>
          <p:cNvSpPr/>
          <p:nvPr/>
        </p:nvSpPr>
        <p:spPr>
          <a:xfrm>
            <a:off x="4227584" y="6016590"/>
            <a:ext cx="1787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Magnetometers</a:t>
            </a:r>
          </a:p>
        </p:txBody>
      </p:sp>
      <p:sp>
        <p:nvSpPr>
          <p:cNvPr id="32" name="Title 8">
            <a:extLst>
              <a:ext uri="{FF2B5EF4-FFF2-40B4-BE49-F238E27FC236}">
                <a16:creationId xmlns:a16="http://schemas.microsoft.com/office/drawing/2014/main" id="{B2A2BAC9-1BFA-7243-9DAF-9B5F06A58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78" y="340107"/>
            <a:ext cx="11506200" cy="54102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EZIE Observes Currents Remotely by Measuring Magnetic Field Perturbations Using an Old Technique Applied in a New Way</a:t>
            </a:r>
          </a:p>
        </p:txBody>
      </p:sp>
      <p:sp>
        <p:nvSpPr>
          <p:cNvPr id="9" name="Google Shape;300;p44">
            <a:extLst>
              <a:ext uri="{FF2B5EF4-FFF2-40B4-BE49-F238E27FC236}">
                <a16:creationId xmlns:a16="http://schemas.microsoft.com/office/drawing/2014/main" id="{7A861BBE-A8E3-98CC-43B8-EA2A8E150CEE}"/>
              </a:ext>
            </a:extLst>
          </p:cNvPr>
          <p:cNvSpPr txBox="1">
            <a:spLocks/>
          </p:cNvSpPr>
          <p:nvPr/>
        </p:nvSpPr>
        <p:spPr>
          <a:xfrm>
            <a:off x="7947890" y="6568887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400"/>
            </a:pPr>
            <a:r>
              <a:rPr lang="en-US" dirty="0">
                <a:solidFill>
                  <a:schemeClr val="bg1"/>
                </a:solidFill>
              </a:rPr>
              <a:t>Sam Yee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6DF5E9A7-DA75-4BE8-1D73-3369D3FB3BC3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</p:spTree>
    <p:extLst>
      <p:ext uri="{BB962C8B-B14F-4D97-AF65-F5344CB8AC3E}">
        <p14:creationId xmlns:p14="http://schemas.microsoft.com/office/powerpoint/2010/main" val="147005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836"/>
    </mc:Choice>
    <mc:Fallback xmlns="">
      <p:transition spd="slow" advTm="79836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AC2B2-7558-FA42-B76B-33D0925911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Sam Yee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2ACD1-CE6F-FE4B-A7FA-43E3B8D671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FCAAB2C-9A70-B54E-91E9-A627FBF8498B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7966F0-DBE6-E242-AE89-9868B0D02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" y="305908"/>
            <a:ext cx="11658600" cy="54102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EZIE Implementation Reduces Required Number of Spacecraft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1DF8AD5-8988-1D40-BD06-EA193D3A7FD0}"/>
              </a:ext>
            </a:extLst>
          </p:cNvPr>
          <p:cNvGrpSpPr/>
          <p:nvPr/>
        </p:nvGrpSpPr>
        <p:grpSpPr>
          <a:xfrm>
            <a:off x="0" y="1545387"/>
            <a:ext cx="6388641" cy="4040002"/>
            <a:chOff x="229818" y="1722313"/>
            <a:chExt cx="5670989" cy="380661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7163A76-D0CD-2F4A-A141-BB0F3301AD6E}"/>
                </a:ext>
              </a:extLst>
            </p:cNvPr>
            <p:cNvGrpSpPr/>
            <p:nvPr/>
          </p:nvGrpSpPr>
          <p:grpSpPr>
            <a:xfrm>
              <a:off x="229818" y="1722313"/>
              <a:ext cx="5670989" cy="3806616"/>
              <a:chOff x="1233744" y="1958160"/>
              <a:chExt cx="5187950" cy="3475565"/>
            </a:xfrm>
          </p:grpSpPr>
          <p:pic>
            <p:nvPicPr>
              <p:cNvPr id="11266" name="Picture 2">
                <a:extLst>
                  <a:ext uri="{FF2B5EF4-FFF2-40B4-BE49-F238E27FC236}">
                    <a16:creationId xmlns:a16="http://schemas.microsoft.com/office/drawing/2014/main" id="{062CB66A-85FA-4C44-9067-F221029444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60"/>
              <a:stretch/>
            </p:blipFill>
            <p:spPr bwMode="auto">
              <a:xfrm>
                <a:off x="1233744" y="1996238"/>
                <a:ext cx="5187950" cy="34374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E53DB022-D945-5149-8FEB-69345A679766}"/>
                  </a:ext>
                </a:extLst>
              </p:cNvPr>
              <p:cNvSpPr/>
              <p:nvPr/>
            </p:nvSpPr>
            <p:spPr>
              <a:xfrm rot="-540000" flipH="1">
                <a:off x="3187205" y="1966253"/>
                <a:ext cx="1137684" cy="3399781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5E0528A-E906-7B45-BFA6-ED54EBDAA009}"/>
                  </a:ext>
                </a:extLst>
              </p:cNvPr>
              <p:cNvSpPr/>
              <p:nvPr/>
            </p:nvSpPr>
            <p:spPr>
              <a:xfrm rot="-540000" flipH="1">
                <a:off x="3248616" y="1958160"/>
                <a:ext cx="1137684" cy="3399781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49024B8-EBEF-5E46-93BF-C80FB95BB4EA}"/>
                  </a:ext>
                </a:extLst>
              </p:cNvPr>
              <p:cNvSpPr/>
              <p:nvPr/>
            </p:nvSpPr>
            <p:spPr>
              <a:xfrm rot="-600000" flipH="1">
                <a:off x="3189388" y="1969522"/>
                <a:ext cx="1023389" cy="3417743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B426EBF-6C22-6647-9D21-D20BC44AC896}"/>
                  </a:ext>
                </a:extLst>
              </p:cNvPr>
              <p:cNvSpPr/>
              <p:nvPr/>
            </p:nvSpPr>
            <p:spPr>
              <a:xfrm rot="-540000" flipH="1">
                <a:off x="3161324" y="1973508"/>
                <a:ext cx="1332791" cy="3385269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endParaRPr lang="en-US" sz="2000" dirty="0"/>
              </a:p>
            </p:txBody>
          </p:sp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7B588CC2-77BC-2740-8576-CDE31E486C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 t="22348" r="52870"/>
              <a:stretch/>
            </p:blipFill>
            <p:spPr bwMode="auto">
              <a:xfrm>
                <a:off x="1233745" y="2686615"/>
                <a:ext cx="2445120" cy="2739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7CBD1C3B-F52E-6849-99BA-62A4259A978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19734" r="49660" b="6425"/>
              <a:stretch/>
            </p:blipFill>
            <p:spPr bwMode="auto">
              <a:xfrm>
                <a:off x="1307999" y="2594343"/>
                <a:ext cx="2540987" cy="26049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0BF25329-8AA9-A94C-A15C-5AC030B9D0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46" t="13087" r="58520" b="85617"/>
              <a:stretch/>
            </p:blipFill>
            <p:spPr bwMode="auto">
              <a:xfrm>
                <a:off x="3094074" y="2367663"/>
                <a:ext cx="287079" cy="457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CDABE2FA-C1F8-3047-8BDE-5D53868458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25" r="55344" b="78345"/>
              <a:stretch/>
            </p:blipFill>
            <p:spPr bwMode="auto">
              <a:xfrm>
                <a:off x="1255810" y="2214079"/>
                <a:ext cx="2316730" cy="4561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129066-8207-654F-9B25-8915647D8101}"/>
                </a:ext>
              </a:extLst>
            </p:cNvPr>
            <p:cNvGrpSpPr/>
            <p:nvPr/>
          </p:nvGrpSpPr>
          <p:grpSpPr>
            <a:xfrm>
              <a:off x="3380000" y="4061426"/>
              <a:ext cx="680172" cy="277658"/>
              <a:chOff x="3348268" y="3665595"/>
              <a:chExt cx="680172" cy="27765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AE3FBC0-275E-A244-A6A5-D1FE06EB4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48268" y="3665595"/>
                <a:ext cx="307086" cy="221234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F1B98DC9-051C-8446-B807-8FE556C62E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1812" y="3701755"/>
                <a:ext cx="301752" cy="217391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02BFFA0C-DB54-C54A-B70A-9F4BC70C9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38641" y="3723797"/>
                <a:ext cx="304618" cy="219456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65F7847E-C479-7B4F-AECF-1EC6651D2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3822" y="3713918"/>
                <a:ext cx="304618" cy="219456"/>
              </a:xfrm>
              <a:prstGeom prst="rect">
                <a:avLst/>
              </a:prstGeom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E614050-0637-DA45-8465-16C2582C7376}"/>
                </a:ext>
              </a:extLst>
            </p:cNvPr>
            <p:cNvGrpSpPr/>
            <p:nvPr/>
          </p:nvGrpSpPr>
          <p:grpSpPr>
            <a:xfrm>
              <a:off x="3287072" y="3201990"/>
              <a:ext cx="680172" cy="277658"/>
              <a:chOff x="3348268" y="3665595"/>
              <a:chExt cx="680172" cy="277658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23FECC0-97DE-0D4D-9956-8E27AEB767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48268" y="3665595"/>
                <a:ext cx="307086" cy="221234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D4A15A7B-80BB-F340-847B-CF8D0E7FD0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1812" y="3701755"/>
                <a:ext cx="301752" cy="21739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94F31EA5-3AB8-374A-8317-B0B90BF95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38641" y="3723797"/>
                <a:ext cx="304618" cy="219456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60D5FD2-0597-4A40-B428-2AD396A423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3822" y="3713918"/>
                <a:ext cx="304618" cy="219456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02045DE-99F9-CA46-830E-29D661E3A024}"/>
                </a:ext>
              </a:extLst>
            </p:cNvPr>
            <p:cNvGrpSpPr/>
            <p:nvPr/>
          </p:nvGrpSpPr>
          <p:grpSpPr>
            <a:xfrm>
              <a:off x="3181423" y="2669252"/>
              <a:ext cx="680172" cy="277658"/>
              <a:chOff x="3348268" y="3665595"/>
              <a:chExt cx="680172" cy="277658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6CE9B94-8A4B-134D-B719-762908991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48268" y="3665595"/>
                <a:ext cx="307086" cy="221234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CEF69F77-BA81-B441-BF3E-4C5C26E8E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1812" y="3701755"/>
                <a:ext cx="301752" cy="217391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7B277A0C-37C4-D648-8FF7-D35BD7EFB1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38641" y="3723797"/>
                <a:ext cx="304618" cy="219456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715A7019-DB0D-E141-BCF8-EA3A9616EE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3822" y="3713918"/>
                <a:ext cx="304618" cy="219456"/>
              </a:xfrm>
              <a:prstGeom prst="rect">
                <a:avLst/>
              </a:prstGeom>
            </p:spPr>
          </p:pic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E53356F6-9568-5243-A579-06C2E69228FA}"/>
              </a:ext>
            </a:extLst>
          </p:cNvPr>
          <p:cNvGrpSpPr/>
          <p:nvPr/>
        </p:nvGrpSpPr>
        <p:grpSpPr>
          <a:xfrm>
            <a:off x="5895983" y="1607879"/>
            <a:ext cx="6268844" cy="4040002"/>
            <a:chOff x="6279524" y="1722185"/>
            <a:chExt cx="5678727" cy="379809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AAF9D21-3DE4-B840-81F9-B38DFD8A1988}"/>
                </a:ext>
              </a:extLst>
            </p:cNvPr>
            <p:cNvGrpSpPr/>
            <p:nvPr/>
          </p:nvGrpSpPr>
          <p:grpSpPr>
            <a:xfrm>
              <a:off x="6279524" y="1722185"/>
              <a:ext cx="5678727" cy="3798090"/>
              <a:chOff x="6822934" y="1950435"/>
              <a:chExt cx="5195030" cy="3475565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A549EF32-A660-F24A-81C9-A1CA099D4B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22"/>
              <a:stretch/>
            </p:blipFill>
            <p:spPr bwMode="auto">
              <a:xfrm>
                <a:off x="6830014" y="1958957"/>
                <a:ext cx="5187950" cy="34670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17A2485-EF0E-F249-ADE7-6AC5F8A3A3C6}"/>
                  </a:ext>
                </a:extLst>
              </p:cNvPr>
              <p:cNvSpPr/>
              <p:nvPr/>
            </p:nvSpPr>
            <p:spPr>
              <a:xfrm rot="21060000" flipH="1">
                <a:off x="8783475" y="1958528"/>
                <a:ext cx="1137684" cy="3399781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13B628F-8F15-2C4D-BF70-8240B2D00ECB}"/>
                  </a:ext>
                </a:extLst>
              </p:cNvPr>
              <p:cNvSpPr/>
              <p:nvPr/>
            </p:nvSpPr>
            <p:spPr>
              <a:xfrm rot="21060000" flipH="1">
                <a:off x="8844886" y="1950435"/>
                <a:ext cx="1137684" cy="3399781"/>
              </a:xfrm>
              <a:prstGeom prst="ellipse">
                <a:avLst/>
              </a:prstGeom>
              <a:noFill/>
              <a:ln w="25400">
                <a:solidFill>
                  <a:srgbClr val="FFC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23C5DE0C-D6DD-D141-80B7-3CFF7229EE24}"/>
                  </a:ext>
                </a:extLst>
              </p:cNvPr>
              <p:cNvSpPr/>
              <p:nvPr/>
            </p:nvSpPr>
            <p:spPr>
              <a:xfrm rot="21000000" flipH="1">
                <a:off x="8785658" y="1961797"/>
                <a:ext cx="1023389" cy="3417743"/>
              </a:xfrm>
              <a:prstGeom prst="ellipse">
                <a:avLst/>
              </a:prstGeom>
              <a:noFill/>
              <a:ln w="25400">
                <a:solidFill>
                  <a:srgbClr val="FFC0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417C094-D0AA-8643-B183-2B176E9A2158}"/>
                  </a:ext>
                </a:extLst>
              </p:cNvPr>
              <p:cNvSpPr/>
              <p:nvPr/>
            </p:nvSpPr>
            <p:spPr>
              <a:xfrm rot="21060000" flipH="1">
                <a:off x="8757594" y="1965783"/>
                <a:ext cx="1332791" cy="3385269"/>
              </a:xfrm>
              <a:prstGeom prst="ellipse">
                <a:avLst/>
              </a:prstGeom>
              <a:noFill/>
              <a:ln w="254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/>
              </a:bodyPr>
              <a:lstStyle/>
              <a:p>
                <a:pPr algn="ctr"/>
                <a:endParaRPr lang="en-US" sz="2000" dirty="0"/>
              </a:p>
            </p:txBody>
          </p:sp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D5CB5FA6-4603-D74D-AB0F-161C79B038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 t="22348" r="52870"/>
              <a:stretch/>
            </p:blipFill>
            <p:spPr bwMode="auto">
              <a:xfrm>
                <a:off x="6830015" y="2678890"/>
                <a:ext cx="2445120" cy="27393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>
                <a:extLst>
                  <a:ext uri="{FF2B5EF4-FFF2-40B4-BE49-F238E27FC236}">
                    <a16:creationId xmlns:a16="http://schemas.microsoft.com/office/drawing/2014/main" id="{0FB47A79-4068-A14E-86DE-24EB0FCCEF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19734" r="49660" b="6425"/>
              <a:stretch/>
            </p:blipFill>
            <p:spPr bwMode="auto">
              <a:xfrm>
                <a:off x="6833610" y="2586618"/>
                <a:ext cx="2611646" cy="26049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>
                <a:extLst>
                  <a:ext uri="{FF2B5EF4-FFF2-40B4-BE49-F238E27FC236}">
                    <a16:creationId xmlns:a16="http://schemas.microsoft.com/office/drawing/2014/main" id="{8BCE41BD-AC00-0145-8B88-D928FA85D9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946" t="13087" r="58520" b="85617"/>
              <a:stretch/>
            </p:blipFill>
            <p:spPr bwMode="auto">
              <a:xfrm>
                <a:off x="8690344" y="2359938"/>
                <a:ext cx="287079" cy="457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>
                <a:extLst>
                  <a:ext uri="{FF2B5EF4-FFF2-40B4-BE49-F238E27FC236}">
                    <a16:creationId xmlns:a16="http://schemas.microsoft.com/office/drawing/2014/main" id="{5F8374B8-A1D6-D942-8382-CEC17E67EF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17" r="55344" b="78345"/>
              <a:stretch/>
            </p:blipFill>
            <p:spPr bwMode="auto">
              <a:xfrm>
                <a:off x="6822934" y="2213104"/>
                <a:ext cx="2316730" cy="4493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6A6EC5E-BF34-EA4E-A60F-05637AE2B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83433" y="4059171"/>
              <a:ext cx="301752" cy="21739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CE09D031-F2D1-7144-82EB-C5557B525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77542" y="3168389"/>
              <a:ext cx="304618" cy="219456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2BA8256-6007-8B46-B41D-FA9870D1E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46499" y="2703347"/>
              <a:ext cx="304618" cy="219456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6B095AD-D4E4-EE4C-B296-F3140BA5FCFB}"/>
              </a:ext>
            </a:extLst>
          </p:cNvPr>
          <p:cNvSpPr txBox="1"/>
          <p:nvPr/>
        </p:nvSpPr>
        <p:spPr>
          <a:xfrm>
            <a:off x="332740" y="5746158"/>
            <a:ext cx="5413661" cy="43088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200" dirty="0">
                <a:solidFill>
                  <a:schemeClr val="bg1"/>
                </a:solidFill>
              </a:rPr>
              <a:t>12 spacecraft with in situ magnetometers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2B5B294-C37B-9E4D-AD62-A973D8B7A4EF}"/>
              </a:ext>
            </a:extLst>
          </p:cNvPr>
          <p:cNvSpPr txBox="1"/>
          <p:nvPr/>
        </p:nvSpPr>
        <p:spPr>
          <a:xfrm>
            <a:off x="6650758" y="5746158"/>
            <a:ext cx="5224507" cy="43088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200" dirty="0">
                <a:solidFill>
                  <a:schemeClr val="bg1"/>
                </a:solidFill>
              </a:rPr>
              <a:t>3 spacecraft with 4-beam imaging MEM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C7DA918-EF7C-7F41-A313-3F0C1FD59FBB}"/>
              </a:ext>
            </a:extLst>
          </p:cNvPr>
          <p:cNvSpPr txBox="1"/>
          <p:nvPr/>
        </p:nvSpPr>
        <p:spPr>
          <a:xfrm>
            <a:off x="1" y="1290504"/>
            <a:ext cx="12192000" cy="110799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Miniaturized 4-Beam Imaging Sensor</a:t>
            </a:r>
          </a:p>
          <a:p>
            <a:pPr algn="ctr"/>
            <a:r>
              <a:rPr lang="en-US" sz="2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on Identical 6U CubeSats</a:t>
            </a:r>
          </a:p>
          <a:p>
            <a:pPr algn="ctr"/>
            <a:endParaRPr lang="en-US" sz="2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ABEA756C-0A00-8F64-AF24-82AD76DA8E41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</p:spTree>
    <p:extLst>
      <p:ext uri="{BB962C8B-B14F-4D97-AF65-F5344CB8AC3E}">
        <p14:creationId xmlns:p14="http://schemas.microsoft.com/office/powerpoint/2010/main" val="330473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70"/>
    </mc:Choice>
    <mc:Fallback xmlns="">
      <p:transition spd="slow" advTm="5567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ontent Placeholder 57">
            <a:extLst>
              <a:ext uri="{FF2B5EF4-FFF2-40B4-BE49-F238E27FC236}">
                <a16:creationId xmlns:a16="http://schemas.microsoft.com/office/drawing/2014/main" id="{CB2DDC30-6489-7845-A9FE-871BF7A1A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41" y="1332572"/>
            <a:ext cx="11506200" cy="123069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The primary objective of the EZIE measurements is to reveal the mesoscale spatial structure of the aurora electrojets and their temporal evolution to discern the physical mechanism of its generation.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BA796F35-BC69-884B-AD3E-EFDC96A72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216130"/>
            <a:ext cx="11481670" cy="54102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EZIE Science Measurement Implementation Approach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B6AFAF-42F2-7046-B9D9-186E64DCF6CA}"/>
              </a:ext>
            </a:extLst>
          </p:cNvPr>
          <p:cNvSpPr txBox="1"/>
          <p:nvPr/>
        </p:nvSpPr>
        <p:spPr>
          <a:xfrm>
            <a:off x="9733756" y="5782675"/>
            <a:ext cx="744114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80 km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41D173-B9AE-2F4D-B3AE-5FAB9A69A694}"/>
              </a:ext>
            </a:extLst>
          </p:cNvPr>
          <p:cNvSpPr/>
          <p:nvPr/>
        </p:nvSpPr>
        <p:spPr>
          <a:xfrm>
            <a:off x="3654498" y="5767691"/>
            <a:ext cx="1188645" cy="1999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Electrojet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372BAC-FD79-ED44-B378-759F3359D2F1}"/>
              </a:ext>
            </a:extLst>
          </p:cNvPr>
          <p:cNvSpPr/>
          <p:nvPr/>
        </p:nvSpPr>
        <p:spPr>
          <a:xfrm>
            <a:off x="4627581" y="6653284"/>
            <a:ext cx="2872290" cy="2030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40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B65431-B84D-DEFB-B7EE-73D8FB71BC25}"/>
              </a:ext>
            </a:extLst>
          </p:cNvPr>
          <p:cNvSpPr txBox="1">
            <a:spLocks/>
          </p:cNvSpPr>
          <p:nvPr/>
        </p:nvSpPr>
        <p:spPr>
          <a:xfrm>
            <a:off x="310626" y="2542790"/>
            <a:ext cx="11455515" cy="14051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rgbClr val="6EC385"/>
              </a:buClr>
              <a:buSzPct val="110000"/>
              <a:buFont typeface="Arial"/>
              <a:buChar char="•"/>
              <a:tabLst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rgbClr val="6EC385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rgbClr val="6EC385"/>
              </a:buClr>
              <a:buSzPct val="110000"/>
              <a:buFont typeface="Wingdings" charset="2"/>
              <a:buChar char="§"/>
              <a:tabLst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rgbClr val="6EC385"/>
              </a:buClr>
              <a:buSzPct val="110000"/>
              <a:buFont typeface="Courier New" charset="0"/>
              <a:buChar char="o"/>
              <a:tabLst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C0000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ts val="328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AutoNum type="arabicParenBoth"/>
            </a:pPr>
            <a:r>
              <a:rPr lang="en-US" u="sng" dirty="0">
                <a:solidFill>
                  <a:srgbClr val="FFFF00"/>
                </a:solidFill>
              </a:rPr>
              <a:t>“mesoscale” (~150–500 km) spatial structure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=&gt; 4-look remote sensors</a:t>
            </a:r>
          </a:p>
          <a:p>
            <a:pPr marL="457200" indent="-457200">
              <a:lnSpc>
                <a:spcPts val="328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AutoNum type="arabicParenBoth"/>
            </a:pPr>
            <a:r>
              <a:rPr lang="en-US" u="sng" dirty="0">
                <a:solidFill>
                  <a:srgbClr val="FFFF00"/>
                </a:solidFill>
              </a:rPr>
              <a:t>temporal evolution (~2-20 min)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=&gt; 3 spacecraft on a pearls-on-a-string</a:t>
            </a:r>
          </a:p>
          <a:p>
            <a:pPr marL="457200" indent="-457200">
              <a:lnSpc>
                <a:spcPts val="328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AutoNum type="arabicParenBoth"/>
            </a:pPr>
            <a:r>
              <a:rPr lang="en-US" dirty="0">
                <a:solidFill>
                  <a:srgbClr val="FFFF00"/>
                </a:solidFill>
              </a:rPr>
              <a:t>near </a:t>
            </a:r>
            <a:r>
              <a:rPr lang="en-US" u="sng" dirty="0">
                <a:solidFill>
                  <a:srgbClr val="FFFF00"/>
                </a:solidFill>
              </a:rPr>
              <a:t>the midnight sector</a:t>
            </a:r>
            <a:r>
              <a:rPr lang="en-US" dirty="0">
                <a:solidFill>
                  <a:srgbClr val="FFFF00"/>
                </a:solidFill>
              </a:rPr>
              <a:t> at </a:t>
            </a:r>
            <a:r>
              <a:rPr lang="en-US" u="sng" dirty="0">
                <a:solidFill>
                  <a:srgbClr val="FFFF00"/>
                </a:solidFill>
              </a:rPr>
              <a:t>auroral latitudes (poleward of 55</a:t>
            </a:r>
            <a:r>
              <a:rPr lang="en-US" u="sng" baseline="30000" dirty="0">
                <a:solidFill>
                  <a:srgbClr val="FFFF00"/>
                </a:solidFill>
              </a:rPr>
              <a:t>o</a:t>
            </a:r>
            <a:r>
              <a:rPr lang="en-US" u="sng" dirty="0">
                <a:solidFill>
                  <a:srgbClr val="FFFF00"/>
                </a:solidFill>
              </a:rPr>
              <a:t> </a:t>
            </a:r>
            <a:r>
              <a:rPr lang="en-US" u="sng" dirty="0" err="1">
                <a:solidFill>
                  <a:srgbClr val="FFFF00"/>
                </a:solidFill>
              </a:rPr>
              <a:t>Mlat</a:t>
            </a:r>
            <a:r>
              <a:rPr lang="en-US" u="sng" dirty="0">
                <a:solidFill>
                  <a:srgbClr val="FFFF00"/>
                </a:solidFill>
              </a:rPr>
              <a:t>) </a:t>
            </a:r>
            <a:r>
              <a:rPr lang="en-US" dirty="0">
                <a:solidFill>
                  <a:srgbClr val="FFFF00"/>
                </a:solidFill>
              </a:rPr>
              <a:t>with </a:t>
            </a:r>
            <a:r>
              <a:rPr lang="en-US" u="sng" dirty="0">
                <a:solidFill>
                  <a:srgbClr val="FFFF00"/>
                </a:solidFill>
              </a:rPr>
              <a:t>a precision of better than 200 </a:t>
            </a:r>
            <a:r>
              <a:rPr lang="en-US" u="sng" dirty="0" err="1">
                <a:solidFill>
                  <a:srgbClr val="FFFF00"/>
                </a:solidFill>
              </a:rPr>
              <a:t>nT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=&gt; low-noise remote sensor on sun-sync orbits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9F6BBD-A1AA-23D9-F5ED-494097B61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3" t="11198" r="-2441" b="7917"/>
          <a:stretch/>
        </p:blipFill>
        <p:spPr>
          <a:xfrm>
            <a:off x="326588" y="4369376"/>
            <a:ext cx="4017794" cy="194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0EE258-3DB5-3AB8-4553-8B714D4477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9" t="15910" r="458"/>
          <a:stretch/>
        </p:blipFill>
        <p:spPr>
          <a:xfrm>
            <a:off x="3978129" y="4369376"/>
            <a:ext cx="8011238" cy="1972178"/>
          </a:xfrm>
          <a:prstGeom prst="rect">
            <a:avLst/>
          </a:prstGeom>
        </p:spPr>
      </p:pic>
      <p:sp>
        <p:nvSpPr>
          <p:cNvPr id="8" name="Google Shape;300;p44">
            <a:extLst>
              <a:ext uri="{FF2B5EF4-FFF2-40B4-BE49-F238E27FC236}">
                <a16:creationId xmlns:a16="http://schemas.microsoft.com/office/drawing/2014/main" id="{D3408EB7-5E44-E4F2-0146-AAEFBBE30FBA}"/>
              </a:ext>
            </a:extLst>
          </p:cNvPr>
          <p:cNvSpPr txBox="1">
            <a:spLocks/>
          </p:cNvSpPr>
          <p:nvPr/>
        </p:nvSpPr>
        <p:spPr>
          <a:xfrm>
            <a:off x="8064794" y="6576553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400"/>
            </a:pPr>
            <a:r>
              <a:rPr lang="en-US"/>
              <a:t>Sam Yee</a:t>
            </a:r>
            <a:endParaRPr lang="en-US" dirty="0"/>
          </a:p>
        </p:txBody>
      </p:sp>
      <p:sp>
        <p:nvSpPr>
          <p:cNvPr id="9" name="Google Shape;300;p44">
            <a:extLst>
              <a:ext uri="{FF2B5EF4-FFF2-40B4-BE49-F238E27FC236}">
                <a16:creationId xmlns:a16="http://schemas.microsoft.com/office/drawing/2014/main" id="{9EE821D9-9A32-723E-2175-825B995FC307}"/>
              </a:ext>
            </a:extLst>
          </p:cNvPr>
          <p:cNvSpPr txBox="1">
            <a:spLocks/>
          </p:cNvSpPr>
          <p:nvPr/>
        </p:nvSpPr>
        <p:spPr>
          <a:xfrm>
            <a:off x="8217194" y="6571984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400"/>
            </a:pPr>
            <a:r>
              <a:rPr lang="en-US"/>
              <a:t>Sam Yee</a:t>
            </a:r>
            <a:endParaRPr lang="en-US" dirty="0"/>
          </a:p>
        </p:txBody>
      </p:sp>
      <p:sp>
        <p:nvSpPr>
          <p:cNvPr id="11" name="Google Shape;300;p44">
            <a:extLst>
              <a:ext uri="{FF2B5EF4-FFF2-40B4-BE49-F238E27FC236}">
                <a16:creationId xmlns:a16="http://schemas.microsoft.com/office/drawing/2014/main" id="{30AE7070-3A5E-D33F-EE6D-6FFD331917F6}"/>
              </a:ext>
            </a:extLst>
          </p:cNvPr>
          <p:cNvSpPr txBox="1">
            <a:spLocks/>
          </p:cNvSpPr>
          <p:nvPr/>
        </p:nvSpPr>
        <p:spPr>
          <a:xfrm>
            <a:off x="7947890" y="6568887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400"/>
            </a:pPr>
            <a:r>
              <a:rPr lang="en-US" dirty="0">
                <a:solidFill>
                  <a:schemeClr val="bg1"/>
                </a:solidFill>
              </a:rPr>
              <a:t>Sam Yee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6B3FEE-6CD3-3241-B0DB-8CB856F52312}"/>
              </a:ext>
            </a:extLst>
          </p:cNvPr>
          <p:cNvSpPr txBox="1"/>
          <p:nvPr/>
        </p:nvSpPr>
        <p:spPr>
          <a:xfrm>
            <a:off x="3629751" y="4400342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06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83A2812A-D144-CA57-D826-A33CD8FEC8E0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</p:spTree>
    <p:extLst>
      <p:ext uri="{BB962C8B-B14F-4D97-AF65-F5344CB8AC3E}">
        <p14:creationId xmlns:p14="http://schemas.microsoft.com/office/powerpoint/2010/main" val="368409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651"/>
    </mc:Choice>
    <mc:Fallback xmlns="">
      <p:transition spd="slow" advTm="12665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>
            <a:spLocks noGrp="1"/>
          </p:cNvSpPr>
          <p:nvPr>
            <p:ph type="sldNum" idx="12"/>
          </p:nvPr>
        </p:nvSpPr>
        <p:spPr>
          <a:xfrm>
            <a:off x="11565397" y="6576427"/>
            <a:ext cx="2838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4" name="Google Shape;300;p44">
            <a:extLst>
              <a:ext uri="{FF2B5EF4-FFF2-40B4-BE49-F238E27FC236}">
                <a16:creationId xmlns:a16="http://schemas.microsoft.com/office/drawing/2014/main" id="{74D18BA1-3CC7-7AC7-BF5B-01716A3A0108}"/>
              </a:ext>
            </a:extLst>
          </p:cNvPr>
          <p:cNvSpPr txBox="1">
            <a:spLocks/>
          </p:cNvSpPr>
          <p:nvPr/>
        </p:nvSpPr>
        <p:spPr>
          <a:xfrm>
            <a:off x="7947890" y="6568887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400"/>
            </a:pPr>
            <a:r>
              <a:rPr lang="en-US" dirty="0">
                <a:solidFill>
                  <a:schemeClr val="bg1"/>
                </a:solidFill>
              </a:rPr>
              <a:t>Sam Yee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8BF0121-410A-8FD5-689A-79CFF2B48917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1EFE83BD-358D-D4EF-243F-30BE6B98113D}"/>
              </a:ext>
            </a:extLst>
          </p:cNvPr>
          <p:cNvSpPr txBox="1">
            <a:spLocks/>
          </p:cNvSpPr>
          <p:nvPr/>
        </p:nvSpPr>
        <p:spPr>
          <a:xfrm>
            <a:off x="171450" y="147100"/>
            <a:ext cx="11849100" cy="54102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</a:rPr>
              <a:t>EZIE Focuses on A New Frontier of Near-Earth Magnetic Field Measurements to Study the Mesoscale Variations of Electrojets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99E3A978-0F45-A170-3703-DC45AF4E879F}"/>
              </a:ext>
            </a:extLst>
          </p:cNvPr>
          <p:cNvSpPr txBox="1">
            <a:spLocks/>
          </p:cNvSpPr>
          <p:nvPr/>
        </p:nvSpPr>
        <p:spPr>
          <a:xfrm>
            <a:off x="134874" y="1329546"/>
            <a:ext cx="5074748" cy="4989064"/>
          </a:xfrm>
          <a:prstGeom prst="rect">
            <a:avLst/>
          </a:prstGeom>
        </p:spPr>
        <p:txBody>
          <a:bodyPr/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rgbClr val="6EC385"/>
              </a:buClr>
              <a:buSzPct val="110000"/>
              <a:buFont typeface="Arial"/>
              <a:buChar char="•"/>
              <a:tabLst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rgbClr val="6EC385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rgbClr val="6EC385"/>
              </a:buClr>
              <a:buSzPct val="110000"/>
              <a:buFont typeface="Wingdings" charset="2"/>
              <a:buChar char="§"/>
              <a:tabLst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rgbClr val="6EC385"/>
              </a:buClr>
              <a:buSzPct val="110000"/>
              <a:buFont typeface="Courier New" charset="0"/>
              <a:buChar char="o"/>
              <a:tabLst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i="1" dirty="0"/>
              <a:t>“EZIE is a 3-CubeSat mission flying in a pearls-on-a-string configuration that uses compact multi-beam instruments and Zeeman sensing technique to image, for the first time, the electrojets. These electrical currents flow at altitudes of ~100–130 km and are notoriously difficult to explore. EZIE will study the spatial structure and temporal evolution of  these electrojets, important for our understanding of space-weather processes.”</a:t>
            </a:r>
            <a:endParaRPr lang="en-US" dirty="0"/>
          </a:p>
        </p:txBody>
      </p:sp>
      <p:pic>
        <p:nvPicPr>
          <p:cNvPr id="9" name="EZIE_Website_AnimationWithLogo.mov">
            <a:hlinkClick r:id="" action="ppaction://media"/>
            <a:extLst>
              <a:ext uri="{FF2B5EF4-FFF2-40B4-BE49-F238E27FC236}">
                <a16:creationId xmlns:a16="http://schemas.microsoft.com/office/drawing/2014/main" id="{8EB1278D-B2F5-BB46-DCA8-F5A55708B5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637.6495"/>
                </p14:media>
              </p:ext>
            </p:extLst>
          </p:nvPr>
        </p:nvPicPr>
        <p:blipFill>
          <a:blip r:embed="rId5">
            <a:lum bright="15000" contrast="1000"/>
          </a:blip>
          <a:stretch>
            <a:fillRect/>
          </a:stretch>
        </p:blipFill>
        <p:spPr>
          <a:xfrm>
            <a:off x="5308510" y="1904550"/>
            <a:ext cx="6824990" cy="38390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8083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E9345-492B-8945-B704-2346EA204F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24821F-7F15-3F41-AFD5-C7EAD07E4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E26AB-087A-1541-8AC0-1BD88BAA1DA6}"/>
              </a:ext>
            </a:extLst>
          </p:cNvPr>
          <p:cNvSpPr txBox="1"/>
          <p:nvPr/>
        </p:nvSpPr>
        <p:spPr>
          <a:xfrm>
            <a:off x="7485921" y="2310217"/>
            <a:ext cx="1369286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Rafael Perez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757BF1-5F6C-BE44-81FA-CB13798AEBBA}"/>
              </a:ext>
            </a:extLst>
          </p:cNvPr>
          <p:cNvSpPr txBox="1"/>
          <p:nvPr/>
        </p:nvSpPr>
        <p:spPr>
          <a:xfrm>
            <a:off x="10354638" y="4652796"/>
            <a:ext cx="1837362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John Cavo (BCT)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EA97F8-8647-0944-9D59-DB297C36F29A}"/>
                  </a:ext>
                </a:extLst>
              </p:cNvPr>
              <p:cNvSpPr txBox="1"/>
              <p:nvPr/>
            </p:nvSpPr>
            <p:spPr>
              <a:xfrm>
                <a:off x="2820319" y="5766579"/>
                <a:ext cx="1575535" cy="43749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Absence of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</m:oMath>
                </a14:m>
                <a:endPara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EA97F8-8647-0944-9D59-DB297C36F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0319" y="5766579"/>
                <a:ext cx="1575535" cy="437492"/>
              </a:xfrm>
              <a:prstGeom prst="rect">
                <a:avLst/>
              </a:prstGeom>
              <a:blipFill>
                <a:blip r:embed="rId3"/>
                <a:stretch>
                  <a:fillRect l="-4000" b="-17143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361026F-4889-95DB-5412-FE4BDA289615}"/>
              </a:ext>
            </a:extLst>
          </p:cNvPr>
          <p:cNvSpPr/>
          <p:nvPr/>
        </p:nvSpPr>
        <p:spPr>
          <a:xfrm>
            <a:off x="178421" y="118881"/>
            <a:ext cx="120135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EZIE Uses Zeeman Effects on the O</a:t>
            </a:r>
            <a:r>
              <a:rPr lang="en-US" sz="2800" b="1" baseline="-25000" dirty="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 118 GHz Thermal line to Obtain  Magnetic Field Strengths Near the Current Altitudes of ~105 km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0705E4-AC51-3BC1-2062-C933132EC7A2}"/>
              </a:ext>
            </a:extLst>
          </p:cNvPr>
          <p:cNvSpPr/>
          <p:nvPr/>
        </p:nvSpPr>
        <p:spPr>
          <a:xfrm>
            <a:off x="178421" y="1227931"/>
            <a:ext cx="11835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The O</a:t>
            </a:r>
            <a:r>
              <a:rPr lang="en-US" sz="2000" baseline="-25000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  <a:r>
              <a:rPr lang="en-US" sz="2000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 (J=1 to J=0) transition at ~118.751 GHz.  It has three Zeeman components (</a:t>
            </a:r>
            <a:r>
              <a:rPr lang="en-US" sz="2000" dirty="0" err="1">
                <a:solidFill>
                  <a:srgbClr val="FFC000"/>
                </a:solidFill>
                <a:latin typeface="Symbol" charset="2"/>
                <a:ea typeface="Times New Roman" charset="0"/>
                <a:cs typeface="Times New Roman" charset="0"/>
              </a:rPr>
              <a:t>D</a:t>
            </a:r>
            <a:r>
              <a:rPr lang="en-US" sz="2000" dirty="0" err="1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m</a:t>
            </a:r>
            <a:r>
              <a:rPr lang="en-US" sz="2000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=+1, 0, -1), while the splitting in typical geomagnetic fields (30000-60000 </a:t>
            </a:r>
            <a:r>
              <a:rPr lang="en-US" sz="2000" dirty="0" err="1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nT</a:t>
            </a:r>
            <a:r>
              <a:rPr lang="en-US" sz="2000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) is of order 1 </a:t>
            </a:r>
            <a:r>
              <a:rPr lang="en-US" sz="2000" dirty="0" err="1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MHz.</a:t>
            </a:r>
            <a:r>
              <a:rPr lang="en-US" sz="2000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D0549D-F065-E73E-00DF-F9F1E0BA4177}"/>
              </a:ext>
            </a:extLst>
          </p:cNvPr>
          <p:cNvSpPr txBox="1"/>
          <p:nvPr/>
        </p:nvSpPr>
        <p:spPr>
          <a:xfrm>
            <a:off x="604134" y="1926969"/>
            <a:ext cx="54395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MLS/Aura Vertical Polarized Measurements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D9CDD8-3CDC-6E85-175C-83D9B6C80DB3}"/>
              </a:ext>
            </a:extLst>
          </p:cNvPr>
          <p:cNvSpPr/>
          <p:nvPr/>
        </p:nvSpPr>
        <p:spPr>
          <a:xfrm>
            <a:off x="61199" y="2341972"/>
            <a:ext cx="6277956" cy="402298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CFA28CA-3B3B-3815-0472-2CCDF782E18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62" y="2418895"/>
            <a:ext cx="5488438" cy="38953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DE7CEE-2200-6B1B-1F56-02A707F34892}"/>
              </a:ext>
            </a:extLst>
          </p:cNvPr>
          <p:cNvSpPr txBox="1"/>
          <p:nvPr/>
        </p:nvSpPr>
        <p:spPr>
          <a:xfrm>
            <a:off x="4526731" y="4699377"/>
            <a:ext cx="13067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   70°N</a:t>
            </a:r>
          </a:p>
          <a:p>
            <a:r>
              <a:rPr lang="en-US" b="1" dirty="0">
                <a:solidFill>
                  <a:srgbClr val="FF0000"/>
                </a:solidFill>
              </a:rPr>
              <a:t>   100</a:t>
            </a:r>
            <a:r>
              <a:rPr lang="en-US" b="1" baseline="30000" dirty="0">
                <a:solidFill>
                  <a:srgbClr val="FF0000"/>
                </a:solidFill>
              </a:rPr>
              <a:t>o</a:t>
            </a:r>
            <a:r>
              <a:rPr lang="en-US" b="1" dirty="0">
                <a:solidFill>
                  <a:srgbClr val="FF0000"/>
                </a:solidFill>
              </a:rPr>
              <a:t>E</a:t>
            </a:r>
          </a:p>
          <a:p>
            <a:r>
              <a:rPr lang="en-US" b="1" dirty="0">
                <a:solidFill>
                  <a:srgbClr val="FF0000"/>
                </a:solidFill>
              </a:rPr>
              <a:t>~58400 </a:t>
            </a:r>
            <a:r>
              <a:rPr lang="en-US" b="1" dirty="0" err="1">
                <a:solidFill>
                  <a:srgbClr val="FF0000"/>
                </a:solidFill>
              </a:rPr>
              <a:t>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359784-C350-948E-DC1D-6007D50FEE04}"/>
              </a:ext>
            </a:extLst>
          </p:cNvPr>
          <p:cNvSpPr txBox="1"/>
          <p:nvPr/>
        </p:nvSpPr>
        <p:spPr>
          <a:xfrm>
            <a:off x="6537763" y="3093155"/>
            <a:ext cx="5568081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Zeeman effects of the O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118 GHz lines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    - </a:t>
            </a:r>
            <a:r>
              <a:rPr lang="en-US" sz="2000" u="sng" dirty="0">
                <a:solidFill>
                  <a:schemeClr val="bg1"/>
                </a:solidFill>
              </a:rPr>
              <a:t>the splits can be seen </a:t>
            </a:r>
            <a:r>
              <a:rPr lang="en-US" sz="2000" dirty="0">
                <a:solidFill>
                  <a:schemeClr val="bg1"/>
                </a:solidFill>
              </a:rPr>
              <a:t>in both emission   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     (high altitudes) and absorption (low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     altitudes) lines;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   - </a:t>
            </a:r>
            <a:r>
              <a:rPr lang="en-US" sz="2000" u="sng" dirty="0">
                <a:solidFill>
                  <a:schemeClr val="bg1"/>
                </a:solidFill>
              </a:rPr>
              <a:t>the splits can be spectrally resolved</a:t>
            </a:r>
            <a:r>
              <a:rPr lang="en-US" sz="2000" dirty="0">
                <a:solidFill>
                  <a:schemeClr val="bg1"/>
                </a:solidFill>
              </a:rPr>
              <a:t>. The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     splitting is larger than the width of the lines.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</a:rPr>
              <a:t>  - </a:t>
            </a:r>
            <a:r>
              <a:rPr lang="en-US" sz="2000" u="sng" dirty="0">
                <a:solidFill>
                  <a:schemeClr val="bg1"/>
                </a:solidFill>
              </a:rPr>
              <a:t>the polarization states can be measured</a:t>
            </a:r>
            <a:r>
              <a:rPr lang="en-US" sz="2000" dirty="0">
                <a:solidFill>
                  <a:schemeClr val="bg1"/>
                </a:solidFill>
              </a:rPr>
              <a:t> and</a:t>
            </a:r>
            <a:r>
              <a:rPr lang="en-US" sz="2000" u="sng" dirty="0">
                <a:solidFill>
                  <a:schemeClr val="bg1"/>
                </a:solidFill>
              </a:rPr>
              <a:t> </a:t>
            </a:r>
            <a:br>
              <a:rPr lang="en-US" sz="2000" u="sng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    used to obtain the information about the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   angles between the B-vector and viewing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   line-of-sight.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FAE6AB0-8780-B2F6-676A-F89AA135A4CF}"/>
              </a:ext>
            </a:extLst>
          </p:cNvPr>
          <p:cNvGrpSpPr/>
          <p:nvPr/>
        </p:nvGrpSpPr>
        <p:grpSpPr>
          <a:xfrm>
            <a:off x="7155557" y="2068710"/>
            <a:ext cx="4095992" cy="698500"/>
            <a:chOff x="5637674" y="2247900"/>
            <a:chExt cx="3561653" cy="6985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311BA4-E440-33E1-8979-CF00443241E5}"/>
                </a:ext>
              </a:extLst>
            </p:cNvPr>
            <p:cNvSpPr/>
            <p:nvPr/>
          </p:nvSpPr>
          <p:spPr>
            <a:xfrm>
              <a:off x="5637674" y="2376414"/>
              <a:ext cx="356165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b="1" dirty="0" err="1">
                  <a:solidFill>
                    <a:schemeClr val="bg1"/>
                  </a:solidFill>
                  <a:latin typeface="Symbol" charset="2"/>
                  <a:ea typeface="Symbol" charset="2"/>
                  <a:cs typeface="Symbol" charset="2"/>
                </a:rPr>
                <a:t>Dn</a:t>
              </a:r>
              <a:r>
                <a:rPr lang="en-US" sz="2200" b="1" dirty="0">
                  <a:solidFill>
                    <a:schemeClr val="bg1"/>
                  </a:solidFill>
                  <a:latin typeface="Symbol" charset="2"/>
                  <a:ea typeface="Symbol" charset="2"/>
                  <a:cs typeface="Symbol" charset="2"/>
                </a:rPr>
                <a:t> </a:t>
              </a:r>
              <a:r>
                <a:rPr lang="en-US" sz="2200" b="1" dirty="0">
                  <a:solidFill>
                    <a:schemeClr val="bg1"/>
                  </a:solidFill>
                  <a:ea typeface="ＭＳ 明朝" charset="-128"/>
                </a:rPr>
                <a:t>(MHz) =1.4012x10</a:t>
              </a:r>
              <a:r>
                <a:rPr lang="en-US" sz="2200" b="1" baseline="30000" dirty="0">
                  <a:solidFill>
                    <a:schemeClr val="bg1"/>
                  </a:solidFill>
                  <a:ea typeface="ＭＳ 明朝" charset="-128"/>
                </a:rPr>
                <a:t>-5</a:t>
              </a:r>
              <a:r>
                <a:rPr lang="en-US" sz="2200" b="1" dirty="0">
                  <a:solidFill>
                    <a:schemeClr val="bg1"/>
                  </a:solidFill>
                  <a:ea typeface="ＭＳ 明朝" charset="-128"/>
                </a:rPr>
                <a:t>*B (nT) </a:t>
              </a:r>
              <a:endParaRPr lang="en-US" sz="22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3FB9DAF-9526-3415-3FA3-E4555A79D5DA}"/>
                </a:ext>
              </a:extLst>
            </p:cNvPr>
            <p:cNvSpPr/>
            <p:nvPr/>
          </p:nvSpPr>
          <p:spPr>
            <a:xfrm>
              <a:off x="5637674" y="2247900"/>
              <a:ext cx="3506326" cy="6985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Google Shape;300;p44">
            <a:extLst>
              <a:ext uri="{FF2B5EF4-FFF2-40B4-BE49-F238E27FC236}">
                <a16:creationId xmlns:a16="http://schemas.microsoft.com/office/drawing/2014/main" id="{FEDAFAF1-0D73-F18A-9C48-87037900D6F6}"/>
              </a:ext>
            </a:extLst>
          </p:cNvPr>
          <p:cNvSpPr txBox="1">
            <a:spLocks/>
          </p:cNvSpPr>
          <p:nvPr/>
        </p:nvSpPr>
        <p:spPr>
          <a:xfrm>
            <a:off x="7998079" y="6590065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400"/>
            </a:pPr>
            <a:r>
              <a:rPr lang="en-US" dirty="0">
                <a:solidFill>
                  <a:schemeClr val="bg1"/>
                </a:solidFill>
              </a:rPr>
              <a:t>Sam Yee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F48ECD9-079B-B038-AA4A-56FBF343DB73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</p:spTree>
    <p:extLst>
      <p:ext uri="{BB962C8B-B14F-4D97-AF65-F5344CB8AC3E}">
        <p14:creationId xmlns:p14="http://schemas.microsoft.com/office/powerpoint/2010/main" val="3318343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6E347F-DA16-FA41-9AF9-2D3A1EDF7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269" y="1229431"/>
            <a:ext cx="11413116" cy="95367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200" dirty="0">
                <a:solidFill>
                  <a:srgbClr val="FFC000"/>
                </a:solidFill>
                <a:latin typeface="Arial" panose="020B0604020202020204" pitchFamily="34" charset="0"/>
              </a:rPr>
              <a:t>In spectroscopy, Zeeman effect is the effect of splitting of a spectral line emission into several components in the presence of a magnetic field.  The relative strengths of split lines and their polarization states depend on the angle between the viewing angle and the magnetic field vector. </a:t>
            </a:r>
            <a:endParaRPr lang="en-US" sz="2200" dirty="0">
              <a:solidFill>
                <a:srgbClr val="FFC000"/>
              </a:solidFill>
            </a:endParaRPr>
          </a:p>
          <a:p>
            <a:pPr marL="60960" indent="0">
              <a:lnSpc>
                <a:spcPct val="100000"/>
              </a:lnSpc>
              <a:buNone/>
            </a:pPr>
            <a:endParaRPr lang="en-US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E9345-492B-8945-B704-2346EA204F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24821F-7F15-3F41-AFD5-C7EAD07E4C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8">
            <a:extLst>
              <a:ext uri="{FF2B5EF4-FFF2-40B4-BE49-F238E27FC236}">
                <a16:creationId xmlns:a16="http://schemas.microsoft.com/office/drawing/2014/main" id="{67AA5BA3-D448-7A4B-9037-28D1F5AB4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EZIE Utilizes the Zeeman Effect on an Atmospheric Emission Line to Remotely Sense the B-Field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4E26AB-087A-1541-8AC0-1BD88BAA1DA6}"/>
              </a:ext>
            </a:extLst>
          </p:cNvPr>
          <p:cNvSpPr txBox="1"/>
          <p:nvPr/>
        </p:nvSpPr>
        <p:spPr>
          <a:xfrm>
            <a:off x="7485921" y="2310217"/>
            <a:ext cx="1369286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Rafael Perez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757BF1-5F6C-BE44-81FA-CB13798AEBBA}"/>
              </a:ext>
            </a:extLst>
          </p:cNvPr>
          <p:cNvSpPr txBox="1"/>
          <p:nvPr/>
        </p:nvSpPr>
        <p:spPr>
          <a:xfrm>
            <a:off x="10354638" y="4652796"/>
            <a:ext cx="1837362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John Cavo (BCT)</a:t>
            </a:r>
          </a:p>
        </p:txBody>
      </p:sp>
      <p:pic>
        <p:nvPicPr>
          <p:cNvPr id="12" name="Picture 4" descr="Zeeman effect | COSMOS">
            <a:extLst>
              <a:ext uri="{FF2B5EF4-FFF2-40B4-BE49-F238E27FC236}">
                <a16:creationId xmlns:a16="http://schemas.microsoft.com/office/drawing/2014/main" id="{1D92744B-0E98-8E4B-B240-A291E9BF6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9670" r="33353" b="62076"/>
          <a:stretch/>
        </p:blipFill>
        <p:spPr bwMode="auto">
          <a:xfrm>
            <a:off x="126411" y="3740477"/>
            <a:ext cx="6048961" cy="192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EA97F8-8647-0944-9D59-DB297C36F29A}"/>
                  </a:ext>
                </a:extLst>
              </p:cNvPr>
              <p:cNvSpPr txBox="1"/>
              <p:nvPr/>
            </p:nvSpPr>
            <p:spPr>
              <a:xfrm>
                <a:off x="746597" y="5658188"/>
                <a:ext cx="2027740" cy="43749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Absence of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</m:oMath>
                </a14:m>
                <a:endPara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2EA97F8-8647-0944-9D59-DB297C36F2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97" y="5658188"/>
                <a:ext cx="2027740" cy="437492"/>
              </a:xfrm>
              <a:prstGeom prst="rect">
                <a:avLst/>
              </a:prstGeom>
              <a:blipFill>
                <a:blip r:embed="rId3"/>
                <a:stretch>
                  <a:fillRect l="-3106" b="-22222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2B29FD-06AF-BB4F-A197-F6326784E1BA}"/>
                  </a:ext>
                </a:extLst>
              </p:cNvPr>
              <p:cNvSpPr txBox="1"/>
              <p:nvPr/>
            </p:nvSpPr>
            <p:spPr>
              <a:xfrm>
                <a:off x="3513433" y="5675482"/>
                <a:ext cx="2743200" cy="43749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Presence of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12B29FD-06AF-BB4F-A197-F6326784E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3433" y="5675482"/>
                <a:ext cx="2743200" cy="437492"/>
              </a:xfrm>
              <a:prstGeom prst="rect">
                <a:avLst/>
              </a:prstGeom>
              <a:blipFill>
                <a:blip r:embed="rId4"/>
                <a:stretch>
                  <a:fillRect l="-2304" b="-22222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C84F9E7-8C8C-2419-39CB-BBC0C3DB80DB}"/>
              </a:ext>
            </a:extLst>
          </p:cNvPr>
          <p:cNvGrpSpPr/>
          <p:nvPr/>
        </p:nvGrpSpPr>
        <p:grpSpPr>
          <a:xfrm>
            <a:off x="6563885" y="2898927"/>
            <a:ext cx="5192131" cy="3427343"/>
            <a:chOff x="274604" y="2206715"/>
            <a:chExt cx="5821396" cy="368846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2C0BA4E-4270-F561-55F3-8630F8457871}"/>
                </a:ext>
              </a:extLst>
            </p:cNvPr>
            <p:cNvSpPr/>
            <p:nvPr/>
          </p:nvSpPr>
          <p:spPr>
            <a:xfrm>
              <a:off x="274604" y="2206715"/>
              <a:ext cx="5821396" cy="3688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E5478D4-CC7C-669C-4D11-185493D80664}"/>
                </a:ext>
              </a:extLst>
            </p:cNvPr>
            <p:cNvCxnSpPr/>
            <p:nvPr/>
          </p:nvCxnSpPr>
          <p:spPr>
            <a:xfrm>
              <a:off x="1434262" y="3047956"/>
              <a:ext cx="0" cy="1186908"/>
            </a:xfrm>
            <a:prstGeom prst="line">
              <a:avLst/>
            </a:prstGeom>
            <a:ln w="508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7C7CC81-8EEB-C4DF-94A7-4E196833100F}"/>
                </a:ext>
              </a:extLst>
            </p:cNvPr>
            <p:cNvCxnSpPr>
              <a:cxnSpLocks/>
            </p:cNvCxnSpPr>
            <p:nvPr/>
          </p:nvCxnSpPr>
          <p:spPr>
            <a:xfrm>
              <a:off x="868207" y="3670058"/>
              <a:ext cx="0" cy="564805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14435DD-DE0E-55D0-7070-8FDF4B7FEC50}"/>
                </a:ext>
              </a:extLst>
            </p:cNvPr>
            <p:cNvCxnSpPr>
              <a:cxnSpLocks/>
            </p:cNvCxnSpPr>
            <p:nvPr/>
          </p:nvCxnSpPr>
          <p:spPr>
            <a:xfrm>
              <a:off x="2021514" y="3615352"/>
              <a:ext cx="0" cy="633690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553C7C3-F1EA-52C7-E3C2-C2E0DD2F40F8}"/>
                </a:ext>
              </a:extLst>
            </p:cNvPr>
            <p:cNvCxnSpPr>
              <a:cxnSpLocks/>
            </p:cNvCxnSpPr>
            <p:nvPr/>
          </p:nvCxnSpPr>
          <p:spPr>
            <a:xfrm>
              <a:off x="4241216" y="3119432"/>
              <a:ext cx="0" cy="1129611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C80F84F-99FE-78B3-1EC6-076EEF82D939}"/>
                </a:ext>
              </a:extLst>
            </p:cNvPr>
            <p:cNvCxnSpPr>
              <a:cxnSpLocks/>
            </p:cNvCxnSpPr>
            <p:nvPr/>
          </p:nvCxnSpPr>
          <p:spPr>
            <a:xfrm>
              <a:off x="5438087" y="3119432"/>
              <a:ext cx="0" cy="1129611"/>
            </a:xfrm>
            <a:prstGeom prst="line">
              <a:avLst/>
            </a:prstGeom>
            <a:ln w="508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A1C789-D475-054B-C3AD-CE1CEBC98FEC}"/>
                </a:ext>
              </a:extLst>
            </p:cNvPr>
            <p:cNvSpPr txBox="1"/>
            <p:nvPr/>
          </p:nvSpPr>
          <p:spPr>
            <a:xfrm>
              <a:off x="1232962" y="4221243"/>
              <a:ext cx="563574" cy="5612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2000" b="1" dirty="0">
                  <a:latin typeface="Symbol" pitchFamily="2" charset="2"/>
                </a:rPr>
                <a:t>n</a:t>
              </a:r>
              <a:r>
                <a:rPr lang="sv-SE" sz="2400" b="1" baseline="-25000" dirty="0">
                  <a:latin typeface="Symbol" pitchFamily="2" charset="2"/>
                </a:rPr>
                <a:t>o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7DD5E3-4CAC-7FF8-BCFE-5F08C49A51EF}"/>
                </a:ext>
              </a:extLst>
            </p:cNvPr>
            <p:cNvSpPr txBox="1"/>
            <p:nvPr/>
          </p:nvSpPr>
          <p:spPr>
            <a:xfrm>
              <a:off x="4998479" y="4226840"/>
              <a:ext cx="979591" cy="561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b="1" dirty="0" err="1">
                  <a:latin typeface="Symbol" pitchFamily="2" charset="2"/>
                </a:rPr>
                <a:t>n</a:t>
              </a:r>
              <a:r>
                <a:rPr lang="sv-SE" sz="2000" b="1" baseline="-25000" dirty="0" err="1">
                  <a:latin typeface="Symbol" pitchFamily="2" charset="2"/>
                </a:rPr>
                <a:t>o</a:t>
              </a:r>
              <a:r>
                <a:rPr lang="sv-SE" sz="2000" b="1" dirty="0" err="1">
                  <a:latin typeface="Symbol" pitchFamily="2" charset="2"/>
                </a:rPr>
                <a:t>+Dn</a:t>
              </a:r>
              <a:endParaRPr lang="sv-SE" sz="2000" b="1" baseline="-25000" dirty="0">
                <a:latin typeface="Symbol" pitchFamily="2" charset="2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7FCF2D-38C3-BAFC-E57F-7DDF391AACE7}"/>
                </a:ext>
              </a:extLst>
            </p:cNvPr>
            <p:cNvSpPr txBox="1"/>
            <p:nvPr/>
          </p:nvSpPr>
          <p:spPr>
            <a:xfrm>
              <a:off x="1636020" y="4221243"/>
              <a:ext cx="979591" cy="561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b="1" dirty="0" err="1">
                  <a:latin typeface="Symbol" pitchFamily="2" charset="2"/>
                </a:rPr>
                <a:t>n</a:t>
              </a:r>
              <a:r>
                <a:rPr lang="sv-SE" sz="2000" b="1" baseline="-25000" dirty="0" err="1">
                  <a:latin typeface="Symbol" pitchFamily="2" charset="2"/>
                </a:rPr>
                <a:t>o</a:t>
              </a:r>
              <a:r>
                <a:rPr lang="sv-SE" sz="2000" b="1" dirty="0" err="1">
                  <a:latin typeface="Symbol" pitchFamily="2" charset="2"/>
                </a:rPr>
                <a:t>+Dn</a:t>
              </a:r>
              <a:endParaRPr lang="sv-SE" sz="2000" b="1" baseline="-25000" dirty="0">
                <a:latin typeface="Symbol" pitchFamily="2" charset="2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77BAF0A-545C-2233-65A5-2FBAE126168D}"/>
                </a:ext>
              </a:extLst>
            </p:cNvPr>
            <p:cNvSpPr txBox="1"/>
            <p:nvPr/>
          </p:nvSpPr>
          <p:spPr>
            <a:xfrm>
              <a:off x="3779112" y="4216468"/>
              <a:ext cx="979591" cy="561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b="1" dirty="0">
                  <a:latin typeface="Symbol" pitchFamily="2" charset="2"/>
                </a:rPr>
                <a:t>n</a:t>
              </a:r>
              <a:r>
                <a:rPr lang="sv-SE" sz="2000" b="1" baseline="-25000" dirty="0">
                  <a:latin typeface="Symbol" pitchFamily="2" charset="2"/>
                </a:rPr>
                <a:t>o</a:t>
              </a:r>
              <a:r>
                <a:rPr lang="sv-SE" sz="2000" b="1" dirty="0">
                  <a:latin typeface="Symbol" pitchFamily="2" charset="2"/>
                </a:rPr>
                <a:t>-</a:t>
              </a:r>
              <a:r>
                <a:rPr lang="sv-SE" sz="2000" b="1" dirty="0" err="1">
                  <a:latin typeface="Symbol" pitchFamily="2" charset="2"/>
                </a:rPr>
                <a:t>Dn</a:t>
              </a:r>
              <a:endParaRPr lang="sv-SE" sz="2000" b="1" baseline="-25000" dirty="0">
                <a:latin typeface="Symbol" pitchFamily="2" charset="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F08ADC9-7BA2-9C37-FEEC-F7FF11EC9D48}"/>
                </a:ext>
              </a:extLst>
            </p:cNvPr>
            <p:cNvSpPr txBox="1"/>
            <p:nvPr/>
          </p:nvSpPr>
          <p:spPr>
            <a:xfrm>
              <a:off x="361765" y="4221243"/>
              <a:ext cx="979591" cy="561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b="1" dirty="0">
                  <a:latin typeface="Symbol" pitchFamily="2" charset="2"/>
                </a:rPr>
                <a:t>n</a:t>
              </a:r>
              <a:r>
                <a:rPr lang="sv-SE" sz="2000" b="1" baseline="-25000" dirty="0">
                  <a:latin typeface="Symbol" pitchFamily="2" charset="2"/>
                </a:rPr>
                <a:t>o</a:t>
              </a:r>
              <a:r>
                <a:rPr lang="sv-SE" sz="2000" b="1" dirty="0">
                  <a:latin typeface="Symbol" pitchFamily="2" charset="2"/>
                </a:rPr>
                <a:t>-</a:t>
              </a:r>
              <a:r>
                <a:rPr lang="sv-SE" sz="2000" b="1" dirty="0" err="1">
                  <a:latin typeface="Symbol" pitchFamily="2" charset="2"/>
                </a:rPr>
                <a:t>Dn</a:t>
              </a:r>
              <a:endParaRPr lang="sv-SE" sz="2000" b="1" baseline="-25000" dirty="0">
                <a:latin typeface="Symbol" pitchFamily="2" charset="2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E62016C-F021-BFD8-C152-D29EDDA3CA84}"/>
                </a:ext>
              </a:extLst>
            </p:cNvPr>
            <p:cNvCxnSpPr>
              <a:cxnSpLocks/>
            </p:cNvCxnSpPr>
            <p:nvPr/>
          </p:nvCxnSpPr>
          <p:spPr>
            <a:xfrm>
              <a:off x="4553790" y="4838752"/>
              <a:ext cx="0" cy="897824"/>
            </a:xfrm>
            <a:prstGeom prst="line">
              <a:avLst/>
            </a:prstGeom>
            <a:ln w="3810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6E3182D-3BFA-5863-20AC-14516DF43DDB}"/>
                </a:ext>
              </a:extLst>
            </p:cNvPr>
            <p:cNvCxnSpPr>
              <a:cxnSpLocks/>
            </p:cNvCxnSpPr>
            <p:nvPr/>
          </p:nvCxnSpPr>
          <p:spPr>
            <a:xfrm>
              <a:off x="5016095" y="4838752"/>
              <a:ext cx="0" cy="897824"/>
            </a:xfrm>
            <a:prstGeom prst="line">
              <a:avLst/>
            </a:prstGeom>
            <a:ln w="3810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6B10B7A-46C6-FD85-3F60-D16F1F93C576}"/>
                </a:ext>
              </a:extLst>
            </p:cNvPr>
            <p:cNvCxnSpPr>
              <a:cxnSpLocks/>
            </p:cNvCxnSpPr>
            <p:nvPr/>
          </p:nvCxnSpPr>
          <p:spPr>
            <a:xfrm>
              <a:off x="4784943" y="4838752"/>
              <a:ext cx="0" cy="897824"/>
            </a:xfrm>
            <a:prstGeom prst="line">
              <a:avLst/>
            </a:prstGeom>
            <a:ln w="3810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2AC1B31-FFD1-6C47-AA1E-15A8E5813CC6}"/>
                </a:ext>
              </a:extLst>
            </p:cNvPr>
            <p:cNvCxnSpPr>
              <a:cxnSpLocks/>
            </p:cNvCxnSpPr>
            <p:nvPr/>
          </p:nvCxnSpPr>
          <p:spPr>
            <a:xfrm>
              <a:off x="5247247" y="4838752"/>
              <a:ext cx="0" cy="897824"/>
            </a:xfrm>
            <a:prstGeom prst="line">
              <a:avLst/>
            </a:prstGeom>
            <a:ln w="3810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94C1CCA-8D8D-17DF-4EEF-407783B630DB}"/>
                </a:ext>
              </a:extLst>
            </p:cNvPr>
            <p:cNvCxnSpPr>
              <a:cxnSpLocks/>
            </p:cNvCxnSpPr>
            <p:nvPr/>
          </p:nvCxnSpPr>
          <p:spPr>
            <a:xfrm>
              <a:off x="4322640" y="4838752"/>
              <a:ext cx="0" cy="897824"/>
            </a:xfrm>
            <a:prstGeom prst="line">
              <a:avLst/>
            </a:prstGeom>
            <a:ln w="3810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1503320-2EE6-59BE-35A9-D1AAD6180E71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05" y="4810590"/>
              <a:ext cx="0" cy="897824"/>
            </a:xfrm>
            <a:prstGeom prst="line">
              <a:avLst/>
            </a:prstGeom>
            <a:ln w="3810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1D393E2-711B-C64E-DB6D-BFE226A29380}"/>
                </a:ext>
              </a:extLst>
            </p:cNvPr>
            <p:cNvCxnSpPr>
              <a:cxnSpLocks/>
            </p:cNvCxnSpPr>
            <p:nvPr/>
          </p:nvCxnSpPr>
          <p:spPr>
            <a:xfrm>
              <a:off x="1480909" y="4810590"/>
              <a:ext cx="0" cy="897824"/>
            </a:xfrm>
            <a:prstGeom prst="line">
              <a:avLst/>
            </a:prstGeom>
            <a:ln w="3810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232A1FF-65A6-25B3-C5FA-C5961BD3E5DA}"/>
                </a:ext>
              </a:extLst>
            </p:cNvPr>
            <p:cNvCxnSpPr>
              <a:cxnSpLocks/>
            </p:cNvCxnSpPr>
            <p:nvPr/>
          </p:nvCxnSpPr>
          <p:spPr>
            <a:xfrm>
              <a:off x="1249757" y="4810590"/>
              <a:ext cx="0" cy="897824"/>
            </a:xfrm>
            <a:prstGeom prst="line">
              <a:avLst/>
            </a:prstGeom>
            <a:ln w="3810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9A2101F-8ED2-0729-740D-38CFBE7EA5BE}"/>
                </a:ext>
              </a:extLst>
            </p:cNvPr>
            <p:cNvCxnSpPr>
              <a:cxnSpLocks/>
            </p:cNvCxnSpPr>
            <p:nvPr/>
          </p:nvCxnSpPr>
          <p:spPr>
            <a:xfrm>
              <a:off x="1712061" y="4810590"/>
              <a:ext cx="0" cy="897824"/>
            </a:xfrm>
            <a:prstGeom prst="line">
              <a:avLst/>
            </a:prstGeom>
            <a:ln w="3810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571C3A1-AE03-3DD4-445B-6AD4524BA509}"/>
                </a:ext>
              </a:extLst>
            </p:cNvPr>
            <p:cNvCxnSpPr>
              <a:cxnSpLocks/>
            </p:cNvCxnSpPr>
            <p:nvPr/>
          </p:nvCxnSpPr>
          <p:spPr>
            <a:xfrm>
              <a:off x="787454" y="4810590"/>
              <a:ext cx="0" cy="897824"/>
            </a:xfrm>
            <a:prstGeom prst="line">
              <a:avLst/>
            </a:prstGeom>
            <a:ln w="3810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E01682E-18C2-7EA3-A406-596E5CAAF7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3844" y="5259605"/>
              <a:ext cx="1618182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EE73B98-A4E0-9DCF-1F0F-A6D3246783D0}"/>
                </a:ext>
              </a:extLst>
            </p:cNvPr>
            <p:cNvCxnSpPr>
              <a:cxnSpLocks/>
            </p:cNvCxnSpPr>
            <p:nvPr/>
          </p:nvCxnSpPr>
          <p:spPr>
            <a:xfrm>
              <a:off x="4895281" y="4694539"/>
              <a:ext cx="0" cy="1097280"/>
            </a:xfrm>
            <a:prstGeom prst="line">
              <a:avLst/>
            </a:prstGeom>
            <a:ln w="38100">
              <a:solidFill>
                <a:srgbClr val="FF0000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33DC2D6-8839-D9B9-14CC-5838AE396472}"/>
                </a:ext>
              </a:extLst>
            </p:cNvPr>
            <p:cNvCxnSpPr>
              <a:cxnSpLocks/>
            </p:cNvCxnSpPr>
            <p:nvPr/>
          </p:nvCxnSpPr>
          <p:spPr>
            <a:xfrm>
              <a:off x="1938739" y="4820131"/>
              <a:ext cx="0" cy="897824"/>
            </a:xfrm>
            <a:prstGeom prst="line">
              <a:avLst/>
            </a:prstGeom>
            <a:ln w="3810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8F7A15F-8A35-7B25-C4DA-C5A9A79CD21B}"/>
                </a:ext>
              </a:extLst>
            </p:cNvPr>
            <p:cNvCxnSpPr>
              <a:cxnSpLocks/>
            </p:cNvCxnSpPr>
            <p:nvPr/>
          </p:nvCxnSpPr>
          <p:spPr>
            <a:xfrm>
              <a:off x="5455705" y="4834113"/>
              <a:ext cx="0" cy="897824"/>
            </a:xfrm>
            <a:prstGeom prst="line">
              <a:avLst/>
            </a:prstGeom>
            <a:ln w="38100">
              <a:solidFill>
                <a:schemeClr val="tx1"/>
              </a:solidFill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CF3FF0B-55AB-8B5F-30DA-ACA869C45613}"/>
                </a:ext>
              </a:extLst>
            </p:cNvPr>
            <p:cNvCxnSpPr>
              <a:cxnSpLocks/>
            </p:cNvCxnSpPr>
            <p:nvPr/>
          </p:nvCxnSpPr>
          <p:spPr>
            <a:xfrm>
              <a:off x="868207" y="2421368"/>
              <a:ext cx="0" cy="483343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B612494-3FFA-23A9-8C3E-5D9EC5BBBFF4}"/>
                </a:ext>
              </a:extLst>
            </p:cNvPr>
            <p:cNvCxnSpPr>
              <a:cxnSpLocks/>
            </p:cNvCxnSpPr>
            <p:nvPr/>
          </p:nvCxnSpPr>
          <p:spPr>
            <a:xfrm>
              <a:off x="2024230" y="2414705"/>
              <a:ext cx="0" cy="483343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984B80B-08E9-3C41-4717-8271499CF8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32962" y="2656382"/>
              <a:ext cx="446861" cy="6657"/>
            </a:xfrm>
            <a:prstGeom prst="line">
              <a:avLst/>
            </a:prstGeom>
            <a:ln w="38100">
              <a:solidFill>
                <a:srgbClr val="C00000"/>
              </a:solidFill>
              <a:headEnd type="stealth"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BF1D8EB-0E01-9C2B-2FE3-782067DEB41D}"/>
                </a:ext>
              </a:extLst>
            </p:cNvPr>
            <p:cNvSpPr/>
            <p:nvPr/>
          </p:nvSpPr>
          <p:spPr>
            <a:xfrm>
              <a:off x="4011453" y="2414705"/>
              <a:ext cx="481122" cy="483343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B3AFFF8-B9A6-B475-BE31-E80DCBBEC1B9}"/>
                </a:ext>
              </a:extLst>
            </p:cNvPr>
            <p:cNvSpPr/>
            <p:nvPr/>
          </p:nvSpPr>
          <p:spPr>
            <a:xfrm>
              <a:off x="5197526" y="2404885"/>
              <a:ext cx="481122" cy="483343"/>
            </a:xfrm>
            <a:prstGeom prst="ellipse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B1FAC9C8-3429-DAD5-03FB-0C6D5AE3F63E}"/>
                </a:ext>
              </a:extLst>
            </p:cNvPr>
            <p:cNvCxnSpPr/>
            <p:nvPr/>
          </p:nvCxnSpPr>
          <p:spPr>
            <a:xfrm>
              <a:off x="5678650" y="2599165"/>
              <a:ext cx="0" cy="114425"/>
            </a:xfrm>
            <a:prstGeom prst="straightConnector1">
              <a:avLst/>
            </a:prstGeom>
            <a:ln w="25400">
              <a:solidFill>
                <a:srgbClr val="0070C0"/>
              </a:solidFill>
              <a:headEnd w="lg" len="med"/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CFEC2977-5FCE-0BAE-A85C-3DD014804FD3}"/>
                </a:ext>
              </a:extLst>
            </p:cNvPr>
            <p:cNvCxnSpPr>
              <a:cxnSpLocks/>
            </p:cNvCxnSpPr>
            <p:nvPr/>
          </p:nvCxnSpPr>
          <p:spPr>
            <a:xfrm>
              <a:off x="4019790" y="2611187"/>
              <a:ext cx="0" cy="114425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D285C66-CCFF-7B71-990E-5658F5250558}"/>
                </a:ext>
              </a:extLst>
            </p:cNvPr>
            <p:cNvSpPr txBox="1"/>
            <p:nvPr/>
          </p:nvSpPr>
          <p:spPr>
            <a:xfrm>
              <a:off x="2182026" y="2424057"/>
              <a:ext cx="1748443" cy="518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Polarizations</a:t>
              </a:r>
              <a:endParaRPr lang="sv-S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96A41A5-F6F5-F969-F1A9-517FD7EBC32C}"/>
                </a:ext>
              </a:extLst>
            </p:cNvPr>
            <p:cNvSpPr txBox="1"/>
            <p:nvPr/>
          </p:nvSpPr>
          <p:spPr>
            <a:xfrm>
              <a:off x="2382725" y="3855877"/>
              <a:ext cx="1688870" cy="5180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 err="1">
                  <a:latin typeface="Arial" panose="020B0604020202020204" pitchFamily="34" charset="0"/>
                  <a:cs typeface="Arial" panose="020B0604020202020204" pitchFamily="34" charset="0"/>
                </a:rPr>
                <a:t>Frequencies</a:t>
              </a:r>
              <a:endParaRPr lang="sv-S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1FBB428A-6264-23C8-A4E4-DC371E0385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4857" y="4437150"/>
              <a:ext cx="1196384" cy="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6644AB7-932F-5688-9259-8CD328F46A05}"/>
                </a:ext>
              </a:extLst>
            </p:cNvPr>
            <p:cNvSpPr txBox="1"/>
            <p:nvPr/>
          </p:nvSpPr>
          <p:spPr>
            <a:xfrm>
              <a:off x="2396569" y="5049538"/>
              <a:ext cx="1498985" cy="4936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>
                  <a:solidFill>
                    <a:srgbClr val="FF0000"/>
                  </a:solidFill>
                </a:rPr>
                <a:t>Observation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AF21A9C-4201-5DEA-6024-4D58181AA1D6}"/>
                </a:ext>
              </a:extLst>
            </p:cNvPr>
            <p:cNvSpPr txBox="1"/>
            <p:nvPr/>
          </p:nvSpPr>
          <p:spPr>
            <a:xfrm>
              <a:off x="4638509" y="4202799"/>
              <a:ext cx="478811" cy="561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b="1" dirty="0">
                  <a:latin typeface="Symbol" pitchFamily="2" charset="2"/>
                </a:rPr>
                <a:t>n</a:t>
              </a:r>
              <a:r>
                <a:rPr lang="sv-SE" sz="2000" b="1" baseline="-25000" dirty="0">
                  <a:latin typeface="Symbol" pitchFamily="2" charset="2"/>
                </a:rPr>
                <a:t>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DDD85ACF-88F6-B977-A2BD-E6B3811BE738}"/>
                    </a:ext>
                  </a:extLst>
                </p:cNvPr>
                <p:cNvSpPr/>
                <p:nvPr/>
              </p:nvSpPr>
              <p:spPr>
                <a:xfrm>
                  <a:off x="3847192" y="4928869"/>
                  <a:ext cx="465663" cy="5205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acc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D2791B40-2699-184A-878E-68DE311EC4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47192" y="4928869"/>
                  <a:ext cx="465663" cy="520555"/>
                </a:xfrm>
                <a:prstGeom prst="rect">
                  <a:avLst/>
                </a:prstGeom>
                <a:blipFill>
                  <a:blip r:embed="rId5"/>
                  <a:stretch>
                    <a:fillRect l="-2941" b="-2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C72EC21F-E02F-49DE-87F3-4E6B89EDD2EC}"/>
              </a:ext>
            </a:extLst>
          </p:cNvPr>
          <p:cNvSpPr txBox="1"/>
          <p:nvPr/>
        </p:nvSpPr>
        <p:spPr>
          <a:xfrm>
            <a:off x="1910954" y="3192695"/>
            <a:ext cx="1611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Symbol" pitchFamily="2" charset="2"/>
              </a:rPr>
              <a:t>Dl </a:t>
            </a:r>
            <a:r>
              <a:rPr lang="en-US" sz="2800" dirty="0">
                <a:solidFill>
                  <a:srgbClr val="FFFF00"/>
                </a:solidFill>
              </a:rPr>
              <a:t>≈   |B|</a:t>
            </a:r>
          </a:p>
        </p:txBody>
      </p:sp>
      <p:sp>
        <p:nvSpPr>
          <p:cNvPr id="54" name="Google Shape;300;p44">
            <a:extLst>
              <a:ext uri="{FF2B5EF4-FFF2-40B4-BE49-F238E27FC236}">
                <a16:creationId xmlns:a16="http://schemas.microsoft.com/office/drawing/2014/main" id="{957A5D2E-EBD6-FAA7-4596-CF314ADCA036}"/>
              </a:ext>
            </a:extLst>
          </p:cNvPr>
          <p:cNvSpPr txBox="1">
            <a:spLocks/>
          </p:cNvSpPr>
          <p:nvPr/>
        </p:nvSpPr>
        <p:spPr>
          <a:xfrm>
            <a:off x="7947890" y="6568887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400"/>
            </a:pPr>
            <a:r>
              <a:rPr lang="en-US" dirty="0">
                <a:solidFill>
                  <a:schemeClr val="bg1"/>
                </a:solidFill>
              </a:rPr>
              <a:t>Sam Yee</a:t>
            </a:r>
          </a:p>
        </p:txBody>
      </p:sp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94CAE23A-4223-4C1D-6CEC-DF0340F7E837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</p:spTree>
    <p:extLst>
      <p:ext uri="{BB962C8B-B14F-4D97-AF65-F5344CB8AC3E}">
        <p14:creationId xmlns:p14="http://schemas.microsoft.com/office/powerpoint/2010/main" val="1684349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4"/>
          <p:cNvSpPr txBox="1">
            <a:spLocks noGrp="1"/>
          </p:cNvSpPr>
          <p:nvPr>
            <p:ph type="title"/>
          </p:nvPr>
        </p:nvSpPr>
        <p:spPr>
          <a:xfrm>
            <a:off x="336948" y="338495"/>
            <a:ext cx="11855052" cy="5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>
                <a:solidFill>
                  <a:schemeClr val="lt1"/>
                </a:solidFill>
              </a:rPr>
              <a:t>EZIE Studies the Electrical Currents in the Earth Ionosphere,  Fundamental to Energy Transfer within the Sun-Earth System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98" name="Google Shape;298;p44"/>
          <p:cNvSpPr txBox="1">
            <a:spLocks noGrp="1"/>
          </p:cNvSpPr>
          <p:nvPr>
            <p:ph type="sldNum" idx="12"/>
          </p:nvPr>
        </p:nvSpPr>
        <p:spPr>
          <a:xfrm>
            <a:off x="11565397" y="6576427"/>
            <a:ext cx="2838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E88851-6144-6C42-B158-BD96B222F09F}"/>
              </a:ext>
            </a:extLst>
          </p:cNvPr>
          <p:cNvGrpSpPr/>
          <p:nvPr/>
        </p:nvGrpSpPr>
        <p:grpSpPr>
          <a:xfrm>
            <a:off x="5781368" y="1468693"/>
            <a:ext cx="6513872" cy="5013098"/>
            <a:chOff x="6343957" y="1397977"/>
            <a:chExt cx="5848043" cy="4822723"/>
          </a:xfrm>
        </p:grpSpPr>
        <p:pic>
          <p:nvPicPr>
            <p:cNvPr id="293" name="Google Shape;293;p44"/>
            <p:cNvPicPr preferRelativeResize="0"/>
            <p:nvPr/>
          </p:nvPicPr>
          <p:blipFill rotWithShape="1">
            <a:blip r:embed="rId3">
              <a:alphaModFix/>
            </a:blip>
            <a:srcRect l="145" r="145"/>
            <a:stretch/>
          </p:blipFill>
          <p:spPr>
            <a:xfrm>
              <a:off x="6343957" y="1397977"/>
              <a:ext cx="5848043" cy="48227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44"/>
            <p:cNvSpPr/>
            <p:nvPr/>
          </p:nvSpPr>
          <p:spPr>
            <a:xfrm>
              <a:off x="8978113" y="2123082"/>
              <a:ext cx="852593" cy="415786"/>
            </a:xfrm>
            <a:prstGeom prst="rect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4"/>
            <p:cNvSpPr/>
            <p:nvPr/>
          </p:nvSpPr>
          <p:spPr>
            <a:xfrm>
              <a:off x="7200322" y="4415231"/>
              <a:ext cx="852593" cy="428579"/>
            </a:xfrm>
            <a:prstGeom prst="rect">
              <a:avLst/>
            </a:prstGeom>
            <a:noFill/>
            <a:ln w="2857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4"/>
            <p:cNvSpPr/>
            <p:nvPr/>
          </p:nvSpPr>
          <p:spPr>
            <a:xfrm rot="1440000">
              <a:off x="9077875" y="2989578"/>
              <a:ext cx="552879" cy="176706"/>
            </a:xfrm>
            <a:custGeom>
              <a:avLst/>
              <a:gdLst/>
              <a:ahLst/>
              <a:cxnLst/>
              <a:rect l="l" t="t" r="r" b="b"/>
              <a:pathLst>
                <a:path w="616131" h="247821" extrusionOk="0">
                  <a:moveTo>
                    <a:pt x="0" y="142666"/>
                  </a:moveTo>
                  <a:cubicBezTo>
                    <a:pt x="229542" y="-48298"/>
                    <a:pt x="265436" y="36577"/>
                    <a:pt x="436530" y="82988"/>
                  </a:cubicBezTo>
                  <a:lnTo>
                    <a:pt x="409085" y="0"/>
                  </a:lnTo>
                  <a:lnTo>
                    <a:pt x="616131" y="212628"/>
                  </a:lnTo>
                  <a:lnTo>
                    <a:pt x="410051" y="247821"/>
                  </a:lnTo>
                  <a:lnTo>
                    <a:pt x="444135" y="183825"/>
                  </a:lnTo>
                  <a:cubicBezTo>
                    <a:pt x="291113" y="134905"/>
                    <a:pt x="226601" y="109264"/>
                    <a:pt x="66569" y="220596"/>
                  </a:cubicBezTo>
                  <a:lnTo>
                    <a:pt x="0" y="142666"/>
                  </a:lnTo>
                  <a:close/>
                </a:path>
              </a:pathLst>
            </a:cu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rmAutofit lnSpcReduction="10000"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endParaRPr sz="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4"/>
            <p:cNvSpPr/>
            <p:nvPr/>
          </p:nvSpPr>
          <p:spPr>
            <a:xfrm rot="12240000" flipH="1">
              <a:off x="8268890" y="4470105"/>
              <a:ext cx="1080159" cy="318417"/>
            </a:xfrm>
            <a:custGeom>
              <a:avLst/>
              <a:gdLst/>
              <a:ahLst/>
              <a:cxnLst/>
              <a:rect l="l" t="t" r="r" b="b"/>
              <a:pathLst>
                <a:path w="616131" h="247821" extrusionOk="0">
                  <a:moveTo>
                    <a:pt x="0" y="142666"/>
                  </a:moveTo>
                  <a:cubicBezTo>
                    <a:pt x="229542" y="-48298"/>
                    <a:pt x="265436" y="36577"/>
                    <a:pt x="436530" y="82988"/>
                  </a:cubicBezTo>
                  <a:lnTo>
                    <a:pt x="409085" y="0"/>
                  </a:lnTo>
                  <a:lnTo>
                    <a:pt x="616131" y="212628"/>
                  </a:lnTo>
                  <a:lnTo>
                    <a:pt x="410051" y="247821"/>
                  </a:lnTo>
                  <a:lnTo>
                    <a:pt x="444135" y="183825"/>
                  </a:lnTo>
                  <a:cubicBezTo>
                    <a:pt x="291113" y="134905"/>
                    <a:pt x="226601" y="109264"/>
                    <a:pt x="66569" y="220596"/>
                  </a:cubicBezTo>
                  <a:lnTo>
                    <a:pt x="0" y="142666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rmAutofit fontScale="92500" lnSpcReduction="10000"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2" descr="Supercomputers capture turbulence in the solar wind">
            <a:extLst>
              <a:ext uri="{FF2B5EF4-FFF2-40B4-BE49-F238E27FC236}">
                <a16:creationId xmlns:a16="http://schemas.microsoft.com/office/drawing/2014/main" id="{DF3A46C0-08FE-9745-BF36-C587A114CC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" b="11684"/>
          <a:stretch/>
        </p:blipFill>
        <p:spPr bwMode="auto">
          <a:xfrm>
            <a:off x="0" y="2052063"/>
            <a:ext cx="5855613" cy="382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300;p44">
            <a:extLst>
              <a:ext uri="{FF2B5EF4-FFF2-40B4-BE49-F238E27FC236}">
                <a16:creationId xmlns:a16="http://schemas.microsoft.com/office/drawing/2014/main" id="{74D18BA1-3CC7-7AC7-BF5B-01716A3A0108}"/>
              </a:ext>
            </a:extLst>
          </p:cNvPr>
          <p:cNvSpPr txBox="1">
            <a:spLocks/>
          </p:cNvSpPr>
          <p:nvPr/>
        </p:nvSpPr>
        <p:spPr>
          <a:xfrm>
            <a:off x="7947890" y="6568887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400"/>
            </a:pPr>
            <a:r>
              <a:rPr lang="en-US" dirty="0">
                <a:solidFill>
                  <a:schemeClr val="bg1"/>
                </a:solidFill>
              </a:rPr>
              <a:t>Sam Yee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63E48F4-BFA7-E918-B4CF-8130725437DF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5"/>
          <p:cNvSpPr txBox="1">
            <a:spLocks noGrp="1"/>
          </p:cNvSpPr>
          <p:nvPr>
            <p:ph type="sldNum" idx="12"/>
          </p:nvPr>
        </p:nvSpPr>
        <p:spPr>
          <a:xfrm>
            <a:off x="11565397" y="6576427"/>
            <a:ext cx="283703" cy="15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374" name="Google Shape;374;p55"/>
          <p:cNvSpPr txBox="1">
            <a:spLocks noGrp="1"/>
          </p:cNvSpPr>
          <p:nvPr>
            <p:ph type="title"/>
          </p:nvPr>
        </p:nvSpPr>
        <p:spPr>
          <a:xfrm>
            <a:off x="161292" y="281573"/>
            <a:ext cx="11506200" cy="54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3200" dirty="0">
                <a:solidFill>
                  <a:schemeClr val="lt1"/>
                </a:solidFill>
              </a:rPr>
              <a:t>EZIE Objectives are to Resolve Fifty Year-old Debates on the Structures of the High-Latitude Current System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75" name="Google Shape;375;p55"/>
          <p:cNvSpPr txBox="1"/>
          <p:nvPr/>
        </p:nvSpPr>
        <p:spPr>
          <a:xfrm>
            <a:off x="11565397" y="6576427"/>
            <a:ext cx="283703" cy="15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1" i="0" u="none" strike="noStrike" cap="none">
                <a:solidFill>
                  <a:srgbClr val="6EC385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000" b="1" i="0" u="none" strike="noStrike" cap="none">
              <a:solidFill>
                <a:srgbClr val="6EC38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5"/>
          <p:cNvSpPr txBox="1"/>
          <p:nvPr/>
        </p:nvSpPr>
        <p:spPr>
          <a:xfrm>
            <a:off x="11565397" y="6576427"/>
            <a:ext cx="283703" cy="15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5"/>
          <p:cNvSpPr txBox="1"/>
          <p:nvPr/>
        </p:nvSpPr>
        <p:spPr>
          <a:xfrm>
            <a:off x="8064794" y="6576553"/>
            <a:ext cx="3338625" cy="162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77100" y="1347299"/>
            <a:ext cx="5941972" cy="4958617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5"/>
          <p:cNvSpPr/>
          <p:nvPr/>
        </p:nvSpPr>
        <p:spPr>
          <a:xfrm>
            <a:off x="4262718" y="6473952"/>
            <a:ext cx="3576900" cy="365700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1" name="Google Shape;381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973" y="1195593"/>
            <a:ext cx="5091491" cy="51813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9FD8A83-F9ED-F354-36E2-F3EEEE6F72DF}"/>
              </a:ext>
            </a:extLst>
          </p:cNvPr>
          <p:cNvCxnSpPr/>
          <p:nvPr/>
        </p:nvCxnSpPr>
        <p:spPr>
          <a:xfrm>
            <a:off x="272928" y="31623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EDEA897-7D20-D25E-2392-D0F559E3D5AD}"/>
              </a:ext>
            </a:extLst>
          </p:cNvPr>
          <p:cNvCxnSpPr/>
          <p:nvPr/>
        </p:nvCxnSpPr>
        <p:spPr>
          <a:xfrm>
            <a:off x="604973" y="2190750"/>
            <a:ext cx="229062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3B8B3A1-9547-44A3-D6A6-A62BD19F9CD5}"/>
              </a:ext>
            </a:extLst>
          </p:cNvPr>
          <p:cNvCxnSpPr/>
          <p:nvPr/>
        </p:nvCxnSpPr>
        <p:spPr>
          <a:xfrm>
            <a:off x="681173" y="2476500"/>
            <a:ext cx="20116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DB44CE-957F-043A-C39F-54C88E936D6A}"/>
              </a:ext>
            </a:extLst>
          </p:cNvPr>
          <p:cNvCxnSpPr/>
          <p:nvPr/>
        </p:nvCxnSpPr>
        <p:spPr>
          <a:xfrm>
            <a:off x="662123" y="2781300"/>
            <a:ext cx="210312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7A3945-6B06-EED7-1D4B-B3F07DE72743}"/>
              </a:ext>
            </a:extLst>
          </p:cNvPr>
          <p:cNvCxnSpPr/>
          <p:nvPr/>
        </p:nvCxnSpPr>
        <p:spPr>
          <a:xfrm>
            <a:off x="681172" y="3086100"/>
            <a:ext cx="237744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14869E-BA6C-6686-F9E5-4CFB3CA9D5EE}"/>
              </a:ext>
            </a:extLst>
          </p:cNvPr>
          <p:cNvCxnSpPr/>
          <p:nvPr/>
        </p:nvCxnSpPr>
        <p:spPr>
          <a:xfrm>
            <a:off x="700223" y="3371850"/>
            <a:ext cx="13716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1C439AE-6FE8-B9E0-377D-23F25EEFA380}"/>
              </a:ext>
            </a:extLst>
          </p:cNvPr>
          <p:cNvCxnSpPr/>
          <p:nvPr/>
        </p:nvCxnSpPr>
        <p:spPr>
          <a:xfrm>
            <a:off x="6095999" y="2133600"/>
            <a:ext cx="265176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ABA6933-2488-A1DC-DBE5-AC6B32EF8739}"/>
              </a:ext>
            </a:extLst>
          </p:cNvPr>
          <p:cNvCxnSpPr/>
          <p:nvPr/>
        </p:nvCxnSpPr>
        <p:spPr>
          <a:xfrm>
            <a:off x="6134100" y="2476500"/>
            <a:ext cx="1828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481211-A627-83BC-B2F2-84F831BD15B4}"/>
              </a:ext>
            </a:extLst>
          </p:cNvPr>
          <p:cNvCxnSpPr/>
          <p:nvPr/>
        </p:nvCxnSpPr>
        <p:spPr>
          <a:xfrm>
            <a:off x="6115050" y="2838450"/>
            <a:ext cx="2290627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F6473C-0F81-77BF-FAA5-E2840D28E215}"/>
              </a:ext>
            </a:extLst>
          </p:cNvPr>
          <p:cNvCxnSpPr/>
          <p:nvPr/>
        </p:nvCxnSpPr>
        <p:spPr>
          <a:xfrm>
            <a:off x="6096000" y="3181350"/>
            <a:ext cx="155448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CAF372-1BD6-B06B-F5EA-DE3B2BBC00C3}"/>
              </a:ext>
            </a:extLst>
          </p:cNvPr>
          <p:cNvCxnSpPr/>
          <p:nvPr/>
        </p:nvCxnSpPr>
        <p:spPr>
          <a:xfrm>
            <a:off x="6096000" y="3543300"/>
            <a:ext cx="128016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300;p44">
            <a:extLst>
              <a:ext uri="{FF2B5EF4-FFF2-40B4-BE49-F238E27FC236}">
                <a16:creationId xmlns:a16="http://schemas.microsoft.com/office/drawing/2014/main" id="{37C50C93-53E5-ED17-DD9B-7DE43D896AAF}"/>
              </a:ext>
            </a:extLst>
          </p:cNvPr>
          <p:cNvSpPr txBox="1">
            <a:spLocks/>
          </p:cNvSpPr>
          <p:nvPr/>
        </p:nvSpPr>
        <p:spPr>
          <a:xfrm>
            <a:off x="7947890" y="6568887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400"/>
            </a:pPr>
            <a:r>
              <a:rPr lang="en-US" dirty="0">
                <a:solidFill>
                  <a:schemeClr val="bg1"/>
                </a:solidFill>
              </a:rPr>
              <a:t>Sam Yee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32F499C0-F005-6CF5-7C28-AD2072134156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F69FE5-A44D-DA4A-AFD3-651A9C6699C7}"/>
              </a:ext>
            </a:extLst>
          </p:cNvPr>
          <p:cNvSpPr/>
          <p:nvPr/>
        </p:nvSpPr>
        <p:spPr>
          <a:xfrm>
            <a:off x="105872" y="191840"/>
            <a:ext cx="12086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EZIE Measurement Objectives and Implementation Approach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9809CDFF-5FD7-8841-832F-4DFB6DFC3507}"/>
              </a:ext>
            </a:extLst>
          </p:cNvPr>
          <p:cNvSpPr txBox="1">
            <a:spLocks/>
          </p:cNvSpPr>
          <p:nvPr/>
        </p:nvSpPr>
        <p:spPr>
          <a:xfrm>
            <a:off x="7208651" y="1884422"/>
            <a:ext cx="4818366" cy="3583474"/>
          </a:xfrm>
          <a:prstGeom prst="rect">
            <a:avLst/>
          </a:prstGeom>
        </p:spPr>
        <p:txBody>
          <a:bodyPr/>
          <a:lstStyle>
            <a:lvl1pPr marL="231775" indent="-2317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rgbClr val="6EC385"/>
              </a:buClr>
              <a:buSzPct val="110000"/>
              <a:buFont typeface="Arial"/>
              <a:buChar char="•"/>
              <a:tabLst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542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rgbClr val="6EC385"/>
              </a:buClr>
              <a:buSzPct val="110000"/>
              <a:buFont typeface=".AppleSystemUIFont" charset="-120"/>
              <a:buChar char="-"/>
              <a:tabLst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90563" indent="-233363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rgbClr val="6EC385"/>
              </a:buClr>
              <a:buSzPct val="110000"/>
              <a:buFont typeface="Wingdings" charset="2"/>
              <a:buChar char="§"/>
              <a:tabLst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5988" indent="-225425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800"/>
              </a:spcAft>
              <a:buClr>
                <a:srgbClr val="6EC385"/>
              </a:buClr>
              <a:buSzPct val="110000"/>
              <a:buFont typeface="Courier New" charset="0"/>
              <a:buChar char="o"/>
              <a:tabLst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A92B40"/>
              </a:buClr>
              <a:buSzPct val="110000"/>
              <a:buFont typeface="Arial"/>
              <a:buChar char="•"/>
              <a:tabLst/>
              <a:defRPr sz="1600" kern="1200" baseline="0">
                <a:solidFill>
                  <a:srgbClr val="745C3A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</a:pPr>
            <a:r>
              <a:rPr lang="en-US" sz="2000" u="sng" dirty="0">
                <a:solidFill>
                  <a:srgbClr val="FFFF00"/>
                </a:solidFill>
              </a:rPr>
              <a:t>Measurement of Electrojet Temporal Evolution</a:t>
            </a:r>
            <a:r>
              <a:rPr lang="en-US" sz="2000" u="sng" dirty="0"/>
              <a:t>: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3 6U CubeSat flying in a pearls-on-a-string formation with varying separation managed by differential drag.</a:t>
            </a:r>
          </a:p>
          <a:p>
            <a:pPr marL="298450" lvl="1" indent="-28098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rgbClr val="FFFF00"/>
                </a:solidFill>
              </a:rPr>
              <a:t>Measurement of Electrojet Spatial Structure:</a:t>
            </a:r>
          </a:p>
          <a:p>
            <a:pPr marL="354013" lvl="1" indent="-168275">
              <a:lnSpc>
                <a:spcPct val="100000"/>
              </a:lnSpc>
              <a:buNone/>
              <a:tabLst>
                <a:tab pos="223838" algn="l"/>
              </a:tabLst>
            </a:pPr>
            <a:r>
              <a:rPr lang="en-US" sz="2000" dirty="0">
                <a:solidFill>
                  <a:schemeClr val="accent1"/>
                </a:solidFill>
              </a:rPr>
              <a:t>-</a:t>
            </a:r>
            <a:r>
              <a:rPr lang="en-US" sz="2000" dirty="0"/>
              <a:t> 	A compact payload consisting of four identical O</a:t>
            </a:r>
            <a:r>
              <a:rPr lang="en-US" sz="2000" baseline="-25000" dirty="0"/>
              <a:t>2</a:t>
            </a:r>
            <a:r>
              <a:rPr lang="en-US" sz="2000" dirty="0"/>
              <a:t> 118 GHz </a:t>
            </a:r>
            <a:r>
              <a:rPr lang="en-US" sz="2000" dirty="0" err="1"/>
              <a:t>spectro</a:t>
            </a:r>
            <a:r>
              <a:rPr lang="en-US" sz="2000" dirty="0"/>
              <a:t>-polarimeters to remotely measure and image electrojet induced magnetic fields.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4FB8E8-0CD4-974E-A5E5-5F1C1FF21DB6}"/>
              </a:ext>
            </a:extLst>
          </p:cNvPr>
          <p:cNvSpPr/>
          <p:nvPr/>
        </p:nvSpPr>
        <p:spPr>
          <a:xfrm>
            <a:off x="4604657" y="6509657"/>
            <a:ext cx="2862943" cy="2612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62500" lnSpcReduction="20000"/>
          </a:bodyPr>
          <a:lstStyle/>
          <a:p>
            <a:pPr algn="ctr"/>
            <a:endParaRPr lang="en-US" sz="2000" dirty="0" err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933FDD-43E5-D245-E058-2B8746E89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5318"/>
            <a:ext cx="6921815" cy="4634042"/>
          </a:xfrm>
          <a:prstGeom prst="rect">
            <a:avLst/>
          </a:prstGeom>
        </p:spPr>
      </p:pic>
      <p:sp>
        <p:nvSpPr>
          <p:cNvPr id="9" name="Google Shape;300;p44">
            <a:extLst>
              <a:ext uri="{FF2B5EF4-FFF2-40B4-BE49-F238E27FC236}">
                <a16:creationId xmlns:a16="http://schemas.microsoft.com/office/drawing/2014/main" id="{EC64569C-BE3D-2A78-DBA4-1522DE34ABEF}"/>
              </a:ext>
            </a:extLst>
          </p:cNvPr>
          <p:cNvSpPr txBox="1">
            <a:spLocks/>
          </p:cNvSpPr>
          <p:nvPr/>
        </p:nvSpPr>
        <p:spPr>
          <a:xfrm>
            <a:off x="7947890" y="6568887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400"/>
            </a:pPr>
            <a:r>
              <a:rPr lang="en-US" dirty="0">
                <a:solidFill>
                  <a:schemeClr val="bg1"/>
                </a:solidFill>
              </a:rPr>
              <a:t>Sam Yee</a:t>
            </a:r>
          </a:p>
        </p:txBody>
      </p:sp>
      <p:sp>
        <p:nvSpPr>
          <p:cNvPr id="2" name="Content Placeholder 57">
            <a:extLst>
              <a:ext uri="{FF2B5EF4-FFF2-40B4-BE49-F238E27FC236}">
                <a16:creationId xmlns:a16="http://schemas.microsoft.com/office/drawing/2014/main" id="{213FE6ED-7CD7-3242-F170-DACF502A7F0D}"/>
              </a:ext>
            </a:extLst>
          </p:cNvPr>
          <p:cNvSpPr txBox="1">
            <a:spLocks/>
          </p:cNvSpPr>
          <p:nvPr/>
        </p:nvSpPr>
        <p:spPr>
          <a:xfrm>
            <a:off x="177175" y="1005108"/>
            <a:ext cx="11506200" cy="123069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The primary objective of the EZIE measurements is to reveal the mesoscale spatial structure of the aurora electrojets and their temporal evolution to discern the physical mechanism of its generation.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E3CA6B70-2DE7-2EA4-9F95-00951020CE62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</p:spTree>
    <p:extLst>
      <p:ext uri="{BB962C8B-B14F-4D97-AF65-F5344CB8AC3E}">
        <p14:creationId xmlns:p14="http://schemas.microsoft.com/office/powerpoint/2010/main" val="407205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71"/>
    </mc:Choice>
    <mc:Fallback xmlns="">
      <p:transition spd="slow" advTm="8777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5A05EB-4D00-E94F-A95A-F68BA82435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86" r="32026"/>
          <a:stretch/>
        </p:blipFill>
        <p:spPr>
          <a:xfrm rot="5400000">
            <a:off x="4409318" y="-1380263"/>
            <a:ext cx="3416302" cy="12217239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FD43A0D-4C36-9D4E-83C8-9AD60061A643}"/>
              </a:ext>
            </a:extLst>
          </p:cNvPr>
          <p:cNvSpPr txBox="1">
            <a:spLocks/>
          </p:cNvSpPr>
          <p:nvPr/>
        </p:nvSpPr>
        <p:spPr>
          <a:xfrm>
            <a:off x="685799" y="4393321"/>
            <a:ext cx="3921370" cy="13335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200"/>
              </a:spcBef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D06105-2C4E-5246-A60F-E22999F05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3337" y="1374880"/>
            <a:ext cx="3598580" cy="506420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dirty="0">
                <a:latin typeface="Arial Regular"/>
              </a:rPr>
              <a:t>Key EZIE O</a:t>
            </a:r>
            <a:r>
              <a:rPr lang="en-US" sz="2000" baseline="-25000" dirty="0">
                <a:latin typeface="Arial Regular"/>
              </a:rPr>
              <a:t>2</a:t>
            </a:r>
            <a:r>
              <a:rPr lang="en-US" sz="2000" dirty="0">
                <a:latin typeface="Arial Regular"/>
              </a:rPr>
              <a:t> 118-GHz thermal emission line measurement characteristics:</a:t>
            </a:r>
          </a:p>
          <a:p>
            <a:pPr marL="409575" indent="-180975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</a:pPr>
            <a:r>
              <a:rPr lang="en-US" sz="2000" dirty="0">
                <a:latin typeface="Arial Regular"/>
              </a:rPr>
              <a:t>Covers the entire Zeeman spectra and resolves the three split lines</a:t>
            </a:r>
          </a:p>
          <a:p>
            <a:pPr marL="635000" lvl="1" indent="-180975">
              <a:lnSpc>
                <a:spcPct val="100000"/>
              </a:lnSpc>
              <a:spcAft>
                <a:spcPts val="200"/>
              </a:spcAft>
            </a:pPr>
            <a:r>
              <a:rPr lang="en-US" sz="2000" dirty="0">
                <a:solidFill>
                  <a:srgbClr val="FFFF00"/>
                </a:solidFill>
                <a:latin typeface="Arial Regular"/>
              </a:rPr>
              <a:t>Spectral split → Total magnetic field</a:t>
            </a:r>
          </a:p>
          <a:p>
            <a:pPr marL="409575" indent="-180975">
              <a:lnSpc>
                <a:spcPct val="100000"/>
              </a:lnSpc>
              <a:spcBef>
                <a:spcPts val="400"/>
              </a:spcBef>
              <a:spcAft>
                <a:spcPts val="200"/>
              </a:spcAft>
            </a:pPr>
            <a:r>
              <a:rPr lang="en-US" sz="2000" dirty="0">
                <a:latin typeface="Arial Regular"/>
              </a:rPr>
              <a:t>Measures the full polarization state of the three lines</a:t>
            </a:r>
          </a:p>
          <a:p>
            <a:pPr marL="635000" lvl="1" indent="-180975">
              <a:lnSpc>
                <a:spcPct val="100000"/>
              </a:lnSpc>
              <a:spcAft>
                <a:spcPts val="200"/>
              </a:spcAft>
            </a:pPr>
            <a:r>
              <a:rPr lang="en-US" sz="2000" dirty="0">
                <a:solidFill>
                  <a:srgbClr val="FFFF00"/>
                </a:solidFill>
                <a:latin typeface="Arial Regular"/>
              </a:rPr>
              <a:t>Polarization → Vector B-field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9B79F9A-3482-E547-A2D8-6E8AB7C801E1}"/>
              </a:ext>
            </a:extLst>
          </p:cNvPr>
          <p:cNvCxnSpPr>
            <a:cxnSpLocks/>
          </p:cNvCxnSpPr>
          <p:nvPr/>
        </p:nvCxnSpPr>
        <p:spPr>
          <a:xfrm>
            <a:off x="1266199" y="2132523"/>
            <a:ext cx="1670878" cy="0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21">
            <a:extLst>
              <a:ext uri="{FF2B5EF4-FFF2-40B4-BE49-F238E27FC236}">
                <a16:creationId xmlns:a16="http://schemas.microsoft.com/office/drawing/2014/main" id="{03B08495-CF3E-5446-B3C3-32E1705A2580}"/>
              </a:ext>
            </a:extLst>
          </p:cNvPr>
          <p:cNvSpPr txBox="1"/>
          <p:nvPr/>
        </p:nvSpPr>
        <p:spPr>
          <a:xfrm>
            <a:off x="1444908" y="1885720"/>
            <a:ext cx="1182212" cy="10113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B magnitude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9A6F5E-5CD8-A44F-AEFC-2C9D1670F4D8}"/>
              </a:ext>
            </a:extLst>
          </p:cNvPr>
          <p:cNvSpPr txBox="1"/>
          <p:nvPr/>
        </p:nvSpPr>
        <p:spPr>
          <a:xfrm>
            <a:off x="1383983" y="2896312"/>
            <a:ext cx="2075415" cy="16847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Peak separation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4959648-D9BD-6144-9500-9F0658EBEED4}"/>
              </a:ext>
            </a:extLst>
          </p:cNvPr>
          <p:cNvSpPr/>
          <p:nvPr/>
        </p:nvSpPr>
        <p:spPr>
          <a:xfrm>
            <a:off x="562830" y="3843123"/>
            <a:ext cx="2914962" cy="2619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625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AFFAA5-50C2-1E4A-A932-26F37B71E86B}"/>
              </a:ext>
            </a:extLst>
          </p:cNvPr>
          <p:cNvSpPr txBox="1"/>
          <p:nvPr/>
        </p:nvSpPr>
        <p:spPr>
          <a:xfrm>
            <a:off x="3852615" y="3968487"/>
            <a:ext cx="3615713" cy="55399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-1           -0.5           0           0.5           1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Frequency (MHz)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4AD913C-B855-5C41-B456-9E12F967F52E}"/>
              </a:ext>
            </a:extLst>
          </p:cNvPr>
          <p:cNvSpPr/>
          <p:nvPr/>
        </p:nvSpPr>
        <p:spPr>
          <a:xfrm>
            <a:off x="240865" y="1574428"/>
            <a:ext cx="141545" cy="23996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340F68-C07B-6242-A1CC-72E5C7004198}"/>
              </a:ext>
            </a:extLst>
          </p:cNvPr>
          <p:cNvSpPr txBox="1"/>
          <p:nvPr/>
        </p:nvSpPr>
        <p:spPr>
          <a:xfrm>
            <a:off x="-34909" y="1574428"/>
            <a:ext cx="381944" cy="237738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ts val="2000"/>
              </a:lnSpc>
            </a:pPr>
            <a:r>
              <a:rPr lang="en-US" sz="1400" dirty="0">
                <a:solidFill>
                  <a:schemeClr val="bg1"/>
                </a:solidFill>
              </a:rPr>
              <a:t>-8</a:t>
            </a:r>
          </a:p>
          <a:p>
            <a:pPr algn="l">
              <a:lnSpc>
                <a:spcPts val="2000"/>
              </a:lnSpc>
            </a:pPr>
            <a:r>
              <a:rPr lang="en-US" sz="1400" dirty="0">
                <a:solidFill>
                  <a:schemeClr val="bg1"/>
                </a:solidFill>
              </a:rPr>
              <a:t>-6</a:t>
            </a:r>
          </a:p>
          <a:p>
            <a:pPr algn="l">
              <a:lnSpc>
                <a:spcPts val="2000"/>
              </a:lnSpc>
            </a:pPr>
            <a:r>
              <a:rPr lang="en-US" sz="1400" dirty="0">
                <a:solidFill>
                  <a:schemeClr val="bg1"/>
                </a:solidFill>
              </a:rPr>
              <a:t>-4</a:t>
            </a:r>
          </a:p>
          <a:p>
            <a:pPr algn="l">
              <a:lnSpc>
                <a:spcPts val="2000"/>
              </a:lnSpc>
            </a:pPr>
            <a:r>
              <a:rPr lang="en-US" sz="1400" dirty="0">
                <a:solidFill>
                  <a:schemeClr val="bg1"/>
                </a:solidFill>
              </a:rPr>
              <a:t>-2</a:t>
            </a:r>
          </a:p>
          <a:p>
            <a:pPr algn="l">
              <a:lnSpc>
                <a:spcPts val="2000"/>
              </a:lnSpc>
            </a:pPr>
            <a:r>
              <a:rPr lang="en-US" sz="1400" dirty="0">
                <a:solidFill>
                  <a:schemeClr val="bg1"/>
                </a:solidFill>
              </a:rPr>
              <a:t> 0</a:t>
            </a:r>
          </a:p>
          <a:p>
            <a:pPr algn="ctr">
              <a:lnSpc>
                <a:spcPts val="2000"/>
              </a:lnSpc>
            </a:pPr>
            <a:r>
              <a:rPr lang="en-US" sz="1400" dirty="0">
                <a:solidFill>
                  <a:schemeClr val="bg1"/>
                </a:solidFill>
              </a:rPr>
              <a:t>2</a:t>
            </a:r>
          </a:p>
          <a:p>
            <a:pPr algn="l">
              <a:lnSpc>
                <a:spcPts val="2000"/>
              </a:lnSpc>
            </a:pPr>
            <a:r>
              <a:rPr lang="en-US" sz="1400" dirty="0">
                <a:solidFill>
                  <a:schemeClr val="bg1"/>
                </a:solidFill>
              </a:rPr>
              <a:t> 4</a:t>
            </a:r>
          </a:p>
          <a:p>
            <a:pPr algn="l">
              <a:lnSpc>
                <a:spcPts val="2000"/>
              </a:lnSpc>
            </a:pPr>
            <a:r>
              <a:rPr lang="en-US" sz="1400" dirty="0">
                <a:solidFill>
                  <a:schemeClr val="bg1"/>
                </a:solidFill>
              </a:rPr>
              <a:t> 6</a:t>
            </a:r>
          </a:p>
          <a:p>
            <a:pPr algn="l">
              <a:lnSpc>
                <a:spcPts val="2000"/>
              </a:lnSpc>
            </a:pPr>
            <a:r>
              <a:rPr lang="en-US" sz="1400" dirty="0">
                <a:solidFill>
                  <a:schemeClr val="bg1"/>
                </a:solidFill>
              </a:rPr>
              <a:t> 8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478908-8908-8E41-A21A-2D7A51B1A014}"/>
              </a:ext>
            </a:extLst>
          </p:cNvPr>
          <p:cNvSpPr/>
          <p:nvPr/>
        </p:nvSpPr>
        <p:spPr>
          <a:xfrm>
            <a:off x="442758" y="1612304"/>
            <a:ext cx="275543" cy="1157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algn="ctr"/>
            <a:endParaRPr lang="en-US" sz="2000" dirty="0" err="1"/>
          </a:p>
        </p:txBody>
      </p:sp>
      <p:sp>
        <p:nvSpPr>
          <p:cNvPr id="28" name="Title 8">
            <a:extLst>
              <a:ext uri="{FF2B5EF4-FFF2-40B4-BE49-F238E27FC236}">
                <a16:creationId xmlns:a16="http://schemas.microsoft.com/office/drawing/2014/main" id="{178CCA51-B849-3246-9286-8D103F740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08" y="228600"/>
            <a:ext cx="11506200" cy="75143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EZIE Maps the Electrojet By Measuring Current-Induced Magnetic Fields From Spectral Radiances of the O</a:t>
            </a:r>
            <a:r>
              <a:rPr lang="en-US" sz="2800" baseline="-25000" dirty="0">
                <a:solidFill>
                  <a:schemeClr val="bg1"/>
                </a:solidFill>
              </a:rPr>
              <a:t>2</a:t>
            </a:r>
            <a:r>
              <a:rPr lang="en-US" sz="2800" dirty="0">
                <a:solidFill>
                  <a:schemeClr val="bg1"/>
                </a:solidFill>
              </a:rPr>
              <a:t>  Line at 118 GHz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F9ED2A-38B3-2148-A493-ACE98B9976AD}"/>
              </a:ext>
            </a:extLst>
          </p:cNvPr>
          <p:cNvSpPr txBox="1"/>
          <p:nvPr/>
        </p:nvSpPr>
        <p:spPr>
          <a:xfrm>
            <a:off x="-161304" y="1182079"/>
            <a:ext cx="4438845" cy="43088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C000"/>
                </a:solidFill>
              </a:rPr>
              <a:t>Splitting Method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3B3838C-6705-094C-91EA-A345706B5D8E}"/>
              </a:ext>
            </a:extLst>
          </p:cNvPr>
          <p:cNvSpPr txBox="1"/>
          <p:nvPr/>
        </p:nvSpPr>
        <p:spPr>
          <a:xfrm>
            <a:off x="3374333" y="1181224"/>
            <a:ext cx="4273770" cy="43088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FFC000"/>
                </a:solidFill>
              </a:rPr>
              <a:t>Polarization Method</a:t>
            </a:r>
          </a:p>
        </p:txBody>
      </p:sp>
      <p:sp>
        <p:nvSpPr>
          <p:cNvPr id="4" name="Google Shape;227;p4">
            <a:extLst>
              <a:ext uri="{FF2B5EF4-FFF2-40B4-BE49-F238E27FC236}">
                <a16:creationId xmlns:a16="http://schemas.microsoft.com/office/drawing/2014/main" id="{7F61FEA5-3CFF-25A8-DD02-D7DC29A45951}"/>
              </a:ext>
            </a:extLst>
          </p:cNvPr>
          <p:cNvSpPr txBox="1"/>
          <p:nvPr/>
        </p:nvSpPr>
        <p:spPr>
          <a:xfrm>
            <a:off x="1047126" y="1541259"/>
            <a:ext cx="2412272" cy="612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63" tIns="53317" rIns="106663" bIns="53317" anchor="t" anchorCtr="0">
            <a:noAutofit/>
          </a:bodyPr>
          <a:lstStyle/>
          <a:p>
            <a:pPr>
              <a:buClr>
                <a:srgbClr val="000000"/>
              </a:buClr>
              <a:buSzPts val="1600"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 Stoke vs B mag</a:t>
            </a:r>
            <a:endParaRPr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8C30E4-CC70-5DAB-C8E4-D370E14323C4}"/>
              </a:ext>
            </a:extLst>
          </p:cNvPr>
          <p:cNvSpPr txBox="1"/>
          <p:nvPr/>
        </p:nvSpPr>
        <p:spPr>
          <a:xfrm>
            <a:off x="220083" y="3966268"/>
            <a:ext cx="3556167" cy="55399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</a:rPr>
              <a:t>-1           -0.5             0          0.5             1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Frequency (MHz)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AD263-B356-D87A-AE1D-E0D1E51C71D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-289248" y="1283319"/>
            <a:ext cx="4438845" cy="2866500"/>
          </a:xfrm>
          <a:prstGeom prst="rect">
            <a:avLst/>
          </a:prstGeom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12DB0D-D00F-154F-9DB8-6AA38F35849A}"/>
              </a:ext>
            </a:extLst>
          </p:cNvPr>
          <p:cNvSpPr txBox="1"/>
          <p:nvPr/>
        </p:nvSpPr>
        <p:spPr>
          <a:xfrm>
            <a:off x="337840" y="1603113"/>
            <a:ext cx="3214341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00B0F0"/>
                </a:solidFill>
              </a:rPr>
              <a:t>Unsplit Line Position (B=0)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9301C0E-2B15-8948-A54B-3828B73146B5}"/>
              </a:ext>
            </a:extLst>
          </p:cNvPr>
          <p:cNvCxnSpPr>
            <a:cxnSpLocks/>
          </p:cNvCxnSpPr>
          <p:nvPr/>
        </p:nvCxnSpPr>
        <p:spPr>
          <a:xfrm flipH="1">
            <a:off x="1998632" y="1559297"/>
            <a:ext cx="6873" cy="2377440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BAC864-A9EA-0CFB-7D43-98D3220B4A7A}"/>
              </a:ext>
            </a:extLst>
          </p:cNvPr>
          <p:cNvGrpSpPr/>
          <p:nvPr/>
        </p:nvGrpSpPr>
        <p:grpSpPr>
          <a:xfrm>
            <a:off x="2363652" y="2038610"/>
            <a:ext cx="1314819" cy="349805"/>
            <a:chOff x="3657599" y="5733991"/>
            <a:chExt cx="1433015" cy="38502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44324B-2B40-4075-44A8-421DBA28A0DA}"/>
                </a:ext>
              </a:extLst>
            </p:cNvPr>
            <p:cNvSpPr/>
            <p:nvPr/>
          </p:nvSpPr>
          <p:spPr>
            <a:xfrm>
              <a:off x="3657599" y="5733991"/>
              <a:ext cx="1433015" cy="34346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0A0D568-DAE0-B4FB-04A8-827468DC6F91}"/>
                </a:ext>
              </a:extLst>
            </p:cNvPr>
            <p:cNvCxnSpPr>
              <a:cxnSpLocks/>
            </p:cNvCxnSpPr>
            <p:nvPr/>
          </p:nvCxnSpPr>
          <p:spPr>
            <a:xfrm>
              <a:off x="3688821" y="5904756"/>
              <a:ext cx="641445" cy="0"/>
            </a:xfrm>
            <a:prstGeom prst="line">
              <a:avLst/>
            </a:prstGeom>
            <a:ln w="412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2C50DBC-74E8-AAE3-0882-0046E111B1C6}"/>
                </a:ext>
              </a:extLst>
            </p:cNvPr>
            <p:cNvSpPr txBox="1"/>
            <p:nvPr/>
          </p:nvSpPr>
          <p:spPr>
            <a:xfrm>
              <a:off x="4330266" y="5749684"/>
              <a:ext cx="657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 Pol</a:t>
              </a:r>
            </a:p>
          </p:txBody>
        </p:sp>
      </p:grpSp>
      <p:pic>
        <p:nvPicPr>
          <p:cNvPr id="33" name="Content Placeholder 16">
            <a:extLst>
              <a:ext uri="{FF2B5EF4-FFF2-40B4-BE49-F238E27FC236}">
                <a16:creationId xmlns:a16="http://schemas.microsoft.com/office/drawing/2014/main" id="{BA6C7CDC-C9DD-93EB-C610-AE7B03FF098B}"/>
              </a:ext>
            </a:extLst>
          </p:cNvPr>
          <p:cNvPicPr>
            <a:picLocks noGrp="1" noChangeAspect="1"/>
          </p:cNvPicPr>
          <p:nvPr/>
        </p:nvPicPr>
        <p:blipFill>
          <a:blip r:embed="rId5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3226548" y="1283318"/>
            <a:ext cx="4461462" cy="286650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436A5AF-AB6A-EC28-D0FF-3B6677C7C207}"/>
              </a:ext>
            </a:extLst>
          </p:cNvPr>
          <p:cNvGrpSpPr/>
          <p:nvPr/>
        </p:nvGrpSpPr>
        <p:grpSpPr>
          <a:xfrm>
            <a:off x="5744423" y="1674978"/>
            <a:ext cx="1991564" cy="861774"/>
            <a:chOff x="5521876" y="5217533"/>
            <a:chExt cx="2104054" cy="129282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92CA1FA-B2D5-27B1-0525-C1FB541A6761}"/>
                </a:ext>
              </a:extLst>
            </p:cNvPr>
            <p:cNvGrpSpPr/>
            <p:nvPr/>
          </p:nvGrpSpPr>
          <p:grpSpPr>
            <a:xfrm>
              <a:off x="5521876" y="5217533"/>
              <a:ext cx="2104054" cy="1292829"/>
              <a:chOff x="3807413" y="5742303"/>
              <a:chExt cx="1552811" cy="28917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4F178AB-D927-B46C-18D4-091C91CDB2BE}"/>
                  </a:ext>
                </a:extLst>
              </p:cNvPr>
              <p:cNvSpPr/>
              <p:nvPr/>
            </p:nvSpPr>
            <p:spPr>
              <a:xfrm>
                <a:off x="3807413" y="5747674"/>
                <a:ext cx="1125417" cy="26848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AFCE16C-475E-624F-EA7E-4324AB1AB6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5212" y="5788754"/>
                <a:ext cx="570362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275493EE-2F80-9707-0286-2A16321C9F79}"/>
                  </a:ext>
                </a:extLst>
              </p:cNvPr>
              <p:cNvSpPr txBox="1"/>
              <p:nvPr/>
            </p:nvSpPr>
            <p:spPr>
              <a:xfrm>
                <a:off x="4454245" y="5742303"/>
                <a:ext cx="905979" cy="289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480"/>
                  </a:lnSpc>
                </a:pPr>
                <a:r>
                  <a:rPr lang="en-US" dirty="0"/>
                  <a:t>V Pol</a:t>
                </a:r>
              </a:p>
              <a:p>
                <a:pPr>
                  <a:lnSpc>
                    <a:spcPts val="1480"/>
                  </a:lnSpc>
                </a:pPr>
                <a:r>
                  <a:rPr lang="en-US" dirty="0"/>
                  <a:t>H Pol</a:t>
                </a:r>
              </a:p>
              <a:p>
                <a:pPr>
                  <a:lnSpc>
                    <a:spcPts val="1480"/>
                  </a:lnSpc>
                </a:pPr>
                <a:r>
                  <a:rPr lang="en-US" dirty="0"/>
                  <a:t>3</a:t>
                </a:r>
                <a:r>
                  <a:rPr lang="en-US" baseline="30000" dirty="0"/>
                  <a:t>rd</a:t>
                </a:r>
                <a:r>
                  <a:rPr lang="en-US" dirty="0"/>
                  <a:t> Pol</a:t>
                </a:r>
              </a:p>
              <a:p>
                <a:pPr>
                  <a:lnSpc>
                    <a:spcPts val="1480"/>
                  </a:lnSpc>
                </a:pPr>
                <a:r>
                  <a:rPr lang="en-US" dirty="0"/>
                  <a:t>4</a:t>
                </a:r>
                <a:r>
                  <a:rPr lang="en-US" baseline="30000" dirty="0"/>
                  <a:t>th</a:t>
                </a:r>
                <a:r>
                  <a:rPr lang="en-US" dirty="0"/>
                  <a:t> Pol</a:t>
                </a:r>
              </a:p>
            </p:txBody>
          </p:sp>
        </p:grp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4976736-181E-16A7-E3F4-85CE8AF71D94}"/>
                </a:ext>
              </a:extLst>
            </p:cNvPr>
            <p:cNvCxnSpPr>
              <a:cxnSpLocks/>
            </p:cNvCxnSpPr>
            <p:nvPr/>
          </p:nvCxnSpPr>
          <p:spPr>
            <a:xfrm>
              <a:off x="5613744" y="5700431"/>
              <a:ext cx="772839" cy="0"/>
            </a:xfrm>
            <a:prstGeom prst="line">
              <a:avLst/>
            </a:prstGeom>
            <a:ln w="38100">
              <a:solidFill>
                <a:srgbClr val="004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C521C85-5D91-C920-11B4-C854774A895D}"/>
                </a:ext>
              </a:extLst>
            </p:cNvPr>
            <p:cNvCxnSpPr>
              <a:cxnSpLocks/>
            </p:cNvCxnSpPr>
            <p:nvPr/>
          </p:nvCxnSpPr>
          <p:spPr>
            <a:xfrm>
              <a:off x="5613744" y="5961168"/>
              <a:ext cx="77283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9D9F4E1-9054-E57D-DAFF-9AD0B40D1B97}"/>
                </a:ext>
              </a:extLst>
            </p:cNvPr>
            <p:cNvCxnSpPr>
              <a:cxnSpLocks/>
            </p:cNvCxnSpPr>
            <p:nvPr/>
          </p:nvCxnSpPr>
          <p:spPr>
            <a:xfrm>
              <a:off x="5613744" y="6239450"/>
              <a:ext cx="772839" cy="0"/>
            </a:xfrm>
            <a:prstGeom prst="line">
              <a:avLst/>
            </a:prstGeom>
            <a:ln w="38100">
              <a:solidFill>
                <a:srgbClr val="00D2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E649D9E-6617-29DB-7B3E-683D66096964}"/>
              </a:ext>
            </a:extLst>
          </p:cNvPr>
          <p:cNvCxnSpPr>
            <a:cxnSpLocks/>
          </p:cNvCxnSpPr>
          <p:nvPr/>
        </p:nvCxnSpPr>
        <p:spPr>
          <a:xfrm>
            <a:off x="5534462" y="1612111"/>
            <a:ext cx="0" cy="2330601"/>
          </a:xfrm>
          <a:prstGeom prst="straightConnector1">
            <a:avLst/>
          </a:prstGeom>
          <a:ln w="412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988A1AAB-CBEE-DE84-D7F7-3BD702C4FE96}"/>
              </a:ext>
            </a:extLst>
          </p:cNvPr>
          <p:cNvSpPr/>
          <p:nvPr/>
        </p:nvSpPr>
        <p:spPr>
          <a:xfrm>
            <a:off x="3122638" y="3730829"/>
            <a:ext cx="549702" cy="176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ABFBAD8-A9AD-A5A7-958C-367E1EC98334}"/>
              </a:ext>
            </a:extLst>
          </p:cNvPr>
          <p:cNvSpPr/>
          <p:nvPr/>
        </p:nvSpPr>
        <p:spPr>
          <a:xfrm>
            <a:off x="6484257" y="3529935"/>
            <a:ext cx="686353" cy="344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Google Shape;300;p44">
            <a:extLst>
              <a:ext uri="{FF2B5EF4-FFF2-40B4-BE49-F238E27FC236}">
                <a16:creationId xmlns:a16="http://schemas.microsoft.com/office/drawing/2014/main" id="{A266656E-1416-6049-F4A5-2B7452D6CB39}"/>
              </a:ext>
            </a:extLst>
          </p:cNvPr>
          <p:cNvSpPr txBox="1">
            <a:spLocks/>
          </p:cNvSpPr>
          <p:nvPr/>
        </p:nvSpPr>
        <p:spPr>
          <a:xfrm>
            <a:off x="7947890" y="6568887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400"/>
            </a:pPr>
            <a:r>
              <a:rPr lang="en-US" dirty="0">
                <a:solidFill>
                  <a:schemeClr val="bg1"/>
                </a:solidFill>
              </a:rPr>
              <a:t>Sam Yee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00DC5B4E-454C-B14B-42FC-96404274D3A2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</p:spTree>
    <p:extLst>
      <p:ext uri="{BB962C8B-B14F-4D97-AF65-F5344CB8AC3E}">
        <p14:creationId xmlns:p14="http://schemas.microsoft.com/office/powerpoint/2010/main" val="354933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28"/>
    </mc:Choice>
    <mc:Fallback xmlns="">
      <p:transition spd="slow" advTm="47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5A05EB-4D00-E94F-A95A-F68BA82435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86" r="32026"/>
          <a:stretch/>
        </p:blipFill>
        <p:spPr>
          <a:xfrm rot="5400000">
            <a:off x="4409318" y="-1380263"/>
            <a:ext cx="3416302" cy="12217239"/>
          </a:xfrm>
          <a:prstGeom prst="rect">
            <a:avLst/>
          </a:prstGeom>
        </p:spPr>
      </p:pic>
      <p:sp>
        <p:nvSpPr>
          <p:cNvPr id="48" name="Google Shape;300;p44">
            <a:extLst>
              <a:ext uri="{FF2B5EF4-FFF2-40B4-BE49-F238E27FC236}">
                <a16:creationId xmlns:a16="http://schemas.microsoft.com/office/drawing/2014/main" id="{A266656E-1416-6049-F4A5-2B7452D6CB39}"/>
              </a:ext>
            </a:extLst>
          </p:cNvPr>
          <p:cNvSpPr txBox="1">
            <a:spLocks/>
          </p:cNvSpPr>
          <p:nvPr/>
        </p:nvSpPr>
        <p:spPr>
          <a:xfrm>
            <a:off x="7947890" y="6568887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SzPts val="1400"/>
            </a:pPr>
            <a:r>
              <a:rPr lang="en-US" dirty="0">
                <a:solidFill>
                  <a:schemeClr val="bg1"/>
                </a:solidFill>
              </a:rPr>
              <a:t>Sam Yee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00DC5B4E-454C-B14B-42FC-96404274D3A2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35D20C88-06F5-6883-47FD-4468C12C7DA3}"/>
              </a:ext>
            </a:extLst>
          </p:cNvPr>
          <p:cNvSpPr txBox="1">
            <a:spLocks/>
          </p:cNvSpPr>
          <p:nvPr/>
        </p:nvSpPr>
        <p:spPr>
          <a:xfrm>
            <a:off x="718301" y="77317"/>
            <a:ext cx="10989678" cy="989801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cap="none" spc="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Advantages of EZIE B-Fields Measurements by Viewing Nadir</a:t>
            </a:r>
            <a:endParaRPr lang="en-US" sz="28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7BCAC4C-57C0-FEA5-EE01-53BE367CA838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5"/>
          <a:stretch/>
        </p:blipFill>
        <p:spPr>
          <a:xfrm>
            <a:off x="6384471" y="1865769"/>
            <a:ext cx="5666015" cy="415969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B820B1E-27DA-9A03-FF0E-ED92F8EC60D8}"/>
              </a:ext>
            </a:extLst>
          </p:cNvPr>
          <p:cNvGrpSpPr/>
          <p:nvPr/>
        </p:nvGrpSpPr>
        <p:grpSpPr>
          <a:xfrm>
            <a:off x="141514" y="1894339"/>
            <a:ext cx="5954486" cy="4159699"/>
            <a:chOff x="2701691" y="2543304"/>
            <a:chExt cx="2794000" cy="1685395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68B3776-37A7-75CA-1400-828A02A5C290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55" b="53371"/>
            <a:stretch/>
          </p:blipFill>
          <p:spPr bwMode="auto">
            <a:xfrm>
              <a:off x="2701691" y="2543304"/>
              <a:ext cx="2794000" cy="14443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F9E1A298-9900-D7C4-4F34-EAE8661E1320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2408" b="1"/>
            <a:stretch/>
          </p:blipFill>
          <p:spPr bwMode="auto">
            <a:xfrm>
              <a:off x="2701691" y="3987609"/>
              <a:ext cx="2794000" cy="2410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354B7A5-DE46-EA85-DB3D-F8E13288C387}"/>
              </a:ext>
            </a:extLst>
          </p:cNvPr>
          <p:cNvSpPr txBox="1"/>
          <p:nvPr/>
        </p:nvSpPr>
        <p:spPr>
          <a:xfrm>
            <a:off x="1298501" y="1347167"/>
            <a:ext cx="3924450" cy="43088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200" dirty="0">
                <a:solidFill>
                  <a:schemeClr val="bg1"/>
                </a:solidFill>
              </a:rPr>
              <a:t>Higher Spatial Resolution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559CFC1-E828-4E58-FC0A-3B6A8A11BCDF}"/>
              </a:ext>
            </a:extLst>
          </p:cNvPr>
          <p:cNvSpPr txBox="1"/>
          <p:nvPr/>
        </p:nvSpPr>
        <p:spPr>
          <a:xfrm>
            <a:off x="8217781" y="1347166"/>
            <a:ext cx="3032650" cy="43088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200" dirty="0">
                <a:solidFill>
                  <a:schemeClr val="bg1"/>
                </a:solidFill>
              </a:rPr>
              <a:t>Close to the Electrojet</a:t>
            </a:r>
          </a:p>
        </p:txBody>
      </p:sp>
    </p:spTree>
    <p:extLst>
      <p:ext uri="{BB962C8B-B14F-4D97-AF65-F5344CB8AC3E}">
        <p14:creationId xmlns:p14="http://schemas.microsoft.com/office/powerpoint/2010/main" val="392530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28"/>
    </mc:Choice>
    <mc:Fallback xmlns="">
      <p:transition spd="slow" advTm="4722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11"/>
          <p:cNvSpPr txBox="1">
            <a:spLocks noGrp="1"/>
          </p:cNvSpPr>
          <p:nvPr>
            <p:ph type="sldNum" idx="12"/>
          </p:nvPr>
        </p:nvSpPr>
        <p:spPr>
          <a:xfrm>
            <a:off x="11565397" y="6411835"/>
            <a:ext cx="283800" cy="1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466" name="Google Shape;466;p111"/>
          <p:cNvSpPr txBox="1">
            <a:spLocks noGrp="1"/>
          </p:cNvSpPr>
          <p:nvPr>
            <p:ph type="ftr" idx="11"/>
          </p:nvPr>
        </p:nvSpPr>
        <p:spPr>
          <a:xfrm>
            <a:off x="8064794" y="6576553"/>
            <a:ext cx="3338700" cy="1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Sam Yee, PI</a:t>
            </a:r>
            <a:endParaRPr dirty="0"/>
          </a:p>
        </p:txBody>
      </p:sp>
      <p:sp>
        <p:nvSpPr>
          <p:cNvPr id="15" name="Title 8">
            <a:extLst>
              <a:ext uri="{FF2B5EF4-FFF2-40B4-BE49-F238E27FC236}">
                <a16:creationId xmlns:a16="http://schemas.microsoft.com/office/drawing/2014/main" id="{7FBD86FB-C922-2D24-A82A-EF14754F95B2}"/>
              </a:ext>
            </a:extLst>
          </p:cNvPr>
          <p:cNvSpPr txBox="1">
            <a:spLocks/>
          </p:cNvSpPr>
          <p:nvPr/>
        </p:nvSpPr>
        <p:spPr>
          <a:xfrm>
            <a:off x="742294" y="172039"/>
            <a:ext cx="11003144" cy="73866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 EZIE Observations in one Data Collection Event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4E57CD0-5E61-C57D-4F24-224710D024D5}"/>
              </a:ext>
            </a:extLst>
          </p:cNvPr>
          <p:cNvSpPr txBox="1">
            <a:spLocks/>
          </p:cNvSpPr>
          <p:nvPr/>
        </p:nvSpPr>
        <p:spPr>
          <a:xfrm>
            <a:off x="11565397" y="6411835"/>
            <a:ext cx="283703" cy="1516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>
                <a:solidFill>
                  <a:srgbClr val="6EC385"/>
                </a:solidFill>
              </a:rPr>
              <a:pPr/>
              <a:t>8</a:t>
            </a:fld>
            <a:endParaRPr lang="en-US" dirty="0">
              <a:solidFill>
                <a:srgbClr val="6EC385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224CF02-B9E1-66B0-F20D-0563C6097890}"/>
              </a:ext>
            </a:extLst>
          </p:cNvPr>
          <p:cNvSpPr/>
          <p:nvPr/>
        </p:nvSpPr>
        <p:spPr>
          <a:xfrm>
            <a:off x="5192306" y="907232"/>
            <a:ext cx="6984197" cy="5481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5F6EB488-CA9A-C781-09E2-3790E0BAB82A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3C711F-773F-114B-30D2-DD01A4128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992401" y="623158"/>
            <a:ext cx="2881063" cy="3449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D4FE3D-29B0-1332-F425-2B1FB54C3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640043" y="3369880"/>
            <a:ext cx="2629192" cy="3431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D1E6A6-D8EA-948D-1AAF-FBF9D7292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9102839" y="3355927"/>
            <a:ext cx="2629194" cy="3449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D23E5-96B9-48ED-4D24-A823584E5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504724" y="633236"/>
            <a:ext cx="2865868" cy="3431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FA1835-9EDF-EF63-8D55-780DD50F3516}"/>
              </a:ext>
            </a:extLst>
          </p:cNvPr>
          <p:cNvSpPr txBox="1"/>
          <p:nvPr/>
        </p:nvSpPr>
        <p:spPr>
          <a:xfrm>
            <a:off x="188945" y="1741583"/>
            <a:ext cx="49379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1 Microwave Electrojet Magnetogram (MEM), a 118 GHz spectropolarimeter sensor package per s/c.</a:t>
            </a:r>
          </a:p>
          <a:p>
            <a:pPr marL="231775" indent="-231775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4 cross-track downward-looking receivers per MEM suite.</a:t>
            </a:r>
          </a:p>
          <a:p>
            <a:pPr marL="231775" indent="-231775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4 polarized radiance measurements per receiver, V, H, S3 &amp; S4</a:t>
            </a:r>
          </a:p>
          <a:p>
            <a:pPr marL="231775" indent="-231775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One ~14 min Data Collection Event (DCE) per orbit (space look -&gt; science -&gt; space look)</a:t>
            </a:r>
          </a:p>
          <a:p>
            <a:pPr marL="231775" indent="-231775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~9 min science observations per DCE.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E4663D-F00A-FDE4-E0E1-EBCFC520D69A}"/>
              </a:ext>
            </a:extLst>
          </p:cNvPr>
          <p:cNvSpPr txBox="1"/>
          <p:nvPr/>
        </p:nvSpPr>
        <p:spPr>
          <a:xfrm>
            <a:off x="742294" y="1193793"/>
            <a:ext cx="40591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>
                <a:solidFill>
                  <a:schemeClr val="bg1"/>
                </a:solidFill>
              </a:rPr>
              <a:t>EZIE Observations Summary</a:t>
            </a:r>
          </a:p>
        </p:txBody>
      </p:sp>
    </p:spTree>
    <p:extLst>
      <p:ext uri="{BB962C8B-B14F-4D97-AF65-F5344CB8AC3E}">
        <p14:creationId xmlns:p14="http://schemas.microsoft.com/office/powerpoint/2010/main" val="34440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0"/>
      <p:bldP spid="466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B90787-EA06-114D-B30D-2CAFD95AEB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05135" y="6536212"/>
            <a:ext cx="3338625" cy="162692"/>
          </a:xfrm>
        </p:spPr>
        <p:txBody>
          <a:bodyPr/>
          <a:lstStyle/>
          <a:p>
            <a:r>
              <a:rPr lang="en-US" dirty="0"/>
              <a:t>Sam Yee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4054B-FB35-8E4D-A654-42F4BCF146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65397" y="6280593"/>
            <a:ext cx="283703" cy="151625"/>
          </a:xfrm>
        </p:spPr>
        <p:txBody>
          <a:bodyPr/>
          <a:lstStyle/>
          <a:p>
            <a:fld id="{4EBCDCBD-78E1-0D41-A999-31B5EBF8E02C}" type="slidenum">
              <a:rPr lang="en-US" smtClean="0"/>
              <a:pPr/>
              <a:t>9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itle 8">
                <a:extLst>
                  <a:ext uri="{FF2B5EF4-FFF2-40B4-BE49-F238E27FC236}">
                    <a16:creationId xmlns:a16="http://schemas.microsoft.com/office/drawing/2014/main" id="{71A16B5D-6F50-484C-9C59-C8D390BED1A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82435" y="409388"/>
                <a:ext cx="10227130" cy="478647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ts val="3200"/>
                  </a:lnSpc>
                </a:pPr>
                <a:r>
                  <a:rPr lang="en-US" dirty="0">
                    <a:solidFill>
                      <a:schemeClr val="bg1"/>
                    </a:solidFill>
                  </a:rPr>
                  <a:t>EZIE OSSEs Test and Verify Data Retrieval Algorithms</a:t>
                </a:r>
                <a:br>
                  <a:rPr lang="en-US" dirty="0">
                    <a:solidFill>
                      <a:schemeClr val="bg1"/>
                    </a:solidFill>
                  </a:rPr>
                </a:br>
                <a:r>
                  <a:rPr lang="en-US" dirty="0">
                    <a:solidFill>
                      <a:schemeClr val="bg1"/>
                    </a:solidFill>
                  </a:rPr>
                  <a:t>(Example:  Simulated Retrievals of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versus Input </a:t>
                </a:r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7" name="Title 8">
                <a:extLst>
                  <a:ext uri="{FF2B5EF4-FFF2-40B4-BE49-F238E27FC236}">
                    <a16:creationId xmlns:a16="http://schemas.microsoft.com/office/drawing/2014/main" id="{71A16B5D-6F50-484C-9C59-C8D390BED1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82435" y="409388"/>
                <a:ext cx="10227130" cy="478647"/>
              </a:xfrm>
              <a:blipFill>
                <a:blip r:embed="rId3"/>
                <a:stretch>
                  <a:fillRect l="-2233" t="-69231" b="-79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EED6828F-16DE-0544-9F9C-C1DEFAABD664}"/>
              </a:ext>
            </a:extLst>
          </p:cNvPr>
          <p:cNvSpPr/>
          <p:nvPr/>
        </p:nvSpPr>
        <p:spPr>
          <a:xfrm>
            <a:off x="76137" y="2516574"/>
            <a:ext cx="4066014" cy="34811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FD4586E-19D8-BF49-A63C-F9DCA063DA0D}"/>
              </a:ext>
            </a:extLst>
          </p:cNvPr>
          <p:cNvGrpSpPr/>
          <p:nvPr/>
        </p:nvGrpSpPr>
        <p:grpSpPr>
          <a:xfrm>
            <a:off x="76137" y="2607490"/>
            <a:ext cx="4015667" cy="3339733"/>
            <a:chOff x="0" y="2568991"/>
            <a:chExt cx="3921535" cy="347256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1261EDD-B49F-A94D-B015-CF11775C7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969968"/>
              <a:ext cx="3921535" cy="3071588"/>
            </a:xfrm>
            <a:prstGeom prst="rect">
              <a:avLst/>
            </a:prstGeom>
          </p:spPr>
        </p:pic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D234490E-3744-C646-9330-ABB3D7BE81C6}"/>
                </a:ext>
              </a:extLst>
            </p:cNvPr>
            <p:cNvSpPr txBox="1"/>
            <p:nvPr/>
          </p:nvSpPr>
          <p:spPr>
            <a:xfrm>
              <a:off x="684693" y="2568991"/>
              <a:ext cx="2725910" cy="41602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000" dirty="0"/>
                <a:t>Simulated T</a:t>
              </a:r>
              <a:r>
                <a:rPr lang="en-US" sz="2000" dirty="0">
                  <a:latin typeface="Symbol" pitchFamily="2" charset="2"/>
                </a:rPr>
                <a:t>u</a:t>
              </a:r>
              <a:r>
                <a:rPr lang="en-US" sz="2000" dirty="0"/>
                <a:t>, Beam 3 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3A28FD04-ACAA-D045-BDE2-FC712B60D39C}"/>
              </a:ext>
            </a:extLst>
          </p:cNvPr>
          <p:cNvSpPr/>
          <p:nvPr/>
        </p:nvSpPr>
        <p:spPr>
          <a:xfrm>
            <a:off x="4195209" y="2531046"/>
            <a:ext cx="3927981" cy="350903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0FFFDEB-ED04-FF48-9421-FE0142049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9050" y="3007600"/>
            <a:ext cx="3907700" cy="299016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D03A5ED-A87B-9442-A8BE-A29793390747}"/>
              </a:ext>
            </a:extLst>
          </p:cNvPr>
          <p:cNvSpPr/>
          <p:nvPr/>
        </p:nvSpPr>
        <p:spPr>
          <a:xfrm>
            <a:off x="8181271" y="2542520"/>
            <a:ext cx="3927981" cy="350903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en-US" sz="2000" dirty="0" err="1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0134C35-6C4B-4244-BCC6-47EA048847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672327" y="2378913"/>
            <a:ext cx="2989043" cy="39995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EFAB321-1438-E04A-8549-224DE0451B85}"/>
              </a:ext>
            </a:extLst>
          </p:cNvPr>
          <p:cNvSpPr txBox="1"/>
          <p:nvPr/>
        </p:nvSpPr>
        <p:spPr>
          <a:xfrm>
            <a:off x="4138709" y="2607490"/>
            <a:ext cx="410837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T</a:t>
            </a:r>
            <a:r>
              <a:rPr lang="en-US" sz="2000" dirty="0">
                <a:latin typeface="Symbol" pitchFamily="2" charset="2"/>
              </a:rPr>
              <a:t>u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sensitivity to 1 nT change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2000" dirty="0"/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3B1870-5A7C-7C47-BEAA-D1220780E7D5}"/>
              </a:ext>
            </a:extLst>
          </p:cNvPr>
          <p:cNvSpPr txBox="1"/>
          <p:nvPr/>
        </p:nvSpPr>
        <p:spPr>
          <a:xfrm>
            <a:off x="8280893" y="2583130"/>
            <a:ext cx="402875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Simulated Retrievals of Vector 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00347C-1BC7-F544-BBDB-765A7970F6EF}"/>
              </a:ext>
            </a:extLst>
          </p:cNvPr>
          <p:cNvSpPr txBox="1"/>
          <p:nvPr/>
        </p:nvSpPr>
        <p:spPr>
          <a:xfrm>
            <a:off x="4508444" y="1833693"/>
            <a:ext cx="3007555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Radiance Noises: 2.45 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7FFA7E-0707-EC4A-81EB-833560647E56}"/>
              </a:ext>
            </a:extLst>
          </p:cNvPr>
          <p:cNvSpPr txBox="1"/>
          <p:nvPr/>
        </p:nvSpPr>
        <p:spPr>
          <a:xfrm>
            <a:off x="2210303" y="1296611"/>
            <a:ext cx="8781571" cy="46166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sz="2400" b="1" dirty="0">
                <a:solidFill>
                  <a:schemeClr val="bg1"/>
                </a:solidFill>
              </a:rPr>
              <a:t>MEM 2.0 seconds, 49 kHz/channel, 256 Channel Simulation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73BE6B32-380C-28EC-7319-44246C8E31C1}"/>
              </a:ext>
            </a:extLst>
          </p:cNvPr>
          <p:cNvSpPr txBox="1">
            <a:spLocks/>
          </p:cNvSpPr>
          <p:nvPr/>
        </p:nvSpPr>
        <p:spPr>
          <a:xfrm>
            <a:off x="1399674" y="6515627"/>
            <a:ext cx="2743200" cy="170334"/>
          </a:xfrm>
          <a:prstGeom prst="rect">
            <a:avLst/>
          </a:prstGeom>
        </p:spPr>
        <p:txBody>
          <a:bodyPr wrap="none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00" b="0" i="0" u="none" strike="noStrike" kern="1200" cap="none">
                <a:solidFill>
                  <a:schemeClr val="bg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1200" dirty="0"/>
              <a:t>CCMC Meeting</a:t>
            </a:r>
          </a:p>
        </p:txBody>
      </p:sp>
    </p:spTree>
    <p:extLst>
      <p:ext uri="{BB962C8B-B14F-4D97-AF65-F5344CB8AC3E}">
        <p14:creationId xmlns:p14="http://schemas.microsoft.com/office/powerpoint/2010/main" val="4090960811"/>
      </p:ext>
    </p:extLst>
  </p:cSld>
  <p:clrMapOvr>
    <a:masterClrMapping/>
  </p:clrMapOvr>
</p:sld>
</file>

<file path=ppt/theme/theme1.xml><?xml version="1.0" encoding="utf-8"?>
<a:theme xmlns:a="http://schemas.openxmlformats.org/drawingml/2006/main" name="EZIE_Widescreen">
  <a:themeElements>
    <a:clrScheme name="Green Yellow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0499E8C65A1746AF0F0B3161B10245" ma:contentTypeVersion="0" ma:contentTypeDescription="Create a new document." ma:contentTypeScope="" ma:versionID="d8733750f0f6eaaa722ef3a52210ee88">
  <xsd:schema xmlns:xsd="http://www.w3.org/2001/XMLSchema" xmlns:xs="http://www.w3.org/2001/XMLSchema" xmlns:p="http://schemas.microsoft.com/office/2006/metadata/properties" xmlns:ns2="25b7cf4c-5ce6-411b-9567-960441f7f390" targetNamespace="http://schemas.microsoft.com/office/2006/metadata/properties" ma:root="true" ma:fieldsID="d0d8c22fa8d602f2a022b3c10cc7789f" ns2:_="">
    <xsd:import namespace="25b7cf4c-5ce6-411b-9567-960441f7f39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b7cf4c-5ce6-411b-9567-960441f7f39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25b7cf4c-5ce6-411b-9567-960441f7f390">V2QMHPC2J273-576649786-95</_dlc_DocId>
    <_dlc_DocIdUrl xmlns="25b7cf4c-5ce6-411b-9567-960441f7f390">
      <Url>https://ps.ext.jpl.net/sites/per/ezie18Step2/_layouts/15/DocIdRedir.aspx?ID=V2QMHPC2J273-576649786-95</Url>
      <Description>V2QMHPC2J273-576649786-95</Description>
    </_dlc_DocIdUrl>
  </documentManagement>
</p:properties>
</file>

<file path=customXml/itemProps1.xml><?xml version="1.0" encoding="utf-8"?>
<ds:datastoreItem xmlns:ds="http://schemas.openxmlformats.org/officeDocument/2006/customXml" ds:itemID="{49890105-863F-473D-8C4A-AAFAEA1DCEC2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1364C0-34B9-4C4D-A1B8-8312770C76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A13B84-BA7E-4813-9033-5A16B0CEE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b7cf4c-5ce6-411b-9567-960441f7f3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06CA3AAD-B8CC-495E-9FF5-E418156E64C4}">
  <ds:schemaRefs>
    <ds:schemaRef ds:uri="http://purl.org/dc/elements/1.1/"/>
    <ds:schemaRef ds:uri="25b7cf4c-5ce6-411b-9567-960441f7f390"/>
    <ds:schemaRef ds:uri="http://schemas.microsoft.com/office/2006/metadata/properties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66611</TotalTime>
  <Words>1803</Words>
  <Application>Microsoft Macintosh PowerPoint</Application>
  <PresentationFormat>Widescreen</PresentationFormat>
  <Paragraphs>301</Paragraphs>
  <Slides>21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ＭＳ 明朝</vt:lpstr>
      <vt:lpstr>Arial</vt:lpstr>
      <vt:lpstr>Arial Regular</vt:lpstr>
      <vt:lpstr>Calibri</vt:lpstr>
      <vt:lpstr>Cambria Math</vt:lpstr>
      <vt:lpstr>Helvetica</vt:lpstr>
      <vt:lpstr>Symbol</vt:lpstr>
      <vt:lpstr>Wingdings</vt:lpstr>
      <vt:lpstr>EZIE_Widescreen</vt:lpstr>
      <vt:lpstr>Overview of EZIE (Electrojet Zeeman Imaging Explorer) Mission </vt:lpstr>
      <vt:lpstr>PowerPoint Presentation</vt:lpstr>
      <vt:lpstr>EZIE Studies the Electrical Currents in the Earth Ionosphere,  Fundamental to Energy Transfer within the Sun-Earth System</vt:lpstr>
      <vt:lpstr>EZIE Objectives are to Resolve Fifty Year-old Debates on the Structures of the High-Latitude Current System</vt:lpstr>
      <vt:lpstr>PowerPoint Presentation</vt:lpstr>
      <vt:lpstr>EZIE Maps the Electrojet By Measuring Current-Induced Magnetic Fields From Spectral Radiances of the O2  Line at 118 GHz</vt:lpstr>
      <vt:lpstr>PowerPoint Presentation</vt:lpstr>
      <vt:lpstr>PowerPoint Presentation</vt:lpstr>
      <vt:lpstr>EZIE OSSEs Test and Verify Data Retrieval Algorithms (Example:  Simulated Retrievals of B ⃑ versus Input B ⃑  )</vt:lpstr>
      <vt:lpstr>PowerPoint Presentation</vt:lpstr>
      <vt:lpstr>PowerPoint Presentation</vt:lpstr>
      <vt:lpstr>EZIE Observation Plan Optimizes Resource and Science Needs</vt:lpstr>
      <vt:lpstr>PowerPoint Presentation</vt:lpstr>
      <vt:lpstr>PowerPoint Presentation</vt:lpstr>
      <vt:lpstr>EZIE Outreach and Citizen Science Program: EZIE-Mag</vt:lpstr>
      <vt:lpstr>Mission Overview</vt:lpstr>
      <vt:lpstr>EZIE Observes Currents Remotely by Measuring Magnetic Field Perturbations Using an Old Technique Applied in a New Way</vt:lpstr>
      <vt:lpstr>EZIE Implementation Reduces Required Number of Spacecraft</vt:lpstr>
      <vt:lpstr>EZIE Science Measurement Implementation Approach</vt:lpstr>
      <vt:lpstr>PowerPoint Presentation</vt:lpstr>
      <vt:lpstr>EZIE Utilizes the Zeeman Effect on an Atmospheric Emission Line to Remotely Sense the B-Field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Instrument Overview Status and Path to PDR</dc:title>
  <dc:creator>Elizabeth Turtle</dc:creator>
  <cp:lastModifiedBy>Microsoft Office User</cp:lastModifiedBy>
  <cp:revision>325</cp:revision>
  <cp:lastPrinted>2024-06-04T17:48:33Z</cp:lastPrinted>
  <dcterms:created xsi:type="dcterms:W3CDTF">2015-04-12T19:30:02Z</dcterms:created>
  <dcterms:modified xsi:type="dcterms:W3CDTF">2024-06-04T18:04:43Z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0x010100B40499E8C65A1746AF0F0B3161B10245</vt:lpwstr>
  </property>
  <property fmtid="{D5CDD505-2E9C-101B-9397-08002B2CF9AE}" pid="3" name="_dlc_DocIdItemGuid">
    <vt:lpwstr>efbb95a9-1d45-4596-b723-71ea56d69659</vt:lpwstr>
  </property>
</Properties>
</file>