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68" r:id="rId1"/>
  </p:sldMasterIdLst>
  <p:notesMasterIdLst>
    <p:notesMasterId r:id="rId12"/>
  </p:notesMasterIdLst>
  <p:sldIdLst>
    <p:sldId id="256" r:id="rId2"/>
    <p:sldId id="324" r:id="rId3"/>
    <p:sldId id="385" r:id="rId4"/>
    <p:sldId id="392" r:id="rId5"/>
    <p:sldId id="393" r:id="rId6"/>
    <p:sldId id="394" r:id="rId7"/>
    <p:sldId id="395" r:id="rId8"/>
    <p:sldId id="396" r:id="rId9"/>
    <p:sldId id="397" r:id="rId10"/>
    <p:sldId id="276" r:id="rId11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575E7"/>
    <a:srgbClr val="0432FF"/>
    <a:srgbClr val="2E67FE"/>
    <a:srgbClr val="0F182B"/>
    <a:srgbClr val="00FF00"/>
    <a:srgbClr val="C55A11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93D81CF-94F2-401A-BA57-92F5A7B2D0C5}" styleName="Medium Style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99"/>
    <p:restoredTop sz="94205"/>
  </p:normalViewPr>
  <p:slideViewPr>
    <p:cSldViewPr snapToGrid="0" snapToObjects="1">
      <p:cViewPr varScale="1">
        <p:scale>
          <a:sx n="123" d="100"/>
          <a:sy n="123" d="100"/>
        </p:scale>
        <p:origin x="200" y="416"/>
      </p:cViewPr>
      <p:guideLst/>
    </p:cSldViewPr>
  </p:slideViewPr>
  <p:notesTextViewPr>
    <p:cViewPr>
      <p:scale>
        <a:sx n="190" d="100"/>
        <a:sy n="19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8327E6-A5F1-C34E-8F5A-36A819F4C35C}" type="datetimeFigureOut">
              <a:rPr lang="en-GB" smtClean="0"/>
              <a:t>03/06/2024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A4B6BA-F30E-F541-AD13-14FFE0E385B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774251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A4B6BA-F30E-F541-AD13-14FFE0E385BB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7260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88396-C744-4D47-97EB-C6C121CB0E68}" type="datetime1">
              <a:rPr lang="fi-FI" smtClean="0"/>
              <a:t>3.6.2024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869A-EE8E-A74D-8C0C-74695FB99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2035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DF11DB-7320-C543-85BA-58016B404C42}" type="datetime1">
              <a:rPr lang="fi-FI" smtClean="0"/>
              <a:t>3.6.2024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869A-EE8E-A74D-8C0C-74695FB99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331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84BC92-934A-F84E-A176-51467EE74827}" type="datetime1">
              <a:rPr lang="fi-FI" smtClean="0"/>
              <a:t>3.6.2024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869A-EE8E-A74D-8C0C-74695FB99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94602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2AED39-9A5C-6349-8212-E04959F411F4}" type="datetime1">
              <a:rPr lang="fi-FI" smtClean="0"/>
              <a:t>3.6.2024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869A-EE8E-A74D-8C0C-74695FB99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55473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FEBBC-D3A9-E943-A067-494813EEE2F6}" type="datetime1">
              <a:rPr lang="fi-FI" smtClean="0"/>
              <a:t>3.6.2024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869A-EE8E-A74D-8C0C-74695FB99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5967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02DABD-B615-D248-A2C4-DA3DD53F146B}" type="datetime1">
              <a:rPr lang="fi-FI" smtClean="0"/>
              <a:t>3.6.2024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869A-EE8E-A74D-8C0C-74695FB99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63439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061290-4A3D-0E4A-9AFC-092B9D8EC3AB}" type="datetime1">
              <a:rPr lang="fi-FI" smtClean="0"/>
              <a:t>3.6.2024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869A-EE8E-A74D-8C0C-74695FB99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7236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E62E7-C524-BF45-A0F9-B05BC79036D4}" type="datetime1">
              <a:rPr lang="fi-FI" smtClean="0"/>
              <a:t>3.6.2024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869A-EE8E-A74D-8C0C-74695FB99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016351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AF4059-0529-F440-BE1F-1065E8A0C0FB}" type="datetime1">
              <a:rPr lang="fi-FI" smtClean="0"/>
              <a:t>3.6.2024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869A-EE8E-A74D-8C0C-74695FB99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63713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F9D230-F09D-AB46-AFD9-ABD2DE0577AB}" type="datetime1">
              <a:rPr lang="fi-FI" smtClean="0"/>
              <a:t>3.6.2024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869A-EE8E-A74D-8C0C-74695FB99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1714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F849D3-2A34-A044-BBC8-E9E1C8D08371}" type="datetime1">
              <a:rPr lang="fi-FI" smtClean="0"/>
              <a:t>3.6.2024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FB869A-EE8E-A74D-8C0C-74695FB99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3324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A3A2ED-67AD-8C4F-976B-EAEA0B04FD59}" type="datetime1">
              <a:rPr lang="fi-FI" smtClean="0"/>
              <a:t>3.6.2024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FB869A-EE8E-A74D-8C0C-74695FB99F3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28307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emf"/><Relationship Id="rId4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emf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6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2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D6DC04D7-CAB2-C24A-BACB-B688C6E82A9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</a:blip>
          <a:stretch>
            <a:fillRect/>
          </a:stretch>
        </p:blipFill>
        <p:spPr>
          <a:xfrm>
            <a:off x="0" y="0"/>
            <a:ext cx="1219199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FBA7D0-354D-C445-95F5-03BB0FC7A9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" y="3100100"/>
            <a:ext cx="12192000" cy="1470527"/>
          </a:xfrm>
        </p:spPr>
        <p:txBody>
          <a:bodyPr>
            <a:noAutofit/>
          </a:bodyPr>
          <a:lstStyle/>
          <a:p>
            <a:r>
              <a:rPr lang="en-US" sz="4200" b="1" dirty="0">
                <a:solidFill>
                  <a:schemeClr val="bg1"/>
                </a:solidFill>
              </a:rPr>
              <a:t>SEPMOD: Current Implementation at CCMC</a:t>
            </a:r>
            <a:br>
              <a:rPr lang="en-US" sz="4200" b="1" dirty="0">
                <a:solidFill>
                  <a:schemeClr val="bg1"/>
                </a:solidFill>
              </a:rPr>
            </a:br>
            <a:r>
              <a:rPr lang="en-US" sz="4200" b="1" dirty="0">
                <a:solidFill>
                  <a:schemeClr val="bg1"/>
                </a:solidFill>
              </a:rPr>
              <a:t>and Plans for Future Improvements</a:t>
            </a: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E6B3A35-C6F6-F24B-8B08-6CC25F92B8C3}"/>
              </a:ext>
            </a:extLst>
          </p:cNvPr>
          <p:cNvSpPr txBox="1"/>
          <p:nvPr/>
        </p:nvSpPr>
        <p:spPr>
          <a:xfrm>
            <a:off x="-6097" y="6294194"/>
            <a:ext cx="12192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err="1">
                <a:solidFill>
                  <a:schemeClr val="bg1"/>
                </a:solidFill>
              </a:rPr>
              <a:t>epalmerio@predsci.com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A99046CC-0295-0D49-96B9-5D9702D594AA}"/>
              </a:ext>
            </a:extLst>
          </p:cNvPr>
          <p:cNvSpPr txBox="1">
            <a:spLocks/>
          </p:cNvSpPr>
          <p:nvPr/>
        </p:nvSpPr>
        <p:spPr>
          <a:xfrm>
            <a:off x="-6100" y="4816535"/>
            <a:ext cx="12191999" cy="1111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3000" u="sng" dirty="0">
                <a:solidFill>
                  <a:schemeClr val="bg1"/>
                </a:solidFill>
              </a:rPr>
              <a:t>Erika Palmerio</a:t>
            </a:r>
            <a:r>
              <a:rPr lang="en-GB" sz="3000" baseline="30000" dirty="0">
                <a:solidFill>
                  <a:schemeClr val="bg1"/>
                </a:solidFill>
              </a:rPr>
              <a:t>1</a:t>
            </a:r>
            <a:r>
              <a:rPr lang="en-GB" sz="3000" dirty="0">
                <a:solidFill>
                  <a:schemeClr val="bg1"/>
                </a:solidFill>
              </a:rPr>
              <a:t> • Janet G. Luhmann</a:t>
            </a:r>
            <a:r>
              <a:rPr lang="en-GB" sz="3000" baseline="30000" dirty="0">
                <a:solidFill>
                  <a:schemeClr val="bg1"/>
                </a:solidFill>
              </a:rPr>
              <a:t>2</a:t>
            </a:r>
            <a:br>
              <a:rPr lang="en-GB" sz="2600" u="sng" dirty="0">
                <a:solidFill>
                  <a:schemeClr val="bg1"/>
                </a:solidFill>
              </a:rPr>
            </a:b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14" name="Picture 13" descr="Text&#10;&#10;Description automatically generated with low confidence">
            <a:extLst>
              <a:ext uri="{FF2B5EF4-FFF2-40B4-BE49-F238E27FC236}">
                <a16:creationId xmlns:a16="http://schemas.microsoft.com/office/drawing/2014/main" id="{D18E5B35-9D51-CB48-971F-D9D610D502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4530" y="194474"/>
            <a:ext cx="3231455" cy="61551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94CC35-AFE8-767F-5139-C4F3476C56B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4530" y="953800"/>
            <a:ext cx="1016000" cy="2146300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2C96A83E-A9C9-0BCC-65A1-540D3018B488}"/>
              </a:ext>
            </a:extLst>
          </p:cNvPr>
          <p:cNvSpPr txBox="1">
            <a:spLocks/>
          </p:cNvSpPr>
          <p:nvPr/>
        </p:nvSpPr>
        <p:spPr>
          <a:xfrm>
            <a:off x="6096" y="5494998"/>
            <a:ext cx="12191999" cy="1111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baseline="30000" dirty="0">
                <a:solidFill>
                  <a:schemeClr val="bg1"/>
                </a:solidFill>
              </a:rPr>
              <a:t>1</a:t>
            </a:r>
            <a:r>
              <a:rPr lang="en-GB" sz="2000" dirty="0">
                <a:solidFill>
                  <a:schemeClr val="bg1"/>
                </a:solidFill>
              </a:rPr>
              <a:t>Predictive Science Inc., San Diego, CA 92121, USA</a:t>
            </a:r>
            <a:br>
              <a:rPr lang="en-GB" sz="2000" dirty="0">
                <a:solidFill>
                  <a:schemeClr val="bg1"/>
                </a:solidFill>
              </a:rPr>
            </a:br>
            <a:r>
              <a:rPr lang="en-GB" sz="2000" baseline="30000" dirty="0">
                <a:solidFill>
                  <a:schemeClr val="bg1"/>
                </a:solidFill>
              </a:rPr>
              <a:t>2</a:t>
            </a:r>
            <a:r>
              <a:rPr lang="en-GB" sz="2000" dirty="0">
                <a:solidFill>
                  <a:schemeClr val="bg1"/>
                </a:solidFill>
              </a:rPr>
              <a:t>Space Sciences Laboratory, University of California, Berkeley, CA 94720, USA </a:t>
            </a:r>
            <a:br>
              <a:rPr lang="en-GB" sz="2000" u="sng" dirty="0">
                <a:solidFill>
                  <a:schemeClr val="bg1"/>
                </a:solidFill>
              </a:rPr>
            </a:br>
            <a:endParaRPr lang="en-GB" sz="2000" dirty="0">
              <a:solidFill>
                <a:schemeClr val="bg1"/>
              </a:solidFill>
            </a:endParaRPr>
          </a:p>
        </p:txBody>
      </p:sp>
      <p:pic>
        <p:nvPicPr>
          <p:cNvPr id="6" name="Picture 5" descr="A yellow and black logo&#10;&#10;Description automatically generated">
            <a:extLst>
              <a:ext uri="{FF2B5EF4-FFF2-40B4-BE49-F238E27FC236}">
                <a16:creationId xmlns:a16="http://schemas.microsoft.com/office/drawing/2014/main" id="{6EC384C4-5302-4C4C-F0B1-C32FC8623A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8372" y="103617"/>
            <a:ext cx="3029098" cy="116503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139716A-434E-1E9C-639D-887E044FA8BC}"/>
              </a:ext>
            </a:extLst>
          </p:cNvPr>
          <p:cNvSpPr txBox="1"/>
          <p:nvPr/>
        </p:nvSpPr>
        <p:spPr>
          <a:xfrm>
            <a:off x="8998372" y="1285028"/>
            <a:ext cx="30290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b="1" dirty="0">
                <a:latin typeface="Cambria" panose="02040503050406030204" pitchFamily="18" charset="0"/>
              </a:rPr>
              <a:t>CCMC Workshop</a:t>
            </a:r>
          </a:p>
          <a:p>
            <a:pPr algn="r"/>
            <a:r>
              <a:rPr lang="en-GB" b="1" dirty="0">
                <a:latin typeface="Cambria" panose="02040503050406030204" pitchFamily="18" charset="0"/>
              </a:rPr>
              <a:t>June 3–7, 2024</a:t>
            </a:r>
          </a:p>
          <a:p>
            <a:pPr algn="r"/>
            <a:r>
              <a:rPr lang="en-GB" b="1" dirty="0">
                <a:latin typeface="Cambria" panose="02040503050406030204" pitchFamily="18" charset="0"/>
              </a:rPr>
              <a:t>College Park (MD), USA</a:t>
            </a:r>
          </a:p>
        </p:txBody>
      </p:sp>
    </p:spTree>
    <p:extLst>
      <p:ext uri="{BB962C8B-B14F-4D97-AF65-F5344CB8AC3E}">
        <p14:creationId xmlns:p14="http://schemas.microsoft.com/office/powerpoint/2010/main" val="24328537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25BACCC-EC35-E64B-9A02-E7AE258619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688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1A24EB-0BC0-4547-88AD-4C8E9BDB7E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0273" y="30819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Thank you for your attention!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D6CF2B6-DDD6-13BC-45E1-FEB4C6498554}"/>
              </a:ext>
            </a:extLst>
          </p:cNvPr>
          <p:cNvSpPr txBox="1"/>
          <p:nvPr/>
        </p:nvSpPr>
        <p:spPr>
          <a:xfrm>
            <a:off x="3490273" y="4755543"/>
            <a:ext cx="3056125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cs typeface="Calibri" panose="020F0502020204030204" pitchFamily="34" charset="0"/>
              </a:rPr>
              <a:t>E. Palmerio acknowledges support from NASA’s Parker Solar Probe Guest Investigators (PSP-GI; no. 80NSSC22K0349), Operations to Research (O2R; no. 80NSSC20K0285), Living With a Star (LWS; no. </a:t>
            </a:r>
            <a:r>
              <a:rPr lang="en-GB" sz="1400" b="1" dirty="0"/>
              <a:t>80NSSC19K0067</a:t>
            </a:r>
            <a:r>
              <a:rPr lang="en-US" sz="1400" b="1" dirty="0">
                <a:effectLst/>
                <a:cs typeface="Calibri" panose="020F0502020204030204" pitchFamily="34" charset="0"/>
              </a:rPr>
              <a:t>), and LWS Strategic Capabilities (LWS-SC; no. 80NSSC22K0893) </a:t>
            </a:r>
            <a:r>
              <a:rPr lang="en-US" sz="1400" b="1" dirty="0" err="1">
                <a:effectLst/>
                <a:cs typeface="Calibri" panose="020F0502020204030204" pitchFamily="34" charset="0"/>
              </a:rPr>
              <a:t>programmes</a:t>
            </a:r>
            <a:r>
              <a:rPr lang="en-US" sz="1400" b="1" dirty="0">
                <a:cs typeface="Calibri" panose="020F0502020204030204" pitchFamily="34" charset="0"/>
              </a:rPr>
              <a:t>.</a:t>
            </a:r>
            <a:r>
              <a:rPr lang="en-US" sz="1400" b="1" dirty="0">
                <a:effectLst/>
                <a:cs typeface="Calibri" panose="020F0502020204030204" pitchFamily="34" charset="0"/>
              </a:rPr>
              <a:t> </a:t>
            </a:r>
            <a:endParaRPr lang="en-US" sz="1400" b="1" dirty="0">
              <a:cs typeface="Calibri" panose="020F0502020204030204" pitchFamily="34" charset="0"/>
            </a:endParaRPr>
          </a:p>
        </p:txBody>
      </p:sp>
      <p:pic>
        <p:nvPicPr>
          <p:cNvPr id="8" name="Picture 7" descr="Text&#10;&#10;Description automatically generated with low confidence">
            <a:extLst>
              <a:ext uri="{FF2B5EF4-FFF2-40B4-BE49-F238E27FC236}">
                <a16:creationId xmlns:a16="http://schemas.microsoft.com/office/drawing/2014/main" id="{FCB7E1A8-40D2-ABAE-B7F8-B08081DFF5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18391" y="178865"/>
            <a:ext cx="3231455" cy="61551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4C38BBF-0661-6DD0-764C-B2C9304B44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10346" y="5424130"/>
            <a:ext cx="1529215" cy="12789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A51450-6295-1D95-9749-470175EA5F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5323" y="794380"/>
            <a:ext cx="1016000" cy="2146300"/>
          </a:xfrm>
          <a:prstGeom prst="rect">
            <a:avLst/>
          </a:prstGeom>
        </p:spPr>
      </p:pic>
      <p:pic>
        <p:nvPicPr>
          <p:cNvPr id="7" name="Picture 6" descr="A yellow and black logo&#10;&#10;Description automatically generated">
            <a:extLst>
              <a:ext uri="{FF2B5EF4-FFF2-40B4-BE49-F238E27FC236}">
                <a16:creationId xmlns:a16="http://schemas.microsoft.com/office/drawing/2014/main" id="{9CB9A842-8A68-96B7-56E3-F272ECD1C0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39255" y="885795"/>
            <a:ext cx="3029098" cy="1165038"/>
          </a:xfrm>
          <a:prstGeom prst="rect">
            <a:avLst/>
          </a:prstGeom>
        </p:spPr>
      </p:pic>
      <p:pic>
        <p:nvPicPr>
          <p:cNvPr id="11" name="Picture 10" descr="A collage of images of a yellow moon&#10;&#10;Description automatically generated">
            <a:extLst>
              <a:ext uri="{FF2B5EF4-FFF2-40B4-BE49-F238E27FC236}">
                <a16:creationId xmlns:a16="http://schemas.microsoft.com/office/drawing/2014/main" id="{7B6BEAC0-C450-27B5-E5DC-B76A74278A0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4" y="0"/>
            <a:ext cx="3333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905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FB2AFEE-0615-0944-AA9A-42E3F17AC5ED}"/>
              </a:ext>
            </a:extLst>
          </p:cNvPr>
          <p:cNvSpPr/>
          <p:nvPr/>
        </p:nvSpPr>
        <p:spPr>
          <a:xfrm>
            <a:off x="0" y="6488438"/>
            <a:ext cx="12192001" cy="3695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C31266-503A-4C40-8DAA-E96014E656A0}"/>
              </a:ext>
            </a:extLst>
          </p:cNvPr>
          <p:cNvSpPr txBox="1"/>
          <p:nvPr/>
        </p:nvSpPr>
        <p:spPr>
          <a:xfrm>
            <a:off x="-1" y="6518323"/>
            <a:ext cx="1219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1"/>
                </a:solidFill>
              </a:rPr>
              <a:t>epalmerio@predsci.com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69FFA9-CB78-199F-4B51-0F9B5719294B}"/>
              </a:ext>
            </a:extLst>
          </p:cNvPr>
          <p:cNvSpPr txBox="1"/>
          <p:nvPr/>
        </p:nvSpPr>
        <p:spPr>
          <a:xfrm>
            <a:off x="-1" y="54701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+mj-lt"/>
              </a:rPr>
              <a:t>SEPMOD: The basics behind the model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B53E8D-A610-DC57-830C-E46F6AAEA25A}"/>
              </a:ext>
            </a:extLst>
          </p:cNvPr>
          <p:cNvSpPr txBox="1"/>
          <p:nvPr/>
        </p:nvSpPr>
        <p:spPr>
          <a:xfrm>
            <a:off x="261747" y="1070903"/>
            <a:ext cx="8726717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• SEPMOD is based on the (CME-driven) shock–observer magnetic connection concept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Particles (usually 1–1000 MeV protons) propagate along magnetic field lines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Transport is assumed to be scatter-free (no cross-field diffusion)</a:t>
            </a:r>
            <a:endParaRPr lang="en-US" dirty="0"/>
          </a:p>
          <a:p>
            <a:endParaRPr lang="en-US" dirty="0"/>
          </a:p>
          <a:p>
            <a:r>
              <a:rPr lang="en-US" dirty="0"/>
              <a:t>• In brief, it forward-models SEPs along field lines that connect a CME-driven shock to a specific observer, using shock-source injections followed by a constant-energy, guiding-</a:t>
            </a:r>
            <a:r>
              <a:rPr lang="en-US" dirty="0" err="1"/>
              <a:t>centre</a:t>
            </a:r>
            <a:r>
              <a:rPr lang="en-US" dirty="0"/>
              <a:t> transport approximation (and following diffusive shock acceleration equation) 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Goal: Computationally rapid model that can generate predictions at multiple observers and can be employed in real time, easy to use and to </a:t>
            </a:r>
            <a:r>
              <a:rPr lang="en-US" dirty="0" err="1">
                <a:sym typeface="Wingdings" pitchFamily="2" charset="2"/>
              </a:rPr>
              <a:t>analyse</a:t>
            </a:r>
            <a:endParaRPr lang="en-US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• Needs shock &amp; connectivity info from a 3D MHD coronal and/or heliospheric model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So far, it has been run as a post-processing procedure on WSA–Enlil sim outputs</a:t>
            </a:r>
          </a:p>
          <a:p>
            <a:pPr marL="285750" indent="-285750">
              <a:buFont typeface="Wingdings" pitchFamily="2" charset="2"/>
              <a:buChar char="à"/>
            </a:pPr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• Widely used in real-time applications </a:t>
            </a:r>
            <a:r>
              <a:rPr lang="en-US" dirty="0" err="1">
                <a:sym typeface="Wingdings" pitchFamily="2" charset="2"/>
              </a:rPr>
              <a:t>bc</a:t>
            </a:r>
            <a:r>
              <a:rPr lang="en-US" dirty="0">
                <a:sym typeface="Wingdings" pitchFamily="2" charset="2"/>
              </a:rPr>
              <a:t> of its computational efficiency and </a:t>
            </a:r>
            <a:r>
              <a:rPr lang="en-US" dirty="0" err="1">
                <a:sym typeface="Wingdings" pitchFamily="2" charset="2"/>
              </a:rPr>
              <a:t>bc</a:t>
            </a:r>
            <a:r>
              <a:rPr lang="en-US" dirty="0">
                <a:sym typeface="Wingdings" pitchFamily="2" charset="2"/>
              </a:rPr>
              <a:t> it can be run "on default" on a pre-computed CME run without having to tune free parameters</a:t>
            </a:r>
          </a:p>
          <a:p>
            <a:r>
              <a:rPr lang="en-US" dirty="0">
                <a:sym typeface="Wingdings" pitchFamily="2" charset="2"/>
              </a:rPr>
              <a:t>(e.g., regularly run in real time at CCMC and results can be found on the SEP Scoreboard)</a:t>
            </a:r>
          </a:p>
          <a:p>
            <a:endParaRPr lang="en-US" dirty="0">
              <a:sym typeface="Wingdings" pitchFamily="2" charset="2"/>
            </a:endParaRPr>
          </a:p>
          <a:p>
            <a:r>
              <a:rPr lang="en-US" dirty="0">
                <a:sym typeface="Wingdings" pitchFamily="2" charset="2"/>
              </a:rPr>
              <a:t>• Has also been used in research, some example applications: </a:t>
            </a:r>
            <a:r>
              <a:rPr lang="en-US" dirty="0" err="1">
                <a:solidFill>
                  <a:srgbClr val="0432FF"/>
                </a:solidFill>
                <a:sym typeface="Wingdings" pitchFamily="2" charset="2"/>
              </a:rPr>
              <a:t>Luhmann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 et al.</a:t>
            </a:r>
            <a:r>
              <a:rPr lang="en-US" dirty="0">
                <a:sym typeface="Wingdings" pitchFamily="2" charset="2"/>
              </a:rPr>
              <a:t>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[2010, 2017, 2018]</a:t>
            </a:r>
            <a:r>
              <a:rPr lang="en-US" dirty="0">
                <a:sym typeface="Wingdings" pitchFamily="2" charset="2"/>
              </a:rPr>
              <a:t>, </a:t>
            </a:r>
            <a:r>
              <a:rPr lang="en-US" dirty="0">
                <a:solidFill>
                  <a:srgbClr val="0432FF"/>
                </a:solidFill>
                <a:sym typeface="Wingdings" pitchFamily="2" charset="2"/>
              </a:rPr>
              <a:t>Palmerio et al. [2022, 2024] </a:t>
            </a:r>
            <a:endParaRPr lang="en-US" dirty="0">
              <a:solidFill>
                <a:srgbClr val="0432FF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67E09C67-DC9B-B3B4-0E1C-F50352C6DF83}"/>
              </a:ext>
            </a:extLst>
          </p:cNvPr>
          <p:cNvGrpSpPr>
            <a:grpSpLocks noChangeAspect="1"/>
          </p:cNvGrpSpPr>
          <p:nvPr/>
        </p:nvGrpSpPr>
        <p:grpSpPr>
          <a:xfrm>
            <a:off x="9137233" y="563793"/>
            <a:ext cx="2905996" cy="5870737"/>
            <a:chOff x="9285515" y="863354"/>
            <a:chExt cx="2757714" cy="5571176"/>
          </a:xfrm>
        </p:grpSpPr>
        <p:pic>
          <p:nvPicPr>
            <p:cNvPr id="5" name="Picture 4" descr="A diagram of different types of transport&#10;&#10;Description automatically generated">
              <a:extLst>
                <a:ext uri="{FF2B5EF4-FFF2-40B4-BE49-F238E27FC236}">
                  <a16:creationId xmlns:a16="http://schemas.microsoft.com/office/drawing/2014/main" id="{C812A249-4B8E-A58B-43AC-4B217D27E3A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66320" t="6385"/>
            <a:stretch/>
          </p:blipFill>
          <p:spPr>
            <a:xfrm>
              <a:off x="9285515" y="863354"/>
              <a:ext cx="2757714" cy="5571176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E24D7075-BB8E-548B-DA9F-7D448101160A}"/>
                </a:ext>
              </a:extLst>
            </p:cNvPr>
            <p:cNvSpPr/>
            <p:nvPr/>
          </p:nvSpPr>
          <p:spPr>
            <a:xfrm>
              <a:off x="9481457" y="1065247"/>
              <a:ext cx="152400" cy="230833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8CCA1D7E-CCBF-33F1-7948-7497D01775E5}"/>
              </a:ext>
            </a:extLst>
          </p:cNvPr>
          <p:cNvSpPr/>
          <p:nvPr/>
        </p:nvSpPr>
        <p:spPr>
          <a:xfrm>
            <a:off x="9537331" y="6127279"/>
            <a:ext cx="2219802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dirty="0"/>
              <a:t>Figure: </a:t>
            </a:r>
            <a:r>
              <a:rPr lang="en-GB" sz="1200" dirty="0" err="1">
                <a:solidFill>
                  <a:srgbClr val="0432FF"/>
                </a:solidFill>
              </a:rPr>
              <a:t>Luhmann</a:t>
            </a:r>
            <a:r>
              <a:rPr lang="en-GB" sz="1200" dirty="0">
                <a:solidFill>
                  <a:srgbClr val="0432FF"/>
                </a:solidFill>
              </a:rPr>
              <a:t> et al. [2007]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F7B5EDA-0EFE-ED8F-519D-98417716E91A}"/>
              </a:ext>
            </a:extLst>
          </p:cNvPr>
          <p:cNvSpPr/>
          <p:nvPr/>
        </p:nvSpPr>
        <p:spPr>
          <a:xfrm>
            <a:off x="1" y="1"/>
            <a:ext cx="12192000" cy="4924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ndara" panose="020E0502030303020204" pitchFamily="34" charset="0"/>
            </a:endParaRPr>
          </a:p>
        </p:txBody>
      </p:sp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433A35B-6244-98FF-4965-F486BBBE97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81" y="12081"/>
            <a:ext cx="466932" cy="4644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7A8FB6E-FAEC-AB03-941D-F137E2AB904A}"/>
              </a:ext>
            </a:extLst>
          </p:cNvPr>
          <p:cNvSpPr txBox="1"/>
          <p:nvPr/>
        </p:nvSpPr>
        <p:spPr>
          <a:xfrm>
            <a:off x="8313942" y="24862"/>
            <a:ext cx="3363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CCMC Workshop 2024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3B28DC-7139-634D-29E1-F28F183C99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465" y="24862"/>
            <a:ext cx="438912" cy="438912"/>
          </a:xfrm>
          <a:prstGeom prst="rect">
            <a:avLst/>
          </a:prstGeom>
        </p:spPr>
      </p:pic>
      <p:pic>
        <p:nvPicPr>
          <p:cNvPr id="8" name="Picture 7" descr="A yellow and black logo&#10;&#10;Description automatically generated">
            <a:extLst>
              <a:ext uri="{FF2B5EF4-FFF2-40B4-BE49-F238E27FC236}">
                <a16:creationId xmlns:a16="http://schemas.microsoft.com/office/drawing/2014/main" id="{F2A60DB7-23E5-6ADB-936F-3A08330BB5A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2369"/>
          <a:stretch/>
        </p:blipFill>
        <p:spPr>
          <a:xfrm>
            <a:off x="11641721" y="37727"/>
            <a:ext cx="521998" cy="4215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973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FB2AFEE-0615-0944-AA9A-42E3F17AC5ED}"/>
              </a:ext>
            </a:extLst>
          </p:cNvPr>
          <p:cNvSpPr/>
          <p:nvPr/>
        </p:nvSpPr>
        <p:spPr>
          <a:xfrm>
            <a:off x="0" y="6488438"/>
            <a:ext cx="12192001" cy="3695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C31266-503A-4C40-8DAA-E96014E656A0}"/>
              </a:ext>
            </a:extLst>
          </p:cNvPr>
          <p:cNvSpPr txBox="1"/>
          <p:nvPr/>
        </p:nvSpPr>
        <p:spPr>
          <a:xfrm>
            <a:off x="-1" y="6518323"/>
            <a:ext cx="1219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1"/>
                </a:solidFill>
              </a:rPr>
              <a:t>epalmerio@predsci.com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2269506-DB0A-4FDE-E25F-BC313F114B27}"/>
              </a:ext>
            </a:extLst>
          </p:cNvPr>
          <p:cNvSpPr txBox="1"/>
          <p:nvPr/>
        </p:nvSpPr>
        <p:spPr>
          <a:xfrm>
            <a:off x="360708" y="1038565"/>
            <a:ext cx="11470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After a WSA–Enlil run is completed, time-dependent magnetic field and interplanetary shock information is used to forward model SEPs (typically protons), which are injected onto the field line connected to a specified observer</a:t>
            </a:r>
          </a:p>
          <a:p>
            <a:pPr algn="ctr"/>
            <a:r>
              <a:rPr lang="en-GB" dirty="0">
                <a:sym typeface="Wingdings" pitchFamily="2" charset="2"/>
              </a:rPr>
              <a:t> Can be run on an Enlil simulation containing a single eruption or multiple CMEs!</a:t>
            </a: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7087C36-D848-0828-4DEB-38798B76ADC6}"/>
              </a:ext>
            </a:extLst>
          </p:cNvPr>
          <p:cNvSpPr txBox="1"/>
          <p:nvPr/>
        </p:nvSpPr>
        <p:spPr>
          <a:xfrm>
            <a:off x="-1" y="54701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+mj-lt"/>
              </a:rPr>
              <a:t>SEPMOD: Using WSA–Enlil results to spread particles in the heliosphere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B3129CE-6454-9A19-67DB-3EB1B1661CCD}"/>
              </a:ext>
            </a:extLst>
          </p:cNvPr>
          <p:cNvSpPr/>
          <p:nvPr/>
        </p:nvSpPr>
        <p:spPr>
          <a:xfrm>
            <a:off x="1" y="1"/>
            <a:ext cx="12192000" cy="4924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ndara" panose="020E0502030303020204" pitchFamily="34" charset="0"/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C52E7E64-0DBF-91EF-6E20-625EA94F87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1" y="12081"/>
            <a:ext cx="466932" cy="46447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7C4121E-CF5F-CB83-3791-58EF34345E09}"/>
              </a:ext>
            </a:extLst>
          </p:cNvPr>
          <p:cNvSpPr txBox="1"/>
          <p:nvPr/>
        </p:nvSpPr>
        <p:spPr>
          <a:xfrm>
            <a:off x="8313942" y="24862"/>
            <a:ext cx="3363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CCMC Workshop 2024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3DFD48D-9560-CBFE-A0A6-4C50915CAB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65" y="24862"/>
            <a:ext cx="438912" cy="438912"/>
          </a:xfrm>
          <a:prstGeom prst="rect">
            <a:avLst/>
          </a:prstGeom>
        </p:spPr>
      </p:pic>
      <p:pic>
        <p:nvPicPr>
          <p:cNvPr id="9" name="Picture 8" descr="A yellow and black logo&#10;&#10;Description automatically generated">
            <a:extLst>
              <a:ext uri="{FF2B5EF4-FFF2-40B4-BE49-F238E27FC236}">
                <a16:creationId xmlns:a16="http://schemas.microsoft.com/office/drawing/2014/main" id="{E49EFBDD-B160-6D1E-4B67-0890D15A40F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369"/>
          <a:stretch/>
        </p:blipFill>
        <p:spPr>
          <a:xfrm>
            <a:off x="11641721" y="37727"/>
            <a:ext cx="521998" cy="421505"/>
          </a:xfrm>
          <a:prstGeom prst="rect">
            <a:avLst/>
          </a:prstGeom>
        </p:spPr>
      </p:pic>
      <p:pic>
        <p:nvPicPr>
          <p:cNvPr id="2" name="Palmerio2022_Run4">
            <a:hlinkClick r:id="" action="ppaction://media"/>
            <a:extLst>
              <a:ext uri="{FF2B5EF4-FFF2-40B4-BE49-F238E27FC236}">
                <a16:creationId xmlns:a16="http://schemas.microsoft.com/office/drawing/2014/main" id="{006D25A7-FE16-E811-E47E-D47F0129F8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72927" y="2201330"/>
            <a:ext cx="6238992" cy="3889242"/>
          </a:xfrm>
          <a:prstGeom prst="rect">
            <a:avLst/>
          </a:prstGeom>
        </p:spPr>
      </p:pic>
      <p:pic>
        <p:nvPicPr>
          <p:cNvPr id="12" name="Picture 11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C19775F8-AB6D-106E-BBA9-3C3C07DCFA8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594221" y="2001754"/>
            <a:ext cx="5424852" cy="4172963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F11734F-65E8-A21A-7AAB-FA638ABA39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25" y="6155368"/>
            <a:ext cx="1184614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Results</a:t>
            </a:r>
            <a:r>
              <a:rPr kumimoji="0" lang="fi-FI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shown</a:t>
            </a:r>
            <a:r>
              <a:rPr kumimoji="0" lang="fi-FI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here</a:t>
            </a:r>
            <a:r>
              <a:rPr lang="fi-FI" altLang="en-US" sz="1600" dirty="0"/>
              <a:t>: </a:t>
            </a:r>
            <a:r>
              <a:rPr lang="fi-FI" altLang="en-US" sz="1600" dirty="0" err="1">
                <a:solidFill>
                  <a:srgbClr val="0432FF"/>
                </a:solidFill>
              </a:rPr>
              <a:t>Palmerio</a:t>
            </a:r>
            <a:r>
              <a:rPr lang="fi-FI" altLang="en-US" sz="1600" dirty="0">
                <a:solidFill>
                  <a:srgbClr val="0432FF"/>
                </a:solidFill>
              </a:rPr>
              <a:t> et al., </a:t>
            </a:r>
            <a:r>
              <a:rPr lang="fi-FI" altLang="en-US" sz="1600" dirty="0" err="1">
                <a:solidFill>
                  <a:srgbClr val="0432FF"/>
                </a:solidFill>
              </a:rPr>
              <a:t>SpWea</a:t>
            </a:r>
            <a:r>
              <a:rPr lang="fi-FI" altLang="en-US" sz="1600" dirty="0">
                <a:solidFill>
                  <a:srgbClr val="0432FF"/>
                </a:solidFill>
              </a:rPr>
              <a:t>, </a:t>
            </a:r>
            <a:r>
              <a:rPr lang="en-US" sz="1600" i="1" dirty="0">
                <a:solidFill>
                  <a:srgbClr val="0432FF"/>
                </a:solidFill>
                <a:effectLst/>
              </a:rPr>
              <a:t>20</a:t>
            </a:r>
            <a:r>
              <a:rPr lang="en-US" sz="1600" dirty="0">
                <a:solidFill>
                  <a:srgbClr val="0432FF"/>
                </a:solidFill>
                <a:effectLst/>
              </a:rPr>
              <a:t>, e2021SW002993 (2022) </a:t>
            </a:r>
          </a:p>
        </p:txBody>
      </p:sp>
    </p:spTree>
    <p:extLst>
      <p:ext uri="{BB962C8B-B14F-4D97-AF65-F5344CB8AC3E}">
        <p14:creationId xmlns:p14="http://schemas.microsoft.com/office/powerpoint/2010/main" val="98282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2E739543-72B6-DBED-92D7-271229D7EE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33157" y="5235846"/>
            <a:ext cx="3394813" cy="113877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As of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now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 SEPMOD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outputs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can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be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requested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in "GOES-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like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" (10–1000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MeV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or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"IMP-8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like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" (1.2–72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MeV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)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format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of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energy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ranges</a:t>
            </a:r>
            <a:endParaRPr lang="fi-FI" altLang="en-US" sz="1700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FB2AFEE-0615-0944-AA9A-42E3F17AC5ED}"/>
              </a:ext>
            </a:extLst>
          </p:cNvPr>
          <p:cNvSpPr/>
          <p:nvPr/>
        </p:nvSpPr>
        <p:spPr>
          <a:xfrm>
            <a:off x="0" y="6488438"/>
            <a:ext cx="12192001" cy="3695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C31266-503A-4C40-8DAA-E96014E656A0}"/>
              </a:ext>
            </a:extLst>
          </p:cNvPr>
          <p:cNvSpPr txBox="1"/>
          <p:nvPr/>
        </p:nvSpPr>
        <p:spPr>
          <a:xfrm>
            <a:off x="-1" y="6518323"/>
            <a:ext cx="1219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1"/>
                </a:solidFill>
              </a:rPr>
              <a:t>epalmerio@predsci.com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2" name="Picture 1" descr="A yellow and black logo&#10;&#10;Description automatically generated">
            <a:extLst>
              <a:ext uri="{FF2B5EF4-FFF2-40B4-BE49-F238E27FC236}">
                <a16:creationId xmlns:a16="http://schemas.microsoft.com/office/drawing/2014/main" id="{B3B8431D-D529-FC91-0A9F-9D107648CE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3447" y="1745679"/>
            <a:ext cx="2528237" cy="97239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049E98E-A503-E870-5C46-D0F2B1462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432" y="1041487"/>
            <a:ext cx="4702268" cy="646331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SEPMOD is </a:t>
            </a:r>
            <a:r>
              <a:rPr kumimoji="0" lang="fi-FI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conveniently</a:t>
            </a:r>
            <a:r>
              <a:rPr kumimoji="0" lang="fi-FI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i-FI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available</a:t>
            </a:r>
            <a:r>
              <a:rPr kumimoji="0" lang="fi-FI" altLang="en-US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at NASA CCMC via </a:t>
            </a:r>
            <a:r>
              <a:rPr kumimoji="0" lang="fi-FI" altLang="en-US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RoR</a:t>
            </a:r>
            <a:r>
              <a:rPr lang="fi-FI" altLang="en-US" dirty="0"/>
              <a:t> </a:t>
            </a:r>
            <a:r>
              <a:rPr lang="fi-FI" altLang="en-US" dirty="0">
                <a:sym typeface="Wingdings" pitchFamily="2" charset="2"/>
              </a:rPr>
              <a:t> Can </a:t>
            </a:r>
            <a:r>
              <a:rPr lang="fi-FI" altLang="en-US" dirty="0" err="1">
                <a:sym typeface="Wingdings" pitchFamily="2" charset="2"/>
              </a:rPr>
              <a:t>be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run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by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anyone</a:t>
            </a:r>
            <a:r>
              <a:rPr lang="fi-FI" altLang="en-US" dirty="0">
                <a:sym typeface="Wingdings" pitchFamily="2" charset="2"/>
              </a:rPr>
              <a:t>!</a:t>
            </a:r>
          </a:p>
        </p:txBody>
      </p:sp>
      <p:pic>
        <p:nvPicPr>
          <p:cNvPr id="8" name="Picture 7" descr="A screenshot of a computer&#10;&#10;Description automatically generated">
            <a:extLst>
              <a:ext uri="{FF2B5EF4-FFF2-40B4-BE49-F238E27FC236}">
                <a16:creationId xmlns:a16="http://schemas.microsoft.com/office/drawing/2014/main" id="{106DBE2D-FFA9-8D39-D870-80F95799BC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38700" y="1101352"/>
            <a:ext cx="4021738" cy="5355187"/>
          </a:xfrm>
          <a:prstGeom prst="rect">
            <a:avLst/>
          </a:prstGeom>
        </p:spPr>
      </p:pic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1A1F5250-FF28-F168-0FBA-B334394FBC4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84"/>
          <a:stretch/>
        </p:blipFill>
        <p:spPr>
          <a:xfrm>
            <a:off x="8009856" y="1669237"/>
            <a:ext cx="4045711" cy="34846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3E5ED0D-2CBB-A41C-1529-09C67F9FB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6432" y="2759829"/>
            <a:ext cx="4702268" cy="249299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Workflow</a:t>
            </a:r>
            <a:r>
              <a:rPr kumimoji="0" lang="fi-F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for </a:t>
            </a:r>
            <a:r>
              <a:rPr kumimoji="0" lang="fi-FI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requesting</a:t>
            </a:r>
            <a:r>
              <a:rPr kumimoji="0" lang="fi-F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 SEPMOD </a:t>
            </a:r>
            <a:r>
              <a:rPr kumimoji="0" lang="fi-FI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run</a:t>
            </a:r>
            <a:r>
              <a:rPr kumimoji="0" lang="fi-F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i-FI" altLang="en-US" sz="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</a:pPr>
            <a:r>
              <a:rPr lang="fi-FI" altLang="en-US" dirty="0" err="1"/>
              <a:t>Request</a:t>
            </a:r>
            <a:r>
              <a:rPr lang="fi-FI" altLang="en-US" dirty="0"/>
              <a:t> a WSA–</a:t>
            </a:r>
            <a:r>
              <a:rPr lang="fi-FI" altLang="en-US" dirty="0" err="1"/>
              <a:t>Enlil</a:t>
            </a:r>
            <a:r>
              <a:rPr lang="fi-FI" altLang="en-US" dirty="0"/>
              <a:t> </a:t>
            </a:r>
            <a:r>
              <a:rPr lang="fi-FI" altLang="en-US" dirty="0" err="1"/>
              <a:t>run</a:t>
            </a:r>
            <a:r>
              <a:rPr lang="fi-FI" altLang="en-US" dirty="0"/>
              <a:t> of </a:t>
            </a:r>
            <a:r>
              <a:rPr lang="fi-FI" altLang="en-US" dirty="0" err="1"/>
              <a:t>the</a:t>
            </a:r>
            <a:r>
              <a:rPr lang="fi-FI" altLang="en-US" dirty="0"/>
              <a:t> CME </a:t>
            </a:r>
            <a:r>
              <a:rPr lang="fi-FI" altLang="en-US" dirty="0" err="1"/>
              <a:t>or</a:t>
            </a:r>
            <a:r>
              <a:rPr lang="fi-FI" altLang="en-US" dirty="0"/>
              <a:t> </a:t>
            </a:r>
            <a:r>
              <a:rPr lang="fi-FI" altLang="en-US" dirty="0" err="1"/>
              <a:t>select</a:t>
            </a:r>
            <a:r>
              <a:rPr lang="fi-FI" altLang="en-US" dirty="0"/>
              <a:t> an </a:t>
            </a:r>
            <a:r>
              <a:rPr lang="fi-FI" altLang="en-US" dirty="0" err="1"/>
              <a:t>existing</a:t>
            </a:r>
            <a:r>
              <a:rPr lang="fi-FI" altLang="en-US" dirty="0"/>
              <a:t> </a:t>
            </a:r>
            <a:r>
              <a:rPr lang="fi-FI" altLang="en-US" dirty="0" err="1"/>
              <a:t>run</a:t>
            </a:r>
            <a:br>
              <a:rPr lang="fi-FI" altLang="en-US" dirty="0"/>
            </a:br>
            <a:r>
              <a:rPr lang="fi-FI" altLang="en-US" dirty="0">
                <a:sym typeface="Wingdings" pitchFamily="2" charset="2"/>
              </a:rPr>
              <a:t> </a:t>
            </a:r>
            <a:r>
              <a:rPr kumimoji="0" lang="fi-F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"</a:t>
            </a:r>
            <a:r>
              <a:rPr lang="fi-FI" altLang="en-US" dirty="0" err="1">
                <a:sym typeface="Wingdings" pitchFamily="2" charset="2"/>
              </a:rPr>
              <a:t>Special</a:t>
            </a:r>
            <a:r>
              <a:rPr kumimoji="0" lang="fi-FI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"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requirements</a:t>
            </a:r>
            <a:r>
              <a:rPr lang="fi-FI" altLang="en-US" dirty="0">
                <a:sym typeface="Wingdings" pitchFamily="2" charset="2"/>
              </a:rPr>
              <a:t> for </a:t>
            </a:r>
            <a:r>
              <a:rPr lang="fi-FI" altLang="en-US" dirty="0" err="1">
                <a:sym typeface="Wingdings" pitchFamily="2" charset="2"/>
              </a:rPr>
              <a:t>the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run</a:t>
            </a:r>
            <a:r>
              <a:rPr lang="fi-FI" altLang="en-US" dirty="0">
                <a:sym typeface="Wingdings" pitchFamily="2" charset="2"/>
              </a:rPr>
              <a:t>:</a:t>
            </a:r>
            <a:br>
              <a:rPr lang="fi-FI" altLang="en-US" dirty="0">
                <a:sym typeface="Wingdings" pitchFamily="2" charset="2"/>
              </a:rPr>
            </a:br>
            <a:r>
              <a:rPr lang="fi-FI" altLang="en-US" dirty="0">
                <a:sym typeface="Wingdings" pitchFamily="2" charset="2"/>
              </a:rPr>
              <a:t>      - </a:t>
            </a:r>
            <a:r>
              <a:rPr lang="fi-FI" altLang="en-US" dirty="0" err="1">
                <a:sym typeface="Wingdings" pitchFamily="2" charset="2"/>
              </a:rPr>
              <a:t>Hourly</a:t>
            </a:r>
            <a:r>
              <a:rPr lang="fi-FI" altLang="en-US" dirty="0">
                <a:sym typeface="Wingdings" pitchFamily="2" charset="2"/>
              </a:rPr>
              <a:t> 3D output (</a:t>
            </a:r>
            <a:r>
              <a:rPr lang="fi-FI" altLang="en-US" dirty="0" err="1">
                <a:sym typeface="Wingdings" pitchFamily="2" charset="2"/>
              </a:rPr>
              <a:t>default</a:t>
            </a:r>
            <a:r>
              <a:rPr lang="fi-FI" altLang="en-US" dirty="0">
                <a:sym typeface="Wingdings" pitchFamily="2" charset="2"/>
              </a:rPr>
              <a:t>: 6 hr)</a:t>
            </a:r>
            <a:br>
              <a:rPr lang="fi-FI" altLang="en-US" dirty="0">
                <a:sym typeface="Wingdings" pitchFamily="2" charset="2"/>
              </a:rPr>
            </a:br>
            <a:r>
              <a:rPr lang="fi-FI" altLang="en-US" dirty="0">
                <a:sym typeface="Wingdings" pitchFamily="2" charset="2"/>
              </a:rPr>
              <a:t>      - # of </a:t>
            </a:r>
            <a:r>
              <a:rPr lang="fi-FI" altLang="en-US" dirty="0" err="1">
                <a:sym typeface="Wingdings" pitchFamily="2" charset="2"/>
              </a:rPr>
              <a:t>simulation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blocks</a:t>
            </a:r>
            <a:r>
              <a:rPr lang="fi-FI" altLang="en-US" dirty="0">
                <a:sym typeface="Wingdings" pitchFamily="2" charset="2"/>
              </a:rPr>
              <a:t> = # </a:t>
            </a:r>
            <a:r>
              <a:rPr lang="fi-FI" altLang="en-US" dirty="0" err="1">
                <a:sym typeface="Wingdings" pitchFamily="2" charset="2"/>
              </a:rPr>
              <a:t>CMEs</a:t>
            </a:r>
            <a:r>
              <a:rPr lang="fi-FI" altLang="en-US" dirty="0">
                <a:sym typeface="Wingdings" pitchFamily="2" charset="2"/>
              </a:rPr>
              <a:t> + 1</a:t>
            </a:r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</a:pPr>
            <a:endParaRPr lang="fi-FI" altLang="en-US" sz="400" dirty="0"/>
          </a:p>
          <a:p>
            <a:pPr marL="342900" marR="0" lvl="0" indent="-34290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arenBoth"/>
              <a:tabLst/>
            </a:pPr>
            <a:r>
              <a:rPr lang="fi-FI" altLang="en-US" dirty="0" err="1"/>
              <a:t>Request</a:t>
            </a:r>
            <a:r>
              <a:rPr lang="fi-FI" altLang="en-US" dirty="0"/>
              <a:t> </a:t>
            </a:r>
            <a:r>
              <a:rPr lang="en-US" altLang="en-US" dirty="0"/>
              <a:t>a SEPMOD run on the WSA–Enlil results (using the related Enlil Run ID)</a:t>
            </a:r>
            <a:endParaRPr lang="fi-FI" altLang="en-US" dirty="0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ECB635D-69C8-48EC-D233-6C2310511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2155" y="1066615"/>
            <a:ext cx="2604336" cy="61555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ROR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pages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for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Enlil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and SEPMOD at CCMC</a:t>
            </a:r>
            <a:endParaRPr lang="fi-FI" altLang="en-US" sz="17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BA803-27FD-C1BF-2F00-FA4ABC8278A1}"/>
              </a:ext>
            </a:extLst>
          </p:cNvPr>
          <p:cNvSpPr txBox="1"/>
          <p:nvPr/>
        </p:nvSpPr>
        <p:spPr>
          <a:xfrm>
            <a:off x="-1" y="54701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+mj-lt"/>
              </a:rPr>
              <a:t>SEPMOD: How to run it at CCMC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7DF1B1-502B-88F5-5962-0AFA6F11E1E1}"/>
              </a:ext>
            </a:extLst>
          </p:cNvPr>
          <p:cNvSpPr/>
          <p:nvPr/>
        </p:nvSpPr>
        <p:spPr>
          <a:xfrm>
            <a:off x="1" y="1"/>
            <a:ext cx="12192000" cy="4924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ndara" panose="020E0502030303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92DB33-2CDF-CFBB-AD9B-BC48545BA3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281" y="12081"/>
            <a:ext cx="466932" cy="4644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D7BC8A-0FB9-3573-5D5D-0BD705EDA4E0}"/>
              </a:ext>
            </a:extLst>
          </p:cNvPr>
          <p:cNvSpPr txBox="1"/>
          <p:nvPr/>
        </p:nvSpPr>
        <p:spPr>
          <a:xfrm>
            <a:off x="8313942" y="24862"/>
            <a:ext cx="3363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CCMC Workshop 2024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A86986-B05D-1587-95E0-43DEF9C4414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465" y="24862"/>
            <a:ext cx="438912" cy="438912"/>
          </a:xfrm>
          <a:prstGeom prst="rect">
            <a:avLst/>
          </a:prstGeom>
        </p:spPr>
      </p:pic>
      <p:pic>
        <p:nvPicPr>
          <p:cNvPr id="24" name="Picture 23" descr="A yellow and black logo&#10;&#10;Description automatically generated">
            <a:extLst>
              <a:ext uri="{FF2B5EF4-FFF2-40B4-BE49-F238E27FC236}">
                <a16:creationId xmlns:a16="http://schemas.microsoft.com/office/drawing/2014/main" id="{50050447-228E-3681-E2A7-EDDFF134C8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369"/>
          <a:stretch/>
        </p:blipFill>
        <p:spPr>
          <a:xfrm>
            <a:off x="11641721" y="37727"/>
            <a:ext cx="521998" cy="421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F19F8DF-A605-26B4-C72A-9E06CFFD3D8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16580" y="5270197"/>
            <a:ext cx="1163307" cy="11633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F08B202-DD2D-EC72-268C-8C3EBBB66258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3464369" y="5268221"/>
            <a:ext cx="1163307" cy="1163307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0D2D1E3-76A3-CCE5-A9A3-791954AB34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0402" y="5465264"/>
            <a:ext cx="1303452" cy="3539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accent2"/>
                </a:solidFill>
                <a:effectLst/>
              </a:rPr>
              <a:t>Enlil</a:t>
            </a: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chemeClr val="accent2"/>
                </a:solidFill>
                <a:effectLst/>
              </a:rPr>
              <a:t>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chemeClr val="accent2"/>
                </a:solidFill>
                <a:effectLst/>
              </a:rPr>
              <a:t>RoR</a:t>
            </a:r>
            <a:endParaRPr lang="fi-FI" altLang="en-US" sz="1700" dirty="0">
              <a:solidFill>
                <a:schemeClr val="accent2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E5AA6C2-AFEA-4870-E269-E3C941BFDA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3476" y="5957471"/>
            <a:ext cx="1497304" cy="35394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en-US" sz="1700" b="0" i="0" u="none" strike="noStrike" cap="none" normalizeH="0" baseline="0" dirty="0">
                <a:ln>
                  <a:noFill/>
                </a:ln>
                <a:solidFill>
                  <a:srgbClr val="2E67FE"/>
                </a:solidFill>
                <a:effectLst/>
              </a:rPr>
              <a:t>SEPMOD </a:t>
            </a:r>
            <a:r>
              <a:rPr kumimoji="0" lang="fi-FI" altLang="en-US" sz="1700" b="0" i="0" u="none" strike="noStrike" cap="none" normalizeH="0" baseline="0" dirty="0" err="1">
                <a:ln>
                  <a:noFill/>
                </a:ln>
                <a:solidFill>
                  <a:srgbClr val="2E67FE"/>
                </a:solidFill>
                <a:effectLst/>
              </a:rPr>
              <a:t>RoR</a:t>
            </a:r>
            <a:endParaRPr lang="fi-FI" altLang="en-US" sz="1700" dirty="0">
              <a:solidFill>
                <a:srgbClr val="2E67FE"/>
              </a:solidFill>
            </a:endParaRPr>
          </a:p>
        </p:txBody>
      </p:sp>
      <p:cxnSp>
        <p:nvCxnSpPr>
          <p:cNvPr id="25" name="Curved Connector 24">
            <a:extLst>
              <a:ext uri="{FF2B5EF4-FFF2-40B4-BE49-F238E27FC236}">
                <a16:creationId xmlns:a16="http://schemas.microsoft.com/office/drawing/2014/main" id="{ED6B86CB-33C6-719C-6CA2-C4F7D617307F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05103" y="5654675"/>
            <a:ext cx="574673" cy="302794"/>
          </a:xfrm>
          <a:prstGeom prst="curvedConnector3">
            <a:avLst/>
          </a:prstGeom>
          <a:ln w="3810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urved Connector 27">
            <a:extLst>
              <a:ext uri="{FF2B5EF4-FFF2-40B4-BE49-F238E27FC236}">
                <a16:creationId xmlns:a16="http://schemas.microsoft.com/office/drawing/2014/main" id="{4ACFC581-C1B7-3188-80EB-AAB389735D53}"/>
              </a:ext>
            </a:extLst>
          </p:cNvPr>
          <p:cNvCxnSpPr>
            <a:cxnSpLocks/>
            <a:endCxn id="11" idx="1"/>
          </p:cNvCxnSpPr>
          <p:nvPr/>
        </p:nvCxnSpPr>
        <p:spPr>
          <a:xfrm flipV="1">
            <a:off x="3066793" y="5849875"/>
            <a:ext cx="397576" cy="311600"/>
          </a:xfrm>
          <a:prstGeom prst="curvedConnector3">
            <a:avLst/>
          </a:prstGeom>
          <a:ln w="38100">
            <a:solidFill>
              <a:srgbClr val="3575E7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84586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FB2AFEE-0615-0944-AA9A-42E3F17AC5ED}"/>
              </a:ext>
            </a:extLst>
          </p:cNvPr>
          <p:cNvSpPr/>
          <p:nvPr/>
        </p:nvSpPr>
        <p:spPr>
          <a:xfrm>
            <a:off x="0" y="6488438"/>
            <a:ext cx="12192001" cy="3695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C31266-503A-4C40-8DAA-E96014E656A0}"/>
              </a:ext>
            </a:extLst>
          </p:cNvPr>
          <p:cNvSpPr txBox="1"/>
          <p:nvPr/>
        </p:nvSpPr>
        <p:spPr>
          <a:xfrm>
            <a:off x="-1" y="6518323"/>
            <a:ext cx="1219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1"/>
                </a:solidFill>
              </a:rPr>
              <a:t>epalmerio@predsci.com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049E98E-A503-E870-5C46-D0F2B1462E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9991" y="4215254"/>
            <a:ext cx="9261484" cy="190821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fi-FI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Let’s</a:t>
            </a:r>
            <a:r>
              <a:rPr kumimoji="0" lang="fi-F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i-FI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take</a:t>
            </a:r>
            <a:r>
              <a:rPr kumimoji="0" lang="fi-F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a look at an </a:t>
            </a:r>
            <a:r>
              <a:rPr kumimoji="0" lang="fi-FI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example</a:t>
            </a:r>
            <a:r>
              <a:rPr kumimoji="0" lang="fi-F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: </a:t>
            </a:r>
            <a:r>
              <a:rPr kumimoji="0" lang="fi-FI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The</a:t>
            </a:r>
            <a:r>
              <a:rPr kumimoji="0" lang="fi-F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2020 November 29 </a:t>
            </a:r>
            <a:r>
              <a:rPr kumimoji="0" lang="fi-FI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widespread</a:t>
            </a:r>
            <a:r>
              <a:rPr kumimoji="0" lang="fi-FI" altLang="en-US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SEP </a:t>
            </a:r>
            <a:r>
              <a:rPr kumimoji="0" lang="fi-FI" altLang="en-US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event</a:t>
            </a:r>
            <a:endParaRPr kumimoji="0" lang="fi-FI" altLang="en-US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altLang="en-US" dirty="0">
                <a:sym typeface="Wingdings" pitchFamily="2" charset="2"/>
              </a:rPr>
              <a:t>• Parker and STEREO-A: </a:t>
            </a:r>
            <a:r>
              <a:rPr lang="fi-FI" altLang="en-US" dirty="0" err="1">
                <a:sym typeface="Wingdings" pitchFamily="2" charset="2"/>
              </a:rPr>
              <a:t>Well-connected</a:t>
            </a:r>
            <a:r>
              <a:rPr lang="fi-FI" altLang="en-US" dirty="0">
                <a:sym typeface="Wingdings" pitchFamily="2" charset="2"/>
              </a:rPr>
              <a:t> to </a:t>
            </a:r>
            <a:r>
              <a:rPr lang="fi-FI" altLang="en-US" dirty="0" err="1">
                <a:sym typeface="Wingdings" pitchFamily="2" charset="2"/>
              </a:rPr>
              <a:t>the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shock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since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early</a:t>
            </a:r>
            <a:r>
              <a:rPr lang="fi-FI" altLang="en-US" dirty="0">
                <a:sym typeface="Wingdings" pitchFamily="2" charset="2"/>
              </a:rPr>
              <a:t> on</a:t>
            </a:r>
            <a:br>
              <a:rPr lang="fi-FI" altLang="en-US" dirty="0">
                <a:sym typeface="Wingdings" pitchFamily="2" charset="2"/>
              </a:rPr>
            </a:br>
            <a:r>
              <a:rPr lang="fi-FI" altLang="en-US" dirty="0">
                <a:sym typeface="Wingdings" pitchFamily="2" charset="2"/>
              </a:rPr>
              <a:t>• Earth and Mars: </a:t>
            </a:r>
            <a:r>
              <a:rPr lang="fi-FI" altLang="en-US" dirty="0" err="1">
                <a:sym typeface="Wingdings" pitchFamily="2" charset="2"/>
              </a:rPr>
              <a:t>magnetically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connect</a:t>
            </a:r>
            <a:r>
              <a:rPr lang="fi-FI" altLang="en-US" dirty="0">
                <a:sym typeface="Wingdings" pitchFamily="2" charset="2"/>
              </a:rPr>
              <a:t> to </a:t>
            </a:r>
            <a:r>
              <a:rPr lang="fi-FI" altLang="en-US" dirty="0" err="1">
                <a:sym typeface="Wingdings" pitchFamily="2" charset="2"/>
              </a:rPr>
              <a:t>the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shock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much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later</a:t>
            </a:r>
            <a:br>
              <a:rPr lang="fi-FI" altLang="en-US" dirty="0">
                <a:sym typeface="Wingdings" pitchFamily="2" charset="2"/>
              </a:rPr>
            </a:br>
            <a:r>
              <a:rPr lang="fi-FI" altLang="en-US" dirty="0">
                <a:sym typeface="Wingdings" pitchFamily="2" charset="2"/>
              </a:rPr>
              <a:t>• </a:t>
            </a:r>
            <a:r>
              <a:rPr lang="fi-FI" altLang="en-US" dirty="0" err="1">
                <a:sym typeface="Wingdings" pitchFamily="2" charset="2"/>
              </a:rPr>
              <a:t>Orbiter</a:t>
            </a:r>
            <a:r>
              <a:rPr lang="fi-FI" altLang="en-US" dirty="0">
                <a:sym typeface="Wingdings" pitchFamily="2" charset="2"/>
              </a:rPr>
              <a:t>: </a:t>
            </a:r>
            <a:r>
              <a:rPr lang="fi-FI" altLang="en-US" dirty="0" err="1">
                <a:sym typeface="Wingdings" pitchFamily="2" charset="2"/>
              </a:rPr>
              <a:t>never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reaches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connection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with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the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shock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modelled</a:t>
            </a:r>
            <a:r>
              <a:rPr lang="fi-FI" altLang="en-US" dirty="0">
                <a:sym typeface="Wingdings" pitchFamily="2" charset="2"/>
              </a:rPr>
              <a:t> in WSA–</a:t>
            </a:r>
            <a:r>
              <a:rPr lang="fi-FI" altLang="en-US" dirty="0" err="1">
                <a:sym typeface="Wingdings" pitchFamily="2" charset="2"/>
              </a:rPr>
              <a:t>Enlil</a:t>
            </a:r>
            <a:endParaRPr lang="fi-FI" altLang="en-US" dirty="0">
              <a:sym typeface="Wingdings" pitchFamily="2" charset="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fi-FI" altLang="en-US" sz="1000" dirty="0">
              <a:sym typeface="Wingdings" pitchFamily="2" charset="2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fi-FI" altLang="en-US" dirty="0">
                <a:sym typeface="Wingdings" pitchFamily="2" charset="2"/>
              </a:rPr>
              <a:t> SEPMOD </a:t>
            </a:r>
            <a:r>
              <a:rPr lang="fi-FI" altLang="en-US" dirty="0" err="1">
                <a:sym typeface="Wingdings" pitchFamily="2" charset="2"/>
              </a:rPr>
              <a:t>results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improve</a:t>
            </a:r>
            <a:r>
              <a:rPr lang="fi-FI" altLang="en-US" dirty="0">
                <a:sym typeface="Wingdings" pitchFamily="2" charset="2"/>
              </a:rPr>
              <a:t> for </a:t>
            </a:r>
            <a:r>
              <a:rPr lang="fi-FI" altLang="en-US" dirty="0" err="1">
                <a:sym typeface="Wingdings" pitchFamily="2" charset="2"/>
              </a:rPr>
              <a:t>well-connected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observers</a:t>
            </a:r>
            <a:r>
              <a:rPr lang="fi-FI" altLang="en-US" dirty="0">
                <a:sym typeface="Wingdings" pitchFamily="2" charset="2"/>
              </a:rPr>
              <a:t>, </a:t>
            </a:r>
            <a:r>
              <a:rPr lang="fi-FI" altLang="en-US" dirty="0" err="1">
                <a:sym typeface="Wingdings" pitchFamily="2" charset="2"/>
              </a:rPr>
              <a:t>but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also</a:t>
            </a:r>
            <a:r>
              <a:rPr lang="fi-FI" altLang="en-US" dirty="0">
                <a:sym typeface="Wingdings" pitchFamily="2" charset="2"/>
              </a:rPr>
              <a:t> in </a:t>
            </a:r>
            <a:r>
              <a:rPr lang="fi-FI" altLang="en-US" dirty="0" err="1">
                <a:sym typeface="Wingdings" pitchFamily="2" charset="2"/>
              </a:rPr>
              <a:t>the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best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cases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we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have</a:t>
            </a:r>
            <a:r>
              <a:rPr lang="fi-FI" altLang="en-US" dirty="0">
                <a:sym typeface="Wingdings" pitchFamily="2" charset="2"/>
              </a:rPr>
              <a:t> a </a:t>
            </a:r>
            <a:r>
              <a:rPr lang="fi-FI" altLang="en-US" dirty="0" err="1">
                <a:sym typeface="Wingdings" pitchFamily="2" charset="2"/>
              </a:rPr>
              <a:t>delay</a:t>
            </a:r>
            <a:r>
              <a:rPr lang="fi-FI" altLang="en-US" dirty="0">
                <a:sym typeface="Wingdings" pitchFamily="2" charset="2"/>
              </a:rPr>
              <a:t> of a </a:t>
            </a:r>
            <a:r>
              <a:rPr lang="fi-FI" altLang="en-US" dirty="0" err="1">
                <a:sym typeface="Wingdings" pitchFamily="2" charset="2"/>
              </a:rPr>
              <a:t>few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hours</a:t>
            </a:r>
            <a:r>
              <a:rPr lang="fi-FI" altLang="en-US" dirty="0">
                <a:sym typeface="Wingdings" pitchFamily="2" charset="2"/>
              </a:rPr>
              <a:t> in </a:t>
            </a:r>
            <a:r>
              <a:rPr lang="fi-FI" altLang="en-US" dirty="0" err="1">
                <a:sym typeface="Wingdings" pitchFamily="2" charset="2"/>
              </a:rPr>
              <a:t>the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event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onset</a:t>
            </a:r>
            <a:r>
              <a:rPr lang="fi-FI" altLang="en-US" dirty="0">
                <a:sym typeface="Wingdings" pitchFamily="2" charset="2"/>
              </a:rPr>
              <a:t>  </a:t>
            </a:r>
            <a:r>
              <a:rPr lang="fi-FI" altLang="en-US" dirty="0" err="1">
                <a:sym typeface="Wingdings" pitchFamily="2" charset="2"/>
              </a:rPr>
              <a:t>We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are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missing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coronal</a:t>
            </a:r>
            <a:r>
              <a:rPr lang="fi-FI" altLang="en-US" dirty="0">
                <a:sym typeface="Wingdings" pitchFamily="2" charset="2"/>
              </a:rPr>
              <a:t> SEP </a:t>
            </a:r>
            <a:r>
              <a:rPr lang="fi-FI" altLang="en-US" dirty="0" err="1">
                <a:sym typeface="Wingdings" pitchFamily="2" charset="2"/>
              </a:rPr>
              <a:t>acceleration</a:t>
            </a:r>
            <a:r>
              <a:rPr lang="fi-FI" altLang="en-US" dirty="0">
                <a:sym typeface="Wingdings" pitchFamily="2" charset="2"/>
              </a:rPr>
              <a:t> (&lt;21.5 R</a:t>
            </a:r>
            <a:r>
              <a:rPr lang="fi-FI" altLang="en-US" baseline="-25000" dirty="0">
                <a:sym typeface="Wingdings" pitchFamily="2" charset="2"/>
              </a:rPr>
              <a:t>☉</a:t>
            </a:r>
            <a:r>
              <a:rPr lang="fi-FI" altLang="en-US" dirty="0">
                <a:sym typeface="Wingdings" pitchFamily="2" charset="2"/>
              </a:rPr>
              <a:t>)!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BA803-27FD-C1BF-2F00-FA4ABC8278A1}"/>
              </a:ext>
            </a:extLst>
          </p:cNvPr>
          <p:cNvSpPr txBox="1"/>
          <p:nvPr/>
        </p:nvSpPr>
        <p:spPr>
          <a:xfrm>
            <a:off x="-1" y="54701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+mj-lt"/>
              </a:rPr>
              <a:t>SEPMOD: Addressing the onset time problem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7DF1B1-502B-88F5-5962-0AFA6F11E1E1}"/>
              </a:ext>
            </a:extLst>
          </p:cNvPr>
          <p:cNvSpPr/>
          <p:nvPr/>
        </p:nvSpPr>
        <p:spPr>
          <a:xfrm>
            <a:off x="1" y="1"/>
            <a:ext cx="12192000" cy="4924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ndara" panose="020E0502030303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92DB33-2CDF-CFBB-AD9B-BC48545BA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1" y="12081"/>
            <a:ext cx="466932" cy="4644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D7BC8A-0FB9-3573-5D5D-0BD705EDA4E0}"/>
              </a:ext>
            </a:extLst>
          </p:cNvPr>
          <p:cNvSpPr txBox="1"/>
          <p:nvPr/>
        </p:nvSpPr>
        <p:spPr>
          <a:xfrm>
            <a:off x="8313942" y="24862"/>
            <a:ext cx="3363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CCMC Workshop 2024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A86986-B05D-1587-95E0-43DEF9C44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65" y="24862"/>
            <a:ext cx="438912" cy="438912"/>
          </a:xfrm>
          <a:prstGeom prst="rect">
            <a:avLst/>
          </a:prstGeom>
        </p:spPr>
      </p:pic>
      <p:pic>
        <p:nvPicPr>
          <p:cNvPr id="24" name="Picture 23" descr="A yellow and black logo&#10;&#10;Description automatically generated">
            <a:extLst>
              <a:ext uri="{FF2B5EF4-FFF2-40B4-BE49-F238E27FC236}">
                <a16:creationId xmlns:a16="http://schemas.microsoft.com/office/drawing/2014/main" id="{50050447-228E-3681-E2A7-EDDFF134C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369"/>
          <a:stretch/>
        </p:blipFill>
        <p:spPr>
          <a:xfrm>
            <a:off x="11641721" y="37727"/>
            <a:ext cx="521998" cy="4215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2CD2E7-EA40-BD2D-4E6F-2E787E106E1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172968" y="1415071"/>
            <a:ext cx="2277217" cy="24441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983945-9E1D-6BD9-58EC-A40E1E8EA86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539991" y="1415072"/>
            <a:ext cx="2274103" cy="243749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66C2A1-9BC4-AD69-9BFB-4EAE926448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00790" y="1415072"/>
            <a:ext cx="2277218" cy="243749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C103695-2443-7A24-5419-DD46993A915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7266257" y="1415072"/>
            <a:ext cx="2270996" cy="2437492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0B9244A-75F3-C2C5-BD45-BD073582386E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9625502" y="1415189"/>
            <a:ext cx="2277218" cy="2437256"/>
          </a:xfrm>
          <a:prstGeom prst="rect">
            <a:avLst/>
          </a:prstGeom>
        </p:spPr>
      </p:pic>
      <p:pic>
        <p:nvPicPr>
          <p:cNvPr id="27" name="Picture 26" descr="Chart&#10;&#10;Description automatically generated">
            <a:extLst>
              <a:ext uri="{FF2B5EF4-FFF2-40B4-BE49-F238E27FC236}">
                <a16:creationId xmlns:a16="http://schemas.microsoft.com/office/drawing/2014/main" id="{7B36B3AC-1722-5068-C70D-5E47068A00C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89965"/>
          <a:stretch/>
        </p:blipFill>
        <p:spPr>
          <a:xfrm>
            <a:off x="2612651" y="3829873"/>
            <a:ext cx="6869476" cy="33859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D2DAE1FD-9A5B-2FBB-4443-922BEFBA68A2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2818" t="12951" r="32994" b="33260"/>
          <a:stretch/>
        </p:blipFill>
        <p:spPr>
          <a:xfrm>
            <a:off x="172968" y="3874087"/>
            <a:ext cx="2296308" cy="225854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41C85282-CA35-460B-042B-34527EA9F4CE}"/>
              </a:ext>
            </a:extLst>
          </p:cNvPr>
          <p:cNvSpPr/>
          <p:nvPr/>
        </p:nvSpPr>
        <p:spPr>
          <a:xfrm>
            <a:off x="419839" y="1106173"/>
            <a:ext cx="203034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dirty="0"/>
              <a:t>Parker Solar Probe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D534AFD-ACF2-EF77-0AA4-76CDC5DADA29}"/>
              </a:ext>
            </a:extLst>
          </p:cNvPr>
          <p:cNvSpPr/>
          <p:nvPr/>
        </p:nvSpPr>
        <p:spPr>
          <a:xfrm>
            <a:off x="5147662" y="1105756"/>
            <a:ext cx="203034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dirty="0"/>
              <a:t>Earth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EE689D29-FDCE-6FF6-996E-AAE251839B94}"/>
              </a:ext>
            </a:extLst>
          </p:cNvPr>
          <p:cNvSpPr/>
          <p:nvPr/>
        </p:nvSpPr>
        <p:spPr>
          <a:xfrm>
            <a:off x="2783750" y="1108145"/>
            <a:ext cx="203034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dirty="0"/>
              <a:t>STEREO-A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9527F794-8811-9193-FCF5-1C9664D045A2}"/>
              </a:ext>
            </a:extLst>
          </p:cNvPr>
          <p:cNvSpPr/>
          <p:nvPr/>
        </p:nvSpPr>
        <p:spPr>
          <a:xfrm>
            <a:off x="7506907" y="1103997"/>
            <a:ext cx="203034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dirty="0"/>
              <a:t>Mars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F3E53BB8-9057-2703-09CE-C326226FEE3A}"/>
              </a:ext>
            </a:extLst>
          </p:cNvPr>
          <p:cNvSpPr/>
          <p:nvPr/>
        </p:nvSpPr>
        <p:spPr>
          <a:xfrm>
            <a:off x="9866152" y="1110996"/>
            <a:ext cx="2030346" cy="276999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1200" dirty="0"/>
              <a:t>Solar Orbiter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4B82EDC1-08A7-4F7F-A93B-2E8F8863FBD3}"/>
              </a:ext>
            </a:extLst>
          </p:cNvPr>
          <p:cNvSpPr/>
          <p:nvPr/>
        </p:nvSpPr>
        <p:spPr>
          <a:xfrm>
            <a:off x="8082520" y="2130504"/>
            <a:ext cx="2030346" cy="215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800" dirty="0"/>
              <a:t>Data in </a:t>
            </a:r>
            <a:r>
              <a:rPr lang="en-GB" sz="800" dirty="0" err="1"/>
              <a:t>countrates</a:t>
            </a:r>
            <a:endParaRPr lang="en-GB" sz="800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82CDC0A-AF50-C5A2-D2E6-D7F5ABA29315}"/>
              </a:ext>
            </a:extLst>
          </p:cNvPr>
          <p:cNvSpPr/>
          <p:nvPr/>
        </p:nvSpPr>
        <p:spPr>
          <a:xfrm>
            <a:off x="8092568" y="2886220"/>
            <a:ext cx="2030346" cy="21544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800" dirty="0"/>
              <a:t>Data in </a:t>
            </a:r>
            <a:r>
              <a:rPr lang="en-GB" sz="800" dirty="0" err="1"/>
              <a:t>countrates</a:t>
            </a:r>
            <a:endParaRPr lang="en-GB" sz="800" dirty="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52D3D62B-FBA6-5AD4-3AE5-7DB90964007F}"/>
              </a:ext>
            </a:extLst>
          </p:cNvPr>
          <p:cNvSpPr/>
          <p:nvPr/>
        </p:nvSpPr>
        <p:spPr>
          <a:xfrm>
            <a:off x="714008" y="4759728"/>
            <a:ext cx="408296" cy="2308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900" dirty="0"/>
              <a:t>PSP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8251A060-C7ED-CCE9-E4BF-F5A1372B212F}"/>
              </a:ext>
            </a:extLst>
          </p:cNvPr>
          <p:cNvSpPr/>
          <p:nvPr/>
        </p:nvSpPr>
        <p:spPr>
          <a:xfrm>
            <a:off x="1506685" y="4551967"/>
            <a:ext cx="492652" cy="2308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900" dirty="0" err="1"/>
              <a:t>SolO</a:t>
            </a:r>
            <a:endParaRPr lang="en-GB" sz="900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1E97F382-9B70-77AB-E3E9-AD77A9AD8145}"/>
              </a:ext>
            </a:extLst>
          </p:cNvPr>
          <p:cNvSpPr/>
          <p:nvPr/>
        </p:nvSpPr>
        <p:spPr>
          <a:xfrm>
            <a:off x="714008" y="5099509"/>
            <a:ext cx="408296" cy="2308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900" dirty="0"/>
              <a:t>STA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27C3BFB-DC82-8200-35D7-70B1D5F0E95D}"/>
              </a:ext>
            </a:extLst>
          </p:cNvPr>
          <p:cNvSpPr/>
          <p:nvPr/>
        </p:nvSpPr>
        <p:spPr>
          <a:xfrm>
            <a:off x="1591041" y="4945937"/>
            <a:ext cx="408296" cy="2308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900" dirty="0" err="1"/>
              <a:t>Bepi</a:t>
            </a:r>
            <a:endParaRPr lang="en-GB" sz="900" dirty="0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336BADCF-EF45-278E-A3E5-FE75832CE9F1}"/>
              </a:ext>
            </a:extLst>
          </p:cNvPr>
          <p:cNvSpPr/>
          <p:nvPr/>
        </p:nvSpPr>
        <p:spPr>
          <a:xfrm>
            <a:off x="1014034" y="5360531"/>
            <a:ext cx="492651" cy="2308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900" dirty="0"/>
              <a:t>Earth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E56C397-F2A9-F23D-1CA7-3753E2C1FE13}"/>
              </a:ext>
            </a:extLst>
          </p:cNvPr>
          <p:cNvSpPr/>
          <p:nvPr/>
        </p:nvSpPr>
        <p:spPr>
          <a:xfrm>
            <a:off x="834364" y="5723433"/>
            <a:ext cx="492651" cy="23083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GB" sz="900" dirty="0"/>
              <a:t>Mars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D4283CC0-498B-1F6F-1A69-54F89CAA1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25" y="6155368"/>
            <a:ext cx="1184614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Results</a:t>
            </a:r>
            <a:r>
              <a:rPr kumimoji="0" lang="fi-FI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shown</a:t>
            </a:r>
            <a:r>
              <a:rPr kumimoji="0" lang="fi-FI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here</a:t>
            </a:r>
            <a:r>
              <a:rPr lang="fi-FI" altLang="en-US" sz="1600" dirty="0"/>
              <a:t>: </a:t>
            </a:r>
            <a:r>
              <a:rPr lang="fi-FI" altLang="en-US" sz="1600" dirty="0" err="1">
                <a:solidFill>
                  <a:srgbClr val="0432FF"/>
                </a:solidFill>
              </a:rPr>
              <a:t>Palmerio</a:t>
            </a:r>
            <a:r>
              <a:rPr lang="fi-FI" altLang="en-US" sz="1600" dirty="0">
                <a:solidFill>
                  <a:srgbClr val="0432FF"/>
                </a:solidFill>
              </a:rPr>
              <a:t> et al., </a:t>
            </a:r>
            <a:r>
              <a:rPr lang="fi-FI" altLang="en-US" sz="1600" dirty="0" err="1">
                <a:solidFill>
                  <a:srgbClr val="0432FF"/>
                </a:solidFill>
              </a:rPr>
              <a:t>SpWea</a:t>
            </a:r>
            <a:r>
              <a:rPr lang="fi-FI" altLang="en-US" sz="1600" dirty="0">
                <a:solidFill>
                  <a:srgbClr val="0432FF"/>
                </a:solidFill>
              </a:rPr>
              <a:t>, </a:t>
            </a:r>
            <a:r>
              <a:rPr lang="en-US" sz="1600" i="1" dirty="0">
                <a:solidFill>
                  <a:srgbClr val="0432FF"/>
                </a:solidFill>
                <a:effectLst/>
              </a:rPr>
              <a:t>20</a:t>
            </a:r>
            <a:r>
              <a:rPr lang="en-US" sz="1600" dirty="0">
                <a:solidFill>
                  <a:srgbClr val="0432FF"/>
                </a:solidFill>
                <a:effectLst/>
              </a:rPr>
              <a:t>, e2021SW002993 (2022) </a:t>
            </a:r>
          </a:p>
        </p:txBody>
      </p:sp>
    </p:spTree>
    <p:extLst>
      <p:ext uri="{BB962C8B-B14F-4D97-AF65-F5344CB8AC3E}">
        <p14:creationId xmlns:p14="http://schemas.microsoft.com/office/powerpoint/2010/main" val="12640194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FB2AFEE-0615-0944-AA9A-42E3F17AC5ED}"/>
              </a:ext>
            </a:extLst>
          </p:cNvPr>
          <p:cNvSpPr/>
          <p:nvPr/>
        </p:nvSpPr>
        <p:spPr>
          <a:xfrm>
            <a:off x="0" y="6488438"/>
            <a:ext cx="12192001" cy="3695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C31266-503A-4C40-8DAA-E96014E656A0}"/>
              </a:ext>
            </a:extLst>
          </p:cNvPr>
          <p:cNvSpPr txBox="1"/>
          <p:nvPr/>
        </p:nvSpPr>
        <p:spPr>
          <a:xfrm>
            <a:off x="-1" y="6518323"/>
            <a:ext cx="1219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1"/>
                </a:solidFill>
              </a:rPr>
              <a:t>epalmerio@predsci.com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BA803-27FD-C1BF-2F00-FA4ABC8278A1}"/>
              </a:ext>
            </a:extLst>
          </p:cNvPr>
          <p:cNvSpPr txBox="1"/>
          <p:nvPr/>
        </p:nvSpPr>
        <p:spPr>
          <a:xfrm>
            <a:off x="-1" y="54701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+mj-lt"/>
              </a:rPr>
              <a:t>The fixed-source option in SEPMOD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7DF1B1-502B-88F5-5962-0AFA6F11E1E1}"/>
              </a:ext>
            </a:extLst>
          </p:cNvPr>
          <p:cNvSpPr/>
          <p:nvPr/>
        </p:nvSpPr>
        <p:spPr>
          <a:xfrm>
            <a:off x="1" y="1"/>
            <a:ext cx="12192000" cy="4924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ndara" panose="020E0502030303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92DB33-2CDF-CFBB-AD9B-BC48545BA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1" y="12081"/>
            <a:ext cx="466932" cy="4644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D7BC8A-0FB9-3573-5D5D-0BD705EDA4E0}"/>
              </a:ext>
            </a:extLst>
          </p:cNvPr>
          <p:cNvSpPr txBox="1"/>
          <p:nvPr/>
        </p:nvSpPr>
        <p:spPr>
          <a:xfrm>
            <a:off x="8313942" y="24862"/>
            <a:ext cx="3363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CCMC Workshop 2024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A86986-B05D-1587-95E0-43DEF9C44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65" y="24862"/>
            <a:ext cx="438912" cy="438912"/>
          </a:xfrm>
          <a:prstGeom prst="rect">
            <a:avLst/>
          </a:prstGeom>
        </p:spPr>
      </p:pic>
      <p:pic>
        <p:nvPicPr>
          <p:cNvPr id="24" name="Picture 23" descr="A yellow and black logo&#10;&#10;Description automatically generated">
            <a:extLst>
              <a:ext uri="{FF2B5EF4-FFF2-40B4-BE49-F238E27FC236}">
                <a16:creationId xmlns:a16="http://schemas.microsoft.com/office/drawing/2014/main" id="{50050447-228E-3681-E2A7-EDDFF134C8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369"/>
          <a:stretch/>
        </p:blipFill>
        <p:spPr>
          <a:xfrm>
            <a:off x="11641721" y="37727"/>
            <a:ext cx="521998" cy="421505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D4283CC0-498B-1F6F-1A69-54F89CAA1E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2925" y="6155368"/>
            <a:ext cx="11846146" cy="338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i-FI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In-</a:t>
            </a: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depth</a:t>
            </a:r>
            <a:r>
              <a:rPr kumimoji="0" lang="fi-FI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description</a:t>
            </a:r>
            <a:r>
              <a:rPr kumimoji="0" lang="fi-FI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of </a:t>
            </a: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the</a:t>
            </a:r>
            <a:r>
              <a:rPr kumimoji="0" lang="fi-FI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current</a:t>
            </a:r>
            <a:r>
              <a:rPr kumimoji="0" lang="fi-FI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SEPMOD </a:t>
            </a: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fixed-source</a:t>
            </a:r>
            <a:r>
              <a:rPr kumimoji="0" lang="fi-FI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option </a:t>
            </a: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implementation</a:t>
            </a:r>
            <a:r>
              <a:rPr lang="fi-FI" altLang="en-US" sz="1600" dirty="0"/>
              <a:t>: </a:t>
            </a:r>
            <a:r>
              <a:rPr lang="fi-FI" altLang="en-US" sz="1600" dirty="0" err="1">
                <a:solidFill>
                  <a:srgbClr val="0432FF"/>
                </a:solidFill>
              </a:rPr>
              <a:t>Palmerio</a:t>
            </a:r>
            <a:r>
              <a:rPr lang="fi-FI" altLang="en-US" sz="1600" dirty="0">
                <a:solidFill>
                  <a:srgbClr val="0432FF"/>
                </a:solidFill>
              </a:rPr>
              <a:t> et al., JSWSC, </a:t>
            </a:r>
            <a:r>
              <a:rPr lang="en-US" sz="1600" i="1" dirty="0">
                <a:solidFill>
                  <a:srgbClr val="0432FF"/>
                </a:solidFill>
                <a:effectLst/>
              </a:rPr>
              <a:t>14:3</a:t>
            </a:r>
            <a:r>
              <a:rPr lang="en-US" sz="1600" dirty="0">
                <a:solidFill>
                  <a:srgbClr val="0432FF"/>
                </a:solidFill>
                <a:effectLst/>
              </a:rPr>
              <a:t> (2024)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8D33DF2-22FE-C1A0-CB50-03FBFC3D2EB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48902" y="2562225"/>
            <a:ext cx="7835972" cy="2191549"/>
          </a:xfrm>
          <a:prstGeom prst="rect">
            <a:avLst/>
          </a:prstGeom>
        </p:spPr>
      </p:pic>
      <p:pic>
        <p:nvPicPr>
          <p:cNvPr id="8" name="sho">
            <a:hlinkClick r:id="" action="ppaction://media"/>
            <a:extLst>
              <a:ext uri="{FF2B5EF4-FFF2-40B4-BE49-F238E27FC236}">
                <a16:creationId xmlns:a16="http://schemas.microsoft.com/office/drawing/2014/main" id="{4B922EEC-000D-4047-8F83-B9D7FA729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r="48372"/>
          <a:stretch/>
        </p:blipFill>
        <p:spPr>
          <a:xfrm>
            <a:off x="391838" y="2539918"/>
            <a:ext cx="2975766" cy="35930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A58EF9-28F2-9C38-AD69-1DB9AF0F20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48904" y="4753774"/>
            <a:ext cx="8146509" cy="14173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E450FB7-AFFC-0B3D-F734-CB73596CF090}"/>
              </a:ext>
            </a:extLst>
          </p:cNvPr>
          <p:cNvSpPr txBox="1"/>
          <p:nvPr/>
        </p:nvSpPr>
        <p:spPr>
          <a:xfrm>
            <a:off x="360703" y="950560"/>
            <a:ext cx="1147058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Goal: To improve the modelled onsets of SEP events with WSA–Enlil–SEPMOD by inserting an “artificial” source of acceleration on the </a:t>
            </a:r>
            <a:r>
              <a:rPr lang="fi-FI" altLang="en-US" dirty="0">
                <a:sym typeface="Wingdings" pitchFamily="2" charset="2"/>
              </a:rPr>
              <a:t>21.5 R</a:t>
            </a:r>
            <a:r>
              <a:rPr lang="fi-FI" altLang="en-US" baseline="-25000" dirty="0">
                <a:sym typeface="Wingdings" pitchFamily="2" charset="2"/>
              </a:rPr>
              <a:t>☉ </a:t>
            </a:r>
            <a:r>
              <a:rPr lang="fi-FI" altLang="en-US" dirty="0" err="1">
                <a:sym typeface="Wingdings" pitchFamily="2" charset="2"/>
              </a:rPr>
              <a:t>sphere</a:t>
            </a:r>
            <a:r>
              <a:rPr lang="fi-FI" altLang="en-US" dirty="0">
                <a:sym typeface="Wingdings" pitchFamily="2" charset="2"/>
              </a:rPr>
              <a:t> to </a:t>
            </a:r>
            <a:r>
              <a:rPr lang="fi-FI" altLang="en-US" dirty="0" err="1">
                <a:sym typeface="Wingdings" pitchFamily="2" charset="2"/>
              </a:rPr>
              <a:t>compensate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the</a:t>
            </a:r>
            <a:r>
              <a:rPr lang="fi-FI" altLang="en-US" dirty="0">
                <a:sym typeface="Wingdings" pitchFamily="2" charset="2"/>
              </a:rPr>
              <a:t> </a:t>
            </a:r>
            <a:r>
              <a:rPr lang="fi-FI" altLang="en-US" dirty="0" err="1">
                <a:sym typeface="Wingdings" pitchFamily="2" charset="2"/>
              </a:rPr>
              <a:t>lack</a:t>
            </a:r>
            <a:r>
              <a:rPr lang="fi-FI" altLang="en-US" dirty="0">
                <a:sym typeface="Wingdings" pitchFamily="2" charset="2"/>
              </a:rPr>
              <a:t> of </a:t>
            </a:r>
            <a:r>
              <a:rPr lang="fi-FI" altLang="en-US" dirty="0" err="1">
                <a:sym typeface="Wingdings" pitchFamily="2" charset="2"/>
              </a:rPr>
              <a:t>transients</a:t>
            </a:r>
            <a:r>
              <a:rPr lang="fi-FI" altLang="en-US" dirty="0">
                <a:sym typeface="Wingdings" pitchFamily="2" charset="2"/>
              </a:rPr>
              <a:t> in </a:t>
            </a:r>
            <a:r>
              <a:rPr lang="fi-FI" altLang="en-US" dirty="0" err="1">
                <a:sym typeface="Wingdings" pitchFamily="2" charset="2"/>
              </a:rPr>
              <a:t>the</a:t>
            </a:r>
            <a:r>
              <a:rPr lang="fi-FI" altLang="en-US" dirty="0">
                <a:sym typeface="Wingdings" pitchFamily="2" charset="2"/>
              </a:rPr>
              <a:t> 1–21.5 R</a:t>
            </a:r>
            <a:r>
              <a:rPr lang="fi-FI" altLang="en-US" baseline="-25000" dirty="0">
                <a:sym typeface="Wingdings" pitchFamily="2" charset="2"/>
              </a:rPr>
              <a:t>☉ </a:t>
            </a:r>
            <a:r>
              <a:rPr lang="fi-FI" altLang="en-US" dirty="0" err="1">
                <a:sym typeface="Wingdings" pitchFamily="2" charset="2"/>
              </a:rPr>
              <a:t>coronal</a:t>
            </a:r>
            <a:r>
              <a:rPr lang="fi-FI" altLang="en-US" dirty="0">
                <a:sym typeface="Wingdings" pitchFamily="2" charset="2"/>
              </a:rPr>
              <a:t> domain</a:t>
            </a:r>
            <a:r>
              <a:rPr lang="en-GB" dirty="0"/>
              <a:t>.</a:t>
            </a:r>
          </a:p>
          <a:p>
            <a:r>
              <a:rPr lang="en-GB" dirty="0">
                <a:sym typeface="Wingdings" pitchFamily="2" charset="2"/>
              </a:rPr>
              <a:t>We have designed two fixed-source options to emulate</a:t>
            </a:r>
            <a:r>
              <a:rPr lang="en-US" sz="1800" dirty="0">
                <a:effectLst/>
              </a:rPr>
              <a:t> the two traditional particle acceleration sites:</a:t>
            </a:r>
          </a:p>
          <a:p>
            <a:r>
              <a:rPr lang="en-US" b="1" dirty="0"/>
              <a:t>Solar flare source </a:t>
            </a:r>
            <a:r>
              <a:rPr lang="en-US" dirty="0"/>
              <a:t>(acceleration very close to the solar surface) &amp; </a:t>
            </a:r>
            <a:r>
              <a:rPr lang="en-US" b="1" dirty="0"/>
              <a:t>Coronal shock source </a:t>
            </a:r>
            <a:r>
              <a:rPr lang="en-US" dirty="0"/>
              <a:t>(acceleration in the corona)</a:t>
            </a:r>
          </a:p>
          <a:p>
            <a:endParaRPr lang="en-GB" dirty="0">
              <a:sym typeface="Wingdings" pitchFamily="2" charset="2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5375311-CF75-9271-68E0-73D33423204E}"/>
              </a:ext>
            </a:extLst>
          </p:cNvPr>
          <p:cNvSpPr txBox="1"/>
          <p:nvPr/>
        </p:nvSpPr>
        <p:spPr>
          <a:xfrm>
            <a:off x="360703" y="2234794"/>
            <a:ext cx="1143945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u="sng" dirty="0" err="1"/>
              <a:t>Initial</a:t>
            </a:r>
            <a:r>
              <a:rPr lang="fi-FI" u="sng" dirty="0"/>
              <a:t> design and </a:t>
            </a:r>
            <a:r>
              <a:rPr lang="fi-FI" u="sng" dirty="0" err="1"/>
              <a:t>application</a:t>
            </a:r>
            <a:r>
              <a:rPr lang="fi-FI" u="sng" dirty="0"/>
              <a:t> of </a:t>
            </a:r>
            <a:r>
              <a:rPr lang="fi-FI" u="sng" dirty="0" err="1"/>
              <a:t>the</a:t>
            </a:r>
            <a:r>
              <a:rPr lang="fi-FI" u="sng" dirty="0"/>
              <a:t> SEPMOD </a:t>
            </a:r>
            <a:r>
              <a:rPr lang="fi-FI" u="sng" dirty="0" err="1"/>
              <a:t>fixed-source</a:t>
            </a:r>
            <a:r>
              <a:rPr lang="fi-FI" u="sng" dirty="0"/>
              <a:t> </a:t>
            </a:r>
            <a:r>
              <a:rPr lang="fi-FI" u="sng" dirty="0" err="1"/>
              <a:t>options</a:t>
            </a:r>
            <a:r>
              <a:rPr lang="fi-FI" u="sng" dirty="0"/>
              <a:t> to </a:t>
            </a:r>
            <a:r>
              <a:rPr lang="fi-FI" u="sng" dirty="0" err="1"/>
              <a:t>the</a:t>
            </a:r>
            <a:r>
              <a:rPr lang="fi-FI" u="sng" dirty="0"/>
              <a:t> 2021 October 9 SEP </a:t>
            </a:r>
            <a:r>
              <a:rPr lang="fi-FI" u="sng" dirty="0" err="1"/>
              <a:t>event</a:t>
            </a:r>
            <a:r>
              <a:rPr lang="fi-FI" u="sng" dirty="0"/>
              <a:t>:</a:t>
            </a:r>
            <a:endParaRPr lang="en-US" u="sng" dirty="0"/>
          </a:p>
          <a:p>
            <a:endParaRPr lang="en-GB" dirty="0">
              <a:sym typeface="Wingdings" pitchFamily="2" charset="2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0114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6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FB2AFEE-0615-0944-AA9A-42E3F17AC5ED}"/>
              </a:ext>
            </a:extLst>
          </p:cNvPr>
          <p:cNvSpPr/>
          <p:nvPr/>
        </p:nvSpPr>
        <p:spPr>
          <a:xfrm>
            <a:off x="0" y="6488438"/>
            <a:ext cx="12192001" cy="3695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C31266-503A-4C40-8DAA-E96014E656A0}"/>
              </a:ext>
            </a:extLst>
          </p:cNvPr>
          <p:cNvSpPr txBox="1"/>
          <p:nvPr/>
        </p:nvSpPr>
        <p:spPr>
          <a:xfrm>
            <a:off x="-1" y="6518323"/>
            <a:ext cx="1219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1"/>
                </a:solidFill>
              </a:rPr>
              <a:t>epalmerio@predsci.com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BA803-27FD-C1BF-2F00-FA4ABC8278A1}"/>
              </a:ext>
            </a:extLst>
          </p:cNvPr>
          <p:cNvSpPr txBox="1"/>
          <p:nvPr/>
        </p:nvSpPr>
        <p:spPr>
          <a:xfrm>
            <a:off x="-1" y="54701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+mj-lt"/>
              </a:rPr>
              <a:t>IP shock source vs Solar flare source vs Coronal shock source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7DF1B1-502B-88F5-5962-0AFA6F11E1E1}"/>
              </a:ext>
            </a:extLst>
          </p:cNvPr>
          <p:cNvSpPr/>
          <p:nvPr/>
        </p:nvSpPr>
        <p:spPr>
          <a:xfrm>
            <a:off x="1" y="1"/>
            <a:ext cx="12192000" cy="4924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ndara" panose="020E0502030303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92DB33-2CDF-CFBB-AD9B-BC48545BA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1" y="12081"/>
            <a:ext cx="466932" cy="4644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D7BC8A-0FB9-3573-5D5D-0BD705EDA4E0}"/>
              </a:ext>
            </a:extLst>
          </p:cNvPr>
          <p:cNvSpPr txBox="1"/>
          <p:nvPr/>
        </p:nvSpPr>
        <p:spPr>
          <a:xfrm>
            <a:off x="8313942" y="24862"/>
            <a:ext cx="3363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CCMC Workshop 2024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A86986-B05D-1587-95E0-43DEF9C44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65" y="24862"/>
            <a:ext cx="438912" cy="438912"/>
          </a:xfrm>
          <a:prstGeom prst="rect">
            <a:avLst/>
          </a:prstGeom>
        </p:spPr>
      </p:pic>
      <p:pic>
        <p:nvPicPr>
          <p:cNvPr id="24" name="Picture 23" descr="A yellow and black logo&#10;&#10;Description automatically generated">
            <a:extLst>
              <a:ext uri="{FF2B5EF4-FFF2-40B4-BE49-F238E27FC236}">
                <a16:creationId xmlns:a16="http://schemas.microsoft.com/office/drawing/2014/main" id="{50050447-228E-3681-E2A7-EDDFF134C8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369"/>
          <a:stretch/>
        </p:blipFill>
        <p:spPr>
          <a:xfrm>
            <a:off x="11641721" y="37727"/>
            <a:ext cx="521998" cy="4215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E1967D-076B-4E8A-FF4A-822EBC76776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2925" y="1063251"/>
            <a:ext cx="2398825" cy="2391769"/>
          </a:xfrm>
          <a:prstGeom prst="rect">
            <a:avLst/>
          </a:prstGeom>
        </p:spPr>
      </p:pic>
      <p:pic>
        <p:nvPicPr>
          <p:cNvPr id="6" name="oct2021">
            <a:hlinkClick r:id="" action="ppaction://media"/>
            <a:extLst>
              <a:ext uri="{FF2B5EF4-FFF2-40B4-BE49-F238E27FC236}">
                <a16:creationId xmlns:a16="http://schemas.microsoft.com/office/drawing/2014/main" id="{2B07CFBD-F83D-B889-F391-75B5F625B55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/>
          <a:srcRect r="363"/>
          <a:stretch/>
        </p:blipFill>
        <p:spPr>
          <a:xfrm>
            <a:off x="3104128" y="987135"/>
            <a:ext cx="5963672" cy="545508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621C89B-32BB-22D6-3900-B6EF76A4D745}"/>
              </a:ext>
            </a:extLst>
          </p:cNvPr>
          <p:cNvSpPr txBox="1"/>
          <p:nvPr/>
        </p:nvSpPr>
        <p:spPr>
          <a:xfrm>
            <a:off x="452779" y="4044259"/>
            <a:ext cx="211897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i-FI" dirty="0" err="1"/>
              <a:t>Overall</a:t>
            </a:r>
            <a:r>
              <a:rPr lang="fi-FI" dirty="0"/>
              <a:t>: </a:t>
            </a:r>
          </a:p>
          <a:p>
            <a:pPr algn="ctr"/>
            <a:r>
              <a:rPr lang="fi-FI" dirty="0" err="1"/>
              <a:t>Onset</a:t>
            </a:r>
            <a:r>
              <a:rPr lang="fi-FI" dirty="0"/>
              <a:t> </a:t>
            </a:r>
            <a:r>
              <a:rPr lang="fi-FI" dirty="0" err="1"/>
              <a:t>time</a:t>
            </a:r>
            <a:r>
              <a:rPr lang="fi-FI" dirty="0"/>
              <a:t> </a:t>
            </a:r>
            <a:r>
              <a:rPr lang="fi-FI" dirty="0" err="1"/>
              <a:t>greatly</a:t>
            </a:r>
            <a:r>
              <a:rPr lang="fi-FI" dirty="0"/>
              <a:t> </a:t>
            </a:r>
            <a:r>
              <a:rPr lang="fi-FI" dirty="0" err="1"/>
              <a:t>improved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either</a:t>
            </a:r>
            <a:r>
              <a:rPr lang="fi-FI" dirty="0"/>
              <a:t> </a:t>
            </a:r>
            <a:r>
              <a:rPr lang="fi-FI" dirty="0" err="1"/>
              <a:t>fixed</a:t>
            </a:r>
            <a:r>
              <a:rPr lang="fi-FI" dirty="0"/>
              <a:t> </a:t>
            </a:r>
            <a:r>
              <a:rPr lang="fi-FI" dirty="0" err="1"/>
              <a:t>source</a:t>
            </a:r>
            <a:r>
              <a:rPr lang="fi-FI" dirty="0"/>
              <a:t>!</a:t>
            </a:r>
            <a:endParaRPr lang="en-US" dirty="0"/>
          </a:p>
          <a:p>
            <a:endParaRPr lang="en-GB" dirty="0">
              <a:sym typeface="Wingdings" pitchFamily="2" charset="2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6C50C1-5C18-6BE3-91B4-ACCF05E38A83}"/>
              </a:ext>
            </a:extLst>
          </p:cNvPr>
          <p:cNvSpPr txBox="1"/>
          <p:nvPr/>
        </p:nvSpPr>
        <p:spPr>
          <a:xfrm>
            <a:off x="9166099" y="1063251"/>
            <a:ext cx="2736621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coronal</a:t>
            </a:r>
            <a:r>
              <a:rPr lang="fi-FI" dirty="0"/>
              <a:t> </a:t>
            </a:r>
            <a:r>
              <a:rPr lang="fi-FI" dirty="0" err="1"/>
              <a:t>shock</a:t>
            </a:r>
            <a:r>
              <a:rPr lang="fi-FI" dirty="0"/>
              <a:t> </a:t>
            </a:r>
            <a:r>
              <a:rPr lang="fi-FI" dirty="0" err="1"/>
              <a:t>source</a:t>
            </a:r>
            <a:r>
              <a:rPr lang="fi-FI" dirty="0"/>
              <a:t> </a:t>
            </a:r>
            <a:r>
              <a:rPr lang="fi-FI" dirty="0" err="1"/>
              <a:t>seems</a:t>
            </a:r>
            <a:r>
              <a:rPr lang="fi-FI" dirty="0"/>
              <a:t> to </a:t>
            </a:r>
            <a:r>
              <a:rPr lang="fi-FI" dirty="0" err="1"/>
              <a:t>perform</a:t>
            </a:r>
            <a:r>
              <a:rPr lang="fi-FI" dirty="0"/>
              <a:t> </a:t>
            </a:r>
            <a:r>
              <a:rPr lang="fi-FI" dirty="0" err="1"/>
              <a:t>better</a:t>
            </a:r>
            <a:r>
              <a:rPr lang="fi-FI" dirty="0"/>
              <a:t> (</a:t>
            </a:r>
            <a:r>
              <a:rPr lang="fi-FI" dirty="0" err="1"/>
              <a:t>not</a:t>
            </a:r>
            <a:r>
              <a:rPr lang="fi-FI" dirty="0"/>
              <a:t> </a:t>
            </a:r>
            <a:r>
              <a:rPr lang="fi-FI" dirty="0" err="1"/>
              <a:t>surprising</a:t>
            </a:r>
            <a:r>
              <a:rPr lang="fi-FI" dirty="0"/>
              <a:t>, </a:t>
            </a:r>
            <a:r>
              <a:rPr lang="fi-FI" dirty="0" err="1"/>
              <a:t>since</a:t>
            </a:r>
            <a:r>
              <a:rPr lang="fi-FI" dirty="0"/>
              <a:t>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event</a:t>
            </a:r>
            <a:r>
              <a:rPr lang="fi-FI" dirty="0"/>
              <a:t> </a:t>
            </a:r>
            <a:r>
              <a:rPr lang="fi-FI" dirty="0" err="1"/>
              <a:t>was</a:t>
            </a:r>
            <a:r>
              <a:rPr lang="fi-FI" dirty="0"/>
              <a:t> </a:t>
            </a:r>
            <a:r>
              <a:rPr lang="fi-FI" dirty="0" err="1"/>
              <a:t>characterised</a:t>
            </a:r>
            <a:r>
              <a:rPr lang="fi-FI" dirty="0"/>
              <a:t> </a:t>
            </a:r>
            <a:r>
              <a:rPr lang="fi-FI" dirty="0" err="1"/>
              <a:t>by</a:t>
            </a:r>
            <a:r>
              <a:rPr lang="fi-FI" dirty="0"/>
              <a:t> a </a:t>
            </a:r>
            <a:r>
              <a:rPr lang="fi-FI" dirty="0" err="1"/>
              <a:t>strong</a:t>
            </a:r>
            <a:r>
              <a:rPr lang="fi-FI" dirty="0"/>
              <a:t> </a:t>
            </a:r>
            <a:r>
              <a:rPr lang="fi-FI" dirty="0" err="1"/>
              <a:t>shock-accelerated</a:t>
            </a:r>
            <a:r>
              <a:rPr lang="fi-FI" dirty="0"/>
              <a:t> </a:t>
            </a:r>
            <a:r>
              <a:rPr lang="fi-FI" dirty="0" err="1"/>
              <a:t>component</a:t>
            </a:r>
            <a:r>
              <a:rPr lang="fi-FI" dirty="0"/>
              <a:t>)</a:t>
            </a:r>
          </a:p>
          <a:p>
            <a:endParaRPr lang="fi-FI" sz="600" dirty="0"/>
          </a:p>
          <a:p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observed</a:t>
            </a:r>
            <a:r>
              <a:rPr lang="fi-FI" dirty="0"/>
              <a:t> SEP </a:t>
            </a:r>
            <a:r>
              <a:rPr lang="fi-FI" dirty="0" err="1"/>
              <a:t>profiles</a:t>
            </a:r>
            <a:r>
              <a:rPr lang="fi-FI" dirty="0"/>
              <a:t> at Parker (</a:t>
            </a:r>
            <a:r>
              <a:rPr lang="fi-FI" dirty="0" err="1"/>
              <a:t>best-connected</a:t>
            </a:r>
            <a:r>
              <a:rPr lang="fi-FI" dirty="0"/>
              <a:t> </a:t>
            </a:r>
            <a:r>
              <a:rPr lang="fi-FI" dirty="0" err="1"/>
              <a:t>observer</a:t>
            </a:r>
            <a:r>
              <a:rPr lang="fi-FI" dirty="0"/>
              <a:t>) </a:t>
            </a:r>
            <a:r>
              <a:rPr lang="fi-FI" dirty="0" err="1"/>
              <a:t>display</a:t>
            </a:r>
            <a:r>
              <a:rPr lang="fi-FI" dirty="0"/>
              <a:t> a </a:t>
            </a:r>
            <a:r>
              <a:rPr lang="fi-FI" dirty="0" err="1"/>
              <a:t>narrow</a:t>
            </a:r>
            <a:r>
              <a:rPr lang="fi-FI" dirty="0"/>
              <a:t> </a:t>
            </a:r>
            <a:r>
              <a:rPr lang="fi-FI" dirty="0" err="1"/>
              <a:t>but</a:t>
            </a:r>
            <a:r>
              <a:rPr lang="fi-FI" dirty="0"/>
              <a:t> </a:t>
            </a:r>
            <a:r>
              <a:rPr lang="fi-FI" dirty="0" err="1"/>
              <a:t>abrupt</a:t>
            </a:r>
            <a:r>
              <a:rPr lang="fi-FI" dirty="0"/>
              <a:t> </a:t>
            </a:r>
            <a:r>
              <a:rPr lang="fi-FI" dirty="0" err="1"/>
              <a:t>onset</a:t>
            </a:r>
            <a:r>
              <a:rPr lang="fi-FI" dirty="0"/>
              <a:t> </a:t>
            </a:r>
            <a:r>
              <a:rPr lang="fi-FI" dirty="0" err="1"/>
              <a:t>that</a:t>
            </a:r>
            <a:r>
              <a:rPr lang="fi-FI" dirty="0"/>
              <a:t> is </a:t>
            </a:r>
            <a:r>
              <a:rPr lang="fi-FI" dirty="0" err="1"/>
              <a:t>akin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solar</a:t>
            </a:r>
            <a:r>
              <a:rPr lang="fi-FI" dirty="0"/>
              <a:t> </a:t>
            </a:r>
            <a:r>
              <a:rPr lang="fi-FI" dirty="0" err="1"/>
              <a:t>flare</a:t>
            </a:r>
            <a:r>
              <a:rPr lang="fi-FI" dirty="0"/>
              <a:t> </a:t>
            </a:r>
            <a:r>
              <a:rPr lang="fi-FI" dirty="0" err="1"/>
              <a:t>source</a:t>
            </a:r>
            <a:r>
              <a:rPr lang="fi-FI" dirty="0"/>
              <a:t> </a:t>
            </a:r>
            <a:r>
              <a:rPr lang="fi-FI" dirty="0" err="1"/>
              <a:t>behaviour</a:t>
            </a:r>
            <a:r>
              <a:rPr lang="fi-FI" dirty="0"/>
              <a:t>—</a:t>
            </a:r>
            <a:r>
              <a:rPr lang="fi-FI" dirty="0" err="1"/>
              <a:t>contributions</a:t>
            </a:r>
            <a:r>
              <a:rPr lang="fi-FI" dirty="0"/>
              <a:t> </a:t>
            </a:r>
            <a:r>
              <a:rPr lang="fi-FI" dirty="0" err="1"/>
              <a:t>from</a:t>
            </a:r>
            <a:r>
              <a:rPr lang="fi-FI" dirty="0"/>
              <a:t> </a:t>
            </a:r>
            <a:r>
              <a:rPr lang="fi-FI" dirty="0" err="1"/>
              <a:t>both</a:t>
            </a:r>
            <a:r>
              <a:rPr lang="fi-FI" dirty="0"/>
              <a:t> </a:t>
            </a:r>
            <a:r>
              <a:rPr lang="fi-FI" dirty="0" err="1"/>
              <a:t>acceleration</a:t>
            </a:r>
            <a:r>
              <a:rPr lang="fi-FI" dirty="0"/>
              <a:t> </a:t>
            </a:r>
            <a:r>
              <a:rPr lang="fi-FI" dirty="0" err="1"/>
              <a:t>mechanisms</a:t>
            </a:r>
            <a:r>
              <a:rPr lang="fi-FI" dirty="0"/>
              <a:t> at </a:t>
            </a:r>
            <a:r>
              <a:rPr lang="fi-FI" dirty="0" err="1"/>
              <a:t>this</a:t>
            </a:r>
            <a:r>
              <a:rPr lang="fi-FI" dirty="0"/>
              <a:t> </a:t>
            </a:r>
            <a:r>
              <a:rPr lang="fi-FI" dirty="0" err="1"/>
              <a:t>location</a:t>
            </a:r>
            <a:r>
              <a:rPr lang="fi-FI" dirty="0"/>
              <a:t>?</a:t>
            </a:r>
            <a:endParaRPr lang="en-US" dirty="0"/>
          </a:p>
          <a:p>
            <a:endParaRPr lang="en-GB" dirty="0">
              <a:sym typeface="Wingdings" pitchFamily="2" charset="2"/>
            </a:endParaRPr>
          </a:p>
          <a:p>
            <a:endParaRPr lang="en-GB" dirty="0"/>
          </a:p>
          <a:p>
            <a:endParaRPr lang="en-GB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529E91F-BC52-1582-31AD-A96492C4724A}"/>
              </a:ext>
            </a:extLst>
          </p:cNvPr>
          <p:cNvSpPr txBox="1"/>
          <p:nvPr/>
        </p:nvSpPr>
        <p:spPr>
          <a:xfrm>
            <a:off x="8186738" y="5488954"/>
            <a:ext cx="390751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BUT: This event has all more-or less well-connected observers, how well does this work for random s/c configs? 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3614C19-1E3F-6EA5-D702-9EC97CF7E7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702" y="5887328"/>
            <a:ext cx="11846146" cy="58477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Results</a:t>
            </a:r>
            <a:r>
              <a:rPr kumimoji="0" lang="fi-FI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shown</a:t>
            </a:r>
            <a:r>
              <a:rPr kumimoji="0" lang="fi-FI" altLang="en-US" sz="1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kumimoji="0" lang="fi-FI" altLang="en-US" sz="16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here</a:t>
            </a:r>
            <a:r>
              <a:rPr lang="fi-FI" altLang="en-US" sz="1600" dirty="0"/>
              <a:t>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i-FI" altLang="en-US" sz="1600" dirty="0" err="1">
                <a:solidFill>
                  <a:srgbClr val="0432FF"/>
                </a:solidFill>
              </a:rPr>
              <a:t>Palmerio</a:t>
            </a:r>
            <a:r>
              <a:rPr lang="fi-FI" altLang="en-US" sz="1600" dirty="0">
                <a:solidFill>
                  <a:srgbClr val="0432FF"/>
                </a:solidFill>
              </a:rPr>
              <a:t> et al., JSWSC, </a:t>
            </a:r>
            <a:r>
              <a:rPr lang="en-US" sz="1600" i="1" dirty="0">
                <a:solidFill>
                  <a:srgbClr val="0432FF"/>
                </a:solidFill>
                <a:effectLst/>
              </a:rPr>
              <a:t>14:3</a:t>
            </a:r>
            <a:r>
              <a:rPr lang="en-US" sz="1600" dirty="0">
                <a:solidFill>
                  <a:srgbClr val="0432FF"/>
                </a:solidFill>
                <a:effectLst/>
              </a:rPr>
              <a:t> (2024) </a:t>
            </a:r>
          </a:p>
        </p:txBody>
      </p:sp>
    </p:spTree>
    <p:extLst>
      <p:ext uri="{BB962C8B-B14F-4D97-AF65-F5344CB8AC3E}">
        <p14:creationId xmlns:p14="http://schemas.microsoft.com/office/powerpoint/2010/main" val="2496228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FB2AFEE-0615-0944-AA9A-42E3F17AC5ED}"/>
              </a:ext>
            </a:extLst>
          </p:cNvPr>
          <p:cNvSpPr/>
          <p:nvPr/>
        </p:nvSpPr>
        <p:spPr>
          <a:xfrm>
            <a:off x="0" y="6488438"/>
            <a:ext cx="12192001" cy="3695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C31266-503A-4C40-8DAA-E96014E656A0}"/>
              </a:ext>
            </a:extLst>
          </p:cNvPr>
          <p:cNvSpPr txBox="1"/>
          <p:nvPr/>
        </p:nvSpPr>
        <p:spPr>
          <a:xfrm>
            <a:off x="-1" y="6518323"/>
            <a:ext cx="1219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1"/>
                </a:solidFill>
              </a:rPr>
              <a:t>epalmerio@predsci.com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BA803-27FD-C1BF-2F00-FA4ABC8278A1}"/>
              </a:ext>
            </a:extLst>
          </p:cNvPr>
          <p:cNvSpPr txBox="1"/>
          <p:nvPr/>
        </p:nvSpPr>
        <p:spPr>
          <a:xfrm>
            <a:off x="-1" y="54701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+mj-lt"/>
              </a:rPr>
              <a:t>Fixed-source option testing: Applying the coronal shock source to SHINE challenge events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7DF1B1-502B-88F5-5962-0AFA6F11E1E1}"/>
              </a:ext>
            </a:extLst>
          </p:cNvPr>
          <p:cNvSpPr/>
          <p:nvPr/>
        </p:nvSpPr>
        <p:spPr>
          <a:xfrm>
            <a:off x="1" y="1"/>
            <a:ext cx="12192000" cy="4924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ndara" panose="020E0502030303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92DB33-2CDF-CFBB-AD9B-BC48545BA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281" y="12081"/>
            <a:ext cx="466932" cy="4644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D7BC8A-0FB9-3573-5D5D-0BD705EDA4E0}"/>
              </a:ext>
            </a:extLst>
          </p:cNvPr>
          <p:cNvSpPr txBox="1"/>
          <p:nvPr/>
        </p:nvSpPr>
        <p:spPr>
          <a:xfrm>
            <a:off x="8313942" y="24862"/>
            <a:ext cx="3363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CCMC Workshop 2024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A86986-B05D-1587-95E0-43DEF9C441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465" y="24862"/>
            <a:ext cx="438912" cy="438912"/>
          </a:xfrm>
          <a:prstGeom prst="rect">
            <a:avLst/>
          </a:prstGeom>
        </p:spPr>
      </p:pic>
      <p:pic>
        <p:nvPicPr>
          <p:cNvPr id="24" name="Picture 23" descr="A yellow and black logo&#10;&#10;Description automatically generated">
            <a:extLst>
              <a:ext uri="{FF2B5EF4-FFF2-40B4-BE49-F238E27FC236}">
                <a16:creationId xmlns:a16="http://schemas.microsoft.com/office/drawing/2014/main" id="{50050447-228E-3681-E2A7-EDDFF134C89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2369"/>
          <a:stretch/>
        </p:blipFill>
        <p:spPr>
          <a:xfrm>
            <a:off x="11641721" y="37727"/>
            <a:ext cx="521998" cy="421505"/>
          </a:xfrm>
          <a:prstGeom prst="rect">
            <a:avLst/>
          </a:prstGeom>
        </p:spPr>
      </p:pic>
      <p:pic>
        <p:nvPicPr>
          <p:cNvPr id="2" name="shinechallenge">
            <a:hlinkClick r:id="" action="ppaction://media"/>
            <a:extLst>
              <a:ext uri="{FF2B5EF4-FFF2-40B4-BE49-F238E27FC236}">
                <a16:creationId xmlns:a16="http://schemas.microsoft.com/office/drawing/2014/main" id="{08DFA7C8-560A-FBCF-F793-616C8B0B28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584" y="1626785"/>
            <a:ext cx="11934827" cy="48329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8618A98-BB05-FBBB-570A-ED80F05CBDCF}"/>
              </a:ext>
            </a:extLst>
          </p:cNvPr>
          <p:cNvSpPr txBox="1"/>
          <p:nvPr/>
        </p:nvSpPr>
        <p:spPr>
          <a:xfrm>
            <a:off x="171132" y="977737"/>
            <a:ext cx="1147058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As a </a:t>
            </a:r>
            <a:r>
              <a:rPr lang="fi-FI" dirty="0" err="1"/>
              <a:t>first</a:t>
            </a:r>
            <a:r>
              <a:rPr lang="fi-FI" dirty="0"/>
              <a:t> </a:t>
            </a:r>
            <a:r>
              <a:rPr lang="fi-FI" dirty="0" err="1"/>
              <a:t>validation</a:t>
            </a:r>
            <a:r>
              <a:rPr lang="fi-FI" dirty="0"/>
              <a:t>, </a:t>
            </a:r>
            <a:r>
              <a:rPr lang="fi-FI" dirty="0" err="1"/>
              <a:t>we</a:t>
            </a:r>
            <a:r>
              <a:rPr lang="fi-FI" dirty="0"/>
              <a:t> </a:t>
            </a:r>
            <a:r>
              <a:rPr lang="fi-FI" dirty="0" err="1"/>
              <a:t>have</a:t>
            </a:r>
            <a:r>
              <a:rPr lang="fi-FI" dirty="0"/>
              <a:t> </a:t>
            </a:r>
            <a:r>
              <a:rPr lang="fi-FI" dirty="0" err="1"/>
              <a:t>applied</a:t>
            </a:r>
            <a:r>
              <a:rPr lang="fi-FI" dirty="0"/>
              <a:t>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coronal</a:t>
            </a:r>
            <a:r>
              <a:rPr lang="fi-FI" dirty="0"/>
              <a:t> </a:t>
            </a:r>
            <a:r>
              <a:rPr lang="fi-FI" dirty="0" err="1"/>
              <a:t>shock</a:t>
            </a:r>
            <a:r>
              <a:rPr lang="fi-FI" dirty="0"/>
              <a:t> </a:t>
            </a:r>
            <a:r>
              <a:rPr lang="fi-FI" dirty="0" err="1"/>
              <a:t>source</a:t>
            </a:r>
            <a:r>
              <a:rPr lang="fi-FI" dirty="0"/>
              <a:t> </a:t>
            </a:r>
            <a:r>
              <a:rPr lang="fi-FI" dirty="0" err="1"/>
              <a:t>description</a:t>
            </a:r>
            <a:r>
              <a:rPr lang="fi-FI" dirty="0"/>
              <a:t> to </a:t>
            </a:r>
            <a:r>
              <a:rPr lang="fi-FI" dirty="0" err="1"/>
              <a:t>the</a:t>
            </a:r>
            <a:r>
              <a:rPr lang="fi-FI" dirty="0"/>
              <a:t> </a:t>
            </a:r>
            <a:r>
              <a:rPr lang="fi-FI" dirty="0" err="1"/>
              <a:t>original</a:t>
            </a:r>
            <a:r>
              <a:rPr lang="fi-FI" dirty="0"/>
              <a:t> 10 SHINE </a:t>
            </a:r>
            <a:r>
              <a:rPr lang="fi-FI" dirty="0" err="1"/>
              <a:t>challenge</a:t>
            </a:r>
            <a:r>
              <a:rPr lang="fi-FI" dirty="0"/>
              <a:t> </a:t>
            </a:r>
            <a:r>
              <a:rPr lang="fi-FI" dirty="0" err="1"/>
              <a:t>events</a:t>
            </a:r>
            <a:r>
              <a:rPr lang="fi-FI" dirty="0"/>
              <a:t>, </a:t>
            </a:r>
            <a:r>
              <a:rPr lang="fi-FI" dirty="0" err="1"/>
              <a:t>covering</a:t>
            </a:r>
            <a:r>
              <a:rPr lang="fi-FI" dirty="0"/>
              <a:t> a </a:t>
            </a:r>
            <a:r>
              <a:rPr lang="fi-FI" dirty="0" err="1"/>
              <a:t>wide</a:t>
            </a:r>
            <a:r>
              <a:rPr lang="fi-FI" dirty="0"/>
              <a:t> </a:t>
            </a:r>
            <a:r>
              <a:rPr lang="fi-FI" dirty="0" err="1"/>
              <a:t>range</a:t>
            </a:r>
            <a:r>
              <a:rPr lang="fi-FI" dirty="0"/>
              <a:t> of s/c </a:t>
            </a:r>
            <a:r>
              <a:rPr lang="fi-FI" dirty="0" err="1"/>
              <a:t>separations</a:t>
            </a:r>
            <a:r>
              <a:rPr lang="fi-FI" dirty="0"/>
              <a:t> and CME–</a:t>
            </a:r>
            <a:r>
              <a:rPr lang="fi-FI" dirty="0" err="1"/>
              <a:t>observer</a:t>
            </a:r>
            <a:r>
              <a:rPr lang="fi-FI" dirty="0"/>
              <a:t> </a:t>
            </a:r>
            <a:r>
              <a:rPr lang="fi-FI" dirty="0" err="1"/>
              <a:t>geometries</a:t>
            </a:r>
            <a:r>
              <a:rPr lang="fi-FI" dirty="0"/>
              <a:t> </a:t>
            </a:r>
            <a:r>
              <a:rPr lang="fi-FI" dirty="0">
                <a:sym typeface="Wingdings" pitchFamily="2" charset="2"/>
              </a:rPr>
              <a:t> </a:t>
            </a:r>
            <a:r>
              <a:rPr lang="fi-FI" dirty="0" err="1">
                <a:sym typeface="Wingdings" pitchFamily="2" charset="2"/>
              </a:rPr>
              <a:t>Mixed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results</a:t>
            </a:r>
            <a:r>
              <a:rPr lang="fi-FI" dirty="0">
                <a:sym typeface="Wingdings" pitchFamily="2" charset="2"/>
              </a:rPr>
              <a:t>!</a:t>
            </a:r>
            <a:endParaRPr lang="en-US" dirty="0"/>
          </a:p>
          <a:p>
            <a:endParaRPr lang="en-GB" dirty="0">
              <a:sym typeface="Wingdings" pitchFamily="2" charset="2"/>
            </a:endParaRPr>
          </a:p>
          <a:p>
            <a:endParaRPr lang="en-GB" dirty="0"/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2842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9FB2AFEE-0615-0944-AA9A-42E3F17AC5ED}"/>
              </a:ext>
            </a:extLst>
          </p:cNvPr>
          <p:cNvSpPr/>
          <p:nvPr/>
        </p:nvSpPr>
        <p:spPr>
          <a:xfrm>
            <a:off x="0" y="6488438"/>
            <a:ext cx="12192001" cy="369561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5C31266-503A-4C40-8DAA-E96014E656A0}"/>
              </a:ext>
            </a:extLst>
          </p:cNvPr>
          <p:cNvSpPr txBox="1"/>
          <p:nvPr/>
        </p:nvSpPr>
        <p:spPr>
          <a:xfrm>
            <a:off x="-1" y="6518323"/>
            <a:ext cx="121920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400" dirty="0" err="1">
                <a:solidFill>
                  <a:schemeClr val="bg1"/>
                </a:solidFill>
              </a:rPr>
              <a:t>epalmerio@predsci.com</a:t>
            </a:r>
            <a:endParaRPr lang="en-GB" sz="14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11BA803-27FD-C1BF-2F00-FA4ABC8278A1}"/>
              </a:ext>
            </a:extLst>
          </p:cNvPr>
          <p:cNvSpPr txBox="1"/>
          <p:nvPr/>
        </p:nvSpPr>
        <p:spPr>
          <a:xfrm>
            <a:off x="-1" y="547015"/>
            <a:ext cx="1219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+mj-lt"/>
              </a:rPr>
              <a:t>SEPMOD: Summary &amp; plans for the near future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7DF1B1-502B-88F5-5962-0AFA6F11E1E1}"/>
              </a:ext>
            </a:extLst>
          </p:cNvPr>
          <p:cNvSpPr/>
          <p:nvPr/>
        </p:nvSpPr>
        <p:spPr>
          <a:xfrm>
            <a:off x="1" y="1"/>
            <a:ext cx="12192000" cy="492443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latin typeface="Candara" panose="020E0502030303020204" pitchFamily="34" charset="0"/>
            </a:endParaRPr>
          </a:p>
        </p:txBody>
      </p:sp>
      <p:pic>
        <p:nvPicPr>
          <p:cNvPr id="19" name="Picture 18" descr="Icon&#10;&#10;Description automatically generated">
            <a:extLst>
              <a:ext uri="{FF2B5EF4-FFF2-40B4-BE49-F238E27FC236}">
                <a16:creationId xmlns:a16="http://schemas.microsoft.com/office/drawing/2014/main" id="{C092DB33-2CDF-CFBB-AD9B-BC48545BA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81" y="12081"/>
            <a:ext cx="466932" cy="46447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4D7BC8A-0FB9-3573-5D5D-0BD705EDA4E0}"/>
              </a:ext>
            </a:extLst>
          </p:cNvPr>
          <p:cNvSpPr txBox="1"/>
          <p:nvPr/>
        </p:nvSpPr>
        <p:spPr>
          <a:xfrm>
            <a:off x="8313942" y="24862"/>
            <a:ext cx="336359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200" b="1" dirty="0">
                <a:solidFill>
                  <a:schemeClr val="bg1"/>
                </a:solidFill>
                <a:latin typeface="Cambria" panose="02040503050406030204" pitchFamily="18" charset="0"/>
              </a:rPr>
              <a:t>CCMC Workshop 2024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BA86986-B05D-1587-95E0-43DEF9C441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465" y="24862"/>
            <a:ext cx="438912" cy="438912"/>
          </a:xfrm>
          <a:prstGeom prst="rect">
            <a:avLst/>
          </a:prstGeom>
        </p:spPr>
      </p:pic>
      <p:pic>
        <p:nvPicPr>
          <p:cNvPr id="24" name="Picture 23" descr="A yellow and black logo&#10;&#10;Description automatically generated">
            <a:extLst>
              <a:ext uri="{FF2B5EF4-FFF2-40B4-BE49-F238E27FC236}">
                <a16:creationId xmlns:a16="http://schemas.microsoft.com/office/drawing/2014/main" id="{50050447-228E-3681-E2A7-EDDFF134C8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52369"/>
          <a:stretch/>
        </p:blipFill>
        <p:spPr>
          <a:xfrm>
            <a:off x="11641721" y="37727"/>
            <a:ext cx="521998" cy="421505"/>
          </a:xfrm>
          <a:prstGeom prst="rect">
            <a:avLst/>
          </a:prstGeom>
        </p:spPr>
      </p:pic>
      <p:pic>
        <p:nvPicPr>
          <p:cNvPr id="2" name="Picture 1" descr="A close up of the sun&#10;&#10;Description automatically generated with medium confidence">
            <a:extLst>
              <a:ext uri="{FF2B5EF4-FFF2-40B4-BE49-F238E27FC236}">
                <a16:creationId xmlns:a16="http://schemas.microsoft.com/office/drawing/2014/main" id="{287F8C08-6235-966A-E7CB-9B0251B736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8643" b="-800"/>
          <a:stretch/>
        </p:blipFill>
        <p:spPr>
          <a:xfrm>
            <a:off x="9577022" y="250576"/>
            <a:ext cx="2614978" cy="5132581"/>
          </a:xfrm>
          <a:prstGeom prst="rect">
            <a:avLst/>
          </a:prstGeom>
        </p:spPr>
      </p:pic>
      <p:pic>
        <p:nvPicPr>
          <p:cNvPr id="3" name="Picture 2" descr="A close-up of a bug&#10;&#10;Description automatically generated with low confidence">
            <a:extLst>
              <a:ext uri="{FF2B5EF4-FFF2-40B4-BE49-F238E27FC236}">
                <a16:creationId xmlns:a16="http://schemas.microsoft.com/office/drawing/2014/main" id="{93F15990-5487-03D3-0D5F-62A399054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98666">
            <a:off x="10160650" y="3888190"/>
            <a:ext cx="1278075" cy="1628699"/>
          </a:xfrm>
          <a:prstGeom prst="rect">
            <a:avLst/>
          </a:prstGeom>
        </p:spPr>
      </p:pic>
      <p:pic>
        <p:nvPicPr>
          <p:cNvPr id="4" name="Picture 3" descr="A planet earth from space&#10;&#10;Description automatically generated">
            <a:extLst>
              <a:ext uri="{FF2B5EF4-FFF2-40B4-BE49-F238E27FC236}">
                <a16:creationId xmlns:a16="http://schemas.microsoft.com/office/drawing/2014/main" id="{C5684567-C8A5-D63D-CFD6-5A57BF58735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652" b="47619"/>
          <a:stretch/>
        </p:blipFill>
        <p:spPr>
          <a:xfrm>
            <a:off x="8842589" y="5019674"/>
            <a:ext cx="3014074" cy="146876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D70B62-ABEA-33EA-1188-0889C95E0109}"/>
              </a:ext>
            </a:extLst>
          </p:cNvPr>
          <p:cNvSpPr txBox="1"/>
          <p:nvPr/>
        </p:nvSpPr>
        <p:spPr>
          <a:xfrm>
            <a:off x="230298" y="1148006"/>
            <a:ext cx="9116426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• SEPMOD </a:t>
            </a:r>
            <a:r>
              <a:rPr lang="fi-FI" dirty="0" err="1"/>
              <a:t>implementation</a:t>
            </a:r>
            <a:r>
              <a:rPr lang="fi-FI" dirty="0"/>
              <a:t> at CCMC </a:t>
            </a:r>
            <a:r>
              <a:rPr lang="fi-FI" dirty="0" err="1"/>
              <a:t>going</a:t>
            </a:r>
            <a:r>
              <a:rPr lang="fi-FI" dirty="0"/>
              <a:t> </a:t>
            </a:r>
            <a:r>
              <a:rPr lang="fi-FI" dirty="0" err="1"/>
              <a:t>well</a:t>
            </a:r>
            <a:r>
              <a:rPr lang="fi-FI" dirty="0"/>
              <a:t> 👍🏻</a:t>
            </a:r>
          </a:p>
          <a:p>
            <a:pPr marL="285750" indent="-285750">
              <a:buFont typeface="Wingdings" pitchFamily="2" charset="2"/>
              <a:buChar char="à"/>
            </a:pPr>
            <a:r>
              <a:rPr lang="fi-FI" dirty="0" err="1">
                <a:sym typeface="Wingdings" pitchFamily="2" charset="2"/>
              </a:rPr>
              <a:t>Regularly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run</a:t>
            </a:r>
            <a:r>
              <a:rPr lang="fi-FI" dirty="0">
                <a:sym typeface="Wingdings" pitchFamily="2" charset="2"/>
              </a:rPr>
              <a:t> in </a:t>
            </a:r>
            <a:r>
              <a:rPr lang="fi-FI" dirty="0" err="1">
                <a:sym typeface="Wingdings" pitchFamily="2" charset="2"/>
              </a:rPr>
              <a:t>real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time</a:t>
            </a:r>
            <a:r>
              <a:rPr lang="fi-FI" dirty="0">
                <a:sym typeface="Wingdings" pitchFamily="2" charset="2"/>
              </a:rPr>
              <a:t>, </a:t>
            </a:r>
            <a:r>
              <a:rPr lang="fi-FI" dirty="0" err="1">
                <a:sym typeface="Wingdings" pitchFamily="2" charset="2"/>
              </a:rPr>
              <a:t>results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featured</a:t>
            </a:r>
            <a:r>
              <a:rPr lang="fi-FI" dirty="0">
                <a:sym typeface="Wingdings" pitchFamily="2" charset="2"/>
              </a:rPr>
              <a:t> on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SEP </a:t>
            </a:r>
            <a:r>
              <a:rPr lang="fi-FI" dirty="0" err="1">
                <a:sym typeface="Wingdings" pitchFamily="2" charset="2"/>
              </a:rPr>
              <a:t>scoreboard</a:t>
            </a:r>
            <a:endParaRPr lang="fi-FI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endParaRPr lang="fi-FI" dirty="0">
              <a:sym typeface="Wingdings" pitchFamily="2" charset="2"/>
            </a:endParaRPr>
          </a:p>
          <a:p>
            <a:r>
              <a:rPr lang="fi-FI" dirty="0">
                <a:sym typeface="Wingdings" pitchFamily="2" charset="2"/>
              </a:rPr>
              <a:t>• </a:t>
            </a:r>
            <a:r>
              <a:rPr lang="fi-FI" dirty="0" err="1">
                <a:sym typeface="Wingdings" pitchFamily="2" charset="2"/>
              </a:rPr>
              <a:t>We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are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working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towards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mitigation</a:t>
            </a:r>
            <a:r>
              <a:rPr lang="fi-FI" dirty="0">
                <a:sym typeface="Wingdings" pitchFamily="2" charset="2"/>
              </a:rPr>
              <a:t> of </a:t>
            </a:r>
            <a:r>
              <a:rPr lang="fi-FI" dirty="0" err="1">
                <a:sym typeface="Wingdings" pitchFamily="2" charset="2"/>
              </a:rPr>
              <a:t>one</a:t>
            </a:r>
            <a:r>
              <a:rPr lang="fi-FI" dirty="0">
                <a:sym typeface="Wingdings" pitchFamily="2" charset="2"/>
              </a:rPr>
              <a:t> of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biggest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issues</a:t>
            </a:r>
            <a:r>
              <a:rPr lang="fi-FI" dirty="0">
                <a:sym typeface="Wingdings" pitchFamily="2" charset="2"/>
              </a:rPr>
              <a:t> in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WSA–</a:t>
            </a:r>
            <a:r>
              <a:rPr lang="fi-FI" dirty="0" err="1">
                <a:sym typeface="Wingdings" pitchFamily="2" charset="2"/>
              </a:rPr>
              <a:t>Enlil</a:t>
            </a:r>
            <a:r>
              <a:rPr lang="fi-FI" dirty="0">
                <a:sym typeface="Wingdings" pitchFamily="2" charset="2"/>
              </a:rPr>
              <a:t>–SEPMOD </a:t>
            </a:r>
            <a:r>
              <a:rPr lang="fi-FI" dirty="0" err="1">
                <a:sym typeface="Wingdings" pitchFamily="2" charset="2"/>
              </a:rPr>
              <a:t>framework</a:t>
            </a:r>
            <a:r>
              <a:rPr lang="fi-FI" dirty="0">
                <a:sym typeface="Wingdings" pitchFamily="2" charset="2"/>
              </a:rPr>
              <a:t>, i.e.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lack</a:t>
            </a:r>
            <a:r>
              <a:rPr lang="fi-FI" dirty="0">
                <a:sym typeface="Wingdings" pitchFamily="2" charset="2"/>
              </a:rPr>
              <a:t> of </a:t>
            </a:r>
            <a:r>
              <a:rPr lang="fi-FI" dirty="0" err="1">
                <a:sym typeface="Wingdings" pitchFamily="2" charset="2"/>
              </a:rPr>
              <a:t>transients</a:t>
            </a:r>
            <a:r>
              <a:rPr lang="fi-FI" dirty="0">
                <a:sym typeface="Wingdings" pitchFamily="2" charset="2"/>
              </a:rPr>
              <a:t>—and </a:t>
            </a:r>
            <a:r>
              <a:rPr lang="fi-FI" dirty="0" err="1">
                <a:sym typeface="Wingdings" pitchFamily="2" charset="2"/>
              </a:rPr>
              <a:t>thus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shocks</a:t>
            </a:r>
            <a:r>
              <a:rPr lang="fi-FI" dirty="0">
                <a:sym typeface="Wingdings" pitchFamily="2" charset="2"/>
              </a:rPr>
              <a:t> and </a:t>
            </a:r>
            <a:r>
              <a:rPr lang="fi-FI" dirty="0" err="1">
                <a:sym typeface="Wingdings" pitchFamily="2" charset="2"/>
              </a:rPr>
              <a:t>thus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particle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acceleration</a:t>
            </a:r>
            <a:r>
              <a:rPr lang="fi-FI" dirty="0">
                <a:sym typeface="Wingdings" pitchFamily="2" charset="2"/>
              </a:rPr>
              <a:t>—in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coronal</a:t>
            </a:r>
            <a:r>
              <a:rPr lang="fi-FI" dirty="0">
                <a:sym typeface="Wingdings" pitchFamily="2" charset="2"/>
              </a:rPr>
              <a:t> domain of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model</a:t>
            </a:r>
            <a:r>
              <a:rPr lang="fi-FI" dirty="0">
                <a:sym typeface="Wingdings" pitchFamily="2" charset="2"/>
              </a:rPr>
              <a:t> (i.e., in WSA)</a:t>
            </a:r>
          </a:p>
          <a:p>
            <a:endParaRPr lang="fi-FI" dirty="0">
              <a:sym typeface="Wingdings" pitchFamily="2" charset="2"/>
            </a:endParaRPr>
          </a:p>
          <a:p>
            <a:r>
              <a:rPr lang="fi-FI" dirty="0">
                <a:sym typeface="Wingdings" pitchFamily="2" charset="2"/>
              </a:rPr>
              <a:t>•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fixed-source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descriptions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presented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here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seem</a:t>
            </a:r>
            <a:r>
              <a:rPr lang="fi-FI" dirty="0">
                <a:sym typeface="Wingdings" pitchFamily="2" charset="2"/>
              </a:rPr>
              <a:t> to </a:t>
            </a:r>
            <a:r>
              <a:rPr lang="fi-FI" dirty="0" err="1">
                <a:sym typeface="Wingdings" pitchFamily="2" charset="2"/>
              </a:rPr>
              <a:t>perform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generally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okay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when</a:t>
            </a:r>
            <a:r>
              <a:rPr lang="fi-FI" dirty="0">
                <a:sym typeface="Wingdings" pitchFamily="2" charset="2"/>
              </a:rPr>
              <a:t> CME </a:t>
            </a:r>
            <a:r>
              <a:rPr lang="fi-FI" dirty="0" err="1">
                <a:sym typeface="Wingdings" pitchFamily="2" charset="2"/>
              </a:rPr>
              <a:t>nose</a:t>
            </a:r>
            <a:r>
              <a:rPr lang="fi-FI" dirty="0">
                <a:sym typeface="Wingdings" pitchFamily="2" charset="2"/>
              </a:rPr>
              <a:t> and </a:t>
            </a:r>
            <a:r>
              <a:rPr lang="fi-FI" dirty="0" err="1">
                <a:sym typeface="Wingdings" pitchFamily="2" charset="2"/>
              </a:rPr>
              <a:t>observer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are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well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connected</a:t>
            </a:r>
            <a:r>
              <a:rPr lang="fi-FI" dirty="0">
                <a:sym typeface="Wingdings" pitchFamily="2" charset="2"/>
              </a:rPr>
              <a:t>, </a:t>
            </a:r>
            <a:r>
              <a:rPr lang="fi-FI" dirty="0" err="1">
                <a:sym typeface="Wingdings" pitchFamily="2" charset="2"/>
              </a:rPr>
              <a:t>results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worsen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with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longitudinal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distance</a:t>
            </a:r>
            <a:r>
              <a:rPr lang="fi-FI" dirty="0">
                <a:sym typeface="Wingdings" pitchFamily="2" charset="2"/>
              </a:rPr>
              <a:t> </a:t>
            </a:r>
          </a:p>
          <a:p>
            <a:endParaRPr lang="fi-FI" dirty="0">
              <a:sym typeface="Wingdings" pitchFamily="2" charset="2"/>
            </a:endParaRPr>
          </a:p>
          <a:p>
            <a:r>
              <a:rPr lang="fi-FI" dirty="0">
                <a:sym typeface="Wingdings" pitchFamily="2" charset="2"/>
              </a:rPr>
              <a:t>• </a:t>
            </a:r>
            <a:r>
              <a:rPr lang="fi-FI" dirty="0" err="1">
                <a:sym typeface="Wingdings" pitchFamily="2" charset="2"/>
              </a:rPr>
              <a:t>We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plan</a:t>
            </a:r>
            <a:r>
              <a:rPr lang="fi-FI" dirty="0">
                <a:sym typeface="Wingdings" pitchFamily="2" charset="2"/>
              </a:rPr>
              <a:t> on </a:t>
            </a:r>
            <a:r>
              <a:rPr lang="fi-FI" dirty="0" err="1">
                <a:sym typeface="Wingdings" pitchFamily="2" charset="2"/>
              </a:rPr>
              <a:t>delivering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coronal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shock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source</a:t>
            </a:r>
            <a:r>
              <a:rPr lang="fi-FI" dirty="0">
                <a:sym typeface="Wingdings" pitchFamily="2" charset="2"/>
              </a:rPr>
              <a:t> option to </a:t>
            </a:r>
            <a:r>
              <a:rPr lang="fi-FI" dirty="0" err="1">
                <a:sym typeface="Wingdings" pitchFamily="2" charset="2"/>
              </a:rPr>
              <a:t>the</a:t>
            </a:r>
            <a:r>
              <a:rPr lang="fi-FI" dirty="0">
                <a:sym typeface="Wingdings" pitchFamily="2" charset="2"/>
              </a:rPr>
              <a:t> CCMC, </a:t>
            </a:r>
            <a:r>
              <a:rPr lang="fi-FI" dirty="0" err="1">
                <a:sym typeface="Wingdings" pitchFamily="2" charset="2"/>
              </a:rPr>
              <a:t>but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are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still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testing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which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observables</a:t>
            </a:r>
            <a:r>
              <a:rPr lang="fi-FI" dirty="0">
                <a:sym typeface="Wingdings" pitchFamily="2" charset="2"/>
              </a:rPr>
              <a:t> to </a:t>
            </a:r>
            <a:r>
              <a:rPr lang="fi-FI" dirty="0" err="1">
                <a:sym typeface="Wingdings" pitchFamily="2" charset="2"/>
              </a:rPr>
              <a:t>use</a:t>
            </a:r>
            <a:r>
              <a:rPr lang="fi-FI" dirty="0">
                <a:sym typeface="Wingdings" pitchFamily="2" charset="2"/>
              </a:rPr>
              <a:t> to </a:t>
            </a:r>
            <a:r>
              <a:rPr lang="fi-FI" dirty="0" err="1">
                <a:sym typeface="Wingdings" pitchFamily="2" charset="2"/>
              </a:rPr>
              <a:t>constrain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parameters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such</a:t>
            </a:r>
            <a:r>
              <a:rPr lang="fi-FI" dirty="0">
                <a:sym typeface="Wingdings" pitchFamily="2" charset="2"/>
              </a:rPr>
              <a:t> as SEP </a:t>
            </a:r>
            <a:r>
              <a:rPr lang="fi-FI" dirty="0" err="1">
                <a:sym typeface="Wingdings" pitchFamily="2" charset="2"/>
              </a:rPr>
              <a:t>injection</a:t>
            </a:r>
            <a:r>
              <a:rPr lang="fi-FI" dirty="0">
                <a:sym typeface="Wingdings" pitchFamily="2" charset="2"/>
              </a:rPr>
              <a:t> </a:t>
            </a:r>
            <a:r>
              <a:rPr lang="fi-FI" dirty="0" err="1">
                <a:sym typeface="Wingdings" pitchFamily="2" charset="2"/>
              </a:rPr>
              <a:t>time</a:t>
            </a:r>
            <a:r>
              <a:rPr lang="fi-FI" dirty="0">
                <a:sym typeface="Wingdings" pitchFamily="2" charset="2"/>
              </a:rPr>
              <a:t> and </a:t>
            </a:r>
            <a:r>
              <a:rPr lang="fi-FI" dirty="0" err="1">
                <a:sym typeface="Wingdings" pitchFamily="2" charset="2"/>
              </a:rPr>
              <a:t>intensity</a:t>
            </a:r>
            <a:endParaRPr lang="fi-FI" dirty="0">
              <a:sym typeface="Wingdings" pitchFamily="2" charset="2"/>
            </a:endParaRPr>
          </a:p>
          <a:p>
            <a:pPr marL="285750" indent="-285750">
              <a:buFont typeface="Wingdings" pitchFamily="2" charset="2"/>
              <a:buChar char="à"/>
            </a:pPr>
            <a:r>
              <a:rPr lang="fi-FI" dirty="0" err="1">
                <a:latin typeface="Candara" panose="020E0502030303020204" pitchFamily="34" charset="0"/>
                <a:sym typeface="Wingdings" pitchFamily="2" charset="2"/>
              </a:rPr>
              <a:t>Brilliant</a:t>
            </a:r>
            <a:r>
              <a:rPr lang="fi-FI" dirty="0">
                <a:latin typeface="Candara" panose="020E0502030303020204" pitchFamily="34" charset="0"/>
                <a:sym typeface="Wingdings" pitchFamily="2" charset="2"/>
              </a:rPr>
              <a:t> </a:t>
            </a:r>
            <a:r>
              <a:rPr lang="fi-FI" dirty="0" err="1">
                <a:latin typeface="Candara" panose="020E0502030303020204" pitchFamily="34" charset="0"/>
                <a:sym typeface="Wingdings" pitchFamily="2" charset="2"/>
              </a:rPr>
              <a:t>ideas</a:t>
            </a:r>
            <a:r>
              <a:rPr lang="fi-FI" dirty="0">
                <a:latin typeface="Candara" panose="020E0502030303020204" pitchFamily="34" charset="0"/>
                <a:sym typeface="Wingdings" pitchFamily="2" charset="2"/>
              </a:rPr>
              <a:t> to </a:t>
            </a:r>
            <a:r>
              <a:rPr lang="fi-FI" dirty="0" err="1">
                <a:latin typeface="Candara" panose="020E0502030303020204" pitchFamily="34" charset="0"/>
                <a:sym typeface="Wingdings" pitchFamily="2" charset="2"/>
              </a:rPr>
              <a:t>propose</a:t>
            </a:r>
            <a:r>
              <a:rPr lang="fi-FI" dirty="0">
                <a:latin typeface="Candara" panose="020E0502030303020204" pitchFamily="34" charset="0"/>
                <a:sym typeface="Wingdings" pitchFamily="2" charset="2"/>
              </a:rPr>
              <a:t> and/</a:t>
            </a:r>
            <a:r>
              <a:rPr lang="fi-FI" dirty="0" err="1">
                <a:latin typeface="Candara" panose="020E0502030303020204" pitchFamily="34" charset="0"/>
                <a:sym typeface="Wingdings" pitchFamily="2" charset="2"/>
              </a:rPr>
              <a:t>or</a:t>
            </a:r>
            <a:r>
              <a:rPr lang="fi-FI" dirty="0">
                <a:latin typeface="Candara" panose="020E0502030303020204" pitchFamily="34" charset="0"/>
                <a:sym typeface="Wingdings" pitchFamily="2" charset="2"/>
              </a:rPr>
              <a:t> </a:t>
            </a:r>
            <a:r>
              <a:rPr lang="fi-FI" dirty="0" err="1">
                <a:latin typeface="Candara" panose="020E0502030303020204" pitchFamily="34" charset="0"/>
                <a:sym typeface="Wingdings" pitchFamily="2" charset="2"/>
              </a:rPr>
              <a:t>discuss</a:t>
            </a:r>
            <a:r>
              <a:rPr lang="fi-FI" dirty="0">
                <a:latin typeface="Candara" panose="020E0502030303020204" pitchFamily="34" charset="0"/>
                <a:sym typeface="Wingdings" pitchFamily="2" charset="2"/>
              </a:rPr>
              <a:t>? </a:t>
            </a:r>
            <a:r>
              <a:rPr lang="fi-FI" dirty="0" err="1">
                <a:latin typeface="Candara" panose="020E0502030303020204" pitchFamily="34" charset="0"/>
                <a:sym typeface="Wingdings" pitchFamily="2" charset="2"/>
              </a:rPr>
              <a:t>Let</a:t>
            </a:r>
            <a:r>
              <a:rPr lang="fi-FI" dirty="0">
                <a:latin typeface="Candara" panose="020E0502030303020204" pitchFamily="34" charset="0"/>
                <a:sym typeface="Wingdings" pitchFamily="2" charset="2"/>
              </a:rPr>
              <a:t> us </a:t>
            </a:r>
            <a:r>
              <a:rPr lang="fi-FI" dirty="0" err="1">
                <a:latin typeface="Candara" panose="020E0502030303020204" pitchFamily="34" charset="0"/>
                <a:sym typeface="Wingdings" pitchFamily="2" charset="2"/>
              </a:rPr>
              <a:t>know</a:t>
            </a:r>
            <a:r>
              <a:rPr lang="fi-FI" dirty="0">
                <a:latin typeface="Candara" panose="020E0502030303020204" pitchFamily="34" charset="0"/>
                <a:sym typeface="Wingdings" pitchFamily="2" charset="2"/>
              </a:rPr>
              <a:t>!!!</a:t>
            </a:r>
          </a:p>
          <a:p>
            <a:pPr marL="285750" indent="-285750">
              <a:buFont typeface="Wingdings" pitchFamily="2" charset="2"/>
              <a:buChar char="à"/>
            </a:pPr>
            <a:endParaRPr lang="fi-FI" dirty="0">
              <a:latin typeface="Candara" panose="020E0502030303020204" pitchFamily="34" charset="0"/>
              <a:sym typeface="Wingdings" pitchFamily="2" charset="2"/>
            </a:endParaRPr>
          </a:p>
          <a:p>
            <a:r>
              <a:rPr lang="fi-FI" dirty="0">
                <a:latin typeface="Candara" panose="020E0502030303020204" pitchFamily="34" charset="0"/>
                <a:sym typeface="Wingdings" pitchFamily="2" charset="2"/>
              </a:rPr>
              <a:t>• </a:t>
            </a:r>
            <a:r>
              <a:rPr lang="en-US" sz="1800" dirty="0">
                <a:effectLst/>
                <a:latin typeface="Candara" panose="020E0502030303020204" pitchFamily="34" charset="0"/>
              </a:rPr>
              <a:t>Since one of the major strengths of SEPMOD is its computational efficiency</a:t>
            </a:r>
            <a:r>
              <a:rPr lang="en-US" dirty="0">
                <a:latin typeface="Candara" panose="020E0502030303020204" pitchFamily="34" charset="0"/>
              </a:rPr>
              <a:t>, one of the greatest challenges in this regard is the attainment of an optimal balance between physics-based formulations and semi-empirical approximations that can provide sufficient physical insight whilst maintaining simulation runs executable over short time scales</a:t>
            </a:r>
          </a:p>
          <a:p>
            <a:endParaRPr lang="en-GB" dirty="0">
              <a:sym typeface="Wingdings" pitchFamily="2" charset="2"/>
            </a:endParaRPr>
          </a:p>
          <a:p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754115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37167</TotalTime>
  <Words>1280</Words>
  <Application>Microsoft Macintosh PowerPoint</Application>
  <PresentationFormat>Widescreen</PresentationFormat>
  <Paragraphs>116</Paragraphs>
  <Slides>10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Calibri</vt:lpstr>
      <vt:lpstr>Cambria</vt:lpstr>
      <vt:lpstr>Candara</vt:lpstr>
      <vt:lpstr>Wingdings</vt:lpstr>
      <vt:lpstr>Office Theme</vt:lpstr>
      <vt:lpstr>SEPMOD: Current Implementation at CCMC and Plans for Future Improvements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for your attention!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Erika Palmerio</cp:lastModifiedBy>
  <cp:revision>1438</cp:revision>
  <dcterms:created xsi:type="dcterms:W3CDTF">2018-10-21T12:50:17Z</dcterms:created>
  <dcterms:modified xsi:type="dcterms:W3CDTF">2024-06-03T13:29:38Z</dcterms:modified>
</cp:coreProperties>
</file>