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12"/>
  </p:notesMasterIdLst>
  <p:sldIdLst>
    <p:sldId id="257" r:id="rId3"/>
    <p:sldId id="258" r:id="rId4"/>
    <p:sldId id="256" r:id="rId5"/>
    <p:sldId id="260" r:id="rId6"/>
    <p:sldId id="259" r:id="rId7"/>
    <p:sldId id="261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7"/>
    <p:restoredTop sz="94680"/>
  </p:normalViewPr>
  <p:slideViewPr>
    <p:cSldViewPr snapToGrid="0">
      <p:cViewPr varScale="1">
        <p:scale>
          <a:sx n="211" d="100"/>
          <a:sy n="211" d="100"/>
        </p:scale>
        <p:origin x="13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73B8B-7159-C348-9C87-A78D696E7E65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BF2D7-EAD6-FD49-8DC2-5BC7A6BC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8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99857-DF8D-4448-9E38-4D38612E18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51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2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7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9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21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8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03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14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3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50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2E48B-C80A-0FF4-FA8F-235741DC1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379E2-8111-7D44-C7F6-8C918CB13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F0BBF-FBC4-1967-A55E-8D7E302D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4DAF-67B1-18C9-5354-A16C34A5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6567D-53AE-91AB-6D08-FA01534C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69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04B0-DA66-8822-8539-5DB007C4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0F6B0-6056-3C1C-8D7A-9A52AD45F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8BF6C-2D36-F5C7-0AE3-EF23133E1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B1225-87FD-1243-818A-342B4271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BCE27-96FA-0288-0523-5CDA51E5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1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76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8A14-D988-E0F4-F324-7975C7FE7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45247-2BA8-3727-C9C2-976380B59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668F4-0082-6365-527B-AB35B5B3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50E0C-5959-2875-B37D-EFA27B1F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7B19A-5A8D-6EBA-FBA8-93F04CE6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63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8D0D9-CE3F-A625-AF50-CC1B9515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A78C7-24D8-A64A-D4A0-F9A1B373B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61E87-2FA0-FBE0-03E2-BC22E7C98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98EC3-90B1-46D6-D540-2B53152F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3360B-BE2C-CD2A-1AB6-F637A664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63A5-2FCE-555F-4B76-D4D7F20C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52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65A3-DF82-CD4D-B7C9-7037C75C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C0708-4860-0D23-B9C5-445E0D32D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424E1-241C-4DCE-9701-82384939E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41371-D848-2970-2532-FB328367E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F9994-E035-D714-EBFC-78706E6CF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6ED31-9616-27FA-43CB-79FFD611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13E20-2270-AF8A-F019-1231BCBB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114F9A-0D6C-5BAF-B483-CDF59DDD9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05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57A9-6CAC-A13F-2978-426BF8871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89169-0545-385A-FCCF-F90435D6A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BA308-6E67-EDF8-59C8-6E7E5BBF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82E96-408D-C60F-4B07-98160BB1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73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1052E-BA44-325C-A975-99DDF707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4B61D-ABDA-466C-7CC5-316E1125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9B96E-9644-DF12-0FD9-99FBC8D7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70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BE6C-0DD7-2A05-DD3A-3A702AA2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95E9-F1E1-8967-50ED-5F6A29222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8740F-3731-3E62-A91C-C6A539FEC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CA835-4DAE-DAFF-38FE-DEE55564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E89D9-4A94-F600-480F-A576C77A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3E7BA-4850-DB51-F192-C1883709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DE33-1FEB-AE0C-7D26-95246367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01C0C-DC09-A2F0-BEB8-D0D87F3EE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85F98-4B53-6CDF-9D31-0881E9870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D4437-B528-A35F-2E1C-DAD214D3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4BDE6-025C-CEB5-FA74-57C2EFF8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80A362-8445-7701-4AB4-381E0722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48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1A75-0EDF-16B7-8B17-E22E1B73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AA5AC-7BEA-913A-9A5A-C45295906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A83BA-7DAE-53C5-B669-EF9DBA07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78825-12B8-EAB8-B50D-259FE9B2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492D1-681C-A14E-5F8E-239A8DF4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10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EDA72-E50F-15C7-2F4A-C789C5C12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3DD96-3805-DE8F-A327-8A25B5D36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58821-3913-826C-B6A0-2AB4B9AA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45A64-D92C-5EF1-1274-AEED3441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7F60A-3A77-CB4C-F665-8A056D05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1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6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41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1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2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1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2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9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0E90B2A-FA73-4E47-9AE3-0D89ABEFB8EF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AD9DF0-5E38-664F-96E6-0A46EBEC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62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4E1AAA-6FDF-BC1D-9203-783844F3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5CDB8-EDAE-2E91-6C9E-4118492D2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0FBB-94B8-32D4-6695-21030DA28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0EE4-DA0D-4843-992F-DD1A86B5F5B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62B0-8C65-6B21-7E7D-C4D3E2715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96C5F-367A-C991-DC02-C46BF4E3B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8CA04-A82C-474A-8DDE-221F4489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2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junxiang.hu@nasa.go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4F8797-ED77-4C70-AAEA-0DE48267C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9">
            <a:extLst>
              <a:ext uri="{FF2B5EF4-FFF2-40B4-BE49-F238E27FC236}">
                <a16:creationId xmlns:a16="http://schemas.microsoft.com/office/drawing/2014/main" id="{CAD06229-FEB7-4CC9-8BE7-1A9457B9C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B44E02-2041-49BE-AF61-F91454DC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8948814" y="3265714"/>
            <a:ext cx="3243185" cy="1898718"/>
          </a:xfrm>
          <a:custGeom>
            <a:avLst/>
            <a:gdLst>
              <a:gd name="connsiteX0" fmla="*/ 220380 w 3243185"/>
              <a:gd name="connsiteY0" fmla="*/ 404386 h 1898718"/>
              <a:gd name="connsiteX1" fmla="*/ 278149 w 3243185"/>
              <a:gd name="connsiteY1" fmla="*/ 410805 h 1898718"/>
              <a:gd name="connsiteX2" fmla="*/ 297405 w 3243185"/>
              <a:gd name="connsiteY2" fmla="*/ 423642 h 1898718"/>
              <a:gd name="connsiteX3" fmla="*/ 316662 w 3243185"/>
              <a:gd name="connsiteY3" fmla="*/ 430061 h 1898718"/>
              <a:gd name="connsiteX4" fmla="*/ 355175 w 3243185"/>
              <a:gd name="connsiteY4" fmla="*/ 455737 h 1898718"/>
              <a:gd name="connsiteX5" fmla="*/ 406525 w 3243185"/>
              <a:gd name="connsiteY5" fmla="*/ 468574 h 1898718"/>
              <a:gd name="connsiteX6" fmla="*/ 425782 w 3243185"/>
              <a:gd name="connsiteY6" fmla="*/ 481412 h 1898718"/>
              <a:gd name="connsiteX7" fmla="*/ 445038 w 3243185"/>
              <a:gd name="connsiteY7" fmla="*/ 487831 h 1898718"/>
              <a:gd name="connsiteX8" fmla="*/ 483551 w 3243185"/>
              <a:gd name="connsiteY8" fmla="*/ 526344 h 1898718"/>
              <a:gd name="connsiteX9" fmla="*/ 483551 w 3243185"/>
              <a:gd name="connsiteY9" fmla="*/ 609788 h 1898718"/>
              <a:gd name="connsiteX10" fmla="*/ 445038 w 3243185"/>
              <a:gd name="connsiteY10" fmla="*/ 635464 h 1898718"/>
              <a:gd name="connsiteX11" fmla="*/ 246055 w 3243185"/>
              <a:gd name="connsiteY11" fmla="*/ 629045 h 1898718"/>
              <a:gd name="connsiteX12" fmla="*/ 233217 w 3243185"/>
              <a:gd name="connsiteY12" fmla="*/ 609788 h 1898718"/>
              <a:gd name="connsiteX13" fmla="*/ 213961 w 3243185"/>
              <a:gd name="connsiteY13" fmla="*/ 603370 h 1898718"/>
              <a:gd name="connsiteX14" fmla="*/ 188285 w 3243185"/>
              <a:gd name="connsiteY14" fmla="*/ 564857 h 1898718"/>
              <a:gd name="connsiteX15" fmla="*/ 175448 w 3243185"/>
              <a:gd name="connsiteY15" fmla="*/ 526344 h 1898718"/>
              <a:gd name="connsiteX16" fmla="*/ 220380 w 3243185"/>
              <a:gd name="connsiteY16" fmla="*/ 404386 h 1898718"/>
              <a:gd name="connsiteX17" fmla="*/ 3243185 w 3243185"/>
              <a:gd name="connsiteY17" fmla="*/ 0 h 1898718"/>
              <a:gd name="connsiteX18" fmla="*/ 2298567 w 3243185"/>
              <a:gd name="connsiteY18" fmla="*/ 0 h 1898718"/>
              <a:gd name="connsiteX19" fmla="*/ 2293659 w 3243185"/>
              <a:gd name="connsiteY19" fmla="*/ 51351 h 1898718"/>
              <a:gd name="connsiteX20" fmla="*/ 2274403 w 3243185"/>
              <a:gd name="connsiteY20" fmla="*/ 83445 h 1898718"/>
              <a:gd name="connsiteX21" fmla="*/ 2248728 w 3243185"/>
              <a:gd name="connsiteY21" fmla="*/ 121958 h 1898718"/>
              <a:gd name="connsiteX22" fmla="*/ 2203796 w 3243185"/>
              <a:gd name="connsiteY22" fmla="*/ 166890 h 1898718"/>
              <a:gd name="connsiteX23" fmla="*/ 2178121 w 3243185"/>
              <a:gd name="connsiteY23" fmla="*/ 173308 h 1898718"/>
              <a:gd name="connsiteX24" fmla="*/ 2126770 w 3243185"/>
              <a:gd name="connsiteY24" fmla="*/ 211821 h 1898718"/>
              <a:gd name="connsiteX25" fmla="*/ 2081838 w 3243185"/>
              <a:gd name="connsiteY25" fmla="*/ 237497 h 1898718"/>
              <a:gd name="connsiteX26" fmla="*/ 2043325 w 3243185"/>
              <a:gd name="connsiteY26" fmla="*/ 250334 h 1898718"/>
              <a:gd name="connsiteX27" fmla="*/ 1972718 w 3243185"/>
              <a:gd name="connsiteY27" fmla="*/ 288847 h 1898718"/>
              <a:gd name="connsiteX28" fmla="*/ 1940624 w 3243185"/>
              <a:gd name="connsiteY28" fmla="*/ 295266 h 1898718"/>
              <a:gd name="connsiteX29" fmla="*/ 1914949 w 3243185"/>
              <a:gd name="connsiteY29" fmla="*/ 308104 h 1898718"/>
              <a:gd name="connsiteX30" fmla="*/ 1895693 w 3243185"/>
              <a:gd name="connsiteY30" fmla="*/ 320941 h 1898718"/>
              <a:gd name="connsiteX31" fmla="*/ 1870017 w 3243185"/>
              <a:gd name="connsiteY31" fmla="*/ 327360 h 1898718"/>
              <a:gd name="connsiteX32" fmla="*/ 1831504 w 3243185"/>
              <a:gd name="connsiteY32" fmla="*/ 340198 h 1898718"/>
              <a:gd name="connsiteX33" fmla="*/ 1780154 w 3243185"/>
              <a:gd name="connsiteY33" fmla="*/ 353035 h 1898718"/>
              <a:gd name="connsiteX34" fmla="*/ 1760897 w 3243185"/>
              <a:gd name="connsiteY34" fmla="*/ 359454 h 1898718"/>
              <a:gd name="connsiteX35" fmla="*/ 1683871 w 3243185"/>
              <a:gd name="connsiteY35" fmla="*/ 397967 h 1898718"/>
              <a:gd name="connsiteX36" fmla="*/ 1632521 w 3243185"/>
              <a:gd name="connsiteY36" fmla="*/ 410805 h 1898718"/>
              <a:gd name="connsiteX37" fmla="*/ 1594008 w 3243185"/>
              <a:gd name="connsiteY37" fmla="*/ 423642 h 1898718"/>
              <a:gd name="connsiteX38" fmla="*/ 1568333 w 3243185"/>
              <a:gd name="connsiteY38" fmla="*/ 430061 h 1898718"/>
              <a:gd name="connsiteX39" fmla="*/ 1542657 w 3243185"/>
              <a:gd name="connsiteY39" fmla="*/ 442899 h 1898718"/>
              <a:gd name="connsiteX40" fmla="*/ 1516982 w 3243185"/>
              <a:gd name="connsiteY40" fmla="*/ 449318 h 1898718"/>
              <a:gd name="connsiteX41" fmla="*/ 1497725 w 3243185"/>
              <a:gd name="connsiteY41" fmla="*/ 455737 h 1898718"/>
              <a:gd name="connsiteX42" fmla="*/ 1452794 w 3243185"/>
              <a:gd name="connsiteY42" fmla="*/ 468574 h 1898718"/>
              <a:gd name="connsiteX43" fmla="*/ 1433537 w 3243185"/>
              <a:gd name="connsiteY43" fmla="*/ 481412 h 1898718"/>
              <a:gd name="connsiteX44" fmla="*/ 1369349 w 3243185"/>
              <a:gd name="connsiteY44" fmla="*/ 494250 h 1898718"/>
              <a:gd name="connsiteX45" fmla="*/ 1324417 w 3243185"/>
              <a:gd name="connsiteY45" fmla="*/ 519925 h 1898718"/>
              <a:gd name="connsiteX46" fmla="*/ 1285904 w 3243185"/>
              <a:gd name="connsiteY46" fmla="*/ 539181 h 1898718"/>
              <a:gd name="connsiteX47" fmla="*/ 1247391 w 3243185"/>
              <a:gd name="connsiteY47" fmla="*/ 545600 h 1898718"/>
              <a:gd name="connsiteX48" fmla="*/ 1176784 w 3243185"/>
              <a:gd name="connsiteY48" fmla="*/ 564857 h 1898718"/>
              <a:gd name="connsiteX49" fmla="*/ 907194 w 3243185"/>
              <a:gd name="connsiteY49" fmla="*/ 577694 h 1898718"/>
              <a:gd name="connsiteX50" fmla="*/ 881518 w 3243185"/>
              <a:gd name="connsiteY50" fmla="*/ 584113 h 1898718"/>
              <a:gd name="connsiteX51" fmla="*/ 656860 w 3243185"/>
              <a:gd name="connsiteY51" fmla="*/ 577694 h 1898718"/>
              <a:gd name="connsiteX52" fmla="*/ 637603 w 3243185"/>
              <a:gd name="connsiteY52" fmla="*/ 558438 h 1898718"/>
              <a:gd name="connsiteX53" fmla="*/ 618347 w 3243185"/>
              <a:gd name="connsiteY53" fmla="*/ 519925 h 1898718"/>
              <a:gd name="connsiteX54" fmla="*/ 599090 w 3243185"/>
              <a:gd name="connsiteY54" fmla="*/ 500668 h 1898718"/>
              <a:gd name="connsiteX55" fmla="*/ 566996 w 3243185"/>
              <a:gd name="connsiteY55" fmla="*/ 474993 h 1898718"/>
              <a:gd name="connsiteX56" fmla="*/ 560577 w 3243185"/>
              <a:gd name="connsiteY56" fmla="*/ 455737 h 1898718"/>
              <a:gd name="connsiteX57" fmla="*/ 522064 w 3243185"/>
              <a:gd name="connsiteY57" fmla="*/ 436480 h 1898718"/>
              <a:gd name="connsiteX58" fmla="*/ 502808 w 3243185"/>
              <a:gd name="connsiteY58" fmla="*/ 423642 h 1898718"/>
              <a:gd name="connsiteX59" fmla="*/ 464295 w 3243185"/>
              <a:gd name="connsiteY59" fmla="*/ 410805 h 1898718"/>
              <a:gd name="connsiteX60" fmla="*/ 445038 w 3243185"/>
              <a:gd name="connsiteY60" fmla="*/ 397967 h 1898718"/>
              <a:gd name="connsiteX61" fmla="*/ 374431 w 3243185"/>
              <a:gd name="connsiteY61" fmla="*/ 391548 h 1898718"/>
              <a:gd name="connsiteX62" fmla="*/ 329500 w 3243185"/>
              <a:gd name="connsiteY62" fmla="*/ 372292 h 1898718"/>
              <a:gd name="connsiteX63" fmla="*/ 310243 w 3243185"/>
              <a:gd name="connsiteY63" fmla="*/ 365873 h 1898718"/>
              <a:gd name="connsiteX64" fmla="*/ 271730 w 3243185"/>
              <a:gd name="connsiteY64" fmla="*/ 340198 h 1898718"/>
              <a:gd name="connsiteX65" fmla="*/ 239636 w 3243185"/>
              <a:gd name="connsiteY65" fmla="*/ 301685 h 1898718"/>
              <a:gd name="connsiteX66" fmla="*/ 201123 w 3243185"/>
              <a:gd name="connsiteY66" fmla="*/ 269591 h 1898718"/>
              <a:gd name="connsiteX67" fmla="*/ 149773 w 3243185"/>
              <a:gd name="connsiteY67" fmla="*/ 224659 h 1898718"/>
              <a:gd name="connsiteX68" fmla="*/ 111260 w 3243185"/>
              <a:gd name="connsiteY68" fmla="*/ 211821 h 1898718"/>
              <a:gd name="connsiteX69" fmla="*/ 92003 w 3243185"/>
              <a:gd name="connsiteY69" fmla="*/ 205402 h 1898718"/>
              <a:gd name="connsiteX70" fmla="*/ 72747 w 3243185"/>
              <a:gd name="connsiteY70" fmla="*/ 192565 h 1898718"/>
              <a:gd name="connsiteX71" fmla="*/ 34234 w 3243185"/>
              <a:gd name="connsiteY71" fmla="*/ 160471 h 1898718"/>
              <a:gd name="connsiteX72" fmla="*/ 8558 w 3243185"/>
              <a:gd name="connsiteY72" fmla="*/ 121958 h 1898718"/>
              <a:gd name="connsiteX73" fmla="*/ 11877 w 3243185"/>
              <a:gd name="connsiteY73" fmla="*/ 15345 h 1898718"/>
              <a:gd name="connsiteX74" fmla="*/ 16098 w 3243185"/>
              <a:gd name="connsiteY74" fmla="*/ 0 h 1898718"/>
              <a:gd name="connsiteX75" fmla="*/ 0 w 3243185"/>
              <a:gd name="connsiteY75" fmla="*/ 0 h 1898718"/>
              <a:gd name="connsiteX76" fmla="*/ 0 w 3243185"/>
              <a:gd name="connsiteY76" fmla="*/ 1540363 h 1898718"/>
              <a:gd name="connsiteX77" fmla="*/ 234477 w 3243185"/>
              <a:gd name="connsiteY77" fmla="*/ 1584265 h 1898718"/>
              <a:gd name="connsiteX78" fmla="*/ 512026 w 3243185"/>
              <a:gd name="connsiteY78" fmla="*/ 1634009 h 1898718"/>
              <a:gd name="connsiteX79" fmla="*/ 790802 w 3243185"/>
              <a:gd name="connsiteY79" fmla="*/ 1682702 h 1898718"/>
              <a:gd name="connsiteX80" fmla="*/ 1070807 w 3243185"/>
              <a:gd name="connsiteY80" fmla="*/ 1724388 h 1898718"/>
              <a:gd name="connsiteX81" fmla="*/ 1349583 w 3243185"/>
              <a:gd name="connsiteY81" fmla="*/ 1766425 h 1898718"/>
              <a:gd name="connsiteX82" fmla="*/ 1629588 w 3243185"/>
              <a:gd name="connsiteY82" fmla="*/ 1805660 h 1898718"/>
              <a:gd name="connsiteX83" fmla="*/ 1905908 w 3243185"/>
              <a:gd name="connsiteY83" fmla="*/ 1839289 h 1898718"/>
              <a:gd name="connsiteX84" fmla="*/ 2185913 w 3243185"/>
              <a:gd name="connsiteY84" fmla="*/ 1871167 h 1898718"/>
              <a:gd name="connsiteX85" fmla="*/ 2450068 w 3243185"/>
              <a:gd name="connsiteY85" fmla="*/ 1898718 h 1898718"/>
              <a:gd name="connsiteX86" fmla="*/ 3243185 w 3243185"/>
              <a:gd name="connsiteY86" fmla="*/ 1898718 h 18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185" h="1898718">
                <a:moveTo>
                  <a:pt x="220380" y="404386"/>
                </a:moveTo>
                <a:cubicBezTo>
                  <a:pt x="239636" y="406526"/>
                  <a:pt x="259352" y="406106"/>
                  <a:pt x="278149" y="410805"/>
                </a:cubicBezTo>
                <a:cubicBezTo>
                  <a:pt x="285633" y="412676"/>
                  <a:pt x="290505" y="420192"/>
                  <a:pt x="297405" y="423642"/>
                </a:cubicBezTo>
                <a:cubicBezTo>
                  <a:pt x="303457" y="426669"/>
                  <a:pt x="310747" y="426775"/>
                  <a:pt x="316662" y="430061"/>
                </a:cubicBezTo>
                <a:cubicBezTo>
                  <a:pt x="330149" y="437554"/>
                  <a:pt x="340537" y="450857"/>
                  <a:pt x="355175" y="455737"/>
                </a:cubicBezTo>
                <a:cubicBezTo>
                  <a:pt x="384781" y="465606"/>
                  <a:pt x="367797" y="460829"/>
                  <a:pt x="406525" y="468574"/>
                </a:cubicBezTo>
                <a:cubicBezTo>
                  <a:pt x="412944" y="472853"/>
                  <a:pt x="418882" y="477962"/>
                  <a:pt x="425782" y="481412"/>
                </a:cubicBezTo>
                <a:cubicBezTo>
                  <a:pt x="431834" y="484438"/>
                  <a:pt x="439698" y="483676"/>
                  <a:pt x="445038" y="487831"/>
                </a:cubicBezTo>
                <a:cubicBezTo>
                  <a:pt x="459369" y="498977"/>
                  <a:pt x="483551" y="526344"/>
                  <a:pt x="483551" y="526344"/>
                </a:cubicBezTo>
                <a:cubicBezTo>
                  <a:pt x="493199" y="555288"/>
                  <a:pt x="501991" y="572910"/>
                  <a:pt x="483551" y="609788"/>
                </a:cubicBezTo>
                <a:cubicBezTo>
                  <a:pt x="476651" y="623588"/>
                  <a:pt x="445038" y="635464"/>
                  <a:pt x="445038" y="635464"/>
                </a:cubicBezTo>
                <a:cubicBezTo>
                  <a:pt x="378711" y="633324"/>
                  <a:pt x="311935" y="637030"/>
                  <a:pt x="246055" y="629045"/>
                </a:cubicBezTo>
                <a:cubicBezTo>
                  <a:pt x="238396" y="628117"/>
                  <a:pt x="239242" y="614607"/>
                  <a:pt x="233217" y="609788"/>
                </a:cubicBezTo>
                <a:cubicBezTo>
                  <a:pt x="227934" y="605562"/>
                  <a:pt x="220380" y="605509"/>
                  <a:pt x="213961" y="603370"/>
                </a:cubicBezTo>
                <a:cubicBezTo>
                  <a:pt x="205402" y="590532"/>
                  <a:pt x="193165" y="579494"/>
                  <a:pt x="188285" y="564857"/>
                </a:cubicBezTo>
                <a:lnTo>
                  <a:pt x="175448" y="526344"/>
                </a:lnTo>
                <a:cubicBezTo>
                  <a:pt x="182293" y="423657"/>
                  <a:pt x="212891" y="424712"/>
                  <a:pt x="220380" y="404386"/>
                </a:cubicBezTo>
                <a:close/>
                <a:moveTo>
                  <a:pt x="3243185" y="0"/>
                </a:moveTo>
                <a:lnTo>
                  <a:pt x="2298567" y="0"/>
                </a:lnTo>
                <a:lnTo>
                  <a:pt x="2293659" y="51351"/>
                </a:lnTo>
                <a:cubicBezTo>
                  <a:pt x="2291895" y="63701"/>
                  <a:pt x="2281101" y="72919"/>
                  <a:pt x="2274403" y="83445"/>
                </a:cubicBezTo>
                <a:cubicBezTo>
                  <a:pt x="2266120" y="96461"/>
                  <a:pt x="2257985" y="109614"/>
                  <a:pt x="2248728" y="121958"/>
                </a:cubicBezTo>
                <a:cubicBezTo>
                  <a:pt x="2233323" y="142498"/>
                  <a:pt x="2227760" y="154908"/>
                  <a:pt x="2203796" y="166890"/>
                </a:cubicBezTo>
                <a:cubicBezTo>
                  <a:pt x="2195906" y="170835"/>
                  <a:pt x="2186679" y="171169"/>
                  <a:pt x="2178121" y="173308"/>
                </a:cubicBezTo>
                <a:cubicBezTo>
                  <a:pt x="2148108" y="203321"/>
                  <a:pt x="2169307" y="185236"/>
                  <a:pt x="2126770" y="211821"/>
                </a:cubicBezTo>
                <a:cubicBezTo>
                  <a:pt x="2106184" y="224688"/>
                  <a:pt x="2106188" y="227757"/>
                  <a:pt x="2081838" y="237497"/>
                </a:cubicBezTo>
                <a:cubicBezTo>
                  <a:pt x="2069275" y="242522"/>
                  <a:pt x="2054585" y="242828"/>
                  <a:pt x="2043325" y="250334"/>
                </a:cubicBezTo>
                <a:cubicBezTo>
                  <a:pt x="2023241" y="263724"/>
                  <a:pt x="1993522" y="284687"/>
                  <a:pt x="1972718" y="288847"/>
                </a:cubicBezTo>
                <a:lnTo>
                  <a:pt x="1940624" y="295266"/>
                </a:lnTo>
                <a:cubicBezTo>
                  <a:pt x="1932066" y="299545"/>
                  <a:pt x="1923257" y="303356"/>
                  <a:pt x="1914949" y="308104"/>
                </a:cubicBezTo>
                <a:cubicBezTo>
                  <a:pt x="1908251" y="311931"/>
                  <a:pt x="1902783" y="317902"/>
                  <a:pt x="1895693" y="320941"/>
                </a:cubicBezTo>
                <a:cubicBezTo>
                  <a:pt x="1887584" y="324416"/>
                  <a:pt x="1878467" y="324825"/>
                  <a:pt x="1870017" y="327360"/>
                </a:cubicBezTo>
                <a:cubicBezTo>
                  <a:pt x="1857056" y="331248"/>
                  <a:pt x="1844633" y="336916"/>
                  <a:pt x="1831504" y="340198"/>
                </a:cubicBezTo>
                <a:cubicBezTo>
                  <a:pt x="1814387" y="344477"/>
                  <a:pt x="1796892" y="347456"/>
                  <a:pt x="1780154" y="353035"/>
                </a:cubicBezTo>
                <a:cubicBezTo>
                  <a:pt x="1773735" y="355175"/>
                  <a:pt x="1766812" y="356168"/>
                  <a:pt x="1760897" y="359454"/>
                </a:cubicBezTo>
                <a:cubicBezTo>
                  <a:pt x="1709553" y="387979"/>
                  <a:pt x="1738400" y="384335"/>
                  <a:pt x="1683871" y="397967"/>
                </a:cubicBezTo>
                <a:cubicBezTo>
                  <a:pt x="1666755" y="402246"/>
                  <a:pt x="1649259" y="405226"/>
                  <a:pt x="1632521" y="410805"/>
                </a:cubicBezTo>
                <a:cubicBezTo>
                  <a:pt x="1619683" y="415084"/>
                  <a:pt x="1607136" y="420361"/>
                  <a:pt x="1594008" y="423642"/>
                </a:cubicBezTo>
                <a:cubicBezTo>
                  <a:pt x="1585449" y="425782"/>
                  <a:pt x="1576593" y="426964"/>
                  <a:pt x="1568333" y="430061"/>
                </a:cubicBezTo>
                <a:cubicBezTo>
                  <a:pt x="1559373" y="433421"/>
                  <a:pt x="1551617" y="439539"/>
                  <a:pt x="1542657" y="442899"/>
                </a:cubicBezTo>
                <a:cubicBezTo>
                  <a:pt x="1534397" y="445997"/>
                  <a:pt x="1525465" y="446895"/>
                  <a:pt x="1516982" y="449318"/>
                </a:cubicBezTo>
                <a:cubicBezTo>
                  <a:pt x="1510476" y="451177"/>
                  <a:pt x="1504231" y="453878"/>
                  <a:pt x="1497725" y="455737"/>
                </a:cubicBezTo>
                <a:cubicBezTo>
                  <a:pt x="1488128" y="458478"/>
                  <a:pt x="1463054" y="463444"/>
                  <a:pt x="1452794" y="468574"/>
                </a:cubicBezTo>
                <a:cubicBezTo>
                  <a:pt x="1445893" y="472024"/>
                  <a:pt x="1440911" y="479143"/>
                  <a:pt x="1433537" y="481412"/>
                </a:cubicBezTo>
                <a:cubicBezTo>
                  <a:pt x="1412682" y="487829"/>
                  <a:pt x="1369349" y="494250"/>
                  <a:pt x="1369349" y="494250"/>
                </a:cubicBezTo>
                <a:cubicBezTo>
                  <a:pt x="1307265" y="540813"/>
                  <a:pt x="1373427" y="495420"/>
                  <a:pt x="1324417" y="519925"/>
                </a:cubicBezTo>
                <a:cubicBezTo>
                  <a:pt x="1296720" y="533774"/>
                  <a:pt x="1314945" y="532728"/>
                  <a:pt x="1285904" y="539181"/>
                </a:cubicBezTo>
                <a:cubicBezTo>
                  <a:pt x="1273199" y="542005"/>
                  <a:pt x="1260096" y="542777"/>
                  <a:pt x="1247391" y="545600"/>
                </a:cubicBezTo>
                <a:cubicBezTo>
                  <a:pt x="1214234" y="552969"/>
                  <a:pt x="1227302" y="562451"/>
                  <a:pt x="1176784" y="564857"/>
                </a:cubicBezTo>
                <a:lnTo>
                  <a:pt x="907194" y="577694"/>
                </a:lnTo>
                <a:cubicBezTo>
                  <a:pt x="898635" y="579834"/>
                  <a:pt x="890340" y="584113"/>
                  <a:pt x="881518" y="584113"/>
                </a:cubicBezTo>
                <a:cubicBezTo>
                  <a:pt x="806601" y="584113"/>
                  <a:pt x="731365" y="585537"/>
                  <a:pt x="656860" y="577694"/>
                </a:cubicBezTo>
                <a:cubicBezTo>
                  <a:pt x="647832" y="576744"/>
                  <a:pt x="643415" y="565411"/>
                  <a:pt x="637603" y="558438"/>
                </a:cubicBezTo>
                <a:cubicBezTo>
                  <a:pt x="587103" y="497837"/>
                  <a:pt x="656946" y="577823"/>
                  <a:pt x="618347" y="519925"/>
                </a:cubicBezTo>
                <a:cubicBezTo>
                  <a:pt x="613311" y="512372"/>
                  <a:pt x="604902" y="507642"/>
                  <a:pt x="599090" y="500668"/>
                </a:cubicBezTo>
                <a:cubicBezTo>
                  <a:pt x="576756" y="473868"/>
                  <a:pt x="598608" y="485530"/>
                  <a:pt x="566996" y="474993"/>
                </a:cubicBezTo>
                <a:cubicBezTo>
                  <a:pt x="564857" y="468574"/>
                  <a:pt x="564804" y="461020"/>
                  <a:pt x="560577" y="455737"/>
                </a:cubicBezTo>
                <a:cubicBezTo>
                  <a:pt x="548314" y="440407"/>
                  <a:pt x="537569" y="444232"/>
                  <a:pt x="522064" y="436480"/>
                </a:cubicBezTo>
                <a:cubicBezTo>
                  <a:pt x="515164" y="433030"/>
                  <a:pt x="509858" y="426775"/>
                  <a:pt x="502808" y="423642"/>
                </a:cubicBezTo>
                <a:cubicBezTo>
                  <a:pt x="490442" y="418147"/>
                  <a:pt x="475555" y="418311"/>
                  <a:pt x="464295" y="410805"/>
                </a:cubicBezTo>
                <a:cubicBezTo>
                  <a:pt x="457876" y="406526"/>
                  <a:pt x="452582" y="399584"/>
                  <a:pt x="445038" y="397967"/>
                </a:cubicBezTo>
                <a:cubicBezTo>
                  <a:pt x="421930" y="393015"/>
                  <a:pt x="397967" y="393688"/>
                  <a:pt x="374431" y="391548"/>
                </a:cubicBezTo>
                <a:cubicBezTo>
                  <a:pt x="320996" y="378189"/>
                  <a:pt x="373828" y="394456"/>
                  <a:pt x="329500" y="372292"/>
                </a:cubicBezTo>
                <a:cubicBezTo>
                  <a:pt x="323448" y="369266"/>
                  <a:pt x="316158" y="369159"/>
                  <a:pt x="310243" y="365873"/>
                </a:cubicBezTo>
                <a:cubicBezTo>
                  <a:pt x="296756" y="358380"/>
                  <a:pt x="271730" y="340198"/>
                  <a:pt x="271730" y="340198"/>
                </a:cubicBezTo>
                <a:cubicBezTo>
                  <a:pt x="259107" y="321264"/>
                  <a:pt x="258170" y="317130"/>
                  <a:pt x="239636" y="301685"/>
                </a:cubicBezTo>
                <a:cubicBezTo>
                  <a:pt x="212096" y="278735"/>
                  <a:pt x="226695" y="300277"/>
                  <a:pt x="201123" y="269591"/>
                </a:cubicBezTo>
                <a:cubicBezTo>
                  <a:pt x="180961" y="245397"/>
                  <a:pt x="192235" y="238813"/>
                  <a:pt x="149773" y="224659"/>
                </a:cubicBezTo>
                <a:lnTo>
                  <a:pt x="111260" y="211821"/>
                </a:lnTo>
                <a:cubicBezTo>
                  <a:pt x="104841" y="209682"/>
                  <a:pt x="97633" y="209156"/>
                  <a:pt x="92003" y="205402"/>
                </a:cubicBezTo>
                <a:cubicBezTo>
                  <a:pt x="85584" y="201123"/>
                  <a:pt x="78673" y="197503"/>
                  <a:pt x="72747" y="192565"/>
                </a:cubicBezTo>
                <a:cubicBezTo>
                  <a:pt x="23324" y="151379"/>
                  <a:pt x="82044" y="192344"/>
                  <a:pt x="34234" y="160471"/>
                </a:cubicBezTo>
                <a:cubicBezTo>
                  <a:pt x="25675" y="147633"/>
                  <a:pt x="7748" y="137365"/>
                  <a:pt x="8558" y="121958"/>
                </a:cubicBezTo>
                <a:cubicBezTo>
                  <a:pt x="10157" y="91584"/>
                  <a:pt x="6161" y="51646"/>
                  <a:pt x="11877" y="15345"/>
                </a:cubicBezTo>
                <a:lnTo>
                  <a:pt x="16098" y="0"/>
                </a:lnTo>
                <a:lnTo>
                  <a:pt x="0" y="0"/>
                </a:lnTo>
                <a:lnTo>
                  <a:pt x="0" y="1540363"/>
                </a:lnTo>
                <a:lnTo>
                  <a:pt x="234477" y="1584265"/>
                </a:lnTo>
                <a:lnTo>
                  <a:pt x="512026" y="1634009"/>
                </a:lnTo>
                <a:lnTo>
                  <a:pt x="790802" y="1682702"/>
                </a:lnTo>
                <a:lnTo>
                  <a:pt x="1070807" y="1724388"/>
                </a:lnTo>
                <a:lnTo>
                  <a:pt x="1349583" y="1766425"/>
                </a:lnTo>
                <a:lnTo>
                  <a:pt x="1629588" y="1805660"/>
                </a:lnTo>
                <a:lnTo>
                  <a:pt x="1905908" y="1839289"/>
                </a:lnTo>
                <a:lnTo>
                  <a:pt x="2185913" y="1871167"/>
                </a:lnTo>
                <a:lnTo>
                  <a:pt x="2450068" y="1898718"/>
                </a:lnTo>
                <a:lnTo>
                  <a:pt x="3243185" y="1898718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625290-97B7-41E9-9685-D438F86FC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0 h 5322895"/>
              <a:gd name="connsiteX1" fmla="*/ 11611430 w 11611430"/>
              <a:gd name="connsiteY1" fmla="*/ 0 h 5322895"/>
              <a:gd name="connsiteX2" fmla="*/ 11611430 w 11611430"/>
              <a:gd name="connsiteY2" fmla="*/ 4911695 h 5322895"/>
              <a:gd name="connsiteX3" fmla="*/ 11401197 w 11611430"/>
              <a:gd name="connsiteY3" fmla="*/ 4948416 h 5322895"/>
              <a:gd name="connsiteX4" fmla="*/ 11121192 w 11611430"/>
              <a:gd name="connsiteY4" fmla="*/ 4990102 h 5322895"/>
              <a:gd name="connsiteX5" fmla="*/ 10842416 w 11611430"/>
              <a:gd name="connsiteY5" fmla="*/ 5032139 h 5322895"/>
              <a:gd name="connsiteX6" fmla="*/ 10562411 w 11611430"/>
              <a:gd name="connsiteY6" fmla="*/ 5071374 h 5322895"/>
              <a:gd name="connsiteX7" fmla="*/ 10286091 w 11611430"/>
              <a:gd name="connsiteY7" fmla="*/ 5105003 h 5322895"/>
              <a:gd name="connsiteX8" fmla="*/ 10006086 w 11611430"/>
              <a:gd name="connsiteY8" fmla="*/ 5136881 h 5322895"/>
              <a:gd name="connsiteX9" fmla="*/ 9727310 w 11611430"/>
              <a:gd name="connsiteY9" fmla="*/ 5165957 h 5322895"/>
              <a:gd name="connsiteX10" fmla="*/ 9453445 w 11611430"/>
              <a:gd name="connsiteY10" fmla="*/ 5191179 h 5322895"/>
              <a:gd name="connsiteX11" fmla="*/ 9175897 w 11611430"/>
              <a:gd name="connsiteY11" fmla="*/ 5216401 h 5322895"/>
              <a:gd name="connsiteX12" fmla="*/ 8902033 w 11611430"/>
              <a:gd name="connsiteY12" fmla="*/ 5237420 h 5322895"/>
              <a:gd name="connsiteX13" fmla="*/ 8628169 w 11611430"/>
              <a:gd name="connsiteY13" fmla="*/ 5253884 h 5322895"/>
              <a:gd name="connsiteX14" fmla="*/ 8355533 w 11611430"/>
              <a:gd name="connsiteY14" fmla="*/ 5271050 h 5322895"/>
              <a:gd name="connsiteX15" fmla="*/ 8085353 w 11611430"/>
              <a:gd name="connsiteY15" fmla="*/ 5285412 h 5322895"/>
              <a:gd name="connsiteX16" fmla="*/ 7817629 w 11611430"/>
              <a:gd name="connsiteY16" fmla="*/ 5295571 h 5322895"/>
              <a:gd name="connsiteX17" fmla="*/ 7549905 w 11611430"/>
              <a:gd name="connsiteY17" fmla="*/ 5304329 h 5322895"/>
              <a:gd name="connsiteX18" fmla="*/ 7284638 w 11611430"/>
              <a:gd name="connsiteY18" fmla="*/ 5312736 h 5322895"/>
              <a:gd name="connsiteX19" fmla="*/ 7023055 w 11611430"/>
              <a:gd name="connsiteY19" fmla="*/ 5316590 h 5322895"/>
              <a:gd name="connsiteX20" fmla="*/ 6761472 w 11611430"/>
              <a:gd name="connsiteY20" fmla="*/ 5320793 h 5322895"/>
              <a:gd name="connsiteX21" fmla="*/ 6503573 w 11611430"/>
              <a:gd name="connsiteY21" fmla="*/ 5322895 h 5322895"/>
              <a:gd name="connsiteX22" fmla="*/ 6248130 w 11611430"/>
              <a:gd name="connsiteY22" fmla="*/ 5320793 h 5322895"/>
              <a:gd name="connsiteX23" fmla="*/ 5995144 w 11611430"/>
              <a:gd name="connsiteY23" fmla="*/ 5320793 h 5322895"/>
              <a:gd name="connsiteX24" fmla="*/ 5744613 w 11611430"/>
              <a:gd name="connsiteY24" fmla="*/ 5316590 h 5322895"/>
              <a:gd name="connsiteX25" fmla="*/ 5498995 w 11611430"/>
              <a:gd name="connsiteY25" fmla="*/ 5310284 h 5322895"/>
              <a:gd name="connsiteX26" fmla="*/ 5255834 w 11611430"/>
              <a:gd name="connsiteY26" fmla="*/ 5304329 h 5322895"/>
              <a:gd name="connsiteX27" fmla="*/ 5017584 w 11611430"/>
              <a:gd name="connsiteY27" fmla="*/ 5297673 h 5322895"/>
              <a:gd name="connsiteX28" fmla="*/ 4785514 w 11611430"/>
              <a:gd name="connsiteY28" fmla="*/ 5287726 h 5322895"/>
              <a:gd name="connsiteX29" fmla="*/ 4601441 w 11611430"/>
              <a:gd name="connsiteY29" fmla="*/ 4972173 h 5322895"/>
              <a:gd name="connsiteX30" fmla="*/ 4514210 w 11611430"/>
              <a:gd name="connsiteY30" fmla="*/ 4830422 h 5322895"/>
              <a:gd name="connsiteX31" fmla="*/ 4416075 w 11611430"/>
              <a:gd name="connsiteY31" fmla="*/ 4732288 h 5322895"/>
              <a:gd name="connsiteX32" fmla="*/ 4274324 w 11611430"/>
              <a:gd name="connsiteY32" fmla="*/ 4557826 h 5322895"/>
              <a:gd name="connsiteX33" fmla="*/ 4241613 w 11611430"/>
              <a:gd name="connsiteY33" fmla="*/ 4525113 h 5322895"/>
              <a:gd name="connsiteX34" fmla="*/ 4208901 w 11611430"/>
              <a:gd name="connsiteY34" fmla="*/ 4481499 h 5322895"/>
              <a:gd name="connsiteX35" fmla="*/ 4154382 w 11611430"/>
              <a:gd name="connsiteY35" fmla="*/ 4437883 h 5322895"/>
              <a:gd name="connsiteX36" fmla="*/ 4110766 w 11611430"/>
              <a:gd name="connsiteY36" fmla="*/ 4416075 h 5322895"/>
              <a:gd name="connsiteX37" fmla="*/ 4078054 w 11611430"/>
              <a:gd name="connsiteY37" fmla="*/ 4394267 h 5322895"/>
              <a:gd name="connsiteX38" fmla="*/ 4034439 w 11611430"/>
              <a:gd name="connsiteY38" fmla="*/ 4361556 h 5322895"/>
              <a:gd name="connsiteX39" fmla="*/ 3958111 w 11611430"/>
              <a:gd name="connsiteY39" fmla="*/ 4339747 h 5322895"/>
              <a:gd name="connsiteX40" fmla="*/ 3892688 w 11611430"/>
              <a:gd name="connsiteY40" fmla="*/ 4328844 h 5322895"/>
              <a:gd name="connsiteX41" fmla="*/ 3718226 w 11611430"/>
              <a:gd name="connsiteY41" fmla="*/ 4307036 h 5322895"/>
              <a:gd name="connsiteX42" fmla="*/ 3641899 w 11611430"/>
              <a:gd name="connsiteY42" fmla="*/ 4274324 h 5322895"/>
              <a:gd name="connsiteX43" fmla="*/ 3620091 w 11611430"/>
              <a:gd name="connsiteY43" fmla="*/ 4252517 h 5322895"/>
              <a:gd name="connsiteX44" fmla="*/ 3565572 w 11611430"/>
              <a:gd name="connsiteY44" fmla="*/ 4230709 h 5322895"/>
              <a:gd name="connsiteX45" fmla="*/ 3500148 w 11611430"/>
              <a:gd name="connsiteY45" fmla="*/ 4208901 h 5322895"/>
              <a:gd name="connsiteX46" fmla="*/ 3478341 w 11611430"/>
              <a:gd name="connsiteY46" fmla="*/ 4176190 h 5322895"/>
              <a:gd name="connsiteX47" fmla="*/ 3543764 w 11611430"/>
              <a:gd name="connsiteY47" fmla="*/ 4132574 h 5322895"/>
              <a:gd name="connsiteX48" fmla="*/ 3445629 w 11611430"/>
              <a:gd name="connsiteY48" fmla="*/ 4121670 h 5322895"/>
              <a:gd name="connsiteX49" fmla="*/ 3391109 w 11611430"/>
              <a:gd name="connsiteY49" fmla="*/ 4132574 h 5322895"/>
              <a:gd name="connsiteX50" fmla="*/ 3303878 w 11611430"/>
              <a:gd name="connsiteY50" fmla="*/ 4154381 h 5322895"/>
              <a:gd name="connsiteX51" fmla="*/ 3260263 w 11611430"/>
              <a:gd name="connsiteY51" fmla="*/ 4165285 h 5322895"/>
              <a:gd name="connsiteX52" fmla="*/ 3194839 w 11611430"/>
              <a:gd name="connsiteY52" fmla="*/ 4187093 h 5322895"/>
              <a:gd name="connsiteX53" fmla="*/ 3162128 w 11611430"/>
              <a:gd name="connsiteY53" fmla="*/ 4197997 h 5322895"/>
              <a:gd name="connsiteX54" fmla="*/ 3053089 w 11611430"/>
              <a:gd name="connsiteY54" fmla="*/ 4230709 h 5322895"/>
              <a:gd name="connsiteX55" fmla="*/ 2987666 w 11611430"/>
              <a:gd name="connsiteY55" fmla="*/ 4252517 h 5322895"/>
              <a:gd name="connsiteX56" fmla="*/ 2954954 w 11611430"/>
              <a:gd name="connsiteY56" fmla="*/ 4263420 h 5322895"/>
              <a:gd name="connsiteX57" fmla="*/ 2867723 w 11611430"/>
              <a:gd name="connsiteY57" fmla="*/ 4285228 h 5322895"/>
              <a:gd name="connsiteX58" fmla="*/ 2802300 w 11611430"/>
              <a:gd name="connsiteY58" fmla="*/ 4307036 h 5322895"/>
              <a:gd name="connsiteX59" fmla="*/ 2780492 w 11611430"/>
              <a:gd name="connsiteY59" fmla="*/ 4328844 h 5322895"/>
              <a:gd name="connsiteX60" fmla="*/ 2715069 w 11611430"/>
              <a:gd name="connsiteY60" fmla="*/ 4350652 h 5322895"/>
              <a:gd name="connsiteX61" fmla="*/ 2682357 w 11611430"/>
              <a:gd name="connsiteY61" fmla="*/ 4361556 h 5322895"/>
              <a:gd name="connsiteX62" fmla="*/ 2649646 w 11611430"/>
              <a:gd name="connsiteY62" fmla="*/ 4372459 h 5322895"/>
              <a:gd name="connsiteX63" fmla="*/ 2616933 w 11611430"/>
              <a:gd name="connsiteY63" fmla="*/ 4383363 h 5322895"/>
              <a:gd name="connsiteX64" fmla="*/ 2595126 w 11611430"/>
              <a:gd name="connsiteY64" fmla="*/ 4405171 h 5322895"/>
              <a:gd name="connsiteX65" fmla="*/ 2529703 w 11611430"/>
              <a:gd name="connsiteY65" fmla="*/ 4437883 h 5322895"/>
              <a:gd name="connsiteX66" fmla="*/ 2486087 w 11611430"/>
              <a:gd name="connsiteY66" fmla="*/ 4481499 h 5322895"/>
              <a:gd name="connsiteX67" fmla="*/ 2453375 w 11611430"/>
              <a:gd name="connsiteY67" fmla="*/ 4514210 h 5322895"/>
              <a:gd name="connsiteX68" fmla="*/ 2420664 w 11611430"/>
              <a:gd name="connsiteY68" fmla="*/ 4536017 h 5322895"/>
              <a:gd name="connsiteX69" fmla="*/ 2398856 w 11611430"/>
              <a:gd name="connsiteY69" fmla="*/ 4568729 h 5322895"/>
              <a:gd name="connsiteX70" fmla="*/ 2377048 w 11611430"/>
              <a:gd name="connsiteY70" fmla="*/ 4590537 h 5322895"/>
              <a:gd name="connsiteX71" fmla="*/ 2366144 w 11611430"/>
              <a:gd name="connsiteY71" fmla="*/ 4623249 h 5322895"/>
              <a:gd name="connsiteX72" fmla="*/ 2344336 w 11611430"/>
              <a:gd name="connsiteY72" fmla="*/ 4666865 h 5322895"/>
              <a:gd name="connsiteX73" fmla="*/ 2322528 w 11611430"/>
              <a:gd name="connsiteY73" fmla="*/ 4732288 h 5322895"/>
              <a:gd name="connsiteX74" fmla="*/ 2300721 w 11611430"/>
              <a:gd name="connsiteY74" fmla="*/ 4764999 h 5322895"/>
              <a:gd name="connsiteX75" fmla="*/ 2268010 w 11611430"/>
              <a:gd name="connsiteY75" fmla="*/ 4852231 h 5322895"/>
              <a:gd name="connsiteX76" fmla="*/ 2235297 w 11611430"/>
              <a:gd name="connsiteY76" fmla="*/ 4993981 h 5322895"/>
              <a:gd name="connsiteX77" fmla="*/ 2230567 w 11611430"/>
              <a:gd name="connsiteY77" fmla="*/ 5079209 h 5322895"/>
              <a:gd name="connsiteX78" fmla="*/ 2229538 w 11611430"/>
              <a:gd name="connsiteY78" fmla="*/ 5104344 h 5322895"/>
              <a:gd name="connsiteX79" fmla="*/ 1932621 w 11611430"/>
              <a:gd name="connsiteY79" fmla="*/ 5071374 h 5322895"/>
              <a:gd name="connsiteX80" fmla="*/ 1609634 w 11611430"/>
              <a:gd name="connsiteY80" fmla="*/ 5033891 h 5322895"/>
              <a:gd name="connsiteX81" fmla="*/ 1312435 w 11611430"/>
              <a:gd name="connsiteY81" fmla="*/ 4996408 h 5322895"/>
              <a:gd name="connsiteX82" fmla="*/ 1039799 w 11611430"/>
              <a:gd name="connsiteY82" fmla="*/ 4961027 h 5322895"/>
              <a:gd name="connsiteX83" fmla="*/ 797865 w 11611430"/>
              <a:gd name="connsiteY83" fmla="*/ 4927397 h 5322895"/>
              <a:gd name="connsiteX84" fmla="*/ 579265 w 11611430"/>
              <a:gd name="connsiteY84" fmla="*/ 4895519 h 5322895"/>
              <a:gd name="connsiteX85" fmla="*/ 395052 w 11611430"/>
              <a:gd name="connsiteY85" fmla="*/ 4868896 h 5322895"/>
              <a:gd name="connsiteX86" fmla="*/ 240312 w 11611430"/>
              <a:gd name="connsiteY86" fmla="*/ 4843673 h 5322895"/>
              <a:gd name="connsiteX87" fmla="*/ 27853 w 11611430"/>
              <a:gd name="connsiteY87" fmla="*/ 4807592 h 5322895"/>
              <a:gd name="connsiteX88" fmla="*/ 0 w 11611430"/>
              <a:gd name="connsiteY88" fmla="*/ 4802879 h 5322895"/>
              <a:gd name="connsiteX89" fmla="*/ 0 w 11611430"/>
              <a:gd name="connsiteY89" fmla="*/ 3753332 h 5322895"/>
              <a:gd name="connsiteX90" fmla="*/ 0 w 11611430"/>
              <a:gd name="connsiteY90" fmla="*/ 3571886 h 5322895"/>
              <a:gd name="connsiteX91" fmla="*/ 0 w 11611430"/>
              <a:gd name="connsiteY91" fmla="*/ 471948 h 5322895"/>
              <a:gd name="connsiteX92" fmla="*/ 0 w 11611430"/>
              <a:gd name="connsiteY92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611430" h="5322895"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1" y="4972173"/>
                </a:lnTo>
                <a:cubicBezTo>
                  <a:pt x="4573183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5" y="4732288"/>
                </a:cubicBezTo>
                <a:cubicBezTo>
                  <a:pt x="4366574" y="4676037"/>
                  <a:pt x="4327307" y="4610810"/>
                  <a:pt x="4274324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6" y="4511315"/>
                  <a:pt x="4220536" y="4495459"/>
                  <a:pt x="4208901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F2FC1F-22F6-D195-4EAA-F96434B3A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00" y="828554"/>
            <a:ext cx="11155680" cy="240128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Designing a real-time SEP forecast/nowcast pipeline with </a:t>
            </a:r>
            <a:r>
              <a:rPr lang="en-US" sz="40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iPATH</a:t>
            </a:r>
            <a:r>
              <a:rPr lang="en-US" sz="4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under the space weather R2O2R framework</a:t>
            </a:r>
            <a:endParaRPr lang="en-US" sz="4400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87316551-4578-ED18-B41C-CFA62D6CD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993" y="3466035"/>
            <a:ext cx="10455865" cy="1620667"/>
          </a:xfrm>
        </p:spPr>
        <p:txBody>
          <a:bodyPr>
            <a:normAutofit/>
          </a:bodyPr>
          <a:lstStyle/>
          <a:p>
            <a:r>
              <a:rPr lang="en-US" sz="2400" cap="none" dirty="0"/>
              <a:t>Junxiang Hu</a:t>
            </a:r>
            <a:r>
              <a:rPr lang="en-US" sz="2400" cap="none" baseline="30000" dirty="0"/>
              <a:t>1,2</a:t>
            </a:r>
            <a:r>
              <a:rPr lang="en-US" sz="2400" cap="none" dirty="0"/>
              <a:t>, Gang Li</a:t>
            </a:r>
            <a:r>
              <a:rPr lang="en-US" sz="2400" cap="none" baseline="30000" dirty="0"/>
              <a:t>1*</a:t>
            </a:r>
            <a:r>
              <a:rPr lang="en-US" sz="2400" cap="none" dirty="0"/>
              <a:t>, Claudio Corti</a:t>
            </a:r>
            <a:r>
              <a:rPr lang="en-US" sz="2400" cap="none" baseline="30000" dirty="0"/>
              <a:t>3</a:t>
            </a:r>
            <a:r>
              <a:rPr lang="en-US" sz="2400" cap="none" dirty="0"/>
              <a:t>, Clayton Allison</a:t>
            </a:r>
            <a:r>
              <a:rPr lang="en-US" sz="2400" cap="none" baseline="30000" dirty="0"/>
              <a:t>4</a:t>
            </a:r>
            <a:r>
              <a:rPr lang="en-US" sz="2400" cap="none" dirty="0"/>
              <a:t>, M. Leila Mays</a:t>
            </a:r>
            <a:r>
              <a:rPr lang="en-US" sz="2400" cap="none" baseline="30000" dirty="0"/>
              <a:t>3</a:t>
            </a:r>
            <a:r>
              <a:rPr lang="en-US" sz="2400" cap="none" dirty="0"/>
              <a:t> </a:t>
            </a:r>
            <a:endParaRPr lang="en-US" sz="2400" cap="none" baseline="30000" dirty="0"/>
          </a:p>
          <a:p>
            <a:pPr>
              <a:spcAft>
                <a:spcPts val="0"/>
              </a:spcAft>
            </a:pPr>
            <a:r>
              <a:rPr lang="en-US" cap="none" dirty="0"/>
              <a:t>1. University of Alabama in Huntsville, 2. NASA GSFC, </a:t>
            </a:r>
          </a:p>
          <a:p>
            <a:pPr>
              <a:spcAft>
                <a:spcPts val="0"/>
              </a:spcAft>
            </a:pPr>
            <a:r>
              <a:rPr lang="en-US" cap="none" dirty="0"/>
              <a:t>3. NASA GSFC CCMC, 4. NASA SRAG</a:t>
            </a:r>
          </a:p>
        </p:txBody>
      </p:sp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45DF629-FB75-9325-1B32-6A180081C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23" t="15077" r="12286" b="27897"/>
          <a:stretch/>
        </p:blipFill>
        <p:spPr>
          <a:xfrm>
            <a:off x="39306" y="5256843"/>
            <a:ext cx="2648421" cy="1496639"/>
          </a:xfrm>
          <a:prstGeom prst="rect">
            <a:avLst/>
          </a:prstGeom>
        </p:spPr>
      </p:pic>
      <p:pic>
        <p:nvPicPr>
          <p:cNvPr id="1026" name="Picture 2" descr="Columbus Awarded NASA SES Contract – Columbus Technologies and Services,  Inc.">
            <a:extLst>
              <a:ext uri="{FF2B5EF4-FFF2-40B4-BE49-F238E27FC236}">
                <a16:creationId xmlns:a16="http://schemas.microsoft.com/office/drawing/2014/main" id="{4C8A61F0-C501-08E9-E952-3097D4835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r="23497"/>
          <a:stretch/>
        </p:blipFill>
        <p:spPr bwMode="auto">
          <a:xfrm>
            <a:off x="6628014" y="5256843"/>
            <a:ext cx="2653907" cy="14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6EE1D1-931A-EC49-F219-287874646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684" y="5386790"/>
            <a:ext cx="2653907" cy="1407315"/>
          </a:xfrm>
          <a:prstGeom prst="rect">
            <a:avLst/>
          </a:prstGeom>
        </p:spPr>
      </p:pic>
      <p:pic>
        <p:nvPicPr>
          <p:cNvPr id="5" name="Picture 2" descr="Space Radiation Analysis Group (SRAG) Concept of Operations for Exploration  Missions">
            <a:extLst>
              <a:ext uri="{FF2B5EF4-FFF2-40B4-BE49-F238E27FC236}">
                <a16:creationId xmlns:a16="http://schemas.microsoft.com/office/drawing/2014/main" id="{BDD78B42-5F4D-DC40-A8AE-81CA068F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980" y="5400625"/>
            <a:ext cx="1321878" cy="12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9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5"/>
    </mc:Choice>
    <mc:Fallback xmlns="">
      <p:transition spd="slow" advTm="53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BEF-A092-AE23-0B45-B830B3E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4291"/>
            <a:ext cx="10131425" cy="662152"/>
          </a:xfrm>
        </p:spPr>
        <p:txBody>
          <a:bodyPr/>
          <a:lstStyle/>
          <a:p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Quick Overview for real-time </a:t>
            </a:r>
            <a:r>
              <a:rPr lang="en-US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iPATH</a:t>
            </a:r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D7BD-D663-5F26-E75C-15ED167C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7728"/>
            <a:ext cx="4502425" cy="5474598"/>
          </a:xfrm>
        </p:spPr>
        <p:txBody>
          <a:bodyPr anchor="t">
            <a:normAutofit lnSpcReduction="10000"/>
          </a:bodyPr>
          <a:lstStyle/>
          <a:p>
            <a:r>
              <a:rPr lang="en-US" sz="2000" dirty="0"/>
              <a:t>Physics-based SEP model developed at </a:t>
            </a:r>
            <a:r>
              <a:rPr lang="en-US" sz="2000" dirty="0" err="1"/>
              <a:t>UAHuntsville</a:t>
            </a:r>
            <a:r>
              <a:rPr lang="en-US" sz="2000" dirty="0"/>
              <a:t>. </a:t>
            </a:r>
          </a:p>
          <a:p>
            <a:r>
              <a:rPr lang="en-US" sz="2000" dirty="0"/>
              <a:t>The real-time pipeline pulls all input parameters from </a:t>
            </a:r>
            <a:r>
              <a:rPr lang="en-US" sz="2000" dirty="0" err="1"/>
              <a:t>iSWA</a:t>
            </a:r>
            <a:r>
              <a:rPr lang="en-US" sz="2000" dirty="0"/>
              <a:t>/DONKI online API</a:t>
            </a:r>
          </a:p>
          <a:p>
            <a:r>
              <a:rPr lang="en-US" sz="2000" dirty="0"/>
              <a:t>Fully automated – </a:t>
            </a:r>
            <a:r>
              <a:rPr lang="en-US" sz="2000" dirty="0">
                <a:solidFill>
                  <a:srgbClr val="FFC000"/>
                </a:solidFill>
              </a:rPr>
              <a:t>no manual input!</a:t>
            </a:r>
          </a:p>
          <a:p>
            <a:r>
              <a:rPr lang="en-US" sz="2000" dirty="0"/>
              <a:t>Two type of triggers:</a:t>
            </a:r>
          </a:p>
          <a:p>
            <a:pPr marL="457200" lvl="1" indent="0">
              <a:buNone/>
            </a:pPr>
            <a:r>
              <a:rPr lang="en-US" sz="1800" dirty="0" err="1"/>
              <a:t>iPATH</a:t>
            </a:r>
            <a:r>
              <a:rPr lang="en-US" sz="1800" dirty="0"/>
              <a:t>-CME: mainline, more accurate</a:t>
            </a:r>
          </a:p>
          <a:p>
            <a:pPr marL="457200" lvl="1" indent="0">
              <a:buNone/>
            </a:pPr>
            <a:r>
              <a:rPr lang="en-US" sz="1800" dirty="0" err="1"/>
              <a:t>iPATH</a:t>
            </a:r>
            <a:r>
              <a:rPr lang="en-US" sz="1800" dirty="0"/>
              <a:t>-flare: experimental, earlier prediction</a:t>
            </a:r>
          </a:p>
          <a:p>
            <a:r>
              <a:rPr lang="en-US" sz="2000" dirty="0"/>
              <a:t>Output: full time-intensity profiles at different locations  (</a:t>
            </a:r>
            <a:r>
              <a:rPr lang="en-US" sz="2000" dirty="0">
                <a:solidFill>
                  <a:srgbClr val="FFC000"/>
                </a:solidFill>
              </a:rPr>
              <a:t>Earth, Mars</a:t>
            </a:r>
            <a:r>
              <a:rPr lang="en-US" sz="2000" dirty="0"/>
              <a:t>, STEREO etc.)</a:t>
            </a:r>
          </a:p>
          <a:p>
            <a:r>
              <a:rPr lang="en-US" sz="2000" dirty="0"/>
              <a:t>Time efficiency: Provides predictions </a:t>
            </a:r>
            <a:r>
              <a:rPr lang="en-US" sz="2000" dirty="0">
                <a:solidFill>
                  <a:srgbClr val="FFC000"/>
                </a:solidFill>
              </a:rPr>
              <a:t>within 30 mins </a:t>
            </a:r>
            <a:r>
              <a:rPr lang="en-US" sz="2000" dirty="0"/>
              <a:t>of CME/flare detection on DONKI.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40C20-2E4B-26C5-A2CD-81417CCCA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3714" r="2456" b="3973"/>
          <a:stretch/>
        </p:blipFill>
        <p:spPr>
          <a:xfrm>
            <a:off x="4731025" y="1753656"/>
            <a:ext cx="7354957" cy="4704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9E3DD-8045-8774-2128-1EFB101E1B86}"/>
              </a:ext>
            </a:extLst>
          </p:cNvPr>
          <p:cNvSpPr txBox="1"/>
          <p:nvPr/>
        </p:nvSpPr>
        <p:spPr>
          <a:xfrm>
            <a:off x="5170662" y="1271272"/>
            <a:ext cx="647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mproved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article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cceleration and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ransport in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eliosphere model </a:t>
            </a:r>
          </a:p>
        </p:txBody>
      </p:sp>
    </p:spTree>
    <p:extLst>
      <p:ext uri="{BB962C8B-B14F-4D97-AF65-F5344CB8AC3E}">
        <p14:creationId xmlns:p14="http://schemas.microsoft.com/office/powerpoint/2010/main" val="124940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66BA-7E23-25F9-AFEE-2BAE8B4B74CB}"/>
              </a:ext>
            </a:extLst>
          </p:cNvPr>
          <p:cNvSpPr txBox="1">
            <a:spLocks/>
          </p:cNvSpPr>
          <p:nvPr/>
        </p:nvSpPr>
        <p:spPr>
          <a:xfrm>
            <a:off x="35554" y="160620"/>
            <a:ext cx="6944965" cy="805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 output: May 17, 2012 event</a:t>
            </a:r>
          </a:p>
        </p:txBody>
      </p:sp>
      <p:pic>
        <p:nvPicPr>
          <p:cNvPr id="4" name="Picture 3" descr="A graph of time and time&#10;&#10;Description automatically generated">
            <a:extLst>
              <a:ext uri="{FF2B5EF4-FFF2-40B4-BE49-F238E27FC236}">
                <a16:creationId xmlns:a16="http://schemas.microsoft.com/office/drawing/2014/main" id="{424814CF-D777-1C4A-8EF0-304833CEA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573" y="3948719"/>
            <a:ext cx="4848802" cy="2909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79B69-79AF-A86D-8128-6A2FA0822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" y="1416595"/>
            <a:ext cx="7216635" cy="4410165"/>
          </a:xfrm>
          <a:prstGeom prst="rect">
            <a:avLst/>
          </a:prstGeom>
        </p:spPr>
      </p:pic>
      <p:pic>
        <p:nvPicPr>
          <p:cNvPr id="8" name="Picture 7" descr="A group of graphs showing different types of energy&#10;&#10;Description automatically generated">
            <a:extLst>
              <a:ext uri="{FF2B5EF4-FFF2-40B4-BE49-F238E27FC236}">
                <a16:creationId xmlns:a16="http://schemas.microsoft.com/office/drawing/2014/main" id="{A0658D8E-2CA0-D22E-7F86-71EE84222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855" y="384133"/>
            <a:ext cx="4981207" cy="3237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F309F-6091-BE43-5554-CFF85035349D}"/>
              </a:ext>
            </a:extLst>
          </p:cNvPr>
          <p:cNvSpPr txBox="1"/>
          <p:nvPr/>
        </p:nvSpPr>
        <p:spPr>
          <a:xfrm>
            <a:off x="298174" y="1116206"/>
            <a:ext cx="443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CME MHD simulation with shock parameters: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B47F3-7DB9-AA3E-D26E-CCE76E9315ED}"/>
              </a:ext>
            </a:extLst>
          </p:cNvPr>
          <p:cNvSpPr txBox="1"/>
          <p:nvPr/>
        </p:nvSpPr>
        <p:spPr>
          <a:xfrm>
            <a:off x="8754084" y="14801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C3EAB-E560-5640-1DD5-977591EF1194}"/>
              </a:ext>
            </a:extLst>
          </p:cNvPr>
          <p:cNvSpPr txBox="1"/>
          <p:nvPr/>
        </p:nvSpPr>
        <p:spPr>
          <a:xfrm>
            <a:off x="8441562" y="3621917"/>
            <a:ext cx="241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with GOES: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FEE1F-28F1-B78C-1688-DF68476B6AD0}"/>
              </a:ext>
            </a:extLst>
          </p:cNvPr>
          <p:cNvSpPr txBox="1"/>
          <p:nvPr/>
        </p:nvSpPr>
        <p:spPr>
          <a:xfrm>
            <a:off x="721970" y="5984956"/>
            <a:ext cx="578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operating in real-time at CCMC. Results available at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iSWA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555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BEF-A092-AE23-0B45-B830B3E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4291"/>
            <a:ext cx="10131425" cy="662152"/>
          </a:xfrm>
        </p:spPr>
        <p:txBody>
          <a:bodyPr/>
          <a:lstStyle/>
          <a:p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Real-time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D7BD-D663-5F26-E75C-15ED167C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35" y="958729"/>
            <a:ext cx="10909851" cy="3649133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Real-time </a:t>
            </a:r>
            <a:r>
              <a:rPr lang="en-US" sz="2200" dirty="0" err="1"/>
              <a:t>iPATH</a:t>
            </a:r>
            <a:r>
              <a:rPr lang="en-US" sz="2200" dirty="0"/>
              <a:t> participated in the SEPVAL validation effort, tested with ~30 SEP events and ~30 non-SEP events (CME but no SEP)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C000"/>
                </a:solidFill>
              </a:rPr>
              <a:t>Accuracy</a:t>
            </a:r>
            <a:r>
              <a:rPr lang="en-US" sz="2200" dirty="0"/>
              <a:t>: In the &gt;10 MeV flux channel, </a:t>
            </a:r>
            <a:r>
              <a:rPr lang="en-US" sz="2200" dirty="0" err="1"/>
              <a:t>iPATH</a:t>
            </a:r>
            <a:r>
              <a:rPr lang="en-US" sz="2200" dirty="0"/>
              <a:t>-CME has </a:t>
            </a:r>
            <a:r>
              <a:rPr lang="en-US" sz="2200" dirty="0">
                <a:solidFill>
                  <a:srgbClr val="FFC000"/>
                </a:solidFill>
              </a:rPr>
              <a:t>a hit rate of ~70% </a:t>
            </a:r>
            <a:r>
              <a:rPr lang="en-US" sz="2200" dirty="0"/>
              <a:t>among SEP events and </a:t>
            </a:r>
            <a:r>
              <a:rPr lang="en-US" sz="2200" dirty="0">
                <a:solidFill>
                  <a:srgbClr val="FFC000"/>
                </a:solidFill>
              </a:rPr>
              <a:t>~86% correct all clear</a:t>
            </a:r>
            <a:r>
              <a:rPr lang="en-US" sz="2200" dirty="0"/>
              <a:t> among non-SEP events.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We also have very good peak intensity prediction vs observation (bot-left figure)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Currently tends to overestimate &gt;100 MeV flux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8C41D-6175-3A5C-9A06-B5D57ACDD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62590"/>
            <a:ext cx="4986129" cy="3086651"/>
          </a:xfrm>
          <a:prstGeom prst="rect">
            <a:avLst/>
          </a:prstGeom>
        </p:spPr>
      </p:pic>
      <p:pic>
        <p:nvPicPr>
          <p:cNvPr id="5" name="Picture 4" descr="A graph of time and time&#10;&#10;Description automatically generated">
            <a:extLst>
              <a:ext uri="{FF2B5EF4-FFF2-40B4-BE49-F238E27FC236}">
                <a16:creationId xmlns:a16="http://schemas.microsoft.com/office/drawing/2014/main" id="{F2DAAD18-AAB6-650A-9963-A2CF3DA2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201" y="3628148"/>
            <a:ext cx="2601350" cy="1560809"/>
          </a:xfrm>
          <a:prstGeom prst="rect">
            <a:avLst/>
          </a:prstGeom>
        </p:spPr>
      </p:pic>
      <p:pic>
        <p:nvPicPr>
          <p:cNvPr id="6" name="Picture 5" descr="A graph of time and time&#10;&#10;Description automatically generated">
            <a:extLst>
              <a:ext uri="{FF2B5EF4-FFF2-40B4-BE49-F238E27FC236}">
                <a16:creationId xmlns:a16="http://schemas.microsoft.com/office/drawing/2014/main" id="{74B1AA1F-887E-2B5D-02E5-CD6CF219C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551" y="3628148"/>
            <a:ext cx="2601349" cy="1560808"/>
          </a:xfrm>
          <a:prstGeom prst="rect">
            <a:avLst/>
          </a:prstGeom>
        </p:spPr>
      </p:pic>
      <p:pic>
        <p:nvPicPr>
          <p:cNvPr id="7" name="Picture 6" descr="A graph of time and time&#10;&#10;Description automatically generated">
            <a:extLst>
              <a:ext uri="{FF2B5EF4-FFF2-40B4-BE49-F238E27FC236}">
                <a16:creationId xmlns:a16="http://schemas.microsoft.com/office/drawing/2014/main" id="{B3CBF15D-65FE-5140-0EB8-0966F7FAB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50" y="5188957"/>
            <a:ext cx="2601350" cy="1560810"/>
          </a:xfrm>
          <a:prstGeom prst="rect">
            <a:avLst/>
          </a:prstGeom>
        </p:spPr>
      </p:pic>
      <p:pic>
        <p:nvPicPr>
          <p:cNvPr id="8" name="Picture 7" descr="A graph of time and time&#10;&#10;Description automatically generated">
            <a:extLst>
              <a:ext uri="{FF2B5EF4-FFF2-40B4-BE49-F238E27FC236}">
                <a16:creationId xmlns:a16="http://schemas.microsoft.com/office/drawing/2014/main" id="{454E0E63-FA38-4060-7836-12E69638A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99" y="5188958"/>
            <a:ext cx="2601350" cy="1560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97B7F-B533-080F-C403-6401680AF582}"/>
              </a:ext>
            </a:extLst>
          </p:cNvPr>
          <p:cNvSpPr txBox="1"/>
          <p:nvPr/>
        </p:nvSpPr>
        <p:spPr>
          <a:xfrm>
            <a:off x="8297552" y="3293258"/>
            <a:ext cx="287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examples from SEPVAL</a:t>
            </a:r>
          </a:p>
        </p:txBody>
      </p:sp>
    </p:spTree>
    <p:extLst>
      <p:ext uri="{BB962C8B-B14F-4D97-AF65-F5344CB8AC3E}">
        <p14:creationId xmlns:p14="http://schemas.microsoft.com/office/powerpoint/2010/main" val="297983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BEF-A092-AE23-0B45-B830B3E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8" y="310286"/>
            <a:ext cx="10131425" cy="662152"/>
          </a:xfrm>
        </p:spPr>
        <p:txBody>
          <a:bodyPr/>
          <a:lstStyle/>
          <a:p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Now available at </a:t>
            </a:r>
            <a:r>
              <a:rPr lang="en-US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iSWA</a:t>
            </a:r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and SEP Scoreboard!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ADC16-288B-C538-97A4-5C2AC843A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55" y="1354858"/>
            <a:ext cx="6774912" cy="4625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E8E50-AC94-B929-97F6-7FF23748335D}"/>
              </a:ext>
            </a:extLst>
          </p:cNvPr>
          <p:cNvSpPr txBox="1"/>
          <p:nvPr/>
        </p:nvSpPr>
        <p:spPr>
          <a:xfrm>
            <a:off x="7391027" y="1502346"/>
            <a:ext cx="45080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iPATH</a:t>
            </a:r>
            <a:r>
              <a:rPr lang="en-US" sz="2400" dirty="0"/>
              <a:t> has recently been added to the </a:t>
            </a:r>
            <a:r>
              <a:rPr lang="en-US" sz="2400" dirty="0">
                <a:solidFill>
                  <a:srgbClr val="FFC000"/>
                </a:solidFill>
              </a:rPr>
              <a:t>CCMC </a:t>
            </a:r>
            <a:r>
              <a:rPr lang="en-US" sz="2400" dirty="0" err="1">
                <a:solidFill>
                  <a:srgbClr val="FFC000"/>
                </a:solidFill>
              </a:rPr>
              <a:t>iSWA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/>
              <a:t>(integrated Space Weather Analysis) system and SEP intensity Scoreboard.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implementation received tremendous help from the ISEP collaboration from SRAG and CCMC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B4F9E-2485-B6BB-D440-1D6BC224C7D0}"/>
              </a:ext>
            </a:extLst>
          </p:cNvPr>
          <p:cNvSpPr txBox="1"/>
          <p:nvPr/>
        </p:nvSpPr>
        <p:spPr>
          <a:xfrm>
            <a:off x="2201951" y="6086049"/>
            <a:ext cx="3001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iPATH</a:t>
            </a:r>
            <a:r>
              <a:rPr lang="en-US" sz="2400" b="1" dirty="0"/>
              <a:t> Cygnet on ISWA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312AA-3770-B150-E9B7-FB8477F52E0D}"/>
              </a:ext>
            </a:extLst>
          </p:cNvPr>
          <p:cNvSpPr txBox="1"/>
          <p:nvPr/>
        </p:nvSpPr>
        <p:spPr>
          <a:xfrm>
            <a:off x="7281258" y="6178382"/>
            <a:ext cx="4910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iswa.gsfc.nasa.gov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IswaSystemWebApp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6100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BEF-A092-AE23-0B45-B830B3E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4291"/>
            <a:ext cx="10131425" cy="662152"/>
          </a:xfrm>
        </p:spPr>
        <p:txBody>
          <a:bodyPr>
            <a:normAutofit/>
          </a:bodyPr>
          <a:lstStyle/>
          <a:p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Development Processes – R2O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D7BD-D663-5F26-E75C-15ED167C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7728"/>
            <a:ext cx="10545416" cy="5183072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Before going operational:</a:t>
            </a:r>
          </a:p>
          <a:p>
            <a:pPr lvl="1"/>
            <a:r>
              <a:rPr lang="en-US" sz="2200" dirty="0"/>
              <a:t>Typical workflow: Design/build the code – find an interesting event –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>
                <a:solidFill>
                  <a:srgbClr val="FFC000"/>
                </a:solidFill>
              </a:rPr>
              <a:t>fine-tuning </a:t>
            </a:r>
            <a:r>
              <a:rPr lang="en-US" sz="2200" dirty="0"/>
              <a:t>parameters so that simulation results match observations – publish a paper and call it a day</a:t>
            </a:r>
          </a:p>
          <a:p>
            <a:pPr lvl="1"/>
            <a:r>
              <a:rPr lang="en-US" sz="2200" dirty="0"/>
              <a:t>Are all the fine-tunings physical? – We didn’t know.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What could go wrong when going operational? </a:t>
            </a:r>
            <a:r>
              <a:rPr lang="en-US" sz="2400" dirty="0">
                <a:solidFill>
                  <a:srgbClr val="FFC000"/>
                </a:solidFill>
              </a:rPr>
              <a:t>– Everything!</a:t>
            </a:r>
          </a:p>
          <a:p>
            <a:pPr lvl="1"/>
            <a:r>
              <a:rPr lang="en-US" sz="2200" dirty="0"/>
              <a:t>First step is to fight with all the real-time data, code robustness, data storage, automation, etc.</a:t>
            </a:r>
          </a:p>
          <a:p>
            <a:pPr lvl="1"/>
            <a:r>
              <a:rPr lang="en-US" sz="2200" dirty="0">
                <a:solidFill>
                  <a:srgbClr val="FFC000"/>
                </a:solidFill>
              </a:rPr>
              <a:t>Much less freedom in fine-tuning</a:t>
            </a:r>
            <a:r>
              <a:rPr lang="en-US" sz="2200" dirty="0"/>
              <a:t>. Each modification must be thoughtful, physics-based, and needs to work for all events. </a:t>
            </a:r>
          </a:p>
          <a:p>
            <a:pPr lvl="1"/>
            <a:r>
              <a:rPr lang="en-US" sz="2200" dirty="0"/>
              <a:t>Disagreement with observations pushed us to further investigate our implementations of physical processes.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4297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BEF-A092-AE23-0B45-B830B3E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48517"/>
            <a:ext cx="10131425" cy="662152"/>
          </a:xfrm>
        </p:spPr>
        <p:txBody>
          <a:bodyPr/>
          <a:lstStyle/>
          <a:p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Development Processes – O2R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D7BD-D663-5F26-E75C-15ED167C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56567"/>
            <a:ext cx="10830338" cy="5656267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 err="1"/>
              <a:t>Superthermal</a:t>
            </a:r>
            <a:r>
              <a:rPr lang="en-US" sz="2400" dirty="0"/>
              <a:t> seed population</a:t>
            </a:r>
          </a:p>
          <a:p>
            <a:pPr lvl="1"/>
            <a:r>
              <a:rPr lang="en-US" sz="2200" dirty="0" err="1"/>
              <a:t>Superthermal</a:t>
            </a:r>
            <a:r>
              <a:rPr lang="en-US" sz="2200" dirty="0"/>
              <a:t> particles (several to tens of KeV) is an important but little-known input parameter for physics-based SEP models (hard to measure at this energy range)</a:t>
            </a:r>
          </a:p>
          <a:p>
            <a:pPr lvl="1"/>
            <a:r>
              <a:rPr lang="en-US" sz="2200" dirty="0">
                <a:solidFill>
                  <a:srgbClr val="FFC000"/>
                </a:solidFill>
              </a:rPr>
              <a:t>Actions</a:t>
            </a:r>
            <a:r>
              <a:rPr lang="en-US" sz="2200" dirty="0"/>
              <a:t>: </a:t>
            </a:r>
            <a:r>
              <a:rPr lang="en-US" sz="2200" dirty="0" err="1"/>
              <a:t>iPATH</a:t>
            </a:r>
            <a:r>
              <a:rPr lang="en-US" sz="2200" dirty="0"/>
              <a:t> team members has participated across multiple </a:t>
            </a:r>
            <a:r>
              <a:rPr lang="en-US" sz="2200" dirty="0" err="1"/>
              <a:t>superthermal</a:t>
            </a:r>
            <a:r>
              <a:rPr lang="en-US" sz="2200" dirty="0"/>
              <a:t> FST teams in the LWS program</a:t>
            </a:r>
          </a:p>
          <a:p>
            <a:pPr lvl="1">
              <a:spcAft>
                <a:spcPts val="1600"/>
              </a:spcAft>
            </a:pPr>
            <a:r>
              <a:rPr lang="en-US" sz="2200" dirty="0">
                <a:solidFill>
                  <a:srgbClr val="0070C0"/>
                </a:solidFill>
              </a:rPr>
              <a:t>Results</a:t>
            </a:r>
            <a:r>
              <a:rPr lang="en-US" sz="2200" dirty="0"/>
              <a:t>: we developed a way to auto-retrieve </a:t>
            </a:r>
            <a:r>
              <a:rPr lang="en-US" sz="2200" dirty="0" err="1"/>
              <a:t>superthemal</a:t>
            </a:r>
            <a:r>
              <a:rPr lang="en-US" sz="2200" dirty="0"/>
              <a:t> </a:t>
            </a:r>
            <a:r>
              <a:rPr lang="en-US" sz="2200" dirty="0" err="1"/>
              <a:t>intput</a:t>
            </a:r>
            <a:r>
              <a:rPr lang="en-US" sz="2200" dirty="0"/>
              <a:t> from real-time data and getting good modeling results (reflected in the 10MeV peak intensity)</a:t>
            </a:r>
          </a:p>
          <a:p>
            <a:r>
              <a:rPr lang="en-US" sz="2400" dirty="0"/>
              <a:t>The role of turbulence in SEP modeling</a:t>
            </a:r>
          </a:p>
          <a:p>
            <a:pPr lvl="1"/>
            <a:r>
              <a:rPr lang="en-US" sz="2200" dirty="0"/>
              <a:t>Turbulence plays an important role in SEP modeling – diffusive shock acceleration, diffusive transport of energetic particles, etc.</a:t>
            </a:r>
          </a:p>
          <a:p>
            <a:pPr lvl="1"/>
            <a:r>
              <a:rPr lang="en-US" sz="2200" dirty="0">
                <a:solidFill>
                  <a:srgbClr val="FFC000"/>
                </a:solidFill>
              </a:rPr>
              <a:t>Actions</a:t>
            </a:r>
            <a:r>
              <a:rPr lang="en-US" sz="2200" dirty="0"/>
              <a:t>: We have been organized SHINE sessions on the turbulent transport of SEP for three years in a row, effectively bridging the turbulence and SEP communities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Results</a:t>
            </a:r>
            <a:r>
              <a:rPr lang="en-US" sz="2200" dirty="0"/>
              <a:t>: improved turbulence parameter implementation, which leads to correct prediction for observers at multiple locations and with different magnetic </a:t>
            </a:r>
            <a:r>
              <a:rPr lang="en-US" sz="2200" dirty="0" err="1"/>
              <a:t>connectivities</a:t>
            </a:r>
            <a:r>
              <a:rPr lang="en-US" sz="2200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And more: </a:t>
            </a:r>
            <a:r>
              <a:rPr lang="en-US" sz="2200" dirty="0"/>
              <a:t>application to stellar environment, collaborations with other MHD models</a:t>
            </a:r>
          </a:p>
        </p:txBody>
      </p:sp>
    </p:spTree>
    <p:extLst>
      <p:ext uri="{BB962C8B-B14F-4D97-AF65-F5344CB8AC3E}">
        <p14:creationId xmlns:p14="http://schemas.microsoft.com/office/powerpoint/2010/main" val="2640545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BEF-A092-AE23-0B45-B830B3E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0790"/>
            <a:ext cx="10131425" cy="662152"/>
          </a:xfrm>
        </p:spPr>
        <p:txBody>
          <a:bodyPr/>
          <a:lstStyle/>
          <a:p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Development Processes – O2R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D7BD-D663-5F26-E75C-15ED167C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96" y="871664"/>
            <a:ext cx="11082808" cy="197273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Recent example</a:t>
            </a:r>
            <a:r>
              <a:rPr lang="en-US" dirty="0"/>
              <a:t>: the “Gannon” geomagnetic superstorm brought headaches for SEP modelers.</a:t>
            </a:r>
          </a:p>
          <a:p>
            <a:r>
              <a:rPr lang="en-US" dirty="0"/>
              <a:t>100+ M to X class flares with only a few slow CMEs. Crazy false alarms across the SEP scoreboard.</a:t>
            </a:r>
          </a:p>
          <a:p>
            <a:r>
              <a:rPr lang="en-US" dirty="0"/>
              <a:t>Forced us to look deeper into flare-CME connections and find a way to predict whether a flare is confined.</a:t>
            </a:r>
            <a:endParaRPr lang="en-US" sz="2000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E5DEB-E07B-10E8-C461-8B6AD26A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71" y="2168381"/>
            <a:ext cx="8706679" cy="441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9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BEF-A092-AE23-0B45-B830B3E4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4291"/>
            <a:ext cx="10131425" cy="662152"/>
          </a:xfrm>
        </p:spPr>
        <p:txBody>
          <a:bodyPr/>
          <a:lstStyle/>
          <a:p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D7BD-D663-5F26-E75C-15ED167C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7728"/>
            <a:ext cx="10545416" cy="5183072"/>
          </a:xfrm>
        </p:spPr>
        <p:txBody>
          <a:bodyPr anchor="t">
            <a:normAutofit/>
          </a:bodyPr>
          <a:lstStyle/>
          <a:p>
            <a:r>
              <a:rPr lang="en-US" sz="2400" dirty="0"/>
              <a:t>Real-time </a:t>
            </a:r>
            <a:r>
              <a:rPr lang="en-US" sz="2400" dirty="0" err="1"/>
              <a:t>iPATH</a:t>
            </a:r>
            <a:r>
              <a:rPr lang="en-US" sz="2400" dirty="0"/>
              <a:t> has onboarded CCMC after intensive validations</a:t>
            </a:r>
          </a:p>
          <a:p>
            <a:r>
              <a:rPr lang="en-US" sz="2400" dirty="0" err="1"/>
              <a:t>iPATH</a:t>
            </a:r>
            <a:r>
              <a:rPr lang="en-US" sz="2400" dirty="0"/>
              <a:t>-CME is showing promising performance, while the </a:t>
            </a:r>
            <a:r>
              <a:rPr lang="en-US" sz="2400" dirty="0" err="1"/>
              <a:t>iPATH</a:t>
            </a:r>
            <a:r>
              <a:rPr lang="en-US" sz="2400" dirty="0"/>
              <a:t>-Flare mode needs more work</a:t>
            </a:r>
          </a:p>
          <a:p>
            <a:r>
              <a:rPr lang="en-US" sz="2400" dirty="0"/>
              <a:t>We have been pushing the scientific researches forward all things SEP related through the R2O2R process.</a:t>
            </a:r>
          </a:p>
          <a:p>
            <a:r>
              <a:rPr lang="en-US" sz="2400" dirty="0"/>
              <a:t>Some questions:</a:t>
            </a:r>
          </a:p>
          <a:p>
            <a:pPr lvl="1"/>
            <a:r>
              <a:rPr lang="en-US" sz="2400" dirty="0"/>
              <a:t>What’s the focus, Operation or Research? (R2O2R2O?)</a:t>
            </a:r>
          </a:p>
          <a:p>
            <a:pPr lvl="1"/>
            <a:r>
              <a:rPr lang="en-US" sz="2400" dirty="0"/>
              <a:t>How do we communicate with end users (other than SRAG)? </a:t>
            </a:r>
          </a:p>
          <a:p>
            <a:endParaRPr lang="en-US" sz="2200" dirty="0"/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2BD05-66F6-BBA3-233A-4950BEA06948}"/>
              </a:ext>
            </a:extLst>
          </p:cNvPr>
          <p:cNvSpPr txBox="1"/>
          <p:nvPr/>
        </p:nvSpPr>
        <p:spPr>
          <a:xfrm>
            <a:off x="7793595" y="6176742"/>
            <a:ext cx="419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2"/>
              </a:rPr>
              <a:t>For more info: junxiang.hu@nasa.gov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500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749</Words>
  <Application>Microsoft Macintosh PowerPoint</Application>
  <PresentationFormat>Widescreen</PresentationFormat>
  <Paragraphs>64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Celestial</vt:lpstr>
      <vt:lpstr>Office Theme</vt:lpstr>
      <vt:lpstr>Designing a real-time SEP forecast/nowcast pipeline with iPATH under the space weather R2O2R framework</vt:lpstr>
      <vt:lpstr>Quick Overview for real-time iPATH pipeline</vt:lpstr>
      <vt:lpstr>PowerPoint Presentation</vt:lpstr>
      <vt:lpstr>Real-time Performance</vt:lpstr>
      <vt:lpstr>Now available at iSWA and SEP Scoreboard!</vt:lpstr>
      <vt:lpstr>Development Processes – R2O</vt:lpstr>
      <vt:lpstr>Development Processes – O2R</vt:lpstr>
      <vt:lpstr>Development Processes – O2R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Junxiang Hu</dc:creator>
  <cp:lastModifiedBy>Junxiang Hu</cp:lastModifiedBy>
  <cp:revision>6</cp:revision>
  <dcterms:created xsi:type="dcterms:W3CDTF">2024-06-04T09:24:07Z</dcterms:created>
  <dcterms:modified xsi:type="dcterms:W3CDTF">2024-06-04T12:23:45Z</dcterms:modified>
</cp:coreProperties>
</file>