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60" r:id="rId3"/>
    <p:sldId id="262" r:id="rId4"/>
    <p:sldId id="266" r:id="rId5"/>
    <p:sldId id="268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4"/>
    <p:restoredTop sz="94626"/>
  </p:normalViewPr>
  <p:slideViewPr>
    <p:cSldViewPr snapToGrid="0">
      <p:cViewPr varScale="1">
        <p:scale>
          <a:sx n="121" d="100"/>
          <a:sy n="121" d="100"/>
        </p:scale>
        <p:origin x="8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5D46A-C446-8C7F-74D4-A9382E22F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E6F4A-0134-2C68-C7E0-F49ADCDBC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F4928-4EBC-AF7E-1A76-DAE4A153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3D2-A532-C544-AD87-C30EC038A980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7ED00-6C98-FD6C-2285-1851422E5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84E6B-705B-0881-079E-BA8444E6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D272-EB07-064E-97CE-B79539E48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9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1C70D-AFB8-13E3-3275-D9D7672A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E8E5E-1753-014E-F40A-21EF58749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B4901-011C-ADEE-6FCA-9B742D37F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3D2-A532-C544-AD87-C30EC038A980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0AE36-DB64-724D-5EF3-24BFEAFDE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0EA85-57E8-77A7-BFDE-FBC61747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D272-EB07-064E-97CE-B79539E48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9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FB297D-ED27-5050-A331-7D864D150E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54DAD8-57E7-BBA5-5614-4CDE5B485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5E3B1-EDF9-58E2-111D-D0D46BDD1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3D2-A532-C544-AD87-C30EC038A980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BEC10-16C1-31EF-C326-F29075E31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A48D1-0376-37EA-0048-34E3319A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D272-EB07-064E-97CE-B79539E48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2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B815A-7414-1356-6DE6-9CDB23D3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BB935-DE51-E403-3B13-6E68AB2F3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6B8BA-8281-6897-C8F0-1F75F9E8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3D2-A532-C544-AD87-C30EC038A980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CBA78-1301-7E5B-76D6-BA3C1ADBE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4C482-F80C-2634-4EE7-9D8EF20B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D272-EB07-064E-97CE-B79539E48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7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D6C0D-5EA7-DE87-C884-20F74D764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53BF2-ACE3-F5F4-94AA-8FAA353F2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5DBDF-DA3A-0132-F19F-702BBF91F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3D2-A532-C544-AD87-C30EC038A980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5A11E-5E30-CEB4-6D7D-A7C2F755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971FF-E2D8-DC64-4039-67E4C4D3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D272-EB07-064E-97CE-B79539E48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1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F746B-EBE2-2398-BD33-F0D0E42A5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2C2FB-39FD-D109-0076-66797C25C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51EA3-65A6-E16E-C4F8-0C112D6BE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589CE-A7BB-3C02-61E9-CCCF7F6C7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3D2-A532-C544-AD87-C30EC038A980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E2661-44BA-73D6-3332-F41B233E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D17C2-EC5F-3409-B569-7F273791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D272-EB07-064E-97CE-B79539E48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2A55-A2C3-FACE-D32E-3A5B48DFA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BB7D3-836F-B67F-9EE8-D51518F07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E9355-B9E9-B04F-CF35-68DE5CEE9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0BC6CA-2652-71EE-3BCF-D462730C1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F95886-24D0-9223-78EF-BED7112F2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A6B6F8-F025-881F-5724-23B49F40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3D2-A532-C544-AD87-C30EC038A980}" type="datetimeFigureOut">
              <a:rPr lang="en-US" smtClean="0"/>
              <a:t>6/4/24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16CBA3-B535-4873-7AB5-C5F641A77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96953-5AEC-A6B2-F17F-F233C1B77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D272-EB07-064E-97CE-B79539E48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0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91AC-3CFA-0EEF-FD3B-A77C6B642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EA9780-4B44-15C0-CE49-69B1F0585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3D2-A532-C544-AD87-C30EC038A980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30A5A-6EBB-0518-9A26-11746D6D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69EE2-C737-AF54-B830-314249825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D272-EB07-064E-97CE-B79539E48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4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9BCC91-B1B3-E063-B71E-1A518A42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3D2-A532-C544-AD87-C30EC038A980}" type="datetimeFigureOut">
              <a:rPr lang="en-US" smtClean="0"/>
              <a:t>6/4/24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549F3-66C2-585F-061A-1822C038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89B62-0D18-2C2F-3349-4B5B065D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D272-EB07-064E-97CE-B79539E48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6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449E-16A7-820B-4885-89A6C91A3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58F65-4263-7F56-C01A-B0DFFEBDF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22F5C-BB7D-FB3D-F9C0-53D19CAF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AA7EC-6AC0-7856-E0B5-60A0FB4FE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3D2-A532-C544-AD87-C30EC038A980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4FD07-986C-96F1-E93D-341E18A2E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68D32-D320-3A5C-1695-59DA877F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D272-EB07-064E-97CE-B79539E48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97707-6C7C-D3C4-386E-F33658FF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75AB2-AE53-72F1-BEAD-B6FF7F1B4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B4FDE-4001-CFCB-E656-C760B57A4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E4646-DF9A-9DAB-6E59-C29541A00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3D2-A532-C544-AD87-C30EC038A980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01AFC-5A32-5CEF-2C33-D02B47AA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A682D-A792-F624-A287-BE57A7467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D272-EB07-064E-97CE-B79539E48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7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20CC3-FE95-6CBD-2372-901277F29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99D49-72CD-1C18-FFD7-F49F3DB29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3E5FF-0F51-8FAC-804F-9A10EA8E0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1743D2-A532-C544-AD87-C30EC038A980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B1468-48F5-EC24-96B6-23A9441CF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40889-8FF1-0696-836B-F90A150AF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E2D272-EB07-064E-97CE-B79539E48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0D2D5-60C4-83B8-6D3F-4444FE97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-1828800"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D0D0D"/>
                </a:solidFill>
                <a:effectLst/>
                <a:latin typeface="Helvetica Neue" panose="02000503000000020004" pitchFamily="2" charset="0"/>
              </a:rPr>
              <a:t>University of Michigan Models at the CCMC for Simulating SEP and CME events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EB240-BDF1-DCC2-37E0-1C7C2A2D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of Michigan team, multiple authors:</a:t>
            </a:r>
          </a:p>
          <a:p>
            <a:r>
              <a:rPr lang="en-US" dirty="0"/>
              <a:t>EEGGL (Nishtha Sachdeva)</a:t>
            </a:r>
          </a:p>
          <a:p>
            <a:r>
              <a:rPr lang="en-US" dirty="0"/>
              <a:t>Coupled CME/SEP simulations (together with the CCMC team)</a:t>
            </a:r>
          </a:p>
          <a:p>
            <a:pPr lvl="1"/>
            <a:r>
              <a:rPr lang="en-US" dirty="0"/>
              <a:t>Stream-Aligned MHD</a:t>
            </a:r>
          </a:p>
          <a:p>
            <a:pPr lvl="1"/>
            <a:r>
              <a:rPr lang="en-US" dirty="0"/>
              <a:t>New: the Poisson bracket transport scheme (</a:t>
            </a:r>
            <a:r>
              <a:rPr lang="en-US" dirty="0" err="1"/>
              <a:t>Weihao</a:t>
            </a:r>
            <a:r>
              <a:rPr lang="en-US" dirty="0"/>
              <a:t> Liu)</a:t>
            </a:r>
          </a:p>
          <a:p>
            <a:pPr lvl="1"/>
            <a:r>
              <a:rPr lang="en-US" dirty="0"/>
              <a:t>New and hot: GCR transport toward the Sun (same + Ofer Cohen, UMass)</a:t>
            </a:r>
          </a:p>
          <a:p>
            <a:pPr lvl="1"/>
            <a:r>
              <a:rPr lang="en-US" dirty="0"/>
              <a:t>Real-time (delegated to Lulu Zhao’s talk)</a:t>
            </a:r>
          </a:p>
          <a:p>
            <a:pPr lvl="1"/>
            <a:r>
              <a:rPr lang="en-US" dirty="0"/>
              <a:t>Need: extension to 6 AU:</a:t>
            </a:r>
          </a:p>
          <a:p>
            <a:pPr lvl="2"/>
            <a:r>
              <a:rPr lang="en-US" dirty="0"/>
              <a:t>BC for all particles</a:t>
            </a:r>
          </a:p>
          <a:p>
            <a:pPr lvl="2"/>
            <a:r>
              <a:rPr lang="en-US" dirty="0"/>
              <a:t>New model for turbulence.</a:t>
            </a:r>
          </a:p>
        </p:txBody>
      </p:sp>
    </p:spTree>
    <p:extLst>
      <p:ext uri="{BB962C8B-B14F-4D97-AF65-F5344CB8AC3E}">
        <p14:creationId xmlns:p14="http://schemas.microsoft.com/office/powerpoint/2010/main" val="341612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5F95838-EBC3-4B3F-7A7C-94164627E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88320" cy="5072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E93C8C-61AD-BA92-A0A4-A72A0767AF53}"/>
              </a:ext>
            </a:extLst>
          </p:cNvPr>
          <p:cNvSpPr txBox="1"/>
          <p:nvPr/>
        </p:nvSpPr>
        <p:spPr>
          <a:xfrm>
            <a:off x="7380514" y="1472538"/>
            <a:ext cx="492634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#CME</a:t>
            </a:r>
          </a:p>
          <a:p>
            <a:r>
              <a:rPr lang="en-US" dirty="0">
                <a:solidFill>
                  <a:srgbClr val="FFFFFF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267.50              </a:t>
            </a:r>
            <a:r>
              <a:rPr lang="en-US" dirty="0" err="1">
                <a:solidFill>
                  <a:srgbClr val="FFFFFF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LongitudeCme</a:t>
            </a:r>
            <a:endParaRPr lang="en-US" dirty="0">
              <a:solidFill>
                <a:srgbClr val="FFFFFF"/>
              </a:solidFill>
              <a:effectLst/>
              <a:highlight>
                <a:srgbClr val="000000"/>
              </a:highlight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FFFFFF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6.08                </a:t>
            </a:r>
            <a:r>
              <a:rPr lang="en-US" dirty="0" err="1">
                <a:solidFill>
                  <a:srgbClr val="FFFFFF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LatitudeCme</a:t>
            </a:r>
            <a:endParaRPr lang="en-US" dirty="0">
              <a:solidFill>
                <a:srgbClr val="FFFFFF"/>
              </a:solidFill>
              <a:effectLst/>
              <a:highlight>
                <a:srgbClr val="000000"/>
              </a:highlight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FFFFFF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98.26               </a:t>
            </a:r>
            <a:r>
              <a:rPr lang="en-US" dirty="0" err="1">
                <a:solidFill>
                  <a:srgbClr val="FFFFFF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OrientationCme</a:t>
            </a:r>
            <a:endParaRPr lang="en-US" dirty="0">
              <a:solidFill>
                <a:srgbClr val="FFFFFF"/>
              </a:solidFill>
              <a:effectLst/>
              <a:highlight>
                <a:srgbClr val="000000"/>
              </a:highlight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FFFFFF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0.28                Radius</a:t>
            </a:r>
          </a:p>
          <a:p>
            <a:r>
              <a:rPr lang="en-US" dirty="0">
                <a:solidFill>
                  <a:srgbClr val="FFFFFF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9.65                </a:t>
            </a:r>
            <a:r>
              <a:rPr lang="en-US" dirty="0" err="1">
                <a:solidFill>
                  <a:srgbClr val="FFFFFF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BStrength</a:t>
            </a:r>
            <a:endParaRPr lang="en-US" dirty="0">
              <a:solidFill>
                <a:srgbClr val="FFFFFF"/>
              </a:solidFill>
              <a:effectLst/>
              <a:highlight>
                <a:srgbClr val="000000"/>
              </a:highlight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FFFFFF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-1                  </a:t>
            </a:r>
            <a:r>
              <a:rPr lang="en-US" dirty="0" err="1">
                <a:solidFill>
                  <a:srgbClr val="FFFFFF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iHelicity</a:t>
            </a:r>
            <a:endParaRPr lang="en-US" dirty="0">
              <a:solidFill>
                <a:srgbClr val="FFFFFF"/>
              </a:solidFill>
              <a:effectLst/>
              <a:highlight>
                <a:srgbClr val="000000"/>
              </a:highlight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FFFFFF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0.60                </a:t>
            </a:r>
            <a:r>
              <a:rPr lang="en-US" dirty="0" err="1">
                <a:solidFill>
                  <a:srgbClr val="FFFFFF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aStretch</a:t>
            </a:r>
            <a:endParaRPr lang="en-US" dirty="0">
              <a:solidFill>
                <a:srgbClr val="FFFFFF"/>
              </a:solidFill>
              <a:effectLst/>
              <a:highlight>
                <a:srgbClr val="000000"/>
              </a:highlight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FFFFFF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0.48                </a:t>
            </a:r>
            <a:r>
              <a:rPr lang="en-US" dirty="0" err="1">
                <a:solidFill>
                  <a:srgbClr val="FFFFFF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ApexHeight</a:t>
            </a:r>
            <a:endParaRPr lang="en-US" dirty="0">
              <a:solidFill>
                <a:srgbClr val="FFFFFF"/>
              </a:solidFill>
              <a:effectLst/>
              <a:highlight>
                <a:srgbClr val="000000"/>
              </a:highlight>
              <a:latin typeface="Menlo" panose="020B060903080402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1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7D3F6C-1EEE-EC4D-BF17-6B5E8DA5B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20754"/>
              </p:ext>
            </p:extLst>
          </p:nvPr>
        </p:nvGraphicFramePr>
        <p:xfrm>
          <a:off x="1464128" y="1163061"/>
          <a:ext cx="9263743" cy="5102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0864">
                  <a:extLst>
                    <a:ext uri="{9D8B030D-6E8A-4147-A177-3AD203B41FA5}">
                      <a16:colId xmlns:a16="http://schemas.microsoft.com/office/drawing/2014/main" val="2497853689"/>
                    </a:ext>
                  </a:extLst>
                </a:gridCol>
                <a:gridCol w="3598213">
                  <a:extLst>
                    <a:ext uri="{9D8B030D-6E8A-4147-A177-3AD203B41FA5}">
                      <a16:colId xmlns:a16="http://schemas.microsoft.com/office/drawing/2014/main" val="39358128"/>
                    </a:ext>
                  </a:extLst>
                </a:gridCol>
                <a:gridCol w="3254666">
                  <a:extLst>
                    <a:ext uri="{9D8B030D-6E8A-4147-A177-3AD203B41FA5}">
                      <a16:colId xmlns:a16="http://schemas.microsoft.com/office/drawing/2014/main" val="1559520394"/>
                    </a:ext>
                  </a:extLst>
                </a:gridCol>
              </a:tblGrid>
              <a:tr h="1003102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EEGGL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287205"/>
                  </a:ext>
                </a:extLst>
              </a:tr>
              <a:tr h="1090576">
                <a:tc>
                  <a:txBody>
                    <a:bodyPr/>
                    <a:lstStyle/>
                    <a:p>
                      <a:r>
                        <a:rPr lang="en-US" dirty="0"/>
                        <a:t>Lon</a:t>
                      </a:r>
                    </a:p>
                    <a:p>
                      <a:r>
                        <a:rPr lang="en-US" dirty="0"/>
                        <a:t>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267.5</a:t>
                      </a:r>
                    </a:p>
                    <a:p>
                      <a:r>
                        <a:rPr lang="en-US" b="1" dirty="0"/>
                        <a:t>5.50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267.5</a:t>
                      </a:r>
                    </a:p>
                    <a:p>
                      <a:r>
                        <a:rPr lang="en-US" b="1" dirty="0"/>
                        <a:t>6.08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049779"/>
                  </a:ext>
                </a:extLst>
              </a:tr>
              <a:tr h="1003102">
                <a:tc>
                  <a:txBody>
                    <a:bodyPr/>
                    <a:lstStyle/>
                    <a:p>
                      <a:r>
                        <a:rPr lang="en-US" dirty="0"/>
                        <a:t>Radius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903734"/>
                  </a:ext>
                </a:extLst>
              </a:tr>
              <a:tr h="1003102">
                <a:tc>
                  <a:txBody>
                    <a:bodyPr/>
                    <a:lstStyle/>
                    <a:p>
                      <a:r>
                        <a:rPr lang="en-US" dirty="0"/>
                        <a:t>Strength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</a:t>
                      </a:r>
                      <a:r>
                        <a:rPr lang="en-US" b="1" dirty="0"/>
                        <a:t>14.46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</a:t>
                      </a:r>
                      <a:r>
                        <a:rPr lang="en-US" b="1" dirty="0"/>
                        <a:t>9.65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493789"/>
                  </a:ext>
                </a:extLst>
              </a:tr>
              <a:tr h="1003102">
                <a:tc>
                  <a:txBody>
                    <a:bodyPr/>
                    <a:lstStyle/>
                    <a:p>
                      <a:r>
                        <a:rPr lang="en-US" dirty="0"/>
                        <a:t>Orientation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24.06</a:t>
                      </a:r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(24.87, when tried again)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98.26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70093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0678D26-B0B6-FC56-88E0-86C1D33D0890}"/>
              </a:ext>
            </a:extLst>
          </p:cNvPr>
          <p:cNvSpPr txBox="1"/>
          <p:nvPr/>
        </p:nvSpPr>
        <p:spPr>
          <a:xfrm>
            <a:off x="0" y="1990"/>
            <a:ext cx="8643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CR2214, CME Speed = 1000</a:t>
            </a:r>
          </a:p>
          <a:p>
            <a:r>
              <a:rPr lang="en-US" dirty="0"/>
              <a:t>Map =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mrmqs190226t2005c2214_000.fits.gz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6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 shot of a black and white image&#10;&#10;Description automatically generated">
            <a:extLst>
              <a:ext uri="{FF2B5EF4-FFF2-40B4-BE49-F238E27FC236}">
                <a16:creationId xmlns:a16="http://schemas.microsoft.com/office/drawing/2014/main" id="{0AD1F2B0-94E2-18C1-09BB-316719B3B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33" r="-2" b="23158"/>
          <a:stretch/>
        </p:blipFill>
        <p:spPr>
          <a:xfrm>
            <a:off x="321734" y="321733"/>
            <a:ext cx="5674894" cy="3030842"/>
          </a:xfrm>
          <a:prstGeom prst="rect">
            <a:avLst/>
          </a:prstGeom>
        </p:spPr>
      </p:pic>
      <p:pic>
        <p:nvPicPr>
          <p:cNvPr id="7" name="Picture 6" descr="A screen shot of a space image&#10;&#10;Description automatically generated">
            <a:extLst>
              <a:ext uri="{FF2B5EF4-FFF2-40B4-BE49-F238E27FC236}">
                <a16:creationId xmlns:a16="http://schemas.microsoft.com/office/drawing/2014/main" id="{B668AF3A-ED72-78DB-9176-418996A57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9" r="10" b="10"/>
          <a:stretch/>
        </p:blipFill>
        <p:spPr>
          <a:xfrm>
            <a:off x="321735" y="3524289"/>
            <a:ext cx="2676579" cy="2776517"/>
          </a:xfrm>
          <a:prstGeom prst="rect">
            <a:avLst/>
          </a:prstGeom>
        </p:spPr>
      </p:pic>
      <p:pic>
        <p:nvPicPr>
          <p:cNvPr id="9" name="Picture 8" descr="A screen shot of a space map&#10;&#10;Description automatically generated">
            <a:extLst>
              <a:ext uri="{FF2B5EF4-FFF2-40B4-BE49-F238E27FC236}">
                <a16:creationId xmlns:a16="http://schemas.microsoft.com/office/drawing/2014/main" id="{47699D0D-5AA1-3D40-0ECD-E9F3AB2683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1" r="4" b="726"/>
          <a:stretch/>
        </p:blipFill>
        <p:spPr>
          <a:xfrm>
            <a:off x="3159553" y="3514855"/>
            <a:ext cx="2837076" cy="2785951"/>
          </a:xfrm>
          <a:prstGeom prst="rect">
            <a:avLst/>
          </a:prstGeom>
        </p:spPr>
      </p:pic>
      <p:pic>
        <p:nvPicPr>
          <p:cNvPr id="5" name="Picture 4" descr="A screen shot of a computer generated image&#10;&#10;Description automatically generated">
            <a:extLst>
              <a:ext uri="{FF2B5EF4-FFF2-40B4-BE49-F238E27FC236}">
                <a16:creationId xmlns:a16="http://schemas.microsoft.com/office/drawing/2014/main" id="{1CF183F7-A982-C8ED-E3C0-C117B4DDA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87" r="9" b="9"/>
          <a:stretch/>
        </p:blipFill>
        <p:spPr>
          <a:xfrm>
            <a:off x="6195373" y="321733"/>
            <a:ext cx="5674892" cy="59790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CBF60E-557D-24C6-7DB4-CB2E0AA747A5}"/>
              </a:ext>
            </a:extLst>
          </p:cNvPr>
          <p:cNvSpPr txBox="1"/>
          <p:nvPr/>
        </p:nvSpPr>
        <p:spPr>
          <a:xfrm>
            <a:off x="0" y="-47599"/>
            <a:ext cx="212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EEGGL/SWMF</a:t>
            </a:r>
          </a:p>
        </p:txBody>
      </p:sp>
    </p:spTree>
    <p:extLst>
      <p:ext uri="{BB962C8B-B14F-4D97-AF65-F5344CB8AC3E}">
        <p14:creationId xmlns:p14="http://schemas.microsoft.com/office/powerpoint/2010/main" val="73360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 shot of a computer generated image&#10;&#10;Description automatically generated">
            <a:extLst>
              <a:ext uri="{FF2B5EF4-FFF2-40B4-BE49-F238E27FC236}">
                <a16:creationId xmlns:a16="http://schemas.microsoft.com/office/drawing/2014/main" id="{716C935E-395D-C29A-86DB-CDE94CE53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67" r="-2" b="23124"/>
          <a:stretch/>
        </p:blipFill>
        <p:spPr>
          <a:xfrm>
            <a:off x="321734" y="321733"/>
            <a:ext cx="5674894" cy="3030842"/>
          </a:xfrm>
          <a:prstGeom prst="rect">
            <a:avLst/>
          </a:prstGeom>
        </p:spPr>
      </p:pic>
      <p:pic>
        <p:nvPicPr>
          <p:cNvPr id="7" name="Picture 6" descr="A screen shot of a space image&#10;&#10;Description automatically generated">
            <a:extLst>
              <a:ext uri="{FF2B5EF4-FFF2-40B4-BE49-F238E27FC236}">
                <a16:creationId xmlns:a16="http://schemas.microsoft.com/office/drawing/2014/main" id="{10B231CF-FDD5-9C99-F6A2-BA18184119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3" r="-10" b="720"/>
          <a:stretch/>
        </p:blipFill>
        <p:spPr>
          <a:xfrm>
            <a:off x="321734" y="3514855"/>
            <a:ext cx="2737704" cy="2785951"/>
          </a:xfrm>
          <a:prstGeom prst="rect">
            <a:avLst/>
          </a:prstGeom>
        </p:spPr>
      </p:pic>
      <p:pic>
        <p:nvPicPr>
          <p:cNvPr id="9" name="Picture 8" descr="A screen shot of a satellite&#10;&#10;Description automatically generated">
            <a:extLst>
              <a:ext uri="{FF2B5EF4-FFF2-40B4-BE49-F238E27FC236}">
                <a16:creationId xmlns:a16="http://schemas.microsoft.com/office/drawing/2014/main" id="{F0A9F982-649E-5FD0-CC65-830E7A4A9E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7" r="2" b="2"/>
          <a:stretch/>
        </p:blipFill>
        <p:spPr>
          <a:xfrm>
            <a:off x="3258924" y="3514855"/>
            <a:ext cx="2737704" cy="2785951"/>
          </a:xfrm>
          <a:prstGeom prst="rect">
            <a:avLst/>
          </a:prstGeom>
        </p:spPr>
      </p:pic>
      <p:pic>
        <p:nvPicPr>
          <p:cNvPr id="10" name="Picture 9" descr="A screen shot of a computer generated image&#10;&#10;Description automatically generated">
            <a:extLst>
              <a:ext uri="{FF2B5EF4-FFF2-40B4-BE49-F238E27FC236}">
                <a16:creationId xmlns:a16="http://schemas.microsoft.com/office/drawing/2014/main" id="{87283D8A-2F15-E9F3-6EBD-B6FF40DEBF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9" r="10" b="10"/>
          <a:stretch/>
        </p:blipFill>
        <p:spPr>
          <a:xfrm>
            <a:off x="6466658" y="321733"/>
            <a:ext cx="5546302" cy="59790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9924BC-1924-77C6-BA0C-E1AFDE43AAC8}"/>
              </a:ext>
            </a:extLst>
          </p:cNvPr>
          <p:cNvSpPr txBox="1"/>
          <p:nvPr/>
        </p:nvSpPr>
        <p:spPr>
          <a:xfrm>
            <a:off x="0" y="-47599"/>
            <a:ext cx="648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EEGGL/SWMF with Orientation set to same value as from CCMC</a:t>
            </a:r>
          </a:p>
        </p:txBody>
      </p:sp>
    </p:spTree>
    <p:extLst>
      <p:ext uri="{BB962C8B-B14F-4D97-AF65-F5344CB8AC3E}">
        <p14:creationId xmlns:p14="http://schemas.microsoft.com/office/powerpoint/2010/main" val="4950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0D2D5-60C4-83B8-6D3F-4444FE97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1828800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D0D0D"/>
                </a:solidFill>
                <a:latin typeface="Helvetica Neue" panose="02000503000000020004" pitchFamily="2" charset="0"/>
              </a:rPr>
              <a:t>Run-on-Request, the Latest Capabilities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EB240-BDF1-DCC2-37E0-1C7C2A2D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468"/>
            <a:ext cx="10807262" cy="52761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Regular run-on-request, new options</a:t>
            </a:r>
          </a:p>
          <a:p>
            <a:pPr lvl="1"/>
            <a:r>
              <a:rPr lang="en-US" dirty="0"/>
              <a:t>Stream-Aligned MHD, no SEP, no SEP grid</a:t>
            </a:r>
          </a:p>
          <a:p>
            <a:pPr lvl="1"/>
            <a:r>
              <a:rPr lang="en-US" dirty="0"/>
              <a:t>Same with the SEP grid (advected magnetic field line)</a:t>
            </a:r>
          </a:p>
          <a:p>
            <a:pPr lvl="1"/>
            <a:r>
              <a:rPr lang="en-US" dirty="0"/>
              <a:t>Same with the Parker equation transport</a:t>
            </a:r>
          </a:p>
          <a:p>
            <a:r>
              <a:rPr lang="en-US" dirty="0"/>
              <a:t>Under beta-testing:</a:t>
            </a:r>
          </a:p>
          <a:p>
            <a:pPr lvl="1"/>
            <a:r>
              <a:rPr lang="en-US" dirty="0"/>
              <a:t>Ambient</a:t>
            </a:r>
          </a:p>
          <a:p>
            <a:pPr lvl="1"/>
            <a:r>
              <a:rPr lang="en-US" dirty="0"/>
              <a:t>Restart: CME, SEP, 10 hours</a:t>
            </a:r>
          </a:p>
          <a:p>
            <a:pPr lvl="1"/>
            <a:r>
              <a:rPr lang="en-US" dirty="0"/>
              <a:t>Restart: SEP (no CME) + 20 hours</a:t>
            </a:r>
          </a:p>
          <a:p>
            <a:pPr lvl="1"/>
            <a:r>
              <a:rPr lang="en-US" dirty="0"/>
              <a:t>Restart: SEP (no CME) + 20 hours</a:t>
            </a:r>
          </a:p>
          <a:p>
            <a:pPr lvl="1"/>
            <a:r>
              <a:rPr lang="en-US" dirty="0"/>
              <a:t>Restart: Second CME, SEP + 10 hours</a:t>
            </a:r>
          </a:p>
          <a:p>
            <a:pPr lvl="1"/>
            <a:r>
              <a:rPr lang="en-US" dirty="0"/>
              <a:t>Continue: 5 days of heliosphere simulation</a:t>
            </a:r>
          </a:p>
          <a:p>
            <a:r>
              <a:rPr lang="en-US" dirty="0"/>
              <a:t>New: the Poisson bracket particle transport scheme (</a:t>
            </a:r>
            <a:r>
              <a:rPr lang="en-US" dirty="0" err="1"/>
              <a:t>Weihao</a:t>
            </a:r>
            <a:r>
              <a:rPr lang="en-US" dirty="0"/>
              <a:t> Liu)</a:t>
            </a:r>
          </a:p>
          <a:p>
            <a:pPr lvl="1"/>
            <a:r>
              <a:rPr lang="en-US" dirty="0"/>
              <a:t>New: the steady-state (local time stepping) Poisson bracket scheme</a:t>
            </a:r>
          </a:p>
          <a:p>
            <a:pPr lvl="2"/>
            <a:r>
              <a:rPr lang="en-US" dirty="0"/>
              <a:t>Galactic Cosmic Rays</a:t>
            </a:r>
          </a:p>
          <a:p>
            <a:pPr lvl="2"/>
            <a:r>
              <a:rPr lang="en-US" dirty="0"/>
              <a:t>Ambient (seed) population of the energetic particles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5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0D2D5-60C4-83B8-6D3F-4444FE97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413"/>
            <a:ext cx="10515600" cy="1325563"/>
          </a:xfrm>
        </p:spPr>
        <p:txBody>
          <a:bodyPr>
            <a:normAutofit/>
          </a:bodyPr>
          <a:lstStyle/>
          <a:p>
            <a:pPr indent="-1828800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D0D0D"/>
                </a:solidFill>
                <a:latin typeface="Helvetica Neue" panose="02000503000000020004" pitchFamily="2" charset="0"/>
              </a:rPr>
              <a:t>New and Hot: GCRs at R&lt;1AU: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EB240-BDF1-DCC2-37E0-1C7C2A2D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418" y="1198188"/>
            <a:ext cx="8208579" cy="1051035"/>
          </a:xfrm>
        </p:spPr>
        <p:txBody>
          <a:bodyPr>
            <a:normAutofit/>
          </a:bodyPr>
          <a:lstStyle/>
          <a:p>
            <a:r>
              <a:rPr lang="en-US" dirty="0"/>
              <a:t>Simulation, figures : Ofer Cohen, UMass (Lowell)</a:t>
            </a:r>
          </a:p>
          <a:p>
            <a:r>
              <a:rPr lang="en-US" dirty="0"/>
              <a:t>Scheme implementation: </a:t>
            </a:r>
            <a:r>
              <a:rPr lang="en-US" dirty="0" err="1"/>
              <a:t>Weihao</a:t>
            </a:r>
            <a:r>
              <a:rPr lang="en-US" dirty="0"/>
              <a:t> Liu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D00924-3A3E-D2A7-0D9D-C89F57D3A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33" y="1769342"/>
            <a:ext cx="10841029" cy="482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38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312</Words>
  <Application>Microsoft Macintosh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Helvetica Neue</vt:lpstr>
      <vt:lpstr>Menlo</vt:lpstr>
      <vt:lpstr>Office Theme</vt:lpstr>
      <vt:lpstr>University of Michigan Models at the CCMC for Simulating SEP and CME events</vt:lpstr>
      <vt:lpstr>PowerPoint Presentation</vt:lpstr>
      <vt:lpstr>PowerPoint Presentation</vt:lpstr>
      <vt:lpstr>PowerPoint Presentation</vt:lpstr>
      <vt:lpstr>PowerPoint Presentation</vt:lpstr>
      <vt:lpstr>Run-on-Request, the Latest Capabilities</vt:lpstr>
      <vt:lpstr>New and Hot: GCRs at R&lt;1AU: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CCMC v/s SWMF</dc:title>
  <dc:creator>Sachdeva, Nishtha</dc:creator>
  <cp:lastModifiedBy>Sokolov, Igor</cp:lastModifiedBy>
  <cp:revision>31</cp:revision>
  <dcterms:created xsi:type="dcterms:W3CDTF">2024-04-22T14:46:59Z</dcterms:created>
  <dcterms:modified xsi:type="dcterms:W3CDTF">2024-06-04T13:01:04Z</dcterms:modified>
</cp:coreProperties>
</file>