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media2.mp4" ContentType="video/unknown"/>
  <Override PartName="/ppt/media/media3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1285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1F497D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508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F497D"/>
        </a:fontRef>
        <a:srgbClr val="1F497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F497D"/>
        </a:fontRef>
        <a:srgbClr val="1F497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F497D"/>
        </a:fontRef>
        <a:srgbClr val="1F497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F497D"/>
        </a:fontRef>
        <a:srgbClr val="1F497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C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F497D"/>
        </a:fontRef>
        <a:srgbClr val="1F497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F497D"/>
              </a:solidFill>
              <a:prstDash val="solid"/>
              <a:round/>
            </a:ln>
          </a:top>
          <a:bottom>
            <a:ln w="254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F497D"/>
              </a:solidFill>
              <a:prstDash val="solid"/>
              <a:round/>
            </a:ln>
          </a:top>
          <a:bottom>
            <a:ln w="254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F497D"/>
        </a:fontRef>
        <a:srgbClr val="1F497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ED6"/>
          </a:solidFill>
        </a:fill>
      </a:tcStyle>
    </a:wholeTbl>
    <a:band2H>
      <a:tcTxStyle b="def" i="def"/>
      <a:tcStyle>
        <a:tcBdr/>
        <a:fill>
          <a:solidFill>
            <a:srgbClr val="E7E8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F497D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F497D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F497D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hape 2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2937" latinLnBrk="0">
      <a:lnSpc>
        <a:spcPct val="117999"/>
      </a:lnSpc>
      <a:defRPr sz="4200">
        <a:latin typeface="+mn-lt"/>
        <a:ea typeface="+mn-ea"/>
        <a:cs typeface="+mn-cs"/>
        <a:sym typeface="Helvetica Neue"/>
      </a:defRPr>
    </a:lvl1pPr>
    <a:lvl2pPr indent="228600" defTabSz="642937" latinLnBrk="0">
      <a:lnSpc>
        <a:spcPct val="117999"/>
      </a:lnSpc>
      <a:defRPr sz="4200">
        <a:latin typeface="+mn-lt"/>
        <a:ea typeface="+mn-ea"/>
        <a:cs typeface="+mn-cs"/>
        <a:sym typeface="Helvetica Neue"/>
      </a:defRPr>
    </a:lvl2pPr>
    <a:lvl3pPr indent="457200" defTabSz="642937" latinLnBrk="0">
      <a:lnSpc>
        <a:spcPct val="117999"/>
      </a:lnSpc>
      <a:defRPr sz="4200">
        <a:latin typeface="+mn-lt"/>
        <a:ea typeface="+mn-ea"/>
        <a:cs typeface="+mn-cs"/>
        <a:sym typeface="Helvetica Neue"/>
      </a:defRPr>
    </a:lvl3pPr>
    <a:lvl4pPr indent="685800" defTabSz="642937" latinLnBrk="0">
      <a:lnSpc>
        <a:spcPct val="117999"/>
      </a:lnSpc>
      <a:defRPr sz="4200">
        <a:latin typeface="+mn-lt"/>
        <a:ea typeface="+mn-ea"/>
        <a:cs typeface="+mn-cs"/>
        <a:sym typeface="Helvetica Neue"/>
      </a:defRPr>
    </a:lvl4pPr>
    <a:lvl5pPr indent="914400" defTabSz="642937" latinLnBrk="0">
      <a:lnSpc>
        <a:spcPct val="117999"/>
      </a:lnSpc>
      <a:defRPr sz="4200">
        <a:latin typeface="+mn-lt"/>
        <a:ea typeface="+mn-ea"/>
        <a:cs typeface="+mn-cs"/>
        <a:sym typeface="Helvetica Neue"/>
      </a:defRPr>
    </a:lvl5pPr>
    <a:lvl6pPr indent="1143000" defTabSz="642937" latinLnBrk="0">
      <a:lnSpc>
        <a:spcPct val="117999"/>
      </a:lnSpc>
      <a:defRPr sz="4200">
        <a:latin typeface="+mn-lt"/>
        <a:ea typeface="+mn-ea"/>
        <a:cs typeface="+mn-cs"/>
        <a:sym typeface="Helvetica Neue"/>
      </a:defRPr>
    </a:lvl6pPr>
    <a:lvl7pPr indent="1371600" defTabSz="642937" latinLnBrk="0">
      <a:lnSpc>
        <a:spcPct val="117999"/>
      </a:lnSpc>
      <a:defRPr sz="4200">
        <a:latin typeface="+mn-lt"/>
        <a:ea typeface="+mn-ea"/>
        <a:cs typeface="+mn-cs"/>
        <a:sym typeface="Helvetica Neue"/>
      </a:defRPr>
    </a:lvl7pPr>
    <a:lvl8pPr indent="1600200" defTabSz="642937" latinLnBrk="0">
      <a:lnSpc>
        <a:spcPct val="117999"/>
      </a:lnSpc>
      <a:defRPr sz="4200">
        <a:latin typeface="+mn-lt"/>
        <a:ea typeface="+mn-ea"/>
        <a:cs typeface="+mn-cs"/>
        <a:sym typeface="Helvetica Neue"/>
      </a:defRPr>
    </a:lvl8pPr>
    <a:lvl9pPr indent="1828800" defTabSz="642937" latinLnBrk="0">
      <a:lnSpc>
        <a:spcPct val="117999"/>
      </a:lnSpc>
      <a:defRPr sz="4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/>
          <p:nvPr>
            <p:ph type="title"/>
          </p:nvPr>
        </p:nvSpPr>
        <p:spPr>
          <a:xfrm>
            <a:off x="512" y="-6338"/>
            <a:ext cx="24382977" cy="140139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" name="A"/>
          <p:cNvSpPr/>
          <p:nvPr/>
        </p:nvSpPr>
        <p:spPr>
          <a:xfrm>
            <a:off x="-2" y="14067816"/>
            <a:ext cx="24384004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xfrm>
            <a:off x="23434503" y="393286"/>
            <a:ext cx="619297" cy="60214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3366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11957591" y="9105177"/>
            <a:ext cx="396970" cy="389219"/>
          </a:xfrm>
          <a:prstGeom prst="rect">
            <a:avLst/>
          </a:prstGeom>
        </p:spPr>
        <p:txBody>
          <a:bodyPr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11985844" y="9123813"/>
            <a:ext cx="368717" cy="351949"/>
          </a:xfrm>
          <a:prstGeom prst="rect">
            <a:avLst/>
          </a:prstGeom>
        </p:spPr>
        <p:txBody>
          <a:bodyPr lIns="64998" tIns="64998" rIns="64998" bIns="64998"/>
          <a:lstStyle>
            <a:lvl1pPr defTabSz="913126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xfrm>
            <a:off x="975358" y="2623536"/>
            <a:ext cx="11054083" cy="2903504"/>
          </a:xfrm>
          <a:prstGeom prst="rect">
            <a:avLst/>
          </a:prstGeom>
          <a:noFill/>
        </p:spPr>
        <p:txBody>
          <a:bodyPr lIns="64998" tIns="64998" rIns="64998" bIns="64998"/>
          <a:lstStyle>
            <a:lvl1pPr defTabSz="914007">
              <a:defRPr sz="62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quarter" idx="1"/>
          </p:nvPr>
        </p:nvSpPr>
        <p:spPr>
          <a:xfrm>
            <a:off x="1950718" y="5527040"/>
            <a:ext cx="9103362" cy="4226562"/>
          </a:xfrm>
          <a:prstGeom prst="rect">
            <a:avLst/>
          </a:prstGeom>
        </p:spPr>
        <p:txBody>
          <a:bodyPr lIns="64998" tIns="64998" rIns="64998" bIns="64998"/>
          <a:lstStyle>
            <a:lvl1pPr algn="ctr" defTabSz="914007">
              <a:spcBef>
                <a:spcPts val="700"/>
              </a:spcBef>
              <a:defRPr sz="4600">
                <a:solidFill>
                  <a:srgbClr val="888888"/>
                </a:solidFill>
              </a:defRPr>
            </a:lvl1pPr>
            <a:lvl2pPr algn="ctr" defTabSz="914007">
              <a:spcBef>
                <a:spcPts val="700"/>
              </a:spcBef>
              <a:defRPr sz="4600">
                <a:solidFill>
                  <a:srgbClr val="888888"/>
                </a:solidFill>
              </a:defRPr>
            </a:lvl2pPr>
            <a:lvl3pPr algn="ctr" defTabSz="914007">
              <a:spcBef>
                <a:spcPts val="700"/>
              </a:spcBef>
              <a:defRPr sz="4600">
                <a:solidFill>
                  <a:srgbClr val="888888"/>
                </a:solidFill>
              </a:defRPr>
            </a:lvl3pPr>
            <a:lvl4pPr algn="ctr" defTabSz="914007">
              <a:spcBef>
                <a:spcPts val="700"/>
              </a:spcBef>
              <a:defRPr sz="4600">
                <a:solidFill>
                  <a:srgbClr val="888888"/>
                </a:solidFill>
              </a:defRPr>
            </a:lvl4pPr>
            <a:lvl5pPr algn="ctr" defTabSz="914007">
              <a:spcBef>
                <a:spcPts val="700"/>
              </a:spcBef>
              <a:defRPr sz="46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11957591" y="9105177"/>
            <a:ext cx="396970" cy="389219"/>
          </a:xfrm>
          <a:prstGeom prst="rect">
            <a:avLst/>
          </a:prstGeom>
        </p:spPr>
        <p:txBody>
          <a:bodyPr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xfrm>
            <a:off x="512" y="-6338"/>
            <a:ext cx="24382977" cy="140139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A"/>
          <p:cNvSpPr/>
          <p:nvPr/>
        </p:nvSpPr>
        <p:spPr>
          <a:xfrm>
            <a:off x="-2" y="14067816"/>
            <a:ext cx="24384004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23570061" y="430140"/>
            <a:ext cx="534539" cy="528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xfrm>
            <a:off x="512" y="-6338"/>
            <a:ext cx="24382977" cy="14013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7AA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A"/>
          <p:cNvSpPr/>
          <p:nvPr/>
        </p:nvSpPr>
        <p:spPr>
          <a:xfrm>
            <a:off x="-2" y="14067816"/>
            <a:ext cx="24384004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23570061" y="430140"/>
            <a:ext cx="534539" cy="528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/>
          <p:nvPr>
            <p:ph type="title"/>
          </p:nvPr>
        </p:nvSpPr>
        <p:spPr>
          <a:xfrm>
            <a:off x="512" y="-6338"/>
            <a:ext cx="24382977" cy="14013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7AA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A"/>
          <p:cNvSpPr/>
          <p:nvPr/>
        </p:nvSpPr>
        <p:spPr>
          <a:xfrm>
            <a:off x="-2" y="14067816"/>
            <a:ext cx="24384004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23434503" y="393286"/>
            <a:ext cx="619297" cy="60214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33669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/>
          <p:nvPr>
            <p:ph type="title"/>
          </p:nvPr>
        </p:nvSpPr>
        <p:spPr>
          <a:xfrm>
            <a:off x="650238" y="390595"/>
            <a:ext cx="11704324" cy="1625602"/>
          </a:xfrm>
          <a:prstGeom prst="rect">
            <a:avLst/>
          </a:prstGeom>
          <a:noFill/>
        </p:spPr>
        <p:txBody>
          <a:bodyPr lIns="64998" tIns="64998" rIns="64998" bIns="64998"/>
          <a:lstStyle>
            <a:lvl1pPr defTabSz="1300480">
              <a:defRPr sz="62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11985843" y="9123813"/>
            <a:ext cx="368717" cy="351949"/>
          </a:xfrm>
          <a:prstGeom prst="rect">
            <a:avLst/>
          </a:prstGeom>
        </p:spPr>
        <p:txBody>
          <a:bodyPr lIns="64998" tIns="64998" rIns="64998" bIns="64998"/>
          <a:lstStyle>
            <a:lvl1pPr defTabSz="1300480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975358" y="2623536"/>
            <a:ext cx="11054083" cy="2903504"/>
          </a:xfrm>
          <a:prstGeom prst="rect">
            <a:avLst/>
          </a:prstGeom>
          <a:noFill/>
        </p:spPr>
        <p:txBody>
          <a:bodyPr lIns="65022" tIns="65022" rIns="65022" bIns="65022"/>
          <a:lstStyle>
            <a:lvl1pPr defTabSz="1300480">
              <a:defRPr sz="62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sz="quarter" idx="1"/>
          </p:nvPr>
        </p:nvSpPr>
        <p:spPr>
          <a:xfrm>
            <a:off x="1950718" y="5527040"/>
            <a:ext cx="9103362" cy="4226562"/>
          </a:xfrm>
          <a:prstGeom prst="rect">
            <a:avLst/>
          </a:prstGeom>
        </p:spPr>
        <p:txBody>
          <a:bodyPr lIns="65022" tIns="65022" rIns="65022" bIns="65022"/>
          <a:lstStyle>
            <a:lvl1pPr algn="ctr" defTabSz="1300480">
              <a:spcBef>
                <a:spcPts val="1000"/>
              </a:spcBef>
              <a:defRPr sz="4400">
                <a:solidFill>
                  <a:srgbClr val="888888"/>
                </a:solidFill>
              </a:defRPr>
            </a:lvl1pPr>
            <a:lvl2pPr algn="ctr" defTabSz="1300480">
              <a:spcBef>
                <a:spcPts val="1000"/>
              </a:spcBef>
              <a:defRPr sz="4400">
                <a:solidFill>
                  <a:srgbClr val="888888"/>
                </a:solidFill>
              </a:defRPr>
            </a:lvl2pPr>
            <a:lvl3pPr algn="ctr" defTabSz="1300480">
              <a:spcBef>
                <a:spcPts val="1000"/>
              </a:spcBef>
              <a:defRPr sz="4400">
                <a:solidFill>
                  <a:srgbClr val="888888"/>
                </a:solidFill>
              </a:defRPr>
            </a:lvl3pPr>
            <a:lvl4pPr algn="ctr" defTabSz="1300480">
              <a:spcBef>
                <a:spcPts val="1000"/>
              </a:spcBef>
              <a:defRPr sz="4400">
                <a:solidFill>
                  <a:srgbClr val="888888"/>
                </a:solidFill>
              </a:defRPr>
            </a:lvl4pPr>
            <a:lvl5pPr algn="ctr" defTabSz="1300480">
              <a:spcBef>
                <a:spcPts val="1000"/>
              </a:spcBef>
              <a:defRPr sz="4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1985796" y="9123788"/>
            <a:ext cx="368765" cy="351997"/>
          </a:xfrm>
          <a:prstGeom prst="rect">
            <a:avLst/>
          </a:prstGeom>
        </p:spPr>
        <p:txBody>
          <a:bodyPr lIns="65022" tIns="65022" rIns="65022" bIns="65022"/>
          <a:lstStyle>
            <a:lvl1pPr defTabSz="1298668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/>
          <p:nvPr>
            <p:ph type="title"/>
          </p:nvPr>
        </p:nvSpPr>
        <p:spPr>
          <a:xfrm>
            <a:off x="975358" y="2623536"/>
            <a:ext cx="11054083" cy="2903504"/>
          </a:xfrm>
          <a:prstGeom prst="rect">
            <a:avLst/>
          </a:prstGeom>
          <a:noFill/>
        </p:spPr>
        <p:txBody>
          <a:bodyPr lIns="64998" tIns="64998" rIns="64998" bIns="64998"/>
          <a:lstStyle>
            <a:lvl1pPr defTabSz="1298668">
              <a:defRPr sz="62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Body Level One…"/>
          <p:cNvSpPr txBox="1"/>
          <p:nvPr>
            <p:ph type="body" sz="quarter" idx="1"/>
          </p:nvPr>
        </p:nvSpPr>
        <p:spPr>
          <a:xfrm>
            <a:off x="1950718" y="5527040"/>
            <a:ext cx="9103362" cy="4226562"/>
          </a:xfrm>
          <a:prstGeom prst="rect">
            <a:avLst/>
          </a:prstGeom>
        </p:spPr>
        <p:txBody>
          <a:bodyPr lIns="64998" tIns="64998" rIns="64998" bIns="64998"/>
          <a:lstStyle>
            <a:lvl1pPr algn="ctr" defTabSz="1298668">
              <a:spcBef>
                <a:spcPts val="1000"/>
              </a:spcBef>
              <a:defRPr sz="4400">
                <a:solidFill>
                  <a:srgbClr val="888888"/>
                </a:solidFill>
              </a:defRPr>
            </a:lvl1pPr>
            <a:lvl2pPr algn="ctr" defTabSz="1298668">
              <a:spcBef>
                <a:spcPts val="1000"/>
              </a:spcBef>
              <a:defRPr sz="4400">
                <a:solidFill>
                  <a:srgbClr val="888888"/>
                </a:solidFill>
              </a:defRPr>
            </a:lvl2pPr>
            <a:lvl3pPr algn="ctr" defTabSz="1298668">
              <a:spcBef>
                <a:spcPts val="1000"/>
              </a:spcBef>
              <a:defRPr sz="4400">
                <a:solidFill>
                  <a:srgbClr val="888888"/>
                </a:solidFill>
              </a:defRPr>
            </a:lvl3pPr>
            <a:lvl4pPr algn="ctr" defTabSz="1298668">
              <a:spcBef>
                <a:spcPts val="1000"/>
              </a:spcBef>
              <a:defRPr sz="4400">
                <a:solidFill>
                  <a:srgbClr val="888888"/>
                </a:solidFill>
              </a:defRPr>
            </a:lvl4pPr>
            <a:lvl5pPr algn="ctr" defTabSz="1298668">
              <a:spcBef>
                <a:spcPts val="1000"/>
              </a:spcBef>
              <a:defRPr sz="4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11985964" y="9123872"/>
            <a:ext cx="368597" cy="351829"/>
          </a:xfrm>
          <a:prstGeom prst="rect">
            <a:avLst/>
          </a:prstGeom>
        </p:spPr>
        <p:txBody>
          <a:bodyPr lIns="64937" tIns="64937" rIns="64937" bIns="64937"/>
          <a:lstStyle>
            <a:lvl1pPr defTabSz="1298668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/>
          <p:nvPr>
            <p:ph type="title"/>
          </p:nvPr>
        </p:nvSpPr>
        <p:spPr>
          <a:xfrm>
            <a:off x="650238" y="130951"/>
            <a:ext cx="11704324" cy="2144890"/>
          </a:xfrm>
          <a:prstGeom prst="rect">
            <a:avLst/>
          </a:prstGeom>
          <a:noFill/>
        </p:spPr>
        <p:txBody>
          <a:bodyPr lIns="64998" tIns="64998" rIns="64998" bIns="64998"/>
          <a:lstStyle>
            <a:lvl1pPr defTabSz="1299922">
              <a:defRPr sz="62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11957591" y="9105177"/>
            <a:ext cx="396970" cy="389219"/>
          </a:xfrm>
          <a:prstGeom prst="rect">
            <a:avLst/>
          </a:prstGeom>
        </p:spPr>
        <p:txBody>
          <a:bodyPr lIns="64998" tIns="64998" rIns="64998" bIns="64998"/>
          <a:lstStyle>
            <a:lvl1pPr defTabSz="1299922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0" name="A"/>
          <p:cNvSpPr/>
          <p:nvPr/>
        </p:nvSpPr>
        <p:spPr>
          <a:xfrm>
            <a:off x="-2" y="14067816"/>
            <a:ext cx="24384004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marL="479256" indent="-441156" algn="l" defTabSz="12700">
              <a:buSzPct val="100000"/>
              <a:buChar char="•"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/>
          <p:nvPr>
            <p:ph type="title"/>
          </p:nvPr>
        </p:nvSpPr>
        <p:spPr>
          <a:xfrm>
            <a:off x="520191" y="2618420"/>
            <a:ext cx="5895512" cy="1548536"/>
          </a:xfrm>
          <a:prstGeom prst="rect">
            <a:avLst/>
          </a:prstGeom>
          <a:noFill/>
        </p:spPr>
        <p:txBody>
          <a:bodyPr lIns="34664" tIns="34664" rIns="34664" bIns="34664"/>
          <a:lstStyle>
            <a:lvl1pPr defTabSz="649961">
              <a:defRPr sz="4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9" name="Body Level One…"/>
          <p:cNvSpPr txBox="1"/>
          <p:nvPr>
            <p:ph type="body" sz="quarter" idx="1"/>
          </p:nvPr>
        </p:nvSpPr>
        <p:spPr>
          <a:xfrm>
            <a:off x="1040383" y="4166954"/>
            <a:ext cx="4855127" cy="2254168"/>
          </a:xfrm>
          <a:prstGeom prst="rect">
            <a:avLst/>
          </a:prstGeom>
        </p:spPr>
        <p:txBody>
          <a:bodyPr lIns="34664" tIns="34664" rIns="34664" bIns="34664"/>
          <a:lstStyle>
            <a:lvl1pPr algn="ctr" defTabSz="649961">
              <a:spcBef>
                <a:spcPts val="500"/>
              </a:spcBef>
              <a:defRPr sz="3200">
                <a:solidFill>
                  <a:srgbClr val="888888"/>
                </a:solidFill>
              </a:defRPr>
            </a:lvl1pPr>
            <a:lvl2pPr algn="ctr" defTabSz="649961">
              <a:spcBef>
                <a:spcPts val="500"/>
              </a:spcBef>
              <a:defRPr sz="3200">
                <a:solidFill>
                  <a:srgbClr val="888888"/>
                </a:solidFill>
              </a:defRPr>
            </a:lvl2pPr>
            <a:lvl3pPr algn="ctr" defTabSz="649961">
              <a:spcBef>
                <a:spcPts val="500"/>
              </a:spcBef>
              <a:defRPr sz="3200">
                <a:solidFill>
                  <a:srgbClr val="888888"/>
                </a:solidFill>
              </a:defRPr>
            </a:lvl3pPr>
            <a:lvl4pPr algn="ctr" defTabSz="649961">
              <a:spcBef>
                <a:spcPts val="500"/>
              </a:spcBef>
              <a:defRPr sz="3200">
                <a:solidFill>
                  <a:srgbClr val="888888"/>
                </a:solidFill>
              </a:defRPr>
            </a:lvl4pPr>
            <a:lvl5pPr algn="ctr" defTabSz="649961">
              <a:spcBef>
                <a:spcPts val="500"/>
              </a:spcBef>
              <a:defRPr sz="32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6337553" y="6058014"/>
            <a:ext cx="251546" cy="242145"/>
          </a:xfrm>
          <a:prstGeom prst="rect">
            <a:avLst/>
          </a:prstGeom>
        </p:spPr>
        <p:txBody>
          <a:bodyPr lIns="34664" tIns="34664" rIns="34664" bIns="34664"/>
          <a:lstStyle>
            <a:lvl1pPr defTabSz="649961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/>
          <p:nvPr>
            <p:ph type="title"/>
          </p:nvPr>
        </p:nvSpPr>
        <p:spPr>
          <a:xfrm>
            <a:off x="512" y="-6338"/>
            <a:ext cx="24382977" cy="14013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7AAA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" name="A"/>
          <p:cNvSpPr/>
          <p:nvPr/>
        </p:nvSpPr>
        <p:spPr>
          <a:xfrm>
            <a:off x="-2" y="14067816"/>
            <a:ext cx="24384004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marL="479256" indent="-441156" algn="l" defTabSz="12700">
              <a:buSzPct val="100000"/>
              <a:buChar char="•"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Text"/>
          <p:cNvSpPr txBox="1"/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  <a:noFill/>
        </p:spPr>
        <p:txBody>
          <a:bodyPr lIns="64937" tIns="64937" rIns="64937" bIns="64937"/>
          <a:lstStyle>
            <a:lvl1pPr defTabSz="1298668">
              <a:defRPr sz="62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7" name="Body Level One…"/>
          <p:cNvSpPr txBox="1"/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4937" tIns="64937" rIns="64937" bIns="64937"/>
          <a:lstStyle>
            <a:lvl1pPr algn="ctr" defTabSz="1298668">
              <a:spcBef>
                <a:spcPts val="1000"/>
              </a:spcBef>
              <a:defRPr sz="4400">
                <a:solidFill>
                  <a:srgbClr val="888888"/>
                </a:solidFill>
              </a:defRPr>
            </a:lvl1pPr>
            <a:lvl2pPr algn="ctr" defTabSz="1298668">
              <a:spcBef>
                <a:spcPts val="1000"/>
              </a:spcBef>
              <a:defRPr sz="4400">
                <a:solidFill>
                  <a:srgbClr val="888888"/>
                </a:solidFill>
              </a:defRPr>
            </a:lvl2pPr>
            <a:lvl3pPr algn="ctr" defTabSz="1298668">
              <a:spcBef>
                <a:spcPts val="1000"/>
              </a:spcBef>
              <a:defRPr sz="4400">
                <a:solidFill>
                  <a:srgbClr val="888888"/>
                </a:solidFill>
              </a:defRPr>
            </a:lvl3pPr>
            <a:lvl4pPr algn="ctr" defTabSz="1298668">
              <a:spcBef>
                <a:spcPts val="1000"/>
              </a:spcBef>
              <a:defRPr sz="4400">
                <a:solidFill>
                  <a:srgbClr val="888888"/>
                </a:solidFill>
              </a:defRPr>
            </a:lvl4pPr>
            <a:lvl5pPr algn="ctr" defTabSz="1298668">
              <a:spcBef>
                <a:spcPts val="1000"/>
              </a:spcBef>
              <a:defRPr sz="4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/>
          <p:nvPr>
            <p:ph type="sldNum" sz="quarter" idx="2"/>
          </p:nvPr>
        </p:nvSpPr>
        <p:spPr>
          <a:xfrm>
            <a:off x="11985963" y="9123872"/>
            <a:ext cx="368597" cy="351829"/>
          </a:xfrm>
          <a:prstGeom prst="rect">
            <a:avLst/>
          </a:prstGeom>
        </p:spPr>
        <p:txBody>
          <a:bodyPr lIns="64937" tIns="64937" rIns="64937" bIns="64937"/>
          <a:lstStyle>
            <a:lvl1pPr defTabSz="1298668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  <a:noFill/>
        </p:spPr>
        <p:txBody>
          <a:bodyPr lIns="91320" tIns="91320" rIns="91320" bIns="91320"/>
          <a:lstStyle>
            <a:lvl1pPr defTabSz="1826252">
              <a:defRPr sz="88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6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320" tIns="91320" rIns="91320" bIns="91320"/>
          <a:lstStyle>
            <a:lvl1pPr algn="ctr" defTabSz="1826252">
              <a:spcBef>
                <a:spcPts val="1400"/>
              </a:spcBef>
              <a:defRPr sz="6200">
                <a:solidFill>
                  <a:srgbClr val="888888"/>
                </a:solidFill>
              </a:defRPr>
            </a:lvl1pPr>
            <a:lvl2pPr algn="ctr" defTabSz="1826252">
              <a:spcBef>
                <a:spcPts val="1400"/>
              </a:spcBef>
              <a:defRPr sz="6200">
                <a:solidFill>
                  <a:srgbClr val="888888"/>
                </a:solidFill>
              </a:defRPr>
            </a:lvl2pPr>
            <a:lvl3pPr algn="ctr" defTabSz="1826252">
              <a:spcBef>
                <a:spcPts val="1400"/>
              </a:spcBef>
              <a:defRPr sz="6200">
                <a:solidFill>
                  <a:srgbClr val="888888"/>
                </a:solidFill>
              </a:defRPr>
            </a:lvl3pPr>
            <a:lvl4pPr algn="ctr" defTabSz="1826252">
              <a:spcBef>
                <a:spcPts val="1400"/>
              </a:spcBef>
              <a:defRPr sz="6200">
                <a:solidFill>
                  <a:srgbClr val="888888"/>
                </a:solidFill>
              </a:defRPr>
            </a:lvl4pPr>
            <a:lvl5pPr algn="ctr" defTabSz="1826252">
              <a:spcBef>
                <a:spcPts val="1400"/>
              </a:spcBef>
              <a:defRPr sz="62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Slide Number"/>
          <p:cNvSpPr txBox="1"/>
          <p:nvPr>
            <p:ph type="sldNum" sz="quarter" idx="2"/>
          </p:nvPr>
        </p:nvSpPr>
        <p:spPr>
          <a:xfrm>
            <a:off x="19887231" y="12813690"/>
            <a:ext cx="534371" cy="528270"/>
          </a:xfrm>
          <a:prstGeom prst="rect">
            <a:avLst/>
          </a:prstGeom>
        </p:spPr>
        <p:txBody>
          <a:bodyPr lIns="91320" tIns="91320" rIns="91320" bIns="91320"/>
          <a:lstStyle>
            <a:lvl1pPr defTabSz="1826252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  <a:noFill/>
        </p:spPr>
        <p:txBody>
          <a:bodyPr lIns="91438" tIns="91438" rIns="91438" bIns="91438"/>
          <a:lstStyle>
            <a:lvl1pPr defTabSz="1828800">
              <a:defRPr sz="88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5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8" tIns="91438" rIns="91438" bIns="91438"/>
          <a:lstStyle>
            <a:lvl1pPr algn="ctr" defTabSz="1828800">
              <a:spcBef>
                <a:spcPts val="1500"/>
              </a:spcBef>
            </a:lvl1pPr>
            <a:lvl2pPr algn="ctr" defTabSz="1828800">
              <a:spcBef>
                <a:spcPts val="1500"/>
              </a:spcBef>
            </a:lvl2pPr>
            <a:lvl3pPr algn="ctr" defTabSz="1828800">
              <a:spcBef>
                <a:spcPts val="1500"/>
              </a:spcBef>
            </a:lvl3pPr>
            <a:lvl4pPr algn="ctr" defTabSz="1828800">
              <a:spcBef>
                <a:spcPts val="1500"/>
              </a:spcBef>
            </a:lvl4pPr>
            <a:lvl5pPr algn="ctr" defTabSz="1828800">
              <a:spcBef>
                <a:spcPts val="15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xfrm>
            <a:off x="19830486" y="12490450"/>
            <a:ext cx="591115" cy="577645"/>
          </a:xfrm>
          <a:prstGeom prst="rect">
            <a:avLst/>
          </a:prstGeom>
        </p:spPr>
        <p:txBody>
          <a:bodyPr lIns="91438" tIns="91438" rIns="91438" bIns="91438" anchor="t"/>
          <a:lstStyle>
            <a:lvl1pPr defTabSz="1828800">
              <a:defRPr sz="2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19915314" y="12825891"/>
            <a:ext cx="506286" cy="503868"/>
          </a:xfrm>
          <a:prstGeom prst="rect">
            <a:avLst/>
          </a:prstGeom>
        </p:spPr>
        <p:txBody>
          <a:bodyPr/>
          <a:lstStyle>
            <a:lvl1pPr defTabSz="1284082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Text"/>
          <p:cNvSpPr txBox="1"/>
          <p:nvPr>
            <p:ph type="title"/>
          </p:nvPr>
        </p:nvSpPr>
        <p:spPr>
          <a:xfrm>
            <a:off x="512" y="-6338"/>
            <a:ext cx="24382977" cy="1655393"/>
          </a:xfrm>
          <a:prstGeom prst="rect">
            <a:avLst/>
          </a:prstGeom>
        </p:spPr>
        <p:txBody>
          <a:bodyPr lIns="91436" tIns="91436" rIns="91436" bIns="91436"/>
          <a:lstStyle/>
          <a:p>
            <a:pPr/>
            <a:r>
              <a:t>Title Text</a:t>
            </a:r>
          </a:p>
        </p:txBody>
      </p:sp>
      <p:sp>
        <p:nvSpPr>
          <p:cNvPr id="241" name="A"/>
          <p:cNvSpPr/>
          <p:nvPr/>
        </p:nvSpPr>
        <p:spPr>
          <a:xfrm>
            <a:off x="-3" y="14067815"/>
            <a:ext cx="24384006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marL="479256" indent="-441156" algn="l" defTabSz="12700">
              <a:buSzPct val="100000"/>
              <a:buChar char="•"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 Text"/>
          <p:cNvSpPr/>
          <p:nvPr>
            <p:ph type="title"/>
          </p:nvPr>
        </p:nvSpPr>
        <p:spPr>
          <a:xfrm>
            <a:off x="513" y="-6337"/>
            <a:ext cx="24382975" cy="1655391"/>
          </a:xfrm>
          <a:prstGeom prst="rect">
            <a:avLst/>
          </a:prstGeom>
        </p:spPr>
        <p:txBody>
          <a:bodyPr lIns="91437" tIns="91437" rIns="91437" bIns="91437"/>
          <a:lstStyle>
            <a:lvl1pPr defTabSz="1285322"/>
          </a:lstStyle>
          <a:p>
            <a:pPr/>
            <a:r>
              <a:t>Title Text</a:t>
            </a:r>
          </a:p>
        </p:txBody>
      </p:sp>
      <p:sp>
        <p:nvSpPr>
          <p:cNvPr id="250" name="A"/>
          <p:cNvSpPr/>
          <p:nvPr/>
        </p:nvSpPr>
        <p:spPr>
          <a:xfrm>
            <a:off x="-1" y="14067818"/>
            <a:ext cx="24384001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marL="479257" indent="-441157" algn="l" defTabSz="12700">
              <a:buSzPct val="100000"/>
              <a:buChar char="•"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xfrm>
            <a:off x="16154400" y="12813606"/>
            <a:ext cx="4267200" cy="528438"/>
          </a:xfrm>
          <a:prstGeom prst="rect">
            <a:avLst/>
          </a:prstGeom>
        </p:spPr>
        <p:txBody>
          <a:bodyPr wrap="square"/>
          <a:lstStyle>
            <a:lvl1pPr defTabSz="1285322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A"/>
          <p:cNvSpPr/>
          <p:nvPr/>
        </p:nvSpPr>
        <p:spPr>
          <a:xfrm>
            <a:off x="-2" y="11879115"/>
            <a:ext cx="24384004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3" name="640 x 540"/>
          <p:cNvSpPr/>
          <p:nvPr/>
        </p:nvSpPr>
        <p:spPr>
          <a:xfrm>
            <a:off x="-4081" y="2033668"/>
            <a:ext cx="8123126" cy="6858001"/>
          </a:xfrm>
          <a:prstGeom prst="rect">
            <a:avLst/>
          </a:prstGeom>
          <a:solidFill>
            <a:srgbClr val="D6D6D6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0" tIns="3175000" rIns="3175000" bIns="3175000">
            <a:spAutoFit/>
          </a:bodyPr>
          <a:lstStyle>
            <a:lvl1pPr algn="l" defTabSz="12700">
              <a:defRPr sz="2900">
                <a:solidFill>
                  <a:srgbClr val="000000"/>
                </a:solidFill>
              </a:defRPr>
            </a:lvl1pPr>
          </a:lstStyle>
          <a:p>
            <a:pPr/>
            <a:r>
              <a:t>640 x 540</a:t>
            </a:r>
          </a:p>
        </p:txBody>
      </p:sp>
      <p:sp>
        <p:nvSpPr>
          <p:cNvPr id="34" name="640 x 540"/>
          <p:cNvSpPr/>
          <p:nvPr/>
        </p:nvSpPr>
        <p:spPr>
          <a:xfrm>
            <a:off x="8128814" y="2033668"/>
            <a:ext cx="8123129" cy="6858001"/>
          </a:xfrm>
          <a:prstGeom prst="rect">
            <a:avLst/>
          </a:prstGeom>
          <a:solidFill>
            <a:srgbClr val="D6D6D6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0" tIns="3175000" rIns="3175000" bIns="3175000">
            <a:spAutoFit/>
          </a:bodyPr>
          <a:lstStyle>
            <a:lvl1pPr algn="l" defTabSz="12700">
              <a:defRPr sz="2900">
                <a:solidFill>
                  <a:srgbClr val="000000"/>
                </a:solidFill>
              </a:defRPr>
            </a:lvl1pPr>
          </a:lstStyle>
          <a:p>
            <a:pPr/>
            <a:r>
              <a:t>640 x 540</a:t>
            </a:r>
          </a:p>
        </p:txBody>
      </p:sp>
      <p:sp>
        <p:nvSpPr>
          <p:cNvPr id="35" name="640 x 540"/>
          <p:cNvSpPr/>
          <p:nvPr/>
        </p:nvSpPr>
        <p:spPr>
          <a:xfrm>
            <a:off x="16252530" y="2033668"/>
            <a:ext cx="8123129" cy="6858001"/>
          </a:xfrm>
          <a:prstGeom prst="rect">
            <a:avLst/>
          </a:prstGeom>
          <a:solidFill>
            <a:srgbClr val="D6D6D6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0" tIns="3175000" rIns="3175000" bIns="3175000">
            <a:spAutoFit/>
          </a:bodyPr>
          <a:lstStyle>
            <a:lvl1pPr algn="l" defTabSz="12700">
              <a:defRPr sz="2900">
                <a:solidFill>
                  <a:srgbClr val="000000"/>
                </a:solidFill>
              </a:defRPr>
            </a:lvl1pPr>
          </a:lstStyle>
          <a:p>
            <a:pPr/>
            <a:r>
              <a:t>640 x 540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xfrm>
            <a:off x="512" y="-6338"/>
            <a:ext cx="24382977" cy="178239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0" y="12192000"/>
            <a:ext cx="24384000" cy="1507381"/>
          </a:xfrm>
          <a:prstGeom prst="rect">
            <a:avLst/>
          </a:prstGeom>
          <a:solidFill>
            <a:srgbClr val="FDEADA"/>
          </a:solidFill>
        </p:spPr>
        <p:txBody>
          <a:bodyPr lIns="190500" tIns="190500" rIns="190500" bIns="19050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xfrm>
            <a:off x="512" y="-6338"/>
            <a:ext cx="24382977" cy="178239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A…"/>
          <p:cNvSpPr/>
          <p:nvPr/>
        </p:nvSpPr>
        <p:spPr>
          <a:xfrm>
            <a:off x="0" y="12192000"/>
            <a:ext cx="24384000" cy="1507381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0" tIns="190500" rIns="190500" bIns="190500">
            <a:spAutoFit/>
          </a:bodyPr>
          <a:lstStyle/>
          <a:p>
            <a:pPr indent="381000" algn="l" defTabSz="127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</a:t>
            </a:r>
          </a:p>
          <a:p>
            <a:pPr indent="381000" algn="l" defTabSz="127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/>
          <p:nvPr>
            <p:ph type="title"/>
          </p:nvPr>
        </p:nvSpPr>
        <p:spPr>
          <a:xfrm>
            <a:off x="3363309" y="2"/>
            <a:ext cx="17972693" cy="1975944"/>
          </a:xfrm>
          <a:prstGeom prst="rect">
            <a:avLst/>
          </a:prstGeom>
          <a:noFill/>
        </p:spPr>
        <p:txBody>
          <a:bodyPr lIns="91404" tIns="91404" rIns="91404" bIns="91404"/>
          <a:lstStyle>
            <a:lvl1pPr algn="l" defTabSz="1828800">
              <a:lnSpc>
                <a:spcPct val="90000"/>
              </a:lnSpc>
              <a:defRPr sz="12000">
                <a:solidFill>
                  <a:srgbClr val="D99594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" name="Body Level One…"/>
          <p:cNvSpPr txBox="1"/>
          <p:nvPr>
            <p:ph type="body" idx="1"/>
          </p:nvPr>
        </p:nvSpPr>
        <p:spPr>
          <a:xfrm>
            <a:off x="3363309" y="2228194"/>
            <a:ext cx="16715393" cy="10125734"/>
          </a:xfrm>
          <a:prstGeom prst="rect">
            <a:avLst/>
          </a:prstGeom>
        </p:spPr>
        <p:txBody>
          <a:bodyPr/>
          <a:lstStyle>
            <a:lvl1pPr defTabSz="1828800">
              <a:lnSpc>
                <a:spcPct val="90000"/>
              </a:lnSpc>
              <a:spcBef>
                <a:spcPts val="2000"/>
              </a:spcBef>
              <a:defRPr sz="5600"/>
            </a:lvl1pPr>
            <a:lvl2pPr defTabSz="1828800">
              <a:lnSpc>
                <a:spcPct val="90000"/>
              </a:lnSpc>
              <a:spcBef>
                <a:spcPts val="2000"/>
              </a:spcBef>
              <a:defRPr sz="5600"/>
            </a:lvl2pPr>
            <a:lvl3pPr defTabSz="1828800">
              <a:lnSpc>
                <a:spcPct val="90000"/>
              </a:lnSpc>
              <a:spcBef>
                <a:spcPts val="2000"/>
              </a:spcBef>
              <a:defRPr sz="5600"/>
            </a:lvl3pPr>
            <a:lvl4pPr defTabSz="1828800">
              <a:lnSpc>
                <a:spcPct val="90000"/>
              </a:lnSpc>
              <a:spcBef>
                <a:spcPts val="2000"/>
              </a:spcBef>
              <a:defRPr sz="5600"/>
            </a:lvl4pPr>
            <a:lvl5pPr defTabSz="1828800">
              <a:lnSpc>
                <a:spcPct val="90000"/>
              </a:lnSpc>
              <a:spcBef>
                <a:spcPts val="2000"/>
              </a:spcBef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xfrm>
            <a:off x="20625785" y="13125469"/>
            <a:ext cx="504476" cy="483839"/>
          </a:xfrm>
          <a:prstGeom prst="rect">
            <a:avLst/>
          </a:prstGeom>
        </p:spPr>
        <p:txBody>
          <a:bodyPr/>
          <a:lstStyle>
            <a:lvl1pPr defTabSz="18288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/>
          <p:nvPr>
            <p:ph type="title"/>
          </p:nvPr>
        </p:nvSpPr>
        <p:spPr>
          <a:xfrm>
            <a:off x="975358" y="2623536"/>
            <a:ext cx="11054083" cy="2903504"/>
          </a:xfrm>
          <a:prstGeom prst="rect">
            <a:avLst/>
          </a:prstGeom>
          <a:noFill/>
        </p:spPr>
        <p:txBody>
          <a:bodyPr lIns="65017" tIns="65017" rIns="65017" bIns="65017"/>
          <a:lstStyle>
            <a:lvl1pPr defTabSz="914302"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sz="quarter" idx="1"/>
          </p:nvPr>
        </p:nvSpPr>
        <p:spPr>
          <a:xfrm>
            <a:off x="1950718" y="5527040"/>
            <a:ext cx="9103362" cy="4226562"/>
          </a:xfrm>
          <a:prstGeom prst="rect">
            <a:avLst/>
          </a:prstGeom>
        </p:spPr>
        <p:txBody>
          <a:bodyPr lIns="65017" tIns="65017" rIns="65017" bIns="65017"/>
          <a:lstStyle>
            <a:lvl1pPr algn="ctr" defTabSz="914302">
              <a:spcBef>
                <a:spcPts val="700"/>
              </a:spcBef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defTabSz="914302">
              <a:spcBef>
                <a:spcPts val="700"/>
              </a:spcBef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defTabSz="914302">
              <a:spcBef>
                <a:spcPts val="700"/>
              </a:spcBef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defTabSz="914302">
              <a:spcBef>
                <a:spcPts val="700"/>
              </a:spcBef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defTabSz="914302">
              <a:spcBef>
                <a:spcPts val="700"/>
              </a:spcBef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xfrm>
            <a:off x="12005846" y="9130192"/>
            <a:ext cx="348715" cy="339190"/>
          </a:xfrm>
          <a:prstGeom prst="rect">
            <a:avLst/>
          </a:prstGeom>
        </p:spPr>
        <p:txBody>
          <a:bodyPr lIns="65017" tIns="65017" rIns="65017" bIns="65017"/>
          <a:lstStyle>
            <a:lvl1pPr defTabSz="913126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/>
          <p:nvPr>
            <p:ph type="title"/>
          </p:nvPr>
        </p:nvSpPr>
        <p:spPr>
          <a:xfrm>
            <a:off x="975358" y="2623536"/>
            <a:ext cx="11054083" cy="2903504"/>
          </a:xfrm>
          <a:prstGeom prst="rect">
            <a:avLst/>
          </a:prstGeom>
          <a:noFill/>
        </p:spPr>
        <p:txBody>
          <a:bodyPr lIns="65022" tIns="65022" rIns="65022" bIns="65022"/>
          <a:lstStyle>
            <a:lvl1pPr defTabSz="914106">
              <a:defRPr sz="62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" name="Body Level One…"/>
          <p:cNvSpPr txBox="1"/>
          <p:nvPr>
            <p:ph type="body" sz="quarter" idx="1"/>
          </p:nvPr>
        </p:nvSpPr>
        <p:spPr>
          <a:xfrm>
            <a:off x="1950718" y="5527040"/>
            <a:ext cx="9103362" cy="4226562"/>
          </a:xfrm>
          <a:prstGeom prst="rect">
            <a:avLst/>
          </a:prstGeom>
        </p:spPr>
        <p:txBody>
          <a:bodyPr lIns="65022" tIns="65022" rIns="65022" bIns="65022"/>
          <a:lstStyle>
            <a:lvl1pPr algn="ctr" defTabSz="914106">
              <a:spcBef>
                <a:spcPts val="700"/>
              </a:spcBef>
              <a:defRPr sz="4400">
                <a:solidFill>
                  <a:srgbClr val="888888"/>
                </a:solidFill>
              </a:defRPr>
            </a:lvl1pPr>
            <a:lvl2pPr algn="ctr" defTabSz="914106">
              <a:spcBef>
                <a:spcPts val="700"/>
              </a:spcBef>
              <a:defRPr sz="4400">
                <a:solidFill>
                  <a:srgbClr val="888888"/>
                </a:solidFill>
              </a:defRPr>
            </a:lvl2pPr>
            <a:lvl3pPr algn="ctr" defTabSz="914106">
              <a:spcBef>
                <a:spcPts val="700"/>
              </a:spcBef>
              <a:defRPr sz="4400">
                <a:solidFill>
                  <a:srgbClr val="888888"/>
                </a:solidFill>
              </a:defRPr>
            </a:lvl3pPr>
            <a:lvl4pPr algn="ctr" defTabSz="914106">
              <a:spcBef>
                <a:spcPts val="700"/>
              </a:spcBef>
              <a:defRPr sz="4400">
                <a:solidFill>
                  <a:srgbClr val="888888"/>
                </a:solidFill>
              </a:defRPr>
            </a:lvl4pPr>
            <a:lvl5pPr algn="ctr" defTabSz="914106">
              <a:spcBef>
                <a:spcPts val="700"/>
              </a:spcBef>
              <a:defRPr sz="4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xfrm>
            <a:off x="11985796" y="9123788"/>
            <a:ext cx="368765" cy="351997"/>
          </a:xfrm>
          <a:prstGeom prst="rect">
            <a:avLst/>
          </a:prstGeom>
        </p:spPr>
        <p:txBody>
          <a:bodyPr lIns="65022" tIns="65022" rIns="65022" bIns="65022"/>
          <a:lstStyle>
            <a:lvl1pPr defTabSz="913126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12" y="-6338"/>
            <a:ext cx="24382977" cy="1655393"/>
          </a:xfrm>
          <a:prstGeom prst="rect">
            <a:avLst/>
          </a:prstGeom>
          <a:solidFill>
            <a:srgbClr val="DBEEF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6" tIns="91436" rIns="91436" bIns="9143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A"/>
          <p:cNvSpPr/>
          <p:nvPr/>
        </p:nvSpPr>
        <p:spPr>
          <a:xfrm>
            <a:off x="-2" y="11879115"/>
            <a:ext cx="24384004" cy="1824882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0" tIns="635000" rIns="635000" bIns="635000" anchor="ctr">
            <a:spAutoFit/>
          </a:bodyPr>
          <a:lstStyle>
            <a:lvl1pPr indent="38100" algn="l" defTabSz="127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4" name="960 x 540"/>
          <p:cNvSpPr/>
          <p:nvPr/>
        </p:nvSpPr>
        <p:spPr>
          <a:xfrm>
            <a:off x="12195109" y="2033668"/>
            <a:ext cx="12187130" cy="6858001"/>
          </a:xfrm>
          <a:prstGeom prst="rect">
            <a:avLst/>
          </a:prstGeom>
          <a:solidFill>
            <a:srgbClr val="D6D6D6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0" tIns="3175000" rIns="3175000" bIns="3175000">
            <a:spAutoFit/>
          </a:bodyPr>
          <a:lstStyle>
            <a:lvl1pPr algn="l" defTabSz="12700">
              <a:defRPr sz="2900">
                <a:solidFill>
                  <a:srgbClr val="000000"/>
                </a:solidFill>
              </a:defRPr>
            </a:lvl1pPr>
          </a:lstStyle>
          <a:p>
            <a:pPr/>
            <a:r>
              <a:t>960 x 540</a:t>
            </a:r>
          </a:p>
        </p:txBody>
      </p:sp>
      <p:sp>
        <p:nvSpPr>
          <p:cNvPr id="5" name="960 x 540"/>
          <p:cNvSpPr/>
          <p:nvPr/>
        </p:nvSpPr>
        <p:spPr>
          <a:xfrm>
            <a:off x="-4082" y="2033668"/>
            <a:ext cx="12187129" cy="6858001"/>
          </a:xfrm>
          <a:prstGeom prst="rect">
            <a:avLst/>
          </a:prstGeom>
          <a:solidFill>
            <a:srgbClr val="D6D6D6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75000" tIns="3175000" rIns="3175000" bIns="3175000">
            <a:spAutoFit/>
          </a:bodyPr>
          <a:lstStyle>
            <a:lvl1pPr algn="l" defTabSz="12700">
              <a:defRPr sz="2900">
                <a:solidFill>
                  <a:srgbClr val="000000"/>
                </a:solidFill>
              </a:defRPr>
            </a:lvl1pPr>
          </a:lstStyle>
          <a:p>
            <a:pPr/>
            <a:r>
              <a:t>960 x 540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4" tIns="91404" rIns="91404" bIns="9140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19887061" y="12813606"/>
            <a:ext cx="534539" cy="528438"/>
          </a:xfrm>
          <a:prstGeom prst="rect">
            <a:avLst/>
          </a:prstGeom>
          <a:ln w="12700">
            <a:miter lim="400000"/>
          </a:ln>
        </p:spPr>
        <p:txBody>
          <a:bodyPr wrap="none" lIns="91404" tIns="91404" rIns="91404" bIns="91404" anchor="ctr">
            <a:spAutoFit/>
          </a:bodyPr>
          <a:lstStyle>
            <a:lvl1pPr algn="r"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ransition xmlns:p14="http://schemas.microsoft.com/office/powerpoint/2010/main" spd="med" advClick="1"/>
  <p:txStyles>
    <p:titleStyle>
      <a:lvl1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285322" rtl="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285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1.tif"/><Relationship Id="rId6" Type="http://schemas.openxmlformats.org/officeDocument/2006/relationships/image" Target="../media/image2.jpeg"/><Relationship Id="rId7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5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png"/><Relationship Id="rId3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usan Odstrcil1,2…"/>
          <p:cNvSpPr txBox="1"/>
          <p:nvPr/>
        </p:nvSpPr>
        <p:spPr>
          <a:xfrm>
            <a:off x="-1" y="5207665"/>
            <a:ext cx="24384001" cy="3050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0" tIns="254000" rIns="254000" bIns="254000">
            <a:spAutoFit/>
          </a:bodyPr>
          <a:lstStyle/>
          <a:p>
            <a:pPr defTabSz="914007">
              <a:lnSpc>
                <a:spcPct val="150000"/>
              </a:lnSpc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/>
              <a:t>Dusan Odstrcil</a:t>
            </a:r>
            <a:r>
              <a:rPr baseline="31999"/>
              <a:t>1,2</a:t>
            </a:r>
          </a:p>
          <a:p>
            <a:pPr defTabSz="914007">
              <a:lnSpc>
                <a:spcPct val="200000"/>
              </a:lnSpc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J. A. Davies</a:t>
            </a:r>
            <a:r>
              <a:rPr baseline="31999"/>
              <a:t>3</a:t>
            </a:r>
            <a:r>
              <a:t>, S. Gonzi</a:t>
            </a:r>
            <a:r>
              <a:rPr baseline="31999"/>
              <a:t>4</a:t>
            </a:r>
            <a:r>
              <a:t>, J. Zhang</a:t>
            </a:r>
            <a:r>
              <a:rPr baseline="31999"/>
              <a:t>2</a:t>
            </a:r>
            <a:r>
              <a:t>, V. J. Pizzo</a:t>
            </a:r>
            <a:r>
              <a:rPr baseline="31999"/>
              <a:t>5</a:t>
            </a:r>
            <a:r>
              <a:t>, E Adamson</a:t>
            </a:r>
            <a:r>
              <a:rPr baseline="31999"/>
              <a:t>5</a:t>
            </a:r>
            <a:r>
              <a:t>, A. Chulaki</a:t>
            </a:r>
            <a:r>
              <a:rPr baseline="31999"/>
              <a:t>1</a:t>
            </a:r>
            <a:r>
              <a:t>, L. M. Mays</a:t>
            </a:r>
            <a:r>
              <a:rPr baseline="31999"/>
              <a:t>1</a:t>
            </a:r>
          </a:p>
          <a:p>
            <a:pPr defTabSz="914007">
              <a:lnSpc>
                <a:spcPct val="200000"/>
              </a:lnSpc>
              <a:tabLst>
                <a:tab pos="1270000" algn="l"/>
                <a:tab pos="2578100" algn="l"/>
                <a:tab pos="3873500" algn="l"/>
                <a:tab pos="5181600" algn="l"/>
                <a:tab pos="6477000" algn="l"/>
                <a:tab pos="7772400" algn="l"/>
                <a:tab pos="9080500" algn="l"/>
                <a:tab pos="10375900" algn="l"/>
                <a:tab pos="11684000" algn="l"/>
                <a:tab pos="12979400" algn="l"/>
                <a:tab pos="14274800" algn="l"/>
              </a:tabLst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1</a:t>
            </a:r>
            <a:r>
              <a:t>NASA/GSFC, </a:t>
            </a:r>
            <a:r>
              <a:rPr baseline="31999"/>
              <a:t>2</a:t>
            </a:r>
            <a:r>
              <a:t>George Mason Univ, </a:t>
            </a:r>
            <a:r>
              <a:rPr baseline="34499"/>
              <a:t>3</a:t>
            </a:r>
            <a:r>
              <a:t>STFC Rutherford Appleton Lab, </a:t>
            </a:r>
            <a:r>
              <a:rPr baseline="31999"/>
              <a:t>4</a:t>
            </a:r>
            <a:r>
              <a:t>UK Met Office, </a:t>
            </a:r>
            <a:r>
              <a:rPr baseline="31999" strike="sngStrike"/>
              <a:t>5</a:t>
            </a:r>
            <a:r>
              <a:t>NOAA/SWPC</a:t>
            </a:r>
          </a:p>
        </p:txBody>
      </p:sp>
      <p:sp>
        <p:nvSpPr>
          <p:cNvPr id="261" name="Improving the Arrival-Time Prediction of CMEs…"/>
          <p:cNvSpPr/>
          <p:nvPr>
            <p:ph type="title"/>
          </p:nvPr>
        </p:nvSpPr>
        <p:spPr>
          <a:xfrm>
            <a:off x="0" y="1021706"/>
            <a:ext cx="24384000" cy="3804379"/>
          </a:xfrm>
          <a:prstGeom prst="rect">
            <a:avLst/>
          </a:prstGeom>
          <a:solidFill>
            <a:srgbClr val="DDEEFF"/>
          </a:solidFill>
        </p:spPr>
        <p:txBody>
          <a:bodyPr lIns="508000" tIns="508000" rIns="508000" bIns="508000"/>
          <a:lstStyle/>
          <a:p>
            <a:pPr>
              <a:lnSpc>
                <a:spcPct val="130000"/>
              </a:lnSpc>
              <a:defRPr sz="6400">
                <a:solidFill>
                  <a:srgbClr val="336699"/>
                </a:solidFill>
              </a:defRPr>
            </a:pPr>
            <a:r>
              <a:t>Improving the Arrival-Time Prediction of CMEs </a:t>
            </a:r>
          </a:p>
          <a:p>
            <a:pPr>
              <a:lnSpc>
                <a:spcPct val="130000"/>
              </a:lnSpc>
              <a:defRPr sz="6400">
                <a:solidFill>
                  <a:srgbClr val="336699"/>
                </a:solidFill>
              </a:defRPr>
            </a:pPr>
            <a:r>
              <a:t>by Heliospheric Imagery and Ensemble Modeling</a:t>
            </a:r>
          </a:p>
        </p:txBody>
      </p:sp>
      <p:sp>
        <p:nvSpPr>
          <p:cNvPr id="262" name="CCMC 2024 Workshop                                                                                           College Park, MD, June 3-7, 2024"/>
          <p:cNvSpPr txBox="1"/>
          <p:nvPr/>
        </p:nvSpPr>
        <p:spPr>
          <a:xfrm>
            <a:off x="0" y="12790843"/>
            <a:ext cx="24384000" cy="77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2" tIns="129992" rIns="129992" bIns="129992" anchor="ctr">
            <a:spAutoFit/>
          </a:bodyPr>
          <a:lstStyle>
            <a:lvl1pPr defTabSz="914007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CCMC 2024 Workshop                                                                                           College Park, MD, June 3-7, 2024</a:t>
            </a:r>
          </a:p>
        </p:txBody>
      </p:sp>
      <p:sp>
        <p:nvSpPr>
          <p:cNvPr id="263" name="NASA  Space Weather Science Application Research-to-Operations-to-Research"/>
          <p:cNvSpPr txBox="1"/>
          <p:nvPr/>
        </p:nvSpPr>
        <p:spPr>
          <a:xfrm>
            <a:off x="-2" y="258333"/>
            <a:ext cx="2438400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ct val="120000"/>
              </a:lnSpc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NASA  Space Weather Science Application Research-to-Operations-to-Research (R2O2R)</a:t>
            </a:r>
          </a:p>
        </p:txBody>
      </p:sp>
      <p:pic>
        <p:nvPicPr>
          <p:cNvPr id="26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0167" y="9770319"/>
            <a:ext cx="5052766" cy="2170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NASA_logo.svg.png" descr="NASA_logo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3910" y="9694249"/>
            <a:ext cx="2590902" cy="214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GMURGB.jpg" descr="GMURG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3561" y="9526609"/>
            <a:ext cx="3157857" cy="2026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05940" y="9694249"/>
            <a:ext cx="2724877" cy="2292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SWPC_Logo.jpg" descr="SWPC_Logo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36255" y="9317907"/>
            <a:ext cx="3045568" cy="3045568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ectangle"/>
          <p:cNvSpPr/>
          <p:nvPr/>
        </p:nvSpPr>
        <p:spPr>
          <a:xfrm>
            <a:off x="11671320" y="10127311"/>
            <a:ext cx="2454687" cy="15010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/>
          </a:p>
        </p:txBody>
      </p:sp>
      <p:pic>
        <p:nvPicPr>
          <p:cNvPr id="270" name="Met_Office_Logo.png" descr="Met_Office_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85454" y="9720893"/>
            <a:ext cx="2026684" cy="2026684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Line"/>
          <p:cNvSpPr/>
          <p:nvPr/>
        </p:nvSpPr>
        <p:spPr>
          <a:xfrm>
            <a:off x="0" y="12700000"/>
            <a:ext cx="24384001" cy="0"/>
          </a:xfrm>
          <a:prstGeom prst="line">
            <a:avLst/>
          </a:prstGeom>
          <a:ln w="50800">
            <a:solidFill>
              <a:srgbClr val="336699"/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lide Number"/>
          <p:cNvSpPr txBox="1"/>
          <p:nvPr>
            <p:ph type="sldNum" sz="quarter" idx="4294967295"/>
          </p:nvPr>
        </p:nvSpPr>
        <p:spPr>
          <a:xfrm>
            <a:off x="9320107" y="9105177"/>
            <a:ext cx="3034454" cy="3892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90" name="Observed &amp; Synthetic White-Light   —  CME Images (top) &amp; P-maps (bottom)"/>
          <p:cNvSpPr txBox="1"/>
          <p:nvPr>
            <p:ph type="title" idx="4294967295"/>
          </p:nvPr>
        </p:nvSpPr>
        <p:spPr>
          <a:xfrm>
            <a:off x="0" y="-6337"/>
            <a:ext cx="24384000" cy="1528391"/>
          </a:xfrm>
          <a:prstGeom prst="rect">
            <a:avLst/>
          </a:prstGeom>
          <a:solidFill>
            <a:srgbClr val="DDEEFF"/>
          </a:solidFill>
        </p:spPr>
        <p:txBody>
          <a:bodyPr lIns="91404" tIns="91404" rIns="91404" bIns="91404"/>
          <a:lstStyle/>
          <a:p>
            <a:pPr defTabSz="1299922">
              <a:defRPr sz="4800">
                <a:solidFill>
                  <a:srgbClr val="336699"/>
                </a:solidFill>
              </a:defRPr>
            </a:pPr>
            <a:r>
              <a:t>Observed &amp; Synthetic White-Light   —  CME Images (</a:t>
            </a:r>
            <a:r>
              <a:rPr i="1"/>
              <a:t>top</a:t>
            </a:r>
            <a:r>
              <a:t>) &amp; P-maps (</a:t>
            </a:r>
            <a:r>
              <a:rPr i="1"/>
              <a:t>bottom</a:t>
            </a:r>
            <a:r>
              <a:t>)</a:t>
            </a:r>
          </a:p>
        </p:txBody>
      </p:sp>
      <p:sp>
        <p:nvSpPr>
          <p:cNvPr id="391" name="CME1-a3b2 run"/>
          <p:cNvSpPr txBox="1"/>
          <p:nvPr/>
        </p:nvSpPr>
        <p:spPr>
          <a:xfrm>
            <a:off x="9400999" y="1524985"/>
            <a:ext cx="5588001" cy="735175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0" tIns="127000" rIns="127000" bIns="127000" anchor="ctr">
            <a:normAutofit fontScale="100000" lnSpcReduction="0"/>
          </a:bodyPr>
          <a:lstStyle>
            <a:lvl1pPr defTabSz="1285322">
              <a:defRPr sz="3400">
                <a:solidFill>
                  <a:srgbClr val="2244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CME1-a3b2 run</a:t>
            </a:r>
          </a:p>
        </p:txBody>
      </p:sp>
      <p:sp>
        <p:nvSpPr>
          <p:cNvPr id="392" name="CME2-a3b2 run"/>
          <p:cNvSpPr txBox="1"/>
          <p:nvPr/>
        </p:nvSpPr>
        <p:spPr>
          <a:xfrm>
            <a:off x="17531464" y="1524985"/>
            <a:ext cx="5582001" cy="735174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0" tIns="127000" rIns="127000" bIns="127000" anchor="ctr">
            <a:normAutofit fontScale="100000" lnSpcReduction="0"/>
          </a:bodyPr>
          <a:lstStyle>
            <a:lvl1pPr defTabSz="1285322">
              <a:defRPr sz="3400">
                <a:solidFill>
                  <a:srgbClr val="2244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CME2-a3b2 run</a:t>
            </a:r>
          </a:p>
        </p:txBody>
      </p:sp>
      <p:sp>
        <p:nvSpPr>
          <p:cNvPr id="393" name="HI-1A  —  Level 2"/>
          <p:cNvSpPr txBox="1"/>
          <p:nvPr/>
        </p:nvSpPr>
        <p:spPr>
          <a:xfrm>
            <a:off x="1268939" y="1524985"/>
            <a:ext cx="5590173" cy="735175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0" tIns="127000" rIns="127000" bIns="127000" anchor="ctr">
            <a:normAutofit fontScale="100000" lnSpcReduction="0"/>
          </a:bodyPr>
          <a:lstStyle>
            <a:lvl1pPr defTabSz="1285322">
              <a:defRPr sz="3400">
                <a:solidFill>
                  <a:srgbClr val="2244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HI-1A  —  Level 2</a:t>
            </a:r>
          </a:p>
        </p:txBody>
      </p:sp>
      <p:pic>
        <p:nvPicPr>
          <p:cNvPr id="394" name="fig08b-sta1-hi1-lev2.png" descr="fig08b-sta1-hi1-lev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" y="2164808"/>
            <a:ext cx="7874001" cy="787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fig08c-sta1-a3b2-cme1.png" descr="fig08c-sta1-a3b2-cm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0" y="2164808"/>
            <a:ext cx="8128000" cy="812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fig08d-sta1-a3b2-cme2.png" descr="fig08d-sta1-a3b2-cm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58464" y="2164808"/>
            <a:ext cx="8128001" cy="812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fig09b-stamap1p-hi1-lev2.png" descr="fig09b-stamap1p-hi1-lev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" y="9784889"/>
            <a:ext cx="8128001" cy="40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fig09d-stamap1p-a3b2-cme1.png" descr="fig09d-stamap1p-a3b2-cme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29245" y="9784889"/>
            <a:ext cx="8128001" cy="40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fig09f-stamap1p-a3b2-cme2.png" descr="fig09f-stamap1p-a3b2-cme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53925" y="9784889"/>
            <a:ext cx="8128001" cy="406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Number"/>
          <p:cNvSpPr txBox="1"/>
          <p:nvPr>
            <p:ph type="sldNum" sz="quarter" idx="4294967295"/>
          </p:nvPr>
        </p:nvSpPr>
        <p:spPr>
          <a:xfrm>
            <a:off x="9320107" y="9105177"/>
            <a:ext cx="3034454" cy="3892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02" name="15-Member Ensemble Predictions  —  2 CMEs in “a3b2” BSW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 lIns="91404" tIns="91404" rIns="91404" bIns="91404"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15-Member Ensemble Predictions  —  2 CMEs in “a3b2” BSW</a:t>
            </a:r>
          </a:p>
        </p:txBody>
      </p:sp>
      <p:pic>
        <p:nvPicPr>
          <p:cNvPr id="403" name="fig10-evo5o1-a3b2-cme1.png" descr="fig10-evo5o1-a3b2-cm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028" y="7724986"/>
            <a:ext cx="12192001" cy="609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fig11-evo5o1-a3b2-cme2.png" descr="fig11-evo5o1-a3b2-cm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69748" y="7724986"/>
            <a:ext cx="12192001" cy="609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fig09f-stamap1p-a3b2-cme2.png" descr="fig09f-stamap1p-a3b2-cm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41148" y="1575520"/>
            <a:ext cx="12192001" cy="609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fig09d-stamap1p-a3b2-cme1.png" descr="fig09d-stamap1p-a3b2-cme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70028" y="1575520"/>
            <a:ext cx="12192001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15-Member Ensemble Runs  —  CME1 in “a3b2” BSW"/>
          <p:cNvSpPr/>
          <p:nvPr>
            <p:ph type="title"/>
          </p:nvPr>
        </p:nvSpPr>
        <p:spPr>
          <a:xfrm>
            <a:off x="513" y="-6337"/>
            <a:ext cx="24382975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>
              <a:defRPr sz="5000">
                <a:solidFill>
                  <a:srgbClr val="224488"/>
                </a:solidFill>
              </a:defRPr>
            </a:lvl1pPr>
          </a:lstStyle>
          <a:p>
            <a:pPr/>
            <a:r>
              <a:t>15-Member Ensemble Runs  —  CME1 in “a3b2” BSW</a:t>
            </a:r>
          </a:p>
        </p:txBody>
      </p:sp>
      <p:graphicFrame>
        <p:nvGraphicFramePr>
          <p:cNvPr id="409" name="Table 2"/>
          <p:cNvGraphicFramePr/>
          <p:nvPr/>
        </p:nvGraphicFramePr>
        <p:xfrm>
          <a:off x="635000" y="1772272"/>
          <a:ext cx="20118652" cy="1132142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{EEE7283C-3CF3-47DC-8721-378D4A62B228}</a:tableStyleId>
              </a:tblPr>
              <a:tblGrid>
                <a:gridCol w="1535264"/>
                <a:gridCol w="2922453"/>
                <a:gridCol w="3175409"/>
                <a:gridCol w="3559183"/>
                <a:gridCol w="4455876"/>
                <a:gridCol w="3814252"/>
                <a:gridCol w="3651560"/>
              </a:tblGrid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Run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Vcme (%)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Longitude (deg)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WLToA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WLToA error (min)_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ToA at Earth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ToA error (h)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08T04:40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-209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12-09T16:42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-8.783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08T04:45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-204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12-09T17:08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-8.350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08T04:45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-204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12-09T20:28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-5.016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08T03:25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-274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12-09T13:33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-11.933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08T03:24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-285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12-09T14:05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-11.400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08T03:24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-285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12-09T17:39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-7.833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7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08T02:44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-325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12-09T10:55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-14.566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8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b="1" sz="34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08T02:4</a:t>
                      </a:r>
                      <a:r>
                        <a:rPr u="sng"/>
                        <a:t>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-326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12-09T11:33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-13.933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9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08T02:43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-326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12-09T15:12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-10.283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08T02:00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-369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12-09T08:46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-16.716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08T02:04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-365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12-09T09:11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-16.300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08T02:04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-365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12-09T13:01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-12.466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13
14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08T01:23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-406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12-09T06:36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-18.883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08T01:21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-408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12-09T07:11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-18.300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08T01:22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-407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12-09T11:05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-14.400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—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—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—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—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—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12-09T12:52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-12.611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</a:tbl>
          </a:graphicData>
        </a:graphic>
      </p:graphicFrame>
      <p:sp>
        <p:nvSpPr>
          <p:cNvPr id="410" name="Rectangle"/>
          <p:cNvSpPr/>
          <p:nvPr/>
        </p:nvSpPr>
        <p:spPr>
          <a:xfrm>
            <a:off x="890649" y="1879599"/>
            <a:ext cx="7487321" cy="11050201"/>
          </a:xfrm>
          <a:prstGeom prst="rect">
            <a:avLst/>
          </a:prstGeom>
          <a:ln w="50800">
            <a:solidFill>
              <a:srgbClr val="FF40FF"/>
            </a:solidFill>
          </a:ln>
        </p:spPr>
        <p:txBody>
          <a:bodyPr lIns="91436" tIns="91436" rIns="91436" bIns="91436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15-Member Ensemble Runs  —  CME2 in “a3b2” BSW"/>
          <p:cNvSpPr/>
          <p:nvPr>
            <p:ph type="title"/>
          </p:nvPr>
        </p:nvSpPr>
        <p:spPr>
          <a:xfrm>
            <a:off x="513" y="-6337"/>
            <a:ext cx="24382975" cy="1528391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>
              <a:defRPr sz="5000">
                <a:solidFill>
                  <a:srgbClr val="224488"/>
                </a:solidFill>
              </a:defRPr>
            </a:lvl1pPr>
          </a:lstStyle>
          <a:p>
            <a:pPr/>
            <a:r>
              <a:t>15-Member Ensemble Runs  —  CME2 in “a3b2” BSW </a:t>
            </a:r>
          </a:p>
        </p:txBody>
      </p:sp>
      <p:graphicFrame>
        <p:nvGraphicFramePr>
          <p:cNvPr id="413" name="Table 2"/>
          <p:cNvGraphicFramePr/>
          <p:nvPr/>
        </p:nvGraphicFramePr>
        <p:xfrm>
          <a:off x="629952" y="1776620"/>
          <a:ext cx="20118652" cy="1132142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{EEE7283C-3CF3-47DC-8721-378D4A62B228}</a:tableStyleId>
              </a:tblPr>
              <a:tblGrid>
                <a:gridCol w="1525123"/>
                <a:gridCol w="2932803"/>
                <a:gridCol w="3183987"/>
                <a:gridCol w="3567847"/>
                <a:gridCol w="4450549"/>
                <a:gridCol w="3819867"/>
                <a:gridCol w="3633820"/>
              </a:tblGrid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Run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Vcme (%)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Longitude (deg)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WLToA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WLToA error (min) ( (min)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ToA at Earth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ToA error (h)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08T12:00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231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12-10T07:35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6.100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08T11:25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196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12-10T07:28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5.983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08T11:25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196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12-10T08:09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6.666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08T10:44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12-10T03:46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2.283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08T10:44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12-10T03:40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2.183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08T10:44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12-10T04:28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2.983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7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08T10:00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111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12-10T00:30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-0.983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8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08T09:25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76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12-10T00:30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-0.983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9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08T10:06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117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3400">
                          <a:latin typeface="Arial"/>
                          <a:ea typeface="Arial"/>
                          <a:cs typeface="Arial"/>
                        </a:rPr>
                        <a:t>12-10T01:18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-0.183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08T09:25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76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12-09T21:44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-3.750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08T08:43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34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12-09T21:36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-3.883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08T08:42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33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12-09T22:31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-2.966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13
14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08T08:05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12-09T19:10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-6.316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08T08:05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-4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12-09T19:08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-6.350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EEDDCC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20%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15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08T08:03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12-09T20:01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-5.466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  <a:tr h="687631"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—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—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—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—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—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latin typeface="Arial"/>
                          <a:ea typeface="Arial"/>
                          <a:cs typeface="Arial"/>
                        </a:rPr>
                        <a:t>12-10T01:10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marL="76200" indent="-76200" defTabSz="1285322">
                        <a:defRPr sz="34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-</a:t>
                      </a:r>
                      <a:r>
                        <a:rPr b="1"/>
                        <a:t>0.312</a:t>
                      </a:r>
                    </a:p>
                  </a:txBody>
                  <a:tcPr marL="254000" marR="254000" marT="254000" marB="254000" anchor="ctr" anchorCtr="0" horzOverflow="overflow">
                    <a:lnL w="12700">
                      <a:solidFill>
                        <a:srgbClr val="FFFFFF"/>
                      </a:solidFill>
                      <a:bevel/>
                    </a:lnL>
                    <a:lnR w="12700">
                      <a:solidFill>
                        <a:srgbClr val="FFFFFF"/>
                      </a:solidFill>
                      <a:bevel/>
                    </a:lnR>
                    <a:lnT w="12700">
                      <a:solidFill>
                        <a:srgbClr val="FFFFFF"/>
                      </a:solidFill>
                      <a:bevel/>
                    </a:lnT>
                    <a:lnB w="12700">
                      <a:solidFill>
                        <a:srgbClr val="FFFFFF"/>
                      </a:solidFill>
                      <a:bevel/>
                    </a:lnB>
                    <a:solidFill>
                      <a:srgbClr val="FFEEDD"/>
                    </a:solidFill>
                  </a:tcPr>
                </a:tc>
              </a:tr>
            </a:tbl>
          </a:graphicData>
        </a:graphic>
      </p:graphicFrame>
      <p:sp>
        <p:nvSpPr>
          <p:cNvPr id="414" name="Rectangle"/>
          <p:cNvSpPr/>
          <p:nvPr/>
        </p:nvSpPr>
        <p:spPr>
          <a:xfrm>
            <a:off x="890649" y="1879600"/>
            <a:ext cx="7487321" cy="11050200"/>
          </a:xfrm>
          <a:prstGeom prst="rect">
            <a:avLst/>
          </a:prstGeom>
          <a:ln w="50800">
            <a:solidFill>
              <a:srgbClr val="FF40FF"/>
            </a:solidFill>
          </a:ln>
        </p:spPr>
        <p:txBody>
          <a:bodyPr lIns="91436" tIns="91436" rIns="91436" bIns="91436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Number"/>
          <p:cNvSpPr txBox="1"/>
          <p:nvPr>
            <p:ph type="sldNum" sz="quarter" idx="4294967295"/>
          </p:nvPr>
        </p:nvSpPr>
        <p:spPr>
          <a:xfrm>
            <a:off x="9320107" y="9105177"/>
            <a:ext cx="3034454" cy="3892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17" name="15-Member Ensemble P-maps  —  CME1 in “a3b2” BSW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 lIns="91404" tIns="91404" rIns="91404" bIns="91404"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15-Member Ensemble P-maps  —  CME1 in “a3b2” BSW</a:t>
            </a:r>
          </a:p>
        </p:txBody>
      </p:sp>
      <p:sp>
        <p:nvSpPr>
          <p:cNvPr id="418" name="Err = -209 min"/>
          <p:cNvSpPr txBox="1"/>
          <p:nvPr/>
        </p:nvSpPr>
        <p:spPr>
          <a:xfrm>
            <a:off x="1475658" y="2153241"/>
            <a:ext cx="1403168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-209 min</a:t>
            </a:r>
          </a:p>
        </p:txBody>
      </p:sp>
      <p:sp>
        <p:nvSpPr>
          <p:cNvPr id="419" name="Err = -284 min"/>
          <p:cNvSpPr txBox="1"/>
          <p:nvPr/>
        </p:nvSpPr>
        <p:spPr>
          <a:xfrm>
            <a:off x="6547205" y="2153241"/>
            <a:ext cx="1403168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-284 min</a:t>
            </a:r>
          </a:p>
        </p:txBody>
      </p:sp>
      <p:sp>
        <p:nvSpPr>
          <p:cNvPr id="420" name="Err = -325 min"/>
          <p:cNvSpPr txBox="1"/>
          <p:nvPr/>
        </p:nvSpPr>
        <p:spPr>
          <a:xfrm>
            <a:off x="11628107" y="2153241"/>
            <a:ext cx="1403168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-325 min</a:t>
            </a:r>
          </a:p>
        </p:txBody>
      </p:sp>
      <p:sp>
        <p:nvSpPr>
          <p:cNvPr id="421" name="Err = -369 min"/>
          <p:cNvSpPr txBox="1"/>
          <p:nvPr/>
        </p:nvSpPr>
        <p:spPr>
          <a:xfrm>
            <a:off x="16709039" y="2157053"/>
            <a:ext cx="1403168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-369 min</a:t>
            </a:r>
          </a:p>
        </p:txBody>
      </p:sp>
      <p:sp>
        <p:nvSpPr>
          <p:cNvPr id="422" name="Err = -406 min"/>
          <p:cNvSpPr txBox="1"/>
          <p:nvPr/>
        </p:nvSpPr>
        <p:spPr>
          <a:xfrm>
            <a:off x="21791314" y="2157053"/>
            <a:ext cx="1403169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-406 min</a:t>
            </a:r>
          </a:p>
        </p:txBody>
      </p:sp>
      <p:sp>
        <p:nvSpPr>
          <p:cNvPr id="423" name="Err = -408 min"/>
          <p:cNvSpPr txBox="1"/>
          <p:nvPr/>
        </p:nvSpPr>
        <p:spPr>
          <a:xfrm>
            <a:off x="21791314" y="5969009"/>
            <a:ext cx="1403169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-408 min</a:t>
            </a:r>
          </a:p>
        </p:txBody>
      </p:sp>
      <p:sp>
        <p:nvSpPr>
          <p:cNvPr id="424" name="Err = -365 min"/>
          <p:cNvSpPr txBox="1"/>
          <p:nvPr/>
        </p:nvSpPr>
        <p:spPr>
          <a:xfrm>
            <a:off x="16710412" y="5968638"/>
            <a:ext cx="1403169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-365 min</a:t>
            </a:r>
          </a:p>
        </p:txBody>
      </p:sp>
      <p:sp>
        <p:nvSpPr>
          <p:cNvPr id="425" name="Err = -326 min"/>
          <p:cNvSpPr txBox="1"/>
          <p:nvPr/>
        </p:nvSpPr>
        <p:spPr>
          <a:xfrm>
            <a:off x="11628107" y="5968638"/>
            <a:ext cx="1403168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-326 min</a:t>
            </a:r>
          </a:p>
        </p:txBody>
      </p:sp>
      <p:sp>
        <p:nvSpPr>
          <p:cNvPr id="426" name="Err = -285 min"/>
          <p:cNvSpPr txBox="1"/>
          <p:nvPr/>
        </p:nvSpPr>
        <p:spPr>
          <a:xfrm>
            <a:off x="6547205" y="5968638"/>
            <a:ext cx="1403168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-285 min</a:t>
            </a:r>
          </a:p>
        </p:txBody>
      </p:sp>
      <p:sp>
        <p:nvSpPr>
          <p:cNvPr id="427" name="Err = -204 min"/>
          <p:cNvSpPr txBox="1"/>
          <p:nvPr/>
        </p:nvSpPr>
        <p:spPr>
          <a:xfrm>
            <a:off x="1467191" y="5967896"/>
            <a:ext cx="1403169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-204 min</a:t>
            </a:r>
          </a:p>
        </p:txBody>
      </p:sp>
      <p:sp>
        <p:nvSpPr>
          <p:cNvPr id="428" name="Err = -407 min"/>
          <p:cNvSpPr txBox="1"/>
          <p:nvPr/>
        </p:nvSpPr>
        <p:spPr>
          <a:xfrm>
            <a:off x="21791314" y="9782551"/>
            <a:ext cx="1403169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-407 min</a:t>
            </a:r>
          </a:p>
        </p:txBody>
      </p:sp>
      <p:sp>
        <p:nvSpPr>
          <p:cNvPr id="429" name="Err = -365 min"/>
          <p:cNvSpPr txBox="1"/>
          <p:nvPr/>
        </p:nvSpPr>
        <p:spPr>
          <a:xfrm>
            <a:off x="16711300" y="9782551"/>
            <a:ext cx="1403169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-365 min</a:t>
            </a:r>
          </a:p>
        </p:txBody>
      </p:sp>
      <p:sp>
        <p:nvSpPr>
          <p:cNvPr id="430" name="Err = -326 min"/>
          <p:cNvSpPr txBox="1"/>
          <p:nvPr/>
        </p:nvSpPr>
        <p:spPr>
          <a:xfrm>
            <a:off x="11628107" y="9782551"/>
            <a:ext cx="1403168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-326 min</a:t>
            </a:r>
          </a:p>
        </p:txBody>
      </p:sp>
      <p:sp>
        <p:nvSpPr>
          <p:cNvPr id="431" name="Err = -285 min"/>
          <p:cNvSpPr txBox="1"/>
          <p:nvPr/>
        </p:nvSpPr>
        <p:spPr>
          <a:xfrm>
            <a:off x="6547205" y="9782551"/>
            <a:ext cx="1403168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-285 min</a:t>
            </a:r>
          </a:p>
        </p:txBody>
      </p:sp>
      <p:sp>
        <p:nvSpPr>
          <p:cNvPr id="432" name="Err = -204 min"/>
          <p:cNvSpPr txBox="1"/>
          <p:nvPr/>
        </p:nvSpPr>
        <p:spPr>
          <a:xfrm>
            <a:off x="1466302" y="9782551"/>
            <a:ext cx="1403169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-204 min</a:t>
            </a:r>
          </a:p>
        </p:txBody>
      </p:sp>
      <p:pic>
        <p:nvPicPr>
          <p:cNvPr id="433" name="d22z-a3b2-g53x05-d4d200t1t08p2q-m2m-vn10e15_stamap1p-b2pidifi100d-e20i02n0-s3z2w_mcp1um1d_low.png" descr="d22z-a3b2-g53x05-d4d200t1t08p2q-m2m-vn10e15_stamap1p-b2pidifi100d-e20i02n0-s3z2w_mcp1um1d_lo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1186" y="2662487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d22z-a3b2-g53x05-d4d200t1t08p2q-m2m-vn20e15_stamap1p-b2pidifi100d-e20i02n0-s3z2w_mcp1um1d_low.png" descr="d22z-a3b2-g53x05-d4d200t1t08p2q-m2m-vn20e15_stamap1p-b2pidifi100d-e20i02n0-s3z2w_mcp1um1d_low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18" y="2662487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d22z-a3b2-g53x05-d4d200t1t08p2q-m2m-vp0e15_stamap1p-b2pidifi100d-e20i02n0-s3z2w_mcp1um1d_low.png" descr="d22z-a3b2-g53x05-d4d200t1t08p2q-m2m-vp0e15_stamap1p-b2pidifi100d-e20i02n0-s3z2w_mcp1um1d_lo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1590" y="2669389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d22z-a3b2-g53x05-d4d200t1t08p2q-m2m-vp10e15_stamap1p-b2pidifi100d-e20i02n0-s3z2w_mcp1um1d_low.png" descr="d22z-a3b2-g53x05-d4d200t1t08p2q-m2m-vp10e15_stamap1p-b2pidifi100d-e20i02n0-s3z2w_mcp1um1d_lo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34695" y="2669389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d22z-a3b2-g53x05-d4d200t1t08p2q-m2m-vp20e15_stamap1p-b2pidifi100d-e20i02n0-s3z2w_mcp1um1d_low.png" descr="d22z-a3b2-g53x05-d4d200t1t08p2q-m2m-vp20e15_stamap1p-b2pidifi100d-e20i02n0-s3z2w_mcp1um1d_lo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505099" y="2669389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d22z-a3b2-g53x05-d4d200t1t08p2q-m2m-vn10w0_stamap1p-b2pidifi100d-e20i02n0-s3z2w_mcp1um1d_low.png" descr="d22z-a3b2-g53x05-d4d200t1t08p2q-m2m-vn10w0_stamap1p-b2pidifi100d-e20i02n0-s3z2w_mcp1um1d_low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76824" y="6477142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d22z-a3b2-g53x05-d4d200t1t08p2q-m2m-vn20w0_stamap1p-b2pidifi100d-e20i02n0-s3z2w_mcp1um1d_low.png" descr="d22z-a3b2-g53x05-d4d200t1t08p2q-m2m-vn20w0_stamap1p-b2pidifi100d-e20i02n0-s3z2w_mcp1um1d_low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1918" y="6476029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d22z-a3b2-g53x05-d4d200t1t08p2q-m2m-vp0w0_stamap1p-b2pidifi100d-e20i02n0-s3z2w_mcp1um1d_low.png" descr="d22z-a3b2-g53x05-d4d200t1t08p2q-m2m-vp0w0_stamap1p-b2pidifi100d-e20i02n0-s3z2w_mcp1um1d_low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930873" y="6476029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d22z-a3b2-g53x05-d4d200t1t08p2q-m2m-vp10w0_stamap1p-b2pidifi100d-e20i02n0-s3z2w_mcp1um1d_low.png" descr="d22z-a3b2-g53x05-d4d200t1t08p2q-m2m-vp10w0_stamap1p-b2pidifi100d-e20i02n0-s3z2w_mcp1um1d_low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972222" y="6476029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d22z-a3b2-g53x05-d4d200t1t08p2q-m2m-vp20w0_stamap1p-b2pidifi100d-e20i02n0-s3z2w_mcp1um1d_low.png" descr="d22z-a3b2-g53x05-d4d200t1t08p2q-m2m-vp20w0_stamap1p-b2pidifi100d-e20i02n0-s3z2w_mcp1um1d_low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863665" y="6476029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d22z-a3b2-g53x05-d4d200t1t08p2q-m2m-vn10w15_stamap1p-b2pidifi100d-e20i02n0-s3z2w_mcp1um1d_low.png" descr="d22z-a3b2-g53x05-d4d200t1t08p2q-m2m-vn10w15_stamap1p-b2pidifi100d-e20i02n0-s3z2w_mcp1um1d_lo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881186" y="10282669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d22z-a3b2-g53x05-d4d200t1t08p2q-m2m-vn20w15_stamap1p-b2pidifi100d-e20i02n0-s3z2w_mcp1um1d_low.png" descr="d22z-a3b2-g53x05-d4d200t1t08p2q-m2m-vn20w15_stamap1p-b2pidifi100d-e20i02n0-s3z2w_mcp1um1d_lo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-1918" y="10282669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d22z-a3b2-g53x05-d4d200t1t08p2q-m2m-vp0w15_stamap1p-b2pidifi100d-e20i02n0-s3z2w_mcp1um1d_low.png" descr="d22z-a3b2-g53x05-d4d200t1t08p2q-m2m-vp0w15_stamap1p-b2pidifi100d-e20i02n0-s3z2w_mcp1um1d_low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753600" y="10282669"/>
            <a:ext cx="4876800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d22z-a3b2-g53x05-d4d200t1t08p2q-m2m-vp10w15_stamap1p-b2pidifi100d-e20i02n0-s3z2w_mcp1um1d_low.png" descr="d22z-a3b2-g53x05-d4d200t1t08p2q-m2m-vp10w15_stamap1p-b2pidifi100d-e20i02n0-s3z2w_mcp1um1d_low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634695" y="10282669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d22z-a3b2-g53x05-d4d200t1t08p2q-m2m-vp20w15_stamap1p-b2pidifi100d-e20i02n0-s3z2w_mcp1um1d_low.png" descr="d22z-a3b2-g53x05-d4d200t1t08p2q-m2m-vp20w15_stamap1p-b2pidifi100d-e20i02n0-s3z2w_mcp1um1d_low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505099" y="10282669"/>
            <a:ext cx="4876801" cy="243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d22z-a3b2-g53x05-d4d200t1t08p2q-mos-vp20e15_stamap1p-b2pidifi100d-e20i02n0-s3z2w_mcp1um1d_low.png" descr="d22z-a3b2-g53x05-d4d200t1t08p2q-mos-vp20e15_stamap1p-b2pidifi100d-e20i02n0-s3z2w_mcp1um1d_lo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06945" y="2663734"/>
            <a:ext cx="4826001" cy="241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d22z-a3b2-g53x05-d4d200t1t08p2q-mos-vp10e15_stamap1p-b2pidifi100d-e20i02n0-s3z2w_mcp1um1d_low.png" descr="d22z-a3b2-g53x05-d4d200t1t08p2q-mos-vp10e15_stamap1p-b2pidifi100d-e20i02n0-s3z2w_mcp1um1d_low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33229" y="2663734"/>
            <a:ext cx="4876801" cy="243840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lide Number"/>
          <p:cNvSpPr txBox="1"/>
          <p:nvPr>
            <p:ph type="sldNum" sz="quarter" idx="4294967295"/>
          </p:nvPr>
        </p:nvSpPr>
        <p:spPr>
          <a:xfrm>
            <a:off x="9320107" y="9105177"/>
            <a:ext cx="3034454" cy="3892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52" name="15-Member Ensemble P-maps  —  CME2 in “a3b2” BSW"/>
          <p:cNvSpPr txBox="1"/>
          <p:nvPr>
            <p:ph type="title" idx="4294967295"/>
          </p:nvPr>
        </p:nvSpPr>
        <p:spPr>
          <a:xfrm>
            <a:off x="-1" y="-6337"/>
            <a:ext cx="24384001" cy="1528391"/>
          </a:xfrm>
          <a:prstGeom prst="rect">
            <a:avLst/>
          </a:prstGeom>
          <a:solidFill>
            <a:srgbClr val="DDEEFF"/>
          </a:solidFill>
        </p:spPr>
        <p:txBody>
          <a:bodyPr lIns="91404" tIns="91404" rIns="91404" bIns="91404"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15-Member Ensemble P-maps  —  CME2 in “a3b2” BSW</a:t>
            </a:r>
          </a:p>
        </p:txBody>
      </p:sp>
      <p:sp>
        <p:nvSpPr>
          <p:cNvPr id="453" name="Err = +231 min"/>
          <p:cNvSpPr txBox="1"/>
          <p:nvPr/>
        </p:nvSpPr>
        <p:spPr>
          <a:xfrm>
            <a:off x="1470116" y="2158648"/>
            <a:ext cx="1403168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+231 min</a:t>
            </a:r>
          </a:p>
        </p:txBody>
      </p:sp>
      <p:sp>
        <p:nvSpPr>
          <p:cNvPr id="454" name="Err = +155 min"/>
          <p:cNvSpPr txBox="1"/>
          <p:nvPr/>
        </p:nvSpPr>
        <p:spPr>
          <a:xfrm>
            <a:off x="6555292" y="2158648"/>
            <a:ext cx="1403169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+155 min</a:t>
            </a:r>
          </a:p>
        </p:txBody>
      </p:sp>
      <p:sp>
        <p:nvSpPr>
          <p:cNvPr id="455" name="Err = +111 min"/>
          <p:cNvSpPr txBox="1"/>
          <p:nvPr/>
        </p:nvSpPr>
        <p:spPr>
          <a:xfrm>
            <a:off x="11627769" y="2158648"/>
            <a:ext cx="1403168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+111 min</a:t>
            </a:r>
          </a:p>
        </p:txBody>
      </p:sp>
      <p:sp>
        <p:nvSpPr>
          <p:cNvPr id="456" name="Err = +76 min"/>
          <p:cNvSpPr txBox="1"/>
          <p:nvPr/>
        </p:nvSpPr>
        <p:spPr>
          <a:xfrm>
            <a:off x="16712945" y="2158648"/>
            <a:ext cx="1403169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+76 min</a:t>
            </a:r>
          </a:p>
        </p:txBody>
      </p:sp>
      <p:sp>
        <p:nvSpPr>
          <p:cNvPr id="457" name="Err = -4 min"/>
          <p:cNvSpPr txBox="1"/>
          <p:nvPr/>
        </p:nvSpPr>
        <p:spPr>
          <a:xfrm>
            <a:off x="21791871" y="2158648"/>
            <a:ext cx="1403168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-4 min</a:t>
            </a:r>
          </a:p>
        </p:txBody>
      </p:sp>
      <p:sp>
        <p:nvSpPr>
          <p:cNvPr id="458" name="Err = -4 min"/>
          <p:cNvSpPr txBox="1"/>
          <p:nvPr/>
        </p:nvSpPr>
        <p:spPr>
          <a:xfrm>
            <a:off x="21793350" y="5964414"/>
            <a:ext cx="1403168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-4 min</a:t>
            </a:r>
          </a:p>
        </p:txBody>
      </p:sp>
      <p:sp>
        <p:nvSpPr>
          <p:cNvPr id="459" name="Err = +34 min"/>
          <p:cNvSpPr txBox="1"/>
          <p:nvPr/>
        </p:nvSpPr>
        <p:spPr>
          <a:xfrm>
            <a:off x="16716170" y="5964414"/>
            <a:ext cx="1403168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+34 min</a:t>
            </a:r>
          </a:p>
        </p:txBody>
      </p:sp>
      <p:sp>
        <p:nvSpPr>
          <p:cNvPr id="460" name="Err = +76 min"/>
          <p:cNvSpPr txBox="1"/>
          <p:nvPr/>
        </p:nvSpPr>
        <p:spPr>
          <a:xfrm>
            <a:off x="11627769" y="5970764"/>
            <a:ext cx="1403168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+76 min</a:t>
            </a:r>
          </a:p>
        </p:txBody>
      </p:sp>
      <p:sp>
        <p:nvSpPr>
          <p:cNvPr id="461" name="Err = +155 min"/>
          <p:cNvSpPr txBox="1"/>
          <p:nvPr/>
        </p:nvSpPr>
        <p:spPr>
          <a:xfrm>
            <a:off x="6555292" y="5970764"/>
            <a:ext cx="1403169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+155 min</a:t>
            </a:r>
          </a:p>
        </p:txBody>
      </p:sp>
      <p:sp>
        <p:nvSpPr>
          <p:cNvPr id="462" name="Err = +196 min"/>
          <p:cNvSpPr txBox="1"/>
          <p:nvPr/>
        </p:nvSpPr>
        <p:spPr>
          <a:xfrm>
            <a:off x="1474888" y="5964414"/>
            <a:ext cx="1403168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+196 min</a:t>
            </a:r>
          </a:p>
        </p:txBody>
      </p:sp>
      <p:sp>
        <p:nvSpPr>
          <p:cNvPr id="463" name="Err = -6 min"/>
          <p:cNvSpPr txBox="1"/>
          <p:nvPr/>
        </p:nvSpPr>
        <p:spPr>
          <a:xfrm>
            <a:off x="21790116" y="9782881"/>
            <a:ext cx="1403168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-6 min</a:t>
            </a:r>
          </a:p>
        </p:txBody>
      </p:sp>
      <p:sp>
        <p:nvSpPr>
          <p:cNvPr id="464" name="Err = +33 min"/>
          <p:cNvSpPr txBox="1"/>
          <p:nvPr/>
        </p:nvSpPr>
        <p:spPr>
          <a:xfrm>
            <a:off x="16712945" y="9782881"/>
            <a:ext cx="1403169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+33 min</a:t>
            </a:r>
          </a:p>
        </p:txBody>
      </p:sp>
      <p:sp>
        <p:nvSpPr>
          <p:cNvPr id="465" name="Err = +117 min"/>
          <p:cNvSpPr txBox="1"/>
          <p:nvPr/>
        </p:nvSpPr>
        <p:spPr>
          <a:xfrm>
            <a:off x="11630116" y="9782881"/>
            <a:ext cx="1403168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+117 min</a:t>
            </a:r>
          </a:p>
        </p:txBody>
      </p:sp>
      <p:sp>
        <p:nvSpPr>
          <p:cNvPr id="466" name="Err = +155 min"/>
          <p:cNvSpPr txBox="1"/>
          <p:nvPr/>
        </p:nvSpPr>
        <p:spPr>
          <a:xfrm>
            <a:off x="6558497" y="9778709"/>
            <a:ext cx="1403168" cy="380260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+155 min</a:t>
            </a:r>
          </a:p>
        </p:txBody>
      </p:sp>
      <p:sp>
        <p:nvSpPr>
          <p:cNvPr id="467" name="Err = +196 min"/>
          <p:cNvSpPr txBox="1"/>
          <p:nvPr/>
        </p:nvSpPr>
        <p:spPr>
          <a:xfrm>
            <a:off x="1470116" y="9782881"/>
            <a:ext cx="1403168" cy="380261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 anchor="ctr">
            <a:normAutofit fontScale="100000" lnSpcReduction="0"/>
          </a:bodyPr>
          <a:lstStyle>
            <a:lvl1pPr defTabSz="1285322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Err = +196 min</a:t>
            </a:r>
          </a:p>
        </p:txBody>
      </p:sp>
      <p:pic>
        <p:nvPicPr>
          <p:cNvPr id="468" name="d22z-a3b2-g53x05-d4d200t1t08p2q-mos-vn10e15_stamap1p-b2pidifi100d-e20i02n0-s3z2w_mcp1um1d_low.png" descr="d22z-a3b2-g53x05-d4d200t1t08p2q-mos-vn10e15_stamap1p-b2pidifi100d-e20i02n0-s3z2w_mcp1um1d_lo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1665" y="2663734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d22z-a3b2-g53x05-d4d200t1t08p2q-mos-vn20e15_stamap1p-b2pidifi100d-e20i02n0-s3z2w_mcp1um1d_low.png" descr="d22z-a3b2-g53x05-d4d200t1t08p2q-mos-vn20e15_stamap1p-b2pidifi100d-e20i02n0-s3z2w_mcp1um1d_lo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2663734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d22z-a3b2-g53x05-d4d200t1t08p2q-mos-vp0e15_stamap1p-b2pidifi100d-e20i02n0-s3z2w_mcp1um1d_low.png" descr="d22z-a3b2-g53x05-d4d200t1t08p2q-mos-vp0e15_stamap1p-b2pidifi100d-e20i02n0-s3z2w_mcp1um1d_low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51252" y="2661674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d22z-a3b2-g53x05-d4d200t1t08p2q-mos-vn10w0_stamap1p-b2pidifi100d-e20i02n0-s3z2w_mcp1um1d_low.png" descr="d22z-a3b2-g53x05-d4d200t1t08p2q-mos-vn10w0_stamap1p-b2pidifi100d-e20i02n0-s3z2w_mcp1um1d_low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72480" y="6470801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d22z-a3b2-g53x05-d4d200t1t08p2q-mos-vn20w0_stamap1p-b2pidifi100d-e20i02n0-s3z2w_mcp1um1d_low.png" descr="d22z-a3b2-g53x05-d4d200t1t08p2q-mos-vn20w0_stamap1p-b2pidifi100d-e20i02n0-s3z2w_mcp1um1d_low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6470801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d22z-a3b2-g53x05-d4d200t1t08p2q-mos-vp0w0_stamap1p-b2pidifi100d-e20i02n0-s3z2w_mcp1um1d_low.png" descr="d22z-a3b2-g53x05-d4d200t1t08p2q-mos-vp0w0_stamap1p-b2pidifi100d-e20i02n0-s3z2w_mcp1um1d_low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51426" y="6470801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d22z-a3b2-g53x05-d4d200t1t08p2q-mos-vp10w0_stamap1p-b2pidifi100d-e20i02n0-s3z2w_mcp1um1d_low.png" descr="d22z-a3b2-g53x05-d4d200t1t08p2q-mos-vp10w0_stamap1p-b2pidifi100d-e20i02n0-s3z2w_mcp1um1d_low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625499" y="6470801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d22z-a3b2-g53x05-d4d200t1t08p2q-mos-vp20w0_stamap1p-b2pidifi100d-e20i02n0-s3z2w_mcp1um1d_low.png" descr="d22z-a3b2-g53x05-d4d200t1t08p2q-mos-vp20w0_stamap1p-b2pidifi100d-e20i02n0-s3z2w_mcp1um1d_low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503130" y="6470801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d22z-a3b2-g53x05-d4d200t1t08p2q-mos-vn10w15_stamap1p-b2pidifi100d-e20i02n0-s3z2w_mcp1um1d_low.png" descr="d22z-a3b2-g53x05-d4d200t1t08p2q-mos-vn10w15_stamap1p-b2pidifi100d-e20i02n0-s3z2w_mcp1um1d_lo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871665" y="10293315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d22z-a3b2-g53x05-d4d200t1t08p2q-mos-vn20w15_stamap1p-b2pidifi100d-e20i02n0-s3z2w_mcp1um1d_low.png" descr="d22z-a3b2-g53x05-d4d200t1t08p2q-mos-vn20w15_stamap1p-b2pidifi100d-e20i02n0-s3z2w_mcp1um1d_lo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176" y="10293315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d22z-a3b2-g53x05-d4d200t1t08p2q-mos-vp0w15_stamap1p-b2pidifi100d-e20i02n0-s3z2w_mcp1um1d_low.png" descr="d22z-a3b2-g53x05-d4d200t1t08p2q-mos-vp0w15_stamap1p-b2pidifi100d-e20i02n0-s3z2w_mcp1um1d_low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748127" y="10293315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d22z-a3b2-g53x05-d4d200t1t08p2q-mos-vp10w15_stamap1p-b2pidifi100d-e20i02n0-s3z2w_mcp1um1d_low.png" descr="d22z-a3b2-g53x05-d4d200t1t08p2q-mos-vp10w15_stamap1p-b2pidifi100d-e20i02n0-s3z2w_mcp1um1d_low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430029" y="10293315"/>
            <a:ext cx="48768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d22z-a3b2-g53x05-d4d200t1t08p2q-mos-vp20w15_stamap1p-b2pidifi100d-e20i02n0-s3z2w_mcp1um1d_low.png" descr="d22z-a3b2-g53x05-d4d200t1t08p2q-mos-vp20w15_stamap1p-b2pidifi100d-e20i02n0-s3z2w_mcp1um1d_low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506945" y="10293315"/>
            <a:ext cx="4876801" cy="243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Heliospheric Space Weather in December 2025 (Artemis III)"/>
          <p:cNvSpPr txBox="1"/>
          <p:nvPr>
            <p:ph type="title"/>
          </p:nvPr>
        </p:nvSpPr>
        <p:spPr>
          <a:xfrm>
            <a:off x="512" y="-6338"/>
            <a:ext cx="24382978" cy="2035613"/>
          </a:xfrm>
          <a:prstGeom prst="rect">
            <a:avLst/>
          </a:prstGeom>
          <a:solidFill>
            <a:srgbClr val="DDEEFF"/>
          </a:solidFill>
        </p:spPr>
        <p:txBody>
          <a:bodyPr/>
          <a:lstStyle/>
          <a:p>
            <a:pPr>
              <a:defRPr sz="5000">
                <a:solidFill>
                  <a:srgbClr val="336699"/>
                </a:solidFill>
              </a:defRPr>
            </a:pPr>
            <a:r>
              <a:t>Heliospheric Space Weather in December 2025</a:t>
            </a:r>
          </a:p>
          <a:p>
            <a:pPr>
              <a:defRPr sz="4400">
                <a:solidFill>
                  <a:srgbClr val="336699"/>
                </a:solidFill>
              </a:defRPr>
            </a:pPr>
            <a:r>
              <a:t>(</a:t>
            </a:r>
            <a:r>
              <a:rPr i="1"/>
              <a:t>~ 30-days Long Artemis III Mission =&gt; Sep 2026</a:t>
            </a:r>
            <a:r>
              <a:t>)</a:t>
            </a:r>
          </a:p>
        </p:txBody>
      </p:sp>
      <p:grpSp>
        <p:nvGrpSpPr>
          <p:cNvPr id="485" name="Planetary and spacecraft positions as in 2025 December…"/>
          <p:cNvGrpSpPr/>
          <p:nvPr/>
        </p:nvGrpSpPr>
        <p:grpSpPr>
          <a:xfrm>
            <a:off x="-2" y="12193420"/>
            <a:ext cx="24384001" cy="1521744"/>
            <a:chOff x="0" y="0"/>
            <a:chExt cx="24384000" cy="1521743"/>
          </a:xfrm>
        </p:grpSpPr>
        <p:sp>
          <p:nvSpPr>
            <p:cNvPr id="483" name="Rectangle"/>
            <p:cNvSpPr/>
            <p:nvPr/>
          </p:nvSpPr>
          <p:spPr>
            <a:xfrm>
              <a:off x="-1" y="-1"/>
              <a:ext cx="24384001" cy="1521745"/>
            </a:xfrm>
            <a:prstGeom prst="rect">
              <a:avLst/>
            </a:prstGeom>
            <a:solidFill>
              <a:srgbClr val="FFEEDD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 algn="l" defTabSz="1270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4" name="Planetary and spacecraft positions as in 2025 December…"/>
            <p:cNvSpPr txBox="1"/>
            <p:nvPr/>
          </p:nvSpPr>
          <p:spPr>
            <a:xfrm>
              <a:off x="-1" y="-1"/>
              <a:ext cx="24384001" cy="15217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ctr">
              <a:normAutofit fontScale="100000" lnSpcReduction="0"/>
            </a:bodyPr>
            <a:lstStyle/>
            <a:p>
              <a:pPr marL="571500" indent="-317500" algn="l" defTabSz="12700">
                <a:buClr>
                  <a:srgbClr val="000000"/>
                </a:buClr>
                <a:buSzPct val="100000"/>
                <a:buChar char="•"/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Planetary and spacecraft positions as in 2025 December</a:t>
              </a:r>
            </a:p>
            <a:p>
              <a:pPr marL="571500" indent="-317500" algn="l" defTabSz="12700">
                <a:buClr>
                  <a:srgbClr val="000000"/>
                </a:buClr>
                <a:buSzPct val="100000"/>
                <a:buChar char="•"/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Solar wind density and </a:t>
              </a:r>
              <a:r>
                <a:rPr b="1"/>
                <a:t>36 CMEs</a:t>
              </a:r>
              <a:r>
                <a:t> using 2014 data (11-year cycle of solar activity)</a:t>
              </a:r>
            </a:p>
          </p:txBody>
        </p:sp>
      </p:grpSp>
      <p:pic>
        <p:nvPicPr>
          <p:cNvPr id="486" name="t22z-a7b1-g53x05-d4t1vrp2q-donki-2014_den1-earth_r21ws2z2fg-dcif_mcp3va2d_med_20251201T00.mp4" descr="t22z-a7b1-g53x05-d4t1vrp2q-donki-2014_den1-earth_r21ws2z2fg-dcif_mcp3va2d_med_20251201T00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163954" y="2026721"/>
            <a:ext cx="18056092" cy="10156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9" fill="hold"/>
                                        <p:tgtEl>
                                          <p:spTgt spid="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8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8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rrently Used Forecasting Scheme at NOAA &amp; NASA  —  Single ENLIL Run"/>
          <p:cNvSpPr txBox="1"/>
          <p:nvPr>
            <p:ph type="title"/>
          </p:nvPr>
        </p:nvSpPr>
        <p:spPr>
          <a:xfrm>
            <a:off x="512" y="-6338"/>
            <a:ext cx="24382978" cy="1401393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>
              <a:defRPr sz="5000">
                <a:solidFill>
                  <a:srgbClr val="336699"/>
                </a:solidFill>
              </a:defRPr>
            </a:lvl1pPr>
          </a:lstStyle>
          <a:p>
            <a:pPr/>
            <a:r>
              <a:t>Currently Used Forecasting Scheme at NOAA &amp; NASA  —  Single ENLIL Run</a:t>
            </a:r>
          </a:p>
        </p:txBody>
      </p:sp>
      <p:pic>
        <p:nvPicPr>
          <p:cNvPr id="274" name="enlil-fcst-old4.png" descr="enlil-fcst-old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443" y="8554640"/>
            <a:ext cx="22858374" cy="3470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70967" y="1396940"/>
            <a:ext cx="12001308" cy="6755574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3-D magnetohydrodynamic (MHD) numerical heliospheric code…"/>
          <p:cNvSpPr/>
          <p:nvPr/>
        </p:nvSpPr>
        <p:spPr>
          <a:xfrm>
            <a:off x="320756" y="1398926"/>
            <a:ext cx="11399099" cy="6751600"/>
          </a:xfrm>
          <a:prstGeom prst="rect">
            <a:avLst/>
          </a:prstGeom>
          <a:solidFill>
            <a:srgbClr val="FDEAD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77" tIns="182877" rIns="182877" bIns="182877">
            <a:spAutoFit/>
          </a:bodyPr>
          <a:lstStyle/>
          <a:p>
            <a:pPr marL="536862" indent="-346362" algn="l">
              <a:buSzPct val="100000"/>
              <a:buChar char="▪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3-D magnetohydrodynamic (MHD) numerical heliospheric code</a:t>
            </a:r>
          </a:p>
          <a:p>
            <a:pPr marL="536862" indent="-346362" algn="l">
              <a:buSzPct val="100000"/>
              <a:buChar char="▪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Observationally driven, near-real time, “hybrid” modeling system</a:t>
            </a:r>
          </a:p>
          <a:p>
            <a:pPr marL="536862" indent="-346362" algn="l">
              <a:buSzPct val="100000"/>
              <a:buChar char="▪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Routine simulation of background solar wind (BSW) &amp; coronal mass ejections (CMEs), event-by-event, much faster than real-time</a:t>
            </a:r>
          </a:p>
          <a:p>
            <a:pPr marL="536862" indent="-346362" algn="l">
              <a:buSzPct val="100000"/>
              <a:buChar char="▪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Input data: WSA coronal model (used GONG magnetograms) and Cone model (uses SOHO and STEREO coronagraph CME observations)</a:t>
            </a:r>
          </a:p>
          <a:p>
            <a:pPr marL="536862" indent="-346362" algn="l">
              <a:buSzPct val="100000"/>
              <a:buChar char="▪"/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Run-on-request service at NASA/CCMC Operational predictions since 2010</a:t>
            </a:r>
          </a:p>
        </p:txBody>
      </p:sp>
      <p:grpSp>
        <p:nvGrpSpPr>
          <p:cNvPr id="279" name="ENLIL is implemented and used at: NOAA/SWPC, NASA /CCMC, UK/MetOffice, Korean Space Weather Center, and Australian Bureau of Meteorology"/>
          <p:cNvGrpSpPr/>
          <p:nvPr/>
        </p:nvGrpSpPr>
        <p:grpSpPr>
          <a:xfrm>
            <a:off x="0" y="12304807"/>
            <a:ext cx="24384000" cy="1432844"/>
            <a:chOff x="0" y="0"/>
            <a:chExt cx="24384000" cy="1432843"/>
          </a:xfrm>
        </p:grpSpPr>
        <p:sp>
          <p:nvSpPr>
            <p:cNvPr id="277" name="Rectangle"/>
            <p:cNvSpPr/>
            <p:nvPr/>
          </p:nvSpPr>
          <p:spPr>
            <a:xfrm>
              <a:off x="0" y="-1"/>
              <a:ext cx="24384000" cy="1432845"/>
            </a:xfrm>
            <a:prstGeom prst="rect">
              <a:avLst/>
            </a:prstGeom>
            <a:solidFill>
              <a:srgbClr val="FFEEDD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 indent="254000" algn="l" defTabSz="1285875">
                <a:defRPr sz="3600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8" name="ENLIL is implemented and used at: NOAA/SWPC, NASA /CCMC, UK/MetOffice, Korean Space Weather Center, and Australian Bureau of Meteorology"/>
            <p:cNvSpPr txBox="1"/>
            <p:nvPr/>
          </p:nvSpPr>
          <p:spPr>
            <a:xfrm>
              <a:off x="0" y="-1"/>
              <a:ext cx="24384000" cy="1432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ctr">
              <a:normAutofit fontScale="100000" lnSpcReduction="0"/>
            </a:bodyPr>
            <a:lstStyle/>
            <a:p>
              <a:pPr indent="254000" algn="l" defTabSz="1285875">
                <a:defRPr sz="3600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ENLIL is implemented and used at:</a:t>
              </a:r>
              <a:r>
                <a:rPr u="none"/>
                <a:t> NOAA/SWPC, NASA /CCMC, UK/MetOffice, Korean Space Weather Center, and Australian Bureau of Meteorology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redicting the Time of Arrival (ToA)  —  Data from NOAA &amp; NASA Report"/>
          <p:cNvSpPr txBox="1"/>
          <p:nvPr>
            <p:ph type="title"/>
          </p:nvPr>
        </p:nvSpPr>
        <p:spPr>
          <a:xfrm>
            <a:off x="512" y="-6338"/>
            <a:ext cx="24382978" cy="1401393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>
              <a:defRPr sz="5000">
                <a:solidFill>
                  <a:srgbClr val="336699"/>
                </a:solidFill>
              </a:defRPr>
            </a:lvl1pPr>
          </a:lstStyle>
          <a:p>
            <a:pPr/>
            <a:r>
              <a:t>Predicting the Time of Arrival (ToA)  —  Data from NOAA &amp; NASA Report  </a:t>
            </a:r>
          </a:p>
        </p:txBody>
      </p:sp>
      <p:pic>
        <p:nvPicPr>
          <p:cNvPr id="282" name="Snímek obrazovky 2022-04-10 v 9.20.28 odp..png" descr="Snímek obrazovky 2022-04-10 v 9.20.28 odp.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9356" y="1396669"/>
            <a:ext cx="21205287" cy="104898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" name="NASA-NOAA project evaluated the WSA-ENLIL-Cone model for predicting ToA at Earth…"/>
          <p:cNvGrpSpPr/>
          <p:nvPr/>
        </p:nvGrpSpPr>
        <p:grpSpPr>
          <a:xfrm>
            <a:off x="-5393" y="11825120"/>
            <a:ext cx="24384004" cy="1966244"/>
            <a:chOff x="0" y="0"/>
            <a:chExt cx="24384003" cy="1966242"/>
          </a:xfrm>
        </p:grpSpPr>
        <p:sp>
          <p:nvSpPr>
            <p:cNvPr id="283" name="Rectangle"/>
            <p:cNvSpPr/>
            <p:nvPr/>
          </p:nvSpPr>
          <p:spPr>
            <a:xfrm>
              <a:off x="-1" y="0"/>
              <a:ext cx="24384004" cy="1966243"/>
            </a:xfrm>
            <a:prstGeom prst="rect">
              <a:avLst/>
            </a:prstGeom>
            <a:solidFill>
              <a:srgbClr val="FFEEDD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 algn="l" defTabSz="1270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4" name="NASA-NOAA project evaluated the WSA-ENLIL-Cone model for predicting ToA at Earth…"/>
            <p:cNvSpPr txBox="1"/>
            <p:nvPr/>
          </p:nvSpPr>
          <p:spPr>
            <a:xfrm>
              <a:off x="-1" y="0"/>
              <a:ext cx="24384004" cy="1966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ctr">
              <a:normAutofit fontScale="100000" lnSpcReduction="0"/>
            </a:bodyPr>
            <a:lstStyle/>
            <a:p>
              <a:pPr marL="571500" indent="-317500" algn="l" defTabSz="12700">
                <a:buClr>
                  <a:srgbClr val="000000"/>
                </a:buClr>
                <a:buSzPct val="100000"/>
                <a:buChar char="•"/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NASA-NOAA project evaluated the WSA-ENLIL-Cone model for predicting ToA at Earth</a:t>
              </a:r>
            </a:p>
            <a:p>
              <a:pPr marL="571500" indent="-317500" algn="l" defTabSz="12700">
                <a:buClr>
                  <a:srgbClr val="000000"/>
                </a:buClr>
                <a:buSzPct val="100000"/>
                <a:buChar char="•"/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We computed 24 CMEs with the MAE of 5.81 hours (left) and within 25% of relative error (right)</a:t>
              </a:r>
            </a:p>
            <a:p>
              <a:pPr marL="571500" indent="-317500" algn="l" defTabSz="12700">
                <a:buClr>
                  <a:srgbClr val="000000"/>
                </a:buClr>
                <a:buSzPct val="100000"/>
                <a:buChar char="•"/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These results can be used as benchmark to measure progress in predicting ToA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CMC / CME ScoreBoard  —  Predictions with ENLIL"/>
          <p:cNvSpPr txBox="1"/>
          <p:nvPr>
            <p:ph type="title"/>
          </p:nvPr>
        </p:nvSpPr>
        <p:spPr>
          <a:xfrm>
            <a:off x="512" y="-6338"/>
            <a:ext cx="24382978" cy="1528393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>
              <a:defRPr sz="5000">
                <a:solidFill>
                  <a:srgbClr val="336699"/>
                </a:solidFill>
              </a:defRPr>
            </a:lvl1pPr>
          </a:lstStyle>
          <a:p>
            <a:pPr/>
            <a:r>
              <a:t>CCMC / CME ScoreBoard  —  Predictions with ENLIL. —  2020-12-07 CME</a:t>
            </a:r>
          </a:p>
        </p:txBody>
      </p:sp>
      <p:graphicFrame>
        <p:nvGraphicFramePr>
          <p:cNvPr id="288" name="Table 2"/>
          <p:cNvGraphicFramePr/>
          <p:nvPr/>
        </p:nvGraphicFramePr>
        <p:xfrm>
          <a:off x="1266947" y="1774813"/>
          <a:ext cx="21862481" cy="1051831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582456"/>
                <a:gridCol w="4131242"/>
                <a:gridCol w="1879214"/>
                <a:gridCol w="4482482"/>
                <a:gridCol w="3110023"/>
                <a:gridCol w="5777110"/>
                <a:gridCol w="1887249"/>
              </a:tblGrid>
              <a:tr h="1500802">
                <a:tc>
                  <a:txBody>
                    <a:bodyPr/>
                    <a:lstStyle/>
                    <a:p>
                      <a:pPr algn="ctr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#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Predicted arrival time at Earth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Error (h)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Forecasted by</a:t>
                      </a:r>
                    </a:p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(Submitted on)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Solar wind model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Cone model parameters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Case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</a:tr>
              <a:tr h="1500802">
                <a:tc>
                  <a:txBody>
                    <a:bodyPr/>
                    <a:lstStyle/>
                    <a:p>
                      <a:pPr algn="ctr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1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2020-12-09T05:23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solidFill>
                            <a:srgbClr val="FF2600"/>
                          </a:solidFill>
                          <a:latin typeface="Arial"/>
                          <a:ea typeface="Arial"/>
                          <a:cs typeface="Arial"/>
                        </a:rPr>
                        <a:t>-20.10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M2M</a:t>
                      </a:r>
                    </a:p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(2020-12-07T20:49)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wsa22-a4b1-lowres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2020-12-07T16:24 lat=-21 lon=12 rad=41 vel=1383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solidFill>
                            <a:srgbClr val="FF40FF"/>
                          </a:solidFill>
                          <a:latin typeface="Arial"/>
                          <a:ea typeface="Arial"/>
                          <a:cs typeface="Arial"/>
                        </a:rPr>
                        <a:t>CME1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</a:tr>
              <a:tr h="1500802">
                <a:tc>
                  <a:txBody>
                    <a:bodyPr/>
                    <a:lstStyle/>
                    <a:p>
                      <a:pPr algn="ctr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2020-12-09T08:00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solidFill>
                            <a:srgbClr val="FF2600"/>
                          </a:solidFill>
                          <a:latin typeface="Arial"/>
                          <a:ea typeface="Arial"/>
                          <a:cs typeface="Arial"/>
                        </a:rPr>
                        <a:t>-17.48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BoM</a:t>
                      </a:r>
                    </a:p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(2020-12-08T04:10)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N/A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N/A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</a:tr>
              <a:tr h="1500802">
                <a:tc>
                  <a:txBody>
                    <a:bodyPr/>
                    <a:lstStyle/>
                    <a:p>
                      <a:pPr algn="ctr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3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2020-12-09T21:00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solidFill>
                            <a:srgbClr val="FF2600"/>
                          </a:solidFill>
                          <a:latin typeface="Arial"/>
                          <a:ea typeface="Arial"/>
                          <a:cs typeface="Arial"/>
                        </a:rPr>
                        <a:t>-4.48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MOSWOC</a:t>
                      </a:r>
                    </a:p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(2020-12-08T10:30)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wsa22-a3b2-medres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2020-12-07T20:00 lat=-17 lon=5 rad=47 vel=900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solidFill>
                            <a:srgbClr val="FF40FF"/>
                          </a:solidFill>
                          <a:latin typeface="Arial"/>
                          <a:ea typeface="Arial"/>
                          <a:cs typeface="Arial"/>
                        </a:rPr>
                        <a:t>CME2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</a:tr>
              <a:tr h="1500802">
                <a:tc>
                  <a:txBody>
                    <a:bodyPr/>
                    <a:lstStyle/>
                    <a:p>
                      <a:pPr algn="ctr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4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2020-12-09T19:00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solidFill>
                            <a:srgbClr val="FF2600"/>
                          </a:solidFill>
                          <a:latin typeface="Arial"/>
                          <a:ea typeface="Arial"/>
                          <a:cs typeface="Arial"/>
                        </a:rPr>
                        <a:t>-6.48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SWPC by CCMC</a:t>
                      </a:r>
                    </a:p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(2020-12-08T12:30)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N/A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N/A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</a:tr>
              <a:tr h="1500802">
                <a:tc>
                  <a:txBody>
                    <a:bodyPr/>
                    <a:lstStyle/>
                    <a:p>
                      <a:pPr algn="ctr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5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2020-12-09T06:54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solidFill>
                            <a:srgbClr val="FF2600"/>
                          </a:solidFill>
                          <a:latin typeface="Arial"/>
                          <a:ea typeface="Arial"/>
                          <a:cs typeface="Arial"/>
                        </a:rPr>
                        <a:t>-18.58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CCMC ensemble</a:t>
                      </a:r>
                    </a:p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(2020-12-08T16:55)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N/A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N/A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254000" marR="254000" marT="254000" marB="254000" anchor="ctr" anchorCtr="0" horzOverflow="overflow">
                    <a:solidFill>
                      <a:srgbClr val="FFEEDD"/>
                    </a:solidFill>
                  </a:tcPr>
                </a:tc>
              </a:tr>
              <a:tr h="1500802">
                <a:tc>
                  <a:txBody>
                    <a:bodyPr/>
                    <a:lstStyle/>
                    <a:p>
                      <a:pPr algn="ctr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6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2020-12-09T05:00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solidFill>
                            <a:srgbClr val="FF2600"/>
                          </a:solidFill>
                          <a:latin typeface="Arial"/>
                          <a:ea typeface="Arial"/>
                          <a:cs typeface="Arial"/>
                        </a:rPr>
                        <a:t>-20.48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KSWC</a:t>
                      </a:r>
                    </a:p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  <a:r>
                        <a:t>(2020-12-09T01:04)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wsa22-a5b1-lowres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1800"/>
                      </a:pPr>
                      <a:r>
                        <a:rPr sz="3400">
                          <a:latin typeface="Arial"/>
                          <a:ea typeface="Arial"/>
                          <a:cs typeface="Arial"/>
                        </a:rPr>
                        <a:t>2020-12-07T18:37 lat=-12 lon=6 rad=40 vel=1490</a:t>
                      </a: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i="0" sz="3400"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254000" marR="254000" marT="254000" marB="254000" anchor="ctr" anchorCtr="0" horzOverflow="overflow">
                    <a:solidFill>
                      <a:srgbClr val="EEDDCC"/>
                    </a:solidFill>
                  </a:tcPr>
                </a:tc>
              </a:tr>
            </a:tbl>
          </a:graphicData>
        </a:graphic>
      </p:graphicFrame>
      <p:grpSp>
        <p:nvGrpSpPr>
          <p:cNvPr id="291" name="Why the predicted arrival time had such large differences?…"/>
          <p:cNvGrpSpPr/>
          <p:nvPr/>
        </p:nvGrpSpPr>
        <p:grpSpPr>
          <a:xfrm>
            <a:off x="-5393" y="12308644"/>
            <a:ext cx="24384004" cy="1405593"/>
            <a:chOff x="0" y="0"/>
            <a:chExt cx="24384003" cy="1405592"/>
          </a:xfrm>
        </p:grpSpPr>
        <p:sp>
          <p:nvSpPr>
            <p:cNvPr id="289" name="Rectangle"/>
            <p:cNvSpPr/>
            <p:nvPr/>
          </p:nvSpPr>
          <p:spPr>
            <a:xfrm>
              <a:off x="-1" y="-1"/>
              <a:ext cx="24384004" cy="1405594"/>
            </a:xfrm>
            <a:prstGeom prst="rect">
              <a:avLst/>
            </a:prstGeom>
            <a:solidFill>
              <a:srgbClr val="FFEEDD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 algn="l" defTabSz="12700">
                <a:lnSpc>
                  <a:spcPct val="110000"/>
                </a:lnSpc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Why the predicted arrival time had such large differences?…"/>
            <p:cNvSpPr txBox="1"/>
            <p:nvPr/>
          </p:nvSpPr>
          <p:spPr>
            <a:xfrm>
              <a:off x="-1" y="-1"/>
              <a:ext cx="24384004" cy="1405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ctr">
              <a:normAutofit fontScale="100000" lnSpcReduction="0"/>
            </a:bodyPr>
            <a:lstStyle/>
            <a:p>
              <a:pPr marL="571500" indent="-317500" algn="l" defTabSz="12700">
                <a:lnSpc>
                  <a:spcPct val="110000"/>
                </a:lnSpc>
                <a:buClr>
                  <a:srgbClr val="000000"/>
                </a:buClr>
                <a:buSzPct val="100000"/>
                <a:buChar char="•"/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Why the predicted arrival time had such large differences?</a:t>
              </a:r>
            </a:p>
            <a:p>
              <a:pPr marL="571500" indent="-317500" algn="l" defTabSz="12700">
                <a:lnSpc>
                  <a:spcPct val="110000"/>
                </a:lnSpc>
                <a:buClr>
                  <a:srgbClr val="000000"/>
                </a:buClr>
                <a:buSzPct val="100000"/>
                <a:buChar char="•"/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Can we use heliospheric imagery to suggest relevant predictions before the CME arrival?</a:t>
              </a:r>
            </a:p>
          </p:txBody>
        </p:sp>
      </p:grpSp>
      <p:sp>
        <p:nvSpPr>
          <p:cNvPr id="292" name="Oval"/>
          <p:cNvSpPr/>
          <p:nvPr/>
        </p:nvSpPr>
        <p:spPr>
          <a:xfrm>
            <a:off x="18511992" y="3839135"/>
            <a:ext cx="2164142" cy="839243"/>
          </a:xfrm>
          <a:prstGeom prst="ellipse">
            <a:avLst/>
          </a:prstGeom>
          <a:ln w="63500">
            <a:solidFill>
              <a:srgbClr val="FF40FF"/>
            </a:solidFill>
            <a:bevel/>
          </a:ln>
        </p:spPr>
        <p:txBody>
          <a:bodyPr lIns="91436" tIns="91436" rIns="91436" bIns="91436" anchor="ctr"/>
          <a:lstStyle/>
          <a:p>
            <a:pPr algn="l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293" name="Oval"/>
          <p:cNvSpPr/>
          <p:nvPr/>
        </p:nvSpPr>
        <p:spPr>
          <a:xfrm>
            <a:off x="18241529" y="6824009"/>
            <a:ext cx="2164142" cy="839243"/>
          </a:xfrm>
          <a:prstGeom prst="ellipse">
            <a:avLst/>
          </a:prstGeom>
          <a:ln w="63500">
            <a:solidFill>
              <a:srgbClr val="FF40FF"/>
            </a:solidFill>
            <a:bevel/>
          </a:ln>
        </p:spPr>
        <p:txBody>
          <a:bodyPr lIns="91436" tIns="91436" rIns="91436" bIns="91436" anchor="ctr"/>
          <a:lstStyle/>
          <a:p>
            <a:pPr algn="l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294" name="Oval"/>
          <p:cNvSpPr/>
          <p:nvPr/>
        </p:nvSpPr>
        <p:spPr>
          <a:xfrm>
            <a:off x="6032500" y="3629531"/>
            <a:ext cx="1570527" cy="839243"/>
          </a:xfrm>
          <a:prstGeom prst="ellipse">
            <a:avLst/>
          </a:prstGeom>
          <a:ln w="63500">
            <a:solidFill>
              <a:srgbClr val="FF40FF"/>
            </a:solidFill>
            <a:bevel/>
          </a:ln>
        </p:spPr>
        <p:txBody>
          <a:bodyPr lIns="91436" tIns="91436" rIns="91436" bIns="91436" anchor="ctr"/>
          <a:lstStyle/>
          <a:p>
            <a:pPr algn="l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295" name="Oval"/>
          <p:cNvSpPr/>
          <p:nvPr/>
        </p:nvSpPr>
        <p:spPr>
          <a:xfrm>
            <a:off x="6032500" y="6608000"/>
            <a:ext cx="1570527" cy="839243"/>
          </a:xfrm>
          <a:prstGeom prst="ellipse">
            <a:avLst/>
          </a:prstGeom>
          <a:ln w="63500">
            <a:solidFill>
              <a:srgbClr val="FF40FF"/>
            </a:solidFill>
            <a:bevel/>
          </a:ln>
        </p:spPr>
        <p:txBody>
          <a:bodyPr lIns="91436" tIns="91436" rIns="91436" bIns="91436" anchor="ctr"/>
          <a:lstStyle/>
          <a:p>
            <a:pPr algn="l">
              <a:defRPr sz="32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t22z-a6b1v-g53x05-d4d200t1t08p2q-m2m_vrad1-earth_x18ws3zz22fg-dcif_mcp1va2d_med_20201207T0001.png" descr="t22z-a6b1v-g53x05-d4d200t1t08p2q-m2m_vrad1-earth_x18ws3zz22fg-dcif_mcp1va2d_med_20201207T0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olar Wind Speed at Ecliptic Plane"/>
          <p:cNvSpPr txBox="1"/>
          <p:nvPr>
            <p:ph type="title"/>
          </p:nvPr>
        </p:nvSpPr>
        <p:spPr>
          <a:xfrm>
            <a:off x="512" y="-6338"/>
            <a:ext cx="24382978" cy="1528393"/>
          </a:xfrm>
          <a:prstGeom prst="rect">
            <a:avLst/>
          </a:prstGeom>
          <a:solidFill>
            <a:srgbClr val="DDEEFF"/>
          </a:solidFill>
        </p:spPr>
        <p:txBody>
          <a:bodyPr/>
          <a:lstStyle>
            <a:lvl1pPr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Solar Wind Speed at Ecliptic Plane  —  2020-12-07 CME (M2M)</a:t>
            </a:r>
          </a:p>
        </p:txBody>
      </p:sp>
      <p:grpSp>
        <p:nvGrpSpPr>
          <p:cNvPr id="301" name="Sun"/>
          <p:cNvGrpSpPr/>
          <p:nvPr/>
        </p:nvGrpSpPr>
        <p:grpSpPr>
          <a:xfrm>
            <a:off x="3743878" y="5805027"/>
            <a:ext cx="3238576" cy="772445"/>
            <a:chOff x="0" y="0"/>
            <a:chExt cx="3238574" cy="772444"/>
          </a:xfrm>
        </p:grpSpPr>
        <p:sp>
          <p:nvSpPr>
            <p:cNvPr id="299" name="Rectangle"/>
            <p:cNvSpPr/>
            <p:nvPr/>
          </p:nvSpPr>
          <p:spPr>
            <a:xfrm>
              <a:off x="0" y="-1"/>
              <a:ext cx="3238575" cy="7724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6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Sun"/>
            <p:cNvSpPr txBox="1"/>
            <p:nvPr/>
          </p:nvSpPr>
          <p:spPr>
            <a:xfrm>
              <a:off x="0" y="-1"/>
              <a:ext cx="3238575" cy="772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sz="36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Sun</a:t>
              </a:r>
            </a:p>
          </p:txBody>
        </p:sp>
      </p:grpSp>
      <p:sp>
        <p:nvSpPr>
          <p:cNvPr id="302" name="Line"/>
          <p:cNvSpPr/>
          <p:nvPr/>
        </p:nvSpPr>
        <p:spPr>
          <a:xfrm flipH="1">
            <a:off x="16170135" y="3313793"/>
            <a:ext cx="1513072" cy="716923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03" name="Line"/>
          <p:cNvSpPr/>
          <p:nvPr/>
        </p:nvSpPr>
        <p:spPr>
          <a:xfrm flipH="1">
            <a:off x="11186483" y="10443871"/>
            <a:ext cx="1984095" cy="1984095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06" name="Earth"/>
          <p:cNvGrpSpPr/>
          <p:nvPr/>
        </p:nvGrpSpPr>
        <p:grpSpPr>
          <a:xfrm>
            <a:off x="16355527" y="2547478"/>
            <a:ext cx="3059679" cy="772445"/>
            <a:chOff x="0" y="0"/>
            <a:chExt cx="3059677" cy="772444"/>
          </a:xfrm>
        </p:grpSpPr>
        <p:sp>
          <p:nvSpPr>
            <p:cNvPr id="304" name="Rectangle"/>
            <p:cNvSpPr/>
            <p:nvPr/>
          </p:nvSpPr>
          <p:spPr>
            <a:xfrm>
              <a:off x="0" y="-1"/>
              <a:ext cx="3059678" cy="7724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6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5" name="Earth"/>
            <p:cNvSpPr txBox="1"/>
            <p:nvPr/>
          </p:nvSpPr>
          <p:spPr>
            <a:xfrm>
              <a:off x="0" y="-1"/>
              <a:ext cx="3059678" cy="772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sz="36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Earth</a:t>
              </a:r>
            </a:p>
          </p:txBody>
        </p:sp>
      </p:grpSp>
      <p:sp>
        <p:nvSpPr>
          <p:cNvPr id="307" name="Line"/>
          <p:cNvSpPr/>
          <p:nvPr/>
        </p:nvSpPr>
        <p:spPr>
          <a:xfrm flipV="1">
            <a:off x="5363165" y="4290457"/>
            <a:ext cx="2" cy="1528392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08" name="Circle"/>
          <p:cNvSpPr/>
          <p:nvPr/>
        </p:nvSpPr>
        <p:spPr>
          <a:xfrm>
            <a:off x="10375900" y="13017500"/>
            <a:ext cx="508000" cy="508000"/>
          </a:xfrm>
          <a:prstGeom prst="ellipse">
            <a:avLst/>
          </a:prstGeom>
          <a:ln w="63500">
            <a:solidFill>
              <a:srgbClr val="FF2600"/>
            </a:solidFill>
            <a:bevel/>
          </a:ln>
        </p:spPr>
        <p:txBody>
          <a:bodyPr lIns="91436" tIns="91436" rIns="91436" bIns="91436" anchor="ctr"/>
          <a:lstStyle/>
          <a:p>
            <a:pPr algn="l">
              <a:defRPr sz="3200">
                <a:solidFill>
                  <a:srgbClr val="000000"/>
                </a:solidFill>
              </a:defRPr>
            </a:pPr>
          </a:p>
        </p:txBody>
      </p:sp>
      <p:grpSp>
        <p:nvGrpSpPr>
          <p:cNvPr id="311" name="VIGIL at L5-Point"/>
          <p:cNvGrpSpPr/>
          <p:nvPr/>
        </p:nvGrpSpPr>
        <p:grpSpPr>
          <a:xfrm>
            <a:off x="12038042" y="11869997"/>
            <a:ext cx="4354046" cy="772445"/>
            <a:chOff x="0" y="0"/>
            <a:chExt cx="4354045" cy="772444"/>
          </a:xfrm>
        </p:grpSpPr>
        <p:sp>
          <p:nvSpPr>
            <p:cNvPr id="309" name="Rectangle"/>
            <p:cNvSpPr/>
            <p:nvPr/>
          </p:nvSpPr>
          <p:spPr>
            <a:xfrm>
              <a:off x="-1" y="-1"/>
              <a:ext cx="4354047" cy="7724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i="1" sz="36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0" name="VIGIL at L5-Point"/>
            <p:cNvSpPr txBox="1"/>
            <p:nvPr/>
          </p:nvSpPr>
          <p:spPr>
            <a:xfrm>
              <a:off x="-1" y="-1"/>
              <a:ext cx="4354047" cy="772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i="1" sz="36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VIGIL at L5-Point</a:t>
              </a:r>
            </a:p>
          </p:txBody>
        </p:sp>
      </p:grpSp>
      <p:sp>
        <p:nvSpPr>
          <p:cNvPr id="312" name="Line"/>
          <p:cNvSpPr/>
          <p:nvPr/>
        </p:nvSpPr>
        <p:spPr>
          <a:xfrm flipH="1">
            <a:off x="11022566" y="12652539"/>
            <a:ext cx="3078440" cy="551339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15" name="STEREO-A"/>
          <p:cNvGrpSpPr/>
          <p:nvPr/>
        </p:nvGrpSpPr>
        <p:grpSpPr>
          <a:xfrm>
            <a:off x="10920442" y="9722977"/>
            <a:ext cx="4354046" cy="772445"/>
            <a:chOff x="0" y="0"/>
            <a:chExt cx="4354045" cy="772444"/>
          </a:xfrm>
        </p:grpSpPr>
        <p:sp>
          <p:nvSpPr>
            <p:cNvPr id="313" name="Rectangle"/>
            <p:cNvSpPr/>
            <p:nvPr/>
          </p:nvSpPr>
          <p:spPr>
            <a:xfrm>
              <a:off x="-1" y="-1"/>
              <a:ext cx="4354047" cy="7724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6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STEREO-A"/>
            <p:cNvSpPr txBox="1"/>
            <p:nvPr/>
          </p:nvSpPr>
          <p:spPr>
            <a:xfrm>
              <a:off x="-1" y="-1"/>
              <a:ext cx="4354047" cy="772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sz="36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STEREO-A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lide Number"/>
          <p:cNvSpPr txBox="1"/>
          <p:nvPr>
            <p:ph type="sldNum" sz="quarter" idx="4294967295"/>
          </p:nvPr>
        </p:nvSpPr>
        <p:spPr>
          <a:xfrm>
            <a:off x="12084728" y="9105177"/>
            <a:ext cx="269834" cy="3892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18" name="Solar Wind Speed at Ecliptic Plane"/>
          <p:cNvSpPr txBox="1"/>
          <p:nvPr>
            <p:ph type="title" idx="4294967295"/>
          </p:nvPr>
        </p:nvSpPr>
        <p:spPr>
          <a:xfrm>
            <a:off x="-2" y="-6338"/>
            <a:ext cx="24384004" cy="1528393"/>
          </a:xfrm>
          <a:prstGeom prst="rect">
            <a:avLst/>
          </a:prstGeom>
          <a:solidFill>
            <a:srgbClr val="DDEEFF"/>
          </a:solidFill>
        </p:spPr>
        <p:txBody>
          <a:bodyPr lIns="91404" tIns="91404" rIns="91404" bIns="91404"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Solar Wind Speed at Ecliptic Plane </a:t>
            </a:r>
          </a:p>
        </p:txBody>
      </p:sp>
      <p:pic>
        <p:nvPicPr>
          <p:cNvPr id="319" name="t22z-a6b1v-g53x05-d4d200t1t08p2q-m2m_vrad1-earth_x18ws3zz22fg-dcif_mcp1va2d_med_20201207T00.mp4" descr="t22z-a6b1v-g53x05-d4d200t1t08p2q-m2m_vrad1-earth_x18ws3zz22fg-dcif_mcp1va2d_med_20201207T00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Number"/>
          <p:cNvSpPr txBox="1"/>
          <p:nvPr>
            <p:ph type="sldNum" sz="quarter" idx="4294967295"/>
          </p:nvPr>
        </p:nvSpPr>
        <p:spPr>
          <a:xfrm>
            <a:off x="12084728" y="9168677"/>
            <a:ext cx="269834" cy="3892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22" name="Solar Wind Density &amp; Synthetic White-Light Imaging"/>
          <p:cNvSpPr txBox="1"/>
          <p:nvPr>
            <p:ph type="title" idx="4294967295"/>
          </p:nvPr>
        </p:nvSpPr>
        <p:spPr>
          <a:xfrm>
            <a:off x="-2" y="-6338"/>
            <a:ext cx="24384004" cy="1528393"/>
          </a:xfrm>
          <a:prstGeom prst="rect">
            <a:avLst/>
          </a:prstGeom>
          <a:solidFill>
            <a:srgbClr val="DDEEFF"/>
          </a:solidFill>
        </p:spPr>
        <p:txBody>
          <a:bodyPr lIns="91404" tIns="91404" rIns="91404" bIns="91404"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Solar Wind Density &amp; Synthetic White-Light Imaging  —  CME 2020-12-07 (CME1)</a:t>
            </a:r>
          </a:p>
        </p:txBody>
      </p:sp>
      <p:pic>
        <p:nvPicPr>
          <p:cNvPr id="323" name="t22z-a6b1v-g53x05-d4d200t1t08p2q-m2m_sta1d-b2elpvd-d50x125-s3z1fdx0_mcp1va2d_med_20201207T0001.png" descr="t22z-a6b1v-g53x05-d4d200t1t08p2q-m2m_sta1d-b2elpvd-d50x125-s3z1fdx0_mcp1va2d_med_20201207T0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3351"/>
            <a:ext cx="24384000" cy="12192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" name="Sun"/>
          <p:cNvGrpSpPr/>
          <p:nvPr/>
        </p:nvGrpSpPr>
        <p:grpSpPr>
          <a:xfrm>
            <a:off x="2770210" y="3524963"/>
            <a:ext cx="1905076" cy="735175"/>
            <a:chOff x="0" y="0"/>
            <a:chExt cx="1905074" cy="735174"/>
          </a:xfrm>
        </p:grpSpPr>
        <p:sp>
          <p:nvSpPr>
            <p:cNvPr id="324" name="Rectangle"/>
            <p:cNvSpPr/>
            <p:nvPr/>
          </p:nvSpPr>
          <p:spPr>
            <a:xfrm>
              <a:off x="0" y="-1"/>
              <a:ext cx="1905075" cy="7351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5" name="Sun"/>
            <p:cNvSpPr txBox="1"/>
            <p:nvPr/>
          </p:nvSpPr>
          <p:spPr>
            <a:xfrm>
              <a:off x="0" y="-1"/>
              <a:ext cx="1905075" cy="735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Sun</a:t>
              </a:r>
            </a:p>
          </p:txBody>
        </p:sp>
      </p:grpSp>
      <p:sp>
        <p:nvSpPr>
          <p:cNvPr id="327" name="Line"/>
          <p:cNvSpPr/>
          <p:nvPr/>
        </p:nvSpPr>
        <p:spPr>
          <a:xfrm>
            <a:off x="3646547" y="4297644"/>
            <a:ext cx="3" cy="1196412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8" name="Line"/>
          <p:cNvSpPr/>
          <p:nvPr/>
        </p:nvSpPr>
        <p:spPr>
          <a:xfrm flipH="1" flipV="1">
            <a:off x="5846767" y="11224087"/>
            <a:ext cx="1324350" cy="912667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9" name="Line"/>
          <p:cNvSpPr/>
          <p:nvPr/>
        </p:nvSpPr>
        <p:spPr>
          <a:xfrm flipH="1" flipV="1">
            <a:off x="9296064" y="9356846"/>
            <a:ext cx="1017987" cy="1173649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32" name="STEREO-A"/>
          <p:cNvGrpSpPr/>
          <p:nvPr/>
        </p:nvGrpSpPr>
        <p:grpSpPr>
          <a:xfrm>
            <a:off x="1420842" y="9398713"/>
            <a:ext cx="3172947" cy="735175"/>
            <a:chOff x="0" y="0"/>
            <a:chExt cx="3172945" cy="735174"/>
          </a:xfrm>
        </p:grpSpPr>
        <p:sp>
          <p:nvSpPr>
            <p:cNvPr id="330" name="Rectangle"/>
            <p:cNvSpPr/>
            <p:nvPr/>
          </p:nvSpPr>
          <p:spPr>
            <a:xfrm>
              <a:off x="-1" y="-1"/>
              <a:ext cx="3172947" cy="7351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STEREO-A"/>
            <p:cNvSpPr txBox="1"/>
            <p:nvPr/>
          </p:nvSpPr>
          <p:spPr>
            <a:xfrm>
              <a:off x="-1" y="-1"/>
              <a:ext cx="3172947" cy="735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STEREO-A</a:t>
              </a:r>
            </a:p>
          </p:txBody>
        </p:sp>
      </p:grpSp>
      <p:grpSp>
        <p:nvGrpSpPr>
          <p:cNvPr id="335" name="Earth"/>
          <p:cNvGrpSpPr/>
          <p:nvPr/>
        </p:nvGrpSpPr>
        <p:grpSpPr>
          <a:xfrm>
            <a:off x="9463660" y="10604093"/>
            <a:ext cx="1903979" cy="735175"/>
            <a:chOff x="0" y="0"/>
            <a:chExt cx="1903977" cy="735174"/>
          </a:xfrm>
        </p:grpSpPr>
        <p:sp>
          <p:nvSpPr>
            <p:cNvPr id="333" name="Rectangle"/>
            <p:cNvSpPr/>
            <p:nvPr/>
          </p:nvSpPr>
          <p:spPr>
            <a:xfrm>
              <a:off x="0" y="-1"/>
              <a:ext cx="1903978" cy="7351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Earth"/>
            <p:cNvSpPr txBox="1"/>
            <p:nvPr/>
          </p:nvSpPr>
          <p:spPr>
            <a:xfrm>
              <a:off x="0" y="-1"/>
              <a:ext cx="1903978" cy="735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Earth</a:t>
              </a:r>
            </a:p>
          </p:txBody>
        </p:sp>
      </p:grpSp>
      <p:grpSp>
        <p:nvGrpSpPr>
          <p:cNvPr id="338" name="ε = 200"/>
          <p:cNvGrpSpPr/>
          <p:nvPr/>
        </p:nvGrpSpPr>
        <p:grpSpPr>
          <a:xfrm>
            <a:off x="5227642" y="4569738"/>
            <a:ext cx="1905075" cy="715828"/>
            <a:chOff x="0" y="0"/>
            <a:chExt cx="1905074" cy="715826"/>
          </a:xfrm>
        </p:grpSpPr>
        <p:sp>
          <p:nvSpPr>
            <p:cNvPr id="336" name="Rectangle"/>
            <p:cNvSpPr/>
            <p:nvPr/>
          </p:nvSpPr>
          <p:spPr>
            <a:xfrm>
              <a:off x="-1" y="0"/>
              <a:ext cx="1905076" cy="7158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ε = 200"/>
            <p:cNvSpPr txBox="1"/>
            <p:nvPr/>
          </p:nvSpPr>
          <p:spPr>
            <a:xfrm>
              <a:off x="-1" y="0"/>
              <a:ext cx="1905076" cy="715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defTabSz="1272468">
                <a:defRPr sz="3959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ε</a:t>
              </a:r>
              <a:r>
                <a:rPr sz="4950"/>
                <a:t> </a:t>
              </a:r>
              <a:r>
                <a:rPr sz="3366"/>
                <a:t>= 20</a:t>
              </a:r>
              <a:r>
                <a:rPr baseline="31998" sz="3366"/>
                <a:t>0</a:t>
              </a:r>
            </a:p>
          </p:txBody>
        </p:sp>
      </p:grpSp>
      <p:grpSp>
        <p:nvGrpSpPr>
          <p:cNvPr id="341" name="ε = 400"/>
          <p:cNvGrpSpPr/>
          <p:nvPr/>
        </p:nvGrpSpPr>
        <p:grpSpPr>
          <a:xfrm>
            <a:off x="7399360" y="6112736"/>
            <a:ext cx="1905076" cy="715829"/>
            <a:chOff x="0" y="0"/>
            <a:chExt cx="1905074" cy="715828"/>
          </a:xfrm>
        </p:grpSpPr>
        <p:sp>
          <p:nvSpPr>
            <p:cNvPr id="339" name="Rectangle"/>
            <p:cNvSpPr/>
            <p:nvPr/>
          </p:nvSpPr>
          <p:spPr>
            <a:xfrm>
              <a:off x="0" y="-1"/>
              <a:ext cx="1905075" cy="7158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0" name="ε = 400"/>
            <p:cNvSpPr txBox="1"/>
            <p:nvPr/>
          </p:nvSpPr>
          <p:spPr>
            <a:xfrm>
              <a:off x="0" y="-1"/>
              <a:ext cx="1905075" cy="715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defTabSz="1272468">
                <a:defRPr sz="3959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ε</a:t>
              </a:r>
              <a:r>
                <a:rPr sz="4950"/>
                <a:t> </a:t>
              </a:r>
              <a:r>
                <a:rPr sz="3366"/>
                <a:t>= 40</a:t>
              </a:r>
              <a:r>
                <a:rPr baseline="31998" sz="3366"/>
                <a:t>0</a:t>
              </a:r>
            </a:p>
          </p:txBody>
        </p:sp>
      </p:grpSp>
      <p:grpSp>
        <p:nvGrpSpPr>
          <p:cNvPr id="344" name="ε = 600"/>
          <p:cNvGrpSpPr/>
          <p:nvPr/>
        </p:nvGrpSpPr>
        <p:grpSpPr>
          <a:xfrm>
            <a:off x="10110812" y="7406654"/>
            <a:ext cx="1905075" cy="715828"/>
            <a:chOff x="0" y="0"/>
            <a:chExt cx="1905074" cy="715826"/>
          </a:xfrm>
        </p:grpSpPr>
        <p:sp>
          <p:nvSpPr>
            <p:cNvPr id="342" name="Rectangle"/>
            <p:cNvSpPr/>
            <p:nvPr/>
          </p:nvSpPr>
          <p:spPr>
            <a:xfrm>
              <a:off x="-1" y="0"/>
              <a:ext cx="1905076" cy="7158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ε = 600"/>
            <p:cNvSpPr txBox="1"/>
            <p:nvPr/>
          </p:nvSpPr>
          <p:spPr>
            <a:xfrm>
              <a:off x="-1" y="0"/>
              <a:ext cx="1905076" cy="715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defTabSz="1272468">
                <a:defRPr sz="3959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ε</a:t>
              </a:r>
              <a:r>
                <a:rPr sz="4950"/>
                <a:t> </a:t>
              </a:r>
              <a:r>
                <a:rPr sz="3366"/>
                <a:t>= 60</a:t>
              </a:r>
              <a:r>
                <a:rPr baseline="31998" sz="3366"/>
                <a:t>0</a:t>
              </a:r>
            </a:p>
          </p:txBody>
        </p:sp>
      </p:grpSp>
      <p:grpSp>
        <p:nvGrpSpPr>
          <p:cNvPr id="347" name="ε = 600"/>
          <p:cNvGrpSpPr/>
          <p:nvPr/>
        </p:nvGrpSpPr>
        <p:grpSpPr>
          <a:xfrm>
            <a:off x="22108078" y="4029936"/>
            <a:ext cx="1905076" cy="715829"/>
            <a:chOff x="0" y="0"/>
            <a:chExt cx="1905074" cy="715828"/>
          </a:xfrm>
        </p:grpSpPr>
        <p:sp>
          <p:nvSpPr>
            <p:cNvPr id="345" name="Rectangle"/>
            <p:cNvSpPr/>
            <p:nvPr/>
          </p:nvSpPr>
          <p:spPr>
            <a:xfrm>
              <a:off x="0" y="-1"/>
              <a:ext cx="1905075" cy="7158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6" name="ε = 600"/>
            <p:cNvSpPr txBox="1"/>
            <p:nvPr/>
          </p:nvSpPr>
          <p:spPr>
            <a:xfrm>
              <a:off x="0" y="-1"/>
              <a:ext cx="1905075" cy="715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defTabSz="1272468">
                <a:defRPr sz="3959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ε</a:t>
              </a:r>
              <a:r>
                <a:rPr sz="4950"/>
                <a:t> </a:t>
              </a:r>
              <a:r>
                <a:rPr sz="3366"/>
                <a:t>= 60</a:t>
              </a:r>
              <a:r>
                <a:rPr baseline="31998" sz="3366"/>
                <a:t>0</a:t>
              </a:r>
            </a:p>
          </p:txBody>
        </p:sp>
      </p:grpSp>
      <p:grpSp>
        <p:nvGrpSpPr>
          <p:cNvPr id="350" name="ε = 400"/>
          <p:cNvGrpSpPr/>
          <p:nvPr/>
        </p:nvGrpSpPr>
        <p:grpSpPr>
          <a:xfrm>
            <a:off x="18628278" y="4569738"/>
            <a:ext cx="1905076" cy="715828"/>
            <a:chOff x="0" y="0"/>
            <a:chExt cx="1905074" cy="715826"/>
          </a:xfrm>
        </p:grpSpPr>
        <p:sp>
          <p:nvSpPr>
            <p:cNvPr id="348" name="Rectangle"/>
            <p:cNvSpPr/>
            <p:nvPr/>
          </p:nvSpPr>
          <p:spPr>
            <a:xfrm>
              <a:off x="0" y="0"/>
              <a:ext cx="1905075" cy="7158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" name="ε = 400"/>
            <p:cNvSpPr txBox="1"/>
            <p:nvPr/>
          </p:nvSpPr>
          <p:spPr>
            <a:xfrm>
              <a:off x="0" y="0"/>
              <a:ext cx="1905075" cy="715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defTabSz="1272468">
                <a:defRPr sz="3959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ε</a:t>
              </a:r>
              <a:r>
                <a:rPr sz="4950"/>
                <a:t> </a:t>
              </a:r>
              <a:r>
                <a:rPr sz="3366"/>
                <a:t>= 40</a:t>
              </a:r>
              <a:r>
                <a:rPr baseline="31998" sz="3366"/>
                <a:t>0</a:t>
              </a:r>
            </a:p>
          </p:txBody>
        </p:sp>
      </p:grpSp>
      <p:grpSp>
        <p:nvGrpSpPr>
          <p:cNvPr id="353" name="ε = 200"/>
          <p:cNvGrpSpPr/>
          <p:nvPr/>
        </p:nvGrpSpPr>
        <p:grpSpPr>
          <a:xfrm>
            <a:off x="14386478" y="5065038"/>
            <a:ext cx="1905076" cy="715828"/>
            <a:chOff x="0" y="0"/>
            <a:chExt cx="1905074" cy="715826"/>
          </a:xfrm>
        </p:grpSpPr>
        <p:sp>
          <p:nvSpPr>
            <p:cNvPr id="351" name="Rectangle"/>
            <p:cNvSpPr/>
            <p:nvPr/>
          </p:nvSpPr>
          <p:spPr>
            <a:xfrm>
              <a:off x="0" y="0"/>
              <a:ext cx="1905075" cy="7158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ε = 200"/>
            <p:cNvSpPr txBox="1"/>
            <p:nvPr/>
          </p:nvSpPr>
          <p:spPr>
            <a:xfrm>
              <a:off x="0" y="0"/>
              <a:ext cx="1905075" cy="715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/>
            <a:p>
              <a:pPr defTabSz="1272468">
                <a:defRPr sz="3959">
                  <a:solidFill>
                    <a:srgbClr val="0088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ε</a:t>
              </a:r>
              <a:r>
                <a:rPr sz="4950"/>
                <a:t> </a:t>
              </a:r>
              <a:r>
                <a:rPr sz="3366"/>
                <a:t>= 20</a:t>
              </a:r>
              <a:r>
                <a:rPr baseline="31998" sz="3366"/>
                <a:t>0</a:t>
              </a:r>
            </a:p>
          </p:txBody>
        </p:sp>
      </p:grpSp>
      <p:grpSp>
        <p:nvGrpSpPr>
          <p:cNvPr id="356" name="Thomson curve"/>
          <p:cNvGrpSpPr/>
          <p:nvPr/>
        </p:nvGrpSpPr>
        <p:grpSpPr>
          <a:xfrm>
            <a:off x="5583261" y="12167736"/>
            <a:ext cx="3302076" cy="735176"/>
            <a:chOff x="0" y="0"/>
            <a:chExt cx="3302075" cy="735174"/>
          </a:xfrm>
        </p:grpSpPr>
        <p:sp>
          <p:nvSpPr>
            <p:cNvPr id="354" name="Rectangle"/>
            <p:cNvSpPr/>
            <p:nvPr/>
          </p:nvSpPr>
          <p:spPr>
            <a:xfrm>
              <a:off x="-1" y="0"/>
              <a:ext cx="3302077" cy="7351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Thomson curve"/>
            <p:cNvSpPr txBox="1"/>
            <p:nvPr/>
          </p:nvSpPr>
          <p:spPr>
            <a:xfrm>
              <a:off x="-1" y="0"/>
              <a:ext cx="3302077" cy="735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Thomson curve</a:t>
              </a:r>
            </a:p>
          </p:txBody>
        </p:sp>
      </p:grpSp>
      <p:grpSp>
        <p:nvGrpSpPr>
          <p:cNvPr id="359" name="HI-1 FOV"/>
          <p:cNvGrpSpPr/>
          <p:nvPr/>
        </p:nvGrpSpPr>
        <p:grpSpPr>
          <a:xfrm>
            <a:off x="14619861" y="11569217"/>
            <a:ext cx="2538979" cy="735176"/>
            <a:chOff x="0" y="0"/>
            <a:chExt cx="2538977" cy="735174"/>
          </a:xfrm>
        </p:grpSpPr>
        <p:sp>
          <p:nvSpPr>
            <p:cNvPr id="357" name="Rectangle"/>
            <p:cNvSpPr/>
            <p:nvPr/>
          </p:nvSpPr>
          <p:spPr>
            <a:xfrm>
              <a:off x="0" y="0"/>
              <a:ext cx="2538978" cy="7351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HI-1 FOV"/>
            <p:cNvSpPr txBox="1"/>
            <p:nvPr/>
          </p:nvSpPr>
          <p:spPr>
            <a:xfrm>
              <a:off x="0" y="0"/>
              <a:ext cx="2538978" cy="735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HI-1 FOV</a:t>
              </a:r>
            </a:p>
          </p:txBody>
        </p:sp>
      </p:grpSp>
      <p:grpSp>
        <p:nvGrpSpPr>
          <p:cNvPr id="362" name="Sun"/>
          <p:cNvGrpSpPr/>
          <p:nvPr/>
        </p:nvGrpSpPr>
        <p:grpSpPr>
          <a:xfrm>
            <a:off x="12259502" y="6103063"/>
            <a:ext cx="1905076" cy="735175"/>
            <a:chOff x="0" y="0"/>
            <a:chExt cx="1905074" cy="735174"/>
          </a:xfrm>
        </p:grpSpPr>
        <p:sp>
          <p:nvSpPr>
            <p:cNvPr id="360" name="Rectangle"/>
            <p:cNvSpPr/>
            <p:nvPr/>
          </p:nvSpPr>
          <p:spPr>
            <a:xfrm>
              <a:off x="0" y="-1"/>
              <a:ext cx="1905075" cy="7351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Sun"/>
            <p:cNvSpPr txBox="1"/>
            <p:nvPr/>
          </p:nvSpPr>
          <p:spPr>
            <a:xfrm>
              <a:off x="0" y="-1"/>
              <a:ext cx="1905075" cy="735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Sun</a:t>
              </a:r>
            </a:p>
          </p:txBody>
        </p:sp>
      </p:grpSp>
      <p:sp>
        <p:nvSpPr>
          <p:cNvPr id="363" name="Line"/>
          <p:cNvSpPr/>
          <p:nvPr/>
        </p:nvSpPr>
        <p:spPr>
          <a:xfrm flipH="1">
            <a:off x="12449765" y="6820104"/>
            <a:ext cx="746334" cy="911435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4" name="Line"/>
          <p:cNvSpPr/>
          <p:nvPr/>
        </p:nvSpPr>
        <p:spPr>
          <a:xfrm flipH="1" flipV="1">
            <a:off x="13210951" y="9996445"/>
            <a:ext cx="2518903" cy="1496010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5" name="Line"/>
          <p:cNvSpPr/>
          <p:nvPr/>
        </p:nvSpPr>
        <p:spPr>
          <a:xfrm>
            <a:off x="3007315" y="10184147"/>
            <a:ext cx="510903" cy="1516554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68" name="HI-1 FOV"/>
          <p:cNvGrpSpPr/>
          <p:nvPr/>
        </p:nvGrpSpPr>
        <p:grpSpPr>
          <a:xfrm>
            <a:off x="3697861" y="6199546"/>
            <a:ext cx="2538979" cy="735176"/>
            <a:chOff x="0" y="0"/>
            <a:chExt cx="2538977" cy="735174"/>
          </a:xfrm>
        </p:grpSpPr>
        <p:sp>
          <p:nvSpPr>
            <p:cNvPr id="366" name="Rectangle"/>
            <p:cNvSpPr/>
            <p:nvPr/>
          </p:nvSpPr>
          <p:spPr>
            <a:xfrm>
              <a:off x="0" y="0"/>
              <a:ext cx="2538978" cy="7351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ctr">
              <a:noAutofit/>
            </a:bodyPr>
            <a:lstStyle/>
            <a:p>
              <a: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7" name="HI-1 FOV"/>
            <p:cNvSpPr txBox="1"/>
            <p:nvPr/>
          </p:nvSpPr>
          <p:spPr>
            <a:xfrm>
              <a:off x="0" y="0"/>
              <a:ext cx="2538978" cy="735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rmAutofit fontScale="100000" lnSpcReduction="0"/>
            </a:bodyPr>
            <a:lstStyle>
              <a:lvl1pPr>
                <a:defRPr sz="340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HI-1 FOV</a:t>
              </a:r>
            </a:p>
          </p:txBody>
        </p:sp>
      </p:grpSp>
      <p:sp>
        <p:nvSpPr>
          <p:cNvPr id="369" name="Line"/>
          <p:cNvSpPr/>
          <p:nvPr/>
        </p:nvSpPr>
        <p:spPr>
          <a:xfrm flipV="1">
            <a:off x="15893795" y="9996465"/>
            <a:ext cx="1152592" cy="1505244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0" name="Line"/>
          <p:cNvSpPr/>
          <p:nvPr/>
        </p:nvSpPr>
        <p:spPr>
          <a:xfrm flipH="1">
            <a:off x="3820196" y="6959444"/>
            <a:ext cx="945297" cy="1227070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1" name="Line"/>
          <p:cNvSpPr/>
          <p:nvPr/>
        </p:nvSpPr>
        <p:spPr>
          <a:xfrm>
            <a:off x="4847058" y="6995574"/>
            <a:ext cx="688888" cy="688887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lide Number"/>
          <p:cNvSpPr txBox="1"/>
          <p:nvPr>
            <p:ph type="sldNum" sz="quarter" idx="4294967295"/>
          </p:nvPr>
        </p:nvSpPr>
        <p:spPr>
          <a:xfrm>
            <a:off x="12084728" y="9105177"/>
            <a:ext cx="269834" cy="3892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74" name="Solar Wind Density &amp; Synthetic White-Light Imaging"/>
          <p:cNvSpPr txBox="1"/>
          <p:nvPr>
            <p:ph type="title" idx="4294967295"/>
          </p:nvPr>
        </p:nvSpPr>
        <p:spPr>
          <a:xfrm>
            <a:off x="-2" y="-6338"/>
            <a:ext cx="24384004" cy="1528393"/>
          </a:xfrm>
          <a:prstGeom prst="rect">
            <a:avLst/>
          </a:prstGeom>
          <a:solidFill>
            <a:srgbClr val="DDEEFF"/>
          </a:solidFill>
        </p:spPr>
        <p:txBody>
          <a:bodyPr lIns="91404" tIns="91404" rIns="91404" bIns="91404"/>
          <a:lstStyle>
            <a:lvl1pPr defTabSz="1299922">
              <a:defRPr sz="4800">
                <a:solidFill>
                  <a:srgbClr val="336699"/>
                </a:solidFill>
              </a:defRPr>
            </a:lvl1pPr>
          </a:lstStyle>
          <a:p>
            <a:pPr/>
            <a:r>
              <a:t>Solar Wind Density &amp; Synthetic White-Light Imaging. —  CME 2020-12-07 (CME1)</a:t>
            </a:r>
          </a:p>
        </p:txBody>
      </p:sp>
      <p:pic>
        <p:nvPicPr>
          <p:cNvPr id="375" name="t22z-a6b1v-g53x05-d4d200t1t08p2q-m2m_sta1d-b2elpvd-d50x125-s3z1fdx0_mcp1va2d_med_20201207T00.mp4" descr="t22z-a6b1v-g53x05-d4d200t1t08p2q-m2m_sta1d-b2elpvd-d50x125-s3z1fdx0_mcp1va2d_med_20201207T00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529142"/>
            <a:ext cx="24384000" cy="1219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7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lide Number"/>
          <p:cNvSpPr txBox="1"/>
          <p:nvPr>
            <p:ph type="sldNum" sz="quarter" idx="4294967295"/>
          </p:nvPr>
        </p:nvSpPr>
        <p:spPr>
          <a:xfrm>
            <a:off x="9320107" y="9105177"/>
            <a:ext cx="3034454" cy="3892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4998" tIns="64998" rIns="64998" bIns="64998"/>
          <a:lstStyle>
            <a:lvl1pPr defTabSz="914007"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78" name="Observed &amp; Synthetic White-Light   —  CME Images (top) &amp; J-maps (bottom)"/>
          <p:cNvSpPr txBox="1"/>
          <p:nvPr>
            <p:ph type="title" idx="4294967295"/>
          </p:nvPr>
        </p:nvSpPr>
        <p:spPr>
          <a:xfrm>
            <a:off x="0" y="-6337"/>
            <a:ext cx="24384000" cy="1528391"/>
          </a:xfrm>
          <a:prstGeom prst="rect">
            <a:avLst/>
          </a:prstGeom>
          <a:solidFill>
            <a:srgbClr val="DDEEFF"/>
          </a:solidFill>
        </p:spPr>
        <p:txBody>
          <a:bodyPr lIns="91404" tIns="91404" rIns="91404" bIns="91404"/>
          <a:lstStyle/>
          <a:p>
            <a:pPr defTabSz="1299922">
              <a:defRPr sz="4800">
                <a:solidFill>
                  <a:srgbClr val="336699"/>
                </a:solidFill>
              </a:defRPr>
            </a:pPr>
            <a:r>
              <a:t>Observed &amp; Synthetic White-Light   —  CME Images (</a:t>
            </a:r>
            <a:r>
              <a:rPr i="1"/>
              <a:t>top</a:t>
            </a:r>
            <a:r>
              <a:t>) &amp; J-maps (</a:t>
            </a:r>
            <a:r>
              <a:rPr i="1"/>
              <a:t>bottom</a:t>
            </a:r>
            <a:r>
              <a:t>)</a:t>
            </a:r>
          </a:p>
        </p:txBody>
      </p:sp>
      <p:sp>
        <p:nvSpPr>
          <p:cNvPr id="379" name="CME1-a3b2 run"/>
          <p:cNvSpPr txBox="1"/>
          <p:nvPr/>
        </p:nvSpPr>
        <p:spPr>
          <a:xfrm>
            <a:off x="9400999" y="1524985"/>
            <a:ext cx="5588001" cy="735175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0" tIns="127000" rIns="127000" bIns="127000" anchor="ctr">
            <a:normAutofit fontScale="100000" lnSpcReduction="0"/>
          </a:bodyPr>
          <a:lstStyle>
            <a:lvl1pPr defTabSz="1285322">
              <a:defRPr sz="3400">
                <a:solidFill>
                  <a:srgbClr val="2244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CME1-a3b2 run</a:t>
            </a:r>
          </a:p>
        </p:txBody>
      </p:sp>
      <p:sp>
        <p:nvSpPr>
          <p:cNvPr id="380" name="CME2-a3b2 run"/>
          <p:cNvSpPr txBox="1"/>
          <p:nvPr/>
        </p:nvSpPr>
        <p:spPr>
          <a:xfrm>
            <a:off x="17531464" y="1524985"/>
            <a:ext cx="5582001" cy="735174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0" tIns="127000" rIns="127000" bIns="127000" anchor="ctr">
            <a:normAutofit fontScale="100000" lnSpcReduction="0"/>
          </a:bodyPr>
          <a:lstStyle>
            <a:lvl1pPr defTabSz="1285322">
              <a:defRPr sz="3400">
                <a:solidFill>
                  <a:srgbClr val="2244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CME2-a3b2 run</a:t>
            </a:r>
          </a:p>
        </p:txBody>
      </p:sp>
      <p:sp>
        <p:nvSpPr>
          <p:cNvPr id="381" name="HI-1A  —  Level 2"/>
          <p:cNvSpPr txBox="1"/>
          <p:nvPr/>
        </p:nvSpPr>
        <p:spPr>
          <a:xfrm>
            <a:off x="1268939" y="1524985"/>
            <a:ext cx="5590173" cy="735175"/>
          </a:xfrm>
          <a:prstGeom prst="rect">
            <a:avLst/>
          </a:prstGeom>
          <a:solidFill>
            <a:srgbClr val="FFE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0" tIns="127000" rIns="127000" bIns="127000" anchor="ctr">
            <a:normAutofit fontScale="100000" lnSpcReduction="0"/>
          </a:bodyPr>
          <a:lstStyle>
            <a:lvl1pPr defTabSz="1285322">
              <a:defRPr sz="3400">
                <a:solidFill>
                  <a:srgbClr val="2244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HI-1A  —  Level 2</a:t>
            </a:r>
          </a:p>
        </p:txBody>
      </p:sp>
      <p:pic>
        <p:nvPicPr>
          <p:cNvPr id="382" name="fig08b-sta1-hi1-lev2.png" descr="fig08b-sta1-hi1-lev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" y="2164808"/>
            <a:ext cx="7874001" cy="787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fig08c-sta1-a3b2-cme1.png" descr="fig08c-sta1-a3b2-cm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0" y="2164808"/>
            <a:ext cx="8128000" cy="812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fig08d-sta1-a3b2-cme2.png" descr="fig08d-sta1-a3b2-cm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58464" y="2164808"/>
            <a:ext cx="8128001" cy="812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fig09a-stamap1j-hi1-lev2.png" descr="fig09a-stamap1j-hi1-lev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" y="9775604"/>
            <a:ext cx="8128001" cy="40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fig09c-stamap1j-a3b2-cme1.png" descr="fig09c-stamap1j-a3b2-cme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23251" y="9781909"/>
            <a:ext cx="8128001" cy="40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fig09e-stamap1j-a3b2-cme2.png" descr="fig09e-stamap1j-a3b2-cme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58464" y="9781909"/>
            <a:ext cx="8128001" cy="406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1F497D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6" tIns="91436" rIns="91436" bIns="91436" numCol="1" spcCol="38100" rtlCol="0" anchor="ctr" upright="0">
        <a:spAutoFit/>
      </a:bodyPr>
      <a:lstStyle>
        <a:defPPr marL="0" marR="0" indent="0" algn="ctr" defTabSz="12853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1F497D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6" tIns="91436" rIns="91436" bIns="91436" numCol="1" spcCol="38100" rtlCol="0" anchor="ctr" upright="0">
        <a:normAutofit fontScale="100000" lnSpcReduction="0"/>
      </a:bodyPr>
      <a:lstStyle>
        <a:defPPr marL="0" marR="0" indent="0" algn="ctr" defTabSz="12853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1F497D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6" tIns="91436" rIns="91436" bIns="91436" numCol="1" spcCol="38100" rtlCol="0" anchor="ctr" upright="0">
        <a:spAutoFit/>
      </a:bodyPr>
      <a:lstStyle>
        <a:defPPr marL="0" marR="0" indent="0" algn="ctr" defTabSz="12853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1F497D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6" tIns="91436" rIns="91436" bIns="91436" numCol="1" spcCol="38100" rtlCol="0" anchor="ctr" upright="0">
        <a:normAutofit fontScale="100000" lnSpcReduction="0"/>
      </a:bodyPr>
      <a:lstStyle>
        <a:defPPr marL="0" marR="0" indent="0" algn="ctr" defTabSz="12853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1F497D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