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0"/>
  </p:notesMasterIdLst>
  <p:sldIdLst>
    <p:sldId id="256" r:id="rId2"/>
    <p:sldId id="662" r:id="rId3"/>
    <p:sldId id="268" r:id="rId4"/>
    <p:sldId id="3576" r:id="rId5"/>
    <p:sldId id="272" r:id="rId6"/>
    <p:sldId id="257" r:id="rId7"/>
    <p:sldId id="3592" r:id="rId8"/>
    <p:sldId id="3595" r:id="rId9"/>
    <p:sldId id="3591" r:id="rId10"/>
    <p:sldId id="3599" r:id="rId11"/>
    <p:sldId id="3564" r:id="rId12"/>
    <p:sldId id="3593" r:id="rId13"/>
    <p:sldId id="3503" r:id="rId14"/>
    <p:sldId id="3587" r:id="rId15"/>
    <p:sldId id="3544" r:id="rId16"/>
    <p:sldId id="3596" r:id="rId17"/>
    <p:sldId id="3598" r:id="rId18"/>
    <p:sldId id="3586" r:id="rId19"/>
  </p:sldIdLst>
  <p:sldSz cx="12192000" cy="6858000"/>
  <p:notesSz cx="6858000" cy="9144000"/>
  <p:embeddedFontLst>
    <p:embeddedFont>
      <p:font typeface="Helvetica Neue" panose="02000503000000020004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hew W. Lesko" initials="" lastIdx="1" clrIdx="0"/>
  <p:cmAuthor id="1" name="Elana M. Resnick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A324B4-87F7-45F2-98F3-A51463D344CA}">
  <a:tblStyle styleId="{2BA324B4-87F7-45F2-98F3-A51463D344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7"/>
    <p:restoredTop sz="94694"/>
  </p:normalViewPr>
  <p:slideViewPr>
    <p:cSldViewPr snapToGrid="0">
      <p:cViewPr varScale="1">
        <p:scale>
          <a:sx n="95" d="100"/>
          <a:sy n="95" d="100"/>
        </p:scale>
        <p:origin x="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0ED71-DA6A-3B4D-8E89-FF8FA64BD084}" type="doc">
      <dgm:prSet loTypeId="urn:microsoft.com/office/officeart/2005/8/layout/venn1" loCatId="" qsTypeId="urn:microsoft.com/office/officeart/2005/8/quickstyle/3D3" qsCatId="3D" csTypeId="urn:microsoft.com/office/officeart/2005/8/colors/colorful1" csCatId="colorful" phldr="1"/>
      <dgm:spPr/>
    </dgm:pt>
    <dgm:pt modelId="{A0728573-9B68-6E4A-9D39-4FEBD84E41E7}">
      <dgm:prSet phldrT="[Text]"/>
      <dgm:spPr/>
      <dgm:t>
        <a:bodyPr/>
        <a:lstStyle/>
        <a:p>
          <a:endParaRPr lang="en-US" dirty="0"/>
        </a:p>
      </dgm:t>
    </dgm:pt>
    <dgm:pt modelId="{DAE18C77-8020-9C4E-8669-07DD03206045}" type="parTrans" cxnId="{C1D55636-60F3-8741-8617-D1B392696845}">
      <dgm:prSet/>
      <dgm:spPr/>
      <dgm:t>
        <a:bodyPr/>
        <a:lstStyle/>
        <a:p>
          <a:endParaRPr lang="en-US"/>
        </a:p>
      </dgm:t>
    </dgm:pt>
    <dgm:pt modelId="{9D489D41-8973-8D4C-A54F-40997D2FAFC4}" type="sibTrans" cxnId="{C1D55636-60F3-8741-8617-D1B392696845}">
      <dgm:prSet/>
      <dgm:spPr/>
      <dgm:t>
        <a:bodyPr/>
        <a:lstStyle/>
        <a:p>
          <a:endParaRPr lang="en-US"/>
        </a:p>
      </dgm:t>
    </dgm:pt>
    <dgm:pt modelId="{25524978-33E9-6341-A50A-A300E3331385}">
      <dgm:prSet phldrT="[Text]"/>
      <dgm:spPr/>
      <dgm:t>
        <a:bodyPr/>
        <a:lstStyle/>
        <a:p>
          <a:endParaRPr lang="en-US" dirty="0"/>
        </a:p>
      </dgm:t>
    </dgm:pt>
    <dgm:pt modelId="{8F567B4A-809D-6540-9C6E-7C492B8484CB}" type="parTrans" cxnId="{55B605D2-3146-474D-90D5-4FA4BF97E2ED}">
      <dgm:prSet/>
      <dgm:spPr/>
      <dgm:t>
        <a:bodyPr/>
        <a:lstStyle/>
        <a:p>
          <a:endParaRPr lang="en-US"/>
        </a:p>
      </dgm:t>
    </dgm:pt>
    <dgm:pt modelId="{CAB1F141-ECB4-D046-BB5A-C17FAD269396}" type="sibTrans" cxnId="{55B605D2-3146-474D-90D5-4FA4BF97E2ED}">
      <dgm:prSet/>
      <dgm:spPr/>
      <dgm:t>
        <a:bodyPr/>
        <a:lstStyle/>
        <a:p>
          <a:endParaRPr lang="en-US"/>
        </a:p>
      </dgm:t>
    </dgm:pt>
    <dgm:pt modelId="{DD16DD3E-2164-4B48-8F65-A1C5FFAF4DC2}" type="pres">
      <dgm:prSet presAssocID="{2110ED71-DA6A-3B4D-8E89-FF8FA64BD084}" presName="compositeShape" presStyleCnt="0">
        <dgm:presLayoutVars>
          <dgm:chMax val="7"/>
          <dgm:dir/>
          <dgm:resizeHandles val="exact"/>
        </dgm:presLayoutVars>
      </dgm:prSet>
      <dgm:spPr/>
    </dgm:pt>
    <dgm:pt modelId="{624C6AB6-9BAA-5E40-AF2F-B881FD344FB8}" type="pres">
      <dgm:prSet presAssocID="{A0728573-9B68-6E4A-9D39-4FEBD84E41E7}" presName="circ1" presStyleLbl="vennNode1" presStyleIdx="0" presStyleCnt="2" custScaleX="185351" custScaleY="77015" custLinFactNeighborX="-48612"/>
      <dgm:spPr/>
    </dgm:pt>
    <dgm:pt modelId="{8557469C-CB81-3841-B112-CCCC4ABDA166}" type="pres">
      <dgm:prSet presAssocID="{A0728573-9B68-6E4A-9D39-4FEBD84E41E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741B209-ED9F-6E41-9009-98CA253A1BD1}" type="pres">
      <dgm:prSet presAssocID="{25524978-33E9-6341-A50A-A300E3331385}" presName="circ2" presStyleLbl="vennNode1" presStyleIdx="1" presStyleCnt="2" custScaleX="179553" custScaleY="73259" custLinFactNeighborX="49565" custLinFactNeighborY="808"/>
      <dgm:spPr/>
    </dgm:pt>
    <dgm:pt modelId="{D7AD0FDB-42ED-0C42-A437-9FB7D98B7B18}" type="pres">
      <dgm:prSet presAssocID="{25524978-33E9-6341-A50A-A300E333138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463922-67CE-D24D-B9C5-54CEBFA92A27}" type="presOf" srcId="{25524978-33E9-6341-A50A-A300E3331385}" destId="{1741B209-ED9F-6E41-9009-98CA253A1BD1}" srcOrd="0" destOrd="0" presId="urn:microsoft.com/office/officeart/2005/8/layout/venn1"/>
    <dgm:cxn modelId="{92469923-31D2-5448-A6B6-3F3EDCAA2AC8}" type="presOf" srcId="{25524978-33E9-6341-A50A-A300E3331385}" destId="{D7AD0FDB-42ED-0C42-A437-9FB7D98B7B18}" srcOrd="1" destOrd="0" presId="urn:microsoft.com/office/officeart/2005/8/layout/venn1"/>
    <dgm:cxn modelId="{C1D55636-60F3-8741-8617-D1B392696845}" srcId="{2110ED71-DA6A-3B4D-8E89-FF8FA64BD084}" destId="{A0728573-9B68-6E4A-9D39-4FEBD84E41E7}" srcOrd="0" destOrd="0" parTransId="{DAE18C77-8020-9C4E-8669-07DD03206045}" sibTransId="{9D489D41-8973-8D4C-A54F-40997D2FAFC4}"/>
    <dgm:cxn modelId="{DCA8FB8F-E629-4941-9E5B-07CE2DDC7C73}" type="presOf" srcId="{2110ED71-DA6A-3B4D-8E89-FF8FA64BD084}" destId="{DD16DD3E-2164-4B48-8F65-A1C5FFAF4DC2}" srcOrd="0" destOrd="0" presId="urn:microsoft.com/office/officeart/2005/8/layout/venn1"/>
    <dgm:cxn modelId="{7F6523AF-3293-AA48-A789-8630C91698C1}" type="presOf" srcId="{A0728573-9B68-6E4A-9D39-4FEBD84E41E7}" destId="{8557469C-CB81-3841-B112-CCCC4ABDA166}" srcOrd="1" destOrd="0" presId="urn:microsoft.com/office/officeart/2005/8/layout/venn1"/>
    <dgm:cxn modelId="{E58F03C9-8CAA-6C4A-AB6B-81841BF20FE3}" type="presOf" srcId="{A0728573-9B68-6E4A-9D39-4FEBD84E41E7}" destId="{624C6AB6-9BAA-5E40-AF2F-B881FD344FB8}" srcOrd="0" destOrd="0" presId="urn:microsoft.com/office/officeart/2005/8/layout/venn1"/>
    <dgm:cxn modelId="{55B605D2-3146-474D-90D5-4FA4BF97E2ED}" srcId="{2110ED71-DA6A-3B4D-8E89-FF8FA64BD084}" destId="{25524978-33E9-6341-A50A-A300E3331385}" srcOrd="1" destOrd="0" parTransId="{8F567B4A-809D-6540-9C6E-7C492B8484CB}" sibTransId="{CAB1F141-ECB4-D046-BB5A-C17FAD269396}"/>
    <dgm:cxn modelId="{CC99E518-0D9C-C84E-AEE8-4C244539955F}" type="presParOf" srcId="{DD16DD3E-2164-4B48-8F65-A1C5FFAF4DC2}" destId="{624C6AB6-9BAA-5E40-AF2F-B881FD344FB8}" srcOrd="0" destOrd="0" presId="urn:microsoft.com/office/officeart/2005/8/layout/venn1"/>
    <dgm:cxn modelId="{13BB5828-F24C-DE48-B972-E6BC1C3484DC}" type="presParOf" srcId="{DD16DD3E-2164-4B48-8F65-A1C5FFAF4DC2}" destId="{8557469C-CB81-3841-B112-CCCC4ABDA166}" srcOrd="1" destOrd="0" presId="urn:microsoft.com/office/officeart/2005/8/layout/venn1"/>
    <dgm:cxn modelId="{EB20EB50-B05B-1445-B04F-0202D9B3603B}" type="presParOf" srcId="{DD16DD3E-2164-4B48-8F65-A1C5FFAF4DC2}" destId="{1741B209-ED9F-6E41-9009-98CA253A1BD1}" srcOrd="2" destOrd="0" presId="urn:microsoft.com/office/officeart/2005/8/layout/venn1"/>
    <dgm:cxn modelId="{669D4E60-70CA-FF4C-BC9E-5BD3D879A225}" type="presParOf" srcId="{DD16DD3E-2164-4B48-8F65-A1C5FFAF4DC2}" destId="{D7AD0FDB-42ED-0C42-A437-9FB7D98B7B1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C6AB6-9BAA-5E40-AF2F-B881FD344FB8}">
      <dsp:nvSpPr>
        <dsp:cNvPr id="0" name=""/>
        <dsp:cNvSpPr/>
      </dsp:nvSpPr>
      <dsp:spPr>
        <a:xfrm>
          <a:off x="112699" y="372528"/>
          <a:ext cx="5868488" cy="243840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32172" y="660069"/>
        <a:ext cx="3383633" cy="1863327"/>
      </dsp:txXfrm>
    </dsp:sp>
    <dsp:sp modelId="{1741B209-ED9F-6E41-9009-98CA253A1BD1}">
      <dsp:nvSpPr>
        <dsp:cNvPr id="0" name=""/>
        <dsp:cNvSpPr/>
      </dsp:nvSpPr>
      <dsp:spPr>
        <a:xfrm>
          <a:off x="5594824" y="457571"/>
          <a:ext cx="5684915" cy="231948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208111" y="731089"/>
        <a:ext cx="3277789" cy="1772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779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73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30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284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514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04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01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defRPr i="1">
                <a:solidFill>
                  <a:srgbClr val="0D0D0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200" i="1" kern="1200" dirty="0">
                <a:solidFill>
                  <a:srgbClr val="0D0D0D"/>
                </a:solidFill>
                <a:latin typeface="+mn-lt"/>
                <a:ea typeface="+mn-ea"/>
                <a:cs typeface="+mn-cs"/>
                <a:sym typeface="Helvetica"/>
              </a:rPr>
              <a:t>Established in 2000 as an essential element </a:t>
            </a:r>
          </a:p>
          <a:p>
            <a:pPr>
              <a:spcBef>
                <a:spcPts val="300"/>
              </a:spcBef>
              <a:defRPr i="1">
                <a:solidFill>
                  <a:srgbClr val="0D0D0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200" i="1" kern="1200" dirty="0">
                <a:solidFill>
                  <a:srgbClr val="0D0D0D"/>
                </a:solidFill>
                <a:latin typeface="+mn-lt"/>
                <a:ea typeface="+mn-ea"/>
                <a:cs typeface="+mn-cs"/>
                <a:sym typeface="Helvetica"/>
              </a:rPr>
              <a:t>of the </a:t>
            </a:r>
            <a:r>
              <a:rPr lang="en-US" sz="1200" i="1" kern="1200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Helvetica"/>
              </a:rPr>
              <a:t>National Space Weather Program</a:t>
            </a:r>
          </a:p>
          <a:p>
            <a:pPr>
              <a:spcBef>
                <a:spcPts val="300"/>
              </a:spcBef>
              <a:defRPr i="1">
                <a:solidFill>
                  <a:srgbClr val="0D0D0D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1200" i="1" kern="1200" dirty="0">
              <a:solidFill>
                <a:srgbClr val="0000FF"/>
              </a:solidFill>
              <a:latin typeface="+mn-lt"/>
              <a:ea typeface="+mn-ea"/>
              <a:cs typeface="+mn-cs"/>
              <a:sym typeface="Helvetica"/>
            </a:endParaRPr>
          </a:p>
          <a:p>
            <a:pPr>
              <a:spcBef>
                <a:spcPts val="300"/>
              </a:spcBef>
              <a:defRPr i="1">
                <a:solidFill>
                  <a:srgbClr val="0D0D0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200" i="1" kern="1200" dirty="0">
                <a:solidFill>
                  <a:srgbClr val="0D0D0D"/>
                </a:solidFill>
                <a:latin typeface="+mn-lt"/>
                <a:ea typeface="+mn-ea"/>
                <a:cs typeface="+mn-cs"/>
                <a:sym typeface="Helvetica"/>
              </a:rPr>
              <a:t>to facilitate research &amp; development for the </a:t>
            </a:r>
          </a:p>
          <a:p>
            <a:pPr>
              <a:spcBef>
                <a:spcPts val="300"/>
              </a:spcBef>
              <a:defRPr i="1"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200" i="1" kern="1200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Helvetica"/>
              </a:rPr>
              <a:t>next generation of space environment modeling capability.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0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29867e977_2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29867e977_2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729867e977_2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70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29867e977_2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29867e977_2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729867e977_2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53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29867e977_2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29867e977_2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729867e977_2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1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29867e977_2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29867e977_2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729867e977_2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2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Initial reluctance to deliver models to CCMC. It took 5-10 years to build the trust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Initial reluctance to deliver models to CCMC. It took 5-10 years to build the trust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Modelers started seeing the value of Runs-on-</a:t>
            </a:r>
            <a:r>
              <a:rPr lang="en-US" dirty="0" err="1"/>
              <a:t>Request.Growing</a:t>
            </a:r>
            <a:r>
              <a:rPr lang="en-US" dirty="0"/>
              <a:t> number of projects proposed to deliver models to CCMC. 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/>
              <a:t>NASA LWS Strategic Capabilities program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all deliverables must be </a:t>
            </a:r>
            <a:r>
              <a:rPr lang="en-US" b="1" dirty="0"/>
              <a:t>installed and tested</a:t>
            </a:r>
            <a:r>
              <a:rPr lang="en-US" dirty="0"/>
              <a:t> at CCMC by the end of performance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development efforts include </a:t>
            </a:r>
            <a:r>
              <a:rPr lang="en-US" b="1" dirty="0"/>
              <a:t>on-going inputs </a:t>
            </a:r>
            <a:r>
              <a:rPr lang="en-US" dirty="0"/>
              <a:t>from CCMC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/>
              <a:t>Modelers are proposing implementation at CCMC for other programs that does not have this requirement. 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b="1" dirty="0"/>
              <a:t>Rules-of-the Road: </a:t>
            </a:r>
            <a:r>
              <a:rPr lang="en-US" dirty="0"/>
              <a:t>do not distribute source code without approval from developers.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20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Initial reluctance to deliver models to CCMC. It took 5-10 years to build the trust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Initial reluctance to deliver models to CCMC. It took 5-10 years to build the trust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dirty="0"/>
              <a:t>Modelers started seeing the value of Runs-on-</a:t>
            </a:r>
            <a:r>
              <a:rPr lang="en-US" dirty="0" err="1"/>
              <a:t>Request.Growing</a:t>
            </a:r>
            <a:r>
              <a:rPr lang="en-US" dirty="0"/>
              <a:t> number of projects proposed to deliver models to CCMC. 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/>
              <a:t>NASA LWS Strategic Capabilities program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all deliverables must be </a:t>
            </a:r>
            <a:r>
              <a:rPr lang="en-US" b="1" dirty="0"/>
              <a:t>installed and tested</a:t>
            </a:r>
            <a:r>
              <a:rPr lang="en-US" dirty="0"/>
              <a:t> at CCMC by the end of performance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development efforts include </a:t>
            </a:r>
            <a:r>
              <a:rPr lang="en-US" b="1" dirty="0"/>
              <a:t>on-going inputs </a:t>
            </a:r>
            <a:r>
              <a:rPr lang="en-US" dirty="0"/>
              <a:t>from CCMC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/>
              <a:t>Modelers are proposing implementation at CCMC for other programs that does not have this requirement. 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b="1" dirty="0"/>
              <a:t>Rules-of-the Road: </a:t>
            </a:r>
            <a:r>
              <a:rPr lang="en-US" dirty="0"/>
              <a:t>do not distribute source code without approval from developers.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66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"/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7526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A0E51-D85C-2747-9C44-6E626A60A4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A8412-72D1-1E4C-BF43-DF18C7D2035C}" type="datetimeFigureOut">
              <a:rPr lang="en-US" smtClean="0"/>
              <a:pPr/>
              <a:t>6/3/24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FDEA-883E-434F-AEE1-0AE8562FA5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5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CCMC_image2.tiff"/>
          <p:cNvPicPr preferRelativeResize="0"/>
          <p:nvPr/>
        </p:nvPicPr>
        <p:blipFill rotWithShape="1">
          <a:blip r:embed="rId9">
            <a:alphaModFix amt="11000"/>
          </a:blip>
          <a:srcRect l="1115" t="41729" r="787" b="35081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97986" y="56642"/>
            <a:ext cx="108811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NASA Logo small.gif                                            00003952STAAC Graphics MP              ABA78158: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46979" y="83943"/>
            <a:ext cx="939338" cy="8067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85757" y="11260"/>
            <a:ext cx="952148" cy="9521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media" Target="../media/media2.mp4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auai.ccmc.gsfc.nasa.gov/CMR/TimeInterval/viewAllT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6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png"/><Relationship Id="rId10" Type="http://schemas.openxmlformats.org/officeDocument/2006/relationships/image" Target="file://localhost/%13NASA%20Logo%20small.gif%20%20%20%20%20%20%20%20%20%20%20%20%20%20%20%20%20%20%20%20%20%20%20%20%20%20%20%20%20%20%20%20%20%20%20%20%20%20%20%20%20%20%20%2000003952%11STAAC%20Graphics%20MP%20%20%20%20%20%20%20%20%20%20%20%20%20%20ABA78158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tif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tif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2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3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CCMC Team Report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ctrTitle"/>
          </p:nvPr>
        </p:nvSpPr>
        <p:spPr>
          <a:xfrm>
            <a:off x="105104" y="399777"/>
            <a:ext cx="9144000" cy="59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3200" dirty="0"/>
              <a:t>Open Science – linking CCMC services to publications</a:t>
            </a:r>
            <a:endParaRPr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91136-9B0A-8BDC-0434-392FC33F14EB}"/>
              </a:ext>
            </a:extLst>
          </p:cNvPr>
          <p:cNvSpPr txBox="1"/>
          <p:nvPr/>
        </p:nvSpPr>
        <p:spPr>
          <a:xfrm>
            <a:off x="5049869" y="1073387"/>
            <a:ext cx="70734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List of publications mentioning CCMC services (Runs on Request, Real Time runs/</a:t>
            </a:r>
            <a:r>
              <a:rPr lang="en-US" sz="2400" dirty="0" err="1"/>
              <a:t>iSWA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are creating database linking the list to simulation runs using CCMC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sort the publications by model domain, simulation type, time period, phenomena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 in Progress (</a:t>
            </a:r>
            <a:r>
              <a:rPr lang="en-US" altLang="ko-KR" sz="2400" dirty="0"/>
              <a:t>s</a:t>
            </a:r>
            <a:r>
              <a:rPr lang="en-US" sz="2400" dirty="0"/>
              <a:t>o far):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Input from users needed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E4E1640-A5E4-AA39-F476-21347CE9A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81415"/>
              </p:ext>
            </p:extLst>
          </p:nvPr>
        </p:nvGraphicFramePr>
        <p:xfrm>
          <a:off x="5412827" y="4876799"/>
          <a:ext cx="6106510" cy="109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3930">
                  <a:extLst>
                    <a:ext uri="{9D8B030D-6E8A-4147-A177-3AD203B41FA5}">
                      <a16:colId xmlns:a16="http://schemas.microsoft.com/office/drawing/2014/main" val="600414185"/>
                    </a:ext>
                  </a:extLst>
                </a:gridCol>
                <a:gridCol w="844528">
                  <a:extLst>
                    <a:ext uri="{9D8B030D-6E8A-4147-A177-3AD203B41FA5}">
                      <a16:colId xmlns:a16="http://schemas.microsoft.com/office/drawing/2014/main" val="309651470"/>
                    </a:ext>
                  </a:extLst>
                </a:gridCol>
                <a:gridCol w="709253">
                  <a:extLst>
                    <a:ext uri="{9D8B030D-6E8A-4147-A177-3AD203B41FA5}">
                      <a16:colId xmlns:a16="http://schemas.microsoft.com/office/drawing/2014/main" val="975478472"/>
                    </a:ext>
                  </a:extLst>
                </a:gridCol>
                <a:gridCol w="903890">
                  <a:extLst>
                    <a:ext uri="{9D8B030D-6E8A-4147-A177-3AD203B41FA5}">
                      <a16:colId xmlns:a16="http://schemas.microsoft.com/office/drawing/2014/main" val="3058134463"/>
                    </a:ext>
                  </a:extLst>
                </a:gridCol>
                <a:gridCol w="924909">
                  <a:extLst>
                    <a:ext uri="{9D8B030D-6E8A-4147-A177-3AD203B41FA5}">
                      <a16:colId xmlns:a16="http://schemas.microsoft.com/office/drawing/2014/main" val="2730422496"/>
                    </a:ext>
                  </a:extLst>
                </a:gridCol>
              </a:tblGrid>
              <a:tr h="34283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950076"/>
                  </a:ext>
                </a:extLst>
              </a:tr>
              <a:tr h="3391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of Papers Published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986528"/>
                  </a:ext>
                </a:extLst>
              </a:tr>
              <a:tr h="3391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of Runs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1,223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840500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2F7C841D-7DAC-8AB7-67D4-308BF91E18D9}"/>
              </a:ext>
            </a:extLst>
          </p:cNvPr>
          <p:cNvGrpSpPr/>
          <p:nvPr/>
        </p:nvGrpSpPr>
        <p:grpSpPr>
          <a:xfrm>
            <a:off x="282147" y="909612"/>
            <a:ext cx="4477832" cy="2754190"/>
            <a:chOff x="257433" y="860184"/>
            <a:chExt cx="4477832" cy="27541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FF44E9-4948-A9BB-36C0-5A04484BA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877" b="10172"/>
            <a:stretch/>
          </p:blipFill>
          <p:spPr>
            <a:xfrm>
              <a:off x="257433" y="1111880"/>
              <a:ext cx="4477832" cy="250249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B22535-82E6-75A2-4270-AF6405DA2645}"/>
                </a:ext>
              </a:extLst>
            </p:cNvPr>
            <p:cNvSpPr txBox="1"/>
            <p:nvPr/>
          </p:nvSpPr>
          <p:spPr>
            <a:xfrm>
              <a:off x="1384096" y="860184"/>
              <a:ext cx="26021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Number of Publications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60DD5C-AD25-0937-BA4F-201D02D57709}"/>
                </a:ext>
              </a:extLst>
            </p:cNvPr>
            <p:cNvSpPr txBox="1"/>
            <p:nvPr/>
          </p:nvSpPr>
          <p:spPr>
            <a:xfrm>
              <a:off x="3237186" y="1345324"/>
              <a:ext cx="1498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Total: 1,225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6AC31F-922F-7BA9-B2CF-A86F0B346482}"/>
              </a:ext>
            </a:extLst>
          </p:cNvPr>
          <p:cNvGrpSpPr/>
          <p:nvPr/>
        </p:nvGrpSpPr>
        <p:grpSpPr>
          <a:xfrm>
            <a:off x="266928" y="3767020"/>
            <a:ext cx="4541905" cy="2962851"/>
            <a:chOff x="266928" y="3767020"/>
            <a:chExt cx="4541905" cy="29628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70B131-DD06-5778-206D-A10308C8A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122"/>
            <a:stretch/>
          </p:blipFill>
          <p:spPr>
            <a:xfrm>
              <a:off x="266928" y="3767020"/>
              <a:ext cx="4541905" cy="296285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D11403-30AF-9AD7-85AB-53F14BFCDCA9}"/>
                </a:ext>
              </a:extLst>
            </p:cNvPr>
            <p:cNvSpPr txBox="1"/>
            <p:nvPr/>
          </p:nvSpPr>
          <p:spPr>
            <a:xfrm>
              <a:off x="759796" y="4245505"/>
              <a:ext cx="12980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Total: 1,223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2B13BC-0C75-A0B2-4681-A1EDB04010C1}"/>
                </a:ext>
              </a:extLst>
            </p:cNvPr>
            <p:cNvSpPr txBox="1"/>
            <p:nvPr/>
          </p:nvSpPr>
          <p:spPr>
            <a:xfrm>
              <a:off x="1327319" y="3834510"/>
              <a:ext cx="27651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Number of Runs Used for Papers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841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5060A-CD3D-5BD4-D8E3-4D8F6FBDB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06" y="1314576"/>
            <a:ext cx="4928937" cy="5325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9D61D-1A8E-EBA1-4A1E-71BD903A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33" y="1230435"/>
            <a:ext cx="2438567" cy="2259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27D7F4-A710-0CEC-B06F-8A73BBDE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980" y="3567448"/>
            <a:ext cx="4103336" cy="303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BE8CB7-DD02-EA26-47EE-76BCFCC9F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262" y="5059667"/>
            <a:ext cx="4267170" cy="1689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402CC7-7650-6A0B-9F12-8F626311F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62" y="3279911"/>
            <a:ext cx="3225807" cy="1779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89A734-3C27-53F7-475C-C527386D5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147" y="1049200"/>
            <a:ext cx="2430487" cy="5763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1047C5-8AA0-B9C5-7C34-DFEDFE316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758" y="1108512"/>
            <a:ext cx="1342776" cy="1958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85B026-BD81-FEA5-CE5E-74AF87122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260" y="1049200"/>
            <a:ext cx="1666484" cy="23211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60B2DA-0EB0-A1DE-DA8C-90D2DD642143}"/>
              </a:ext>
            </a:extLst>
          </p:cNvPr>
          <p:cNvSpPr/>
          <p:nvPr/>
        </p:nvSpPr>
        <p:spPr>
          <a:xfrm>
            <a:off x="806084" y="338877"/>
            <a:ext cx="45000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Helvetica Neue" charset="0"/>
                <a:cs typeface="Helvetica Neue" charset="0"/>
              </a:rPr>
              <a:t>CCMC Model Catalog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222ED-5E1B-7495-5A82-0CD8E2663986}"/>
              </a:ext>
            </a:extLst>
          </p:cNvPr>
          <p:cNvSpPr txBox="1"/>
          <p:nvPr/>
        </p:nvSpPr>
        <p:spPr>
          <a:xfrm>
            <a:off x="6420889" y="267352"/>
            <a:ext cx="281217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Search by …</a:t>
            </a:r>
          </a:p>
        </p:txBody>
      </p:sp>
      <p:sp>
        <p:nvSpPr>
          <p:cNvPr id="2" name="Google Shape;84;p12">
            <a:extLst>
              <a:ext uri="{FF2B5EF4-FFF2-40B4-BE49-F238E27FC236}">
                <a16:creationId xmlns:a16="http://schemas.microsoft.com/office/drawing/2014/main" id="{46EB9B08-D746-B13D-0D9B-0B1D07E79085}"/>
              </a:ext>
            </a:extLst>
          </p:cNvPr>
          <p:cNvSpPr txBox="1"/>
          <p:nvPr/>
        </p:nvSpPr>
        <p:spPr>
          <a:xfrm>
            <a:off x="123495" y="338877"/>
            <a:ext cx="6166153" cy="947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CCMC Model Catalog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includes links to public repositories </a:t>
            </a:r>
            <a:r>
              <a:rPr lang="en-US" sz="2800" b="1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endParaRPr sz="2800" b="0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9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"/>
          <p:cNvSpPr txBox="1">
            <a:spLocks noGrp="1"/>
          </p:cNvSpPr>
          <p:nvPr>
            <p:ph type="body" idx="1"/>
          </p:nvPr>
        </p:nvSpPr>
        <p:spPr>
          <a:xfrm>
            <a:off x="185351" y="1836742"/>
            <a:ext cx="10723764" cy="318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B0DB6-E63D-D2D1-75E7-6F48E563EACD}"/>
              </a:ext>
            </a:extLst>
          </p:cNvPr>
          <p:cNvSpPr txBox="1">
            <a:spLocks/>
          </p:cNvSpPr>
          <p:nvPr/>
        </p:nvSpPr>
        <p:spPr bwMode="auto">
          <a:xfrm>
            <a:off x="86498" y="330301"/>
            <a:ext cx="8711514" cy="81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Next generation models, tools and services: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C17AB-2732-1CEF-D596-64638DB73A74}"/>
              </a:ext>
            </a:extLst>
          </p:cNvPr>
          <p:cNvSpPr txBox="1"/>
          <p:nvPr/>
        </p:nvSpPr>
        <p:spPr>
          <a:xfrm>
            <a:off x="716692" y="1562156"/>
            <a:ext cx="94405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Facilitate innovation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move towards high-quality, high-resolution. Facilitate community access to latest-greatest developments.    Go beyond ideal MHD, utilize GPU and other innovative solutions  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Developing of next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eneration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ools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Continue maintaining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evolving highly utilized legacy tools, services and models.</a:t>
            </a:r>
          </a:p>
        </p:txBody>
      </p:sp>
    </p:spTree>
    <p:extLst>
      <p:ext uri="{BB962C8B-B14F-4D97-AF65-F5344CB8AC3E}">
        <p14:creationId xmlns:p14="http://schemas.microsoft.com/office/powerpoint/2010/main" val="102194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ypers_Density">
            <a:hlinkClick r:id="" action="ppaction://media"/>
            <a:extLst>
              <a:ext uri="{FF2B5EF4-FFF2-40B4-BE49-F238E27FC236}">
                <a16:creationId xmlns:a16="http://schemas.microsoft.com/office/drawing/2014/main" id="{6D84E401-242C-04E2-FC39-C2404ADA3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1194" t="6328" r="23885"/>
          <a:stretch/>
        </p:blipFill>
        <p:spPr>
          <a:xfrm>
            <a:off x="4052172" y="1132035"/>
            <a:ext cx="4198384" cy="4924425"/>
          </a:xfrm>
          <a:prstGeom prst="rect">
            <a:avLst/>
          </a:prstGeom>
        </p:spPr>
      </p:pic>
      <p:pic>
        <p:nvPicPr>
          <p:cNvPr id="5" name="Hypers_Bx">
            <a:hlinkClick r:id="" action="ppaction://media"/>
            <a:extLst>
              <a:ext uri="{FF2B5EF4-FFF2-40B4-BE49-F238E27FC236}">
                <a16:creationId xmlns:a16="http://schemas.microsoft.com/office/drawing/2014/main" id="{F753579B-8A47-8EA3-D47C-2CF46453BC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1094" t="6328" r="23984"/>
          <a:stretch/>
        </p:blipFill>
        <p:spPr>
          <a:xfrm>
            <a:off x="8031892" y="1176928"/>
            <a:ext cx="4160108" cy="48795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5A514-753B-20A9-B7EB-627FB86DF1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2278" y="1262477"/>
            <a:ext cx="3779838" cy="4924425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and particle-in-cell (PIC) approaches enable addressing problems such as 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Reconnection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waves particle interactions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energization and transport at different regions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hybrid models can address turbulence on multiple scales.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BBED1-12F1-707C-1D75-8F750209DDDC}"/>
              </a:ext>
            </a:extLst>
          </p:cNvPr>
          <p:cNvSpPr/>
          <p:nvPr/>
        </p:nvSpPr>
        <p:spPr>
          <a:xfrm>
            <a:off x="3150973" y="6017518"/>
            <a:ext cx="10136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Simulations of the solar wind interaction with the Earth’s magnetosphere </a:t>
            </a:r>
          </a:p>
          <a:p>
            <a:r>
              <a:rPr lang="en-US" sz="20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with Hybrid Particle Event-Resolving Simulator - </a:t>
            </a:r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HYPERS</a:t>
            </a:r>
            <a:r>
              <a:rPr lang="en-US" sz="20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en-US" sz="2000" b="1" i="1" dirty="0" err="1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Omelchenko</a:t>
            </a:r>
            <a:r>
              <a:rPr lang="en-US" sz="2000" b="1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]</a:t>
            </a:r>
            <a:endParaRPr lang="en-US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146B1-A9C3-501E-A1B4-69037CBF2CF7}"/>
              </a:ext>
            </a:extLst>
          </p:cNvPr>
          <p:cNvSpPr/>
          <p:nvPr/>
        </p:nvSpPr>
        <p:spPr>
          <a:xfrm>
            <a:off x="5180227" y="873924"/>
            <a:ext cx="120887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Density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DCC97F-1D69-D7AC-8265-7C0AE7CAA1F3}"/>
              </a:ext>
            </a:extLst>
          </p:cNvPr>
          <p:cNvSpPr/>
          <p:nvPr/>
        </p:nvSpPr>
        <p:spPr>
          <a:xfrm>
            <a:off x="8587172" y="840482"/>
            <a:ext cx="259383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Magnetic field (Bx)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66CC9-7585-58DD-D294-7C2D5178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129"/>
            <a:ext cx="6536724" cy="608910"/>
          </a:xfrm>
        </p:spPr>
        <p:txBody>
          <a:bodyPr>
            <a:normAutofit/>
          </a:bodyPr>
          <a:lstStyle/>
          <a:p>
            <a:r>
              <a:rPr lang="en-US" sz="2800" dirty="0"/>
              <a:t>CCMC is Moving Beyond Single-Fluid MHD </a:t>
            </a:r>
          </a:p>
        </p:txBody>
      </p:sp>
    </p:spTree>
    <p:extLst>
      <p:ext uri="{BB962C8B-B14F-4D97-AF65-F5344CB8AC3E}">
        <p14:creationId xmlns:p14="http://schemas.microsoft.com/office/powerpoint/2010/main" val="22804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6;g2d299db3253_5_0">
            <a:extLst>
              <a:ext uri="{FF2B5EF4-FFF2-40B4-BE49-F238E27FC236}">
                <a16:creationId xmlns:a16="http://schemas.microsoft.com/office/drawing/2014/main" id="{585EE179-73C4-757E-B2F4-291F957B7AB0}"/>
              </a:ext>
            </a:extLst>
          </p:cNvPr>
          <p:cNvSpPr txBox="1">
            <a:spLocks/>
          </p:cNvSpPr>
          <p:nvPr/>
        </p:nvSpPr>
        <p:spPr>
          <a:xfrm>
            <a:off x="6401705" y="36513"/>
            <a:ext cx="5359800" cy="13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D0D0D"/>
              </a:buClr>
              <a:buSzPts val="2800"/>
            </a:pPr>
            <a:r>
              <a:rPr lang="en-US" sz="2800">
                <a:solidFill>
                  <a:srgbClr val="0D0D0D"/>
                </a:solidFill>
              </a:rPr>
              <a:t>MAGE is the First Deliverable to CCMC from NASA DRIVE Science Center for Geospace Storms (CGS)</a:t>
            </a:r>
            <a:endParaRPr lang="en-US" sz="2800"/>
          </a:p>
        </p:txBody>
      </p:sp>
      <p:sp>
        <p:nvSpPr>
          <p:cNvPr id="7" name="Google Shape;197;g2d299db3253_5_0">
            <a:extLst>
              <a:ext uri="{FF2B5EF4-FFF2-40B4-BE49-F238E27FC236}">
                <a16:creationId xmlns:a16="http://schemas.microsoft.com/office/drawing/2014/main" id="{6163EE37-7C71-41C4-F6E7-A2E707BD2821}"/>
              </a:ext>
            </a:extLst>
          </p:cNvPr>
          <p:cNvSpPr txBox="1"/>
          <p:nvPr/>
        </p:nvSpPr>
        <p:spPr>
          <a:xfrm>
            <a:off x="2510725" y="409155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98;g2d299db3253_5_0">
            <a:extLst>
              <a:ext uri="{FF2B5EF4-FFF2-40B4-BE49-F238E27FC236}">
                <a16:creationId xmlns:a16="http://schemas.microsoft.com/office/drawing/2014/main" id="{C2778AA0-BB42-1FC3-6AD5-B77A625BD816}"/>
              </a:ext>
            </a:extLst>
          </p:cNvPr>
          <p:cNvSpPr txBox="1"/>
          <p:nvPr/>
        </p:nvSpPr>
        <p:spPr>
          <a:xfrm>
            <a:off x="6261105" y="1382713"/>
            <a:ext cx="5233200" cy="5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 of April 2024, the MAGE is now available to the community through the CCMC Runs-On-Request service</a:t>
            </a:r>
            <a:endParaRPr/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" marR="0" lvl="0" indent="-45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MAGE model is a comprehensive geospace modeling framework. that includes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coupled GAMERA global magnetosphere,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ReMIX ionosphere electrostatics solver,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RCM ring current.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CCMC scientists and software developers have been working together with the CGS team at the CCMC-CGS collaborative environments on Pleiades and CCMC Cloud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On-going on-boarding of visualization tools developed by CGS.</a:t>
            </a:r>
            <a:endParaRPr sz="20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199;g2d299db3253_5_0">
            <a:extLst>
              <a:ext uri="{FF2B5EF4-FFF2-40B4-BE49-F238E27FC236}">
                <a16:creationId xmlns:a16="http://schemas.microsoft.com/office/drawing/2014/main" id="{10907CE7-9B82-2855-29B2-8EE52C9359C3}"/>
              </a:ext>
            </a:extLst>
          </p:cNvPr>
          <p:cNvGrpSpPr/>
          <p:nvPr/>
        </p:nvGrpSpPr>
        <p:grpSpPr>
          <a:xfrm>
            <a:off x="140929" y="169852"/>
            <a:ext cx="5789968" cy="6688147"/>
            <a:chOff x="140929" y="64744"/>
            <a:chExt cx="5789968" cy="6688147"/>
          </a:xfrm>
        </p:grpSpPr>
        <p:pic>
          <p:nvPicPr>
            <p:cNvPr id="10" name="Google Shape;200;g2d299db3253_5_0" descr="Plot of simulation results">
              <a:extLst>
                <a:ext uri="{FF2B5EF4-FFF2-40B4-BE49-F238E27FC236}">
                  <a16:creationId xmlns:a16="http://schemas.microsoft.com/office/drawing/2014/main" id="{A9A010F4-82AD-FD16-9161-150E04D7D2A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5232"/>
            <a:stretch/>
          </p:blipFill>
          <p:spPr>
            <a:xfrm>
              <a:off x="140929" y="64744"/>
              <a:ext cx="5233316" cy="6688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01;g2d299db3253_5_0" descr="Plot of simulation results">
              <a:extLst>
                <a:ext uri="{FF2B5EF4-FFF2-40B4-BE49-F238E27FC236}">
                  <a16:creationId xmlns:a16="http://schemas.microsoft.com/office/drawing/2014/main" id="{55CE1C0C-38E6-D1CC-A351-E38A1BC6B46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622" t="20730" r="22700" b="17185"/>
            <a:stretch/>
          </p:blipFill>
          <p:spPr>
            <a:xfrm>
              <a:off x="3865562" y="4529931"/>
              <a:ext cx="1438277" cy="1419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02;g2d299db3253_5_0" descr="Plot of simulation results">
              <a:extLst>
                <a:ext uri="{FF2B5EF4-FFF2-40B4-BE49-F238E27FC236}">
                  <a16:creationId xmlns:a16="http://schemas.microsoft.com/office/drawing/2014/main" id="{12050F87-6A61-D12F-A199-76A8129739E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7634" t="20506" r="22689" b="17408"/>
            <a:stretch/>
          </p:blipFill>
          <p:spPr>
            <a:xfrm>
              <a:off x="3865562" y="673100"/>
              <a:ext cx="1438276" cy="1419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03;g2d299db3253_5_0">
              <a:extLst>
                <a:ext uri="{FF2B5EF4-FFF2-40B4-BE49-F238E27FC236}">
                  <a16:creationId xmlns:a16="http://schemas.microsoft.com/office/drawing/2014/main" id="{5E3FECD8-2D5E-300E-0DC6-C43EB2EE873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0287" y="4866595"/>
              <a:ext cx="304826" cy="1036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4;g2d299db3253_5_0">
              <a:extLst>
                <a:ext uri="{FF2B5EF4-FFF2-40B4-BE49-F238E27FC236}">
                  <a16:creationId xmlns:a16="http://schemas.microsoft.com/office/drawing/2014/main" id="{ADB77DDE-B622-73FB-2E4D-051E2A1CBC4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7192"/>
            <a:stretch/>
          </p:blipFill>
          <p:spPr>
            <a:xfrm>
              <a:off x="5339270" y="4683962"/>
              <a:ext cx="590549" cy="127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05;g2d299db3253_5_0">
              <a:extLst>
                <a:ext uri="{FF2B5EF4-FFF2-40B4-BE49-F238E27FC236}">
                  <a16:creationId xmlns:a16="http://schemas.microsoft.com/office/drawing/2014/main" id="{A7AF6A2F-6566-3398-6E0D-454ADCCF69F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7192"/>
            <a:stretch/>
          </p:blipFill>
          <p:spPr>
            <a:xfrm>
              <a:off x="5340348" y="831391"/>
              <a:ext cx="590549" cy="1276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06;g2d299db3253_5_0">
              <a:extLst>
                <a:ext uri="{FF2B5EF4-FFF2-40B4-BE49-F238E27FC236}">
                  <a16:creationId xmlns:a16="http://schemas.microsoft.com/office/drawing/2014/main" id="{F0A2D0CC-2B74-FDDF-C357-A85C95AE0DE7}"/>
                </a:ext>
              </a:extLst>
            </p:cNvPr>
            <p:cNvSpPr txBox="1"/>
            <p:nvPr/>
          </p:nvSpPr>
          <p:spPr>
            <a:xfrm>
              <a:off x="1245153" y="804167"/>
              <a:ext cx="1438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Density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932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"/>
          <p:cNvSpPr txBox="1">
            <a:spLocks noGrp="1"/>
          </p:cNvSpPr>
          <p:nvPr>
            <p:ph type="body" idx="1"/>
          </p:nvPr>
        </p:nvSpPr>
        <p:spPr>
          <a:xfrm>
            <a:off x="275389" y="843787"/>
            <a:ext cx="11090926" cy="54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The latest SWMF/Geospace implementation for Runs-on-request (V2023) offers </a:t>
            </a:r>
            <a:r>
              <a:rPr lang="en-US" b="1" i="0" u="none" strike="noStrike" dirty="0">
                <a:solidFill>
                  <a:schemeClr val="tx1"/>
                </a:solidFill>
                <a:effectLst/>
              </a:rPr>
              <a:t>preset</a:t>
            </a: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 and </a:t>
            </a:r>
            <a:r>
              <a:rPr lang="en-US" b="1" i="0" u="none" strike="noStrike" dirty="0">
                <a:solidFill>
                  <a:schemeClr val="tx1"/>
                </a:solidFill>
                <a:effectLst/>
              </a:rPr>
              <a:t>custom</a:t>
            </a: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 </a:t>
            </a:r>
            <a:r>
              <a:rPr lang="en-US" dirty="0">
                <a:solidFill>
                  <a:srgbClr val="1C1D1E"/>
                </a:solidFill>
              </a:rPr>
              <a:t>simulation settings</a:t>
            </a:r>
          </a:p>
          <a:p>
            <a:pPr marL="457200" lvl="1" indent="0" fontAlgn="base">
              <a:spcBef>
                <a:spcPts val="0"/>
              </a:spcBef>
              <a:buNone/>
            </a:pPr>
            <a:endParaRPr lang="en-US" dirty="0">
              <a:solidFill>
                <a:srgbClr val="1C1D1E"/>
              </a:solidFill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b="1" i="0" u="none" strike="noStrike" dirty="0">
                <a:solidFill>
                  <a:srgbClr val="1C1D1E"/>
                </a:solidFill>
                <a:effectLst/>
              </a:rPr>
              <a:t>Preset</a:t>
            </a: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 options include:</a:t>
            </a:r>
            <a:endParaRPr lang="en-US" dirty="0"/>
          </a:p>
          <a:p>
            <a:pPr lvl="1" fontAlgn="base">
              <a:spcBef>
                <a:spcPts val="0"/>
              </a:spcBef>
              <a:buFontTx/>
              <a:buChar char="-"/>
            </a:pP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simulation settings similar to what is utilized in operations at NOAA/SWPC;</a:t>
            </a:r>
          </a:p>
          <a:p>
            <a:pPr lvl="1" fontAlgn="base">
              <a:spcBef>
                <a:spcPts val="0"/>
              </a:spcBef>
              <a:buFontTx/>
              <a:buChar char="-"/>
            </a:pP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high resolution settings tailored for geomagnetic storm studies by the SWMF team at the U. of Michigan</a:t>
            </a:r>
          </a:p>
          <a:p>
            <a:pPr marL="571500" lvl="1" indent="0" fontAlgn="base">
              <a:spcBef>
                <a:spcPts val="0"/>
              </a:spcBef>
              <a:buNone/>
            </a:pPr>
            <a:endParaRPr lang="en-US" dirty="0">
              <a:solidFill>
                <a:srgbClr val="1C1D1E"/>
              </a:solidFill>
            </a:endParaRPr>
          </a:p>
          <a:p>
            <a:pPr marL="571500" lvl="1" indent="0" fontAlgn="base">
              <a:spcBef>
                <a:spcPts val="0"/>
              </a:spcBef>
              <a:buNone/>
            </a:pPr>
            <a:r>
              <a:rPr lang="en-US" sz="2400" dirty="0"/>
              <a:t>Generate </a:t>
            </a:r>
            <a:r>
              <a:rPr lang="en-US" sz="2400" b="1" dirty="0"/>
              <a:t>runs series </a:t>
            </a:r>
            <a:r>
              <a:rPr lang="en-US" sz="2400" dirty="0"/>
              <a:t>for popular phenomena (e.g., geomagnetic storms).</a:t>
            </a:r>
          </a:p>
          <a:p>
            <a:pPr marL="571500" lvl="1" indent="0" fontAlgn="base">
              <a:spcBef>
                <a:spcPts val="0"/>
              </a:spcBef>
              <a:buNone/>
            </a:pPr>
            <a:r>
              <a:rPr lang="en-US" b="0" i="0" u="none" strike="noStrike" dirty="0">
                <a:solidFill>
                  <a:srgbClr val="1C1D1E"/>
                </a:solidFill>
                <a:effectLst/>
              </a:rPr>
              <a:t>CCMC is executing run series with pre-set simulation setting for over 100 time periods (starting with recent storms):</a:t>
            </a:r>
          </a:p>
          <a:p>
            <a:pPr marL="571500" lvl="1" indent="0" fontAlgn="base">
              <a:spcBef>
                <a:spcPts val="0"/>
              </a:spcBef>
              <a:buNone/>
            </a:pPr>
            <a:r>
              <a:rPr lang="en-US" sz="2400" b="0" i="0" dirty="0">
                <a:solidFill>
                  <a:srgbClr val="0563C1"/>
                </a:solidFill>
                <a:effectLst/>
                <a:hlinkClick r:id="rId3" tooltip="https://kauai.ccmc.gsfc.nasa.gov/CMR/TimeInterval/viewAllTI"/>
              </a:rPr>
              <a:t>https://kauai.ccmc.gsfc.nasa.gov/CMR/TimeInterval/viewAllTI</a:t>
            </a:r>
            <a:r>
              <a:rPr lang="en-US" sz="2400" dirty="0"/>
              <a:t> </a:t>
            </a:r>
          </a:p>
          <a:p>
            <a:pPr marL="571500" lvl="1" indent="0" fontAlgn="base">
              <a:spcBef>
                <a:spcPts val="0"/>
              </a:spcBef>
              <a:buNone/>
            </a:pPr>
            <a:endParaRPr lang="en-US" b="0" i="0" u="none" strike="noStrike" dirty="0">
              <a:solidFill>
                <a:srgbClr val="1C1D1E"/>
              </a:solidFill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B0DB6-E63D-D2D1-75E7-6F48E563EACD}"/>
              </a:ext>
            </a:extLst>
          </p:cNvPr>
          <p:cNvSpPr txBox="1">
            <a:spLocks/>
          </p:cNvSpPr>
          <p:nvPr/>
        </p:nvSpPr>
        <p:spPr bwMode="auto">
          <a:xfrm>
            <a:off x="374242" y="341112"/>
            <a:ext cx="70398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SWMF/Geospace upgrade and new interface</a:t>
            </a:r>
          </a:p>
        </p:txBody>
      </p:sp>
    </p:spTree>
    <p:extLst>
      <p:ext uri="{BB962C8B-B14F-4D97-AF65-F5344CB8AC3E}">
        <p14:creationId xmlns:p14="http://schemas.microsoft.com/office/powerpoint/2010/main" val="1384795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"/>
          <p:cNvSpPr txBox="1">
            <a:spLocks noGrp="1"/>
          </p:cNvSpPr>
          <p:nvPr>
            <p:ph type="body" idx="1"/>
          </p:nvPr>
        </p:nvSpPr>
        <p:spPr>
          <a:xfrm>
            <a:off x="185351" y="1836742"/>
            <a:ext cx="10723764" cy="318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3" name="Google Shape;492;p15">
            <a:extLst>
              <a:ext uri="{FF2B5EF4-FFF2-40B4-BE49-F238E27FC236}">
                <a16:creationId xmlns:a16="http://schemas.microsoft.com/office/drawing/2014/main" id="{AFFFDE41-61B6-E27E-028A-70664A198E75}"/>
              </a:ext>
            </a:extLst>
          </p:cNvPr>
          <p:cNvSpPr txBox="1">
            <a:spLocks/>
          </p:cNvSpPr>
          <p:nvPr/>
        </p:nvSpPr>
        <p:spPr>
          <a:xfrm>
            <a:off x="309871" y="1696406"/>
            <a:ext cx="10760834" cy="435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Ridley Legacy Model (RML)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uses an inverse-exponential fitting function derived from assimilative maps to specify auroral conductance based on FAC strength.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Conductances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further enhanced in regions of high FACs using an empirical auroral oval [Ridley et al., 2004].  </a:t>
            </a:r>
          </a:p>
          <a:p>
            <a:pPr lvl="1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Conductance Model for Extreme Events (CMEE)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designed for stronger solar wind drivers to improve simulated ground-based magnetic perturbation during extreme events [Mukhopadhyay et al., 2020].</a:t>
            </a:r>
          </a:p>
          <a:p>
            <a:pPr lvl="1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COnductance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based on PFISR And SWARM Satellite (COMPASS)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utilizes conjugate FACs measured by SWARM and conductance derived from PFISR observations [Wang and Zou, 2022].  </a:t>
            </a:r>
          </a:p>
          <a:p>
            <a:pPr lvl="1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AMPERE-Derived Electrodynamic Parameters of the High Latitude Ionosphere (ADELPHI)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 a linear relationship between the AMPERE-measured FACs and PFISR derived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conductances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[Robinson et al., 2020] </a:t>
            </a:r>
          </a:p>
          <a:p>
            <a:pPr indent="0">
              <a:spcBef>
                <a:spcPts val="0"/>
              </a:spcBef>
              <a:buFont typeface="Arial"/>
              <a:buNone/>
            </a:pPr>
            <a:br>
              <a:rPr lang="en-US" sz="800" dirty="0"/>
            </a:br>
            <a:endParaRPr lang="en-US" sz="105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7B482E-A851-B14F-CF9C-757E1D620AE4}"/>
              </a:ext>
            </a:extLst>
          </p:cNvPr>
          <p:cNvSpPr txBox="1">
            <a:spLocks/>
          </p:cNvSpPr>
          <p:nvPr/>
        </p:nvSpPr>
        <p:spPr bwMode="auto">
          <a:xfrm>
            <a:off x="309871" y="301017"/>
            <a:ext cx="8088066" cy="106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SWMF/Geospace new interface for custom runs: 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Multiple options for ionosphere conductance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7741C-5EA2-EF06-0B30-47677FFAE98F}"/>
              </a:ext>
            </a:extLst>
          </p:cNvPr>
          <p:cNvSpPr txBox="1"/>
          <p:nvPr/>
        </p:nvSpPr>
        <p:spPr>
          <a:xfrm>
            <a:off x="9749481" y="6277232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46256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"/>
          <p:cNvSpPr txBox="1">
            <a:spLocks noGrp="1"/>
          </p:cNvSpPr>
          <p:nvPr>
            <p:ph type="body" idx="1"/>
          </p:nvPr>
        </p:nvSpPr>
        <p:spPr>
          <a:xfrm>
            <a:off x="185351" y="1836742"/>
            <a:ext cx="10723764" cy="318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4" name="Google Shape;492;p15">
            <a:extLst>
              <a:ext uri="{FF2B5EF4-FFF2-40B4-BE49-F238E27FC236}">
                <a16:creationId xmlns:a16="http://schemas.microsoft.com/office/drawing/2014/main" id="{A4EB9304-81B9-DB38-2531-3BB8E55ED521}"/>
              </a:ext>
            </a:extLst>
          </p:cNvPr>
          <p:cNvSpPr txBox="1">
            <a:spLocks/>
          </p:cNvSpPr>
          <p:nvPr/>
        </p:nvSpPr>
        <p:spPr>
          <a:xfrm>
            <a:off x="652825" y="980574"/>
            <a:ext cx="10109910" cy="587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>
              <a:spcBef>
                <a:spcPts val="0"/>
              </a:spcBef>
              <a:buFont typeface="Arial"/>
              <a:buNone/>
            </a:pPr>
            <a:endParaRPr lang="en-US" sz="24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setting Inflow boundary location between 24 Re  and ~200 Re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selection of solar wing propagation technology from L1 to the inflow boundary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setting inner boundary location at 2.5 Re or 1.25 Re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setting density and temperature at the inner boundary 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selection of tailored simulation grids with resolution up to 1/16 Re at the inner boundary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turning on ionosphere outflow based on empirical formula [</a:t>
            </a:r>
            <a:r>
              <a:rPr lang="en-US" sz="2400" dirty="0" err="1">
                <a:solidFill>
                  <a:srgbClr val="1C1D1E"/>
                </a:solidFill>
              </a:rPr>
              <a:t>Strangeway</a:t>
            </a:r>
            <a:r>
              <a:rPr lang="en-US" sz="2400" dirty="0">
                <a:solidFill>
                  <a:srgbClr val="1C1D1E"/>
                </a:solidFill>
              </a:rPr>
              <a:t> et al, 2005]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setting location of low latitude boundaries for IE solver 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doubling spatial resolution in the IE domain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changing type of boundary conditions for magnetic field radial component at the inner boundary: floating (default), reflecting, partially reflecting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1D1E"/>
                </a:solidFill>
              </a:rPr>
              <a:t>selection of resistivity type in the GM domain: numerical only, constant, anomalous</a:t>
            </a:r>
          </a:p>
          <a:p>
            <a:pPr marL="50800" indent="0">
              <a:spcBef>
                <a:spcPts val="0"/>
              </a:spcBef>
              <a:buNone/>
            </a:pPr>
            <a:endParaRPr lang="en-US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4028AC-3DC6-5859-EF07-9BBC445AB40E}"/>
              </a:ext>
            </a:extLst>
          </p:cNvPr>
          <p:cNvSpPr txBox="1">
            <a:spLocks/>
          </p:cNvSpPr>
          <p:nvPr/>
        </p:nvSpPr>
        <p:spPr bwMode="auto">
          <a:xfrm>
            <a:off x="185351" y="379958"/>
            <a:ext cx="78512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SWMF/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Geospace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new interface: custom 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8EA0A-986E-776A-8CE7-7F90FDEA8C48}"/>
              </a:ext>
            </a:extLst>
          </p:cNvPr>
          <p:cNvSpPr txBox="1"/>
          <p:nvPr/>
        </p:nvSpPr>
        <p:spPr>
          <a:xfrm>
            <a:off x="10143014" y="638182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05493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604BD7-9E9A-C345-6E1F-F26DDF71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356683"/>
            <a:ext cx="3437238" cy="61233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New 3D Visualization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843B2-9634-9700-2F73-DD5A754D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201443"/>
            <a:ext cx="3153104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viewing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rotate, pan, zoom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Extracted surfaces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bow shock, magnetopause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field line tracing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closed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position overlays</a:t>
            </a:r>
          </a:p>
          <a:p>
            <a:endParaRPr lang="en-US" dirty="0"/>
          </a:p>
        </p:txBody>
      </p:sp>
      <p:pic>
        <p:nvPicPr>
          <p:cNvPr id="7" name="3DvizMovie2">
            <a:hlinkClick r:id="" action="ppaction://media"/>
            <a:extLst>
              <a:ext uri="{FF2B5EF4-FFF2-40B4-BE49-F238E27FC236}">
                <a16:creationId xmlns:a16="http://schemas.microsoft.com/office/drawing/2014/main" id="{EF307FFF-FC75-C6BB-04EA-C5A706460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498" y="1460937"/>
            <a:ext cx="8208578" cy="4463414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7A3CEE5-5D63-8A27-291A-7267481E08C9}"/>
              </a:ext>
            </a:extLst>
          </p:cNvPr>
          <p:cNvSpPr txBox="1">
            <a:spLocks/>
          </p:cNvSpPr>
          <p:nvPr/>
        </p:nvSpPr>
        <p:spPr>
          <a:xfrm>
            <a:off x="430924" y="5924351"/>
            <a:ext cx="2028071" cy="61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Darren De Zeeuw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87D709-33BE-CFCB-1BDE-3CE3B00C3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926" y="245593"/>
            <a:ext cx="1889861" cy="6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980677" y="1145843"/>
            <a:ext cx="107059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Multi-agency strategic investment in US space weather program 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62684869"/>
              </p:ext>
            </p:extLst>
          </p:nvPr>
        </p:nvGraphicFramePr>
        <p:xfrm>
          <a:off x="437750" y="3162873"/>
          <a:ext cx="11362266" cy="318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97794" y="3882636"/>
            <a:ext cx="5165341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i="1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charset="0"/>
                <a:cs typeface="Helvetica Neue" charset="0"/>
              </a:rPr>
              <a:t>Facilitate </a:t>
            </a:r>
          </a:p>
          <a:p>
            <a:pPr marL="0" lvl="1" algn="ctr"/>
            <a:r>
              <a:rPr lang="en-US" sz="2600" i="1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charset="0"/>
                <a:cs typeface="Helvetica Neue" charset="0"/>
              </a:rPr>
              <a:t>space weather &amp; space science </a:t>
            </a:r>
          </a:p>
          <a:p>
            <a:pPr marL="0" lvl="1" algn="ctr"/>
            <a:r>
              <a:rPr lang="en-US" sz="2600" b="1" i="1" dirty="0">
                <a:solidFill>
                  <a:schemeClr val="accent6">
                    <a:lumMod val="75000"/>
                  </a:schemeClr>
                </a:solidFill>
                <a:ea typeface="Helvetica Neue" charset="0"/>
                <a:cs typeface="Helvetica Neue" charset="0"/>
              </a:rPr>
              <a:t>research &amp; </a:t>
            </a:r>
          </a:p>
          <a:p>
            <a:pPr marL="0" lvl="1" algn="ctr"/>
            <a:r>
              <a:rPr lang="en-US" sz="2600" b="1" i="1" dirty="0">
                <a:solidFill>
                  <a:schemeClr val="accent6">
                    <a:lumMod val="75000"/>
                  </a:schemeClr>
                </a:solidFill>
                <a:ea typeface="Helvetica Neue" charset="0"/>
                <a:cs typeface="Helvetica Neue" charset="0"/>
              </a:rPr>
              <a:t>model development</a:t>
            </a:r>
            <a:endParaRPr lang="en-US" sz="2600" i="1" dirty="0">
              <a:solidFill>
                <a:schemeClr val="tx1">
                  <a:lumMod val="95000"/>
                  <a:lumOff val="5000"/>
                </a:schemeClr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4181" y="3867344"/>
            <a:ext cx="4950025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i="1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charset="0"/>
                <a:cs typeface="Helvetica Neue" charset="0"/>
              </a:rPr>
              <a:t>Support </a:t>
            </a:r>
          </a:p>
          <a:p>
            <a:pPr marL="0" lvl="1" algn="ctr"/>
            <a:r>
              <a:rPr lang="en-US" sz="2600" i="1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charset="0"/>
                <a:cs typeface="Helvetica Neue" charset="0"/>
              </a:rPr>
              <a:t>transition of </a:t>
            </a:r>
          </a:p>
          <a:p>
            <a:pPr marL="0" lvl="1" algn="ctr"/>
            <a:r>
              <a:rPr lang="en-US" sz="2600" i="1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charset="0"/>
                <a:cs typeface="Helvetica Neue" charset="0"/>
              </a:rPr>
              <a:t>advances in research to </a:t>
            </a:r>
          </a:p>
          <a:p>
            <a:pPr marL="0" lvl="1" algn="ctr"/>
            <a:r>
              <a:rPr lang="en-US" sz="2600" b="1" i="1" dirty="0">
                <a:solidFill>
                  <a:srgbClr val="0070C0"/>
                </a:solidFill>
                <a:ea typeface="Helvetica Neue" charset="0"/>
                <a:cs typeface="Helvetica Neue" charset="0"/>
              </a:rPr>
              <a:t>space weather operations</a:t>
            </a:r>
          </a:p>
        </p:txBody>
      </p:sp>
      <p:sp>
        <p:nvSpPr>
          <p:cNvPr id="36" name="Down Arrow 35"/>
          <p:cNvSpPr/>
          <p:nvPr/>
        </p:nvSpPr>
        <p:spPr>
          <a:xfrm rot="2733534">
            <a:off x="4570441" y="2505882"/>
            <a:ext cx="302801" cy="101998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29" dirty="0"/>
          </a:p>
        </p:txBody>
      </p:sp>
      <p:sp>
        <p:nvSpPr>
          <p:cNvPr id="37" name="Down Arrow 36"/>
          <p:cNvSpPr/>
          <p:nvPr/>
        </p:nvSpPr>
        <p:spPr>
          <a:xfrm rot="18882822">
            <a:off x="7559304" y="2510204"/>
            <a:ext cx="264419" cy="112872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29" dirty="0"/>
          </a:p>
        </p:txBody>
      </p:sp>
      <p:pic>
        <p:nvPicPr>
          <p:cNvPr id="20" name="Picture 36">
            <a:extLst>
              <a:ext uri="{FF2B5EF4-FFF2-40B4-BE49-F238E27FC236}">
                <a16:creationId xmlns:a16="http://schemas.microsoft.com/office/drawing/2014/main" id="{D91D5B62-2E13-224E-B13C-6058DA82F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1260" y="2651225"/>
            <a:ext cx="1543212" cy="129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2CB758-0D07-BEAF-57AD-E77E276B8885}"/>
              </a:ext>
            </a:extLst>
          </p:cNvPr>
          <p:cNvSpPr/>
          <p:nvPr/>
        </p:nvSpPr>
        <p:spPr>
          <a:xfrm>
            <a:off x="0" y="0"/>
            <a:ext cx="12192000" cy="100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NASA Logo small.gif                                            00003952STAAC Graphics MP              ABA78158:">
            <a:extLst>
              <a:ext uri="{FF2B5EF4-FFF2-40B4-BE49-F238E27FC236}">
                <a16:creationId xmlns:a16="http://schemas.microsoft.com/office/drawing/2014/main" id="{3C37AB8E-31E5-3865-1EAA-F4D609E6D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38" y="260840"/>
            <a:ext cx="8891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noaa_logox">
            <a:extLst>
              <a:ext uri="{FF2B5EF4-FFF2-40B4-BE49-F238E27FC236}">
                <a16:creationId xmlns:a16="http://schemas.microsoft.com/office/drawing/2014/main" id="{677FB074-3E23-F333-B18C-97598277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90" y="247913"/>
            <a:ext cx="808298" cy="68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nsf_logo">
            <a:extLst>
              <a:ext uri="{FF2B5EF4-FFF2-40B4-BE49-F238E27FC236}">
                <a16:creationId xmlns:a16="http://schemas.microsoft.com/office/drawing/2014/main" id="{0CAFD624-4069-0DE2-0830-E2C4D5B3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20" y="182753"/>
            <a:ext cx="98448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fwlogo">
            <a:extLst>
              <a:ext uri="{FF2B5EF4-FFF2-40B4-BE49-F238E27FC236}">
                <a16:creationId xmlns:a16="http://schemas.microsoft.com/office/drawing/2014/main" id="{555685AC-2EF5-B450-0F8F-830178EB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112" y="189175"/>
            <a:ext cx="907113" cy="80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MC2">
            <a:extLst>
              <a:ext uri="{FF2B5EF4-FFF2-40B4-BE49-F238E27FC236}">
                <a16:creationId xmlns:a16="http://schemas.microsoft.com/office/drawing/2014/main" id="{F9E51689-3482-0E81-41E2-AECDA3AB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83" y="206637"/>
            <a:ext cx="107855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transparent">
            <a:extLst>
              <a:ext uri="{FF2B5EF4-FFF2-40B4-BE49-F238E27FC236}">
                <a16:creationId xmlns:a16="http://schemas.microsoft.com/office/drawing/2014/main" id="{0EC3DE8A-7C97-8503-7CEB-F3CF2068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01" y="292680"/>
            <a:ext cx="821069" cy="69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shield">
            <a:extLst>
              <a:ext uri="{FF2B5EF4-FFF2-40B4-BE49-F238E27FC236}">
                <a16:creationId xmlns:a16="http://schemas.microsoft.com/office/drawing/2014/main" id="{CF4BE4A7-D554-44D6-F816-B3B0F4B2B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53" y="295746"/>
            <a:ext cx="919531" cy="69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transparent">
            <a:extLst>
              <a:ext uri="{FF2B5EF4-FFF2-40B4-BE49-F238E27FC236}">
                <a16:creationId xmlns:a16="http://schemas.microsoft.com/office/drawing/2014/main" id="{CE78DE65-B2D5-D993-6A01-4B2153AD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29" y="341599"/>
            <a:ext cx="1201553" cy="5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AA3E08E-7351-3FC4-24E5-020BF2999779}"/>
              </a:ext>
            </a:extLst>
          </p:cNvPr>
          <p:cNvSpPr txBox="1">
            <a:spLocks/>
          </p:cNvSpPr>
          <p:nvPr/>
        </p:nvSpPr>
        <p:spPr bwMode="auto">
          <a:xfrm>
            <a:off x="4882768" y="2015492"/>
            <a:ext cx="2914143" cy="6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n-lt"/>
                <a:cs typeface="Helvetica" charset="0"/>
              </a:rPr>
              <a:t>CCMC  Goals </a:t>
            </a:r>
          </a:p>
        </p:txBody>
      </p:sp>
    </p:spTree>
    <p:extLst>
      <p:ext uri="{BB962C8B-B14F-4D97-AF65-F5344CB8AC3E}">
        <p14:creationId xmlns:p14="http://schemas.microsoft.com/office/powerpoint/2010/main" val="382990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/>
        </p:nvSpPr>
        <p:spPr>
          <a:xfrm>
            <a:off x="3283290" y="-45606"/>
            <a:ext cx="5913061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200" i="1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</a:t>
            </a:r>
            <a:r>
              <a:rPr lang="en-US" sz="2200" i="1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nfrastructure: Prerequisite for all Functions</a:t>
            </a:r>
            <a:endParaRPr sz="2200" i="1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27430" y="2636665"/>
            <a:ext cx="1921500" cy="3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Tina Tsui </a:t>
            </a:r>
          </a:p>
        </p:txBody>
      </p:sp>
      <p:pic>
        <p:nvPicPr>
          <p:cNvPr id="97" name="Google Shape;9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906" y="1302169"/>
            <a:ext cx="1303294" cy="130685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9032" y="1024793"/>
            <a:ext cx="1386476" cy="1426136"/>
          </a:xfrm>
          <a:prstGeom prst="ellipse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2"/>
          <p:cNvPicPr preferRelativeResize="0"/>
          <p:nvPr/>
        </p:nvPicPr>
        <p:blipFill rotWithShape="1">
          <a:blip r:embed="rId5">
            <a:alphaModFix/>
          </a:blip>
          <a:srcRect l="8123" r="8123"/>
          <a:stretch/>
        </p:blipFill>
        <p:spPr>
          <a:xfrm>
            <a:off x="1969950" y="2904097"/>
            <a:ext cx="1476577" cy="149802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2"/>
          <p:cNvPicPr preferRelativeResize="0"/>
          <p:nvPr/>
        </p:nvPicPr>
        <p:blipFill rotWithShape="1">
          <a:blip r:embed="rId6">
            <a:alphaModFix/>
          </a:blip>
          <a:srcRect t="308" b="308"/>
          <a:stretch/>
        </p:blipFill>
        <p:spPr>
          <a:xfrm>
            <a:off x="3631220" y="1271756"/>
            <a:ext cx="1512602" cy="1494925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2"/>
          <p:cNvPicPr preferRelativeResize="0"/>
          <p:nvPr/>
        </p:nvPicPr>
        <p:blipFill rotWithShape="1">
          <a:blip r:embed="rId7">
            <a:alphaModFix/>
          </a:blip>
          <a:srcRect t="3122" b="3122"/>
          <a:stretch/>
        </p:blipFill>
        <p:spPr>
          <a:xfrm>
            <a:off x="252274" y="3355678"/>
            <a:ext cx="1426248" cy="1413515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4666" y="3239814"/>
            <a:ext cx="1501913" cy="152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2"/>
          <p:cNvSpPr txBox="1"/>
          <p:nvPr/>
        </p:nvSpPr>
        <p:spPr>
          <a:xfrm>
            <a:off x="4356865" y="7365934"/>
            <a:ext cx="17016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Damian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Barrous-Dume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Engineer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9">
            <a:alphaModFix/>
          </a:blip>
          <a:srcRect t="1625" b="1625"/>
          <a:stretch/>
        </p:blipFill>
        <p:spPr>
          <a:xfrm>
            <a:off x="2039032" y="4869846"/>
            <a:ext cx="1386475" cy="1378219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1" name="Google Shape;161;p12"/>
          <p:cNvSpPr txBox="1"/>
          <p:nvPr/>
        </p:nvSpPr>
        <p:spPr>
          <a:xfrm>
            <a:off x="3283290" y="7756784"/>
            <a:ext cx="175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 Poole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6;p12">
            <a:extLst>
              <a:ext uri="{FF2B5EF4-FFF2-40B4-BE49-F238E27FC236}">
                <a16:creationId xmlns:a16="http://schemas.microsoft.com/office/drawing/2014/main" id="{49DBD22A-B519-B555-4C4E-3EC49B343B90}"/>
              </a:ext>
            </a:extLst>
          </p:cNvPr>
          <p:cNvSpPr txBox="1"/>
          <p:nvPr/>
        </p:nvSpPr>
        <p:spPr>
          <a:xfrm>
            <a:off x="1874262" y="2508733"/>
            <a:ext cx="1631929" cy="3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Poly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Manessis</a:t>
            </a:r>
            <a:endParaRPr lang="en-US"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6;p12">
            <a:extLst>
              <a:ext uri="{FF2B5EF4-FFF2-40B4-BE49-F238E27FC236}">
                <a16:creationId xmlns:a16="http://schemas.microsoft.com/office/drawing/2014/main" id="{8AA58F92-27F8-72B1-BAE2-F1CCCD250C37}"/>
              </a:ext>
            </a:extLst>
          </p:cNvPr>
          <p:cNvSpPr txBox="1"/>
          <p:nvPr/>
        </p:nvSpPr>
        <p:spPr>
          <a:xfrm>
            <a:off x="3601432" y="2769384"/>
            <a:ext cx="1631929" cy="3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Matt Lesko </a:t>
            </a:r>
          </a:p>
        </p:txBody>
      </p:sp>
      <p:sp>
        <p:nvSpPr>
          <p:cNvPr id="4" name="Google Shape;96;p12">
            <a:extLst>
              <a:ext uri="{FF2B5EF4-FFF2-40B4-BE49-F238E27FC236}">
                <a16:creationId xmlns:a16="http://schemas.microsoft.com/office/drawing/2014/main" id="{9AD4373E-0D01-13C9-8841-11B7C4F39182}"/>
              </a:ext>
            </a:extLst>
          </p:cNvPr>
          <p:cNvSpPr txBox="1"/>
          <p:nvPr/>
        </p:nvSpPr>
        <p:spPr>
          <a:xfrm>
            <a:off x="-51396" y="4822526"/>
            <a:ext cx="1921500" cy="3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Edgar Russell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6;p12">
            <a:extLst>
              <a:ext uri="{FF2B5EF4-FFF2-40B4-BE49-F238E27FC236}">
                <a16:creationId xmlns:a16="http://schemas.microsoft.com/office/drawing/2014/main" id="{180DEB58-6EA3-1CB6-C878-4211C58A61D8}"/>
              </a:ext>
            </a:extLst>
          </p:cNvPr>
          <p:cNvSpPr txBox="1"/>
          <p:nvPr/>
        </p:nvSpPr>
        <p:spPr>
          <a:xfrm>
            <a:off x="1688062" y="4407374"/>
            <a:ext cx="1921500" cy="3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Karen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Scheiber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6;p12">
            <a:extLst>
              <a:ext uri="{FF2B5EF4-FFF2-40B4-BE49-F238E27FC236}">
                <a16:creationId xmlns:a16="http://schemas.microsoft.com/office/drawing/2014/main" id="{90CEA38D-D49C-33E2-FD92-43BDE78F0815}"/>
              </a:ext>
            </a:extLst>
          </p:cNvPr>
          <p:cNvSpPr txBox="1"/>
          <p:nvPr/>
        </p:nvSpPr>
        <p:spPr>
          <a:xfrm>
            <a:off x="1834579" y="6321636"/>
            <a:ext cx="1921500" cy="3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Phil Poole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6;p12">
            <a:extLst>
              <a:ext uri="{FF2B5EF4-FFF2-40B4-BE49-F238E27FC236}">
                <a16:creationId xmlns:a16="http://schemas.microsoft.com/office/drawing/2014/main" id="{65C75F5D-6D46-7B4E-B8C0-F70DA5C9C2D4}"/>
              </a:ext>
            </a:extLst>
          </p:cNvPr>
          <p:cNvSpPr txBox="1"/>
          <p:nvPr/>
        </p:nvSpPr>
        <p:spPr>
          <a:xfrm>
            <a:off x="3680262" y="4803136"/>
            <a:ext cx="1631929" cy="72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Damian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Barrous-Dume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5" name="Google Shape;147;p5">
            <a:extLst>
              <a:ext uri="{FF2B5EF4-FFF2-40B4-BE49-F238E27FC236}">
                <a16:creationId xmlns:a16="http://schemas.microsoft.com/office/drawing/2014/main" id="{05C8DBF4-6D25-B24B-E844-0B30A8CF9E1B}"/>
              </a:ext>
            </a:extLst>
          </p:cNvPr>
          <p:cNvSpPr txBox="1"/>
          <p:nvPr/>
        </p:nvSpPr>
        <p:spPr>
          <a:xfrm>
            <a:off x="5471500" y="1069547"/>
            <a:ext cx="6468226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Design and maintain CCMC hybrid infrastructure            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(On-Prem, AWS Cloud,  HECC/Pleiades)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System engineering support for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scientists, software developers and partners (modelers, users)</a:t>
            </a:r>
            <a:endParaRPr sz="1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Explore and implement new technologies and innovative system engineering solutions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Respond to NASA security requirements</a:t>
            </a:r>
            <a:r>
              <a:rPr lang="en-US" sz="180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  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Maintain 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shared 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environments on CCMC Cloud and Pleiades critical for collaborative on-boarding and R2O pipelines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Enhance operations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with NG storage systems, virtual machines and file transfer pipeline innovation</a:t>
            </a:r>
            <a:endParaRPr lang="en-US" sz="1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84;p12">
            <a:extLst>
              <a:ext uri="{FF2B5EF4-FFF2-40B4-BE49-F238E27FC236}">
                <a16:creationId xmlns:a16="http://schemas.microsoft.com/office/drawing/2014/main" id="{E3A53497-C67B-0E2B-EF93-D201A7700399}"/>
              </a:ext>
            </a:extLst>
          </p:cNvPr>
          <p:cNvSpPr txBox="1"/>
          <p:nvPr/>
        </p:nvSpPr>
        <p:spPr>
          <a:xfrm>
            <a:off x="55423" y="375817"/>
            <a:ext cx="3660432" cy="51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Infrastructure team </a:t>
            </a:r>
            <a:endParaRPr sz="2800" b="0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F53B12-6706-7DA2-D737-7457F81D6C93}"/>
              </a:ext>
            </a:extLst>
          </p:cNvPr>
          <p:cNvGrpSpPr/>
          <p:nvPr/>
        </p:nvGrpSpPr>
        <p:grpSpPr>
          <a:xfrm>
            <a:off x="5834738" y="4627558"/>
            <a:ext cx="6104988" cy="2052100"/>
            <a:chOff x="5834738" y="4578130"/>
            <a:chExt cx="6104988" cy="2052100"/>
          </a:xfrm>
        </p:grpSpPr>
        <p:pic>
          <p:nvPicPr>
            <p:cNvPr id="9" name="Google Shape;78;p11">
              <a:extLst>
                <a:ext uri="{FF2B5EF4-FFF2-40B4-BE49-F238E27FC236}">
                  <a16:creationId xmlns:a16="http://schemas.microsoft.com/office/drawing/2014/main" id="{36A61DC1-1F5A-34B4-3A1F-7193B2AAF8D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11629"/>
            <a:stretch/>
          </p:blipFill>
          <p:spPr>
            <a:xfrm>
              <a:off x="8811598" y="4578130"/>
              <a:ext cx="2199650" cy="1722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97;g2d299db3253_2_626">
              <a:extLst>
                <a:ext uri="{FF2B5EF4-FFF2-40B4-BE49-F238E27FC236}">
                  <a16:creationId xmlns:a16="http://schemas.microsoft.com/office/drawing/2014/main" id="{50080515-FF0A-E604-6258-C98C3047EA63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63959" y="6011310"/>
              <a:ext cx="2199650" cy="609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89;p12">
              <a:extLst>
                <a:ext uri="{FF2B5EF4-FFF2-40B4-BE49-F238E27FC236}">
                  <a16:creationId xmlns:a16="http://schemas.microsoft.com/office/drawing/2014/main" id="{0C73BD56-5AF4-C0A2-2583-6EE1975C699F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834738" y="4635760"/>
              <a:ext cx="1287611" cy="1887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0;p12">
              <a:extLst>
                <a:ext uri="{FF2B5EF4-FFF2-40B4-BE49-F238E27FC236}">
                  <a16:creationId xmlns:a16="http://schemas.microsoft.com/office/drawing/2014/main" id="{1F8A5EA2-F6B0-A551-EEC8-C96671226D69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122349" y="4635760"/>
              <a:ext cx="1741610" cy="1076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10;p14">
              <a:extLst>
                <a:ext uri="{FF2B5EF4-FFF2-40B4-BE49-F238E27FC236}">
                  <a16:creationId xmlns:a16="http://schemas.microsoft.com/office/drawing/2014/main" id="{69FE236C-396B-7097-1746-84481280AF85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7139328" y="5766933"/>
              <a:ext cx="1661388" cy="79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711C24-B31A-E0DC-782E-1EAFDAE0C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039525" y="4604778"/>
              <a:ext cx="900201" cy="202545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911B95-0604-D4A1-BD1D-3781371F9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34738" y="5509078"/>
              <a:ext cx="718711" cy="1004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58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495" y="948098"/>
            <a:ext cx="1221548" cy="1206104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p12"/>
          <p:cNvSpPr txBox="1"/>
          <p:nvPr/>
        </p:nvSpPr>
        <p:spPr>
          <a:xfrm>
            <a:off x="24934" y="2196121"/>
            <a:ext cx="2022771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Chiu Wiegand (Lead)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092" y="2354850"/>
            <a:ext cx="1110412" cy="1123569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" name="Google Shape;101;p12"/>
          <p:cNvSpPr txBox="1"/>
          <p:nvPr/>
        </p:nvSpPr>
        <p:spPr>
          <a:xfrm>
            <a:off x="3449759" y="3526204"/>
            <a:ext cx="1764225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Joycelyn Jones 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0010" y="717950"/>
            <a:ext cx="1190558" cy="1206402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12"/>
          <p:cNvSpPr txBox="1"/>
          <p:nvPr/>
        </p:nvSpPr>
        <p:spPr>
          <a:xfrm>
            <a:off x="3618838" y="1991785"/>
            <a:ext cx="1701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Chinwe </a:t>
            </a:r>
            <a:r>
              <a:rPr lang="en-US" sz="16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Didigu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4744" y="2204952"/>
            <a:ext cx="1185889" cy="1085785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" name="Google Shape;133;p12"/>
          <p:cNvSpPr txBox="1"/>
          <p:nvPr/>
        </p:nvSpPr>
        <p:spPr>
          <a:xfrm>
            <a:off x="1836115" y="3330583"/>
            <a:ext cx="16834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Tyler </a:t>
            </a:r>
            <a:r>
              <a:rPr lang="en-US" sz="16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Schiewe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6206" y="682433"/>
            <a:ext cx="1080473" cy="108618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3117" y="5202541"/>
            <a:ext cx="1089141" cy="102956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"/>
          <p:cNvSpPr txBox="1"/>
          <p:nvPr/>
        </p:nvSpPr>
        <p:spPr>
          <a:xfrm>
            <a:off x="1896887" y="6196091"/>
            <a:ext cx="17016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Darren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Zeeuw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2"/>
          <p:cNvSpPr txBox="1"/>
          <p:nvPr/>
        </p:nvSpPr>
        <p:spPr>
          <a:xfrm>
            <a:off x="134515" y="6390210"/>
            <a:ext cx="17016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Lutz </a:t>
            </a: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Rastaetter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101" y="2607530"/>
            <a:ext cx="1110412" cy="1135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/>
        </p:nvSpPr>
        <p:spPr>
          <a:xfrm>
            <a:off x="-43720" y="3607295"/>
            <a:ext cx="19215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Rick </a:t>
            </a: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Mullinix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40092" y="5239114"/>
            <a:ext cx="1036349" cy="10295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 txBox="1"/>
          <p:nvPr/>
        </p:nvSpPr>
        <p:spPr>
          <a:xfrm>
            <a:off x="3425884" y="6417697"/>
            <a:ext cx="1757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Elon Olsson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4567" y="4018070"/>
            <a:ext cx="1077764" cy="105678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12"/>
          <p:cNvSpPr txBox="1"/>
          <p:nvPr/>
        </p:nvSpPr>
        <p:spPr>
          <a:xfrm>
            <a:off x="148343" y="5004952"/>
            <a:ext cx="14582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 Levisohn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 txBox="1"/>
          <p:nvPr/>
        </p:nvSpPr>
        <p:spPr>
          <a:xfrm>
            <a:off x="3479501" y="4845541"/>
            <a:ext cx="1757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Anders </a:t>
            </a: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Lundkvist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2"/>
          <p:cNvPicPr preferRelativeResize="0"/>
          <p:nvPr/>
        </p:nvPicPr>
        <p:blipFill rotWithShape="1">
          <a:blip r:embed="rId12">
            <a:alphaModFix/>
          </a:blip>
          <a:srcRect t="2669" b="2660"/>
          <a:stretch/>
        </p:blipFill>
        <p:spPr>
          <a:xfrm>
            <a:off x="3763092" y="3858053"/>
            <a:ext cx="1083285" cy="10938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Google Shape;140;p12">
            <a:extLst>
              <a:ext uri="{FF2B5EF4-FFF2-40B4-BE49-F238E27FC236}">
                <a16:creationId xmlns:a16="http://schemas.microsoft.com/office/drawing/2014/main" id="{8F5FFD39-A94E-CBC3-C8DC-6E6C5980E7AB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4456" y="5360550"/>
            <a:ext cx="1089141" cy="10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6;p12">
            <a:extLst>
              <a:ext uri="{FF2B5EF4-FFF2-40B4-BE49-F238E27FC236}">
                <a16:creationId xmlns:a16="http://schemas.microsoft.com/office/drawing/2014/main" id="{67500ACA-833C-19A1-CA27-356BB88D773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4653" b="4643"/>
          <a:stretch/>
        </p:blipFill>
        <p:spPr>
          <a:xfrm>
            <a:off x="2166206" y="3743303"/>
            <a:ext cx="1087365" cy="113577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84;p12">
            <a:extLst>
              <a:ext uri="{FF2B5EF4-FFF2-40B4-BE49-F238E27FC236}">
                <a16:creationId xmlns:a16="http://schemas.microsoft.com/office/drawing/2014/main" id="{2684C956-F1D3-DCF1-E889-DC9E91810580}"/>
              </a:ext>
            </a:extLst>
          </p:cNvPr>
          <p:cNvSpPr txBox="1"/>
          <p:nvPr/>
        </p:nvSpPr>
        <p:spPr>
          <a:xfrm>
            <a:off x="148343" y="354417"/>
            <a:ext cx="2112454" cy="51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Software </a:t>
            </a:r>
            <a:endParaRPr sz="2800" b="0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Google Shape;137;p12">
            <a:extLst>
              <a:ext uri="{FF2B5EF4-FFF2-40B4-BE49-F238E27FC236}">
                <a16:creationId xmlns:a16="http://schemas.microsoft.com/office/drawing/2014/main" id="{4BB3D053-9171-44D1-EE13-1412C59D5FE9}"/>
              </a:ext>
            </a:extLst>
          </p:cNvPr>
          <p:cNvSpPr txBox="1"/>
          <p:nvPr/>
        </p:nvSpPr>
        <p:spPr>
          <a:xfrm>
            <a:off x="1736030" y="1806629"/>
            <a:ext cx="19669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Maksym </a:t>
            </a:r>
            <a:r>
              <a:rPr lang="en-US" sz="16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Petrenko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7;p12">
            <a:extLst>
              <a:ext uri="{FF2B5EF4-FFF2-40B4-BE49-F238E27FC236}">
                <a16:creationId xmlns:a16="http://schemas.microsoft.com/office/drawing/2014/main" id="{BD07141D-14A9-6C81-40CB-27148FB14960}"/>
              </a:ext>
            </a:extLst>
          </p:cNvPr>
          <p:cNvSpPr txBox="1"/>
          <p:nvPr/>
        </p:nvSpPr>
        <p:spPr>
          <a:xfrm>
            <a:off x="2075248" y="4827454"/>
            <a:ext cx="126538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Topper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32;g2d299db3253_5_227" descr="A logo of a horse&#10;&#10;Description automatically generated">
            <a:extLst>
              <a:ext uri="{FF2B5EF4-FFF2-40B4-BE49-F238E27FC236}">
                <a16:creationId xmlns:a16="http://schemas.microsoft.com/office/drawing/2014/main" id="{4C8A14B5-6AF1-7A31-1D47-83BAB0752DE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95129" y="1267862"/>
            <a:ext cx="1107073" cy="9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g2d299db3253_5_227">
            <a:extLst>
              <a:ext uri="{FF2B5EF4-FFF2-40B4-BE49-F238E27FC236}">
                <a16:creationId xmlns:a16="http://schemas.microsoft.com/office/drawing/2014/main" id="{30F1BA8D-83AB-8E7C-DC74-345F312A8370}"/>
              </a:ext>
            </a:extLst>
          </p:cNvPr>
          <p:cNvSpPr txBox="1"/>
          <p:nvPr/>
        </p:nvSpPr>
        <p:spPr>
          <a:xfrm>
            <a:off x="10634421" y="951802"/>
            <a:ext cx="11070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DONKI</a:t>
            </a:r>
            <a:endParaRPr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AE6324-242E-2052-486F-A565D9CE10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4203" y="1031886"/>
            <a:ext cx="4456985" cy="75319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805A93-68B7-0630-EDF6-F82206FCC038}"/>
              </a:ext>
            </a:extLst>
          </p:cNvPr>
          <p:cNvCxnSpPr/>
          <p:nvPr/>
        </p:nvCxnSpPr>
        <p:spPr>
          <a:xfrm flipV="1">
            <a:off x="5295724" y="325997"/>
            <a:ext cx="0" cy="6532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44;g2d299db3253_5_227">
            <a:extLst>
              <a:ext uri="{FF2B5EF4-FFF2-40B4-BE49-F238E27FC236}">
                <a16:creationId xmlns:a16="http://schemas.microsoft.com/office/drawing/2014/main" id="{0878F911-8B68-0E16-057F-9517DFAA8770}"/>
              </a:ext>
            </a:extLst>
          </p:cNvPr>
          <p:cNvSpPr txBox="1"/>
          <p:nvPr/>
        </p:nvSpPr>
        <p:spPr>
          <a:xfrm>
            <a:off x="5407937" y="397735"/>
            <a:ext cx="415054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services software</a:t>
            </a:r>
            <a:endParaRPr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AB62042-7634-F65E-DC08-3159C8409C61}"/>
              </a:ext>
            </a:extLst>
          </p:cNvPr>
          <p:cNvGrpSpPr/>
          <p:nvPr/>
        </p:nvGrpSpPr>
        <p:grpSpPr>
          <a:xfrm>
            <a:off x="5444203" y="3029804"/>
            <a:ext cx="6578921" cy="988266"/>
            <a:chOff x="5444203" y="3029804"/>
            <a:chExt cx="6578921" cy="988266"/>
          </a:xfrm>
        </p:grpSpPr>
        <p:pic>
          <p:nvPicPr>
            <p:cNvPr id="14" name="Google Shape;137;g2d299db3253_5_227" descr="A yellow letter on a black background&#10;&#10;Description automatically generated">
              <a:extLst>
                <a:ext uri="{FF2B5EF4-FFF2-40B4-BE49-F238E27FC236}">
                  <a16:creationId xmlns:a16="http://schemas.microsoft.com/office/drawing/2014/main" id="{E57A5BE3-35EF-C351-6427-14AD943B1987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4471" y="3123687"/>
              <a:ext cx="1810300" cy="703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39;g2d299db3253_5_227">
              <a:extLst>
                <a:ext uri="{FF2B5EF4-FFF2-40B4-BE49-F238E27FC236}">
                  <a16:creationId xmlns:a16="http://schemas.microsoft.com/office/drawing/2014/main" id="{2B41C865-C1A4-0210-7E51-7B0251494694}"/>
                </a:ext>
              </a:extLst>
            </p:cNvPr>
            <p:cNvSpPr txBox="1"/>
            <p:nvPr/>
          </p:nvSpPr>
          <p:spPr>
            <a:xfrm>
              <a:off x="7686656" y="3046029"/>
              <a:ext cx="4257336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dk1"/>
                  </a:solidFill>
                  <a:latin typeface="Calibri" panose="020F0502020204030204" pitchFamily="34" charset="0"/>
                  <a:ea typeface="Arial Narrow"/>
                  <a:cs typeface="Calibri" panose="020F0502020204030204" pitchFamily="34" charset="0"/>
                  <a:sym typeface="Arial Narrow"/>
                </a:rPr>
                <a:t>Integrated Space Weather Analysis </a:t>
              </a:r>
              <a:r>
                <a:rPr lang="en-US" sz="1800" i="1" dirty="0">
                  <a:solidFill>
                    <a:schemeClr val="dk1"/>
                  </a:solidFill>
                  <a:latin typeface="Calibri" panose="020F0502020204030204" pitchFamily="34" charset="0"/>
                  <a:ea typeface="Arial Narrow"/>
                  <a:cs typeface="Calibri" panose="020F0502020204030204" pitchFamily="34" charset="0"/>
                  <a:sym typeface="Arial Narrow"/>
                </a:rPr>
                <a:t>system for space environment monitoring, anomaly assessment, system science</a:t>
              </a:r>
              <a:endParaRPr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568D8D9-1920-745B-B1FE-9A1C7FD29F66}"/>
                </a:ext>
              </a:extLst>
            </p:cNvPr>
            <p:cNvSpPr/>
            <p:nvPr/>
          </p:nvSpPr>
          <p:spPr>
            <a:xfrm>
              <a:off x="5444203" y="3029804"/>
              <a:ext cx="6578921" cy="9882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314D024-BD1E-4B53-EBB8-8B0DF746B4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5830" y="1958858"/>
            <a:ext cx="1169062" cy="90205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4A39BDD-A453-BF96-34B5-B0908DAE77C8}"/>
              </a:ext>
            </a:extLst>
          </p:cNvPr>
          <p:cNvGrpSpPr/>
          <p:nvPr/>
        </p:nvGrpSpPr>
        <p:grpSpPr>
          <a:xfrm>
            <a:off x="5476739" y="4118011"/>
            <a:ext cx="6578921" cy="1552705"/>
            <a:chOff x="5476739" y="4118011"/>
            <a:chExt cx="6578921" cy="1552705"/>
          </a:xfrm>
        </p:grpSpPr>
        <p:pic>
          <p:nvPicPr>
            <p:cNvPr id="5" name="Picture 4" descr="ScoreBoard_CME_1.tiff">
              <a:extLst>
                <a:ext uri="{FF2B5EF4-FFF2-40B4-BE49-F238E27FC236}">
                  <a16:creationId xmlns:a16="http://schemas.microsoft.com/office/drawing/2014/main" id="{DA66A3E1-D769-3D82-A754-FB54C1645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729" y="4494963"/>
              <a:ext cx="1158264" cy="1029568"/>
            </a:xfrm>
            <a:prstGeom prst="rect">
              <a:avLst/>
            </a:prstGeom>
          </p:spPr>
        </p:pic>
        <p:pic>
          <p:nvPicPr>
            <p:cNvPr id="6" name="Picture 5" descr="ScoreBoard_SEP_1.tiff">
              <a:extLst>
                <a:ext uri="{FF2B5EF4-FFF2-40B4-BE49-F238E27FC236}">
                  <a16:creationId xmlns:a16="http://schemas.microsoft.com/office/drawing/2014/main" id="{7D995172-2D77-72C1-2F83-D447B331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761" y="4560571"/>
              <a:ext cx="1290582" cy="1029567"/>
            </a:xfrm>
            <a:prstGeom prst="rect">
              <a:avLst/>
            </a:prstGeom>
          </p:spPr>
        </p:pic>
        <p:pic>
          <p:nvPicPr>
            <p:cNvPr id="13" name="Picture 12" descr="ScoreBoard_Flare_1.tiff">
              <a:extLst>
                <a:ext uri="{FF2B5EF4-FFF2-40B4-BE49-F238E27FC236}">
                  <a16:creationId xmlns:a16="http://schemas.microsoft.com/office/drawing/2014/main" id="{5B2565D5-7487-7565-BA23-64D1F22D8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462" y="4411577"/>
              <a:ext cx="1520775" cy="1259139"/>
            </a:xfrm>
            <a:prstGeom prst="rect">
              <a:avLst/>
            </a:prstGeom>
          </p:spPr>
        </p:pic>
        <p:sp>
          <p:nvSpPr>
            <p:cNvPr id="35" name="Google Shape;144;g2d299db3253_5_227">
              <a:extLst>
                <a:ext uri="{FF2B5EF4-FFF2-40B4-BE49-F238E27FC236}">
                  <a16:creationId xmlns:a16="http://schemas.microsoft.com/office/drawing/2014/main" id="{DC81344D-1764-5687-ECBC-C29EA95A088B}"/>
                </a:ext>
              </a:extLst>
            </p:cNvPr>
            <p:cNvSpPr txBox="1"/>
            <p:nvPr/>
          </p:nvSpPr>
          <p:spPr>
            <a:xfrm>
              <a:off x="5476739" y="4118011"/>
              <a:ext cx="646724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Scoreboard</a:t>
              </a:r>
              <a:r>
                <a:rPr lang="en-US" sz="2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200" b="1" i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world-wide ensemble forecasts</a:t>
              </a:r>
              <a:endParaRPr sz="22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1F003B-6E21-99AC-A105-257039ED13DA}"/>
                </a:ext>
              </a:extLst>
            </p:cNvPr>
            <p:cNvSpPr/>
            <p:nvPr/>
          </p:nvSpPr>
          <p:spPr>
            <a:xfrm>
              <a:off x="5476740" y="4197018"/>
              <a:ext cx="6578920" cy="13189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C711358-E0B0-3DE5-6B39-D540A28CD2E2}"/>
              </a:ext>
            </a:extLst>
          </p:cNvPr>
          <p:cNvSpPr/>
          <p:nvPr/>
        </p:nvSpPr>
        <p:spPr>
          <a:xfrm>
            <a:off x="5438118" y="1892191"/>
            <a:ext cx="4599135" cy="1063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E4C889-2523-152D-6726-2AECD5C640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50281" y="6043000"/>
            <a:ext cx="1782782" cy="6490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2D898-3566-2BCD-FAC4-15893C894E92}"/>
              </a:ext>
            </a:extLst>
          </p:cNvPr>
          <p:cNvSpPr txBox="1"/>
          <p:nvPr/>
        </p:nvSpPr>
        <p:spPr>
          <a:xfrm>
            <a:off x="5787933" y="6093569"/>
            <a:ext cx="194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CCMC-Vis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44E36F-C1D5-C811-F8E3-8E5D1DA000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27850" y="6118131"/>
            <a:ext cx="1991445" cy="591210"/>
          </a:xfrm>
          <a:prstGeom prst="rect">
            <a:avLst/>
          </a:prstGeom>
        </p:spPr>
      </p:pic>
      <p:sp>
        <p:nvSpPr>
          <p:cNvPr id="27" name="Google Shape;144;g2d299db3253_5_227">
            <a:extLst>
              <a:ext uri="{FF2B5EF4-FFF2-40B4-BE49-F238E27FC236}">
                <a16:creationId xmlns:a16="http://schemas.microsoft.com/office/drawing/2014/main" id="{7057E098-CE07-E2CB-6BA3-B024A9CF3B1C}"/>
              </a:ext>
            </a:extLst>
          </p:cNvPr>
          <p:cNvSpPr txBox="1"/>
          <p:nvPr/>
        </p:nvSpPr>
        <p:spPr>
          <a:xfrm>
            <a:off x="6366206" y="5629501"/>
            <a:ext cx="502722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and analysis software</a:t>
            </a:r>
            <a:endParaRPr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758EB7-CAF7-6C7A-5C2F-E9333173123C}"/>
              </a:ext>
            </a:extLst>
          </p:cNvPr>
          <p:cNvSpPr/>
          <p:nvPr/>
        </p:nvSpPr>
        <p:spPr>
          <a:xfrm>
            <a:off x="5470331" y="5623102"/>
            <a:ext cx="6578920" cy="1150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0F8BFB-B1F9-86A5-7835-6010B3CD8211}"/>
              </a:ext>
            </a:extLst>
          </p:cNvPr>
          <p:cNvSpPr/>
          <p:nvPr/>
        </p:nvSpPr>
        <p:spPr>
          <a:xfrm>
            <a:off x="10243753" y="926830"/>
            <a:ext cx="1700228" cy="1913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492CB7-59CB-0FBC-5475-E3AA7AFE5B0B}"/>
              </a:ext>
            </a:extLst>
          </p:cNvPr>
          <p:cNvSpPr txBox="1"/>
          <p:nvPr/>
        </p:nvSpPr>
        <p:spPr>
          <a:xfrm>
            <a:off x="5301613" y="838367"/>
            <a:ext cx="1601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Runs-on-request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AA0BBF-C96C-8ADA-964A-3D5ABBC4CC97}"/>
              </a:ext>
            </a:extLst>
          </p:cNvPr>
          <p:cNvSpPr txBox="1"/>
          <p:nvPr/>
        </p:nvSpPr>
        <p:spPr>
          <a:xfrm>
            <a:off x="6973900" y="817769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runs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FEE7C2-A4E3-374E-1EC1-BD11B675971B}"/>
              </a:ext>
            </a:extLst>
          </p:cNvPr>
          <p:cNvSpPr txBox="1"/>
          <p:nvPr/>
        </p:nvSpPr>
        <p:spPr>
          <a:xfrm>
            <a:off x="8596755" y="821886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Instant runs</a:t>
            </a:r>
          </a:p>
        </p:txBody>
      </p:sp>
      <p:sp>
        <p:nvSpPr>
          <p:cNvPr id="55" name="Google Shape;142;g2d299db3253_5_227">
            <a:extLst>
              <a:ext uri="{FF2B5EF4-FFF2-40B4-BE49-F238E27FC236}">
                <a16:creationId xmlns:a16="http://schemas.microsoft.com/office/drawing/2014/main" id="{C6A3938B-BB5B-4834-0040-F8824F542D28}"/>
              </a:ext>
            </a:extLst>
          </p:cNvPr>
          <p:cNvSpPr txBox="1"/>
          <p:nvPr/>
        </p:nvSpPr>
        <p:spPr>
          <a:xfrm>
            <a:off x="10211441" y="2228669"/>
            <a:ext cx="17572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 Narrow"/>
              </a:rPr>
              <a:t>Space Weather Database</a:t>
            </a:r>
            <a:endParaRPr sz="1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Google Shape;142;g2d299db3253_5_227">
            <a:extLst>
              <a:ext uri="{FF2B5EF4-FFF2-40B4-BE49-F238E27FC236}">
                <a16:creationId xmlns:a16="http://schemas.microsoft.com/office/drawing/2014/main" id="{FA9AD5D4-FF2C-9DDD-A013-9A783AADE867}"/>
              </a:ext>
            </a:extLst>
          </p:cNvPr>
          <p:cNvSpPr txBox="1"/>
          <p:nvPr/>
        </p:nvSpPr>
        <p:spPr>
          <a:xfrm>
            <a:off x="6870286" y="2228669"/>
            <a:ext cx="28367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 Narrow"/>
              </a:rPr>
              <a:t>Software for model-data &amp; multi-model comparisons</a:t>
            </a:r>
            <a:endParaRPr sz="1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Google Shape;142;g2d299db3253_5_227">
            <a:extLst>
              <a:ext uri="{FF2B5EF4-FFF2-40B4-BE49-F238E27FC236}">
                <a16:creationId xmlns:a16="http://schemas.microsoft.com/office/drawing/2014/main" id="{1146E718-F81B-4C9B-CF2E-33D1D804A736}"/>
              </a:ext>
            </a:extLst>
          </p:cNvPr>
          <p:cNvSpPr txBox="1"/>
          <p:nvPr/>
        </p:nvSpPr>
        <p:spPr>
          <a:xfrm>
            <a:off x="7638448" y="1909240"/>
            <a:ext cx="12954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 Narrow"/>
              </a:rPr>
              <a:t>CAMEL</a:t>
            </a:r>
            <a:endParaRPr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61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4173480" y="1062420"/>
            <a:ext cx="63600" cy="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84825" rIns="84825" bIns="84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027" y="1646254"/>
            <a:ext cx="1177504" cy="1092958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3159" y="1296330"/>
            <a:ext cx="1219931" cy="1158019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867" y="1333362"/>
            <a:ext cx="1353293" cy="127618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949" y="2264709"/>
            <a:ext cx="1132080" cy="1119955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5509" y="890268"/>
            <a:ext cx="1177504" cy="1191007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2"/>
          <p:cNvPicPr preferRelativeResize="0"/>
          <p:nvPr/>
        </p:nvPicPr>
        <p:blipFill rotWithShape="1">
          <a:blip r:embed="rId8">
            <a:alphaModFix/>
          </a:blip>
          <a:srcRect l="13800" t="4769" r="11438" b="20469"/>
          <a:stretch/>
        </p:blipFill>
        <p:spPr>
          <a:xfrm>
            <a:off x="10795237" y="3009329"/>
            <a:ext cx="1323467" cy="1251697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70204" y="3008184"/>
            <a:ext cx="1319633" cy="1180419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9553" y="3207644"/>
            <a:ext cx="1238819" cy="1119955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2"/>
          <p:cNvPicPr preferRelativeResize="0"/>
          <p:nvPr/>
        </p:nvPicPr>
        <p:blipFill rotWithShape="1">
          <a:blip r:embed="rId11">
            <a:alphaModFix/>
          </a:blip>
          <a:srcRect l="4889" r="4889"/>
          <a:stretch/>
        </p:blipFill>
        <p:spPr>
          <a:xfrm>
            <a:off x="2286402" y="3676454"/>
            <a:ext cx="1214483" cy="1203291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62825" y="862797"/>
            <a:ext cx="1177504" cy="108353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6352" y="4815649"/>
            <a:ext cx="1207878" cy="1119955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12" descr="A person with curly hair&#10;&#10;Description automatically generated with medium confidence"/>
          <p:cNvPicPr preferRelativeResize="0"/>
          <p:nvPr/>
        </p:nvPicPr>
        <p:blipFill rotWithShape="1">
          <a:blip r:embed="rId14">
            <a:alphaModFix/>
          </a:blip>
          <a:srcRect b="14871"/>
          <a:stretch/>
        </p:blipFill>
        <p:spPr>
          <a:xfrm>
            <a:off x="7061455" y="4824334"/>
            <a:ext cx="1142087" cy="1136221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2"/>
          <p:cNvPicPr preferRelativeResize="0"/>
          <p:nvPr/>
        </p:nvPicPr>
        <p:blipFill rotWithShape="1">
          <a:blip r:embed="rId15">
            <a:alphaModFix/>
          </a:blip>
          <a:srcRect l="8430" r="8430"/>
          <a:stretch/>
        </p:blipFill>
        <p:spPr>
          <a:xfrm>
            <a:off x="4493688" y="4699329"/>
            <a:ext cx="1187071" cy="1136221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74988" y="2663592"/>
            <a:ext cx="1242347" cy="11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564411" y="4841054"/>
            <a:ext cx="1142087" cy="105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62350" y="4824334"/>
            <a:ext cx="1027627" cy="106583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84;p12">
            <a:extLst>
              <a:ext uri="{FF2B5EF4-FFF2-40B4-BE49-F238E27FC236}">
                <a16:creationId xmlns:a16="http://schemas.microsoft.com/office/drawing/2014/main" id="{CA196A45-AC3D-5C53-CB8A-D298D77FB1CC}"/>
              </a:ext>
            </a:extLst>
          </p:cNvPr>
          <p:cNvSpPr txBox="1"/>
          <p:nvPr/>
        </p:nvSpPr>
        <p:spPr>
          <a:xfrm>
            <a:off x="74019" y="503937"/>
            <a:ext cx="1785520" cy="51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Scientists</a:t>
            </a:r>
          </a:p>
        </p:txBody>
      </p:sp>
      <p:sp>
        <p:nvSpPr>
          <p:cNvPr id="4" name="Google Shape;84;p12">
            <a:extLst>
              <a:ext uri="{FF2B5EF4-FFF2-40B4-BE49-F238E27FC236}">
                <a16:creationId xmlns:a16="http://schemas.microsoft.com/office/drawing/2014/main" id="{6135F735-6C15-F93A-FA7D-58C7ECDCFF29}"/>
              </a:ext>
            </a:extLst>
          </p:cNvPr>
          <p:cNvSpPr txBox="1"/>
          <p:nvPr/>
        </p:nvSpPr>
        <p:spPr>
          <a:xfrm>
            <a:off x="-122630" y="1226597"/>
            <a:ext cx="2139793" cy="3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SEP</a:t>
            </a:r>
            <a:endParaRPr sz="2000" b="0" i="1" u="none" strike="noStrike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96;p12">
            <a:extLst>
              <a:ext uri="{FF2B5EF4-FFF2-40B4-BE49-F238E27FC236}">
                <a16:creationId xmlns:a16="http://schemas.microsoft.com/office/drawing/2014/main" id="{4E1E58A7-2C2A-0DD8-61F4-C2B133CCD8E5}"/>
              </a:ext>
            </a:extLst>
          </p:cNvPr>
          <p:cNvSpPr txBox="1"/>
          <p:nvPr/>
        </p:nvSpPr>
        <p:spPr>
          <a:xfrm>
            <a:off x="86409" y="2823612"/>
            <a:ext cx="1930753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Leila Mays </a:t>
            </a: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(Lead)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6;p12">
            <a:extLst>
              <a:ext uri="{FF2B5EF4-FFF2-40B4-BE49-F238E27FC236}">
                <a16:creationId xmlns:a16="http://schemas.microsoft.com/office/drawing/2014/main" id="{36300928-A515-608E-39BF-EDCBDBFA5375}"/>
              </a:ext>
            </a:extLst>
          </p:cNvPr>
          <p:cNvSpPr txBox="1"/>
          <p:nvPr/>
        </p:nvSpPr>
        <p:spPr>
          <a:xfrm>
            <a:off x="298533" y="4369264"/>
            <a:ext cx="1388034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Claudio </a:t>
            </a:r>
            <a:r>
              <a:rPr lang="en-US" sz="1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Corti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6;p12">
            <a:extLst>
              <a:ext uri="{FF2B5EF4-FFF2-40B4-BE49-F238E27FC236}">
                <a16:creationId xmlns:a16="http://schemas.microsoft.com/office/drawing/2014/main" id="{FF21CC43-2A91-C4D6-1FFB-1B8BFC4E30D5}"/>
              </a:ext>
            </a:extLst>
          </p:cNvPr>
          <p:cNvSpPr txBox="1"/>
          <p:nvPr/>
        </p:nvSpPr>
        <p:spPr>
          <a:xfrm>
            <a:off x="107430" y="6056175"/>
            <a:ext cx="1552861" cy="57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Chris Light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(postdoc)</a:t>
            </a:r>
            <a:endParaRPr sz="1600" b="1" i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4;p12">
            <a:extLst>
              <a:ext uri="{FF2B5EF4-FFF2-40B4-BE49-F238E27FC236}">
                <a16:creationId xmlns:a16="http://schemas.microsoft.com/office/drawing/2014/main" id="{33D99747-F5E4-09AB-3BBF-CA5D8D6723FC}"/>
              </a:ext>
            </a:extLst>
          </p:cNvPr>
          <p:cNvSpPr txBox="1"/>
          <p:nvPr/>
        </p:nvSpPr>
        <p:spPr>
          <a:xfrm>
            <a:off x="1764961" y="423187"/>
            <a:ext cx="2139793" cy="3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Solar/Helio</a:t>
            </a:r>
            <a:endParaRPr sz="2000" b="0" i="1" u="none" strike="noStrike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96;p12">
            <a:extLst>
              <a:ext uri="{FF2B5EF4-FFF2-40B4-BE49-F238E27FC236}">
                <a16:creationId xmlns:a16="http://schemas.microsoft.com/office/drawing/2014/main" id="{3CC66D67-2E62-80AA-34E7-0B3744BD9735}"/>
              </a:ext>
            </a:extLst>
          </p:cNvPr>
          <p:cNvSpPr txBox="1"/>
          <p:nvPr/>
        </p:nvSpPr>
        <p:spPr>
          <a:xfrm>
            <a:off x="1837708" y="1905630"/>
            <a:ext cx="2166892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Peter </a:t>
            </a:r>
            <a:r>
              <a:rPr lang="en-US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Macneice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(Lead)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6;p12">
            <a:extLst>
              <a:ext uri="{FF2B5EF4-FFF2-40B4-BE49-F238E27FC236}">
                <a16:creationId xmlns:a16="http://schemas.microsoft.com/office/drawing/2014/main" id="{881D19F8-C0CB-4D6B-F36F-C137E16646F5}"/>
              </a:ext>
            </a:extLst>
          </p:cNvPr>
          <p:cNvSpPr txBox="1"/>
          <p:nvPr/>
        </p:nvSpPr>
        <p:spPr>
          <a:xfrm>
            <a:off x="2207435" y="4839521"/>
            <a:ext cx="1434813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Martin Reiss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6;p12">
            <a:extLst>
              <a:ext uri="{FF2B5EF4-FFF2-40B4-BE49-F238E27FC236}">
                <a16:creationId xmlns:a16="http://schemas.microsoft.com/office/drawing/2014/main" id="{E021BAE5-3082-7ECF-281E-6D3148346AC5}"/>
              </a:ext>
            </a:extLst>
          </p:cNvPr>
          <p:cNvSpPr txBox="1"/>
          <p:nvPr/>
        </p:nvSpPr>
        <p:spPr>
          <a:xfrm>
            <a:off x="1802163" y="3351377"/>
            <a:ext cx="2258184" cy="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Sandro </a:t>
            </a:r>
            <a:r>
              <a:rPr lang="en-US" sz="1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Taktakishvili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6;p12">
            <a:extLst>
              <a:ext uri="{FF2B5EF4-FFF2-40B4-BE49-F238E27FC236}">
                <a16:creationId xmlns:a16="http://schemas.microsoft.com/office/drawing/2014/main" id="{E10B5CA1-898F-6B45-1E01-5732B3B6301A}"/>
              </a:ext>
            </a:extLst>
          </p:cNvPr>
          <p:cNvSpPr txBox="1"/>
          <p:nvPr/>
        </p:nvSpPr>
        <p:spPr>
          <a:xfrm>
            <a:off x="1996146" y="6279053"/>
            <a:ext cx="1942085" cy="57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Christine Verbeke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(postdoc)</a:t>
            </a:r>
            <a:endParaRPr sz="1600" b="1" i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84;p12">
            <a:extLst>
              <a:ext uri="{FF2B5EF4-FFF2-40B4-BE49-F238E27FC236}">
                <a16:creationId xmlns:a16="http://schemas.microsoft.com/office/drawing/2014/main" id="{A167F93A-E22B-22EB-4939-B50AD45374A0}"/>
              </a:ext>
            </a:extLst>
          </p:cNvPr>
          <p:cNvSpPr txBox="1"/>
          <p:nvPr/>
        </p:nvSpPr>
        <p:spPr>
          <a:xfrm>
            <a:off x="3865446" y="472300"/>
            <a:ext cx="2139793" cy="3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Magnetosphere</a:t>
            </a:r>
            <a:endParaRPr sz="2000" b="0" i="1" u="none" strike="noStrike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Google Shape;103;p12">
            <a:extLst>
              <a:ext uri="{FF2B5EF4-FFF2-40B4-BE49-F238E27FC236}">
                <a16:creationId xmlns:a16="http://schemas.microsoft.com/office/drawing/2014/main" id="{F4009569-BF03-8020-6308-0A9E314C207D}"/>
              </a:ext>
            </a:extLst>
          </p:cNvPr>
          <p:cNvSpPr txBox="1"/>
          <p:nvPr/>
        </p:nvSpPr>
        <p:spPr>
          <a:xfrm>
            <a:off x="3954056" y="2090327"/>
            <a:ext cx="20254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Mostafa El </a:t>
            </a:r>
            <a:r>
              <a:rPr lang="en-US" sz="16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Alaoui</a:t>
            </a:r>
            <a:endParaRPr lang="en-US"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(Lead)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3;p12">
            <a:extLst>
              <a:ext uri="{FF2B5EF4-FFF2-40B4-BE49-F238E27FC236}">
                <a16:creationId xmlns:a16="http://schemas.microsoft.com/office/drawing/2014/main" id="{EB85A481-4BF2-99FB-0B77-E3D47069F1DC}"/>
              </a:ext>
            </a:extLst>
          </p:cNvPr>
          <p:cNvSpPr txBox="1"/>
          <p:nvPr/>
        </p:nvSpPr>
        <p:spPr>
          <a:xfrm>
            <a:off x="4130565" y="3832509"/>
            <a:ext cx="17230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Lutz </a:t>
            </a: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Rastaetter</a:t>
            </a:r>
            <a:endParaRPr lang="en-US"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84;p12">
            <a:extLst>
              <a:ext uri="{FF2B5EF4-FFF2-40B4-BE49-F238E27FC236}">
                <a16:creationId xmlns:a16="http://schemas.microsoft.com/office/drawing/2014/main" id="{6BC6322E-A9B5-A75E-B3C6-1C8FAA7ADBDF}"/>
              </a:ext>
            </a:extLst>
          </p:cNvPr>
          <p:cNvSpPr txBox="1"/>
          <p:nvPr/>
        </p:nvSpPr>
        <p:spPr>
          <a:xfrm>
            <a:off x="5979511" y="314650"/>
            <a:ext cx="2416401" cy="100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Near Earth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Radiation &amp; Plasma Environment</a:t>
            </a:r>
            <a:endParaRPr sz="2000" b="0" i="1" u="none" strike="noStrike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126;p12">
            <a:extLst>
              <a:ext uri="{FF2B5EF4-FFF2-40B4-BE49-F238E27FC236}">
                <a16:creationId xmlns:a16="http://schemas.microsoft.com/office/drawing/2014/main" id="{CD7189D8-7652-312D-794B-26330154AD87}"/>
              </a:ext>
            </a:extLst>
          </p:cNvPr>
          <p:cNvSpPr txBox="1"/>
          <p:nvPr/>
        </p:nvSpPr>
        <p:spPr>
          <a:xfrm>
            <a:off x="4085535" y="5830555"/>
            <a:ext cx="22316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Liutauras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Rusaitis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b="1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postdoc)</a:t>
            </a:r>
            <a:endParaRPr sz="1600" b="1" i="1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3;p12">
            <a:extLst>
              <a:ext uri="{FF2B5EF4-FFF2-40B4-BE49-F238E27FC236}">
                <a16:creationId xmlns:a16="http://schemas.microsoft.com/office/drawing/2014/main" id="{0261F019-6BCA-2ED1-6B39-77514DDA652C}"/>
              </a:ext>
            </a:extLst>
          </p:cNvPr>
          <p:cNvSpPr txBox="1"/>
          <p:nvPr/>
        </p:nvSpPr>
        <p:spPr>
          <a:xfrm>
            <a:off x="6191469" y="2422812"/>
            <a:ext cx="190281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Yihua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Zheng (Lead)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84;p12">
            <a:extLst>
              <a:ext uri="{FF2B5EF4-FFF2-40B4-BE49-F238E27FC236}">
                <a16:creationId xmlns:a16="http://schemas.microsoft.com/office/drawing/2014/main" id="{DA3F193C-32F5-845E-ADE1-34E71C93C797}"/>
              </a:ext>
            </a:extLst>
          </p:cNvPr>
          <p:cNvSpPr txBox="1"/>
          <p:nvPr/>
        </p:nvSpPr>
        <p:spPr>
          <a:xfrm>
            <a:off x="9896197" y="967830"/>
            <a:ext cx="1589660" cy="3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ITM</a:t>
            </a:r>
            <a:endParaRPr sz="2000" b="0" i="1" u="none" strike="noStrike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Google Shape;103;p12">
            <a:extLst>
              <a:ext uri="{FF2B5EF4-FFF2-40B4-BE49-F238E27FC236}">
                <a16:creationId xmlns:a16="http://schemas.microsoft.com/office/drawing/2014/main" id="{4D6360C0-3D63-A420-1A63-4C25EAFEBB45}"/>
              </a:ext>
            </a:extLst>
          </p:cNvPr>
          <p:cNvSpPr txBox="1"/>
          <p:nvPr/>
        </p:nvSpPr>
        <p:spPr>
          <a:xfrm>
            <a:off x="10712047" y="4236612"/>
            <a:ext cx="148956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Wang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3;p12">
            <a:extLst>
              <a:ext uri="{FF2B5EF4-FFF2-40B4-BE49-F238E27FC236}">
                <a16:creationId xmlns:a16="http://schemas.microsoft.com/office/drawing/2014/main" id="{DDCBE46C-844F-ECC6-F5E4-58A1F6CA17EE}"/>
              </a:ext>
            </a:extLst>
          </p:cNvPr>
          <p:cNvSpPr txBox="1"/>
          <p:nvPr/>
        </p:nvSpPr>
        <p:spPr>
          <a:xfrm>
            <a:off x="9966077" y="2641874"/>
            <a:ext cx="148956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 Yue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(Lead)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3;p12">
            <a:extLst>
              <a:ext uri="{FF2B5EF4-FFF2-40B4-BE49-F238E27FC236}">
                <a16:creationId xmlns:a16="http://schemas.microsoft.com/office/drawing/2014/main" id="{D683E9C4-9F03-8FF1-F850-7700E08DA269}"/>
              </a:ext>
            </a:extLst>
          </p:cNvPr>
          <p:cNvSpPr txBox="1"/>
          <p:nvPr/>
        </p:nvSpPr>
        <p:spPr>
          <a:xfrm>
            <a:off x="8870231" y="4236612"/>
            <a:ext cx="148956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Min-Yang Chou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26;p12">
            <a:extLst>
              <a:ext uri="{FF2B5EF4-FFF2-40B4-BE49-F238E27FC236}">
                <a16:creationId xmlns:a16="http://schemas.microsoft.com/office/drawing/2014/main" id="{B4C8260F-0FE1-8A20-D9A3-6EA52F447AF0}"/>
              </a:ext>
            </a:extLst>
          </p:cNvPr>
          <p:cNvSpPr txBox="1"/>
          <p:nvPr/>
        </p:nvSpPr>
        <p:spPr>
          <a:xfrm>
            <a:off x="6872532" y="6152693"/>
            <a:ext cx="138123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Joshua Petit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b="1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postdoc)</a:t>
            </a:r>
            <a:endParaRPr sz="1600" b="1" i="1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6;p12">
            <a:extLst>
              <a:ext uri="{FF2B5EF4-FFF2-40B4-BE49-F238E27FC236}">
                <a16:creationId xmlns:a16="http://schemas.microsoft.com/office/drawing/2014/main" id="{0F0DB65B-29E8-87D6-074A-4A5AA9C3818C}"/>
              </a:ext>
            </a:extLst>
          </p:cNvPr>
          <p:cNvSpPr txBox="1"/>
          <p:nvPr/>
        </p:nvSpPr>
        <p:spPr>
          <a:xfrm>
            <a:off x="9496383" y="5951871"/>
            <a:ext cx="15835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Masaru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Kogure</a:t>
            </a:r>
            <a:endParaRPr lang="en-US"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b="1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postdoc)</a:t>
            </a:r>
            <a:endParaRPr sz="1600" b="1" i="1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6;p12">
            <a:extLst>
              <a:ext uri="{FF2B5EF4-FFF2-40B4-BE49-F238E27FC236}">
                <a16:creationId xmlns:a16="http://schemas.microsoft.com/office/drawing/2014/main" id="{58CE3DA9-73C8-4E37-ACB9-BE59E4963CB6}"/>
              </a:ext>
            </a:extLst>
          </p:cNvPr>
          <p:cNvSpPr txBox="1"/>
          <p:nvPr/>
        </p:nvSpPr>
        <p:spPr>
          <a:xfrm>
            <a:off x="10795237" y="6152693"/>
            <a:ext cx="138123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Yuta </a:t>
            </a: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Hozumi</a:t>
            </a:r>
            <a:endParaRPr lang="en-US"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b="1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postdoc)</a:t>
            </a:r>
            <a:endParaRPr sz="1600" b="1" i="1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84;p12">
            <a:extLst>
              <a:ext uri="{FF2B5EF4-FFF2-40B4-BE49-F238E27FC236}">
                <a16:creationId xmlns:a16="http://schemas.microsoft.com/office/drawing/2014/main" id="{E24820D2-FF27-C42E-2EBE-2AA4A646EC76}"/>
              </a:ext>
            </a:extLst>
          </p:cNvPr>
          <p:cNvSpPr txBox="1"/>
          <p:nvPr/>
        </p:nvSpPr>
        <p:spPr>
          <a:xfrm>
            <a:off x="4027212" y="4264962"/>
            <a:ext cx="2139793" cy="3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Kinetic</a:t>
            </a:r>
            <a:endParaRPr sz="2000" b="0" i="1" u="none" strike="noStrike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40F500-ED92-04C3-ED47-A6A9F8A1B155}"/>
              </a:ext>
            </a:extLst>
          </p:cNvPr>
          <p:cNvGrpSpPr/>
          <p:nvPr/>
        </p:nvGrpSpPr>
        <p:grpSpPr>
          <a:xfrm>
            <a:off x="5969587" y="2867200"/>
            <a:ext cx="2668865" cy="1680087"/>
            <a:chOff x="5969587" y="2867200"/>
            <a:chExt cx="2668865" cy="1680087"/>
          </a:xfrm>
        </p:grpSpPr>
        <p:sp>
          <p:nvSpPr>
            <p:cNvPr id="36" name="Google Shape;84;p12">
              <a:extLst>
                <a:ext uri="{FF2B5EF4-FFF2-40B4-BE49-F238E27FC236}">
                  <a16:creationId xmlns:a16="http://schemas.microsoft.com/office/drawing/2014/main" id="{BE1130A3-DF89-D67A-B93D-6EDE3CF1A00D}"/>
                </a:ext>
              </a:extLst>
            </p:cNvPr>
            <p:cNvSpPr txBox="1"/>
            <p:nvPr/>
          </p:nvSpPr>
          <p:spPr>
            <a:xfrm>
              <a:off x="6138862" y="3128735"/>
              <a:ext cx="2416401" cy="1316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825" tIns="42400" rIns="84825" bIns="424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2000" b="1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  <a:sym typeface="Helvetica Neue"/>
                </a:rPr>
                <a:t>Domain experts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2000" b="1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  <a:sym typeface="Helvetica Neue"/>
                </a:rPr>
                <a:t>Model POCs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  <a:sym typeface="Helvetica Neue"/>
                </a:rPr>
                <a:t>Community Projects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2000" b="1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  <a:sym typeface="Helvetica Neue"/>
                </a:rPr>
                <a:t>Validation</a:t>
              </a:r>
              <a:endParaRPr sz="2000" b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36D425-6064-2D50-1157-E7F3701B3918}"/>
                </a:ext>
              </a:extLst>
            </p:cNvPr>
            <p:cNvSpPr/>
            <p:nvPr/>
          </p:nvSpPr>
          <p:spPr>
            <a:xfrm>
              <a:off x="5969587" y="2867200"/>
              <a:ext cx="2668865" cy="1680087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Google Shape;154;p12">
            <a:extLst>
              <a:ext uri="{FF2B5EF4-FFF2-40B4-BE49-F238E27FC236}">
                <a16:creationId xmlns:a16="http://schemas.microsoft.com/office/drawing/2014/main" id="{8145433A-321D-A689-C2BD-F74350AF6BC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8753" b="8745"/>
          <a:stretch/>
        </p:blipFill>
        <p:spPr>
          <a:xfrm>
            <a:off x="8336149" y="4824334"/>
            <a:ext cx="1160234" cy="1090569"/>
          </a:xfrm>
          <a:prstGeom prst="ellips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" name="Google Shape;126;p12">
            <a:extLst>
              <a:ext uri="{FF2B5EF4-FFF2-40B4-BE49-F238E27FC236}">
                <a16:creationId xmlns:a16="http://schemas.microsoft.com/office/drawing/2014/main" id="{35644D26-516A-37DF-B81B-D2CE1CA962C8}"/>
              </a:ext>
            </a:extLst>
          </p:cNvPr>
          <p:cNvSpPr txBox="1"/>
          <p:nvPr/>
        </p:nvSpPr>
        <p:spPr>
          <a:xfrm>
            <a:off x="8253853" y="6057953"/>
            <a:ext cx="1494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Kukkai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Hozumi</a:t>
            </a:r>
            <a:endParaRPr lang="en-US"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b="1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postdoc)</a:t>
            </a:r>
            <a:endParaRPr sz="1600" b="1" i="1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27;p12">
            <a:extLst>
              <a:ext uri="{FF2B5EF4-FFF2-40B4-BE49-F238E27FC236}">
                <a16:creationId xmlns:a16="http://schemas.microsoft.com/office/drawing/2014/main" id="{4072F494-8CCE-5E7D-3BFF-D28147894120}"/>
              </a:ext>
            </a:extLst>
          </p:cNvPr>
          <p:cNvPicPr preferRelativeResize="0"/>
          <p:nvPr/>
        </p:nvPicPr>
        <p:blipFill>
          <a:blip r:embed="rId20"/>
          <a:srcRect t="1558" b="1558"/>
          <a:stretch/>
        </p:blipFill>
        <p:spPr>
          <a:xfrm>
            <a:off x="2337719" y="5204822"/>
            <a:ext cx="1187071" cy="1136221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27434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/>
        </p:nvSpPr>
        <p:spPr>
          <a:xfrm>
            <a:off x="-52651" y="372544"/>
            <a:ext cx="7630610" cy="51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Management, Support, Coordination, Financial</a:t>
            </a:r>
            <a:endParaRPr sz="2800" b="0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44" y="1260320"/>
            <a:ext cx="1477169" cy="1419818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" name="Google Shape;87;p12"/>
          <p:cNvSpPr txBox="1"/>
          <p:nvPr/>
        </p:nvSpPr>
        <p:spPr>
          <a:xfrm>
            <a:off x="420380" y="2848002"/>
            <a:ext cx="2049000" cy="57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Masha Kuznetsova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</a:t>
            </a:r>
            <a:endParaRPr sz="1600" b="1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 txBox="1"/>
          <p:nvPr/>
        </p:nvSpPr>
        <p:spPr>
          <a:xfrm>
            <a:off x="5863627" y="2973549"/>
            <a:ext cx="2764521" cy="82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Elana Resnick</a:t>
            </a:r>
            <a:endParaRPr sz="16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Specialist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2"/>
          <p:cNvPicPr preferRelativeResize="0"/>
          <p:nvPr/>
        </p:nvPicPr>
        <p:blipFill rotWithShape="1">
          <a:blip r:embed="rId4">
            <a:alphaModFix/>
          </a:blip>
          <a:srcRect l="8430" r="8430"/>
          <a:stretch/>
        </p:blipFill>
        <p:spPr>
          <a:xfrm>
            <a:off x="6402379" y="1260320"/>
            <a:ext cx="1743312" cy="156842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9007" y="1399839"/>
            <a:ext cx="1560347" cy="156842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/>
          <p:nvPr/>
        </p:nvSpPr>
        <p:spPr>
          <a:xfrm>
            <a:off x="9575079" y="3034783"/>
            <a:ext cx="18126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Mendoza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Runs-on-Request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Coordinator</a:t>
            </a:r>
            <a:endParaRPr sz="16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88;p12">
            <a:extLst>
              <a:ext uri="{FF2B5EF4-FFF2-40B4-BE49-F238E27FC236}">
                <a16:creationId xmlns:a16="http://schemas.microsoft.com/office/drawing/2014/main" id="{A46154C7-C261-81B3-9636-A8D2F171720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4331" y="1144172"/>
            <a:ext cx="1743312" cy="1684571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96;p12">
            <a:extLst>
              <a:ext uri="{FF2B5EF4-FFF2-40B4-BE49-F238E27FC236}">
                <a16:creationId xmlns:a16="http://schemas.microsoft.com/office/drawing/2014/main" id="{F6947819-20FD-7B5A-2DB0-025D0A12000E}"/>
              </a:ext>
            </a:extLst>
          </p:cNvPr>
          <p:cNvSpPr txBox="1"/>
          <p:nvPr/>
        </p:nvSpPr>
        <p:spPr>
          <a:xfrm>
            <a:off x="3104501" y="3000603"/>
            <a:ext cx="1930753" cy="57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25" tIns="42400" rIns="84825" bIns="42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Leila Mays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Deputy Director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45;p12">
            <a:extLst>
              <a:ext uri="{FF2B5EF4-FFF2-40B4-BE49-F238E27FC236}">
                <a16:creationId xmlns:a16="http://schemas.microsoft.com/office/drawing/2014/main" id="{A29FEC58-62AE-8E8A-1B7B-6E3187E2BF65}"/>
              </a:ext>
            </a:extLst>
          </p:cNvPr>
          <p:cNvSpPr txBox="1"/>
          <p:nvPr/>
        </p:nvSpPr>
        <p:spPr>
          <a:xfrm>
            <a:off x="7150186" y="5453767"/>
            <a:ext cx="226751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Robert </a:t>
            </a:r>
            <a:r>
              <a:rPr lang="en-US" sz="2000" b="1" i="1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Hagstrom</a:t>
            </a:r>
            <a:endParaRPr lang="en-US" sz="2000" b="1" i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Resource Analyst </a:t>
            </a:r>
            <a:endParaRPr sz="1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35;p12">
            <a:extLst>
              <a:ext uri="{FF2B5EF4-FFF2-40B4-BE49-F238E27FC236}">
                <a16:creationId xmlns:a16="http://schemas.microsoft.com/office/drawing/2014/main" id="{F1EDE5E7-2D32-78D0-D4C7-0B7D4C545A15}"/>
              </a:ext>
            </a:extLst>
          </p:cNvPr>
          <p:cNvPicPr preferRelativeResize="0"/>
          <p:nvPr/>
        </p:nvPicPr>
        <p:blipFill>
          <a:blip r:embed="rId7"/>
          <a:srcRect t="16262" b="16262"/>
          <a:stretch/>
        </p:blipFill>
        <p:spPr>
          <a:xfrm>
            <a:off x="7358302" y="3841592"/>
            <a:ext cx="1743312" cy="156842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"/>
          <p:cNvSpPr txBox="1">
            <a:spLocks noGrp="1"/>
          </p:cNvSpPr>
          <p:nvPr>
            <p:ph type="body" idx="1"/>
          </p:nvPr>
        </p:nvSpPr>
        <p:spPr>
          <a:xfrm>
            <a:off x="185351" y="1836742"/>
            <a:ext cx="10723764" cy="318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rgbClr val="1C1D1E"/>
              </a:solidFill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</a:endParaRPr>
          </a:p>
          <a:p>
            <a:pPr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B0DB6-E63D-D2D1-75E7-6F48E563EACD}"/>
              </a:ext>
            </a:extLst>
          </p:cNvPr>
          <p:cNvSpPr txBox="1">
            <a:spLocks/>
          </p:cNvSpPr>
          <p:nvPr/>
        </p:nvSpPr>
        <p:spPr bwMode="auto">
          <a:xfrm>
            <a:off x="296562" y="402105"/>
            <a:ext cx="8822725" cy="118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Relevance  to the Implementation Plan for National Space Weather Strategy and Action Plan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C17AB-2732-1CEF-D596-64638DB73A74}"/>
              </a:ext>
            </a:extLst>
          </p:cNvPr>
          <p:cNvSpPr txBox="1"/>
          <p:nvPr/>
        </p:nvSpPr>
        <p:spPr>
          <a:xfrm>
            <a:off x="185351" y="1583752"/>
            <a:ext cx="1182129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Scoreboards: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Facilitate community-wide pre-event ensemble predictions (2.5.7)</a:t>
            </a:r>
          </a:p>
          <a:p>
            <a:pPr marL="285750" indent="-285750"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CAMEL: 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platform for model validation and performance analysis, generation of Scorecards, and tracing progress over time based on historic time periods (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2.5.1).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Char char="•"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mpact-based validation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(2.5.1, </a:t>
            </a:r>
            <a:r>
              <a:rPr lang="en-US" sz="220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2.5.6, 2.2.12).</a:t>
            </a:r>
            <a:endParaRPr lang="en-US"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OpenSpace: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interactive visualization of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wpqce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weather  phenomena in classrooms and planetariums to 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mprove public awareness &amp; education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3.2.2).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Access to real-time run outputs </a:t>
            </a:r>
            <a:r>
              <a:rPr lang="en-US" sz="220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via APIs (2.5.4)</a:t>
            </a:r>
          </a:p>
          <a:p>
            <a:pPr marL="285750" indent="-285750"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Evaluating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computational technology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improve space weather predictions (2.5.2)</a:t>
            </a:r>
            <a:endParaRPr lang="en-US" sz="220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Partnership</a:t>
            </a:r>
            <a:r>
              <a:rPr lang="en-US" sz="220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leadership</a:t>
            </a:r>
            <a:r>
              <a:rPr lang="en-US" sz="220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COSPAR ISWAT teams </a:t>
            </a:r>
            <a:r>
              <a:rPr lang="en-US" sz="2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facilitate multiplying </a:t>
            </a:r>
            <a:r>
              <a:rPr lang="en-US" sz="220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efforts</a:t>
            </a:r>
            <a:r>
              <a:rPr lang="en-US" sz="2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20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(3.2.1)</a:t>
            </a:r>
          </a:p>
          <a:p>
            <a:pPr marL="285750" indent="-285750"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Collaborative environments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CCMC-SWPC and CCMC-SRAG-M2M shared </a:t>
            </a:r>
            <a:r>
              <a:rPr lang="en-US" sz="2200" b="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</a:t>
            </a:r>
            <a:r>
              <a:rPr lang="en-US" sz="220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roving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</a:t>
            </a:r>
            <a:r>
              <a:rPr lang="en-US" sz="220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rounds 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demonstrate potential 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new understanding, models and applications to improve operational space weather capabilities (2.5.1, 2.5.7, 2.7) </a:t>
            </a:r>
          </a:p>
        </p:txBody>
      </p:sp>
    </p:spTree>
    <p:extLst>
      <p:ext uri="{BB962C8B-B14F-4D97-AF65-F5344CB8AC3E}">
        <p14:creationId xmlns:p14="http://schemas.microsoft.com/office/powerpoint/2010/main" val="98250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/>
          <p:nvPr/>
        </p:nvSpPr>
        <p:spPr>
          <a:xfrm>
            <a:off x="533700" y="1066446"/>
            <a:ext cx="10315532" cy="561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Enabling 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open use of models and model outputs for over 20 years. </a:t>
            </a:r>
          </a:p>
          <a:p>
            <a:pPr marL="342900" lvl="0" indent="-342900" algn="l" rtl="0">
              <a:spcAft>
                <a:spcPts val="8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Modelers are proposing implementation at CCMC (for LWS SC as well as  other programs that does not have this requirement). </a:t>
            </a:r>
          </a:p>
          <a:p>
            <a:pPr marL="342900" lvl="0" indent="-342900" algn="l" rtl="0">
              <a:spcAft>
                <a:spcPts val="8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Modelers are requesting CCMC to take a lead in introducing standards, hosting model repositories, maintaining open source.</a:t>
            </a:r>
          </a:p>
          <a:p>
            <a:pPr marL="342900" indent="-342900">
              <a:spcAft>
                <a:spcPts val="8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CCMC is maintaining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shared collaborative environments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the AWS cloud and at NASA HECC systems. Enables CCMC staff, modelers, expert users to work together.</a:t>
            </a:r>
          </a:p>
          <a:p>
            <a:pPr marL="342900" lvl="0" indent="-342900" algn="l" rtl="0">
              <a:spcAft>
                <a:spcPts val="8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Working with model development projects (e.g., LSW SC, DRIVE Centers) from early stages. Enable community use of early results.</a:t>
            </a:r>
          </a:p>
          <a:p>
            <a:pPr marL="342900" lvl="0" indent="-342900" algn="l" rtl="0">
              <a:spcAft>
                <a:spcPts val="8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Distribution of source code: with explicit approval from developers only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Outputs of all runs-on-requests are archived. Online visualization and downloads of any </a:t>
            </a: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simulation results</a:t>
            </a:r>
            <a:r>
              <a:rPr lang="en-US" sz="2400" b="0" i="0" u="none" strike="noStrike" cap="none" dirty="0">
                <a:solidFill>
                  <a:srgbClr val="0C0C0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are open to everyone.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6" name="Google Shape;226;p11"/>
          <p:cNvSpPr txBox="1">
            <a:spLocks noGrp="1"/>
          </p:cNvSpPr>
          <p:nvPr>
            <p:ph type="title"/>
          </p:nvPr>
        </p:nvSpPr>
        <p:spPr>
          <a:xfrm>
            <a:off x="330456" y="347955"/>
            <a:ext cx="3994410" cy="75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800" dirty="0">
                <a:solidFill>
                  <a:schemeClr val="tx1"/>
                </a:solidFill>
              </a:rPr>
              <a:t>CCMC and Open Science</a:t>
            </a:r>
            <a:r>
              <a:rPr lang="en-US" sz="2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/>
          <p:nvPr/>
        </p:nvSpPr>
        <p:spPr>
          <a:xfrm>
            <a:off x="422489" y="1552653"/>
            <a:ext cx="10958084" cy="423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CCMC staff members are taking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Open Science 101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training</a:t>
            </a:r>
          </a:p>
          <a:p>
            <a:pPr marL="342900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CCMC-developed software are </a:t>
            </a:r>
            <a:r>
              <a:rPr lang="en-US" sz="24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NASA open source </a:t>
            </a:r>
            <a:endParaRPr lang="en-US" sz="2400" b="1" i="0" u="none" strike="noStrike" cap="none" dirty="0">
              <a:solidFill>
                <a:srgbClr val="0C0C0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lvl="2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Establishing and following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best practices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Shared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GitLab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repositories are possible (facilitate transition to open source)</a:t>
            </a:r>
          </a:p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n-boarding </a:t>
            </a:r>
            <a:r>
              <a:rPr lang="en-US" sz="24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simulation outputs 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for runs produced outside of CCMC</a:t>
            </a:r>
          </a:p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On-boarding of </a:t>
            </a:r>
            <a:r>
              <a:rPr lang="en-US" sz="2400" b="1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post-processing, visualization and analysis software</a:t>
            </a:r>
            <a:endParaRPr sz="2400" b="1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containerizing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models and applications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Infrastructure is ready to support </a:t>
            </a:r>
            <a:r>
              <a:rPr lang="en-US" sz="2400" b="1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community modeling</a:t>
            </a:r>
            <a:endParaRPr sz="2400" b="1" i="0" u="none" strike="noStrike" cap="none" dirty="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34290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Maintain transparency in model validation projects</a:t>
            </a:r>
          </a:p>
        </p:txBody>
      </p:sp>
      <p:sp>
        <p:nvSpPr>
          <p:cNvPr id="226" name="Google Shape;226;p11"/>
          <p:cNvSpPr txBox="1">
            <a:spLocks noGrp="1"/>
          </p:cNvSpPr>
          <p:nvPr>
            <p:ph type="title"/>
          </p:nvPr>
        </p:nvSpPr>
        <p:spPr>
          <a:xfrm>
            <a:off x="330455" y="347955"/>
            <a:ext cx="4908809" cy="75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800" dirty="0">
                <a:solidFill>
                  <a:schemeClr val="tx1"/>
                </a:solidFill>
              </a:rPr>
              <a:t>CCMC and Open Science (cont.)</a:t>
            </a:r>
            <a:r>
              <a:rPr lang="en-US" sz="2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4919"/>
      </p:ext>
    </p:extLst>
  </p:cSld>
  <p:clrMapOvr>
    <a:masterClrMapping/>
  </p:clrMapOvr>
</p:sld>
</file>

<file path=ppt/theme/theme1.xml><?xml version="1.0" encoding="utf-8"?>
<a:theme xmlns:a="http://schemas.openxmlformats.org/drawingml/2006/main" name="CCMC 2022 Workshop -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1722</Words>
  <Application>Microsoft Macintosh PowerPoint</Application>
  <PresentationFormat>Widescreen</PresentationFormat>
  <Paragraphs>294</Paragraphs>
  <Slides>18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Wingdings</vt:lpstr>
      <vt:lpstr>Helvetica Neue</vt:lpstr>
      <vt:lpstr>Arial</vt:lpstr>
      <vt:lpstr>Times New Roman</vt:lpstr>
      <vt:lpstr>Noto Sans Symbols</vt:lpstr>
      <vt:lpstr>Calibri</vt:lpstr>
      <vt:lpstr>CCMC 2022 Workshop - Logos</vt:lpstr>
      <vt:lpstr>CCMC Team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CCMC and Open Science  </vt:lpstr>
      <vt:lpstr>CCMC and Open Science (cont.)  </vt:lpstr>
      <vt:lpstr>Open Science – linking CCMC services to publications</vt:lpstr>
      <vt:lpstr>PowerPoint Presentation</vt:lpstr>
      <vt:lpstr>PowerPoint Presentation</vt:lpstr>
      <vt:lpstr>CCMC is Moving Beyond Single-Fluid MHD </vt:lpstr>
      <vt:lpstr>PowerPoint Presentation</vt:lpstr>
      <vt:lpstr>PowerPoint Presentation</vt:lpstr>
      <vt:lpstr>PowerPoint Presentation</vt:lpstr>
      <vt:lpstr>PowerPoint Presentation</vt:lpstr>
      <vt:lpstr>New 3D Visualization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CCMC Team Report</dc:title>
  <cp:lastModifiedBy>Resnick, Elana M. (GSFC-674.0)[ASRC FEDERAL SYSTEM SOLUTIONS]</cp:lastModifiedBy>
  <cp:revision>51</cp:revision>
  <dcterms:modified xsi:type="dcterms:W3CDTF">2024-06-03T12:04:56Z</dcterms:modified>
</cp:coreProperties>
</file>