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4"/>
  </p:notesMasterIdLst>
  <p:sldIdLst>
    <p:sldId id="258" r:id="rId5"/>
    <p:sldId id="264" r:id="rId6"/>
    <p:sldId id="265" r:id="rId7"/>
    <p:sldId id="263" r:id="rId8"/>
    <p:sldId id="268" r:id="rId9"/>
    <p:sldId id="266" r:id="rId10"/>
    <p:sldId id="272" r:id="rId11"/>
    <p:sldId id="271" r:id="rId12"/>
    <p:sldId id="270" r:id="rId13"/>
    <p:sldId id="273" r:id="rId14"/>
    <p:sldId id="269" r:id="rId15"/>
    <p:sldId id="274" r:id="rId16"/>
    <p:sldId id="267" r:id="rId17"/>
    <p:sldId id="284" r:id="rId18"/>
    <p:sldId id="275" r:id="rId19"/>
    <p:sldId id="261" r:id="rId20"/>
    <p:sldId id="283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2" autoAdjust="0"/>
    <p:restoredTop sz="96405"/>
  </p:normalViewPr>
  <p:slideViewPr>
    <p:cSldViewPr snapToGrid="0" snapToObjects="1" showGuides="1">
      <p:cViewPr varScale="1">
        <p:scale>
          <a:sx n="121" d="100"/>
          <a:sy n="121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6/9/22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439DF4C-82F3-4A48-944C-5946FED69E88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2B08519-6315-41FB-B0E1-A3F114F5BC8D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0C1BFE-65F8-42BA-AEC6-E1CDCD1D951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8D55A71-4362-4593-87CB-E41823C064DC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B74-4D7C-41B8-8716-243FC10350F8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C55A886-F9A0-437D-B093-E2576B00778B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BF907-8E11-4E61-ACAA-D5A7842D1285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4093419-78AC-4927-BF95-8261133CCBF6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9DA4-C7B3-416B-B64C-11D36F7936CF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7BC06-E3AA-42D2-AF66-ED3A66270159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9FF2945-7E72-42AF-B32A-46DF8F0E0A43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1FF344C-A647-423B-8258-92E40F29087E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E6764-091D-4B77-8756-B5D91EEABF5A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E2D5CE-0F96-472A-9978-FE830B70B0C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0F3FA-8CD8-43D9-A075-B2FCCA17907D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F0E5F8-7748-4ACC-8C37-B57E090ABD2F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5172D4-EDD0-482A-9D59-5376F3068746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A4699-75BE-494C-BD9A-E994FCCCDC34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ED436F-B354-4514-8219-71B6E1462638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929EE-879A-4574-B146-9BED48A4C5B4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E7C0A-B003-47BB-897B-0979338FF81B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BCFE-D255-4C4B-BA1D-51B94D9D938B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200-3133-408E-AEAA-04B3ACA33176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F1980-BB30-462A-8444-E0A13D5FE3AD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AF91DCA-BF81-465E-9F1A-7A79772C474D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C59A10-D951-4511-B360-AF4768E60CC8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16586A-7AB4-4A0F-AFE9-2AAF56529E8A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84D9DB-6B4E-4EE6-AB27-6327E77927F7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C256D03-65E9-47C3-AA90-60A52F309A0A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D90533-0019-439F-9033-E5FD503D101E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03" r:id="rId6"/>
    <p:sldLayoutId id="2147483733" r:id="rId7"/>
    <p:sldLayoutId id="2147483704" r:id="rId8"/>
    <p:sldLayoutId id="2147483734" r:id="rId9"/>
    <p:sldLayoutId id="2147483730" r:id="rId10"/>
    <p:sldLayoutId id="2147483736" r:id="rId11"/>
    <p:sldLayoutId id="2147483705" r:id="rId12"/>
    <p:sldLayoutId id="2147483735" r:id="rId13"/>
    <p:sldLayoutId id="2147483707" r:id="rId14"/>
    <p:sldLayoutId id="2147483708" r:id="rId15"/>
    <p:sldLayoutId id="2147483709" r:id="rId16"/>
    <p:sldLayoutId id="2147483725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7" r:id="rId23"/>
    <p:sldLayoutId id="2147483726" r:id="rId24"/>
    <p:sldLayoutId id="2147483719" r:id="rId25"/>
    <p:sldLayoutId id="2147483721" r:id="rId26"/>
    <p:sldLayoutId id="2147483693" r:id="rId27"/>
    <p:sldLayoutId id="2147483722" r:id="rId28"/>
    <p:sldLayoutId id="2147483694" r:id="rId29"/>
    <p:sldLayoutId id="2147483723" r:id="rId30"/>
    <p:sldLayoutId id="2147483695" r:id="rId31"/>
    <p:sldLayoutId id="2147483724" r:id="rId32"/>
    <p:sldLayoutId id="2147483717" r:id="rId33"/>
    <p:sldLayoutId id="2147483720" r:id="rId34"/>
    <p:sldLayoutId id="2147483715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pi-server/servers" TargetMode="External"/><Relationship Id="rId2" Type="http://schemas.openxmlformats.org/officeDocument/2006/relationships/hyperlink" Target="mailto:hapi-dev@groups.io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cmc.gsfc.nasa.gov/ungrouped/GM_IM/GM_analysis.php?Pid=12870&amp;Pt=BO&amp;Ps=Cluster-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heliophysicsPy/summer-school/tree/main/hapi-tutorial" TargetMode="External"/><Relationship Id="rId3" Type="http://schemas.openxmlformats.org/officeDocument/2006/relationships/hyperlink" Target="https://doi.org/10.1029/2021JA029534" TargetMode="External"/><Relationship Id="rId7" Type="http://schemas.openxmlformats.org/officeDocument/2006/relationships/hyperlink" Target="http://hapi-server.org/servers/" TargetMode="External"/><Relationship Id="rId2" Type="http://schemas.openxmlformats.org/officeDocument/2006/relationships/hyperlink" Target="http://hapi-serv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api-server" TargetMode="External"/><Relationship Id="rId5" Type="http://schemas.openxmlformats.org/officeDocument/2006/relationships/hyperlink" Target="https://github.com/hapi-server/data-specification" TargetMode="External"/><Relationship Id="rId4" Type="http://schemas.openxmlformats.org/officeDocument/2006/relationships/hyperlink" Target="https://doi.org/10.5281/zenodo.47575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utoplot.org/" TargetMode="External"/><Relationship Id="rId2" Type="http://schemas.openxmlformats.org/officeDocument/2006/relationships/hyperlink" Target="http://spedas.org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hapi-server.org/servers/" TargetMode="External"/><Relationship Id="rId4" Type="http://schemas.openxmlformats.org/officeDocument/2006/relationships/hyperlink" Target="https://github.com/hapi-serv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HAPI Overview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HAPI =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eliophysics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pplication 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rogrammer’s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nterface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Jon Vandegriff for the HAPI Specification Team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Robert Weigel, Jeremy </a:t>
            </a:r>
            <a:r>
              <a:rPr lang="en-US" dirty="0" err="1">
                <a:solidFill>
                  <a:schemeClr val="accent1"/>
                </a:solidFill>
              </a:rPr>
              <a:t>Faden</a:t>
            </a:r>
            <a:r>
              <a:rPr lang="en-US" dirty="0">
                <a:solidFill>
                  <a:schemeClr val="accent1"/>
                </a:solidFill>
              </a:rPr>
              <a:t>, Sandy Antunes, Bernard Harris, Robert </a:t>
            </a:r>
            <a:r>
              <a:rPr lang="en-US" dirty="0" err="1">
                <a:solidFill>
                  <a:schemeClr val="accent1"/>
                </a:solidFill>
              </a:rPr>
              <a:t>Candey</a:t>
            </a:r>
            <a:r>
              <a:rPr lang="en-US" dirty="0">
                <a:solidFill>
                  <a:schemeClr val="accent1"/>
                </a:solidFill>
              </a:rPr>
              <a:t>, Aaron Roberts, Eric Grimes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0A5-185E-A66E-458C-8E9EC05D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a data provider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7FC90-8DF9-CA38-1202-CDC15C6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ACCC-2B04-4E19-90C9-34CE176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27D9-2EFE-F380-8190-75415358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E740C-C37D-6FF0-1359-9903331A19D0}"/>
              </a:ext>
            </a:extLst>
          </p:cNvPr>
          <p:cNvSpPr txBox="1"/>
          <p:nvPr/>
        </p:nvSpPr>
        <p:spPr>
          <a:xfrm>
            <a:off x="861654" y="1282263"/>
            <a:ext cx="11330346" cy="501675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You can expose your data to many users through a standard API with very little effort.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(Most users nowadays want a computer API to access data.)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Approach: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Read the HAPI spec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Join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hapi-dev@groups.io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mailing list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Choose an existing HAPI servers to put on top of your data (Python or Java or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node.js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--OR—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Adapt your current data interface to emit HAPI responses.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Test your server using the online HAPI server checking tool (verifies compliance with HAPI spec)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a pull request to add your tested server to the official list of HAPI servers.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https://github.com/hapi-server/servers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4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0A5-185E-A66E-458C-8E9EC05D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want to do machine learning with Heliophysics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7FC90-8DF9-CA38-1202-CDC15C6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ACCC-2B04-4E19-90C9-34CE176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27D9-2EFE-F380-8190-75415358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E740C-C37D-6FF0-1359-9903331A19D0}"/>
              </a:ext>
            </a:extLst>
          </p:cNvPr>
          <p:cNvSpPr txBox="1"/>
          <p:nvPr/>
        </p:nvSpPr>
        <p:spPr>
          <a:xfrm>
            <a:off x="441437" y="1755229"/>
            <a:ext cx="11345157" cy="224676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You can get to many different datasets with a single API.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Approach: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See if the data you want is available via HAPI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Look for a HAPI reader library in your favorite language.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Write one piece of code to grab data from different places and recast it into your ML-ready content.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9A14-D52A-B922-11AA-3BDEAC92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CCMC example: Data-Model Comparisons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210AD-9C7D-DE5C-A77D-89393736D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8E251-FAF7-3E81-8176-B3769D6F79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5DBC-FAD5-3582-799F-69DDB85F6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B7FA7-BAE8-FE42-F57C-01BE3215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345"/>
            <a:ext cx="5080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50CB3-3180-9837-9DB7-4A6E4BE7A8BF}"/>
              </a:ext>
            </a:extLst>
          </p:cNvPr>
          <p:cNvSpPr txBox="1"/>
          <p:nvPr/>
        </p:nvSpPr>
        <p:spPr>
          <a:xfrm>
            <a:off x="5118539" y="1692166"/>
            <a:ext cx="6789682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Steps: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 model data from SWMF.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Get Cluster-1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ephemeris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SSCWeb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HAPI server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Fly the Cluster-1 trajectory through the model output to get mag data along this trajectory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Get Cluster-1 mag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data from CDAWeb HAPI server.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83C3C-4399-1A84-05C0-97D4A54C3D09}"/>
              </a:ext>
            </a:extLst>
          </p:cNvPr>
          <p:cNvSpPr txBox="1"/>
          <p:nvPr/>
        </p:nvSpPr>
        <p:spPr>
          <a:xfrm>
            <a:off x="4960883" y="5276193"/>
            <a:ext cx="6923690" cy="8925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This example is from the CCMC web page:</a:t>
            </a: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https://ccmc.gsfc.nasa.gov/ungrouped/GM_IM/GM_analysis.php?Pid=12870&amp;Pt=BO&amp;Ps=Cluster-1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Work is by Darren De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Zeeuw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30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62685-54B7-87C1-8B03-26C0D4F6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424AC-2641-E71E-C686-97D08CDE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1E38B-16D0-0221-A1F0-91C92E97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AD93E-EE96-8D90-58D0-5E5E32F71A8D}"/>
              </a:ext>
            </a:extLst>
          </p:cNvPr>
          <p:cNvSpPr txBox="1"/>
          <p:nvPr/>
        </p:nvSpPr>
        <p:spPr>
          <a:xfrm>
            <a:off x="1847481" y="1172963"/>
            <a:ext cx="3986284" cy="55399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500" b="1" dirty="0"/>
              <a:t>ESAC</a:t>
            </a:r>
            <a:r>
              <a:rPr lang="en-US" sz="1500" dirty="0"/>
              <a:t> HAPI Server</a:t>
            </a:r>
          </a:p>
          <a:p>
            <a:pPr algn="r"/>
            <a:r>
              <a:rPr lang="en-US" sz="1500" dirty="0"/>
              <a:t>Cluster-3 Electric Wave Form Power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FCAEE-7029-8894-73F2-96F2A5D34142}"/>
              </a:ext>
            </a:extLst>
          </p:cNvPr>
          <p:cNvSpPr txBox="1"/>
          <p:nvPr/>
        </p:nvSpPr>
        <p:spPr>
          <a:xfrm>
            <a:off x="1094262" y="2188501"/>
            <a:ext cx="4739503" cy="55399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500" b="1" dirty="0"/>
              <a:t>CDAWeb</a:t>
            </a:r>
            <a:r>
              <a:rPr lang="en-US" sz="1500" dirty="0"/>
              <a:t> HAPI Server</a:t>
            </a:r>
          </a:p>
          <a:p>
            <a:pPr algn="r"/>
            <a:r>
              <a:rPr lang="en-US" sz="1500" dirty="0"/>
              <a:t>Van Allen Probes, RBSPICE Ion Energy Spectrogram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1EF24-2164-DC2F-E3B3-04760B6F7CBC}"/>
              </a:ext>
            </a:extLst>
          </p:cNvPr>
          <p:cNvSpPr txBox="1"/>
          <p:nvPr/>
        </p:nvSpPr>
        <p:spPr>
          <a:xfrm>
            <a:off x="3948312" y="3295340"/>
            <a:ext cx="1885453" cy="55399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500" b="1" dirty="0"/>
              <a:t>AMDA</a:t>
            </a:r>
            <a:r>
              <a:rPr lang="en-US" sz="1500" dirty="0"/>
              <a:t> HAPI Server</a:t>
            </a:r>
          </a:p>
          <a:p>
            <a:pPr algn="r"/>
            <a:r>
              <a:rPr lang="en-US" sz="1500" dirty="0"/>
              <a:t>Omni MAG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ABB06-4B16-016F-FB54-44E39B395313}"/>
              </a:ext>
            </a:extLst>
          </p:cNvPr>
          <p:cNvSpPr txBox="1"/>
          <p:nvPr/>
        </p:nvSpPr>
        <p:spPr>
          <a:xfrm>
            <a:off x="3832319" y="4601768"/>
            <a:ext cx="2001446" cy="55399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500" b="1" dirty="0" err="1"/>
              <a:t>ViRES</a:t>
            </a:r>
            <a:r>
              <a:rPr lang="en-US" sz="1500" dirty="0"/>
              <a:t> HAPI Server</a:t>
            </a:r>
          </a:p>
          <a:p>
            <a:pPr algn="r"/>
            <a:r>
              <a:rPr lang="en-US" sz="1500" dirty="0"/>
              <a:t>GRACE-A MAG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D2C11-F320-E5C5-8987-D0146B0F98F0}"/>
              </a:ext>
            </a:extLst>
          </p:cNvPr>
          <p:cNvSpPr txBox="1"/>
          <p:nvPr/>
        </p:nvSpPr>
        <p:spPr>
          <a:xfrm>
            <a:off x="8166537" y="73572"/>
            <a:ext cx="149592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2014-06-08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317B4-32E0-7DBE-6D92-58BDD956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2" y="147144"/>
            <a:ext cx="6505906" cy="1002424"/>
          </a:xfrm>
        </p:spPr>
        <p:txBody>
          <a:bodyPr>
            <a:noAutofit/>
          </a:bodyPr>
          <a:lstStyle/>
          <a:p>
            <a:r>
              <a:rPr lang="en-US" sz="2800" dirty="0"/>
              <a:t>Not just line plots: higher dimensional data is supported by HAPI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A8FCFC-B963-AE53-B806-A5BC27B9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07" y="457200"/>
            <a:ext cx="6477000" cy="6400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C1B20F-54E1-7323-C15C-22374FF8F5D9}"/>
              </a:ext>
            </a:extLst>
          </p:cNvPr>
          <p:cNvSpPr txBox="1"/>
          <p:nvPr/>
        </p:nvSpPr>
        <p:spPr>
          <a:xfrm>
            <a:off x="3278257" y="5794693"/>
            <a:ext cx="2555508" cy="55399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500" b="1" dirty="0"/>
              <a:t>CCMC</a:t>
            </a:r>
            <a:r>
              <a:rPr lang="en-US" sz="1500" dirty="0"/>
              <a:t> ISWAT HAPI Server</a:t>
            </a:r>
          </a:p>
          <a:p>
            <a:pPr algn="r"/>
            <a:r>
              <a:rPr lang="en-US" sz="1500" dirty="0"/>
              <a:t>GOES X-ray flux</a:t>
            </a:r>
          </a:p>
        </p:txBody>
      </p:sp>
    </p:spTree>
    <p:extLst>
      <p:ext uri="{BB962C8B-B14F-4D97-AF65-F5344CB8AC3E}">
        <p14:creationId xmlns:p14="http://schemas.microsoft.com/office/powerpoint/2010/main" val="139400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36B7-B174-64EB-FFA3-2BACEBA5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4335-2D3C-5FF4-4A4D-1AEDA975A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explore the use of HAPI for some kinds of model output</a:t>
            </a:r>
          </a:p>
          <a:p>
            <a:r>
              <a:rPr lang="en-US" dirty="0"/>
              <a:t>use HAPI in cloud-based analysis (data in the cloud and analysis in the cloud)</a:t>
            </a:r>
          </a:p>
          <a:p>
            <a:pPr lvl="1"/>
            <a:r>
              <a:rPr lang="en-US" dirty="0"/>
              <a:t>working with </a:t>
            </a:r>
            <a:r>
              <a:rPr lang="en-US" dirty="0" err="1"/>
              <a:t>HelioCloud</a:t>
            </a:r>
            <a:r>
              <a:rPr lang="en-US" dirty="0"/>
              <a:t> effort – an emerging cloud-based analysis platform in Heliophysics.</a:t>
            </a:r>
          </a:p>
          <a:p>
            <a:r>
              <a:rPr lang="en-US" dirty="0"/>
              <a:t>promulgation: help more data centers deploy HAPI</a:t>
            </a:r>
          </a:p>
          <a:p>
            <a:r>
              <a:rPr lang="en-US" dirty="0"/>
              <a:t>more </a:t>
            </a:r>
            <a:r>
              <a:rPr lang="en-US"/>
              <a:t>client tools that can read HAPI</a:t>
            </a:r>
            <a:endParaRPr lang="en-US" dirty="0"/>
          </a:p>
          <a:p>
            <a:r>
              <a:rPr lang="en-US" dirty="0"/>
              <a:t>easier on-ramp for smaller data providers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8493C-5E1F-257B-915D-CC020A473A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9219-CB88-D2EE-EDA1-78B01C7BDB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B680-ABCC-D000-4095-A8503B3BA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4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258E-C362-FDB0-627B-5D695DD3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5964621" cy="2576348"/>
          </a:xfrm>
        </p:spPr>
        <p:txBody>
          <a:bodyPr>
            <a:normAutofit/>
          </a:bodyPr>
          <a:lstStyle/>
          <a:p>
            <a:r>
              <a:rPr lang="en-US" dirty="0"/>
              <a:t>HAPI is a COSPAR</a:t>
            </a:r>
            <a:br>
              <a:rPr lang="en-US" dirty="0"/>
            </a:br>
            <a:r>
              <a:rPr lang="en-US" dirty="0"/>
              <a:t>endorsed standard</a:t>
            </a:r>
            <a:br>
              <a:rPr lang="en-US" dirty="0"/>
            </a:br>
            <a:r>
              <a:rPr lang="en-US" dirty="0"/>
              <a:t>for Space Weather</a:t>
            </a:r>
            <a:br>
              <a:rPr lang="en-US" dirty="0"/>
            </a:br>
            <a:r>
              <a:rPr lang="en-US" dirty="0"/>
              <a:t>data access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B7C4-8B7A-3062-4FF1-D96D3C7774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A4359-3547-8A1D-5978-57C27CD980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07C9-FF18-DB22-74F6-F7FDCE726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D0E6B-10FA-4206-0D2D-F9CEEDF9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67" y="168165"/>
            <a:ext cx="3424654" cy="63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B025B-D3BA-B63F-CB28-A9B14A7EE690}"/>
              </a:ext>
            </a:extLst>
          </p:cNvPr>
          <p:cNvSpPr txBox="1"/>
          <p:nvPr/>
        </p:nvSpPr>
        <p:spPr>
          <a:xfrm>
            <a:off x="4855780" y="483475"/>
            <a:ext cx="2555508" cy="101566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hapi-help@groups.io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hapi-server.org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10947-673C-6225-2035-512DC961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4B7AB-3EAB-3201-A850-84B62FCE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5DB5-5427-3284-158F-C4E118D9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8C32E-257B-A5A4-8D88-F0CD2B1E1A12}"/>
              </a:ext>
            </a:extLst>
          </p:cNvPr>
          <p:cNvSpPr txBox="1"/>
          <p:nvPr/>
        </p:nvSpPr>
        <p:spPr>
          <a:xfrm>
            <a:off x="1828801" y="1240221"/>
            <a:ext cx="1723549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3039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FAA4-36CE-214C-A642-A77DBD89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request interface: 5 HAPI Endpoints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6FBCC-AA44-B94E-B2A1-B25397C0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April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ED358-10BF-6B41-811F-D1341003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Access via HAPI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54FB9-3A03-9941-8733-226237B4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513FD3-F6F3-8D45-B652-419EF092B2A3}"/>
              </a:ext>
            </a:extLst>
          </p:cNvPr>
          <p:cNvSpPr txBox="1">
            <a:spLocks/>
          </p:cNvSpPr>
          <p:nvPr/>
        </p:nvSpPr>
        <p:spPr>
          <a:xfrm>
            <a:off x="1866900" y="1310640"/>
            <a:ext cx="8597900" cy="48093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marR="0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marR="0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All endpoints must be directly below a URL that ends with ‘</a:t>
            </a:r>
            <a:r>
              <a:rPr lang="en-US" b="1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</a:rPr>
              <a:t>’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http://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example.com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about</a:t>
            </a:r>
          </a:p>
          <a:p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http://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example.com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capabilities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describes owner and options implemented by the server</a:t>
            </a:r>
          </a:p>
          <a:p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http://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example.com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catalog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list of datasets at the server</a:t>
            </a:r>
          </a:p>
          <a:p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http://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example.com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info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show metadata for one dataset at a time (basically a data header)</a:t>
            </a:r>
          </a:p>
          <a:p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http://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example.com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hapi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data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retrieve a stream of data content for one dataset over a specific time range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FAA4-36CE-214C-A642-A77DBD89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response data from a HAPI server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6FBCC-AA44-B94E-B2A1-B25397C0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April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ED358-10BF-6B41-811F-D1341003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Access via HAPI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54FB9-3A03-9941-8733-226237B4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513FD3-F6F3-8D45-B652-419EF092B2A3}"/>
              </a:ext>
            </a:extLst>
          </p:cNvPr>
          <p:cNvSpPr txBox="1">
            <a:spLocks/>
          </p:cNvSpPr>
          <p:nvPr/>
        </p:nvSpPr>
        <p:spPr>
          <a:xfrm>
            <a:off x="1278320" y="1384213"/>
            <a:ext cx="8597900" cy="480939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marR="0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marR="0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catalog</a:t>
            </a:r>
            <a:r>
              <a:rPr lang="en-US" dirty="0">
                <a:solidFill>
                  <a:schemeClr val="tx1"/>
                </a:solidFill>
              </a:rPr>
              <a:t> (lists the datasets available) is JSON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info</a:t>
            </a:r>
            <a:r>
              <a:rPr lang="en-US" dirty="0">
                <a:solidFill>
                  <a:schemeClr val="tx1"/>
                </a:solidFill>
              </a:rPr>
              <a:t> (metadata for each dataset as a list of variables with types, dimensions, fill values, "bins" for spectral data) is also JSON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data</a:t>
            </a:r>
            <a:r>
              <a:rPr lang="en-US" dirty="0">
                <a:solidFill>
                  <a:schemeClr val="tx1"/>
                </a:solidFill>
              </a:rPr>
              <a:t> returns digital content as a stream of numbers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CSV is a required format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JSON (optional)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binary (optional)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Key standardizations in the data include a common format for the time values (ISO 8601 strings)</a:t>
            </a:r>
          </a:p>
        </p:txBody>
      </p:sp>
    </p:spTree>
    <p:extLst>
      <p:ext uri="{BB962C8B-B14F-4D97-AF65-F5344CB8AC3E}">
        <p14:creationId xmlns:p14="http://schemas.microsoft.com/office/powerpoint/2010/main" val="416967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107EC-6B5F-574D-B9EF-699F6CA2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5324B-5E34-BCBE-5963-5F94705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B9E3-E9A5-2AC7-BC40-53C5A1A1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F2EDB-FD70-E8F8-84FD-A7731AF5B7AA}"/>
              </a:ext>
            </a:extLst>
          </p:cNvPr>
          <p:cNvSpPr txBox="1"/>
          <p:nvPr/>
        </p:nvSpPr>
        <p:spPr>
          <a:xfrm>
            <a:off x="1881688" y="2462664"/>
            <a:ext cx="4685898" cy="92333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What is HAPI?</a:t>
            </a:r>
          </a:p>
        </p:txBody>
      </p:sp>
    </p:spTree>
    <p:extLst>
      <p:ext uri="{BB962C8B-B14F-4D97-AF65-F5344CB8AC3E}">
        <p14:creationId xmlns:p14="http://schemas.microsoft.com/office/powerpoint/2010/main" val="8610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3CC2-DC77-6247-4801-931EBC7E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HAPI enable?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137F0-BE83-F1C8-14FE-85D057B2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A8437-02CB-22D6-06F0-F684FBEA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D1749-5C18-B729-3965-FA16C406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BEBF3-D281-7C86-4A52-36C8A1108364}"/>
              </a:ext>
            </a:extLst>
          </p:cNvPr>
          <p:cNvSpPr txBox="1"/>
          <p:nvPr/>
        </p:nvSpPr>
        <p:spPr>
          <a:xfrm>
            <a:off x="745787" y="1410509"/>
            <a:ext cx="931909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It greatly simplifies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data access problem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 time series data.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F42E2F-DCCE-6528-EC73-4BEDF601F56D}"/>
              </a:ext>
            </a:extLst>
          </p:cNvPr>
          <p:cNvGrpSpPr/>
          <p:nvPr/>
        </p:nvGrpSpPr>
        <p:grpSpPr>
          <a:xfrm>
            <a:off x="4357990" y="1877437"/>
            <a:ext cx="5372124" cy="1739974"/>
            <a:chOff x="4357990" y="1877437"/>
            <a:chExt cx="5372124" cy="1739974"/>
          </a:xfrm>
        </p:grpSpPr>
        <p:sp>
          <p:nvSpPr>
            <p:cNvPr id="7" name="Bent-Up Arrow 6">
              <a:extLst>
                <a:ext uri="{FF2B5EF4-FFF2-40B4-BE49-F238E27FC236}">
                  <a16:creationId xmlns:a16="http://schemas.microsoft.com/office/drawing/2014/main" id="{E2070884-5C13-FB82-24E3-C6AA45BD6D68}"/>
                </a:ext>
              </a:extLst>
            </p:cNvPr>
            <p:cNvSpPr/>
            <p:nvPr/>
          </p:nvSpPr>
          <p:spPr>
            <a:xfrm rot="5400000">
              <a:off x="4333671" y="1901756"/>
              <a:ext cx="865762" cy="817123"/>
            </a:xfrm>
            <a:prstGeom prst="bentUpArrow">
              <a:avLst>
                <a:gd name="adj1" fmla="val 16011"/>
                <a:gd name="adj2" fmla="val 25000"/>
                <a:gd name="adj3" fmla="val 25000"/>
              </a:avLst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147154-74F3-8BC2-53EA-B4B8EBEC429F}"/>
                </a:ext>
              </a:extLst>
            </p:cNvPr>
            <p:cNvSpPr txBox="1"/>
            <p:nvPr/>
          </p:nvSpPr>
          <p:spPr>
            <a:xfrm>
              <a:off x="5223752" y="2140083"/>
              <a:ext cx="4506362" cy="14773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Where is the data?</a:t>
              </a:r>
            </a:p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What specific files do I need for my study?</a:t>
              </a:r>
            </a:p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What format?</a:t>
              </a:r>
            </a:p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What arrangement within that format?</a:t>
              </a:r>
            </a:p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How is time represented in the files?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94D5BD-D7EE-D741-781B-E406BB1C23A5}"/>
              </a:ext>
            </a:extLst>
          </p:cNvPr>
          <p:cNvSpPr txBox="1"/>
          <p:nvPr/>
        </p:nvSpPr>
        <p:spPr>
          <a:xfrm>
            <a:off x="745787" y="3985096"/>
            <a:ext cx="931909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HAPI offers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interoperability.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9B044-8CAB-3FD9-A328-BF5053324941}"/>
              </a:ext>
            </a:extLst>
          </p:cNvPr>
          <p:cNvSpPr txBox="1"/>
          <p:nvPr/>
        </p:nvSpPr>
        <p:spPr>
          <a:xfrm>
            <a:off x="9863847" y="2149812"/>
            <a:ext cx="2178995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No science in these answers!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Time consuming to find out!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F63B8-0122-86B8-A0C7-7C7CF176531A}"/>
              </a:ext>
            </a:extLst>
          </p:cNvPr>
          <p:cNvGrpSpPr/>
          <p:nvPr/>
        </p:nvGrpSpPr>
        <p:grpSpPr>
          <a:xfrm>
            <a:off x="2214663" y="4393660"/>
            <a:ext cx="9525392" cy="1229509"/>
            <a:chOff x="2214663" y="4393660"/>
            <a:chExt cx="9525392" cy="1229509"/>
          </a:xfrm>
        </p:grpSpPr>
        <p:sp>
          <p:nvSpPr>
            <p:cNvPr id="10" name="Bent-Up Arrow 9">
              <a:extLst>
                <a:ext uri="{FF2B5EF4-FFF2-40B4-BE49-F238E27FC236}">
                  <a16:creationId xmlns:a16="http://schemas.microsoft.com/office/drawing/2014/main" id="{0153BA0E-90E8-78C5-BFC7-78B62E624041}"/>
                </a:ext>
              </a:extLst>
            </p:cNvPr>
            <p:cNvSpPr/>
            <p:nvPr/>
          </p:nvSpPr>
          <p:spPr>
            <a:xfrm rot="5400000">
              <a:off x="2190344" y="4417979"/>
              <a:ext cx="865762" cy="817123"/>
            </a:xfrm>
            <a:prstGeom prst="bentUpArrow">
              <a:avLst>
                <a:gd name="adj1" fmla="val 16011"/>
                <a:gd name="adj2" fmla="val 25000"/>
                <a:gd name="adj3" fmla="val 25000"/>
              </a:avLst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C1975-E960-1768-3B09-B83B1B0C3E2B}"/>
                </a:ext>
              </a:extLst>
            </p:cNvPr>
            <p:cNvSpPr txBox="1"/>
            <p:nvPr/>
          </p:nvSpPr>
          <p:spPr>
            <a:xfrm>
              <a:off x="3111062" y="4422840"/>
              <a:ext cx="8628993" cy="12003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The same, exact access mechanism (same code) for reading any time series data. </a:t>
              </a:r>
            </a:p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No longer need to care about formats, files, and data arrangements.</a:t>
              </a:r>
            </a:p>
            <a:p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The data you want, shows up inside your own application in data structures</a:t>
              </a:r>
            </a:p>
            <a:p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that you recognize.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0C8206-3BE5-E476-0ED2-5C0A0D6154AE}"/>
              </a:ext>
            </a:extLst>
          </p:cNvPr>
          <p:cNvSpPr txBox="1"/>
          <p:nvPr/>
        </p:nvSpPr>
        <p:spPr>
          <a:xfrm>
            <a:off x="5950085" y="5444245"/>
            <a:ext cx="467251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Impedance matching of diverse data sources to scientists workflows.</a:t>
            </a:r>
          </a:p>
        </p:txBody>
      </p:sp>
    </p:spTree>
    <p:extLst>
      <p:ext uri="{BB962C8B-B14F-4D97-AF65-F5344CB8AC3E}">
        <p14:creationId xmlns:p14="http://schemas.microsoft.com/office/powerpoint/2010/main" val="33792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HAPI simplify access?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187BC-D48F-9CF5-0C5F-44AE334A473D}"/>
              </a:ext>
            </a:extLst>
          </p:cNvPr>
          <p:cNvSpPr txBox="1"/>
          <p:nvPr/>
        </p:nvSpPr>
        <p:spPr>
          <a:xfrm>
            <a:off x="693683" y="1418896"/>
            <a:ext cx="9572236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Establish a common interface that ALL providers of time series data can implement.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E833A9-82F0-9C6A-C1FB-9BA61AA81C59}"/>
              </a:ext>
            </a:extLst>
          </p:cNvPr>
          <p:cNvSpPr/>
          <p:nvPr/>
        </p:nvSpPr>
        <p:spPr>
          <a:xfrm>
            <a:off x="462455" y="5770180"/>
            <a:ext cx="4466897" cy="6201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dirty="0"/>
              <a:t>data provider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543E5-44BB-E4CB-27C2-F9D707B0C118}"/>
              </a:ext>
            </a:extLst>
          </p:cNvPr>
          <p:cNvSpPr/>
          <p:nvPr/>
        </p:nvSpPr>
        <p:spPr>
          <a:xfrm>
            <a:off x="1145627" y="4761186"/>
            <a:ext cx="1618593" cy="893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custom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data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interface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70B405-112D-A5C3-5488-25C82AEC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9" y="2113017"/>
            <a:ext cx="1028481" cy="7886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A1F93E-C1B5-3606-B1E5-3EA50415120B}"/>
              </a:ext>
            </a:extLst>
          </p:cNvPr>
          <p:cNvSpPr txBox="1"/>
          <p:nvPr/>
        </p:nvSpPr>
        <p:spPr>
          <a:xfrm>
            <a:off x="2007476" y="2175641"/>
            <a:ext cx="882869" cy="40990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DC92E9-12DE-F985-EF6F-2CCEB28C59ED}"/>
              </a:ext>
            </a:extLst>
          </p:cNvPr>
          <p:cNvGrpSpPr/>
          <p:nvPr/>
        </p:nvGrpSpPr>
        <p:grpSpPr>
          <a:xfrm>
            <a:off x="2422636" y="2779988"/>
            <a:ext cx="2990691" cy="2912779"/>
            <a:chOff x="2422636" y="2779988"/>
            <a:chExt cx="2990691" cy="29127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F154A-87A3-E6A0-AE40-0E408B553F23}"/>
                </a:ext>
              </a:extLst>
            </p:cNvPr>
            <p:cNvSpPr/>
            <p:nvPr/>
          </p:nvSpPr>
          <p:spPr>
            <a:xfrm>
              <a:off x="2496207" y="4755931"/>
              <a:ext cx="1618593" cy="89337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58A5DB-FB3C-117D-5133-1D613484F254}"/>
                </a:ext>
              </a:extLst>
            </p:cNvPr>
            <p:cNvSpPr txBox="1"/>
            <p:nvPr/>
          </p:nvSpPr>
          <p:spPr>
            <a:xfrm>
              <a:off x="4146634" y="4677104"/>
              <a:ext cx="1266693" cy="101566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(standard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data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interface)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4E89DE-9935-E619-EFB9-50DF29F57458}"/>
                </a:ext>
              </a:extLst>
            </p:cNvPr>
            <p:cNvSpPr/>
            <p:nvPr/>
          </p:nvSpPr>
          <p:spPr>
            <a:xfrm>
              <a:off x="2422636" y="2779988"/>
              <a:ext cx="1870842" cy="8092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2000" dirty="0"/>
                <a:t>re-usable software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362275-DC74-E450-3413-4AB71DB9F62E}"/>
                </a:ext>
              </a:extLst>
            </p:cNvPr>
            <p:cNvCxnSpPr/>
            <p:nvPr/>
          </p:nvCxnSpPr>
          <p:spPr>
            <a:xfrm>
              <a:off x="3363310" y="3689131"/>
              <a:ext cx="0" cy="97746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5C5292-5D46-459C-D6F9-032F510A6D1C}"/>
              </a:ext>
            </a:extLst>
          </p:cNvPr>
          <p:cNvGrpSpPr/>
          <p:nvPr/>
        </p:nvGrpSpPr>
        <p:grpSpPr>
          <a:xfrm>
            <a:off x="956441" y="3100552"/>
            <a:ext cx="1870842" cy="1534510"/>
            <a:chOff x="231228" y="3111062"/>
            <a:chExt cx="1870842" cy="15345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C5754D-CEFA-8C46-01D7-1F90D4841CF2}"/>
                </a:ext>
              </a:extLst>
            </p:cNvPr>
            <p:cNvSpPr/>
            <p:nvPr/>
          </p:nvSpPr>
          <p:spPr>
            <a:xfrm>
              <a:off x="231228" y="3111062"/>
              <a:ext cx="1870842" cy="8092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2000" dirty="0"/>
                <a:t>custom software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F73B3B2-581A-1DA6-0940-B9C0100C11A2}"/>
                </a:ext>
              </a:extLst>
            </p:cNvPr>
            <p:cNvCxnSpPr>
              <a:cxnSpLocks/>
            </p:cNvCxnSpPr>
            <p:nvPr/>
          </p:nvCxnSpPr>
          <p:spPr>
            <a:xfrm>
              <a:off x="1245475" y="3967655"/>
              <a:ext cx="0" cy="677917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061CA9-AD2D-CA03-ADB2-1F406E2BB8F9}"/>
              </a:ext>
            </a:extLst>
          </p:cNvPr>
          <p:cNvGrpSpPr/>
          <p:nvPr/>
        </p:nvGrpSpPr>
        <p:grpSpPr>
          <a:xfrm>
            <a:off x="3584028" y="2858814"/>
            <a:ext cx="3731173" cy="1718441"/>
            <a:chOff x="3584028" y="2858814"/>
            <a:chExt cx="3731173" cy="17184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A12DFC-C415-67CA-1422-217F3B7F7D76}"/>
                </a:ext>
              </a:extLst>
            </p:cNvPr>
            <p:cNvSpPr/>
            <p:nvPr/>
          </p:nvSpPr>
          <p:spPr>
            <a:xfrm>
              <a:off x="6463864" y="3972912"/>
              <a:ext cx="851337" cy="3888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5501C6-2E2C-AA00-45A9-A425C80B2FDB}"/>
                </a:ext>
              </a:extLst>
            </p:cNvPr>
            <p:cNvSpPr/>
            <p:nvPr/>
          </p:nvSpPr>
          <p:spPr>
            <a:xfrm>
              <a:off x="5428594" y="4188373"/>
              <a:ext cx="851337" cy="3888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3E28B1-4E2D-35E0-6D81-188086C5D086}"/>
                </a:ext>
              </a:extLst>
            </p:cNvPr>
            <p:cNvSpPr/>
            <p:nvPr/>
          </p:nvSpPr>
          <p:spPr>
            <a:xfrm>
              <a:off x="6085490" y="3352803"/>
              <a:ext cx="851337" cy="38888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B46F19-2AFF-5A65-EA6D-D970660DC5E0}"/>
                </a:ext>
              </a:extLst>
            </p:cNvPr>
            <p:cNvSpPr txBox="1"/>
            <p:nvPr/>
          </p:nvSpPr>
          <p:spPr>
            <a:xfrm>
              <a:off x="5402317" y="2858814"/>
              <a:ext cx="1893467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other providers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9C3E06D-19F9-2601-EF02-F637BE8A25D6}"/>
                </a:ext>
              </a:extLst>
            </p:cNvPr>
            <p:cNvCxnSpPr>
              <a:cxnSpLocks/>
            </p:cNvCxnSpPr>
            <p:nvPr/>
          </p:nvCxnSpPr>
          <p:spPr>
            <a:xfrm>
              <a:off x="3584028" y="3668110"/>
              <a:ext cx="1723696" cy="56755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AC06F34-4895-3394-9933-07FB30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3904594" y="3536731"/>
              <a:ext cx="2464675" cy="46771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28212B-FAEA-3AAB-58DE-D6D1CD917043}"/>
                </a:ext>
              </a:extLst>
            </p:cNvPr>
            <p:cNvCxnSpPr>
              <a:cxnSpLocks/>
            </p:cNvCxnSpPr>
            <p:nvPr/>
          </p:nvCxnSpPr>
          <p:spPr>
            <a:xfrm>
              <a:off x="4193628" y="3405352"/>
              <a:ext cx="1765738" cy="16816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2F428E-CD98-D4A2-3685-9D4850B536D1}"/>
              </a:ext>
            </a:extLst>
          </p:cNvPr>
          <p:cNvSpPr txBox="1"/>
          <p:nvPr/>
        </p:nvSpPr>
        <p:spPr>
          <a:xfrm>
            <a:off x="8492359" y="3132083"/>
            <a:ext cx="3555782" cy="224676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HAPI requests are</a:t>
            </a:r>
          </a:p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very, very simple: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dataset name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start time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end time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list of parameters (optional)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8ACE88-BEFD-0E5D-F3E3-005882A3DDE1}"/>
              </a:ext>
            </a:extLst>
          </p:cNvPr>
          <p:cNvCxnSpPr>
            <a:cxnSpLocks/>
          </p:cNvCxnSpPr>
          <p:nvPr/>
        </p:nvCxnSpPr>
        <p:spPr>
          <a:xfrm>
            <a:off x="8586952" y="3962401"/>
            <a:ext cx="25119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C4057AB-398B-8FD7-F669-8A6BA32FE708}"/>
              </a:ext>
            </a:extLst>
          </p:cNvPr>
          <p:cNvSpPr txBox="1"/>
          <p:nvPr/>
        </p:nvSpPr>
        <p:spPr>
          <a:xfrm>
            <a:off x="7956330" y="2564524"/>
            <a:ext cx="3903633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Lowest Common Denominator</a:t>
            </a:r>
          </a:p>
        </p:txBody>
      </p:sp>
    </p:spTree>
    <p:extLst>
      <p:ext uri="{BB962C8B-B14F-4D97-AF65-F5344CB8AC3E}">
        <p14:creationId xmlns:p14="http://schemas.microsoft.com/office/powerpoint/2010/main" val="5164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2 0 " pathEditMode="relative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2 0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7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B5E5-926F-58F5-13D3-EBC52E67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124810"/>
            <a:ext cx="11277600" cy="762000"/>
          </a:xfrm>
        </p:spPr>
        <p:txBody>
          <a:bodyPr/>
          <a:lstStyle/>
          <a:p>
            <a:r>
              <a:rPr lang="en-US" dirty="0"/>
              <a:t>Reference page:  Where to find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9087-FDF8-89F3-45CD-53F5080BDE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1990" y="748588"/>
            <a:ext cx="10287000" cy="610941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http://hapi-server.org</a:t>
            </a:r>
            <a:endParaRPr lang="en-US" dirty="0"/>
          </a:p>
          <a:p>
            <a:pPr lvl="1"/>
            <a:r>
              <a:rPr lang="en-US" dirty="0"/>
              <a:t>one-page summary, video intro, links to </a:t>
            </a:r>
            <a:r>
              <a:rPr lang="en-US" dirty="0" err="1"/>
              <a:t>Github</a:t>
            </a:r>
            <a:r>
              <a:rPr lang="en-US" dirty="0"/>
              <a:t> repos, mailing lists,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R. Weigel et al, HAPI: An API Standard for Accessing Heliophysics Time Series Data</a:t>
            </a:r>
          </a:p>
          <a:p>
            <a:pPr lvl="1"/>
            <a:r>
              <a:rPr lang="en-US" dirty="0"/>
              <a:t>JGR Space Physics:  </a:t>
            </a:r>
            <a:r>
              <a:rPr lang="en-US" dirty="0">
                <a:hlinkClick r:id="rId3"/>
              </a:rPr>
              <a:t>https://doi.org/10.1029/2021JA029534</a:t>
            </a:r>
            <a:r>
              <a:rPr lang="en-US" dirty="0"/>
              <a:t> </a:t>
            </a:r>
          </a:p>
          <a:p>
            <a:r>
              <a:rPr lang="en-US" b="1" dirty="0"/>
              <a:t>The HAPI Specification</a:t>
            </a:r>
          </a:p>
          <a:p>
            <a:pPr lvl="1"/>
            <a:r>
              <a:rPr lang="en-US" dirty="0"/>
              <a:t>Version 3.0  </a:t>
            </a:r>
            <a:r>
              <a:rPr lang="en-US" dirty="0">
                <a:hlinkClick r:id="rId4"/>
              </a:rPr>
              <a:t>https://doi.org/10.5281/zenodo.4757597</a:t>
            </a:r>
            <a:endParaRPr lang="en-US" dirty="0"/>
          </a:p>
          <a:p>
            <a:pPr lvl="1"/>
            <a:r>
              <a:rPr lang="en-US" dirty="0"/>
              <a:t>The development location for the latest spec and drafts and open issues, </a:t>
            </a:r>
            <a:r>
              <a:rPr lang="en-US" dirty="0" err="1"/>
              <a:t>etc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5"/>
              </a:rPr>
              <a:t>https://github.com/hapi-server/data-specification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Lots of other HAPI projects:</a:t>
            </a:r>
          </a:p>
          <a:p>
            <a:pPr lvl="1"/>
            <a:r>
              <a:rPr lang="en-US" dirty="0">
                <a:hlinkClick r:id="rId6"/>
              </a:rPr>
              <a:t>https://github.com/hapi-server</a:t>
            </a:r>
            <a:endParaRPr lang="en-US" dirty="0"/>
          </a:p>
          <a:p>
            <a:pPr marL="447675" lvl="1" indent="0">
              <a:buNone/>
            </a:pPr>
            <a:endParaRPr lang="en-US" dirty="0"/>
          </a:p>
          <a:p>
            <a:r>
              <a:rPr lang="en-US" b="1" dirty="0"/>
              <a:t>Try it out with this interactive way to explore known HAPI servers!</a:t>
            </a:r>
          </a:p>
          <a:p>
            <a:pPr lvl="1"/>
            <a:r>
              <a:rPr lang="en-US" dirty="0">
                <a:hlinkClick r:id="rId7"/>
              </a:rPr>
              <a:t>http://hapi-server.org/servers/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Tutorial Notebooks for using HAPI in Python:</a:t>
            </a:r>
          </a:p>
          <a:p>
            <a:pPr lvl="1"/>
            <a:r>
              <a:rPr lang="en-US" dirty="0">
                <a:hlinkClick r:id="rId8"/>
              </a:rPr>
              <a:t>https://github.com/heliophysicsPy/summer-school/tree/main/hapi-tutorial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810E-BCCB-9934-134A-A701DBB27A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C745-4BAC-00D7-15F0-E3A46B7F05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2345A-492C-AE8F-264A-F305375D4C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B600EE6-D0C9-2D60-3E91-F9EF4610B251}"/>
              </a:ext>
            </a:extLst>
          </p:cNvPr>
          <p:cNvSpPr/>
          <p:nvPr/>
        </p:nvSpPr>
        <p:spPr>
          <a:xfrm>
            <a:off x="199696" y="2207173"/>
            <a:ext cx="546538" cy="2627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9642C80-68BB-FBF3-3141-BDA240FB0DF4}"/>
              </a:ext>
            </a:extLst>
          </p:cNvPr>
          <p:cNvSpPr/>
          <p:nvPr/>
        </p:nvSpPr>
        <p:spPr>
          <a:xfrm>
            <a:off x="215462" y="4808484"/>
            <a:ext cx="546538" cy="2627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33474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0A5-185E-A66E-458C-8E9EC05D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is available now with HAPI?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7FC90-8DF9-CA38-1202-CDC15C6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ACCC-2B04-4E19-90C9-34CE176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27D9-2EFE-F380-8190-75415358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4479D3A-F810-0B92-23E4-1E955028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82662"/>
              </p:ext>
            </p:extLst>
          </p:nvPr>
        </p:nvGraphicFramePr>
        <p:xfrm>
          <a:off x="886340" y="1024466"/>
          <a:ext cx="8888280" cy="414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543">
                  <a:extLst>
                    <a:ext uri="{9D8B030D-6E8A-4147-A177-3AD203B41FA5}">
                      <a16:colId xmlns:a16="http://schemas.microsoft.com/office/drawing/2014/main" val="431904864"/>
                    </a:ext>
                  </a:extLst>
                </a:gridCol>
                <a:gridCol w="2448910">
                  <a:extLst>
                    <a:ext uri="{9D8B030D-6E8A-4147-A177-3AD203B41FA5}">
                      <a16:colId xmlns:a16="http://schemas.microsoft.com/office/drawing/2014/main" val="1263913038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535810310"/>
                    </a:ext>
                  </a:extLst>
                </a:gridCol>
                <a:gridCol w="1797268">
                  <a:extLst>
                    <a:ext uri="{9D8B030D-6E8A-4147-A177-3AD203B41FA5}">
                      <a16:colId xmlns:a16="http://schemas.microsoft.com/office/drawing/2014/main" val="359297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Number</a:t>
                      </a:r>
                    </a:p>
                    <a:p>
                      <a:pPr algn="r"/>
                      <a:r>
                        <a:rPr lang="en-US" dirty="0"/>
                        <a:t>of Datasets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80187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CDAWeb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Heliophyhsics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90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SSCWeb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Ephemeris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8626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78041"/>
                  </a:ext>
                </a:extLst>
              </a:tr>
              <a:tr h="981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Heliophysics and Planetary Data and Ephemeris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76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University of 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DAs2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Helio</a:t>
                      </a:r>
                      <a:r>
                        <a:rPr lang="en-US" dirty="0"/>
                        <a:t>. &amp; Planetary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573"/>
                  </a:ext>
                </a:extLst>
              </a:tr>
              <a:tr h="66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Irradiance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41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SWARM 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ViRES</a:t>
                      </a:r>
                      <a:r>
                        <a:rPr lang="en-US" dirty="0"/>
                        <a:t> Data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Mag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722367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5912B2D-A1F1-7B8B-FE13-677248E9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90" y="1711744"/>
            <a:ext cx="1181100" cy="977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65A43-AD61-5058-85D8-AA48A716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95" y="2827284"/>
            <a:ext cx="1725933" cy="8203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9A31E-0BCF-D83C-059C-E1B7D9CE83B3}"/>
              </a:ext>
            </a:extLst>
          </p:cNvPr>
          <p:cNvGrpSpPr/>
          <p:nvPr/>
        </p:nvGrpSpPr>
        <p:grpSpPr>
          <a:xfrm>
            <a:off x="1051736" y="4144232"/>
            <a:ext cx="2320610" cy="627467"/>
            <a:chOff x="3942080" y="822960"/>
            <a:chExt cx="3198616" cy="8648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24E322-8C1C-C994-B2A0-D3AF5C24A9F1}"/>
                </a:ext>
              </a:extLst>
            </p:cNvPr>
            <p:cNvSpPr/>
            <p:nvPr/>
          </p:nvSpPr>
          <p:spPr>
            <a:xfrm>
              <a:off x="3942080" y="836930"/>
              <a:ext cx="3198616" cy="850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EC360B-6495-494C-3A20-146400E57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500" y="822960"/>
              <a:ext cx="2971800" cy="8636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79ED4EE-A09B-D103-289E-DE1DE2D1C4CF}"/>
              </a:ext>
            </a:extLst>
          </p:cNvPr>
          <p:cNvSpPr txBox="1"/>
          <p:nvPr/>
        </p:nvSpPr>
        <p:spPr>
          <a:xfrm>
            <a:off x="4214648" y="5749158"/>
            <a:ext cx="4344459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Note: Both European and US buy-in.</a:t>
            </a:r>
          </a:p>
        </p:txBody>
      </p:sp>
    </p:spTree>
    <p:extLst>
      <p:ext uri="{BB962C8B-B14F-4D97-AF65-F5344CB8AC3E}">
        <p14:creationId xmlns:p14="http://schemas.microsoft.com/office/powerpoint/2010/main" val="252829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0A5-185E-A66E-458C-8E9EC05D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7FC90-8DF9-CA38-1202-CDC15C6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ACCC-2B04-4E19-90C9-34CE176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27D9-2EFE-F380-8190-75415358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4479D3A-F810-0B92-23E4-1E955028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25634"/>
              </p:ext>
            </p:extLst>
          </p:nvPr>
        </p:nvGraphicFramePr>
        <p:xfrm>
          <a:off x="886340" y="1024466"/>
          <a:ext cx="8888280" cy="4465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543">
                  <a:extLst>
                    <a:ext uri="{9D8B030D-6E8A-4147-A177-3AD203B41FA5}">
                      <a16:colId xmlns:a16="http://schemas.microsoft.com/office/drawing/2014/main" val="431904864"/>
                    </a:ext>
                  </a:extLst>
                </a:gridCol>
                <a:gridCol w="2217683">
                  <a:extLst>
                    <a:ext uri="{9D8B030D-6E8A-4147-A177-3AD203B41FA5}">
                      <a16:colId xmlns:a16="http://schemas.microsoft.com/office/drawing/2014/main" val="1263913038"/>
                    </a:ext>
                  </a:extLst>
                </a:gridCol>
                <a:gridCol w="2322786">
                  <a:extLst>
                    <a:ext uri="{9D8B030D-6E8A-4147-A177-3AD203B41FA5}">
                      <a16:colId xmlns:a16="http://schemas.microsoft.com/office/drawing/2014/main" val="535810310"/>
                    </a:ext>
                  </a:extLst>
                </a:gridCol>
                <a:gridCol w="1797268">
                  <a:extLst>
                    <a:ext uri="{9D8B030D-6E8A-4147-A177-3AD203B41FA5}">
                      <a16:colId xmlns:a16="http://schemas.microsoft.com/office/drawing/2014/main" val="359297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Number</a:t>
                      </a:r>
                    </a:p>
                    <a:p>
                      <a:pPr algn="r"/>
                      <a:r>
                        <a:rPr lang="en-US" dirty="0"/>
                        <a:t>of Datasets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801879"/>
                  </a:ext>
                </a:extLst>
              </a:tr>
              <a:tr h="1036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Heliophyhsics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9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JHU / 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SuperMAG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ground 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02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JHU / 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TIMED / GUVI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ionospheric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7549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Eventually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664348"/>
                  </a:ext>
                </a:extLst>
              </a:tr>
              <a:tr h="72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PDS PPI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Planetary Plasma, Particle, and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862680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r>
                        <a:rPr lang="en-US" dirty="0"/>
                        <a:t>CEDAR / NSF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Madrigal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1000+ (??)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7804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79ED4EE-A09B-D103-289E-DE1DE2D1C4CF}"/>
              </a:ext>
            </a:extLst>
          </p:cNvPr>
          <p:cNvSpPr txBox="1"/>
          <p:nvPr/>
        </p:nvSpPr>
        <p:spPr>
          <a:xfrm>
            <a:off x="4214648" y="5749158"/>
            <a:ext cx="6042039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Note: Heliophysics, Planetary Science,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Geospace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09E11-260A-4857-F278-D52133AB629B}"/>
              </a:ext>
            </a:extLst>
          </p:cNvPr>
          <p:cNvGrpSpPr/>
          <p:nvPr/>
        </p:nvGrpSpPr>
        <p:grpSpPr>
          <a:xfrm>
            <a:off x="1140933" y="1755335"/>
            <a:ext cx="1740891" cy="861741"/>
            <a:chOff x="3915664" y="4004548"/>
            <a:chExt cx="2540000" cy="12573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6FFA37-54F7-4584-7715-BC1D1AE78685}"/>
                </a:ext>
              </a:extLst>
            </p:cNvPr>
            <p:cNvSpPr/>
            <p:nvPr/>
          </p:nvSpPr>
          <p:spPr>
            <a:xfrm>
              <a:off x="4000500" y="4004548"/>
              <a:ext cx="2436876" cy="1212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>
                <a:solidFill>
                  <a:schemeClr val="bg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A007D8-4CD9-9E5E-B316-2CEB37B5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5664" y="4004548"/>
              <a:ext cx="2540000" cy="12573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526BF-3BC3-D5E3-FC79-3525BC60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11" y="4223716"/>
            <a:ext cx="776098" cy="6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0A5-185E-A66E-458C-8E9EC05D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HAPI data?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7FC90-8DF9-CA38-1202-CDC15C6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ACCC-2B04-4E19-90C9-34CE176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27D9-2EFE-F380-8190-75415358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08E4A-89FF-A105-54F0-15424E6BBFC4}"/>
              </a:ext>
            </a:extLst>
          </p:cNvPr>
          <p:cNvSpPr txBox="1"/>
          <p:nvPr/>
        </p:nvSpPr>
        <p:spPr>
          <a:xfrm>
            <a:off x="483475" y="1240222"/>
            <a:ext cx="3446777" cy="40011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ready-made analysis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59EA2-75A4-B7CE-ABD0-2DD2E43C1788}"/>
              </a:ext>
            </a:extLst>
          </p:cNvPr>
          <p:cNvSpPr txBox="1"/>
          <p:nvPr/>
        </p:nvSpPr>
        <p:spPr>
          <a:xfrm>
            <a:off x="362606" y="3720664"/>
            <a:ext cx="4402167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 write your own code using libraries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that read HAPI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FF3AD-9533-01F1-C07D-EBE0B9C64711}"/>
              </a:ext>
            </a:extLst>
          </p:cNvPr>
          <p:cNvSpPr txBox="1"/>
          <p:nvPr/>
        </p:nvSpPr>
        <p:spPr>
          <a:xfrm>
            <a:off x="693683" y="1765738"/>
            <a:ext cx="2783134" cy="163121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SPEDAS /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PySPEDAS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http://spedas.org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Autoplot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http://autoplot.org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CEF58-29F8-0016-6C4C-0E777218F7A9}"/>
              </a:ext>
            </a:extLst>
          </p:cNvPr>
          <p:cNvSpPr txBox="1"/>
          <p:nvPr/>
        </p:nvSpPr>
        <p:spPr>
          <a:xfrm>
            <a:off x="578068" y="4719144"/>
            <a:ext cx="3557384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Python,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Matlab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IDL, R, Java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https://github.com/hapi-server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7640B-2D1C-0862-D6AE-CFA35A7597A2}"/>
              </a:ext>
            </a:extLst>
          </p:cNvPr>
          <p:cNvSpPr txBox="1"/>
          <p:nvPr/>
        </p:nvSpPr>
        <p:spPr>
          <a:xfrm>
            <a:off x="5046601" y="1177158"/>
            <a:ext cx="4532010" cy="40011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3. Explore what HAPI data is available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AD51A-4791-B0A5-3902-E021CC387B1E}"/>
              </a:ext>
            </a:extLst>
          </p:cNvPr>
          <p:cNvSpPr txBox="1"/>
          <p:nvPr/>
        </p:nvSpPr>
        <p:spPr>
          <a:xfrm>
            <a:off x="5084675" y="2911366"/>
            <a:ext cx="6949670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from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hapiclient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 import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from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hapiplot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 import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hapiplot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urier" pitchFamily="2" charset="0"/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server     = 'https://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cdaweb.gsfc.nasa.gov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/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'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dataset    = 'AC_K1_SWE'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parameters = '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Vp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'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start      = '2017-07-01T00:00:00Z'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stop       = '2017-07-03T00:00:00.000Z'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data, meta =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server,dataset,parameters,start,stop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)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hapiplot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(data, meta)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B7F05-664C-3215-ED6B-702495B4BFBD}"/>
              </a:ext>
            </a:extLst>
          </p:cNvPr>
          <p:cNvSpPr txBox="1"/>
          <p:nvPr/>
        </p:nvSpPr>
        <p:spPr>
          <a:xfrm>
            <a:off x="5129048" y="2417379"/>
            <a:ext cx="6732933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This site can generate a script stub for grabbing data: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C1D3B9-9214-715C-724D-4DDB07F396A6}"/>
              </a:ext>
            </a:extLst>
          </p:cNvPr>
          <p:cNvSpPr txBox="1"/>
          <p:nvPr/>
        </p:nvSpPr>
        <p:spPr>
          <a:xfrm>
            <a:off x="5493290" y="1933904"/>
            <a:ext cx="351275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http://hapi-server.org/servers/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1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107EC-6B5F-574D-B9EF-699F6CA2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9 June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5324B-5E34-BCBE-5963-5F94705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B9E3-E9A5-2AC7-BC40-53C5A1A1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F2EDB-FD70-E8F8-84FD-A7731AF5B7AA}"/>
              </a:ext>
            </a:extLst>
          </p:cNvPr>
          <p:cNvSpPr txBox="1"/>
          <p:nvPr/>
        </p:nvSpPr>
        <p:spPr>
          <a:xfrm>
            <a:off x="1787095" y="1579795"/>
            <a:ext cx="6109365" cy="92333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Why should I care?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F4422-EECD-8A86-ECF6-4E3963113BAB}"/>
              </a:ext>
            </a:extLst>
          </p:cNvPr>
          <p:cNvSpPr txBox="1"/>
          <p:nvPr/>
        </p:nvSpPr>
        <p:spPr>
          <a:xfrm>
            <a:off x="2921876" y="3699641"/>
            <a:ext cx="518122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Simplified access to time series data, and …</a:t>
            </a:r>
          </a:p>
        </p:txBody>
      </p:sp>
    </p:spTree>
    <p:extLst>
      <p:ext uri="{BB962C8B-B14F-4D97-AF65-F5344CB8AC3E}">
        <p14:creationId xmlns:p14="http://schemas.microsoft.com/office/powerpoint/2010/main" val="29880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7" id="{D5AB2CCB-F734-094D-822F-E895E5EA6644}" vid="{E1837D55-A0FF-BB4B-B466-BB2DCD3B40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78114eed8621f4f046573b7710756e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e95644cd47d5260cc7f92a9c31875574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7CC06-1524-481C-BC1E-B399813B9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B476B-CD8A-49EB-9796-541DDF5EF9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330</TotalTime>
  <Words>1333</Words>
  <Application>Microsoft Macintosh PowerPoint</Application>
  <PresentationFormat>Widescreen</PresentationFormat>
  <Paragraphs>270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.AppleSystemUIFont</vt:lpstr>
      <vt:lpstr>Arial</vt:lpstr>
      <vt:lpstr>Calibri</vt:lpstr>
      <vt:lpstr>Courier</vt:lpstr>
      <vt:lpstr>Courier New</vt:lpstr>
      <vt:lpstr>Helvetica</vt:lpstr>
      <vt:lpstr>Wingdings</vt:lpstr>
      <vt:lpstr>APL-PowerPoint-Theme_light</vt:lpstr>
      <vt:lpstr>HAPI Overview</vt:lpstr>
      <vt:lpstr>PowerPoint Presentation</vt:lpstr>
      <vt:lpstr>What does HAPI enable?</vt:lpstr>
      <vt:lpstr>How does HAPI simplify access?</vt:lpstr>
      <vt:lpstr>Reference page:  Where to find more info</vt:lpstr>
      <vt:lpstr>What data is available now with HAPI?</vt:lpstr>
      <vt:lpstr>Coming soon</vt:lpstr>
      <vt:lpstr>How to access HAPI data?</vt:lpstr>
      <vt:lpstr>PowerPoint Presentation</vt:lpstr>
      <vt:lpstr>If you are a data provider</vt:lpstr>
      <vt:lpstr>If you want to do machine learning with Heliophysics data</vt:lpstr>
      <vt:lpstr>CCMC example: Data-Model Comparisons</vt:lpstr>
      <vt:lpstr>Not just line plots: higher dimensional data is supported by HAPI</vt:lpstr>
      <vt:lpstr>Future Plans</vt:lpstr>
      <vt:lpstr>HAPI is a COSPAR endorsed standard for Space Weather data access</vt:lpstr>
      <vt:lpstr>PowerPoint Presentation</vt:lpstr>
      <vt:lpstr>PowerPoint Presentation</vt:lpstr>
      <vt:lpstr>The request interface: 5 HAPI Endpoints</vt:lpstr>
      <vt:lpstr>The response data from a HAPI server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HAPI Overview and Status Update</dc:title>
  <dc:subject/>
  <dc:creator>Microsoft Office User</dc:creator>
  <cp:keywords/>
  <dc:description>Version 1.0</dc:description>
  <cp:lastModifiedBy>Microsoft Office User</cp:lastModifiedBy>
  <cp:revision>6</cp:revision>
  <cp:lastPrinted>2017-08-24T18:44:08Z</cp:lastPrinted>
  <dcterms:created xsi:type="dcterms:W3CDTF">2022-06-09T18:20:36Z</dcterms:created>
  <dcterms:modified xsi:type="dcterms:W3CDTF">2022-06-09T23:50:49Z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