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handoutMasterIdLst>
    <p:handoutMasterId r:id="rId20"/>
  </p:handoutMasterIdLst>
  <p:sldIdLst>
    <p:sldId id="312" r:id="rId2"/>
    <p:sldId id="468" r:id="rId3"/>
    <p:sldId id="463" r:id="rId4"/>
    <p:sldId id="525" r:id="rId5"/>
    <p:sldId id="499" r:id="rId6"/>
    <p:sldId id="539" r:id="rId7"/>
    <p:sldId id="540" r:id="rId8"/>
    <p:sldId id="500" r:id="rId9"/>
    <p:sldId id="534" r:id="rId10"/>
    <p:sldId id="510" r:id="rId11"/>
    <p:sldId id="517" r:id="rId12"/>
    <p:sldId id="462" r:id="rId13"/>
    <p:sldId id="531" r:id="rId14"/>
    <p:sldId id="533" r:id="rId15"/>
    <p:sldId id="453" r:id="rId16"/>
    <p:sldId id="541" r:id="rId17"/>
    <p:sldId id="52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Lan (GSFC-6720)" initials="JL(6" lastIdx="1" clrIdx="0">
    <p:extLst>
      <p:ext uri="{19B8F6BF-5375-455C-9EA6-DF929625EA0E}">
        <p15:presenceInfo xmlns:p15="http://schemas.microsoft.com/office/powerpoint/2012/main" userId="S::ljian@ndc.nasa.gov::eaa12858-ae6c-46ab-b534-c54e232c6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10F8FF"/>
    <a:srgbClr val="6295FD"/>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80025" autoAdjust="0"/>
  </p:normalViewPr>
  <p:slideViewPr>
    <p:cSldViewPr snapToGrid="0" snapToObjects="1">
      <p:cViewPr varScale="1">
        <p:scale>
          <a:sx n="36" d="100"/>
          <a:sy n="36" d="100"/>
        </p:scale>
        <p:origin x="955" y="38"/>
      </p:cViewPr>
      <p:guideLst>
        <p:guide orient="horz" pos="2160"/>
        <p:guide pos="3840"/>
      </p:guideLst>
    </p:cSldViewPr>
  </p:slideViewPr>
  <p:outlineViewPr>
    <p:cViewPr>
      <p:scale>
        <a:sx n="33" d="100"/>
        <a:sy n="33" d="100"/>
      </p:scale>
      <p:origin x="0" y="6880"/>
    </p:cViewPr>
  </p:outlineViewPr>
  <p:notesTextViewPr>
    <p:cViewPr>
      <p:scale>
        <a:sx n="3" d="2"/>
        <a:sy n="3" d="2"/>
      </p:scale>
      <p:origin x="0" y="0"/>
    </p:cViewPr>
  </p:notesTextViewPr>
  <p:sorterViewPr>
    <p:cViewPr>
      <p:scale>
        <a:sx n="106" d="100"/>
        <a:sy n="106" d="100"/>
      </p:scale>
      <p:origin x="0" y="-1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B21A50-D153-4DBA-B9B5-2D611FDAA49C}" type="datetime9">
              <a:rPr lang="en-US" smtClean="0"/>
              <a:t>6/10/2022 10:34:25 AM</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67AB5A-FA44-4D44-A90E-933976674413}" type="slidenum">
              <a:rPr lang="en-US" smtClean="0"/>
              <a:t>‹#›</a:t>
            </a:fld>
            <a:endParaRPr lang="en-US"/>
          </a:p>
        </p:txBody>
      </p:sp>
    </p:spTree>
    <p:extLst>
      <p:ext uri="{BB962C8B-B14F-4D97-AF65-F5344CB8AC3E}">
        <p14:creationId xmlns:p14="http://schemas.microsoft.com/office/powerpoint/2010/main" val="2227481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FBD44-AF86-4D70-8368-639ADBC82050}" type="datetime9">
              <a:rPr lang="en-US" smtClean="0"/>
              <a:t>6/10/2022 10:34:25 AM</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6C144-7360-6842-8B60-479B7187CAAB}" type="slidenum">
              <a:rPr lang="en-US" smtClean="0"/>
              <a:t>‹#›</a:t>
            </a:fld>
            <a:endParaRPr lang="en-US"/>
          </a:p>
        </p:txBody>
      </p:sp>
    </p:spTree>
    <p:extLst>
      <p:ext uri="{BB962C8B-B14F-4D97-AF65-F5344CB8AC3E}">
        <p14:creationId xmlns:p14="http://schemas.microsoft.com/office/powerpoint/2010/main" val="380422206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25 people, some of them work part time for SPDF. </a:t>
            </a:r>
          </a:p>
        </p:txBody>
      </p:sp>
    </p:spTree>
    <p:extLst>
      <p:ext uri="{BB962C8B-B14F-4D97-AF65-F5344CB8AC3E}">
        <p14:creationId xmlns:p14="http://schemas.microsoft.com/office/powerpoint/2010/main" val="421379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381000" y="685800"/>
            <a:ext cx="6096000" cy="3429000"/>
          </a:xfrm>
          <a:ln/>
        </p:spPr>
      </p:sp>
      <p:sp>
        <p:nvSpPr>
          <p:cNvPr id="717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4D Orbit Viewer </a:t>
            </a:r>
            <a:r>
              <a:rPr lang="en-US" sz="1200" dirty="0"/>
              <a:t>uses </a:t>
            </a:r>
            <a:r>
              <a:rPr lang="en-US" sz="1200" dirty="0" err="1"/>
              <a:t>SSCWeb</a:t>
            </a:r>
            <a:r>
              <a:rPr lang="en-US" sz="1200" dirty="0"/>
              <a:t> application programming interface (API) to access s/c database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t>SSCWeb</a:t>
            </a:r>
            <a:r>
              <a:rPr lang="en-US" sz="1200" dirty="0"/>
              <a:t> also computes radial and magnetic field line conjunctions between satellites and ground stations</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308811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69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txBox="1">
            <a:spLocks noGrp="1" noChangeArrowheads="1"/>
          </p:cNvSpPr>
          <p:nvPr/>
        </p:nvSpPr>
        <p:spPr bwMode="auto">
          <a:xfrm>
            <a:off x="3884027" y="8684928"/>
            <a:ext cx="2972421" cy="457513"/>
          </a:xfrm>
          <a:prstGeom prst="rect">
            <a:avLst/>
          </a:prstGeom>
          <a:noFill/>
          <a:ln w="9525">
            <a:noFill/>
            <a:miter lim="800000"/>
            <a:headEnd/>
            <a:tailEnd/>
          </a:ln>
        </p:spPr>
        <p:txBody>
          <a:bodyPr lIns="90702" tIns="45350" rIns="90702" bIns="45350" anchor="b"/>
          <a:lstStyle/>
          <a:p>
            <a:pPr algn="r" eaLnBrk="1" hangingPunct="1"/>
            <a:fld id="{D15B29A2-4C96-4071-BA78-B796657FB65A}" type="slidenum">
              <a:rPr lang="en-US" sz="1200"/>
              <a:pPr algn="r" eaLnBrk="1" hangingPunct="1"/>
              <a:t>14</a:t>
            </a:fld>
            <a:endParaRPr lang="en-US" sz="1200" dirty="0"/>
          </a:p>
        </p:txBody>
      </p:sp>
      <p:sp>
        <p:nvSpPr>
          <p:cNvPr id="25604" name="Rectangle 2"/>
          <p:cNvSpPr>
            <a:spLocks noGrp="1" noRot="1" noChangeAspect="1" noChangeArrowheads="1" noTextEdit="1"/>
          </p:cNvSpPr>
          <p:nvPr>
            <p:ph type="sldImg"/>
          </p:nvPr>
        </p:nvSpPr>
        <p:spPr>
          <a:xfrm>
            <a:off x="381000" y="685800"/>
            <a:ext cx="6096000" cy="3429000"/>
          </a:xfrm>
          <a:ln/>
        </p:spPr>
      </p:sp>
      <p:sp>
        <p:nvSpPr>
          <p:cNvPr id="25605" name="Rectangle 3"/>
          <p:cNvSpPr>
            <a:spLocks noGrp="1" noChangeArrowheads="1"/>
          </p:cNvSpPr>
          <p:nvPr>
            <p:ph type="body" idx="1"/>
          </p:nvPr>
        </p:nvSpPr>
        <p:spPr>
          <a:solidFill>
            <a:srgbClr val="FFFFFF"/>
          </a:solidFill>
          <a:ln>
            <a:solidFill>
              <a:srgbClr val="000000"/>
            </a:solidFill>
          </a:ln>
        </p:spPr>
        <p:txBody>
          <a:bodyPr lIns="90702" tIns="45350" rIns="90702" bIns="45350"/>
          <a:lstStyle/>
          <a:p>
            <a:pPr eaLnBrk="1" hangingPunct="1"/>
            <a:endParaRPr lang="en-US" dirty="0"/>
          </a:p>
        </p:txBody>
      </p:sp>
    </p:spTree>
    <p:extLst>
      <p:ext uri="{BB962C8B-B14F-4D97-AF65-F5344CB8AC3E}">
        <p14:creationId xmlns:p14="http://schemas.microsoft.com/office/powerpoint/2010/main" val="27435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42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70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SPDF archives non-solar measurements from throughout the solar system and now interstellar space, and makes them available through various search and display services.</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ＭＳ Ｐゴシック" charset="0"/>
                <a:cs typeface="Calibri" panose="020F0502020204030204" pitchFamily="34" charset="0"/>
              </a:rPr>
              <a:t>The data at SPDF covers the space from the Sun to the local interstellar medium, including magnetosphere, ionosphere, thermosphere, and mesosphere (M-ITM) of Earth and other applicable planets</a:t>
            </a:r>
          </a:p>
          <a:p>
            <a:endParaRPr lang="en-US" b="0" dirty="0"/>
          </a:p>
          <a:p>
            <a:endParaRPr lang="en-US" b="0" dirty="0"/>
          </a:p>
        </p:txBody>
      </p:sp>
    </p:spTree>
    <p:extLst>
      <p:ext uri="{BB962C8B-B14F-4D97-AF65-F5344CB8AC3E}">
        <p14:creationId xmlns:p14="http://schemas.microsoft.com/office/powerpoint/2010/main" val="48675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missions and &gt;120 Ground-Based investigations</a:t>
            </a:r>
            <a:endParaRPr lang="en-US" sz="1200" dirty="0">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charset="0"/>
              <a:ea typeface="ＭＳ Ｐゴシック" charset="0"/>
              <a:cs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Data from 90+ missions include some display/list services, ~175 Ground Stations and ~35 Balloons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charset="0"/>
                <a:ea typeface="ＭＳ Ｐゴシック" charset="0"/>
                <a:cs typeface="ＭＳ Ｐゴシック" charset="0"/>
              </a:rPr>
              <a:t>SSCWeb</a:t>
            </a:r>
            <a:r>
              <a:rPr lang="en-US" sz="1200" dirty="0">
                <a:latin typeface="Arial" charset="0"/>
                <a:ea typeface="ＭＳ Ｐゴシック" charset="0"/>
                <a:cs typeface="ＭＳ Ｐゴシック" charset="0"/>
              </a:rPr>
              <a:t>/4D Orbit Viewer ephemeris DB ~180 missions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Number of datasets ~1500; distinct variables (</a:t>
            </a:r>
            <a:r>
              <a:rPr lang="en-US" sz="1200" dirty="0" err="1">
                <a:latin typeface="Arial" charset="0"/>
                <a:ea typeface="ＭＳ Ｐゴシック" charset="0"/>
                <a:cs typeface="ＭＳ Ｐゴシック" charset="0"/>
              </a:rPr>
              <a:t>CDAWeb</a:t>
            </a:r>
            <a:r>
              <a:rPr lang="en-US" sz="1200" dirty="0">
                <a:latin typeface="Arial" charset="0"/>
                <a:ea typeface="ＭＳ Ｐゴシック" charset="0"/>
                <a:cs typeface="ＭＳ Ｐゴシック" charset="0"/>
              </a:rPr>
              <a:t>) ~36,000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Total number of files archived ~40 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charset="0"/>
                <a:ea typeface="ＭＳ Ｐゴシック" charset="0"/>
                <a:cs typeface="ＭＳ Ｐゴシック" charset="0"/>
              </a:rPr>
              <a:t>including both new and reprocessed data</a:t>
            </a:r>
          </a:p>
          <a:p>
            <a:endParaRPr lang="en-US" dirty="0"/>
          </a:p>
        </p:txBody>
      </p:sp>
    </p:spTree>
    <p:extLst>
      <p:ext uri="{BB962C8B-B14F-4D97-AF65-F5344CB8AC3E}">
        <p14:creationId xmlns:p14="http://schemas.microsoft.com/office/powerpoint/2010/main" val="316916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37586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xfrm>
            <a:off x="381000" y="685800"/>
            <a:ext cx="6096000" cy="3429000"/>
          </a:xfrm>
          <a:ln/>
        </p:spPr>
      </p:sp>
      <p:sp>
        <p:nvSpPr>
          <p:cNvPr id="717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2"/>
            <a:endParaRPr lang="en-US" sz="2000" dirty="0"/>
          </a:p>
        </p:txBody>
      </p:sp>
    </p:spTree>
    <p:extLst>
      <p:ext uri="{BB962C8B-B14F-4D97-AF65-F5344CB8AC3E}">
        <p14:creationId xmlns:p14="http://schemas.microsoft.com/office/powerpoint/2010/main" val="1394818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CDAS: CDA System</a:t>
            </a:r>
          </a:p>
        </p:txBody>
      </p:sp>
    </p:spTree>
    <p:extLst>
      <p:ext uri="{BB962C8B-B14F-4D97-AF65-F5344CB8AC3E}">
        <p14:creationId xmlns:p14="http://schemas.microsoft.com/office/powerpoint/2010/main" val="265431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756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Interface:  Simplicity and Multiple Missions</a:t>
            </a:r>
            <a:endParaRPr lang="en-US" b="0" dirty="0"/>
          </a:p>
        </p:txBody>
      </p:sp>
      <p:sp>
        <p:nvSpPr>
          <p:cNvPr id="4" name="Date Placeholder 3"/>
          <p:cNvSpPr>
            <a:spLocks noGrp="1"/>
          </p:cNvSpPr>
          <p:nvPr>
            <p:ph type="dt" idx="10"/>
          </p:nvPr>
        </p:nvSpPr>
        <p:spPr/>
        <p:txBody>
          <a:bodyPr/>
          <a:lstStyle/>
          <a:p>
            <a:fld id="{381A0A12-C822-AB42-B29C-B7E5ED419DD3}" type="datetime9">
              <a:rPr lang="en-US" smtClean="0"/>
              <a:t>6/10/2022 10:34:25 AM</a:t>
            </a:fld>
            <a:endParaRPr lang="en-US" dirty="0"/>
          </a:p>
        </p:txBody>
      </p:sp>
    </p:spTree>
    <p:extLst>
      <p:ext uri="{BB962C8B-B14F-4D97-AF65-F5344CB8AC3E}">
        <p14:creationId xmlns:p14="http://schemas.microsoft.com/office/powerpoint/2010/main" val="153860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SPDF provides three main science-enabling services besides archiving and sharing data: </a:t>
            </a:r>
            <a:r>
              <a:rPr lang="en-US" dirty="0"/>
              <a:t>CDAWeb, </a:t>
            </a:r>
            <a:r>
              <a:rPr lang="en-US" dirty="0" err="1"/>
              <a:t>SSCweb</a:t>
            </a:r>
            <a:r>
              <a:rPr lang="en-US" dirty="0"/>
              <a:t> and OMNIweb. The CDAWeb data browsing system makes it easy to display data quickly and download desired parameters and time ranges across missions, and provides many display and listing formats, including audification.  </a:t>
            </a:r>
          </a:p>
          <a:p>
            <a:endParaRPr lang="en-US" dirty="0"/>
          </a:p>
          <a:p>
            <a:r>
              <a:rPr lang="en-US" sz="1800" dirty="0" err="1">
                <a:solidFill>
                  <a:srgbClr val="000000"/>
                </a:solidFill>
                <a:effectLst/>
                <a:latin typeface="Calibri" panose="020F0502020204030204" pitchFamily="34" charset="0"/>
                <a:ea typeface="DengXian" panose="02010600030101010101" pitchFamily="2" charset="-122"/>
              </a:rPr>
              <a:t>CDAWeb</a:t>
            </a:r>
            <a:r>
              <a:rPr lang="en-US" sz="1800" dirty="0">
                <a:solidFill>
                  <a:srgbClr val="000000"/>
                </a:solidFill>
                <a:effectLst/>
                <a:latin typeface="Calibri" panose="020F0502020204030204" pitchFamily="34" charset="0"/>
                <a:ea typeface="DengXian" panose="02010600030101010101" pitchFamily="2" charset="-122"/>
              </a:rPr>
              <a:t> has the internal capability to apply filters (quality flags) and display data graphically in several ways depending on variable dimensionality.  Like by default, a scalar (1-d w/ time) variable is displayed as a </a:t>
            </a:r>
            <a:r>
              <a:rPr lang="en-US" sz="1800" dirty="0" err="1">
                <a:solidFill>
                  <a:srgbClr val="000000"/>
                </a:solidFill>
                <a:effectLst/>
                <a:latin typeface="Calibri" panose="020F0502020204030204" pitchFamily="34" charset="0"/>
                <a:ea typeface="DengXian" panose="02010600030101010101" pitchFamily="2" charset="-122"/>
              </a:rPr>
              <a:t>time_series</a:t>
            </a:r>
            <a:r>
              <a:rPr lang="en-US" sz="1800" dirty="0">
                <a:solidFill>
                  <a:srgbClr val="000000"/>
                </a:solidFill>
                <a:effectLst/>
                <a:latin typeface="Calibri" panose="020F0502020204030204" pitchFamily="34" charset="0"/>
                <a:ea typeface="DengXian" panose="02010600030101010101" pitchFamily="2" charset="-122"/>
              </a:rPr>
              <a:t> plot, a 1-d (2-d w/ time) variable is displayed as a spectrogram, a 2-d (3-d, w/ time) array is displayed as an image.  But if location data, geographic </a:t>
            </a:r>
            <a:r>
              <a:rPr lang="en-US" sz="1800" dirty="0" err="1">
                <a:solidFill>
                  <a:srgbClr val="000000"/>
                </a:solidFill>
                <a:effectLst/>
                <a:latin typeface="Calibri" panose="020F0502020204030204" pitchFamily="34" charset="0"/>
                <a:ea typeface="DengXian" panose="02010600030101010101" pitchFamily="2" charset="-122"/>
              </a:rPr>
              <a:t>lat</a:t>
            </a:r>
            <a:r>
              <a:rPr lang="en-US" sz="1800" dirty="0">
                <a:solidFill>
                  <a:srgbClr val="000000"/>
                </a:solidFill>
                <a:effectLst/>
                <a:latin typeface="Calibri" panose="020F0502020204030204" pitchFamily="34" charset="0"/>
                <a:ea typeface="DengXian" panose="02010600030101010101" pitchFamily="2" charset="-122"/>
              </a:rPr>
              <a:t>/long, is available, we can also display the same data as mapped plots. </a:t>
            </a:r>
            <a:endParaRPr lang="en-US" dirty="0"/>
          </a:p>
        </p:txBody>
      </p:sp>
      <p:sp>
        <p:nvSpPr>
          <p:cNvPr id="4" name="Date Placeholder 3"/>
          <p:cNvSpPr>
            <a:spLocks noGrp="1"/>
          </p:cNvSpPr>
          <p:nvPr>
            <p:ph type="dt" idx="10"/>
          </p:nvPr>
        </p:nvSpPr>
        <p:spPr/>
        <p:txBody>
          <a:bodyPr/>
          <a:lstStyle/>
          <a:p>
            <a:fld id="{381A0A12-C822-AB42-B29C-B7E5ED419DD3}" type="datetime9">
              <a:rPr lang="en-US" smtClean="0"/>
              <a:t>6/10/2022 10:34:25 AM</a:t>
            </a:fld>
            <a:endParaRPr lang="en-US" dirty="0"/>
          </a:p>
        </p:txBody>
      </p:sp>
    </p:spTree>
    <p:extLst>
      <p:ext uri="{BB962C8B-B14F-4D97-AF65-F5344CB8AC3E}">
        <p14:creationId xmlns:p14="http://schemas.microsoft.com/office/powerpoint/2010/main" val="74960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30" y="2130625"/>
            <a:ext cx="10362951" cy="1469827"/>
          </a:xfrm>
        </p:spPr>
        <p:txBody>
          <a:bodyPr/>
          <a:lstStyle/>
          <a:p>
            <a:r>
              <a:rPr lang="en-US"/>
              <a:t>Click to edit Master title style</a:t>
            </a:r>
          </a:p>
        </p:txBody>
      </p:sp>
      <p:sp>
        <p:nvSpPr>
          <p:cNvPr id="3" name="Subtitle 2"/>
          <p:cNvSpPr>
            <a:spLocks noGrp="1"/>
          </p:cNvSpPr>
          <p:nvPr>
            <p:ph type="subTitle" idx="1"/>
          </p:nvPr>
        </p:nvSpPr>
        <p:spPr>
          <a:xfrm>
            <a:off x="1829050" y="3886200"/>
            <a:ext cx="8533901" cy="1752600"/>
          </a:xfrm>
        </p:spPr>
        <p:txBody>
          <a:bodyPr/>
          <a:lstStyle>
            <a:lvl1pPr marL="0" indent="0" algn="ctr">
              <a:buNone/>
              <a:defRPr/>
            </a:lvl1pPr>
            <a:lvl2pPr marL="150922" indent="0" algn="ctr">
              <a:buNone/>
              <a:defRPr/>
            </a:lvl2pPr>
            <a:lvl3pPr marL="301843" indent="0" algn="ctr">
              <a:buNone/>
              <a:defRPr/>
            </a:lvl3pPr>
            <a:lvl4pPr marL="452765" indent="0" algn="ctr">
              <a:buNone/>
              <a:defRPr/>
            </a:lvl4pPr>
            <a:lvl5pPr marL="603687" indent="0" algn="ctr">
              <a:buNone/>
              <a:defRPr/>
            </a:lvl5pPr>
            <a:lvl6pPr marL="754609" indent="0" algn="ctr">
              <a:buNone/>
              <a:defRPr/>
            </a:lvl6pPr>
            <a:lvl7pPr marL="905530" indent="0" algn="ctr">
              <a:buNone/>
              <a:defRPr/>
            </a:lvl7pPr>
            <a:lvl8pPr marL="1056452" indent="0" algn="ctr">
              <a:buNone/>
              <a:defRPr/>
            </a:lvl8pPr>
            <a:lvl9pPr marL="1207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65522983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111634970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049" y="609600"/>
            <a:ext cx="2590427"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524" y="609600"/>
            <a:ext cx="771276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3621575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92186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4407100"/>
            <a:ext cx="10362951" cy="1362074"/>
          </a:xfrm>
        </p:spPr>
        <p:txBody>
          <a:bodyPr anchor="t"/>
          <a:lstStyle>
            <a:lvl1pPr algn="l">
              <a:defRPr sz="1300" b="1" cap="all"/>
            </a:lvl1pPr>
          </a:lstStyle>
          <a:p>
            <a:r>
              <a:rPr lang="en-US"/>
              <a:t>Click to edit Master title style</a:t>
            </a:r>
          </a:p>
        </p:txBody>
      </p:sp>
      <p:sp>
        <p:nvSpPr>
          <p:cNvPr id="3" name="Text Placeholder 2"/>
          <p:cNvSpPr>
            <a:spLocks noGrp="1"/>
          </p:cNvSpPr>
          <p:nvPr>
            <p:ph type="body" idx="1"/>
          </p:nvPr>
        </p:nvSpPr>
        <p:spPr>
          <a:xfrm>
            <a:off x="963089" y="2906912"/>
            <a:ext cx="10362951" cy="1500188"/>
          </a:xfrm>
        </p:spPr>
        <p:txBody>
          <a:bodyPr anchor="b"/>
          <a:lstStyle>
            <a:lvl1pPr marL="0" indent="0">
              <a:buNone/>
              <a:defRPr sz="700"/>
            </a:lvl1pPr>
            <a:lvl2pPr marL="150922" indent="0">
              <a:buNone/>
              <a:defRPr sz="600"/>
            </a:lvl2pPr>
            <a:lvl3pPr marL="301843" indent="0">
              <a:buNone/>
              <a:defRPr sz="500"/>
            </a:lvl3pPr>
            <a:lvl4pPr marL="452765" indent="0">
              <a:buNone/>
              <a:defRPr sz="500"/>
            </a:lvl4pPr>
            <a:lvl5pPr marL="603687" indent="0">
              <a:buNone/>
              <a:defRPr sz="500"/>
            </a:lvl5pPr>
            <a:lvl6pPr marL="754609" indent="0">
              <a:buNone/>
              <a:defRPr sz="500"/>
            </a:lvl6pPr>
            <a:lvl7pPr marL="905530" indent="0">
              <a:buNone/>
              <a:defRPr sz="500"/>
            </a:lvl7pPr>
            <a:lvl8pPr marL="1056452" indent="0">
              <a:buNone/>
              <a:defRPr sz="500"/>
            </a:lvl8pPr>
            <a:lvl9pPr marL="1207374" indent="0">
              <a:buNone/>
              <a:defRPr sz="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780613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529" y="1981200"/>
            <a:ext cx="5151593" cy="4114800"/>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5884" y="1981200"/>
            <a:ext cx="5151593" cy="4114800"/>
          </a:xfrm>
        </p:spPr>
        <p:txBody>
          <a:bodyPr/>
          <a:lstStyle>
            <a:lvl1pPr>
              <a:defRPr sz="900"/>
            </a:lvl1pPr>
            <a:lvl2pPr>
              <a:defRPr sz="8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244271004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81" y="274439"/>
            <a:ext cx="1097304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81" y="1535312"/>
            <a:ext cx="5386916" cy="639367"/>
          </a:xfrm>
        </p:spPr>
        <p:txBody>
          <a:bodyPr anchor="b"/>
          <a:lstStyle>
            <a:lvl1pPr marL="0" indent="0">
              <a:buNone/>
              <a:defRPr sz="800" b="1"/>
            </a:lvl1pPr>
            <a:lvl2pPr marL="150922" indent="0">
              <a:buNone/>
              <a:defRPr sz="700" b="1"/>
            </a:lvl2pPr>
            <a:lvl3pPr marL="301843" indent="0">
              <a:buNone/>
              <a:defRPr sz="600" b="1"/>
            </a:lvl3pPr>
            <a:lvl4pPr marL="452765" indent="0">
              <a:buNone/>
              <a:defRPr sz="500" b="1"/>
            </a:lvl4pPr>
            <a:lvl5pPr marL="603687" indent="0">
              <a:buNone/>
              <a:defRPr sz="500" b="1"/>
            </a:lvl5pPr>
            <a:lvl6pPr marL="754609" indent="0">
              <a:buNone/>
              <a:defRPr sz="500" b="1"/>
            </a:lvl6pPr>
            <a:lvl7pPr marL="905530" indent="0">
              <a:buNone/>
              <a:defRPr sz="500" b="1"/>
            </a:lvl7pPr>
            <a:lvl8pPr marL="1056452" indent="0">
              <a:buNone/>
              <a:defRPr sz="500" b="1"/>
            </a:lvl8pPr>
            <a:lvl9pPr marL="1207374" indent="0">
              <a:buNone/>
              <a:defRPr sz="500" b="1"/>
            </a:lvl9pPr>
          </a:lstStyle>
          <a:p>
            <a:pPr lvl="0"/>
            <a:r>
              <a:rPr lang="en-US"/>
              <a:t>Click to edit Master text styles</a:t>
            </a:r>
          </a:p>
        </p:txBody>
      </p:sp>
      <p:sp>
        <p:nvSpPr>
          <p:cNvPr id="4" name="Content Placeholder 3"/>
          <p:cNvSpPr>
            <a:spLocks noGrp="1"/>
          </p:cNvSpPr>
          <p:nvPr>
            <p:ph sz="half" idx="2"/>
          </p:nvPr>
        </p:nvSpPr>
        <p:spPr>
          <a:xfrm>
            <a:off x="609481" y="2174678"/>
            <a:ext cx="5386916" cy="3951684"/>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22" y="1535312"/>
            <a:ext cx="5389407" cy="639367"/>
          </a:xfrm>
        </p:spPr>
        <p:txBody>
          <a:bodyPr anchor="b"/>
          <a:lstStyle>
            <a:lvl1pPr marL="0" indent="0">
              <a:buNone/>
              <a:defRPr sz="800" b="1"/>
            </a:lvl1pPr>
            <a:lvl2pPr marL="150922" indent="0">
              <a:buNone/>
              <a:defRPr sz="700" b="1"/>
            </a:lvl2pPr>
            <a:lvl3pPr marL="301843" indent="0">
              <a:buNone/>
              <a:defRPr sz="600" b="1"/>
            </a:lvl3pPr>
            <a:lvl4pPr marL="452765" indent="0">
              <a:buNone/>
              <a:defRPr sz="500" b="1"/>
            </a:lvl4pPr>
            <a:lvl5pPr marL="603687" indent="0">
              <a:buNone/>
              <a:defRPr sz="500" b="1"/>
            </a:lvl5pPr>
            <a:lvl6pPr marL="754609" indent="0">
              <a:buNone/>
              <a:defRPr sz="500" b="1"/>
            </a:lvl6pPr>
            <a:lvl7pPr marL="905530" indent="0">
              <a:buNone/>
              <a:defRPr sz="500" b="1"/>
            </a:lvl7pPr>
            <a:lvl8pPr marL="1056452" indent="0">
              <a:buNone/>
              <a:defRPr sz="500" b="1"/>
            </a:lvl8pPr>
            <a:lvl9pPr marL="1207374" indent="0">
              <a:buNone/>
              <a:defRPr sz="500" b="1"/>
            </a:lvl9pPr>
          </a:lstStyle>
          <a:p>
            <a:pPr lvl="0"/>
            <a:r>
              <a:rPr lang="en-US"/>
              <a:t>Click to edit Master text styles</a:t>
            </a:r>
          </a:p>
        </p:txBody>
      </p:sp>
      <p:sp>
        <p:nvSpPr>
          <p:cNvPr id="6" name="Content Placeholder 5"/>
          <p:cNvSpPr>
            <a:spLocks noGrp="1"/>
          </p:cNvSpPr>
          <p:nvPr>
            <p:ph sz="quarter" idx="4"/>
          </p:nvPr>
        </p:nvSpPr>
        <p:spPr>
          <a:xfrm>
            <a:off x="6193122" y="2174678"/>
            <a:ext cx="5389407" cy="3951684"/>
          </a:xfrm>
        </p:spPr>
        <p:txBody>
          <a:bodyPr/>
          <a:lstStyle>
            <a:lvl1pPr>
              <a:defRPr sz="800"/>
            </a:lvl1pPr>
            <a:lvl2pPr>
              <a:defRPr sz="700"/>
            </a:lvl2pPr>
            <a:lvl3pPr>
              <a:defRPr sz="600"/>
            </a:lvl3pPr>
            <a:lvl4pPr>
              <a:defRPr sz="500"/>
            </a:lvl4pPr>
            <a:lvl5pPr>
              <a:defRPr sz="500"/>
            </a:lvl5pPr>
            <a:lvl6pPr>
              <a:defRPr sz="500"/>
            </a:lvl6pPr>
            <a:lvl7pPr>
              <a:defRPr sz="500"/>
            </a:lvl7pPr>
            <a:lvl8pPr>
              <a:defRPr sz="500"/>
            </a:lvl8pPr>
            <a:lvl9pPr>
              <a:defRPr sz="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70354638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16622968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36932791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6" y="273251"/>
            <a:ext cx="4011083" cy="1162051"/>
          </a:xfrm>
        </p:spPr>
        <p:txBody>
          <a:bodyPr anchor="b"/>
          <a:lstStyle>
            <a:lvl1pPr algn="l">
              <a:defRPr sz="700" b="1"/>
            </a:lvl1pPr>
          </a:lstStyle>
          <a:p>
            <a:r>
              <a:rPr lang="en-US"/>
              <a:t>Click to edit Master title style</a:t>
            </a:r>
          </a:p>
        </p:txBody>
      </p:sp>
      <p:sp>
        <p:nvSpPr>
          <p:cNvPr id="3" name="Content Placeholder 2"/>
          <p:cNvSpPr>
            <a:spLocks noGrp="1"/>
          </p:cNvSpPr>
          <p:nvPr>
            <p:ph idx="1"/>
          </p:nvPr>
        </p:nvSpPr>
        <p:spPr>
          <a:xfrm>
            <a:off x="4766859" y="273249"/>
            <a:ext cx="6815667" cy="5853113"/>
          </a:xfrm>
        </p:spPr>
        <p:txBody>
          <a:bodyPr/>
          <a:lstStyle>
            <a:lvl1pPr>
              <a:defRPr sz="1100"/>
            </a:lvl1pPr>
            <a:lvl2pPr>
              <a:defRPr sz="900"/>
            </a:lvl2pPr>
            <a:lvl3pPr>
              <a:defRPr sz="8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76" y="1435300"/>
            <a:ext cx="4011083" cy="4691063"/>
          </a:xfrm>
        </p:spPr>
        <p:txBody>
          <a:bodyPr/>
          <a:lstStyle>
            <a:lvl1pPr marL="0" indent="0">
              <a:buNone/>
              <a:defRPr sz="500"/>
            </a:lvl1pPr>
            <a:lvl2pPr marL="150922" indent="0">
              <a:buNone/>
              <a:defRPr sz="400"/>
            </a:lvl2pPr>
            <a:lvl3pPr marL="301843" indent="0">
              <a:buNone/>
              <a:defRPr sz="300"/>
            </a:lvl3pPr>
            <a:lvl4pPr marL="452765" indent="0">
              <a:buNone/>
              <a:defRPr sz="300"/>
            </a:lvl4pPr>
            <a:lvl5pPr marL="603687" indent="0">
              <a:buNone/>
              <a:defRPr sz="300"/>
            </a:lvl5pPr>
            <a:lvl6pPr marL="754609" indent="0">
              <a:buNone/>
              <a:defRPr sz="300"/>
            </a:lvl6pPr>
            <a:lvl7pPr marL="905530" indent="0">
              <a:buNone/>
              <a:defRPr sz="300"/>
            </a:lvl7pPr>
            <a:lvl8pPr marL="1056452" indent="0">
              <a:buNone/>
              <a:defRPr sz="300"/>
            </a:lvl8pPr>
            <a:lvl9pPr marL="1207374" indent="0">
              <a:buNone/>
              <a:defRPr sz="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14460489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71" y="4800600"/>
            <a:ext cx="7314951" cy="566738"/>
          </a:xfrm>
        </p:spPr>
        <p:txBody>
          <a:bodyPr anchor="b"/>
          <a:lstStyle>
            <a:lvl1pPr algn="l">
              <a:defRPr sz="700" b="1"/>
            </a:lvl1pPr>
          </a:lstStyle>
          <a:p>
            <a:r>
              <a:rPr lang="en-US"/>
              <a:t>Click to edit Master title style</a:t>
            </a:r>
          </a:p>
        </p:txBody>
      </p:sp>
      <p:sp>
        <p:nvSpPr>
          <p:cNvPr id="3" name="Picture Placeholder 2"/>
          <p:cNvSpPr>
            <a:spLocks noGrp="1"/>
          </p:cNvSpPr>
          <p:nvPr>
            <p:ph type="pic" idx="1"/>
          </p:nvPr>
        </p:nvSpPr>
        <p:spPr>
          <a:xfrm>
            <a:off x="2389971" y="612577"/>
            <a:ext cx="7314951" cy="4114800"/>
          </a:xfrm>
        </p:spPr>
        <p:txBody>
          <a:bodyPr/>
          <a:lstStyle>
            <a:lvl1pPr marL="0" indent="0">
              <a:buNone/>
              <a:defRPr sz="1100"/>
            </a:lvl1pPr>
            <a:lvl2pPr marL="150922" indent="0">
              <a:buNone/>
              <a:defRPr sz="900"/>
            </a:lvl2pPr>
            <a:lvl3pPr marL="301843" indent="0">
              <a:buNone/>
              <a:defRPr sz="800"/>
            </a:lvl3pPr>
            <a:lvl4pPr marL="452765" indent="0">
              <a:buNone/>
              <a:defRPr sz="700"/>
            </a:lvl4pPr>
            <a:lvl5pPr marL="603687" indent="0">
              <a:buNone/>
              <a:defRPr sz="700"/>
            </a:lvl5pPr>
            <a:lvl6pPr marL="754609" indent="0">
              <a:buNone/>
              <a:defRPr sz="700"/>
            </a:lvl6pPr>
            <a:lvl7pPr marL="905530" indent="0">
              <a:buNone/>
              <a:defRPr sz="700"/>
            </a:lvl7pPr>
            <a:lvl8pPr marL="1056452" indent="0">
              <a:buNone/>
              <a:defRPr sz="700"/>
            </a:lvl8pPr>
            <a:lvl9pPr marL="1207374" indent="0">
              <a:buNone/>
              <a:defRPr sz="700"/>
            </a:lvl9pPr>
          </a:lstStyle>
          <a:p>
            <a:pPr lvl="0"/>
            <a:r>
              <a:rPr lang="en-US" noProof="0"/>
              <a:t>Drag picture to placeholder or click icon to add</a:t>
            </a:r>
          </a:p>
        </p:txBody>
      </p:sp>
      <p:sp>
        <p:nvSpPr>
          <p:cNvPr id="4" name="Text Placeholder 3"/>
          <p:cNvSpPr>
            <a:spLocks noGrp="1"/>
          </p:cNvSpPr>
          <p:nvPr>
            <p:ph type="body" sz="half" idx="2"/>
          </p:nvPr>
        </p:nvSpPr>
        <p:spPr>
          <a:xfrm>
            <a:off x="2389971" y="5367340"/>
            <a:ext cx="7314951" cy="804863"/>
          </a:xfrm>
        </p:spPr>
        <p:txBody>
          <a:bodyPr/>
          <a:lstStyle>
            <a:lvl1pPr marL="0" indent="0">
              <a:buNone/>
              <a:defRPr sz="500"/>
            </a:lvl1pPr>
            <a:lvl2pPr marL="150922" indent="0">
              <a:buNone/>
              <a:defRPr sz="400"/>
            </a:lvl2pPr>
            <a:lvl3pPr marL="301843" indent="0">
              <a:buNone/>
              <a:defRPr sz="300"/>
            </a:lvl3pPr>
            <a:lvl4pPr marL="452765" indent="0">
              <a:buNone/>
              <a:defRPr sz="300"/>
            </a:lvl4pPr>
            <a:lvl5pPr marL="603687" indent="0">
              <a:buNone/>
              <a:defRPr sz="300"/>
            </a:lvl5pPr>
            <a:lvl6pPr marL="754609" indent="0">
              <a:buNone/>
              <a:defRPr sz="300"/>
            </a:lvl6pPr>
            <a:lvl7pPr marL="905530" indent="0">
              <a:buNone/>
              <a:defRPr sz="300"/>
            </a:lvl7pPr>
            <a:lvl8pPr marL="1056452" indent="0">
              <a:buNone/>
              <a:defRPr sz="300"/>
            </a:lvl8pPr>
            <a:lvl9pPr marL="1207374" indent="0">
              <a:buNone/>
              <a:defRPr sz="3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9C33C9-172C-EB4C-98D5-0E26F1E23F61}" type="slidenum">
              <a:rPr lang="en-US" smtClean="0"/>
              <a:t>‹#›</a:t>
            </a:fld>
            <a:endParaRPr lang="en-US"/>
          </a:p>
        </p:txBody>
      </p:sp>
    </p:spTree>
    <p:extLst>
      <p:ext uri="{BB962C8B-B14F-4D97-AF65-F5344CB8AC3E}">
        <p14:creationId xmlns:p14="http://schemas.microsoft.com/office/powerpoint/2010/main" val="238533446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662" y="609600"/>
            <a:ext cx="10362687"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662" y="1981200"/>
            <a:ext cx="10362687"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2722" y="6591302"/>
            <a:ext cx="1481279" cy="266699"/>
          </a:xfrm>
          <a:prstGeom prst="rect">
            <a:avLst/>
          </a:prstGeom>
          <a:noFill/>
          <a:ln w="9525">
            <a:noFill/>
            <a:miter lim="800000"/>
            <a:headEnd/>
            <a:tailEnd/>
          </a:ln>
        </p:spPr>
        <p:txBody>
          <a:bodyPr vert="horz" wrap="square" lIns="117248" tIns="58624" rIns="117248" bIns="58624" numCol="1" anchor="t" anchorCtr="0" compatLnSpc="1">
            <a:prstTxWarp prst="textNoShape">
              <a:avLst/>
            </a:prstTxWarp>
          </a:bodyPr>
          <a:lstStyle>
            <a:lvl1pPr>
              <a:defRPr sz="800">
                <a:ea typeface="ＭＳ Ｐゴシック" charset="-128"/>
                <a:cs typeface="ＭＳ Ｐゴシック" charset="-128"/>
              </a:defRPr>
            </a:lvl1pPr>
          </a:lstStyle>
          <a:p>
            <a:endParaRPr lang="en-US"/>
          </a:p>
        </p:txBody>
      </p:sp>
      <p:sp>
        <p:nvSpPr>
          <p:cNvPr id="1029" name="Rectangle 5"/>
          <p:cNvSpPr>
            <a:spLocks noGrp="1" noChangeArrowheads="1"/>
          </p:cNvSpPr>
          <p:nvPr>
            <p:ph type="ftr" sz="quarter" idx="3"/>
          </p:nvPr>
        </p:nvSpPr>
        <p:spPr bwMode="auto">
          <a:xfrm>
            <a:off x="4656416" y="6592904"/>
            <a:ext cx="3861313" cy="249856"/>
          </a:xfrm>
          <a:prstGeom prst="rect">
            <a:avLst/>
          </a:prstGeom>
          <a:noFill/>
          <a:ln w="9525">
            <a:noFill/>
            <a:miter lim="800000"/>
            <a:headEnd/>
            <a:tailEnd/>
          </a:ln>
        </p:spPr>
        <p:txBody>
          <a:bodyPr vert="horz" wrap="square" lIns="117248" tIns="58624" rIns="117248" bIns="58624" numCol="1" anchor="t" anchorCtr="0" compatLnSpc="1">
            <a:prstTxWarp prst="textNoShape">
              <a:avLst/>
            </a:prstTxWarp>
          </a:bodyPr>
          <a:lstStyle>
            <a:lvl1pPr algn="ctr">
              <a:defRPr sz="800">
                <a:ea typeface="ＭＳ Ｐゴシック" charset="-128"/>
                <a:cs typeface="ＭＳ Ｐゴシック" charset="-128"/>
              </a:defRPr>
            </a:lvl1pPr>
          </a:lstStyle>
          <a:p>
            <a:endParaRPr lang="en-US"/>
          </a:p>
        </p:txBody>
      </p:sp>
      <p:sp>
        <p:nvSpPr>
          <p:cNvPr id="1030" name="Rectangle 6"/>
          <p:cNvSpPr>
            <a:spLocks noGrp="1" noChangeArrowheads="1"/>
          </p:cNvSpPr>
          <p:nvPr>
            <p:ph type="sldNum" sz="quarter" idx="4"/>
          </p:nvPr>
        </p:nvSpPr>
        <p:spPr bwMode="auto">
          <a:xfrm>
            <a:off x="11650389" y="6592904"/>
            <a:ext cx="541611" cy="249856"/>
          </a:xfrm>
          <a:prstGeom prst="rect">
            <a:avLst/>
          </a:prstGeom>
          <a:noFill/>
          <a:ln w="9525">
            <a:noFill/>
            <a:miter lim="800000"/>
            <a:headEnd/>
            <a:tailEnd/>
          </a:ln>
        </p:spPr>
        <p:txBody>
          <a:bodyPr vert="horz" wrap="square" lIns="117248" tIns="58624" rIns="117248" bIns="58624" numCol="1" anchor="t" anchorCtr="0" compatLnSpc="1">
            <a:prstTxWarp prst="textNoShape">
              <a:avLst/>
            </a:prstTxWarp>
          </a:bodyPr>
          <a:lstStyle>
            <a:lvl1pPr algn="r">
              <a:defRPr sz="800"/>
            </a:lvl1pPr>
          </a:lstStyle>
          <a:p>
            <a:fld id="{FB9C33C9-172C-EB4C-98D5-0E26F1E23F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hf hdr="0" ftr="0" dt="0"/>
  <p:txStyles>
    <p:titleStyle>
      <a:lvl1pPr algn="ctr" defTabSz="1172788" rtl="0" eaLnBrk="1" fontAlgn="base" hangingPunct="1">
        <a:spcBef>
          <a:spcPct val="0"/>
        </a:spcBef>
        <a:spcAft>
          <a:spcPct val="0"/>
        </a:spcAft>
        <a:defRPr sz="5600">
          <a:solidFill>
            <a:schemeClr val="tx2"/>
          </a:solidFill>
          <a:latin typeface="+mj-lt"/>
          <a:ea typeface="+mj-ea"/>
          <a:cs typeface="+mj-cs"/>
        </a:defRPr>
      </a:lvl1pPr>
      <a:lvl2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2pPr>
      <a:lvl3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3pPr>
      <a:lvl4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4pPr>
      <a:lvl5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5pPr>
      <a:lvl6pPr marL="150922"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6pPr>
      <a:lvl7pPr marL="301843"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7pPr>
      <a:lvl8pPr marL="452765"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8pPr>
      <a:lvl9pPr marL="603687"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9pPr>
    </p:titleStyle>
    <p:bodyStyle>
      <a:lvl1pPr marL="439664" indent="-439664" algn="l" defTabSz="1172788" rtl="0" eaLnBrk="1" fontAlgn="base" hangingPunct="1">
        <a:spcBef>
          <a:spcPct val="20000"/>
        </a:spcBef>
        <a:spcAft>
          <a:spcPct val="0"/>
        </a:spcAft>
        <a:buChar char="•"/>
        <a:defRPr sz="4100">
          <a:solidFill>
            <a:schemeClr val="tx1"/>
          </a:solidFill>
          <a:latin typeface="+mn-lt"/>
          <a:ea typeface="+mn-ea"/>
          <a:cs typeface="+mn-cs"/>
        </a:defRPr>
      </a:lvl1pPr>
      <a:lvl2pPr marL="952693" indent="-366300" algn="l" defTabSz="1172788" rtl="0" eaLnBrk="1" fontAlgn="base" hangingPunct="1">
        <a:spcBef>
          <a:spcPct val="20000"/>
        </a:spcBef>
        <a:spcAft>
          <a:spcPct val="0"/>
        </a:spcAft>
        <a:buChar char="–"/>
        <a:defRPr sz="3600">
          <a:solidFill>
            <a:schemeClr val="tx1"/>
          </a:solidFill>
          <a:latin typeface="+mn-lt"/>
          <a:ea typeface="+mn-ea"/>
        </a:defRPr>
      </a:lvl2pPr>
      <a:lvl3pPr marL="1465723" indent="-292935" algn="l" defTabSz="1172788" rtl="0" eaLnBrk="1" fontAlgn="base" hangingPunct="1">
        <a:spcBef>
          <a:spcPct val="20000"/>
        </a:spcBef>
        <a:spcAft>
          <a:spcPct val="0"/>
        </a:spcAft>
        <a:buChar char="•"/>
        <a:defRPr sz="3100">
          <a:solidFill>
            <a:schemeClr val="tx1"/>
          </a:solidFill>
          <a:latin typeface="+mn-lt"/>
          <a:ea typeface="+mn-ea"/>
        </a:defRPr>
      </a:lvl3pPr>
      <a:lvl4pPr marL="2052640" indent="-293983" algn="l" defTabSz="1172788" rtl="0" eaLnBrk="1" fontAlgn="base" hangingPunct="1">
        <a:spcBef>
          <a:spcPct val="20000"/>
        </a:spcBef>
        <a:spcAft>
          <a:spcPct val="0"/>
        </a:spcAft>
        <a:buChar char="–"/>
        <a:defRPr sz="2500">
          <a:solidFill>
            <a:schemeClr val="tx1"/>
          </a:solidFill>
          <a:latin typeface="+mn-lt"/>
          <a:ea typeface="+mn-ea"/>
        </a:defRPr>
      </a:lvl4pPr>
      <a:lvl5pPr marL="2637986" indent="-292411" algn="l" defTabSz="1172788" rtl="0" eaLnBrk="1" fontAlgn="base" hangingPunct="1">
        <a:spcBef>
          <a:spcPct val="20000"/>
        </a:spcBef>
        <a:spcAft>
          <a:spcPct val="0"/>
        </a:spcAft>
        <a:buChar char="»"/>
        <a:defRPr sz="2500">
          <a:solidFill>
            <a:schemeClr val="tx1"/>
          </a:solidFill>
          <a:latin typeface="+mn-lt"/>
          <a:ea typeface="+mn-ea"/>
        </a:defRPr>
      </a:lvl5pPr>
      <a:lvl6pPr marL="2788908" indent="-292411" algn="l" defTabSz="1172788" rtl="0" eaLnBrk="1" fontAlgn="base" hangingPunct="1">
        <a:spcBef>
          <a:spcPct val="20000"/>
        </a:spcBef>
        <a:spcAft>
          <a:spcPct val="0"/>
        </a:spcAft>
        <a:buChar char="»"/>
        <a:defRPr sz="2500">
          <a:solidFill>
            <a:schemeClr val="tx1"/>
          </a:solidFill>
          <a:latin typeface="+mn-lt"/>
          <a:ea typeface="+mn-ea"/>
        </a:defRPr>
      </a:lvl6pPr>
      <a:lvl7pPr marL="2939829" indent="-292411" algn="l" defTabSz="1172788" rtl="0" eaLnBrk="1" fontAlgn="base" hangingPunct="1">
        <a:spcBef>
          <a:spcPct val="20000"/>
        </a:spcBef>
        <a:spcAft>
          <a:spcPct val="0"/>
        </a:spcAft>
        <a:buChar char="»"/>
        <a:defRPr sz="2500">
          <a:solidFill>
            <a:schemeClr val="tx1"/>
          </a:solidFill>
          <a:latin typeface="+mn-lt"/>
          <a:ea typeface="+mn-ea"/>
        </a:defRPr>
      </a:lvl7pPr>
      <a:lvl8pPr marL="3090751" indent="-292411" algn="l" defTabSz="1172788" rtl="0" eaLnBrk="1" fontAlgn="base" hangingPunct="1">
        <a:spcBef>
          <a:spcPct val="20000"/>
        </a:spcBef>
        <a:spcAft>
          <a:spcPct val="0"/>
        </a:spcAft>
        <a:buChar char="»"/>
        <a:defRPr sz="2500">
          <a:solidFill>
            <a:schemeClr val="tx1"/>
          </a:solidFill>
          <a:latin typeface="+mn-lt"/>
          <a:ea typeface="+mn-ea"/>
        </a:defRPr>
      </a:lvl8pPr>
      <a:lvl9pPr marL="3241673" indent="-292411" algn="l" defTabSz="1172788" rtl="0" eaLnBrk="1" fontAlgn="base" hangingPunct="1">
        <a:spcBef>
          <a:spcPct val="20000"/>
        </a:spcBef>
        <a:spcAft>
          <a:spcPct val="0"/>
        </a:spcAft>
        <a:buChar char="»"/>
        <a:defRPr sz="2500">
          <a:solidFill>
            <a:schemeClr val="tx1"/>
          </a:solidFill>
          <a:latin typeface="+mn-lt"/>
          <a:ea typeface="+mn-ea"/>
        </a:defRPr>
      </a:lvl9pPr>
    </p:bodyStyle>
    <p:otherStyle>
      <a:defPPr>
        <a:defRPr lang="en-US"/>
      </a:defPPr>
      <a:lvl1pPr marL="0" algn="l" defTabSz="150922" rtl="0" eaLnBrk="1" latinLnBrk="0" hangingPunct="1">
        <a:defRPr sz="600" kern="1200">
          <a:solidFill>
            <a:schemeClr val="tx1"/>
          </a:solidFill>
          <a:latin typeface="+mn-lt"/>
          <a:ea typeface="+mn-ea"/>
          <a:cs typeface="+mn-cs"/>
        </a:defRPr>
      </a:lvl1pPr>
      <a:lvl2pPr marL="150922" algn="l" defTabSz="150922" rtl="0" eaLnBrk="1" latinLnBrk="0" hangingPunct="1">
        <a:defRPr sz="600" kern="1200">
          <a:solidFill>
            <a:schemeClr val="tx1"/>
          </a:solidFill>
          <a:latin typeface="+mn-lt"/>
          <a:ea typeface="+mn-ea"/>
          <a:cs typeface="+mn-cs"/>
        </a:defRPr>
      </a:lvl2pPr>
      <a:lvl3pPr marL="301843" algn="l" defTabSz="150922" rtl="0" eaLnBrk="1" latinLnBrk="0" hangingPunct="1">
        <a:defRPr sz="600" kern="1200">
          <a:solidFill>
            <a:schemeClr val="tx1"/>
          </a:solidFill>
          <a:latin typeface="+mn-lt"/>
          <a:ea typeface="+mn-ea"/>
          <a:cs typeface="+mn-cs"/>
        </a:defRPr>
      </a:lvl3pPr>
      <a:lvl4pPr marL="452765" algn="l" defTabSz="150922" rtl="0" eaLnBrk="1" latinLnBrk="0" hangingPunct="1">
        <a:defRPr sz="600" kern="1200">
          <a:solidFill>
            <a:schemeClr val="tx1"/>
          </a:solidFill>
          <a:latin typeface="+mn-lt"/>
          <a:ea typeface="+mn-ea"/>
          <a:cs typeface="+mn-cs"/>
        </a:defRPr>
      </a:lvl4pPr>
      <a:lvl5pPr marL="603687" algn="l" defTabSz="150922" rtl="0" eaLnBrk="1" latinLnBrk="0" hangingPunct="1">
        <a:defRPr sz="600" kern="1200">
          <a:solidFill>
            <a:schemeClr val="tx1"/>
          </a:solidFill>
          <a:latin typeface="+mn-lt"/>
          <a:ea typeface="+mn-ea"/>
          <a:cs typeface="+mn-cs"/>
        </a:defRPr>
      </a:lvl5pPr>
      <a:lvl6pPr marL="754609" algn="l" defTabSz="150922" rtl="0" eaLnBrk="1" latinLnBrk="0" hangingPunct="1">
        <a:defRPr sz="600" kern="1200">
          <a:solidFill>
            <a:schemeClr val="tx1"/>
          </a:solidFill>
          <a:latin typeface="+mn-lt"/>
          <a:ea typeface="+mn-ea"/>
          <a:cs typeface="+mn-cs"/>
        </a:defRPr>
      </a:lvl6pPr>
      <a:lvl7pPr marL="905530" algn="l" defTabSz="150922" rtl="0" eaLnBrk="1" latinLnBrk="0" hangingPunct="1">
        <a:defRPr sz="600" kern="1200">
          <a:solidFill>
            <a:schemeClr val="tx1"/>
          </a:solidFill>
          <a:latin typeface="+mn-lt"/>
          <a:ea typeface="+mn-ea"/>
          <a:cs typeface="+mn-cs"/>
        </a:defRPr>
      </a:lvl7pPr>
      <a:lvl8pPr marL="1056452" algn="l" defTabSz="150922" rtl="0" eaLnBrk="1" latinLnBrk="0" hangingPunct="1">
        <a:defRPr sz="600" kern="1200">
          <a:solidFill>
            <a:schemeClr val="tx1"/>
          </a:solidFill>
          <a:latin typeface="+mn-lt"/>
          <a:ea typeface="+mn-ea"/>
          <a:cs typeface="+mn-cs"/>
        </a:defRPr>
      </a:lvl8pPr>
      <a:lvl9pPr marL="1207374" algn="l" defTabSz="150922"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oleObject" Target="???"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5956" y="871645"/>
            <a:ext cx="9640642" cy="1205012"/>
          </a:xfrm>
          <a:noFill/>
        </p:spPr>
        <p:txBody>
          <a:bodyPr/>
          <a:lstStyle/>
          <a:p>
            <a:r>
              <a:rPr lang="en-US" sz="4400" b="1" dirty="0">
                <a:solidFill>
                  <a:srgbClr val="0070C0"/>
                </a:solidFill>
                <a:ea typeface="ＭＳ Ｐゴシック" charset="0"/>
                <a:cs typeface="ＭＳ Ｐゴシック" charset="0"/>
              </a:rPr>
              <a:t>Space Physics Data Facility (SPDF) and Our Collaboration with CCMC</a:t>
            </a:r>
            <a:endParaRPr lang="en-US" sz="4400" b="1" dirty="0">
              <a:solidFill>
                <a:srgbClr val="0070C0"/>
              </a:solidFill>
            </a:endParaRPr>
          </a:p>
        </p:txBody>
      </p:sp>
      <p:sp>
        <p:nvSpPr>
          <p:cNvPr id="6" name="Rectangle 5"/>
          <p:cNvSpPr txBox="1">
            <a:spLocks noChangeArrowheads="1"/>
          </p:cNvSpPr>
          <p:nvPr/>
        </p:nvSpPr>
        <p:spPr bwMode="auto">
          <a:xfrm>
            <a:off x="1731464" y="2743199"/>
            <a:ext cx="8889643" cy="35782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t" anchorCtr="0" compatLnSpc="1">
            <a:prstTxWarp prst="textNoShape">
              <a:avLst/>
            </a:prstTxWarp>
          </a:bodyPr>
          <a:lstStyle>
            <a:lvl1pPr marL="0" indent="0" algn="ctr" defTabSz="1172788" rtl="0" eaLnBrk="1" fontAlgn="base" hangingPunct="1">
              <a:spcBef>
                <a:spcPct val="20000"/>
              </a:spcBef>
              <a:spcAft>
                <a:spcPct val="0"/>
              </a:spcAft>
              <a:buNone/>
              <a:defRPr sz="4100">
                <a:solidFill>
                  <a:schemeClr val="tx1"/>
                </a:solidFill>
                <a:latin typeface="+mn-lt"/>
                <a:ea typeface="+mn-ea"/>
                <a:cs typeface="+mn-cs"/>
              </a:defRPr>
            </a:lvl1pPr>
            <a:lvl2pPr marL="150922" indent="0" algn="ctr" defTabSz="1172788" rtl="0" eaLnBrk="1" fontAlgn="base" hangingPunct="1">
              <a:spcBef>
                <a:spcPct val="20000"/>
              </a:spcBef>
              <a:spcAft>
                <a:spcPct val="0"/>
              </a:spcAft>
              <a:buNone/>
              <a:defRPr sz="3600">
                <a:solidFill>
                  <a:schemeClr val="tx1"/>
                </a:solidFill>
                <a:latin typeface="+mn-lt"/>
                <a:ea typeface="+mn-ea"/>
              </a:defRPr>
            </a:lvl2pPr>
            <a:lvl3pPr marL="301843" indent="0" algn="ctr" defTabSz="1172788" rtl="0" eaLnBrk="1" fontAlgn="base" hangingPunct="1">
              <a:spcBef>
                <a:spcPct val="20000"/>
              </a:spcBef>
              <a:spcAft>
                <a:spcPct val="0"/>
              </a:spcAft>
              <a:buNone/>
              <a:defRPr sz="3100">
                <a:solidFill>
                  <a:schemeClr val="tx1"/>
                </a:solidFill>
                <a:latin typeface="+mn-lt"/>
                <a:ea typeface="+mn-ea"/>
              </a:defRPr>
            </a:lvl3pPr>
            <a:lvl4pPr marL="452765" indent="0" algn="ctr" defTabSz="1172788" rtl="0" eaLnBrk="1" fontAlgn="base" hangingPunct="1">
              <a:spcBef>
                <a:spcPct val="20000"/>
              </a:spcBef>
              <a:spcAft>
                <a:spcPct val="0"/>
              </a:spcAft>
              <a:buNone/>
              <a:defRPr sz="2500">
                <a:solidFill>
                  <a:schemeClr val="tx1"/>
                </a:solidFill>
                <a:latin typeface="+mn-lt"/>
                <a:ea typeface="+mn-ea"/>
              </a:defRPr>
            </a:lvl4pPr>
            <a:lvl5pPr marL="603687" indent="0" algn="ctr" defTabSz="1172788" rtl="0" eaLnBrk="1" fontAlgn="base" hangingPunct="1">
              <a:spcBef>
                <a:spcPct val="20000"/>
              </a:spcBef>
              <a:spcAft>
                <a:spcPct val="0"/>
              </a:spcAft>
              <a:buNone/>
              <a:defRPr sz="2500">
                <a:solidFill>
                  <a:schemeClr val="tx1"/>
                </a:solidFill>
                <a:latin typeface="+mn-lt"/>
                <a:ea typeface="+mn-ea"/>
              </a:defRPr>
            </a:lvl5pPr>
            <a:lvl6pPr marL="754609" indent="0" algn="ctr" defTabSz="1172788" rtl="0" eaLnBrk="1" fontAlgn="base" hangingPunct="1">
              <a:spcBef>
                <a:spcPct val="20000"/>
              </a:spcBef>
              <a:spcAft>
                <a:spcPct val="0"/>
              </a:spcAft>
              <a:buNone/>
              <a:defRPr sz="2500">
                <a:solidFill>
                  <a:schemeClr val="tx1"/>
                </a:solidFill>
                <a:latin typeface="+mn-lt"/>
                <a:ea typeface="+mn-ea"/>
              </a:defRPr>
            </a:lvl6pPr>
            <a:lvl7pPr marL="905530" indent="0" algn="ctr" defTabSz="1172788" rtl="0" eaLnBrk="1" fontAlgn="base" hangingPunct="1">
              <a:spcBef>
                <a:spcPct val="20000"/>
              </a:spcBef>
              <a:spcAft>
                <a:spcPct val="0"/>
              </a:spcAft>
              <a:buNone/>
              <a:defRPr sz="2500">
                <a:solidFill>
                  <a:schemeClr val="tx1"/>
                </a:solidFill>
                <a:latin typeface="+mn-lt"/>
                <a:ea typeface="+mn-ea"/>
              </a:defRPr>
            </a:lvl7pPr>
            <a:lvl8pPr marL="1056452" indent="0" algn="ctr" defTabSz="1172788" rtl="0" eaLnBrk="1" fontAlgn="base" hangingPunct="1">
              <a:spcBef>
                <a:spcPct val="20000"/>
              </a:spcBef>
              <a:spcAft>
                <a:spcPct val="0"/>
              </a:spcAft>
              <a:buNone/>
              <a:defRPr sz="2500">
                <a:solidFill>
                  <a:schemeClr val="tx1"/>
                </a:solidFill>
                <a:latin typeface="+mn-lt"/>
                <a:ea typeface="+mn-ea"/>
              </a:defRPr>
            </a:lvl8pPr>
            <a:lvl9pPr marL="1207374" indent="0" algn="ctr" defTabSz="1172788" rtl="0" eaLnBrk="1" fontAlgn="base" hangingPunct="1">
              <a:spcBef>
                <a:spcPct val="20000"/>
              </a:spcBef>
              <a:spcAft>
                <a:spcPct val="0"/>
              </a:spcAft>
              <a:buNone/>
              <a:defRPr sz="2500">
                <a:solidFill>
                  <a:schemeClr val="tx1"/>
                </a:solidFill>
                <a:latin typeface="+mn-lt"/>
                <a:ea typeface="+mn-ea"/>
              </a:defRPr>
            </a:lvl9pPr>
          </a:lstStyle>
          <a:p>
            <a:pPr>
              <a:spcBef>
                <a:spcPts val="0"/>
              </a:spcBef>
            </a:pPr>
            <a:r>
              <a:rPr lang="en-US" sz="3200" dirty="0"/>
              <a:t>Lan Jian, Robert Candey, Tamara Kovalick, </a:t>
            </a:r>
          </a:p>
          <a:p>
            <a:pPr>
              <a:spcBef>
                <a:spcPts val="0"/>
              </a:spcBef>
            </a:pPr>
            <a:r>
              <a:rPr lang="en-US" sz="3200" dirty="0"/>
              <a:t>and the SPDF Team</a:t>
            </a:r>
          </a:p>
          <a:p>
            <a:endParaRPr lang="en-US" sz="1800" baseline="30000" dirty="0"/>
          </a:p>
          <a:p>
            <a:pPr>
              <a:spcBef>
                <a:spcPts val="0"/>
              </a:spcBef>
            </a:pPr>
            <a:r>
              <a:rPr lang="en-US" sz="3200" dirty="0">
                <a:latin typeface="Arial" charset="0"/>
                <a:ea typeface="ＭＳ Ｐゴシック" charset="0"/>
                <a:cs typeface="ＭＳ Ｐゴシック" charset="0"/>
              </a:rPr>
              <a:t> </a:t>
            </a:r>
            <a:r>
              <a:rPr lang="en-US" sz="2800" dirty="0"/>
              <a:t>NASA Goddard Space Flight Center, Greenbelt, MD</a:t>
            </a:r>
          </a:p>
          <a:p>
            <a:pPr>
              <a:spcBef>
                <a:spcPts val="0"/>
              </a:spcBef>
            </a:pPr>
            <a:endParaRPr lang="en-US" sz="1800" dirty="0"/>
          </a:p>
          <a:p>
            <a:pPr>
              <a:spcBef>
                <a:spcPts val="0"/>
              </a:spcBef>
            </a:pPr>
            <a:endParaRPr lang="en-US" sz="1800" dirty="0"/>
          </a:p>
          <a:p>
            <a:r>
              <a:rPr lang="en-US" sz="2800" dirty="0"/>
              <a:t>CCMC Workshop	June 10, 2022</a:t>
            </a:r>
          </a:p>
          <a:p>
            <a:r>
              <a:rPr lang="en-US" sz="2800" dirty="0"/>
              <a:t>The Hotel at University of Maryland, College Park, MD</a:t>
            </a:r>
          </a:p>
        </p:txBody>
      </p:sp>
    </p:spTree>
    <p:extLst>
      <p:ext uri="{BB962C8B-B14F-4D97-AF65-F5344CB8AC3E}">
        <p14:creationId xmlns:p14="http://schemas.microsoft.com/office/powerpoint/2010/main" val="253832939"/>
      </p:ext>
    </p:extLst>
  </p:cSld>
  <p:clrMapOvr>
    <a:masterClrMapping/>
  </p:clrMapOvr>
  <mc:AlternateContent xmlns:mc="http://schemas.openxmlformats.org/markup-compatibility/2006" xmlns:p14="http://schemas.microsoft.com/office/powerpoint/2010/main">
    <mc:Choice Requires="p14">
      <p:transition spd="med" p14:dur="700" advTm="25704">
        <p:fade/>
      </p:transition>
    </mc:Choice>
    <mc:Fallback xmlns="">
      <p:transition spd="med" advTm="2570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61713"/>
            <a:ext cx="7886700" cy="465454"/>
          </a:xfrm>
        </p:spPr>
        <p:txBody>
          <a:bodyPr>
            <a:noAutofit/>
          </a:bodyPr>
          <a:lstStyle/>
          <a:p>
            <a:pPr algn="ctr"/>
            <a:r>
              <a:rPr lang="en-US" sz="3600" b="1" dirty="0">
                <a:solidFill>
                  <a:srgbClr val="0070C0"/>
                </a:solidFill>
                <a:latin typeface="Arial" panose="020B0604020202020204" pitchFamily="34" charset="0"/>
                <a:cs typeface="Arial" panose="020B0604020202020204" pitchFamily="34" charset="0"/>
              </a:rPr>
              <a:t>Additional Resources at </a:t>
            </a:r>
            <a:r>
              <a:rPr lang="en-US" sz="3600" b="1" dirty="0" err="1">
                <a:solidFill>
                  <a:srgbClr val="0070C0"/>
                </a:solidFill>
                <a:latin typeface="Arial" panose="020B0604020202020204" pitchFamily="34" charset="0"/>
                <a:cs typeface="Arial" panose="020B0604020202020204" pitchFamily="34" charset="0"/>
              </a:rPr>
              <a:t>CDAWeb</a:t>
            </a:r>
            <a:endParaRPr lang="en-US" sz="3600" b="1" dirty="0">
              <a:solidFill>
                <a:srgbClr val="0070C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745BEDD-9892-4C4B-A0CD-E3C5C386DE05}"/>
              </a:ext>
            </a:extLst>
          </p:cNvPr>
          <p:cNvSpPr txBox="1"/>
          <p:nvPr/>
        </p:nvSpPr>
        <p:spPr>
          <a:xfrm>
            <a:off x="3628582" y="879569"/>
            <a:ext cx="7899920" cy="400110"/>
          </a:xfrm>
          <a:prstGeom prst="rect">
            <a:avLst/>
          </a:prstGeom>
          <a:noFill/>
        </p:spPr>
        <p:txBody>
          <a:bodyPr wrap="none" rtlCol="0">
            <a:spAutoFit/>
          </a:bodyPr>
          <a:lstStyle/>
          <a:p>
            <a:r>
              <a:rPr lang="en-US" sz="2000" dirty="0"/>
              <a:t>Part of the Inventory Plot for Parker Solar Probe (PSP) Data in 2019</a:t>
            </a:r>
          </a:p>
        </p:txBody>
      </p:sp>
      <p:sp>
        <p:nvSpPr>
          <p:cNvPr id="14" name="TextBox 13">
            <a:extLst>
              <a:ext uri="{FF2B5EF4-FFF2-40B4-BE49-F238E27FC236}">
                <a16:creationId xmlns:a16="http://schemas.microsoft.com/office/drawing/2014/main" id="{EC6CB084-1D84-41AC-BA93-96D467CCE963}"/>
              </a:ext>
            </a:extLst>
          </p:cNvPr>
          <p:cNvSpPr txBox="1"/>
          <p:nvPr/>
        </p:nvSpPr>
        <p:spPr>
          <a:xfrm>
            <a:off x="838201" y="5882891"/>
            <a:ext cx="10820397" cy="830997"/>
          </a:xfrm>
          <a:prstGeom prst="rect">
            <a:avLst/>
          </a:prstGeom>
          <a:noFill/>
        </p:spPr>
        <p:txBody>
          <a:bodyPr wrap="square" rtlCol="0">
            <a:spAutoFit/>
          </a:bodyPr>
          <a:lstStyle/>
          <a:p>
            <a:r>
              <a:rPr lang="en-US" sz="2000" dirty="0"/>
              <a:t>At </a:t>
            </a:r>
            <a:r>
              <a:rPr lang="en-US" sz="2000" dirty="0" err="1"/>
              <a:t>CDAWeb</a:t>
            </a:r>
            <a:r>
              <a:rPr lang="en-US" sz="2000" dirty="0"/>
              <a:t>, the inventory plots are available for every mission and they are updated daily.</a:t>
            </a:r>
          </a:p>
          <a:p>
            <a:endParaRPr lang="en-US" sz="800" dirty="0"/>
          </a:p>
          <a:p>
            <a:r>
              <a:rPr lang="en-US" sz="2000" dirty="0"/>
              <a:t>There are also usage statistics for all the data sets.</a:t>
            </a:r>
          </a:p>
        </p:txBody>
      </p:sp>
      <p:pic>
        <p:nvPicPr>
          <p:cNvPr id="18" name="Picture 17">
            <a:extLst>
              <a:ext uri="{FF2B5EF4-FFF2-40B4-BE49-F238E27FC236}">
                <a16:creationId xmlns:a16="http://schemas.microsoft.com/office/drawing/2014/main" id="{0E82141A-39CF-4138-B9C1-9FF5E368F1F4}"/>
              </a:ext>
            </a:extLst>
          </p:cNvPr>
          <p:cNvPicPr>
            <a:picLocks noChangeAspect="1"/>
          </p:cNvPicPr>
          <p:nvPr/>
        </p:nvPicPr>
        <p:blipFill rotWithShape="1">
          <a:blip r:embed="rId2"/>
          <a:srcRect t="1769" b="82096"/>
          <a:stretch/>
        </p:blipFill>
        <p:spPr>
          <a:xfrm>
            <a:off x="279773" y="1360542"/>
            <a:ext cx="11748937" cy="1687461"/>
          </a:xfrm>
          <a:prstGeom prst="rect">
            <a:avLst/>
          </a:prstGeom>
        </p:spPr>
      </p:pic>
      <p:pic>
        <p:nvPicPr>
          <p:cNvPr id="19" name="Picture 18">
            <a:extLst>
              <a:ext uri="{FF2B5EF4-FFF2-40B4-BE49-F238E27FC236}">
                <a16:creationId xmlns:a16="http://schemas.microsoft.com/office/drawing/2014/main" id="{05246FB0-EA0D-4E73-81C5-663291428909}"/>
              </a:ext>
            </a:extLst>
          </p:cNvPr>
          <p:cNvPicPr>
            <a:picLocks noChangeAspect="1"/>
          </p:cNvPicPr>
          <p:nvPr/>
        </p:nvPicPr>
        <p:blipFill rotWithShape="1">
          <a:blip r:embed="rId2"/>
          <a:srcRect t="66626" b="5466"/>
          <a:stretch/>
        </p:blipFill>
        <p:spPr>
          <a:xfrm>
            <a:off x="279773" y="3050691"/>
            <a:ext cx="11748943" cy="2886629"/>
          </a:xfrm>
          <a:prstGeom prst="rect">
            <a:avLst/>
          </a:prstGeom>
        </p:spPr>
      </p:pic>
    </p:spTree>
    <p:extLst>
      <p:ext uri="{BB962C8B-B14F-4D97-AF65-F5344CB8AC3E}">
        <p14:creationId xmlns:p14="http://schemas.microsoft.com/office/powerpoint/2010/main" val="58924278"/>
      </p:ext>
    </p:extLst>
  </p:cSld>
  <p:clrMapOvr>
    <a:masterClrMapping/>
  </p:clrMapOvr>
  <mc:AlternateContent xmlns:mc="http://schemas.openxmlformats.org/markup-compatibility/2006" xmlns:p14="http://schemas.microsoft.com/office/powerpoint/2010/main">
    <mc:Choice Requires="p14">
      <p:transition spd="slow" p14:dur="2000" advTm="42190"/>
    </mc:Choice>
    <mc:Fallback xmlns="">
      <p:transition spd="slow" advTm="421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title" idx="4294967295"/>
          </p:nvPr>
        </p:nvSpPr>
        <p:spPr>
          <a:xfrm>
            <a:off x="2014180" y="224634"/>
            <a:ext cx="8025171" cy="532009"/>
          </a:xfrm>
          <a:noFill/>
        </p:spPr>
        <p:txBody>
          <a:bodyPr>
            <a:noAutofit/>
          </a:bodyPr>
          <a:lstStyle/>
          <a:p>
            <a:pPr algn="ctr"/>
            <a:r>
              <a:rPr lang="en-US" sz="3200" b="1" dirty="0">
                <a:solidFill>
                  <a:srgbClr val="0070C0"/>
                </a:solidFill>
                <a:latin typeface="Arial" panose="020B0604020202020204" pitchFamily="34" charset="0"/>
                <a:ea typeface="ＭＳ Ｐゴシック" charset="0"/>
                <a:cs typeface="Arial" panose="020B0604020202020204" pitchFamily="34" charset="0"/>
              </a:rPr>
              <a:t>2. Satellite Situation Center (</a:t>
            </a:r>
            <a:r>
              <a:rPr lang="en-US" sz="3200" b="1" dirty="0" err="1">
                <a:solidFill>
                  <a:srgbClr val="0070C0"/>
                </a:solidFill>
                <a:latin typeface="Arial" panose="020B0604020202020204" pitchFamily="34" charset="0"/>
                <a:ea typeface="ＭＳ Ｐゴシック" charset="0"/>
                <a:cs typeface="Arial" panose="020B0604020202020204" pitchFamily="34" charset="0"/>
              </a:rPr>
              <a:t>SSCWeb</a:t>
            </a:r>
            <a:r>
              <a:rPr lang="en-US" sz="3200" b="1" dirty="0">
                <a:solidFill>
                  <a:srgbClr val="0070C0"/>
                </a:solidFill>
                <a:latin typeface="Arial" panose="020B0604020202020204" pitchFamily="34" charset="0"/>
                <a:ea typeface="ＭＳ Ｐゴシック" charset="0"/>
                <a:cs typeface="Arial" panose="020B0604020202020204" pitchFamily="34" charset="0"/>
              </a:rPr>
              <a:t>)</a:t>
            </a:r>
          </a:p>
        </p:txBody>
      </p:sp>
      <p:sp>
        <p:nvSpPr>
          <p:cNvPr id="6146" name="Rectangle 8"/>
          <p:cNvSpPr>
            <a:spLocks noGrp="1" noChangeArrowheads="1"/>
          </p:cNvSpPr>
          <p:nvPr>
            <p:ph type="body" idx="4294967295"/>
          </p:nvPr>
        </p:nvSpPr>
        <p:spPr>
          <a:xfrm>
            <a:off x="1725183" y="804314"/>
            <a:ext cx="8647751" cy="1455072"/>
          </a:xfrm>
        </p:spPr>
        <p:txBody>
          <a:bodyPr>
            <a:noAutofit/>
          </a:bodyPr>
          <a:lstStyle/>
          <a:p>
            <a:pPr>
              <a:spcBef>
                <a:spcPts val="600"/>
              </a:spcBef>
              <a:buFont typeface="Courier New" panose="02070309020205020404" pitchFamily="49" charset="0"/>
              <a:buChar char="o"/>
            </a:pPr>
            <a:r>
              <a:rPr lang="en-US" sz="2000" dirty="0"/>
              <a:t>Include most </a:t>
            </a:r>
            <a:r>
              <a:rPr lang="en-US" sz="2000" dirty="0" err="1"/>
              <a:t>heliospheric</a:t>
            </a:r>
            <a:r>
              <a:rPr lang="en-US" sz="2000" dirty="0"/>
              <a:t> satellites and many ground stations </a:t>
            </a:r>
          </a:p>
          <a:p>
            <a:pPr>
              <a:spcBef>
                <a:spcPts val="600"/>
              </a:spcBef>
              <a:buFont typeface="Courier New" panose="02070309020205020404" pitchFamily="49" charset="0"/>
              <a:buChar char="o"/>
            </a:pPr>
            <a:r>
              <a:rPr lang="en-US" sz="2000" dirty="0"/>
              <a:t>List and plot orbits of multiple s/c in a variety of coordinate systems </a:t>
            </a:r>
          </a:p>
          <a:p>
            <a:pPr>
              <a:spcBef>
                <a:spcPts val="600"/>
              </a:spcBef>
              <a:buFont typeface="Courier New" panose="02070309020205020404" pitchFamily="49" charset="0"/>
              <a:buChar char="o"/>
            </a:pPr>
            <a:r>
              <a:rPr lang="en-US" sz="2000" b="1" dirty="0"/>
              <a:t>4D Orbit Viewer: </a:t>
            </a:r>
            <a:r>
              <a:rPr lang="en-US" sz="2000" dirty="0"/>
              <a:t>Interactive 4D animation of orbits</a:t>
            </a:r>
          </a:p>
          <a:p>
            <a:pPr>
              <a:spcBef>
                <a:spcPts val="600"/>
              </a:spcBef>
              <a:buFont typeface="Courier New" panose="02070309020205020404" pitchFamily="49" charset="0"/>
              <a:buChar char="o"/>
            </a:pPr>
            <a:r>
              <a:rPr lang="en-US" sz="2000" dirty="0"/>
              <a:t>Query for satellite-satellite and satellite-ground station conjunctions </a:t>
            </a:r>
          </a:p>
        </p:txBody>
      </p:sp>
      <p:cxnSp>
        <p:nvCxnSpPr>
          <p:cNvPr id="4" name="Straight Arrow Connector 3"/>
          <p:cNvCxnSpPr>
            <a:cxnSpLocks/>
          </p:cNvCxnSpPr>
          <p:nvPr/>
        </p:nvCxnSpPr>
        <p:spPr bwMode="auto">
          <a:xfrm flipH="1">
            <a:off x="1923747" y="1579465"/>
            <a:ext cx="330923" cy="949384"/>
          </a:xfrm>
          <a:prstGeom prst="straightConnector1">
            <a:avLst/>
          </a:prstGeom>
          <a:ln>
            <a:headEnd type="none" w="med" len="med"/>
            <a:tailEnd type="triangle" w="lg" len="lg"/>
          </a:ln>
        </p:spPr>
        <p:style>
          <a:lnRef idx="3">
            <a:schemeClr val="accent2"/>
          </a:lnRef>
          <a:fillRef idx="0">
            <a:schemeClr val="accent2"/>
          </a:fillRef>
          <a:effectRef idx="2">
            <a:schemeClr val="accent2"/>
          </a:effectRef>
          <a:fontRef idx="minor">
            <a:schemeClr val="tx1"/>
          </a:fontRef>
        </p:style>
      </p:cxnSp>
      <p:grpSp>
        <p:nvGrpSpPr>
          <p:cNvPr id="8" name="Group 7">
            <a:extLst>
              <a:ext uri="{FF2B5EF4-FFF2-40B4-BE49-F238E27FC236}">
                <a16:creationId xmlns:a16="http://schemas.microsoft.com/office/drawing/2014/main" id="{C66EAF46-6F5E-46DF-90FF-696051856822}"/>
              </a:ext>
            </a:extLst>
          </p:cNvPr>
          <p:cNvGrpSpPr/>
          <p:nvPr/>
        </p:nvGrpSpPr>
        <p:grpSpPr>
          <a:xfrm>
            <a:off x="6497895" y="2605161"/>
            <a:ext cx="4867819" cy="3938919"/>
            <a:chOff x="366587" y="1199876"/>
            <a:chExt cx="7443913" cy="5006305"/>
          </a:xfrm>
        </p:grpSpPr>
        <p:pic>
          <p:nvPicPr>
            <p:cNvPr id="9" name="Picture 8">
              <a:extLst>
                <a:ext uri="{FF2B5EF4-FFF2-40B4-BE49-F238E27FC236}">
                  <a16:creationId xmlns:a16="http://schemas.microsoft.com/office/drawing/2014/main" id="{95697033-3189-46F1-991C-1F29B29A4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87" y="1199876"/>
              <a:ext cx="7443913" cy="5006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a:extLst>
                <a:ext uri="{FF2B5EF4-FFF2-40B4-BE49-F238E27FC236}">
                  <a16:creationId xmlns:a16="http://schemas.microsoft.com/office/drawing/2014/main" id="{BC4512FF-5BA7-44E8-93EC-E76B026D350D}"/>
                </a:ext>
              </a:extLst>
            </p:cNvPr>
            <p:cNvSpPr txBox="1"/>
            <p:nvPr/>
          </p:nvSpPr>
          <p:spPr>
            <a:xfrm>
              <a:off x="634510" y="4671646"/>
              <a:ext cx="2049833" cy="1011039"/>
            </a:xfrm>
            <a:prstGeom prst="rect">
              <a:avLst/>
            </a:prstGeom>
            <a:solidFill>
              <a:srgbClr val="800000"/>
            </a:solidFill>
          </p:spPr>
          <p:txBody>
            <a:bodyPr wrap="square" rtlCol="0">
              <a:spAutoFit/>
            </a:bodyPr>
            <a:lstStyle/>
            <a:p>
              <a:pPr algn="ctr"/>
              <a:r>
                <a:rPr lang="en-US" sz="825" b="1" dirty="0">
                  <a:solidFill>
                    <a:srgbClr val="FFFC02"/>
                  </a:solidFill>
                  <a:latin typeface="Arial"/>
                  <a:cs typeface="Arial"/>
                </a:rPr>
                <a:t>Simulated ICON+SWARM coverage in GOLD FOV</a:t>
              </a:r>
            </a:p>
          </p:txBody>
        </p:sp>
        <p:pic>
          <p:nvPicPr>
            <p:cNvPr id="11" name="Picture 10">
              <a:extLst>
                <a:ext uri="{FF2B5EF4-FFF2-40B4-BE49-F238E27FC236}">
                  <a16:creationId xmlns:a16="http://schemas.microsoft.com/office/drawing/2014/main" id="{16BF7036-4F78-4028-BEB2-E05685909F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60746"/>
            <a:stretch/>
          </p:blipFill>
          <p:spPr bwMode="auto">
            <a:xfrm>
              <a:off x="552556" y="1274762"/>
              <a:ext cx="1737360" cy="80962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grpSp>
      <p:cxnSp>
        <p:nvCxnSpPr>
          <p:cNvPr id="12" name="Straight Arrow Connector 11">
            <a:extLst>
              <a:ext uri="{FF2B5EF4-FFF2-40B4-BE49-F238E27FC236}">
                <a16:creationId xmlns:a16="http://schemas.microsoft.com/office/drawing/2014/main" id="{9FC45262-A9EA-4B32-9943-82191AE95880}"/>
              </a:ext>
            </a:extLst>
          </p:cNvPr>
          <p:cNvCxnSpPr>
            <a:cxnSpLocks/>
          </p:cNvCxnSpPr>
          <p:nvPr/>
        </p:nvCxnSpPr>
        <p:spPr bwMode="auto">
          <a:xfrm>
            <a:off x="5830388" y="2307057"/>
            <a:ext cx="535908" cy="457914"/>
          </a:xfrm>
          <a:prstGeom prst="straightConnector1">
            <a:avLst/>
          </a:prstGeom>
          <a:ln>
            <a:solidFill>
              <a:srgbClr val="7030A0"/>
            </a:solidFill>
            <a:headEnd type="none" w="med" len="med"/>
            <a:tailEnd type="triangle" w="lg" len="lg"/>
          </a:ln>
        </p:spPr>
        <p:style>
          <a:lnRef idx="3">
            <a:schemeClr val="accent2"/>
          </a:lnRef>
          <a:fillRef idx="0">
            <a:schemeClr val="accent2"/>
          </a:fillRef>
          <a:effectRef idx="2">
            <a:schemeClr val="accent2"/>
          </a:effectRef>
          <a:fontRef idx="minor">
            <a:schemeClr val="tx1"/>
          </a:fontRef>
        </p:style>
      </p:cxnSp>
      <p:grpSp>
        <p:nvGrpSpPr>
          <p:cNvPr id="13" name="Group 12">
            <a:extLst>
              <a:ext uri="{FF2B5EF4-FFF2-40B4-BE49-F238E27FC236}">
                <a16:creationId xmlns:a16="http://schemas.microsoft.com/office/drawing/2014/main" id="{CF40EF55-33B3-825F-7A10-217B4025A574}"/>
              </a:ext>
            </a:extLst>
          </p:cNvPr>
          <p:cNvGrpSpPr/>
          <p:nvPr/>
        </p:nvGrpSpPr>
        <p:grpSpPr>
          <a:xfrm>
            <a:off x="990482" y="2605161"/>
            <a:ext cx="4703624" cy="3938919"/>
            <a:chOff x="371066" y="2620934"/>
            <a:chExt cx="6756809" cy="5155603"/>
          </a:xfrm>
        </p:grpSpPr>
        <p:pic>
          <p:nvPicPr>
            <p:cNvPr id="14" name="Picture 13" descr="Orbits2021_V2.tiff">
              <a:extLst>
                <a:ext uri="{FF2B5EF4-FFF2-40B4-BE49-F238E27FC236}">
                  <a16:creationId xmlns:a16="http://schemas.microsoft.com/office/drawing/2014/main" id="{442D4D37-397E-DC5B-B381-95635E8457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66" y="2620934"/>
              <a:ext cx="6756809" cy="5155603"/>
            </a:xfrm>
            <a:prstGeom prst="rect">
              <a:avLst/>
            </a:prstGeom>
          </p:spPr>
        </p:pic>
        <p:pic>
          <p:nvPicPr>
            <p:cNvPr id="15" name="Picture 14" descr="Labels_V3.tiff">
              <a:extLst>
                <a:ext uri="{FF2B5EF4-FFF2-40B4-BE49-F238E27FC236}">
                  <a16:creationId xmlns:a16="http://schemas.microsoft.com/office/drawing/2014/main" id="{043B69E6-BF3A-2FDA-FC10-22997DE040D8}"/>
                </a:ext>
              </a:extLst>
            </p:cNvPr>
            <p:cNvPicPr>
              <a:picLocks noChangeAspect="1"/>
            </p:cNvPicPr>
            <p:nvPr/>
          </p:nvPicPr>
          <p:blipFill rotWithShape="1">
            <a:blip r:embed="rId6">
              <a:extLst>
                <a:ext uri="{28A0092B-C50C-407E-A947-70E740481C1C}">
                  <a14:useLocalDpi xmlns:a14="http://schemas.microsoft.com/office/drawing/2010/main" val="0"/>
                </a:ext>
              </a:extLst>
            </a:blip>
            <a:srcRect l="-5" t="62347" r="49324" b="21183"/>
            <a:stretch/>
          </p:blipFill>
          <p:spPr>
            <a:xfrm>
              <a:off x="599666" y="2773334"/>
              <a:ext cx="3314533" cy="718663"/>
            </a:xfrm>
            <a:prstGeom prst="rect">
              <a:avLst/>
            </a:prstGeom>
          </p:spPr>
        </p:pic>
        <p:sp>
          <p:nvSpPr>
            <p:cNvPr id="16" name="TextBox 15">
              <a:extLst>
                <a:ext uri="{FF2B5EF4-FFF2-40B4-BE49-F238E27FC236}">
                  <a16:creationId xmlns:a16="http://schemas.microsoft.com/office/drawing/2014/main" id="{2CED76BC-E3D0-8F83-A322-95CA53144FC6}"/>
                </a:ext>
              </a:extLst>
            </p:cNvPr>
            <p:cNvSpPr txBox="1"/>
            <p:nvPr/>
          </p:nvSpPr>
          <p:spPr>
            <a:xfrm>
              <a:off x="505016" y="6579573"/>
              <a:ext cx="2200542" cy="1110035"/>
            </a:xfrm>
            <a:prstGeom prst="rect">
              <a:avLst/>
            </a:prstGeom>
            <a:solidFill>
              <a:srgbClr val="800000"/>
            </a:solidFill>
          </p:spPr>
          <p:txBody>
            <a:bodyPr wrap="square" rtlCol="0">
              <a:spAutoFit/>
            </a:bodyPr>
            <a:lstStyle/>
            <a:p>
              <a:pPr algn="ctr"/>
              <a:r>
                <a:rPr lang="en-US" sz="1200" b="1" dirty="0">
                  <a:solidFill>
                    <a:srgbClr val="FFFC02"/>
                  </a:solidFill>
                  <a:latin typeface="Arial"/>
                  <a:cs typeface="Arial"/>
                </a:rPr>
                <a:t>Extended Orbit Predicts : August 2021</a:t>
              </a:r>
            </a:p>
          </p:txBody>
        </p:sp>
      </p:grpSp>
      <p:sp>
        <p:nvSpPr>
          <p:cNvPr id="5" name="TextBox 4">
            <a:extLst>
              <a:ext uri="{FF2B5EF4-FFF2-40B4-BE49-F238E27FC236}">
                <a16:creationId xmlns:a16="http://schemas.microsoft.com/office/drawing/2014/main" id="{B8776CB8-7AD1-DD86-1213-7F3AF7132802}"/>
              </a:ext>
            </a:extLst>
          </p:cNvPr>
          <p:cNvSpPr txBox="1"/>
          <p:nvPr/>
        </p:nvSpPr>
        <p:spPr>
          <a:xfrm>
            <a:off x="10065189" y="541584"/>
            <a:ext cx="1585200" cy="769441"/>
          </a:xfrm>
          <a:prstGeom prst="rect">
            <a:avLst/>
          </a:prstGeom>
          <a:noFill/>
        </p:spPr>
        <p:txBody>
          <a:bodyPr wrap="square" rtlCol="0">
            <a:spAutoFit/>
          </a:bodyPr>
          <a:lstStyle/>
          <a:p>
            <a:pPr algn="ctr"/>
            <a:r>
              <a:rPr lang="en-US" sz="2200" dirty="0">
                <a:solidFill>
                  <a:srgbClr val="FF0000"/>
                </a:solidFill>
              </a:rPr>
              <a:t>Upgrade Is Coming !</a:t>
            </a:r>
          </a:p>
        </p:txBody>
      </p:sp>
      <p:sp>
        <p:nvSpPr>
          <p:cNvPr id="6" name="Slide Number Placeholder 5">
            <a:extLst>
              <a:ext uri="{FF2B5EF4-FFF2-40B4-BE49-F238E27FC236}">
                <a16:creationId xmlns:a16="http://schemas.microsoft.com/office/drawing/2014/main" id="{EC054C3C-16DF-A55A-1176-04BB58BDE2AD}"/>
              </a:ext>
            </a:extLst>
          </p:cNvPr>
          <p:cNvSpPr>
            <a:spLocks noGrp="1"/>
          </p:cNvSpPr>
          <p:nvPr>
            <p:ph type="sldNum" sz="quarter" idx="12"/>
          </p:nvPr>
        </p:nvSpPr>
        <p:spPr/>
        <p:txBody>
          <a:bodyPr/>
          <a:lstStyle/>
          <a:p>
            <a:fld id="{FB9C33C9-172C-EB4C-98D5-0E26F1E23F61}" type="slidenum">
              <a:rPr lang="en-US" smtClean="0"/>
              <a:t>11</a:t>
            </a:fld>
            <a:endParaRPr lang="en-US"/>
          </a:p>
        </p:txBody>
      </p:sp>
    </p:spTree>
    <p:extLst>
      <p:ext uri="{BB962C8B-B14F-4D97-AF65-F5344CB8AC3E}">
        <p14:creationId xmlns:p14="http://schemas.microsoft.com/office/powerpoint/2010/main" val="2792148958"/>
      </p:ext>
    </p:extLst>
  </p:cSld>
  <p:clrMapOvr>
    <a:masterClrMapping/>
  </p:clrMapOvr>
  <mc:AlternateContent xmlns:mc="http://schemas.openxmlformats.org/markup-compatibility/2006" xmlns:p14="http://schemas.microsoft.com/office/powerpoint/2010/main">
    <mc:Choice Requires="p14">
      <p:transition spd="med" p14:dur="700" advTm="17461">
        <p:fade/>
      </p:transition>
    </mc:Choice>
    <mc:Fallback xmlns="">
      <p:transition spd="med" advTm="1746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36FD6F-39C5-4ED3-934A-E72EE07656DC}"/>
              </a:ext>
            </a:extLst>
          </p:cNvPr>
          <p:cNvSpPr>
            <a:spLocks noGrp="1"/>
          </p:cNvSpPr>
          <p:nvPr>
            <p:ph type="title"/>
          </p:nvPr>
        </p:nvSpPr>
        <p:spPr>
          <a:xfrm>
            <a:off x="7750628" y="609600"/>
            <a:ext cx="3900033" cy="272143"/>
          </a:xfrm>
        </p:spPr>
        <p:txBody>
          <a:bodyPr/>
          <a:lstStyle/>
          <a:p>
            <a:r>
              <a:rPr lang="en-US" sz="4000" b="1" dirty="0">
                <a:solidFill>
                  <a:srgbClr val="0070C0"/>
                </a:solidFill>
              </a:rPr>
              <a:t>3. OMNI Web</a:t>
            </a:r>
          </a:p>
        </p:txBody>
      </p:sp>
      <p:sp>
        <p:nvSpPr>
          <p:cNvPr id="7" name="Content Placeholder 6">
            <a:extLst>
              <a:ext uri="{FF2B5EF4-FFF2-40B4-BE49-F238E27FC236}">
                <a16:creationId xmlns:a16="http://schemas.microsoft.com/office/drawing/2014/main" id="{91533470-1BD9-4192-ACAD-7E2D3C7E4758}"/>
              </a:ext>
            </a:extLst>
          </p:cNvPr>
          <p:cNvSpPr>
            <a:spLocks noGrp="1"/>
          </p:cNvSpPr>
          <p:nvPr>
            <p:ph idx="1"/>
          </p:nvPr>
        </p:nvSpPr>
        <p:spPr>
          <a:xfrm>
            <a:off x="7663540" y="1259921"/>
            <a:ext cx="4290270" cy="5253945"/>
          </a:xfrm>
        </p:spPr>
        <p:txBody>
          <a:bodyPr/>
          <a:lstStyle/>
          <a:p>
            <a:pPr marL="274320" indent="-274320">
              <a:spcBef>
                <a:spcPts val="1200"/>
              </a:spcBef>
            </a:pPr>
            <a:r>
              <a:rPr lang="en-US" sz="2200" dirty="0">
                <a:latin typeface="Calibri" panose="020F0502020204030204" pitchFamily="34" charset="0"/>
                <a:ea typeface="ＭＳ Ｐゴシック" charset="0"/>
                <a:cs typeface="Calibri" panose="020F0502020204030204" pitchFamily="34" charset="0"/>
              </a:rPr>
              <a:t>Database of plasma and magnetic field from </a:t>
            </a:r>
            <a:r>
              <a:rPr lang="en-US" sz="2200" b="1" dirty="0">
                <a:latin typeface="Calibri" panose="020F0502020204030204" pitchFamily="34" charset="0"/>
                <a:ea typeface="ＭＳ Ｐゴシック" charset="0"/>
                <a:cs typeface="Calibri" panose="020F0502020204030204" pitchFamily="34" charset="0"/>
              </a:rPr>
              <a:t>selected or combined</a:t>
            </a:r>
            <a:r>
              <a:rPr lang="en-US" sz="2200" dirty="0">
                <a:latin typeface="Calibri" panose="020F0502020204030204" pitchFamily="34" charset="0"/>
                <a:ea typeface="ＭＳ Ｐゴシック" charset="0"/>
                <a:cs typeface="Calibri" panose="020F0502020204030204" pitchFamily="34" charset="0"/>
              </a:rPr>
              <a:t> L1 s/c mapped to the nose of the Earth’s bow shock</a:t>
            </a:r>
          </a:p>
          <a:p>
            <a:pPr marL="274320" indent="-274320">
              <a:spcBef>
                <a:spcPts val="1200"/>
              </a:spcBef>
            </a:pPr>
            <a:r>
              <a:rPr lang="en-US" sz="2200" dirty="0">
                <a:latin typeface="Calibri" panose="020F0502020204030204" pitchFamily="34" charset="0"/>
                <a:cs typeface="Calibri" panose="020F0502020204030204" pitchFamily="34" charset="0"/>
              </a:rPr>
              <a:t>Based on a large volume of quality-controlled satellite measurements (since Nov. 1963) </a:t>
            </a:r>
          </a:p>
          <a:p>
            <a:pPr marL="274320" indent="-274320">
              <a:spcBef>
                <a:spcPts val="1200"/>
              </a:spcBef>
            </a:pPr>
            <a:r>
              <a:rPr lang="en-US" sz="2200" dirty="0">
                <a:latin typeface="Calibri" panose="020F0502020204030204" pitchFamily="34" charset="0"/>
                <a:cs typeface="Calibri" panose="020F0502020204030204" pitchFamily="34" charset="0"/>
              </a:rPr>
              <a:t>OMNI: 1-min, 5-min</a:t>
            </a:r>
          </a:p>
          <a:p>
            <a:pPr marL="274320" indent="-274320">
              <a:spcBef>
                <a:spcPts val="1200"/>
              </a:spcBef>
            </a:pPr>
            <a:r>
              <a:rPr lang="en-US" sz="2200" dirty="0">
                <a:latin typeface="Calibri" panose="020F0502020204030204" pitchFamily="34" charset="0"/>
                <a:cs typeface="Calibri" panose="020F0502020204030204" pitchFamily="34" charset="0"/>
              </a:rPr>
              <a:t>OMNI 2: hourly, daily, 27-day, yearly</a:t>
            </a:r>
          </a:p>
          <a:p>
            <a:pPr marL="274320" indent="-274320">
              <a:spcBef>
                <a:spcPts val="1200"/>
              </a:spcBef>
            </a:pPr>
            <a:r>
              <a:rPr lang="en-US" sz="2200" dirty="0">
                <a:latin typeface="Calibri" panose="020F0502020204030204" pitchFamily="34" charset="0"/>
                <a:cs typeface="Calibri" panose="020F0502020204030204" pitchFamily="34" charset="0"/>
              </a:rPr>
              <a:t>Some statistical functions: scatter plots, linear regression, etc.</a:t>
            </a:r>
          </a:p>
          <a:p>
            <a:endParaRPr lang="en-US" dirty="0"/>
          </a:p>
        </p:txBody>
      </p:sp>
      <p:pic>
        <p:nvPicPr>
          <p:cNvPr id="9" name="Picture 8">
            <a:extLst>
              <a:ext uri="{FF2B5EF4-FFF2-40B4-BE49-F238E27FC236}">
                <a16:creationId xmlns:a16="http://schemas.microsoft.com/office/drawing/2014/main" id="{F00B886B-8609-467D-8F32-6DE66481F9CB}"/>
              </a:ext>
            </a:extLst>
          </p:cNvPr>
          <p:cNvPicPr>
            <a:picLocks noChangeAspect="1"/>
          </p:cNvPicPr>
          <p:nvPr/>
        </p:nvPicPr>
        <p:blipFill>
          <a:blip r:embed="rId2"/>
          <a:stretch>
            <a:fillRect/>
          </a:stretch>
        </p:blipFill>
        <p:spPr>
          <a:xfrm>
            <a:off x="238190" y="641701"/>
            <a:ext cx="7343710" cy="6121401"/>
          </a:xfrm>
          <a:prstGeom prst="rect">
            <a:avLst/>
          </a:prstGeom>
        </p:spPr>
      </p:pic>
      <p:sp>
        <p:nvSpPr>
          <p:cNvPr id="8" name="TextBox 7">
            <a:extLst>
              <a:ext uri="{FF2B5EF4-FFF2-40B4-BE49-F238E27FC236}">
                <a16:creationId xmlns:a16="http://schemas.microsoft.com/office/drawing/2014/main" id="{D92F7D76-6BFA-4323-B4C9-2C4F17DC192D}"/>
              </a:ext>
            </a:extLst>
          </p:cNvPr>
          <p:cNvSpPr txBox="1"/>
          <p:nvPr/>
        </p:nvSpPr>
        <p:spPr>
          <a:xfrm>
            <a:off x="1317171" y="167534"/>
            <a:ext cx="6096000" cy="461665"/>
          </a:xfrm>
          <a:prstGeom prst="rect">
            <a:avLst/>
          </a:prstGeom>
          <a:noFill/>
        </p:spPr>
        <p:txBody>
          <a:bodyPr wrap="square">
            <a:spAutoFit/>
          </a:bodyPr>
          <a:lstStyle/>
          <a:p>
            <a:r>
              <a:rPr lang="en-US" sz="2400" dirty="0">
                <a:solidFill>
                  <a:srgbClr val="0070C0"/>
                </a:solidFill>
              </a:rPr>
              <a:t>https://omniweb.gsfc.nasa.gov/</a:t>
            </a:r>
          </a:p>
        </p:txBody>
      </p:sp>
      <p:cxnSp>
        <p:nvCxnSpPr>
          <p:cNvPr id="3" name="Straight Connector 2">
            <a:extLst>
              <a:ext uri="{FF2B5EF4-FFF2-40B4-BE49-F238E27FC236}">
                <a16:creationId xmlns:a16="http://schemas.microsoft.com/office/drawing/2014/main" id="{6155C344-5003-8F4B-0CC0-8EE471B81DC8}"/>
              </a:ext>
            </a:extLst>
          </p:cNvPr>
          <p:cNvCxnSpPr>
            <a:cxnSpLocks/>
          </p:cNvCxnSpPr>
          <p:nvPr/>
        </p:nvCxnSpPr>
        <p:spPr bwMode="auto">
          <a:xfrm>
            <a:off x="5152292" y="5046303"/>
            <a:ext cx="1961941"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32161145"/>
      </p:ext>
    </p:extLst>
  </p:cSld>
  <p:clrMapOvr>
    <a:masterClrMapping/>
  </p:clrMapOvr>
  <mc:AlternateContent xmlns:mc="http://schemas.openxmlformats.org/markup-compatibility/2006" xmlns:p14="http://schemas.microsoft.com/office/powerpoint/2010/main">
    <mc:Choice Requires="p14">
      <p:transition spd="med" p14:dur="700" advTm="58816">
        <p:fade/>
      </p:transition>
    </mc:Choice>
    <mc:Fallback xmlns="">
      <p:transition spd="med" advTm="5881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92" y="119096"/>
            <a:ext cx="10842337" cy="599995"/>
          </a:xfrm>
        </p:spPr>
        <p:txBody>
          <a:bodyPr>
            <a:noAutofit/>
          </a:bodyPr>
          <a:lstStyle/>
          <a:p>
            <a:r>
              <a:rPr lang="en-US" sz="3200" b="1" dirty="0">
                <a:solidFill>
                  <a:srgbClr val="0070C0"/>
                </a:solidFill>
                <a:cs typeface="Arial" panose="020B0604020202020204" pitchFamily="34" charset="0"/>
              </a:rPr>
              <a:t>COHO Web </a:t>
            </a:r>
            <a:r>
              <a:rPr lang="en-US" sz="2800" dirty="0">
                <a:solidFill>
                  <a:srgbClr val="0070C0"/>
                </a:solidFill>
                <a:cs typeface="Arial" panose="020B0604020202020204" pitchFamily="34" charset="0"/>
              </a:rPr>
              <a:t>(</a:t>
            </a:r>
            <a:r>
              <a:rPr lang="en-US" sz="2800" dirty="0">
                <a:solidFill>
                  <a:srgbClr val="0070C0"/>
                </a:solidFill>
              </a:rPr>
              <a:t>https://omniweb.gsfc.nasa.gov/coho/</a:t>
            </a:r>
            <a:r>
              <a:rPr lang="en-US" sz="2800" dirty="0">
                <a:solidFill>
                  <a:srgbClr val="0070C0"/>
                </a:solidFill>
                <a:cs typeface="Arial" panose="020B0604020202020204" pitchFamily="34" charset="0"/>
              </a:rPr>
              <a:t>)</a:t>
            </a:r>
          </a:p>
        </p:txBody>
      </p:sp>
      <p:sp>
        <p:nvSpPr>
          <p:cNvPr id="4" name="Content Placeholder 3">
            <a:extLst>
              <a:ext uri="{FF2B5EF4-FFF2-40B4-BE49-F238E27FC236}">
                <a16:creationId xmlns:a16="http://schemas.microsoft.com/office/drawing/2014/main" id="{6E6F9625-D797-53C6-9491-D9E98ECDB8E5}"/>
              </a:ext>
            </a:extLst>
          </p:cNvPr>
          <p:cNvSpPr>
            <a:spLocks noGrp="1"/>
          </p:cNvSpPr>
          <p:nvPr>
            <p:ph sz="half" idx="1"/>
          </p:nvPr>
        </p:nvSpPr>
        <p:spPr>
          <a:xfrm>
            <a:off x="747907" y="1280808"/>
            <a:ext cx="5151593" cy="4114800"/>
          </a:xfrm>
        </p:spPr>
        <p:txBody>
          <a:bodyPr/>
          <a:lstStyle/>
          <a:p>
            <a:endParaRPr lang="en-US" dirty="0"/>
          </a:p>
        </p:txBody>
      </p:sp>
      <p:pic>
        <p:nvPicPr>
          <p:cNvPr id="13" name="Content Placeholder 11">
            <a:extLst>
              <a:ext uri="{FF2B5EF4-FFF2-40B4-BE49-F238E27FC236}">
                <a16:creationId xmlns:a16="http://schemas.microsoft.com/office/drawing/2014/main" id="{5123B37E-9AD5-3C1F-F8A1-DB361E00455A}"/>
              </a:ext>
            </a:extLst>
          </p:cNvPr>
          <p:cNvPicPr>
            <a:picLocks noChangeAspect="1"/>
          </p:cNvPicPr>
          <p:nvPr/>
        </p:nvPicPr>
        <p:blipFill rotWithShape="1">
          <a:blip r:embed="rId3"/>
          <a:srcRect t="21393"/>
          <a:stretch/>
        </p:blipFill>
        <p:spPr bwMode="auto">
          <a:xfrm>
            <a:off x="518124" y="793106"/>
            <a:ext cx="7302914" cy="567850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18FF33B0-4278-174D-971F-F5AC9599A701}"/>
              </a:ext>
            </a:extLst>
          </p:cNvPr>
          <p:cNvSpPr>
            <a:spLocks noGrp="1"/>
          </p:cNvSpPr>
          <p:nvPr>
            <p:ph sz="half" idx="2"/>
          </p:nvPr>
        </p:nvSpPr>
        <p:spPr>
          <a:xfrm>
            <a:off x="7979210" y="1099924"/>
            <a:ext cx="3941984" cy="5064868"/>
          </a:xfrm>
        </p:spPr>
        <p:txBody>
          <a:bodyPr/>
          <a:lstStyle/>
          <a:p>
            <a:pPr marL="365760" indent="-365760"/>
            <a:r>
              <a:rPr lang="en-US" sz="2200" b="1" dirty="0">
                <a:latin typeface="Calibri" panose="020F0502020204030204" pitchFamily="34" charset="0"/>
                <a:cs typeface="Calibri" panose="020F0502020204030204" pitchFamily="34" charset="0"/>
              </a:rPr>
              <a:t>Hourly and daily </a:t>
            </a:r>
            <a:r>
              <a:rPr lang="en-US" sz="2200" dirty="0">
                <a:latin typeface="Calibri" panose="020F0502020204030204" pitchFamily="34" charset="0"/>
                <a:cs typeface="Calibri" panose="020F0502020204030204" pitchFamily="34" charset="0"/>
              </a:rPr>
              <a:t>merged plasma, magnetic field, proton fluxes and ephemerides data at various locations of the heliosphere</a:t>
            </a:r>
          </a:p>
          <a:p>
            <a:pPr marL="365760" indent="-365760"/>
            <a:r>
              <a:rPr lang="en-US" sz="2200" dirty="0">
                <a:solidFill>
                  <a:srgbClr val="FF0000"/>
                </a:solidFill>
                <a:latin typeface="Calibri" panose="020F0502020204030204" pitchFamily="34" charset="0"/>
                <a:cs typeface="Calibri" panose="020F0502020204030204" pitchFamily="34" charset="0"/>
              </a:rPr>
              <a:t>Useful to provide model input and to validate models</a:t>
            </a:r>
          </a:p>
          <a:p>
            <a:pPr marL="365760" indent="-365760"/>
            <a:r>
              <a:rPr lang="en-US" sz="2200" i="1" dirty="0">
                <a:latin typeface="Calibri" panose="020F0502020204030204" pitchFamily="34" charset="0"/>
                <a:cs typeface="Calibri" panose="020F0502020204030204" pitchFamily="34" charset="0"/>
              </a:rPr>
              <a:t>We can (urge the mission teams to) develop median-cadence data (e.g., 10-min for interplanetary space) of these parameters if needed</a:t>
            </a:r>
            <a:r>
              <a:rPr lang="en-US" sz="2200" dirty="0">
                <a:latin typeface="Calibri" panose="020F0502020204030204" pitchFamily="34" charset="0"/>
                <a:cs typeface="Calibri" panose="020F0502020204030204" pitchFamily="34" charset="0"/>
              </a:rPr>
              <a:t> </a:t>
            </a:r>
          </a:p>
          <a:p>
            <a:pPr marL="365760" indent="-365760"/>
            <a:r>
              <a:rPr lang="en-US" sz="2200" dirty="0">
                <a:latin typeface="Calibri" panose="020F0502020204030204" pitchFamily="34" charset="0"/>
                <a:cs typeface="Calibri" panose="020F0502020204030204" pitchFamily="34" charset="0"/>
              </a:rPr>
              <a:t>Contact: Natalia Papitashvili</a:t>
            </a:r>
          </a:p>
          <a:p>
            <a:endParaRPr lang="en-US" sz="2000" dirty="0">
              <a:latin typeface="Calibri" panose="020F0502020204030204" pitchFamily="34" charset="0"/>
              <a:cs typeface="Calibri" panose="020F0502020204030204" pitchFamily="34" charset="0"/>
            </a:endParaRPr>
          </a:p>
          <a:p>
            <a:endParaRPr lang="en-US" dirty="0"/>
          </a:p>
        </p:txBody>
      </p:sp>
      <p:sp>
        <p:nvSpPr>
          <p:cNvPr id="7" name="Slide Number Placeholder 6">
            <a:extLst>
              <a:ext uri="{FF2B5EF4-FFF2-40B4-BE49-F238E27FC236}">
                <a16:creationId xmlns:a16="http://schemas.microsoft.com/office/drawing/2014/main" id="{6E3CD341-30FA-4938-98B7-5F2CDF56BA90}"/>
              </a:ext>
            </a:extLst>
          </p:cNvPr>
          <p:cNvSpPr>
            <a:spLocks noGrp="1"/>
          </p:cNvSpPr>
          <p:nvPr>
            <p:ph type="sldNum" sz="quarter" idx="12"/>
          </p:nvPr>
        </p:nvSpPr>
        <p:spPr/>
        <p:txBody>
          <a:bodyPr/>
          <a:lstStyle/>
          <a:p>
            <a:fld id="{FB9C33C9-172C-EB4C-98D5-0E26F1E23F61}" type="slidenum">
              <a:rPr lang="en-US" smtClean="0"/>
              <a:t>13</a:t>
            </a:fld>
            <a:endParaRPr lang="en-US"/>
          </a:p>
        </p:txBody>
      </p:sp>
    </p:spTree>
    <p:extLst>
      <p:ext uri="{BB962C8B-B14F-4D97-AF65-F5344CB8AC3E}">
        <p14:creationId xmlns:p14="http://schemas.microsoft.com/office/powerpoint/2010/main" val="1665427339"/>
      </p:ext>
    </p:extLst>
  </p:cSld>
  <p:clrMapOvr>
    <a:masterClrMapping/>
  </p:clrMapOvr>
  <mc:AlternateContent xmlns:mc="http://schemas.openxmlformats.org/markup-compatibility/2006" xmlns:p14="http://schemas.microsoft.com/office/powerpoint/2010/main">
    <mc:Choice Requires="p14">
      <p:transition spd="med" p14:dur="700" advTm="70310">
        <p:fade/>
      </p:transition>
    </mc:Choice>
    <mc:Fallback xmlns="">
      <p:transition spd="med" advTm="7031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p:txBody>
          <a:bodyPr/>
          <a:lstStyle/>
          <a:p>
            <a:pPr algn="ctr" eaLnBrk="1" hangingPunct="1">
              <a:buFont typeface="Wingdings" pitchFamily="2" charset="2"/>
              <a:buNone/>
            </a:pPr>
            <a:r>
              <a:rPr lang="en-US" sz="4000" dirty="0"/>
              <a:t> </a:t>
            </a:r>
          </a:p>
          <a:p>
            <a:pPr algn="ctr" eaLnBrk="1" hangingPunct="1">
              <a:buFont typeface="Wingdings" pitchFamily="2" charset="2"/>
              <a:buNone/>
            </a:pPr>
            <a:endParaRPr lang="en-US" sz="4000" dirty="0"/>
          </a:p>
          <a:p>
            <a:pPr algn="ctr" eaLnBrk="1" hangingPunct="1">
              <a:buFont typeface="Wingdings" pitchFamily="2" charset="2"/>
              <a:buNone/>
            </a:pPr>
            <a:endParaRPr lang="en-US" sz="4000" dirty="0"/>
          </a:p>
        </p:txBody>
      </p:sp>
      <p:sp>
        <p:nvSpPr>
          <p:cNvPr id="7172" name="Text Box 3"/>
          <p:cNvSpPr txBox="1">
            <a:spLocks noChangeArrowheads="1"/>
          </p:cNvSpPr>
          <p:nvPr/>
        </p:nvSpPr>
        <p:spPr bwMode="auto">
          <a:xfrm>
            <a:off x="1228380" y="373474"/>
            <a:ext cx="9735239" cy="707886"/>
          </a:xfrm>
          <a:prstGeom prst="rect">
            <a:avLst/>
          </a:prstGeom>
          <a:noFill/>
          <a:ln w="9525">
            <a:noFill/>
            <a:miter lim="800000"/>
            <a:headEnd/>
            <a:tailEnd/>
          </a:ln>
        </p:spPr>
        <p:txBody>
          <a:bodyPr wrap="square">
            <a:spAutoFit/>
          </a:bodyPr>
          <a:lstStyle/>
          <a:p>
            <a:pPr algn="ctr"/>
            <a:r>
              <a:rPr lang="en-US" sz="4000" b="1" dirty="0">
                <a:solidFill>
                  <a:srgbClr val="0070C0"/>
                </a:solidFill>
                <a:latin typeface="+mj-lt"/>
                <a:ea typeface="ＭＳ Ｐゴシック" charset="0"/>
              </a:rPr>
              <a:t>Extensive Use of SPDF Data &amp; Services</a:t>
            </a:r>
            <a:endParaRPr lang="en-US" sz="4000" b="1" dirty="0">
              <a:solidFill>
                <a:srgbClr val="0070C0"/>
              </a:solidFill>
              <a:latin typeface="+mj-lt"/>
              <a:cs typeface="Times New Roman"/>
            </a:endParaRPr>
          </a:p>
        </p:txBody>
      </p:sp>
      <p:sp>
        <p:nvSpPr>
          <p:cNvPr id="10" name="Rectangle 3"/>
          <p:cNvSpPr txBox="1">
            <a:spLocks noChangeArrowheads="1"/>
          </p:cNvSpPr>
          <p:nvPr/>
        </p:nvSpPr>
        <p:spPr>
          <a:xfrm>
            <a:off x="8015111" y="1296824"/>
            <a:ext cx="3672593" cy="3154928"/>
          </a:xfrm>
          <a:prstGeom prst="rect">
            <a:avLst/>
          </a:prstGeom>
          <a:noFill/>
        </p:spPr>
        <p:txBody>
          <a:bodyPr/>
          <a:lstStyle>
            <a:lvl1pPr marL="1331913" indent="-1331913" algn="l" defTabSz="3552825" rtl="0" eaLnBrk="0" fontAlgn="base" hangingPunct="0">
              <a:spcBef>
                <a:spcPct val="20000"/>
              </a:spcBef>
              <a:spcAft>
                <a:spcPct val="0"/>
              </a:spcAft>
              <a:buChar char="•"/>
              <a:defRPr sz="12400">
                <a:solidFill>
                  <a:schemeClr val="tx1"/>
                </a:solidFill>
                <a:latin typeface="+mn-lt"/>
                <a:ea typeface="+mn-ea"/>
                <a:cs typeface="+mn-cs"/>
              </a:defRPr>
            </a:lvl1pPr>
            <a:lvl2pPr marL="2886075" indent="-1109663" algn="l" defTabSz="3552825" rtl="0" eaLnBrk="0" fontAlgn="base" hangingPunct="0">
              <a:spcBef>
                <a:spcPct val="20000"/>
              </a:spcBef>
              <a:spcAft>
                <a:spcPct val="0"/>
              </a:spcAft>
              <a:buChar char="–"/>
              <a:defRPr sz="10900">
                <a:solidFill>
                  <a:schemeClr val="tx1"/>
                </a:solidFill>
                <a:latin typeface="+mn-lt"/>
                <a:ea typeface="+mn-ea"/>
              </a:defRPr>
            </a:lvl2pPr>
            <a:lvl3pPr marL="4440238" indent="-887413" algn="l" defTabSz="3552825" rtl="0" eaLnBrk="0" fontAlgn="base" hangingPunct="0">
              <a:spcBef>
                <a:spcPct val="20000"/>
              </a:spcBef>
              <a:spcAft>
                <a:spcPct val="0"/>
              </a:spcAft>
              <a:buChar char="•"/>
              <a:defRPr sz="9300">
                <a:solidFill>
                  <a:schemeClr val="tx1"/>
                </a:solidFill>
                <a:latin typeface="+mn-lt"/>
                <a:ea typeface="+mn-ea"/>
              </a:defRPr>
            </a:lvl3pPr>
            <a:lvl4pPr marL="6218238" indent="-890588" algn="l" defTabSz="3552825" rtl="0" eaLnBrk="0" fontAlgn="base" hangingPunct="0">
              <a:spcBef>
                <a:spcPct val="20000"/>
              </a:spcBef>
              <a:spcAft>
                <a:spcPct val="0"/>
              </a:spcAft>
              <a:buChar char="–"/>
              <a:defRPr sz="7700">
                <a:solidFill>
                  <a:schemeClr val="tx1"/>
                </a:solidFill>
                <a:latin typeface="+mn-lt"/>
                <a:ea typeface="+mn-ea"/>
              </a:defRPr>
            </a:lvl4pPr>
            <a:lvl5pPr marL="7991475" indent="-885825" algn="l" defTabSz="3552825" rtl="0" eaLnBrk="0" fontAlgn="base" hangingPunct="0">
              <a:spcBef>
                <a:spcPct val="20000"/>
              </a:spcBef>
              <a:spcAft>
                <a:spcPct val="0"/>
              </a:spcAft>
              <a:buChar char="»"/>
              <a:defRPr sz="7700">
                <a:solidFill>
                  <a:schemeClr val="tx1"/>
                </a:solidFill>
                <a:latin typeface="+mn-lt"/>
                <a:ea typeface="+mn-ea"/>
              </a:defRPr>
            </a:lvl5pPr>
            <a:lvl6pPr marL="8448675" indent="-885825" algn="l" defTabSz="3552825" rtl="0" fontAlgn="base">
              <a:spcBef>
                <a:spcPct val="20000"/>
              </a:spcBef>
              <a:spcAft>
                <a:spcPct val="0"/>
              </a:spcAft>
              <a:buChar char="»"/>
              <a:defRPr sz="7700">
                <a:solidFill>
                  <a:schemeClr val="tx1"/>
                </a:solidFill>
                <a:latin typeface="+mn-lt"/>
                <a:ea typeface="+mn-ea"/>
              </a:defRPr>
            </a:lvl6pPr>
            <a:lvl7pPr marL="8905875" indent="-885825" algn="l" defTabSz="3552825" rtl="0" fontAlgn="base">
              <a:spcBef>
                <a:spcPct val="20000"/>
              </a:spcBef>
              <a:spcAft>
                <a:spcPct val="0"/>
              </a:spcAft>
              <a:buChar char="»"/>
              <a:defRPr sz="7700">
                <a:solidFill>
                  <a:schemeClr val="tx1"/>
                </a:solidFill>
                <a:latin typeface="+mn-lt"/>
                <a:ea typeface="+mn-ea"/>
              </a:defRPr>
            </a:lvl7pPr>
            <a:lvl8pPr marL="9363075" indent="-885825" algn="l" defTabSz="3552825" rtl="0" fontAlgn="base">
              <a:spcBef>
                <a:spcPct val="20000"/>
              </a:spcBef>
              <a:spcAft>
                <a:spcPct val="0"/>
              </a:spcAft>
              <a:buChar char="»"/>
              <a:defRPr sz="7700">
                <a:solidFill>
                  <a:schemeClr val="tx1"/>
                </a:solidFill>
                <a:latin typeface="+mn-lt"/>
                <a:ea typeface="+mn-ea"/>
              </a:defRPr>
            </a:lvl8pPr>
            <a:lvl9pPr marL="9820275" indent="-885825" algn="l" defTabSz="3552825" rtl="0" fontAlgn="base">
              <a:spcBef>
                <a:spcPct val="20000"/>
              </a:spcBef>
              <a:spcAft>
                <a:spcPct val="0"/>
              </a:spcAft>
              <a:buChar char="»"/>
              <a:defRPr sz="7700">
                <a:solidFill>
                  <a:schemeClr val="tx1"/>
                </a:solidFill>
                <a:latin typeface="+mn-lt"/>
                <a:ea typeface="+mn-ea"/>
              </a:defRPr>
            </a:lvl9pPr>
          </a:lstStyle>
          <a:p>
            <a:pPr marL="274320" indent="-274320">
              <a:buFont typeface="Wingdings" panose="05000000000000000000" pitchFamily="2" charset="2"/>
              <a:buChar char="§"/>
            </a:pPr>
            <a:r>
              <a:rPr lang="en-US" sz="2400" dirty="0">
                <a:latin typeface="Calibri" panose="020F0502020204030204" pitchFamily="34" charset="0"/>
                <a:ea typeface="ＭＳ Ｐゴシック" charset="0"/>
                <a:cs typeface="Calibri" panose="020F0502020204030204" pitchFamily="34" charset="0"/>
              </a:rPr>
              <a:t>Significant increase of </a:t>
            </a:r>
            <a:r>
              <a:rPr lang="en-US" sz="2400" dirty="0" err="1">
                <a:solidFill>
                  <a:srgbClr val="0070C0"/>
                </a:solidFill>
                <a:latin typeface="Calibri" panose="020F0502020204030204" pitchFamily="34" charset="0"/>
                <a:ea typeface="ＭＳ Ｐゴシック" charset="0"/>
                <a:cs typeface="Calibri" panose="020F0502020204030204" pitchFamily="34" charset="0"/>
              </a:rPr>
              <a:t>SSCWeb</a:t>
            </a:r>
            <a:r>
              <a:rPr lang="en-US" sz="2400" dirty="0">
                <a:latin typeface="Calibri" panose="020F0502020204030204" pitchFamily="34" charset="0"/>
                <a:ea typeface="ＭＳ Ｐゴシック" charset="0"/>
                <a:cs typeface="Calibri" panose="020F0502020204030204" pitchFamily="34" charset="0"/>
              </a:rPr>
              <a:t> usage since 2021 is probably related to CCMC and other users for model-observation comparison </a:t>
            </a:r>
          </a:p>
          <a:p>
            <a:pPr marL="274320" indent="-274320">
              <a:buFont typeface="Wingdings" panose="05000000000000000000" pitchFamily="2" charset="2"/>
              <a:buChar char="§"/>
            </a:pPr>
            <a:endParaRPr lang="en-US" sz="2400" dirty="0">
              <a:latin typeface="Calibri" panose="020F0502020204030204" pitchFamily="34" charset="0"/>
              <a:ea typeface="ＭＳ Ｐゴシック" charset="0"/>
              <a:cs typeface="Calibri" panose="020F0502020204030204" pitchFamily="34" charset="0"/>
            </a:endParaRPr>
          </a:p>
          <a:p>
            <a:pPr marL="274320" indent="-274320">
              <a:buFont typeface="Wingdings" panose="05000000000000000000" pitchFamily="2" charset="2"/>
              <a:buChar char="§"/>
            </a:pPr>
            <a:r>
              <a:rPr lang="en-US" sz="2400" dirty="0">
                <a:latin typeface="Calibri" panose="020F0502020204030204" pitchFamily="34" charset="0"/>
                <a:ea typeface="ＭＳ Ｐゴシック" charset="0"/>
                <a:cs typeface="Calibri" panose="020F0502020204030204" pitchFamily="34" charset="0"/>
              </a:rPr>
              <a:t>In 2021, ~40% of </a:t>
            </a:r>
            <a:r>
              <a:rPr lang="en-US" sz="2400" dirty="0">
                <a:latin typeface="Calibri" panose="020F0502020204030204" pitchFamily="34" charset="0"/>
                <a:cs typeface="Calibri" panose="020F0502020204030204" pitchFamily="34" charset="0"/>
              </a:rPr>
              <a:t>papers in AGU’s </a:t>
            </a:r>
            <a:r>
              <a:rPr lang="en-US" sz="2400" i="1" dirty="0">
                <a:latin typeface="Calibri" panose="020F0502020204030204" pitchFamily="34" charset="0"/>
                <a:cs typeface="Calibri" panose="020F0502020204030204" pitchFamily="34" charset="0"/>
              </a:rPr>
              <a:t>JGR Space Physics</a:t>
            </a:r>
            <a:r>
              <a:rPr lang="en-US" sz="2400" dirty="0">
                <a:latin typeface="Calibri" panose="020F0502020204030204" pitchFamily="34" charset="0"/>
                <a:cs typeface="Calibri" panose="020F0502020204030204" pitchFamily="34" charset="0"/>
              </a:rPr>
              <a:t> and </a:t>
            </a:r>
            <a:r>
              <a:rPr lang="en-US" sz="2400" i="1" dirty="0">
                <a:latin typeface="Calibri" panose="020F0502020204030204" pitchFamily="34" charset="0"/>
                <a:cs typeface="Calibri" panose="020F0502020204030204" pitchFamily="34" charset="0"/>
              </a:rPr>
              <a:t>Space Weather</a:t>
            </a:r>
            <a:r>
              <a:rPr lang="en-US" sz="2400" dirty="0">
                <a:latin typeface="Calibri" panose="020F0502020204030204" pitchFamily="34" charset="0"/>
                <a:cs typeface="Calibri" panose="020F0502020204030204" pitchFamily="34" charset="0"/>
              </a:rPr>
              <a:t> journals a</a:t>
            </a:r>
            <a:r>
              <a:rPr lang="en-US" sz="2400" dirty="0">
                <a:latin typeface="Calibri" panose="020F0502020204030204" pitchFamily="34" charset="0"/>
                <a:ea typeface="ＭＳ Ｐゴシック" charset="0"/>
                <a:cs typeface="Calibri" panose="020F0502020204030204" pitchFamily="34" charset="0"/>
              </a:rPr>
              <a:t>cknowledged SPDF services and/or data</a:t>
            </a:r>
          </a:p>
        </p:txBody>
      </p:sp>
      <p:pic>
        <p:nvPicPr>
          <p:cNvPr id="5" name="Picture 4" descr="Graphical user interface, histogram&#10;&#10;Description automatically generated">
            <a:extLst>
              <a:ext uri="{FF2B5EF4-FFF2-40B4-BE49-F238E27FC236}">
                <a16:creationId xmlns:a16="http://schemas.microsoft.com/office/drawing/2014/main" id="{721990A7-6502-FE09-2A44-68F394419BAF}"/>
              </a:ext>
            </a:extLst>
          </p:cNvPr>
          <p:cNvPicPr>
            <a:picLocks noChangeAspect="1"/>
          </p:cNvPicPr>
          <p:nvPr/>
        </p:nvPicPr>
        <p:blipFill>
          <a:blip r:embed="rId3"/>
          <a:stretch>
            <a:fillRect/>
          </a:stretch>
        </p:blipFill>
        <p:spPr>
          <a:xfrm>
            <a:off x="959694" y="1296824"/>
            <a:ext cx="6894737" cy="5013541"/>
          </a:xfrm>
          <a:prstGeom prst="rect">
            <a:avLst/>
          </a:prstGeom>
        </p:spPr>
      </p:pic>
      <p:sp>
        <p:nvSpPr>
          <p:cNvPr id="6" name="Explosion: 8 Points 5">
            <a:extLst>
              <a:ext uri="{FF2B5EF4-FFF2-40B4-BE49-F238E27FC236}">
                <a16:creationId xmlns:a16="http://schemas.microsoft.com/office/drawing/2014/main" id="{30F20167-006B-CFF2-3086-49C3ADBB2883}"/>
              </a:ext>
            </a:extLst>
          </p:cNvPr>
          <p:cNvSpPr/>
          <p:nvPr/>
        </p:nvSpPr>
        <p:spPr bwMode="auto">
          <a:xfrm>
            <a:off x="2658533" y="3951110"/>
            <a:ext cx="327378" cy="361245"/>
          </a:xfrm>
          <a:prstGeom prst="irregularSeal1">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2861349582"/>
      </p:ext>
    </p:extLst>
  </p:cSld>
  <p:clrMapOvr>
    <a:masterClrMapping/>
  </p:clrMapOvr>
  <mc:AlternateContent xmlns:mc="http://schemas.openxmlformats.org/markup-compatibility/2006" xmlns:p14="http://schemas.microsoft.com/office/powerpoint/2010/main">
    <mc:Choice Requires="p14">
      <p:transition spd="med" p14:dur="700" advTm="70101">
        <p:fade/>
      </p:transition>
    </mc:Choice>
    <mc:Fallback xmlns="">
      <p:transition spd="med" advTm="7010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32" y="190966"/>
            <a:ext cx="11761336" cy="461664"/>
          </a:xfrm>
        </p:spPr>
        <p:txBody>
          <a:bodyPr/>
          <a:lstStyle/>
          <a:p>
            <a:r>
              <a:rPr lang="en-US" sz="3500" b="1" dirty="0" err="1">
                <a:solidFill>
                  <a:srgbClr val="0070C0"/>
                </a:solidFill>
              </a:rPr>
              <a:t>Heliophysics</a:t>
            </a:r>
            <a:r>
              <a:rPr lang="en-US" sz="3500" b="1" dirty="0">
                <a:solidFill>
                  <a:srgbClr val="0070C0"/>
                </a:solidFill>
              </a:rPr>
              <a:t> Data Portal (HDP)</a:t>
            </a:r>
          </a:p>
        </p:txBody>
      </p:sp>
      <p:sp>
        <p:nvSpPr>
          <p:cNvPr id="5" name="Rectangle 4"/>
          <p:cNvSpPr/>
          <p:nvPr/>
        </p:nvSpPr>
        <p:spPr>
          <a:xfrm>
            <a:off x="7570546" y="1203450"/>
            <a:ext cx="4406122" cy="5493812"/>
          </a:xfrm>
          <a:prstGeom prst="rect">
            <a:avLst/>
          </a:prstGeom>
        </p:spPr>
        <p:txBody>
          <a:bodyPr wrap="square">
            <a:spAutoFit/>
          </a:bodyPr>
          <a:lstStyle/>
          <a:p>
            <a:pPr marL="355600" indent="-342900">
              <a:lnSpc>
                <a:spcPct val="90000"/>
              </a:lnSpc>
              <a:buFont typeface="Wingdings" panose="05000000000000000000" pitchFamily="2" charset="2"/>
              <a:buChar char="§"/>
            </a:pPr>
            <a:r>
              <a:rPr lang="en-US" sz="2400" spc="-5" dirty="0">
                <a:latin typeface="Calibri"/>
                <a:cs typeface="Calibri"/>
              </a:rPr>
              <a:t>Products available at HDP</a:t>
            </a:r>
          </a:p>
          <a:p>
            <a:pPr marL="812800" lvl="1" indent="-342900">
              <a:lnSpc>
                <a:spcPct val="90000"/>
              </a:lnSpc>
              <a:buFont typeface="Arial" panose="020B0604020202020204" pitchFamily="34" charset="0"/>
              <a:buChar char="•"/>
            </a:pPr>
            <a:r>
              <a:rPr lang="en-US" sz="2400" spc="-5" dirty="0">
                <a:latin typeface="Calibri"/>
                <a:cs typeface="Calibri"/>
              </a:rPr>
              <a:t>remote-sensing data</a:t>
            </a:r>
          </a:p>
          <a:p>
            <a:pPr marL="812800" lvl="1" indent="-342900">
              <a:lnSpc>
                <a:spcPct val="90000"/>
              </a:lnSpc>
              <a:buFont typeface="Arial" panose="020B0604020202020204" pitchFamily="34" charset="0"/>
              <a:buChar char="•"/>
            </a:pPr>
            <a:r>
              <a:rPr lang="en-US" sz="2400" spc="-5" dirty="0">
                <a:latin typeface="Calibri"/>
                <a:cs typeface="Calibri"/>
              </a:rPr>
              <a:t>in-situ data </a:t>
            </a:r>
          </a:p>
          <a:p>
            <a:pPr marL="812800" lvl="1" indent="-342900">
              <a:lnSpc>
                <a:spcPct val="90000"/>
              </a:lnSpc>
              <a:buFont typeface="Arial" panose="020B0604020202020204" pitchFamily="34" charset="0"/>
              <a:buChar char="•"/>
            </a:pPr>
            <a:r>
              <a:rPr lang="en-US" sz="2400" spc="-5" dirty="0">
                <a:latin typeface="Calibri"/>
                <a:cs typeface="Calibri"/>
              </a:rPr>
              <a:t>some CCMC models (17)</a:t>
            </a:r>
          </a:p>
          <a:p>
            <a:pPr marL="812800" lvl="1" indent="-342900">
              <a:lnSpc>
                <a:spcPct val="90000"/>
              </a:lnSpc>
              <a:buFont typeface="Arial" panose="020B0604020202020204" pitchFamily="34" charset="0"/>
              <a:buChar char="•"/>
            </a:pPr>
            <a:r>
              <a:rPr lang="en-US" sz="2400" spc="-5" dirty="0">
                <a:latin typeface="Calibri"/>
                <a:cs typeface="Calibri"/>
              </a:rPr>
              <a:t>Catalogs (17)</a:t>
            </a:r>
          </a:p>
          <a:p>
            <a:pPr marL="355600" indent="-342900">
              <a:lnSpc>
                <a:spcPct val="90000"/>
              </a:lnSpc>
              <a:buFont typeface="Wingdings" panose="05000000000000000000" pitchFamily="2" charset="2"/>
              <a:buChar char="§"/>
            </a:pPr>
            <a:endParaRPr lang="en-US" sz="1000" spc="-5" dirty="0">
              <a:latin typeface="Calibri"/>
              <a:cs typeface="Calibri"/>
            </a:endParaRPr>
          </a:p>
          <a:p>
            <a:pPr marL="355600" indent="-342900">
              <a:lnSpc>
                <a:spcPct val="90000"/>
              </a:lnSpc>
              <a:buFont typeface="Wingdings" panose="05000000000000000000" pitchFamily="2" charset="2"/>
              <a:buChar char="§"/>
            </a:pPr>
            <a:r>
              <a:rPr lang="en-US" sz="2400" spc="-5" dirty="0">
                <a:latin typeface="Calibri"/>
                <a:cs typeface="Calibri"/>
              </a:rPr>
              <a:t>Data authorities are </a:t>
            </a:r>
            <a:r>
              <a:rPr lang="en-US" sz="2400" dirty="0">
                <a:latin typeface="Calibri"/>
                <a:cs typeface="Calibri"/>
              </a:rPr>
              <a:t>defined in </a:t>
            </a:r>
            <a:r>
              <a:rPr lang="en-US" sz="2400" b="1" dirty="0">
                <a:latin typeface="Calibri"/>
                <a:cs typeface="Calibri"/>
              </a:rPr>
              <a:t>SPASE</a:t>
            </a:r>
            <a:r>
              <a:rPr lang="en-US" sz="2400" dirty="0">
                <a:latin typeface="Calibri"/>
                <a:cs typeface="Calibri"/>
              </a:rPr>
              <a:t> to </a:t>
            </a:r>
            <a:r>
              <a:rPr lang="en-US" sz="2400" spc="-5" dirty="0">
                <a:latin typeface="Calibri"/>
                <a:cs typeface="Calibri"/>
              </a:rPr>
              <a:t>track </a:t>
            </a:r>
            <a:r>
              <a:rPr lang="en-US" sz="2400" dirty="0">
                <a:latin typeface="Calibri"/>
                <a:cs typeface="Calibri"/>
              </a:rPr>
              <a:t>data p</a:t>
            </a:r>
            <a:r>
              <a:rPr lang="en-US" sz="2400" spc="-5" dirty="0">
                <a:latin typeface="Calibri"/>
                <a:cs typeface="Calibri"/>
              </a:rPr>
              <a:t>ro</a:t>
            </a:r>
            <a:r>
              <a:rPr lang="en-US" sz="2400" dirty="0">
                <a:latin typeface="Calibri"/>
                <a:cs typeface="Calibri"/>
              </a:rPr>
              <a:t>venance  </a:t>
            </a:r>
          </a:p>
          <a:p>
            <a:pPr marL="355600" indent="-342900">
              <a:lnSpc>
                <a:spcPct val="90000"/>
              </a:lnSpc>
              <a:buFont typeface="Wingdings" panose="05000000000000000000" pitchFamily="2" charset="2"/>
              <a:buChar char="§"/>
            </a:pPr>
            <a:endParaRPr lang="en-US" sz="1000" spc="-5" dirty="0">
              <a:latin typeface="Calibri"/>
              <a:cs typeface="Calibri"/>
            </a:endParaRPr>
          </a:p>
          <a:p>
            <a:pPr marL="355600" indent="-342900">
              <a:lnSpc>
                <a:spcPct val="90000"/>
              </a:lnSpc>
              <a:buFont typeface="Wingdings" panose="05000000000000000000" pitchFamily="2" charset="2"/>
              <a:buChar char="§"/>
            </a:pPr>
            <a:r>
              <a:rPr lang="en-US" sz="2400" spc="-5" dirty="0">
                <a:latin typeface="Calibri"/>
                <a:cs typeface="Calibri"/>
              </a:rPr>
              <a:t>SPASE metadata is used by </a:t>
            </a:r>
            <a:r>
              <a:rPr lang="en-US" sz="2400" b="1" spc="-5" dirty="0">
                <a:latin typeface="Calibri"/>
                <a:cs typeface="Calibri"/>
              </a:rPr>
              <a:t>HDP, </a:t>
            </a:r>
            <a:r>
              <a:rPr lang="en-US" sz="2400" spc="-5" dirty="0">
                <a:latin typeface="Calibri"/>
                <a:cs typeface="Calibri"/>
              </a:rPr>
              <a:t>and enables the search</a:t>
            </a:r>
            <a:r>
              <a:rPr lang="en-US" sz="2400" spc="-75" dirty="0">
                <a:latin typeface="Calibri"/>
                <a:cs typeface="Calibri"/>
              </a:rPr>
              <a:t> </a:t>
            </a:r>
            <a:r>
              <a:rPr lang="en-US" sz="2400" dirty="0">
                <a:latin typeface="Calibri"/>
                <a:cs typeface="Calibri"/>
              </a:rPr>
              <a:t>by data </a:t>
            </a:r>
            <a:r>
              <a:rPr lang="en-US" sz="2400" spc="-5" dirty="0">
                <a:latin typeface="Calibri"/>
                <a:cs typeface="Calibri"/>
              </a:rPr>
              <a:t>services</a:t>
            </a:r>
          </a:p>
          <a:p>
            <a:pPr marL="355600" indent="-342900">
              <a:lnSpc>
                <a:spcPct val="90000"/>
              </a:lnSpc>
              <a:buFont typeface="Wingdings" panose="05000000000000000000" pitchFamily="2" charset="2"/>
              <a:buChar char="§"/>
            </a:pPr>
            <a:endParaRPr lang="en-US" sz="1000" spc="-5" dirty="0">
              <a:latin typeface="Calibri"/>
              <a:cs typeface="Calibri"/>
            </a:endParaRPr>
          </a:p>
          <a:p>
            <a:pPr marL="355600" indent="-342900">
              <a:lnSpc>
                <a:spcPct val="90000"/>
              </a:lnSpc>
              <a:buFont typeface="Wingdings" panose="05000000000000000000" pitchFamily="2" charset="2"/>
              <a:buChar char="§"/>
            </a:pPr>
            <a:r>
              <a:rPr lang="en-US" sz="2400" b="1" spc="-5" dirty="0">
                <a:latin typeface="Calibri"/>
                <a:cs typeface="Calibri"/>
              </a:rPr>
              <a:t>DOI</a:t>
            </a:r>
            <a:r>
              <a:rPr lang="en-US" sz="2400" spc="-5" dirty="0">
                <a:latin typeface="Calibri"/>
                <a:cs typeface="Calibri"/>
              </a:rPr>
              <a:t>s have been minted through </a:t>
            </a:r>
            <a:r>
              <a:rPr lang="en-US" sz="2400" i="1" spc="-5" dirty="0">
                <a:latin typeface="Calibri"/>
                <a:cs typeface="Calibri"/>
              </a:rPr>
              <a:t>datacite.org </a:t>
            </a:r>
            <a:r>
              <a:rPr lang="en-US" sz="2400" spc="-5" dirty="0">
                <a:latin typeface="Calibri"/>
                <a:cs typeface="Calibri"/>
              </a:rPr>
              <a:t>for ~360 data products for easy citation and tracking</a:t>
            </a:r>
            <a:endParaRPr lang="en-US" sz="2400" dirty="0"/>
          </a:p>
        </p:txBody>
      </p:sp>
      <p:sp>
        <p:nvSpPr>
          <p:cNvPr id="10" name="TextBox 9">
            <a:extLst>
              <a:ext uri="{FF2B5EF4-FFF2-40B4-BE49-F238E27FC236}">
                <a16:creationId xmlns:a16="http://schemas.microsoft.com/office/drawing/2014/main" id="{C63977F0-395D-4404-8259-CA87108C1C82}"/>
              </a:ext>
            </a:extLst>
          </p:cNvPr>
          <p:cNvSpPr txBox="1"/>
          <p:nvPr/>
        </p:nvSpPr>
        <p:spPr>
          <a:xfrm>
            <a:off x="1933226" y="719207"/>
            <a:ext cx="8994422" cy="461665"/>
          </a:xfrm>
          <a:prstGeom prst="rect">
            <a:avLst/>
          </a:prstGeom>
          <a:noFill/>
        </p:spPr>
        <p:txBody>
          <a:bodyPr wrap="square">
            <a:spAutoFit/>
          </a:bodyPr>
          <a:lstStyle/>
          <a:p>
            <a:r>
              <a:rPr lang="en-US" sz="2400" dirty="0">
                <a:solidFill>
                  <a:srgbClr val="0070C0"/>
                </a:solidFill>
              </a:rPr>
              <a:t>https://heliophysicsdata.gsfc.nasa.gov/		~3000 products</a:t>
            </a:r>
          </a:p>
        </p:txBody>
      </p:sp>
      <p:pic>
        <p:nvPicPr>
          <p:cNvPr id="4" name="Picture 3">
            <a:extLst>
              <a:ext uri="{FF2B5EF4-FFF2-40B4-BE49-F238E27FC236}">
                <a16:creationId xmlns:a16="http://schemas.microsoft.com/office/drawing/2014/main" id="{EE690C10-0C35-F660-A505-E3FB52CE1C5A}"/>
              </a:ext>
            </a:extLst>
          </p:cNvPr>
          <p:cNvPicPr>
            <a:picLocks noChangeAspect="1"/>
          </p:cNvPicPr>
          <p:nvPr/>
        </p:nvPicPr>
        <p:blipFill>
          <a:blip r:embed="rId3"/>
          <a:stretch>
            <a:fillRect/>
          </a:stretch>
        </p:blipFill>
        <p:spPr>
          <a:xfrm>
            <a:off x="516969" y="1237317"/>
            <a:ext cx="6966857" cy="5372589"/>
          </a:xfrm>
          <a:prstGeom prst="rect">
            <a:avLst/>
          </a:prstGeom>
        </p:spPr>
      </p:pic>
      <p:sp>
        <p:nvSpPr>
          <p:cNvPr id="14" name="Rectangle 13">
            <a:extLst>
              <a:ext uri="{FF2B5EF4-FFF2-40B4-BE49-F238E27FC236}">
                <a16:creationId xmlns:a16="http://schemas.microsoft.com/office/drawing/2014/main" id="{8774DFE7-0138-F306-B074-86F41A464CDB}"/>
              </a:ext>
            </a:extLst>
          </p:cNvPr>
          <p:cNvSpPr/>
          <p:nvPr/>
        </p:nvSpPr>
        <p:spPr>
          <a:xfrm>
            <a:off x="3411309" y="2111022"/>
            <a:ext cx="404336" cy="2504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20643E0-791C-983D-71D3-1DB28695CEB9}"/>
              </a:ext>
            </a:extLst>
          </p:cNvPr>
          <p:cNvCxnSpPr>
            <a:cxnSpLocks/>
          </p:cNvCxnSpPr>
          <p:nvPr/>
        </p:nvCxnSpPr>
        <p:spPr bwMode="auto">
          <a:xfrm>
            <a:off x="7439378" y="1509104"/>
            <a:ext cx="508000" cy="1471163"/>
          </a:xfrm>
          <a:prstGeom prst="line">
            <a:avLst/>
          </a:prstGeom>
          <a:solidFill>
            <a:schemeClr val="accent1"/>
          </a:solidFill>
          <a:ln w="317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822804568"/>
      </p:ext>
    </p:extLst>
  </p:cSld>
  <p:clrMapOvr>
    <a:masterClrMapping/>
  </p:clrMapOvr>
  <mc:AlternateContent xmlns:mc="http://schemas.openxmlformats.org/markup-compatibility/2006" xmlns:p14="http://schemas.microsoft.com/office/powerpoint/2010/main">
    <mc:Choice Requires="p14">
      <p:transition spd="med" p14:dur="700" advTm="100960">
        <p:fade/>
      </p:transition>
    </mc:Choice>
    <mc:Fallback xmlns="">
      <p:transition spd="med" advTm="10096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8705-6C91-587D-CC40-2F5BF846863A}"/>
              </a:ext>
            </a:extLst>
          </p:cNvPr>
          <p:cNvSpPr>
            <a:spLocks noGrp="1"/>
          </p:cNvSpPr>
          <p:nvPr>
            <p:ph type="title"/>
          </p:nvPr>
        </p:nvSpPr>
        <p:spPr>
          <a:xfrm>
            <a:off x="913200" y="155224"/>
            <a:ext cx="10362687" cy="699911"/>
          </a:xfrm>
        </p:spPr>
        <p:txBody>
          <a:bodyPr/>
          <a:lstStyle/>
          <a:p>
            <a:r>
              <a:rPr lang="en-US" sz="4000" b="1" dirty="0">
                <a:solidFill>
                  <a:srgbClr val="0070C0"/>
                </a:solidFill>
              </a:rPr>
              <a:t>Examples of SPASE Records</a:t>
            </a:r>
          </a:p>
        </p:txBody>
      </p:sp>
      <p:sp>
        <p:nvSpPr>
          <p:cNvPr id="3" name="Content Placeholder 2">
            <a:extLst>
              <a:ext uri="{FF2B5EF4-FFF2-40B4-BE49-F238E27FC236}">
                <a16:creationId xmlns:a16="http://schemas.microsoft.com/office/drawing/2014/main" id="{950ED16C-A27B-E58A-BEDA-3727774324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2E6D632-A1A2-8694-4575-CF519A94FBAB}"/>
              </a:ext>
            </a:extLst>
          </p:cNvPr>
          <p:cNvPicPr>
            <a:picLocks noChangeAspect="1"/>
          </p:cNvPicPr>
          <p:nvPr/>
        </p:nvPicPr>
        <p:blipFill>
          <a:blip r:embed="rId3"/>
          <a:stretch>
            <a:fillRect/>
          </a:stretch>
        </p:blipFill>
        <p:spPr>
          <a:xfrm>
            <a:off x="258002" y="1140177"/>
            <a:ext cx="5749347" cy="5311421"/>
          </a:xfrm>
          <a:prstGeom prst="rect">
            <a:avLst/>
          </a:prstGeom>
        </p:spPr>
      </p:pic>
      <p:pic>
        <p:nvPicPr>
          <p:cNvPr id="7" name="Picture 6">
            <a:extLst>
              <a:ext uri="{FF2B5EF4-FFF2-40B4-BE49-F238E27FC236}">
                <a16:creationId xmlns:a16="http://schemas.microsoft.com/office/drawing/2014/main" id="{221A08D6-AB29-D199-ED42-A3FB7711ADF6}"/>
              </a:ext>
            </a:extLst>
          </p:cNvPr>
          <p:cNvPicPr>
            <a:picLocks noChangeAspect="1"/>
          </p:cNvPicPr>
          <p:nvPr/>
        </p:nvPicPr>
        <p:blipFill>
          <a:blip r:embed="rId4"/>
          <a:stretch>
            <a:fillRect/>
          </a:stretch>
        </p:blipFill>
        <p:spPr>
          <a:xfrm>
            <a:off x="6468965" y="1181100"/>
            <a:ext cx="5465033" cy="5311421"/>
          </a:xfrm>
          <a:prstGeom prst="rect">
            <a:avLst/>
          </a:prstGeom>
          <a:ln w="28575">
            <a:solidFill>
              <a:srgbClr val="7030A0"/>
            </a:solidFill>
          </a:ln>
        </p:spPr>
      </p:pic>
      <p:pic>
        <p:nvPicPr>
          <p:cNvPr id="9" name="Picture 8">
            <a:extLst>
              <a:ext uri="{FF2B5EF4-FFF2-40B4-BE49-F238E27FC236}">
                <a16:creationId xmlns:a16="http://schemas.microsoft.com/office/drawing/2014/main" id="{1BA2B330-B1ED-5363-C5EE-3D764F8B30C1}"/>
              </a:ext>
            </a:extLst>
          </p:cNvPr>
          <p:cNvPicPr>
            <a:picLocks noChangeAspect="1"/>
          </p:cNvPicPr>
          <p:nvPr/>
        </p:nvPicPr>
        <p:blipFill>
          <a:blip r:embed="rId5"/>
          <a:stretch>
            <a:fillRect/>
          </a:stretch>
        </p:blipFill>
        <p:spPr>
          <a:xfrm>
            <a:off x="2543732" y="2485786"/>
            <a:ext cx="3768417" cy="4194412"/>
          </a:xfrm>
          <a:prstGeom prst="rect">
            <a:avLst/>
          </a:prstGeom>
        </p:spPr>
      </p:pic>
    </p:spTree>
    <p:extLst>
      <p:ext uri="{BB962C8B-B14F-4D97-AF65-F5344CB8AC3E}">
        <p14:creationId xmlns:p14="http://schemas.microsoft.com/office/powerpoint/2010/main" val="164418589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928E-A6E2-43C9-919C-50F29022A4C3}"/>
              </a:ext>
            </a:extLst>
          </p:cNvPr>
          <p:cNvSpPr>
            <a:spLocks noGrp="1"/>
          </p:cNvSpPr>
          <p:nvPr>
            <p:ph type="title"/>
          </p:nvPr>
        </p:nvSpPr>
        <p:spPr>
          <a:xfrm>
            <a:off x="914662" y="190501"/>
            <a:ext cx="10362687" cy="746478"/>
          </a:xfrm>
        </p:spPr>
        <p:txBody>
          <a:bodyPr/>
          <a:lstStyle/>
          <a:p>
            <a:r>
              <a:rPr lang="en-US" sz="4000" b="1" dirty="0">
                <a:solidFill>
                  <a:srgbClr val="0070C0"/>
                </a:solidFill>
              </a:rPr>
              <a:t>Summary</a:t>
            </a:r>
          </a:p>
        </p:txBody>
      </p:sp>
      <p:sp>
        <p:nvSpPr>
          <p:cNvPr id="3" name="Content Placeholder 2">
            <a:extLst>
              <a:ext uri="{FF2B5EF4-FFF2-40B4-BE49-F238E27FC236}">
                <a16:creationId xmlns:a16="http://schemas.microsoft.com/office/drawing/2014/main" id="{5A4561E7-F6A4-4727-8AC9-949E5AE2A1D3}"/>
              </a:ext>
            </a:extLst>
          </p:cNvPr>
          <p:cNvSpPr>
            <a:spLocks noGrp="1"/>
          </p:cNvSpPr>
          <p:nvPr>
            <p:ph idx="1"/>
          </p:nvPr>
        </p:nvSpPr>
        <p:spPr>
          <a:xfrm>
            <a:off x="327379" y="1034142"/>
            <a:ext cx="5543765" cy="4114800"/>
          </a:xfrm>
        </p:spPr>
        <p:txBody>
          <a:bodyPr/>
          <a:lstStyle/>
          <a:p>
            <a:pPr>
              <a:buClr>
                <a:srgbClr val="FF0000"/>
              </a:buClr>
              <a:buFont typeface="Wingdings" panose="05000000000000000000" pitchFamily="2" charset="2"/>
              <a:buChar char="Ø"/>
            </a:pPr>
            <a:r>
              <a:rPr lang="en-US" sz="2400" dirty="0">
                <a:latin typeface="Calibri" panose="020F0502020204030204" pitchFamily="34" charset="0"/>
                <a:ea typeface="ＭＳ Ｐゴシック" charset="0"/>
                <a:cs typeface="Calibri" panose="020F0502020204030204" pitchFamily="34" charset="0"/>
              </a:rPr>
              <a:t>As a critical element of HDRL, SPDF archives and serves non-solar data relevant to NASA </a:t>
            </a:r>
            <a:r>
              <a:rPr lang="en-US" sz="2400" dirty="0" err="1">
                <a:latin typeface="Calibri" panose="020F0502020204030204" pitchFamily="34" charset="0"/>
                <a:ea typeface="ＭＳ Ｐゴシック" charset="0"/>
                <a:cs typeface="Calibri" panose="020F0502020204030204" pitchFamily="34" charset="0"/>
              </a:rPr>
              <a:t>heliophysics</a:t>
            </a:r>
            <a:r>
              <a:rPr lang="en-US" sz="2400" dirty="0">
                <a:latin typeface="Calibri" panose="020F0502020204030204" pitchFamily="34" charset="0"/>
                <a:ea typeface="ＭＳ Ｐゴシック" charset="0"/>
                <a:cs typeface="Calibri" panose="020F0502020204030204" pitchFamily="34" charset="0"/>
              </a:rPr>
              <a:t> science objectives </a:t>
            </a:r>
          </a:p>
          <a:p>
            <a:pPr marL="822960" lvl="1">
              <a:buClr>
                <a:srgbClr val="FF0000"/>
              </a:buClr>
              <a:buFont typeface="Wingdings" panose="05000000000000000000" pitchFamily="2" charset="2"/>
              <a:buChar char="§"/>
            </a:pPr>
            <a:r>
              <a:rPr lang="en-US" sz="2000" dirty="0">
                <a:latin typeface="Calibri" panose="020F0502020204030204" pitchFamily="34" charset="0"/>
                <a:ea typeface="ＭＳ Ｐゴシック" charset="0"/>
                <a:cs typeface="Calibri" panose="020F0502020204030204" pitchFamily="34" charset="0"/>
              </a:rPr>
              <a:t>Providing multi-project, cross-disciplinary access to data in order to promote correlative and collaborative research across discipline and mission boundaries</a:t>
            </a:r>
          </a:p>
          <a:p>
            <a:pPr marL="822960" lvl="1">
              <a:buClr>
                <a:srgbClr val="FF0000"/>
              </a:buClr>
              <a:buFont typeface="Wingdings" panose="05000000000000000000" pitchFamily="2" charset="2"/>
              <a:buChar char="§"/>
            </a:pPr>
            <a:r>
              <a:rPr lang="en-US" sz="2000" dirty="0">
                <a:latin typeface="Calibri" panose="020F0502020204030204" pitchFamily="34" charset="0"/>
                <a:ea typeface="ＭＳ Ｐゴシック" charset="0"/>
                <a:cs typeface="Calibri" panose="020F0502020204030204" pitchFamily="34" charset="0"/>
              </a:rPr>
              <a:t>M</a:t>
            </a:r>
            <a:r>
              <a:rPr lang="en-US" sz="2000" kern="0" dirty="0">
                <a:latin typeface="Calibri" panose="020F0502020204030204" pitchFamily="34" charset="0"/>
                <a:ea typeface="ＭＳ Ｐゴシック" charset="0"/>
                <a:cs typeface="Calibri" panose="020F0502020204030204" pitchFamily="34" charset="0"/>
              </a:rPr>
              <a:t>aintaining the CDF self-describing science data format and associated software</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Providing three main science-enabling services: </a:t>
            </a:r>
            <a:r>
              <a:rPr lang="en-US" sz="2000" kern="0" dirty="0" err="1">
                <a:latin typeface="Calibri" panose="020F0502020204030204" pitchFamily="34" charset="0"/>
                <a:ea typeface="ＭＳ Ｐゴシック" charset="0"/>
                <a:cs typeface="Calibri" panose="020F0502020204030204" pitchFamily="34" charset="0"/>
              </a:rPr>
              <a:t>CDAWeb</a:t>
            </a:r>
            <a:r>
              <a:rPr lang="en-US" sz="2000" kern="0" dirty="0">
                <a:latin typeface="Calibri" panose="020F0502020204030204" pitchFamily="34" charset="0"/>
                <a:ea typeface="ＭＳ Ｐゴシック" charset="0"/>
                <a:cs typeface="Calibri" panose="020F0502020204030204" pitchFamily="34" charset="0"/>
              </a:rPr>
              <a:t>, </a:t>
            </a:r>
            <a:r>
              <a:rPr lang="en-US" sz="2000" kern="0" dirty="0" err="1">
                <a:latin typeface="Calibri" panose="020F0502020204030204" pitchFamily="34" charset="0"/>
                <a:ea typeface="ＭＳ Ｐゴシック" charset="0"/>
                <a:cs typeface="Calibri" panose="020F0502020204030204" pitchFamily="34" charset="0"/>
              </a:rPr>
              <a:t>SSCWeb</a:t>
            </a:r>
            <a:r>
              <a:rPr lang="en-US" sz="2000" kern="0" dirty="0">
                <a:latin typeface="Calibri" panose="020F0502020204030204" pitchFamily="34" charset="0"/>
                <a:ea typeface="ＭＳ Ｐゴシック" charset="0"/>
                <a:cs typeface="Calibri" panose="020F0502020204030204" pitchFamily="34" charset="0"/>
              </a:rPr>
              <a:t>, and </a:t>
            </a:r>
            <a:r>
              <a:rPr lang="en-US" sz="2000" kern="0" dirty="0" err="1">
                <a:latin typeface="Calibri" panose="020F0502020204030204" pitchFamily="34" charset="0"/>
                <a:ea typeface="ＭＳ Ｐゴシック" charset="0"/>
                <a:cs typeface="Calibri" panose="020F0502020204030204" pitchFamily="34" charset="0"/>
              </a:rPr>
              <a:t>OMNIWeb</a:t>
            </a:r>
            <a:endParaRPr lang="en-US" sz="2000" kern="0" dirty="0">
              <a:latin typeface="Calibri" panose="020F0502020204030204" pitchFamily="34" charset="0"/>
              <a:ea typeface="ＭＳ Ｐゴシック" charset="0"/>
              <a:cs typeface="Calibri" panose="020F0502020204030204" pitchFamily="34" charset="0"/>
            </a:endParaRP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Tracking the usage of archived data and assisting mission data management</a:t>
            </a:r>
          </a:p>
          <a:p>
            <a:endParaRPr lang="en-US" dirty="0"/>
          </a:p>
        </p:txBody>
      </p:sp>
      <p:sp>
        <p:nvSpPr>
          <p:cNvPr id="8" name="Content Placeholder 2">
            <a:extLst>
              <a:ext uri="{FF2B5EF4-FFF2-40B4-BE49-F238E27FC236}">
                <a16:creationId xmlns:a16="http://schemas.microsoft.com/office/drawing/2014/main" id="{182CC62A-22D7-0EB1-CC35-E7A757D5787C}"/>
              </a:ext>
            </a:extLst>
          </p:cNvPr>
          <p:cNvSpPr txBox="1">
            <a:spLocks/>
          </p:cNvSpPr>
          <p:nvPr/>
        </p:nvSpPr>
        <p:spPr bwMode="auto">
          <a:xfrm>
            <a:off x="6016978" y="1034143"/>
            <a:ext cx="5543765"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t" anchorCtr="0" compatLnSpc="1">
            <a:prstTxWarp prst="textNoShape">
              <a:avLst/>
            </a:prstTxWarp>
          </a:bodyPr>
          <a:lstStyle>
            <a:lvl1pPr marL="439664" indent="-439664" algn="l" defTabSz="1172788" rtl="0" eaLnBrk="1" fontAlgn="base" hangingPunct="1">
              <a:spcBef>
                <a:spcPct val="20000"/>
              </a:spcBef>
              <a:spcAft>
                <a:spcPct val="0"/>
              </a:spcAft>
              <a:buChar char="•"/>
              <a:defRPr sz="4100">
                <a:solidFill>
                  <a:schemeClr val="tx1"/>
                </a:solidFill>
                <a:latin typeface="+mn-lt"/>
                <a:ea typeface="+mn-ea"/>
                <a:cs typeface="+mn-cs"/>
              </a:defRPr>
            </a:lvl1pPr>
            <a:lvl2pPr marL="952693" indent="-366300" algn="l" defTabSz="1172788" rtl="0" eaLnBrk="1" fontAlgn="base" hangingPunct="1">
              <a:spcBef>
                <a:spcPct val="20000"/>
              </a:spcBef>
              <a:spcAft>
                <a:spcPct val="0"/>
              </a:spcAft>
              <a:buChar char="–"/>
              <a:defRPr sz="3600">
                <a:solidFill>
                  <a:schemeClr val="tx1"/>
                </a:solidFill>
                <a:latin typeface="+mn-lt"/>
                <a:ea typeface="+mn-ea"/>
              </a:defRPr>
            </a:lvl2pPr>
            <a:lvl3pPr marL="1465723" indent="-292935" algn="l" defTabSz="1172788" rtl="0" eaLnBrk="1" fontAlgn="base" hangingPunct="1">
              <a:spcBef>
                <a:spcPct val="20000"/>
              </a:spcBef>
              <a:spcAft>
                <a:spcPct val="0"/>
              </a:spcAft>
              <a:buChar char="•"/>
              <a:defRPr sz="3100">
                <a:solidFill>
                  <a:schemeClr val="tx1"/>
                </a:solidFill>
                <a:latin typeface="+mn-lt"/>
                <a:ea typeface="+mn-ea"/>
              </a:defRPr>
            </a:lvl3pPr>
            <a:lvl4pPr marL="2052640" indent="-293983" algn="l" defTabSz="1172788" rtl="0" eaLnBrk="1" fontAlgn="base" hangingPunct="1">
              <a:spcBef>
                <a:spcPct val="20000"/>
              </a:spcBef>
              <a:spcAft>
                <a:spcPct val="0"/>
              </a:spcAft>
              <a:buChar char="–"/>
              <a:defRPr sz="2500">
                <a:solidFill>
                  <a:schemeClr val="tx1"/>
                </a:solidFill>
                <a:latin typeface="+mn-lt"/>
                <a:ea typeface="+mn-ea"/>
              </a:defRPr>
            </a:lvl4pPr>
            <a:lvl5pPr marL="2637986" indent="-292411" algn="l" defTabSz="1172788" rtl="0" eaLnBrk="1" fontAlgn="base" hangingPunct="1">
              <a:spcBef>
                <a:spcPct val="20000"/>
              </a:spcBef>
              <a:spcAft>
                <a:spcPct val="0"/>
              </a:spcAft>
              <a:buChar char="»"/>
              <a:defRPr sz="2500">
                <a:solidFill>
                  <a:schemeClr val="tx1"/>
                </a:solidFill>
                <a:latin typeface="+mn-lt"/>
                <a:ea typeface="+mn-ea"/>
              </a:defRPr>
            </a:lvl5pPr>
            <a:lvl6pPr marL="2788908" indent="-292411" algn="l" defTabSz="1172788" rtl="0" eaLnBrk="1" fontAlgn="base" hangingPunct="1">
              <a:spcBef>
                <a:spcPct val="20000"/>
              </a:spcBef>
              <a:spcAft>
                <a:spcPct val="0"/>
              </a:spcAft>
              <a:buChar char="»"/>
              <a:defRPr sz="2500">
                <a:solidFill>
                  <a:schemeClr val="tx1"/>
                </a:solidFill>
                <a:latin typeface="+mn-lt"/>
                <a:ea typeface="+mn-ea"/>
              </a:defRPr>
            </a:lvl6pPr>
            <a:lvl7pPr marL="2939829" indent="-292411" algn="l" defTabSz="1172788" rtl="0" eaLnBrk="1" fontAlgn="base" hangingPunct="1">
              <a:spcBef>
                <a:spcPct val="20000"/>
              </a:spcBef>
              <a:spcAft>
                <a:spcPct val="0"/>
              </a:spcAft>
              <a:buChar char="»"/>
              <a:defRPr sz="2500">
                <a:solidFill>
                  <a:schemeClr val="tx1"/>
                </a:solidFill>
                <a:latin typeface="+mn-lt"/>
                <a:ea typeface="+mn-ea"/>
              </a:defRPr>
            </a:lvl7pPr>
            <a:lvl8pPr marL="3090751" indent="-292411" algn="l" defTabSz="1172788" rtl="0" eaLnBrk="1" fontAlgn="base" hangingPunct="1">
              <a:spcBef>
                <a:spcPct val="20000"/>
              </a:spcBef>
              <a:spcAft>
                <a:spcPct val="0"/>
              </a:spcAft>
              <a:buChar char="»"/>
              <a:defRPr sz="2500">
                <a:solidFill>
                  <a:schemeClr val="tx1"/>
                </a:solidFill>
                <a:latin typeface="+mn-lt"/>
                <a:ea typeface="+mn-ea"/>
              </a:defRPr>
            </a:lvl8pPr>
            <a:lvl9pPr marL="3241673" indent="-292411" algn="l" defTabSz="1172788" rtl="0" eaLnBrk="1" fontAlgn="base" hangingPunct="1">
              <a:spcBef>
                <a:spcPct val="20000"/>
              </a:spcBef>
              <a:spcAft>
                <a:spcPct val="0"/>
              </a:spcAft>
              <a:buChar char="»"/>
              <a:defRPr sz="2500">
                <a:solidFill>
                  <a:schemeClr val="tx1"/>
                </a:solidFill>
                <a:latin typeface="+mn-lt"/>
                <a:ea typeface="+mn-ea"/>
              </a:defRPr>
            </a:lvl9pPr>
          </a:lstStyle>
          <a:p>
            <a:pPr>
              <a:buClr>
                <a:srgbClr val="FF0000"/>
              </a:buClr>
              <a:buFont typeface="Wingdings" panose="05000000000000000000" pitchFamily="2" charset="2"/>
              <a:buChar char="Ø"/>
            </a:pPr>
            <a:r>
              <a:rPr lang="en-US" sz="2400" b="1" kern="0" dirty="0">
                <a:latin typeface="Calibri" panose="020F0502020204030204" pitchFamily="34" charset="0"/>
                <a:ea typeface="ＭＳ Ｐゴシック" charset="0"/>
                <a:cs typeface="Calibri" panose="020F0502020204030204" pitchFamily="34" charset="0"/>
              </a:rPr>
              <a:t>Collaboration with CCMC</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Archiving and service of mission data based on observations and model simulations, e.g., ICON Level 4 TIEGCM data</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Archiving and service of data products from NASA Research &amp; Analysis programs</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Developing observational data products tailored for model input and model validation</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Upgrading SPDF webpages with new </a:t>
            </a:r>
            <a:r>
              <a:rPr lang="en-US" sz="2000" i="1" kern="0" dirty="0">
                <a:latin typeface="Calibri" panose="020F0502020204030204" pitchFamily="34" charset="0"/>
                <a:ea typeface="ＭＳ Ｐゴシック" charset="0"/>
                <a:cs typeface="Calibri" panose="020F0502020204030204" pitchFamily="34" charset="0"/>
              </a:rPr>
              <a:t>content management system</a:t>
            </a:r>
            <a:r>
              <a:rPr lang="en-US" sz="2000" kern="0" dirty="0">
                <a:latin typeface="Calibri" panose="020F0502020204030204" pitchFamily="34" charset="0"/>
                <a:ea typeface="ＭＳ Ｐゴシック" charset="0"/>
                <a:cs typeface="Calibri" panose="020F0502020204030204" pitchFamily="34" charset="0"/>
              </a:rPr>
              <a:t> by learning from CCMC’s experience</a:t>
            </a:r>
          </a:p>
          <a:p>
            <a:pPr marL="822960" lvl="1">
              <a:buClr>
                <a:srgbClr val="FF0000"/>
              </a:buClr>
              <a:buFont typeface="Wingdings" panose="05000000000000000000" pitchFamily="2" charset="2"/>
              <a:buChar char="§"/>
            </a:pPr>
            <a:r>
              <a:rPr lang="en-US" sz="2000" kern="0" dirty="0">
                <a:latin typeface="Calibri" panose="020F0502020204030204" pitchFamily="34" charset="0"/>
                <a:ea typeface="ＭＳ Ｐゴシック" charset="0"/>
                <a:cs typeface="Calibri" panose="020F0502020204030204" pitchFamily="34" charset="0"/>
              </a:rPr>
              <a:t>Developing the service for event lists which can be useful for CCMC model request and validation </a:t>
            </a:r>
          </a:p>
          <a:p>
            <a:endParaRPr lang="en-US" sz="2400" kern="0" dirty="0">
              <a:latin typeface="Calibri" panose="020F0502020204030204" pitchFamily="34" charset="0"/>
              <a:ea typeface="ＭＳ Ｐゴシック" charset="0"/>
              <a:cs typeface="Calibri" panose="020F0502020204030204" pitchFamily="34" charset="0"/>
            </a:endParaRPr>
          </a:p>
          <a:p>
            <a:endParaRPr lang="en-US" sz="2400" kern="0" dirty="0">
              <a:latin typeface="Calibri" panose="020F0502020204030204" pitchFamily="34" charset="0"/>
              <a:ea typeface="ＭＳ Ｐゴシック" charset="0"/>
              <a:cs typeface="Calibri" panose="020F0502020204030204" pitchFamily="34" charset="0"/>
            </a:endParaRPr>
          </a:p>
          <a:p>
            <a:endParaRPr lang="en-US" sz="2400" kern="0" dirty="0">
              <a:latin typeface="Calibri" panose="020F0502020204030204" pitchFamily="34" charset="0"/>
              <a:ea typeface="ＭＳ Ｐゴシック" charset="0"/>
              <a:cs typeface="Calibri" panose="020F0502020204030204" pitchFamily="34" charset="0"/>
            </a:endParaRPr>
          </a:p>
          <a:p>
            <a:endParaRPr lang="en-US" sz="4400" kern="0" dirty="0">
              <a:latin typeface="Calibri" panose="020F0502020204030204" pitchFamily="34" charset="0"/>
              <a:ea typeface="ＭＳ Ｐゴシック" charset="0"/>
              <a:cs typeface="Calibri" panose="020F0502020204030204" pitchFamily="34" charset="0"/>
            </a:endParaRPr>
          </a:p>
          <a:p>
            <a:endParaRPr lang="en-US" sz="4400" kern="0" dirty="0">
              <a:latin typeface="Calibri" panose="020F0502020204030204" pitchFamily="34" charset="0"/>
              <a:ea typeface="ＭＳ Ｐゴシック" charset="0"/>
              <a:cs typeface="Calibri" panose="020F0502020204030204" pitchFamily="34" charset="0"/>
            </a:endParaRPr>
          </a:p>
          <a:p>
            <a:endParaRPr lang="en-US" kern="0" dirty="0"/>
          </a:p>
        </p:txBody>
      </p:sp>
    </p:spTree>
    <p:extLst>
      <p:ext uri="{BB962C8B-B14F-4D97-AF65-F5344CB8AC3E}">
        <p14:creationId xmlns:p14="http://schemas.microsoft.com/office/powerpoint/2010/main" val="3559160904"/>
      </p:ext>
    </p:extLst>
  </p:cSld>
  <p:clrMapOvr>
    <a:masterClrMapping/>
  </p:clrMapOvr>
  <mc:AlternateContent xmlns:mc="http://schemas.openxmlformats.org/markup-compatibility/2006" xmlns:p14="http://schemas.microsoft.com/office/powerpoint/2010/main">
    <mc:Choice Requires="p14">
      <p:transition spd="med" p14:dur="700" advTm="129892">
        <p:fade/>
      </p:transition>
    </mc:Choice>
    <mc:Fallback xmlns="">
      <p:transition spd="med" advTm="129892">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66" y="188364"/>
            <a:ext cx="5662721" cy="720898"/>
          </a:xfrm>
          <a:noFill/>
        </p:spPr>
        <p:txBody>
          <a:bodyPr/>
          <a:lstStyle/>
          <a:p>
            <a:pPr algn="ctr"/>
            <a:r>
              <a:rPr lang="en-US" sz="4000" b="1" dirty="0">
                <a:solidFill>
                  <a:srgbClr val="0070C0"/>
                </a:solidFill>
                <a:latin typeface="Arial" panose="020B0604020202020204" pitchFamily="34" charset="0"/>
                <a:ea typeface="ＭＳ Ｐゴシック" charset="0"/>
                <a:cs typeface="Arial" panose="020B0604020202020204" pitchFamily="34" charset="0"/>
              </a:rPr>
              <a:t>Introduction to SPDF</a:t>
            </a:r>
          </a:p>
        </p:txBody>
      </p:sp>
      <p:sp>
        <p:nvSpPr>
          <p:cNvPr id="3" name="Content Placeholder 2"/>
          <p:cNvSpPr>
            <a:spLocks noGrp="1"/>
          </p:cNvSpPr>
          <p:nvPr>
            <p:ph idx="1"/>
          </p:nvPr>
        </p:nvSpPr>
        <p:spPr>
          <a:xfrm>
            <a:off x="982653" y="1331843"/>
            <a:ext cx="10226694" cy="5337793"/>
          </a:xfrm>
        </p:spPr>
        <p:txBody>
          <a:bodyPr>
            <a:noAutofit/>
          </a:bodyPr>
          <a:lstStyle/>
          <a:p>
            <a:pPr marL="365760" indent="-365760">
              <a:lnSpc>
                <a:spcPct val="100000"/>
              </a:lnSpc>
              <a:buClr>
                <a:srgbClr val="FF0000"/>
              </a:buClr>
              <a:buFont typeface="Wingdings" panose="05000000000000000000" pitchFamily="2" charset="2"/>
              <a:buChar char="q"/>
            </a:pPr>
            <a:r>
              <a:rPr lang="en-US" sz="2200" dirty="0">
                <a:latin typeface="Calibri" panose="020F0502020204030204" pitchFamily="34" charset="0"/>
                <a:cs typeface="Calibri" panose="020F0502020204030204" pitchFamily="34" charset="0"/>
              </a:rPr>
              <a:t>SPDF is the </a:t>
            </a:r>
            <a:r>
              <a:rPr lang="en-US" sz="2200" b="1" dirty="0">
                <a:latin typeface="Calibri" panose="020F0502020204030204" pitchFamily="34" charset="0"/>
                <a:cs typeface="Calibri" panose="020F0502020204030204" pitchFamily="34" charset="0"/>
              </a:rPr>
              <a:t>active and final archive of non-solar data </a:t>
            </a:r>
            <a:r>
              <a:rPr lang="en-US" sz="2200" dirty="0">
                <a:latin typeface="Calibri" panose="020F0502020204030204" pitchFamily="34" charset="0"/>
                <a:cs typeface="Calibri" panose="020F0502020204030204" pitchFamily="34" charset="0"/>
              </a:rPr>
              <a:t>from NASA heliophysics missions and collaborative missions with other US and foreign agencies</a:t>
            </a:r>
          </a:p>
          <a:p>
            <a:pPr lvl="1">
              <a:lnSpc>
                <a:spcPct val="100000"/>
              </a:lnSpc>
              <a:buClr>
                <a:srgbClr val="FF0000"/>
              </a:buClr>
            </a:pPr>
            <a:r>
              <a:rPr lang="en-US" sz="2000" dirty="0">
                <a:latin typeface="Calibri" panose="020F0502020204030204" pitchFamily="34" charset="0"/>
                <a:cs typeface="Calibri" panose="020F0502020204030204" pitchFamily="34" charset="0"/>
              </a:rPr>
              <a:t>Facilitate scientific analysis of multi-instrument and multi-mission data sets </a:t>
            </a:r>
          </a:p>
          <a:p>
            <a:pPr lvl="1">
              <a:lnSpc>
                <a:spcPct val="100000"/>
              </a:lnSpc>
              <a:buClr>
                <a:srgbClr val="FF0000"/>
              </a:buClr>
            </a:pPr>
            <a:r>
              <a:rPr lang="en-US" sz="2000" dirty="0">
                <a:latin typeface="Calibri" panose="020F0502020204030204" pitchFamily="34" charset="0"/>
                <a:cs typeface="Calibri" panose="020F0502020204030204" pitchFamily="34" charset="0"/>
              </a:rPr>
              <a:t>Enhance the science return of many missions, providing context with other missions</a:t>
            </a:r>
          </a:p>
          <a:p>
            <a:pPr lvl="1">
              <a:lnSpc>
                <a:spcPct val="100000"/>
              </a:lnSpc>
              <a:buClr>
                <a:srgbClr val="FF0000"/>
              </a:buClr>
            </a:pPr>
            <a:r>
              <a:rPr lang="en-US" sz="2000" dirty="0">
                <a:latin typeface="Calibri" panose="020F0502020204030204" pitchFamily="34" charset="0"/>
                <a:cs typeface="Calibri" panose="020F0502020204030204" pitchFamily="34" charset="0"/>
              </a:rPr>
              <a:t>Facilitate </a:t>
            </a:r>
            <a:r>
              <a:rPr lang="en-US" sz="2000" b="1" dirty="0">
                <a:latin typeface="Calibri" panose="020F0502020204030204" pitchFamily="34" charset="0"/>
                <a:cs typeface="Calibri" panose="020F0502020204030204" pitchFamily="34" charset="0"/>
              </a:rPr>
              <a:t>open science </a:t>
            </a:r>
            <a:r>
              <a:rPr lang="en-US" sz="2000" dirty="0">
                <a:latin typeface="Calibri" panose="020F0502020204030204" pitchFamily="34" charset="0"/>
                <a:cs typeface="Calibri" panose="020F0502020204030204" pitchFamily="34" charset="0"/>
              </a:rPr>
              <a:t>and long-term archiving </a:t>
            </a:r>
          </a:p>
          <a:p>
            <a:pPr lvl="1">
              <a:lnSpc>
                <a:spcPct val="100000"/>
              </a:lnSpc>
              <a:buClr>
                <a:srgbClr val="FF0000"/>
              </a:buClr>
            </a:pPr>
            <a:r>
              <a:rPr lang="en-US" sz="2000" dirty="0">
                <a:latin typeface="Calibri" panose="020F0502020204030204" pitchFamily="34" charset="0"/>
                <a:cs typeface="Calibri" panose="020F0502020204030204" pitchFamily="34" charset="0"/>
              </a:rPr>
              <a:t>Make data available via many access methods (HTTP, FTP, REST, HAPI)</a:t>
            </a:r>
          </a:p>
          <a:p>
            <a:pPr marL="365760" indent="-365760">
              <a:buClr>
                <a:srgbClr val="FF0000"/>
              </a:buClr>
              <a:buFont typeface="Wingdings" panose="05000000000000000000" pitchFamily="2" charset="2"/>
              <a:buChar char="q"/>
            </a:pPr>
            <a:r>
              <a:rPr lang="en-US" sz="2200" dirty="0">
                <a:latin typeface="Calibri" panose="020F0502020204030204" pitchFamily="34" charset="0"/>
                <a:cs typeface="Calibri" panose="020F0502020204030204" pitchFamily="34" charset="0"/>
              </a:rPr>
              <a:t>We also archive other data </a:t>
            </a:r>
            <a:r>
              <a:rPr lang="en-US" sz="2200" b="1" dirty="0">
                <a:latin typeface="Calibri" panose="020F0502020204030204" pitchFamily="34" charset="0"/>
                <a:cs typeface="Calibri" panose="020F0502020204030204" pitchFamily="34" charset="0"/>
              </a:rPr>
              <a:t>relevant to NASA heliophysics science objectives</a:t>
            </a:r>
            <a:endParaRPr lang="en-US" sz="2200" dirty="0">
              <a:latin typeface="Calibri" panose="020F0502020204030204" pitchFamily="34" charset="0"/>
              <a:cs typeface="Calibri" panose="020F0502020204030204" pitchFamily="34" charset="0"/>
            </a:endParaRPr>
          </a:p>
          <a:p>
            <a:pPr lvl="1">
              <a:buClr>
                <a:srgbClr val="FF0000"/>
              </a:buClr>
            </a:pPr>
            <a:r>
              <a:rPr lang="en-US" sz="2000" dirty="0">
                <a:latin typeface="Calibri" panose="020F0502020204030204" pitchFamily="34" charset="0"/>
                <a:cs typeface="Calibri" panose="020F0502020204030204" pitchFamily="34" charset="0"/>
              </a:rPr>
              <a:t>Related data from </a:t>
            </a:r>
            <a:r>
              <a:rPr lang="en-US" sz="2000" i="1" dirty="0">
                <a:latin typeface="Calibri" panose="020F0502020204030204" pitchFamily="34" charset="0"/>
                <a:cs typeface="Calibri" panose="020F0502020204030204" pitchFamily="34" charset="0"/>
              </a:rPr>
              <a:t>planetary missions</a:t>
            </a:r>
            <a:r>
              <a:rPr lang="en-US" sz="2000" dirty="0">
                <a:latin typeface="Calibri" panose="020F0502020204030204" pitchFamily="34" charset="0"/>
                <a:cs typeface="Calibri" panose="020F0502020204030204" pitchFamily="34" charset="0"/>
              </a:rPr>
              <a:t>, such as MAVEN, New Horizons</a:t>
            </a:r>
          </a:p>
          <a:p>
            <a:pPr lvl="1">
              <a:buClr>
                <a:srgbClr val="FF0000"/>
              </a:buClr>
            </a:pPr>
            <a:r>
              <a:rPr lang="en-US" sz="2000" dirty="0">
                <a:latin typeface="Calibri" panose="020F0502020204030204" pitchFamily="34" charset="0"/>
                <a:cs typeface="Calibri" panose="020F0502020204030204" pitchFamily="34" charset="0"/>
              </a:rPr>
              <a:t>Heliophysics data from some NOAA and DoD satellites, such as GOES, DSCOVR, LANL</a:t>
            </a:r>
          </a:p>
          <a:p>
            <a:pPr lvl="1">
              <a:buClr>
                <a:srgbClr val="FF0000"/>
              </a:buClr>
            </a:pPr>
            <a:r>
              <a:rPr lang="en-US" sz="2000" dirty="0">
                <a:latin typeface="Calibri" panose="020F0502020204030204" pitchFamily="34" charset="0"/>
                <a:cs typeface="Calibri" panose="020F0502020204030204" pitchFamily="34" charset="0"/>
              </a:rPr>
              <a:t>Non-US missions such as Arase and </a:t>
            </a:r>
            <a:r>
              <a:rPr lang="en-US" sz="2000" dirty="0" err="1">
                <a:latin typeface="Calibri" panose="020F0502020204030204" pitchFamily="34" charset="0"/>
                <a:cs typeface="Calibri" panose="020F0502020204030204" pitchFamily="34" charset="0"/>
              </a:rPr>
              <a:t>Formosat</a:t>
            </a:r>
            <a:r>
              <a:rPr lang="en-US" sz="2000" dirty="0">
                <a:latin typeface="Calibri" panose="020F0502020204030204" pitchFamily="34" charset="0"/>
                <a:cs typeface="Calibri" panose="020F0502020204030204" pitchFamily="34" charset="0"/>
              </a:rPr>
              <a:t> upon request</a:t>
            </a:r>
          </a:p>
          <a:p>
            <a:pPr lvl="1">
              <a:buClr>
                <a:srgbClr val="FF0000"/>
              </a:buClr>
            </a:pPr>
            <a:r>
              <a:rPr lang="en-US" sz="2000" dirty="0">
                <a:latin typeface="Calibri" panose="020F0502020204030204" pitchFamily="34" charset="0"/>
                <a:cs typeface="Calibri" panose="020F0502020204030204" pitchFamily="34" charset="0"/>
              </a:rPr>
              <a:t>Ground-based magnetometers, aurora cameras, radars, etc., which are funded by NSF or other agencies</a:t>
            </a:r>
          </a:p>
          <a:p>
            <a:pPr marL="365760" indent="-365760">
              <a:buClr>
                <a:srgbClr val="FF0000"/>
              </a:buClr>
              <a:buFont typeface="Wingdings" pitchFamily="2" charset="2"/>
              <a:buChar char="q"/>
            </a:pPr>
            <a:r>
              <a:rPr lang="en-US" sz="2200" dirty="0">
                <a:latin typeface="Calibri" panose="020F0502020204030204" pitchFamily="34" charset="0"/>
                <a:cs typeface="Calibri" panose="020F0502020204030204" pitchFamily="34" charset="0"/>
              </a:rPr>
              <a:t>We work closely with missions (some since their early development) on data issues and planning, particularly in implementing </a:t>
            </a:r>
            <a:r>
              <a:rPr lang="en-US" sz="2200" b="1" dirty="0">
                <a:latin typeface="Calibri" panose="020F0502020204030204" pitchFamily="34" charset="0"/>
                <a:cs typeface="Calibri" panose="020F0502020204030204" pitchFamily="34" charset="0"/>
              </a:rPr>
              <a:t>ISTP data standards</a:t>
            </a:r>
          </a:p>
        </p:txBody>
      </p:sp>
      <p:sp>
        <p:nvSpPr>
          <p:cNvPr id="5" name="TextBox 4">
            <a:extLst>
              <a:ext uri="{FF2B5EF4-FFF2-40B4-BE49-F238E27FC236}">
                <a16:creationId xmlns:a16="http://schemas.microsoft.com/office/drawing/2014/main" id="{5713D4A6-3766-4A62-82BA-49506A13BB32}"/>
              </a:ext>
            </a:extLst>
          </p:cNvPr>
          <p:cNvSpPr txBox="1"/>
          <p:nvPr/>
        </p:nvSpPr>
        <p:spPr>
          <a:xfrm>
            <a:off x="1691998" y="810865"/>
            <a:ext cx="6097656" cy="461665"/>
          </a:xfrm>
          <a:prstGeom prst="rect">
            <a:avLst/>
          </a:prstGeom>
          <a:noFill/>
        </p:spPr>
        <p:txBody>
          <a:bodyPr wrap="square">
            <a:spAutoFit/>
          </a:bodyPr>
          <a:lstStyle/>
          <a:p>
            <a:pPr marL="0" indent="0" algn="ctr">
              <a:buNone/>
            </a:pPr>
            <a:r>
              <a:rPr lang="en-US" sz="2400" dirty="0" err="1">
                <a:solidFill>
                  <a:srgbClr val="0070C0"/>
                </a:solidFill>
                <a:latin typeface="Arial" panose="020B0604020202020204" pitchFamily="34" charset="0"/>
                <a:cs typeface="Arial" panose="020B0604020202020204" pitchFamily="34" charset="0"/>
              </a:rPr>
              <a:t>spdf.gsfc.nasa.gov</a:t>
            </a:r>
            <a:r>
              <a:rPr lang="en-US" sz="2400" dirty="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ea typeface="ＭＳ Ｐゴシック" charset="0"/>
              <a:cs typeface="Arial" panose="020B0604020202020204" pitchFamily="34" charset="0"/>
            </a:endParaRPr>
          </a:p>
        </p:txBody>
      </p:sp>
      <p:pic>
        <p:nvPicPr>
          <p:cNvPr id="6" name="Picture 5" descr="Background pattern&#10;&#10;Description automatically generated">
            <a:extLst>
              <a:ext uri="{FF2B5EF4-FFF2-40B4-BE49-F238E27FC236}">
                <a16:creationId xmlns:a16="http://schemas.microsoft.com/office/drawing/2014/main" id="{739A7367-2D4B-F142-8112-DF8BDCC9FE3F}"/>
              </a:ext>
            </a:extLst>
          </p:cNvPr>
          <p:cNvPicPr>
            <a:picLocks noChangeAspect="1"/>
          </p:cNvPicPr>
          <p:nvPr/>
        </p:nvPicPr>
        <p:blipFill>
          <a:blip r:embed="rId3"/>
          <a:stretch>
            <a:fillRect/>
          </a:stretch>
        </p:blipFill>
        <p:spPr>
          <a:xfrm>
            <a:off x="8134599" y="188364"/>
            <a:ext cx="3347861" cy="961858"/>
          </a:xfrm>
          <a:prstGeom prst="rect">
            <a:avLst/>
          </a:prstGeom>
        </p:spPr>
      </p:pic>
    </p:spTree>
    <p:extLst>
      <p:ext uri="{BB962C8B-B14F-4D97-AF65-F5344CB8AC3E}">
        <p14:creationId xmlns:p14="http://schemas.microsoft.com/office/powerpoint/2010/main" val="16285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44827" y="131442"/>
            <a:ext cx="10765040" cy="673109"/>
          </a:xfrm>
          <a:prstGeom prst="rect">
            <a:avLst/>
          </a:prstGeom>
          <a:noFill/>
        </p:spPr>
        <p:txBody>
          <a:bodyPr/>
          <a:lstStyle>
            <a:lvl1pPr algn="ctr" defTabSz="1172788" rtl="0" eaLnBrk="1" fontAlgn="base" hangingPunct="1">
              <a:spcBef>
                <a:spcPct val="0"/>
              </a:spcBef>
              <a:spcAft>
                <a:spcPct val="0"/>
              </a:spcAft>
              <a:defRPr sz="5600">
                <a:solidFill>
                  <a:schemeClr val="tx2"/>
                </a:solidFill>
                <a:latin typeface="+mj-lt"/>
                <a:ea typeface="+mj-ea"/>
                <a:cs typeface="+mj-cs"/>
              </a:defRPr>
            </a:lvl1pPr>
            <a:lvl2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2pPr>
            <a:lvl3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3pPr>
            <a:lvl4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4pPr>
            <a:lvl5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5pPr>
            <a:lvl6pPr marL="150922"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6pPr>
            <a:lvl7pPr marL="301843"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7pPr>
            <a:lvl8pPr marL="452765"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8pPr>
            <a:lvl9pPr marL="603687"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9pPr>
          </a:lstStyle>
          <a:p>
            <a:r>
              <a:rPr lang="en-US" sz="3600" b="1" dirty="0">
                <a:solidFill>
                  <a:srgbClr val="0070C0"/>
                </a:solidFill>
                <a:latin typeface="Arial" panose="020B0604020202020204" pitchFamily="34" charset="0"/>
                <a:ea typeface="ＭＳ Ｐゴシック" charset="0"/>
                <a:cs typeface="Arial" panose="020B0604020202020204" pitchFamily="34" charset="0"/>
              </a:rPr>
              <a:t>Over 200 Missions/Projects Supported by SPDF</a:t>
            </a:r>
            <a:endParaRPr lang="en-US" sz="3600" b="1" kern="0" dirty="0">
              <a:solidFill>
                <a:srgbClr val="0070C0"/>
              </a:solidFill>
              <a:ea typeface="ＭＳ Ｐゴシック" charset="0"/>
              <a:cs typeface="ＭＳ Ｐゴシック" charset="0"/>
            </a:endParaRPr>
          </a:p>
        </p:txBody>
      </p:sp>
      <p:sp>
        <p:nvSpPr>
          <p:cNvPr id="12" name="TextBox 11"/>
          <p:cNvSpPr txBox="1"/>
          <p:nvPr/>
        </p:nvSpPr>
        <p:spPr>
          <a:xfrm rot="16200000">
            <a:off x="-778655" y="3059780"/>
            <a:ext cx="3105338" cy="400110"/>
          </a:xfrm>
          <a:prstGeom prst="rect">
            <a:avLst/>
          </a:prstGeom>
          <a:noFill/>
        </p:spPr>
        <p:txBody>
          <a:bodyPr wrap="none" rtlCol="0">
            <a:spAutoFit/>
          </a:bodyPr>
          <a:lstStyle/>
          <a:p>
            <a:pPr algn="ctr"/>
            <a:r>
              <a:rPr lang="en-US" sz="2000" dirty="0"/>
              <a:t>* Only orbit data available</a:t>
            </a:r>
          </a:p>
        </p:txBody>
      </p:sp>
      <p:sp>
        <p:nvSpPr>
          <p:cNvPr id="15" name="Rectangle 14"/>
          <p:cNvSpPr/>
          <p:nvPr/>
        </p:nvSpPr>
        <p:spPr>
          <a:xfrm>
            <a:off x="822205" y="5865291"/>
            <a:ext cx="10522372" cy="769441"/>
          </a:xfrm>
          <a:prstGeom prst="rect">
            <a:avLst/>
          </a:prstGeom>
        </p:spPr>
        <p:txBody>
          <a:bodyPr wrap="square">
            <a:spAutoFit/>
          </a:bodyPr>
          <a:lstStyle/>
          <a:p>
            <a:pPr algn="ctr"/>
            <a:r>
              <a:rPr lang="en-US" sz="2200" dirty="0">
                <a:solidFill>
                  <a:srgbClr val="FF0000"/>
                </a:solidFill>
                <a:latin typeface="Arial" panose="020B0604020202020204" pitchFamily="34" charset="0"/>
                <a:cs typeface="Arial" panose="020B0604020202020204" pitchFamily="34" charset="0"/>
              </a:rPr>
              <a:t>Total:  ~3000 data sets, ~40 million data files, ~400 TB data</a:t>
            </a:r>
          </a:p>
          <a:p>
            <a:pPr algn="ctr"/>
            <a:r>
              <a:rPr lang="en-US" sz="2200" dirty="0">
                <a:latin typeface="Arial" panose="020B0604020202020204" pitchFamily="34" charset="0"/>
                <a:cs typeface="Arial" panose="020B0604020202020204" pitchFamily="34" charset="0"/>
              </a:rPr>
              <a:t>Recent average </a:t>
            </a:r>
            <a:r>
              <a:rPr lang="en-US" sz="2200" b="1" dirty="0">
                <a:latin typeface="Arial" panose="020B0604020202020204" pitchFamily="34" charset="0"/>
                <a:cs typeface="Arial" panose="020B0604020202020204" pitchFamily="34" charset="0"/>
              </a:rPr>
              <a:t>monthly</a:t>
            </a:r>
            <a:r>
              <a:rPr lang="en-US" sz="2200" dirty="0">
                <a:latin typeface="Arial" panose="020B0604020202020204" pitchFamily="34" charset="0"/>
                <a:cs typeface="Arial" panose="020B0604020202020204" pitchFamily="34" charset="0"/>
              </a:rPr>
              <a:t> data ingestion rate:  ~0.6 million data files, ~14 TB data</a:t>
            </a:r>
          </a:p>
        </p:txBody>
      </p:sp>
      <p:pic>
        <p:nvPicPr>
          <p:cNvPr id="14" name="Picture 13">
            <a:extLst>
              <a:ext uri="{FF2B5EF4-FFF2-40B4-BE49-F238E27FC236}">
                <a16:creationId xmlns:a16="http://schemas.microsoft.com/office/drawing/2014/main" id="{1E611E91-51DC-450E-9683-97A96786E6ED}"/>
              </a:ext>
            </a:extLst>
          </p:cNvPr>
          <p:cNvPicPr>
            <a:picLocks noChangeAspect="1"/>
          </p:cNvPicPr>
          <p:nvPr/>
        </p:nvPicPr>
        <p:blipFill>
          <a:blip r:embed="rId3"/>
          <a:stretch>
            <a:fillRect/>
          </a:stretch>
        </p:blipFill>
        <p:spPr>
          <a:xfrm>
            <a:off x="1213052" y="937454"/>
            <a:ext cx="1419606" cy="4958334"/>
          </a:xfrm>
          <a:prstGeom prst="rect">
            <a:avLst/>
          </a:prstGeom>
        </p:spPr>
      </p:pic>
      <p:pic>
        <p:nvPicPr>
          <p:cNvPr id="17" name="Picture 16">
            <a:extLst>
              <a:ext uri="{FF2B5EF4-FFF2-40B4-BE49-F238E27FC236}">
                <a16:creationId xmlns:a16="http://schemas.microsoft.com/office/drawing/2014/main" id="{022E7E55-46C3-4273-B075-51A3970F0E04}"/>
              </a:ext>
            </a:extLst>
          </p:cNvPr>
          <p:cNvPicPr>
            <a:picLocks noChangeAspect="1"/>
          </p:cNvPicPr>
          <p:nvPr/>
        </p:nvPicPr>
        <p:blipFill>
          <a:blip r:embed="rId4"/>
          <a:stretch>
            <a:fillRect/>
          </a:stretch>
        </p:blipFill>
        <p:spPr>
          <a:xfrm>
            <a:off x="2988109" y="937454"/>
            <a:ext cx="1440180" cy="4752594"/>
          </a:xfrm>
          <a:prstGeom prst="rect">
            <a:avLst/>
          </a:prstGeom>
        </p:spPr>
      </p:pic>
      <p:pic>
        <p:nvPicPr>
          <p:cNvPr id="21" name="Picture 20">
            <a:extLst>
              <a:ext uri="{FF2B5EF4-FFF2-40B4-BE49-F238E27FC236}">
                <a16:creationId xmlns:a16="http://schemas.microsoft.com/office/drawing/2014/main" id="{7BEB76B8-29E9-4D5F-A7DB-94FF4BC2A1AF}"/>
              </a:ext>
            </a:extLst>
          </p:cNvPr>
          <p:cNvPicPr>
            <a:picLocks noChangeAspect="1"/>
          </p:cNvPicPr>
          <p:nvPr/>
        </p:nvPicPr>
        <p:blipFill>
          <a:blip r:embed="rId5"/>
          <a:stretch>
            <a:fillRect/>
          </a:stretch>
        </p:blipFill>
        <p:spPr>
          <a:xfrm>
            <a:off x="4838699" y="937454"/>
            <a:ext cx="1306449" cy="4773168"/>
          </a:xfrm>
          <a:prstGeom prst="rect">
            <a:avLst/>
          </a:prstGeom>
        </p:spPr>
      </p:pic>
      <p:pic>
        <p:nvPicPr>
          <p:cNvPr id="23" name="Picture 22">
            <a:extLst>
              <a:ext uri="{FF2B5EF4-FFF2-40B4-BE49-F238E27FC236}">
                <a16:creationId xmlns:a16="http://schemas.microsoft.com/office/drawing/2014/main" id="{8E3899BE-9466-48F6-80EC-8C900B62689F}"/>
              </a:ext>
            </a:extLst>
          </p:cNvPr>
          <p:cNvPicPr>
            <a:picLocks noChangeAspect="1"/>
          </p:cNvPicPr>
          <p:nvPr/>
        </p:nvPicPr>
        <p:blipFill>
          <a:blip r:embed="rId6"/>
          <a:stretch>
            <a:fillRect/>
          </a:stretch>
        </p:blipFill>
        <p:spPr>
          <a:xfrm>
            <a:off x="6520634" y="937454"/>
            <a:ext cx="1306449" cy="4742307"/>
          </a:xfrm>
          <a:prstGeom prst="rect">
            <a:avLst/>
          </a:prstGeom>
        </p:spPr>
      </p:pic>
      <p:pic>
        <p:nvPicPr>
          <p:cNvPr id="25" name="Picture 24">
            <a:extLst>
              <a:ext uri="{FF2B5EF4-FFF2-40B4-BE49-F238E27FC236}">
                <a16:creationId xmlns:a16="http://schemas.microsoft.com/office/drawing/2014/main" id="{7FB3D01B-B4EE-40EB-A81F-AEF6FC3F2215}"/>
              </a:ext>
            </a:extLst>
          </p:cNvPr>
          <p:cNvPicPr>
            <a:picLocks noChangeAspect="1"/>
          </p:cNvPicPr>
          <p:nvPr/>
        </p:nvPicPr>
        <p:blipFill>
          <a:blip r:embed="rId7"/>
          <a:stretch>
            <a:fillRect/>
          </a:stretch>
        </p:blipFill>
        <p:spPr>
          <a:xfrm>
            <a:off x="8153459" y="937454"/>
            <a:ext cx="1615059" cy="4773168"/>
          </a:xfrm>
          <a:prstGeom prst="rect">
            <a:avLst/>
          </a:prstGeom>
        </p:spPr>
      </p:pic>
      <p:pic>
        <p:nvPicPr>
          <p:cNvPr id="27" name="Picture 26">
            <a:extLst>
              <a:ext uri="{FF2B5EF4-FFF2-40B4-BE49-F238E27FC236}">
                <a16:creationId xmlns:a16="http://schemas.microsoft.com/office/drawing/2014/main" id="{1901EC5B-4D1C-4F32-BD0E-A684040D111A}"/>
              </a:ext>
            </a:extLst>
          </p:cNvPr>
          <p:cNvPicPr>
            <a:picLocks noChangeAspect="1"/>
          </p:cNvPicPr>
          <p:nvPr/>
        </p:nvPicPr>
        <p:blipFill>
          <a:blip r:embed="rId8"/>
          <a:stretch>
            <a:fillRect/>
          </a:stretch>
        </p:blipFill>
        <p:spPr>
          <a:xfrm>
            <a:off x="10094894" y="937454"/>
            <a:ext cx="1594485" cy="4752594"/>
          </a:xfrm>
          <a:prstGeom prst="rect">
            <a:avLst/>
          </a:prstGeom>
        </p:spPr>
      </p:pic>
      <p:sp>
        <p:nvSpPr>
          <p:cNvPr id="2" name="Slide Number Placeholder 1">
            <a:extLst>
              <a:ext uri="{FF2B5EF4-FFF2-40B4-BE49-F238E27FC236}">
                <a16:creationId xmlns:a16="http://schemas.microsoft.com/office/drawing/2014/main" id="{AB7ECF88-DC96-6C0C-7845-710DDF3E55E3}"/>
              </a:ext>
            </a:extLst>
          </p:cNvPr>
          <p:cNvSpPr>
            <a:spLocks noGrp="1"/>
          </p:cNvSpPr>
          <p:nvPr>
            <p:ph type="sldNum" sz="quarter" idx="12"/>
          </p:nvPr>
        </p:nvSpPr>
        <p:spPr/>
        <p:txBody>
          <a:bodyPr/>
          <a:lstStyle/>
          <a:p>
            <a:fld id="{FB9C33C9-172C-EB4C-98D5-0E26F1E23F61}" type="slidenum">
              <a:rPr lang="en-US" smtClean="0"/>
              <a:t>3</a:t>
            </a:fld>
            <a:endParaRPr lang="en-US"/>
          </a:p>
        </p:txBody>
      </p:sp>
    </p:spTree>
    <p:extLst>
      <p:ext uri="{BB962C8B-B14F-4D97-AF65-F5344CB8AC3E}">
        <p14:creationId xmlns:p14="http://schemas.microsoft.com/office/powerpoint/2010/main" val="37922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title" idx="4294967295"/>
          </p:nvPr>
        </p:nvSpPr>
        <p:spPr>
          <a:xfrm>
            <a:off x="710119" y="186817"/>
            <a:ext cx="10632135" cy="709345"/>
          </a:xfrm>
          <a:noFill/>
        </p:spPr>
        <p:txBody>
          <a:bodyPr/>
          <a:lstStyle/>
          <a:p>
            <a:r>
              <a:rPr lang="en-US" sz="3600" b="1" dirty="0">
                <a:solidFill>
                  <a:srgbClr val="0070C0"/>
                </a:solidFill>
                <a:ea typeface="ＭＳ Ｐゴシック" charset="0"/>
                <a:cs typeface="ＭＳ Ｐゴシック" charset="0"/>
              </a:rPr>
              <a:t>Science-Enabling Services Provided by SPDF</a:t>
            </a:r>
          </a:p>
        </p:txBody>
      </p:sp>
      <p:sp>
        <p:nvSpPr>
          <p:cNvPr id="6146" name="Rectangle 8"/>
          <p:cNvSpPr>
            <a:spLocks noGrp="1" noChangeArrowheads="1"/>
          </p:cNvSpPr>
          <p:nvPr>
            <p:ph type="body" idx="4294967295"/>
          </p:nvPr>
        </p:nvSpPr>
        <p:spPr>
          <a:xfrm>
            <a:off x="1208315" y="844344"/>
            <a:ext cx="9655630" cy="6096390"/>
          </a:xfrm>
        </p:spPr>
        <p:txBody>
          <a:bodyPr/>
          <a:lstStyle/>
          <a:p>
            <a:pPr lvl="4"/>
            <a:endParaRPr lang="en-US" sz="400" dirty="0">
              <a:solidFill>
                <a:schemeClr val="bg1">
                  <a:lumMod val="50000"/>
                </a:schemeClr>
              </a:solidFill>
              <a:latin typeface="Times New Roman" charset="0"/>
              <a:ea typeface="ＭＳ Ｐゴシック" charset="0"/>
            </a:endParaRPr>
          </a:p>
          <a:p>
            <a:pPr marL="457200" indent="-457200">
              <a:lnSpc>
                <a:spcPct val="90000"/>
              </a:lnSpc>
              <a:spcBef>
                <a:spcPts val="1200"/>
              </a:spcBef>
              <a:buFont typeface="+mj-lt"/>
              <a:buAutoNum type="arabicPeriod"/>
            </a:pPr>
            <a:r>
              <a:rPr lang="en-US" sz="2400" b="1" dirty="0">
                <a:latin typeface="Calibri" panose="020F0502020204030204" pitchFamily="34" charset="0"/>
                <a:ea typeface="ＭＳ Ｐゴシック" charset="0"/>
                <a:cs typeface="Calibri" panose="020F0502020204030204" pitchFamily="34" charset="0"/>
              </a:rPr>
              <a:t>Coordinated Data Analysis Web (</a:t>
            </a:r>
            <a:r>
              <a:rPr lang="en-US" sz="2400" b="1" dirty="0" err="1">
                <a:latin typeface="Calibri" panose="020F0502020204030204" pitchFamily="34" charset="0"/>
                <a:ea typeface="ＭＳ Ｐゴシック" charset="0"/>
                <a:cs typeface="Calibri" panose="020F0502020204030204" pitchFamily="34" charset="0"/>
              </a:rPr>
              <a:t>CDAWeb</a:t>
            </a:r>
            <a:r>
              <a:rPr lang="en-US" sz="2400" b="1" dirty="0">
                <a:latin typeface="Calibri" panose="020F0502020204030204" pitchFamily="34" charset="0"/>
                <a:ea typeface="ＭＳ Ｐゴシック" charset="0"/>
                <a:cs typeface="Calibri" panose="020F0502020204030204" pitchFamily="34" charset="0"/>
              </a:rPr>
              <a:t>)</a:t>
            </a:r>
            <a:endParaRPr lang="en-US" sz="2400" dirty="0">
              <a:latin typeface="Calibri" panose="020F0502020204030204" pitchFamily="34" charset="0"/>
              <a:ea typeface="ＭＳ Ｐゴシック" charset="0"/>
              <a:cs typeface="Calibri" panose="020F0502020204030204" pitchFamily="34" charset="0"/>
            </a:endParaRPr>
          </a:p>
          <a:p>
            <a:pPr lvl="1">
              <a:lnSpc>
                <a:spcPct val="90000"/>
              </a:lnSpc>
              <a:spcBef>
                <a:spcPts val="600"/>
              </a:spcBef>
            </a:pPr>
            <a:r>
              <a:rPr lang="en-US" sz="2200" dirty="0">
                <a:latin typeface="Calibri" panose="020F0502020204030204" pitchFamily="34" charset="0"/>
                <a:ea typeface="ＭＳ Ｐゴシック" charset="0"/>
                <a:cs typeface="Calibri" panose="020F0502020204030204" pitchFamily="34" charset="0"/>
              </a:rPr>
              <a:t>Primary SPDF data service for mission data</a:t>
            </a:r>
          </a:p>
          <a:p>
            <a:pPr lvl="1">
              <a:lnSpc>
                <a:spcPct val="90000"/>
              </a:lnSpc>
              <a:spcBef>
                <a:spcPts val="600"/>
              </a:spcBef>
            </a:pPr>
            <a:r>
              <a:rPr lang="en-US" sz="2200" dirty="0">
                <a:latin typeface="Calibri" panose="020F0502020204030204" pitchFamily="34" charset="0"/>
                <a:ea typeface="ＭＳ Ｐゴシック" charset="0"/>
                <a:cs typeface="Calibri" panose="020F0502020204030204" pitchFamily="34" charset="0"/>
              </a:rPr>
              <a:t>Present data set view rather than individual data files</a:t>
            </a:r>
          </a:p>
          <a:p>
            <a:pPr lvl="1">
              <a:lnSpc>
                <a:spcPct val="90000"/>
              </a:lnSpc>
              <a:spcBef>
                <a:spcPts val="600"/>
              </a:spcBef>
            </a:pPr>
            <a:r>
              <a:rPr lang="en-US" sz="2200" dirty="0">
                <a:latin typeface="Calibri" panose="020F0502020204030204" pitchFamily="34" charset="0"/>
                <a:cs typeface="Calibri" panose="020F0502020204030204" pitchFamily="34" charset="0"/>
              </a:rPr>
              <a:t>List, plot, subset, and download data in CDF or ASCII format</a:t>
            </a:r>
          </a:p>
          <a:p>
            <a:pPr marL="457200" indent="-457200">
              <a:lnSpc>
                <a:spcPct val="90000"/>
              </a:lnSpc>
              <a:spcBef>
                <a:spcPts val="1200"/>
              </a:spcBef>
              <a:buFont typeface="+mj-lt"/>
              <a:buAutoNum type="arabicPeriod"/>
            </a:pPr>
            <a:r>
              <a:rPr lang="en-US" sz="2400" b="1" dirty="0">
                <a:latin typeface="Calibri" panose="020F0502020204030204" pitchFamily="34" charset="0"/>
                <a:ea typeface="ＭＳ Ｐゴシック" charset="0"/>
                <a:cs typeface="Calibri" panose="020F0502020204030204" pitchFamily="34" charset="0"/>
              </a:rPr>
              <a:t>Satellite Situation Center (</a:t>
            </a:r>
            <a:r>
              <a:rPr lang="en-US" sz="2400" b="1" dirty="0" err="1">
                <a:latin typeface="Calibri" panose="020F0502020204030204" pitchFamily="34" charset="0"/>
                <a:ea typeface="ＭＳ Ｐゴシック" charset="0"/>
                <a:cs typeface="Calibri" panose="020F0502020204030204" pitchFamily="34" charset="0"/>
              </a:rPr>
              <a:t>SSCWeb</a:t>
            </a:r>
            <a:r>
              <a:rPr lang="en-US" sz="2400" b="1" dirty="0">
                <a:latin typeface="Calibri" panose="020F0502020204030204" pitchFamily="34" charset="0"/>
                <a:ea typeface="ＭＳ Ｐゴシック" charset="0"/>
                <a:cs typeface="Calibri" panose="020F0502020204030204" pitchFamily="34" charset="0"/>
              </a:rPr>
              <a:t>)</a:t>
            </a:r>
            <a:endParaRPr lang="en-US" sz="2400" dirty="0">
              <a:latin typeface="Calibri" panose="020F0502020204030204" pitchFamily="34" charset="0"/>
              <a:ea typeface="ＭＳ Ｐゴシック" charset="0"/>
              <a:cs typeface="Calibri" panose="020F0502020204030204" pitchFamily="34" charset="0"/>
            </a:endParaRPr>
          </a:p>
          <a:p>
            <a:pPr lvl="1">
              <a:lnSpc>
                <a:spcPct val="90000"/>
              </a:lnSpc>
              <a:spcBef>
                <a:spcPts val="600"/>
              </a:spcBef>
            </a:pPr>
            <a:r>
              <a:rPr lang="en-US" sz="2200" dirty="0">
                <a:latin typeface="Calibri" panose="020F0502020204030204" pitchFamily="34" charset="0"/>
                <a:cs typeface="Calibri" panose="020F0502020204030204" pitchFamily="34" charset="0"/>
              </a:rPr>
              <a:t>List and plot the orbits of multiple s/c in a variety of coordinate systems</a:t>
            </a:r>
          </a:p>
          <a:p>
            <a:pPr lvl="1">
              <a:lnSpc>
                <a:spcPct val="90000"/>
              </a:lnSpc>
              <a:spcBef>
                <a:spcPts val="600"/>
              </a:spcBef>
            </a:pPr>
            <a:r>
              <a:rPr lang="en-US" sz="2200" dirty="0">
                <a:latin typeface="Calibri" panose="020F0502020204030204" pitchFamily="34" charset="0"/>
                <a:cs typeface="Calibri" panose="020F0502020204030204" pitchFamily="34" charset="0"/>
              </a:rPr>
              <a:t>Query for satellite-satellite and satellite-ground station conjunction. </a:t>
            </a:r>
          </a:p>
          <a:p>
            <a:pPr lvl="1">
              <a:lnSpc>
                <a:spcPct val="90000"/>
              </a:lnSpc>
              <a:spcBef>
                <a:spcPts val="600"/>
              </a:spcBef>
            </a:pPr>
            <a:r>
              <a:rPr lang="en-US" sz="2200" dirty="0">
                <a:latin typeface="Calibri" panose="020F0502020204030204" pitchFamily="34" charset="0"/>
                <a:cs typeface="Calibri" panose="020F0502020204030204" pitchFamily="34" charset="0"/>
              </a:rPr>
              <a:t>Include most </a:t>
            </a:r>
            <a:r>
              <a:rPr lang="en-US" sz="2200" dirty="0" err="1">
                <a:latin typeface="Calibri" panose="020F0502020204030204" pitchFamily="34" charset="0"/>
                <a:cs typeface="Calibri" panose="020F0502020204030204" pitchFamily="34" charset="0"/>
              </a:rPr>
              <a:t>heliospheric</a:t>
            </a:r>
            <a:r>
              <a:rPr lang="en-US" sz="2200" dirty="0">
                <a:latin typeface="Calibri" panose="020F0502020204030204" pitchFamily="34" charset="0"/>
                <a:cs typeface="Calibri" panose="020F0502020204030204" pitchFamily="34" charset="0"/>
              </a:rPr>
              <a:t> satellites and many ground stations.</a:t>
            </a:r>
          </a:p>
          <a:p>
            <a:pPr lvl="1">
              <a:lnSpc>
                <a:spcPct val="90000"/>
              </a:lnSpc>
              <a:spcBef>
                <a:spcPts val="600"/>
              </a:spcBef>
            </a:pPr>
            <a:r>
              <a:rPr lang="en-US" sz="2200" b="1" dirty="0">
                <a:latin typeface="Calibri" panose="020F0502020204030204" pitchFamily="34" charset="0"/>
                <a:cs typeface="Calibri" panose="020F0502020204030204" pitchFamily="34" charset="0"/>
              </a:rPr>
              <a:t>4D Orbit Viewer: </a:t>
            </a:r>
            <a:r>
              <a:rPr lang="en-US" sz="2200" dirty="0">
                <a:latin typeface="Calibri" panose="020F0502020204030204" pitchFamily="34" charset="0"/>
                <a:cs typeface="Calibri" panose="020F0502020204030204" pitchFamily="34" charset="0"/>
              </a:rPr>
              <a:t>Interactive 4D animation of orbits</a:t>
            </a:r>
          </a:p>
          <a:p>
            <a:pPr marL="457200" indent="-457200">
              <a:lnSpc>
                <a:spcPct val="90000"/>
              </a:lnSpc>
              <a:spcBef>
                <a:spcPts val="1200"/>
              </a:spcBef>
              <a:buFont typeface="+mj-lt"/>
              <a:buAutoNum type="arabicPeriod"/>
            </a:pPr>
            <a:r>
              <a:rPr lang="en-US" sz="2400" b="1" dirty="0">
                <a:latin typeface="Calibri" panose="020F0502020204030204" pitchFamily="34" charset="0"/>
                <a:ea typeface="ＭＳ Ｐゴシック" charset="0"/>
                <a:cs typeface="Calibri" panose="020F0502020204030204" pitchFamily="34" charset="0"/>
              </a:rPr>
              <a:t>OMNI Web and COHO Web </a:t>
            </a:r>
            <a:endParaRPr lang="en-US" sz="2400" dirty="0">
              <a:latin typeface="Calibri" panose="020F0502020204030204" pitchFamily="34" charset="0"/>
              <a:ea typeface="ＭＳ Ｐゴシック" charset="0"/>
              <a:cs typeface="Calibri" panose="020F0502020204030204" pitchFamily="34" charset="0"/>
            </a:endParaRPr>
          </a:p>
          <a:p>
            <a:pPr lvl="1">
              <a:lnSpc>
                <a:spcPct val="90000"/>
              </a:lnSpc>
              <a:spcBef>
                <a:spcPts val="600"/>
              </a:spcBef>
            </a:pPr>
            <a:r>
              <a:rPr lang="en-US" sz="2200" dirty="0">
                <a:latin typeface="Calibri" panose="020F0502020204030204" pitchFamily="34" charset="0"/>
                <a:cs typeface="Calibri" panose="020F0502020204030204" pitchFamily="34" charset="0"/>
              </a:rPr>
              <a:t>Magnetic field, solar wind plasma, and energetic particle data in various locations of the heliosphere, especially the OMNI data mapped to Earth’s bow shock </a:t>
            </a:r>
          </a:p>
          <a:p>
            <a:pPr lvl="1">
              <a:lnSpc>
                <a:spcPct val="90000"/>
              </a:lnSpc>
              <a:spcBef>
                <a:spcPts val="600"/>
              </a:spcBef>
            </a:pPr>
            <a:r>
              <a:rPr lang="en-US" sz="2200" dirty="0">
                <a:latin typeface="Calibri" panose="020F0502020204030204" pitchFamily="34" charset="0"/>
                <a:cs typeface="Calibri" panose="020F0502020204030204" pitchFamily="34" charset="0"/>
              </a:rPr>
              <a:t>Interface for plotting, filtering, and downloading the data</a:t>
            </a:r>
            <a:endParaRPr lang="en-US" sz="2200" dirty="0">
              <a:latin typeface="Calibri" panose="020F0502020204030204" pitchFamily="34" charset="0"/>
              <a:ea typeface="ＭＳ Ｐゴシック" charset="0"/>
              <a:cs typeface="Calibri" panose="020F0502020204030204" pitchFamily="34" charset="0"/>
            </a:endParaRPr>
          </a:p>
          <a:p>
            <a:pPr lvl="1"/>
            <a:endParaRPr lang="en-US" sz="1800" dirty="0"/>
          </a:p>
          <a:p>
            <a:pPr lvl="4"/>
            <a:endParaRPr lang="en-US" sz="400" dirty="0">
              <a:latin typeface="Arial" charset="0"/>
              <a:ea typeface="ＭＳ Ｐゴシック" charset="0"/>
            </a:endParaRPr>
          </a:p>
        </p:txBody>
      </p:sp>
      <p:sp>
        <p:nvSpPr>
          <p:cNvPr id="6" name="Slide Number Placeholder 5">
            <a:extLst>
              <a:ext uri="{FF2B5EF4-FFF2-40B4-BE49-F238E27FC236}">
                <a16:creationId xmlns:a16="http://schemas.microsoft.com/office/drawing/2014/main" id="{DF429E29-99C3-FE35-0192-CFFA0C745EEE}"/>
              </a:ext>
            </a:extLst>
          </p:cNvPr>
          <p:cNvSpPr>
            <a:spLocks noGrp="1"/>
          </p:cNvSpPr>
          <p:nvPr>
            <p:ph type="sldNum" sz="quarter" idx="12"/>
          </p:nvPr>
        </p:nvSpPr>
        <p:spPr/>
        <p:txBody>
          <a:bodyPr/>
          <a:lstStyle/>
          <a:p>
            <a:fld id="{FB9C33C9-172C-EB4C-98D5-0E26F1E23F61}" type="slidenum">
              <a:rPr lang="en-US" smtClean="0"/>
              <a:t>4</a:t>
            </a:fld>
            <a:endParaRPr lang="en-US"/>
          </a:p>
        </p:txBody>
      </p:sp>
    </p:spTree>
    <p:extLst>
      <p:ext uri="{BB962C8B-B14F-4D97-AF65-F5344CB8AC3E}">
        <p14:creationId xmlns:p14="http://schemas.microsoft.com/office/powerpoint/2010/main" val="431500444"/>
      </p:ext>
    </p:extLst>
  </p:cSld>
  <p:clrMapOvr>
    <a:masterClrMapping/>
  </p:clrMapOvr>
  <mc:AlternateContent xmlns:mc="http://schemas.openxmlformats.org/markup-compatibility/2006" xmlns:p14="http://schemas.microsoft.com/office/powerpoint/2010/main">
    <mc:Choice Requires="p14">
      <p:transition spd="med" p14:dur="700" advTm="10936">
        <p:fade/>
      </p:transition>
    </mc:Choice>
    <mc:Fallback xmlns="">
      <p:transition spd="med" advTm="10936">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title" idx="4294967295"/>
          </p:nvPr>
        </p:nvSpPr>
        <p:spPr>
          <a:xfrm>
            <a:off x="28308" y="533755"/>
            <a:ext cx="5579653" cy="697024"/>
          </a:xfrm>
          <a:noFill/>
        </p:spPr>
        <p:txBody>
          <a:bodyPr>
            <a:noAutofit/>
          </a:bodyPr>
          <a:lstStyle/>
          <a:p>
            <a:pPr algn="ctr"/>
            <a:r>
              <a:rPr lang="en-US" sz="3200" b="1" dirty="0">
                <a:solidFill>
                  <a:srgbClr val="0070C0"/>
                </a:solidFill>
                <a:latin typeface="Arial" panose="020B0604020202020204" pitchFamily="34" charset="0"/>
                <a:ea typeface="ＭＳ Ｐゴシック" charset="0"/>
                <a:cs typeface="Arial" panose="020B0604020202020204" pitchFamily="34" charset="0"/>
              </a:rPr>
              <a:t>1. Coordinated Data Analysis Web (</a:t>
            </a:r>
            <a:r>
              <a:rPr lang="en-US" sz="3200" b="1" dirty="0" err="1">
                <a:solidFill>
                  <a:srgbClr val="0070C0"/>
                </a:solidFill>
                <a:latin typeface="Arial" panose="020B0604020202020204" pitchFamily="34" charset="0"/>
                <a:ea typeface="ＭＳ Ｐゴシック" charset="0"/>
                <a:cs typeface="Arial" panose="020B0604020202020204" pitchFamily="34" charset="0"/>
              </a:rPr>
              <a:t>CDAWeb</a:t>
            </a:r>
            <a:r>
              <a:rPr lang="en-US" sz="3200" b="1" dirty="0">
                <a:solidFill>
                  <a:srgbClr val="0070C0"/>
                </a:solidFill>
                <a:latin typeface="Arial" panose="020B0604020202020204" pitchFamily="34" charset="0"/>
                <a:ea typeface="ＭＳ Ｐゴシック" charset="0"/>
                <a:cs typeface="Arial" panose="020B0604020202020204" pitchFamily="34" charset="0"/>
              </a:rPr>
              <a:t>)</a:t>
            </a:r>
          </a:p>
        </p:txBody>
      </p:sp>
      <p:sp>
        <p:nvSpPr>
          <p:cNvPr id="6146" name="Rectangle 8"/>
          <p:cNvSpPr>
            <a:spLocks noGrp="1" noChangeArrowheads="1"/>
          </p:cNvSpPr>
          <p:nvPr>
            <p:ph type="body" idx="4294967295"/>
          </p:nvPr>
        </p:nvSpPr>
        <p:spPr>
          <a:xfrm>
            <a:off x="380733" y="3260184"/>
            <a:ext cx="4939702" cy="1944305"/>
          </a:xfrm>
        </p:spPr>
        <p:txBody>
          <a:bodyPr>
            <a:noAutofit/>
          </a:bodyPr>
          <a:lstStyle/>
          <a:p>
            <a:pPr>
              <a:lnSpc>
                <a:spcPct val="80000"/>
              </a:lnSpc>
              <a:spcBef>
                <a:spcPts val="1200"/>
              </a:spcBef>
              <a:buFont typeface="Wingdings" panose="05000000000000000000" pitchFamily="2" charset="2"/>
              <a:buChar char="§"/>
            </a:pPr>
            <a:r>
              <a:rPr lang="en-US" sz="2400" dirty="0">
                <a:latin typeface="Calibri" panose="020F0502020204030204" pitchFamily="34" charset="0"/>
                <a:ea typeface="ＭＳ Ｐゴシック" charset="0"/>
                <a:cs typeface="Calibri" panose="020F0502020204030204" pitchFamily="34" charset="0"/>
              </a:rPr>
              <a:t>Enable multi-mission, multi-instrument science</a:t>
            </a:r>
          </a:p>
          <a:p>
            <a:pPr>
              <a:lnSpc>
                <a:spcPct val="80000"/>
              </a:lnSpc>
              <a:spcBef>
                <a:spcPts val="1200"/>
              </a:spcBef>
              <a:buFont typeface="Wingdings" panose="05000000000000000000" pitchFamily="2" charset="2"/>
              <a:buChar char="§"/>
            </a:pPr>
            <a:r>
              <a:rPr lang="en-US" sz="2400" dirty="0">
                <a:latin typeface="Calibri" panose="020F0502020204030204" pitchFamily="34" charset="0"/>
                <a:ea typeface="ＭＳ Ｐゴシック" charset="0"/>
                <a:cs typeface="Calibri" panose="020F0502020204030204" pitchFamily="34" charset="0"/>
              </a:rPr>
              <a:t>Present data set view rather than individual data files</a:t>
            </a:r>
          </a:p>
          <a:p>
            <a:pPr>
              <a:lnSpc>
                <a:spcPct val="80000"/>
              </a:lnSpc>
              <a:spcBef>
                <a:spcPts val="12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List, plot, and correlate data</a:t>
            </a:r>
          </a:p>
          <a:p>
            <a:pPr>
              <a:lnSpc>
                <a:spcPct val="80000"/>
              </a:lnSpc>
              <a:spcBef>
                <a:spcPts val="1200"/>
              </a:spcBef>
              <a:buFont typeface="Wingdings" panose="05000000000000000000" pitchFamily="2" charset="2"/>
              <a:buChar char="§"/>
            </a:pPr>
            <a:r>
              <a:rPr lang="en-US" sz="2400" dirty="0">
                <a:latin typeface="Calibri" panose="020F0502020204030204" pitchFamily="34" charset="0"/>
                <a:cs typeface="Calibri" panose="020F0502020204030204" pitchFamily="34" charset="0"/>
              </a:rPr>
              <a:t>Download full or a subset of data in CDF or ASCII format</a:t>
            </a:r>
            <a:endParaRPr lang="en-US" sz="2400" dirty="0">
              <a:latin typeface="Calibri" panose="020F0502020204030204" pitchFamily="34" charset="0"/>
              <a:ea typeface="ＭＳ Ｐゴシック" charset="0"/>
              <a:cs typeface="Calibri" panose="020F0502020204030204" pitchFamily="34" charset="0"/>
            </a:endParaRPr>
          </a:p>
        </p:txBody>
      </p:sp>
      <p:sp>
        <p:nvSpPr>
          <p:cNvPr id="10" name="Rectangle 9"/>
          <p:cNvSpPr/>
          <p:nvPr/>
        </p:nvSpPr>
        <p:spPr>
          <a:xfrm>
            <a:off x="776410" y="1376118"/>
            <a:ext cx="4238661" cy="461665"/>
          </a:xfrm>
          <a:prstGeom prst="rect">
            <a:avLst/>
          </a:prstGeom>
        </p:spPr>
        <p:txBody>
          <a:bodyPr wrap="none">
            <a:spAutoFit/>
          </a:bodyPr>
          <a:lstStyle/>
          <a:p>
            <a:r>
              <a:rPr lang="en-US" sz="2400" dirty="0">
                <a:solidFill>
                  <a:srgbClr val="0070C0"/>
                </a:solidFill>
              </a:rPr>
              <a:t>https://cdaweb.gsfc.nasa.gov/</a:t>
            </a:r>
          </a:p>
        </p:txBody>
      </p:sp>
      <p:sp>
        <p:nvSpPr>
          <p:cNvPr id="9" name="TextBox 8"/>
          <p:cNvSpPr txBox="1"/>
          <p:nvPr/>
        </p:nvSpPr>
        <p:spPr>
          <a:xfrm>
            <a:off x="1719643" y="2360386"/>
            <a:ext cx="3408305" cy="461665"/>
          </a:xfrm>
          <a:prstGeom prst="rect">
            <a:avLst/>
          </a:prstGeom>
          <a:noFill/>
        </p:spPr>
        <p:txBody>
          <a:bodyPr wrap="none" rtlCol="0">
            <a:spAutoFit/>
          </a:bodyPr>
          <a:lstStyle/>
          <a:p>
            <a:r>
              <a:rPr lang="en-US" sz="2400" b="1" dirty="0"/>
              <a:t>~80 Missions/Sources</a:t>
            </a:r>
          </a:p>
        </p:txBody>
      </p:sp>
      <p:cxnSp>
        <p:nvCxnSpPr>
          <p:cNvPr id="20" name="Straight Arrow Connector 19">
            <a:extLst>
              <a:ext uri="{FF2B5EF4-FFF2-40B4-BE49-F238E27FC236}">
                <a16:creationId xmlns:a16="http://schemas.microsoft.com/office/drawing/2014/main" id="{B47D8A99-48C4-41B9-8755-AACA3C7F51B4}"/>
              </a:ext>
            </a:extLst>
          </p:cNvPr>
          <p:cNvCxnSpPr>
            <a:cxnSpLocks/>
          </p:cNvCxnSpPr>
          <p:nvPr/>
        </p:nvCxnSpPr>
        <p:spPr bwMode="auto">
          <a:xfrm flipV="1">
            <a:off x="4941436" y="1653511"/>
            <a:ext cx="764676" cy="890840"/>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pic>
        <p:nvPicPr>
          <p:cNvPr id="4" name="Picture 3">
            <a:extLst>
              <a:ext uri="{FF2B5EF4-FFF2-40B4-BE49-F238E27FC236}">
                <a16:creationId xmlns:a16="http://schemas.microsoft.com/office/drawing/2014/main" id="{41A7CA59-183D-4F54-7730-8FFDFFFCD137}"/>
              </a:ext>
            </a:extLst>
          </p:cNvPr>
          <p:cNvPicPr>
            <a:picLocks noChangeAspect="1"/>
          </p:cNvPicPr>
          <p:nvPr/>
        </p:nvPicPr>
        <p:blipFill>
          <a:blip r:embed="rId3"/>
          <a:stretch>
            <a:fillRect/>
          </a:stretch>
        </p:blipFill>
        <p:spPr>
          <a:xfrm>
            <a:off x="8982248" y="205711"/>
            <a:ext cx="2750614" cy="6387193"/>
          </a:xfrm>
          <a:prstGeom prst="rect">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pic>
      <p:pic>
        <p:nvPicPr>
          <p:cNvPr id="7" name="Picture 6">
            <a:extLst>
              <a:ext uri="{FF2B5EF4-FFF2-40B4-BE49-F238E27FC236}">
                <a16:creationId xmlns:a16="http://schemas.microsoft.com/office/drawing/2014/main" id="{AB01EA96-104A-7E2D-5CB3-27B45319D73F}"/>
              </a:ext>
            </a:extLst>
          </p:cNvPr>
          <p:cNvPicPr>
            <a:picLocks noChangeAspect="1"/>
          </p:cNvPicPr>
          <p:nvPr/>
        </p:nvPicPr>
        <p:blipFill rotWithShape="1">
          <a:blip r:embed="rId4"/>
          <a:srcRect t="-1" b="39541"/>
          <a:stretch/>
        </p:blipFill>
        <p:spPr>
          <a:xfrm>
            <a:off x="5756653" y="398630"/>
            <a:ext cx="2600773" cy="4174379"/>
          </a:xfrm>
          <a:prstGeom prst="rect">
            <a:avLst/>
          </a:prstGeom>
        </p:spPr>
      </p:pic>
      <p:sp>
        <p:nvSpPr>
          <p:cNvPr id="8" name="Slide Number Placeholder 7">
            <a:extLst>
              <a:ext uri="{FF2B5EF4-FFF2-40B4-BE49-F238E27FC236}">
                <a16:creationId xmlns:a16="http://schemas.microsoft.com/office/drawing/2014/main" id="{A252E0B6-B0C6-B9CD-941A-045F67D387A3}"/>
              </a:ext>
            </a:extLst>
          </p:cNvPr>
          <p:cNvSpPr>
            <a:spLocks noGrp="1"/>
          </p:cNvSpPr>
          <p:nvPr>
            <p:ph type="sldNum" sz="quarter" idx="12"/>
          </p:nvPr>
        </p:nvSpPr>
        <p:spPr/>
        <p:txBody>
          <a:bodyPr/>
          <a:lstStyle/>
          <a:p>
            <a:fld id="{FB9C33C9-172C-EB4C-98D5-0E26F1E23F61}" type="slidenum">
              <a:rPr lang="en-US" smtClean="0"/>
              <a:t>5</a:t>
            </a:fld>
            <a:endParaRPr lang="en-US"/>
          </a:p>
        </p:txBody>
      </p:sp>
      <p:pic>
        <p:nvPicPr>
          <p:cNvPr id="3" name="Picture 2">
            <a:extLst>
              <a:ext uri="{FF2B5EF4-FFF2-40B4-BE49-F238E27FC236}">
                <a16:creationId xmlns:a16="http://schemas.microsoft.com/office/drawing/2014/main" id="{983524B4-D9A5-1C28-A8CD-D92BBD8C69D7}"/>
              </a:ext>
            </a:extLst>
          </p:cNvPr>
          <p:cNvPicPr>
            <a:picLocks noChangeAspect="1"/>
          </p:cNvPicPr>
          <p:nvPr/>
        </p:nvPicPr>
        <p:blipFill>
          <a:blip r:embed="rId5"/>
          <a:stretch>
            <a:fillRect/>
          </a:stretch>
        </p:blipFill>
        <p:spPr>
          <a:xfrm>
            <a:off x="5753344" y="4963049"/>
            <a:ext cx="2950129" cy="1629855"/>
          </a:xfrm>
          <a:prstGeom prst="rect">
            <a:avLst/>
          </a:prstGeom>
          <a:ln w="31750">
            <a:solidFill>
              <a:srgbClr val="FF0000"/>
            </a:solidFill>
          </a:ln>
        </p:spPr>
      </p:pic>
      <p:sp>
        <p:nvSpPr>
          <p:cNvPr id="5" name="TextBox 4">
            <a:extLst>
              <a:ext uri="{FF2B5EF4-FFF2-40B4-BE49-F238E27FC236}">
                <a16:creationId xmlns:a16="http://schemas.microsoft.com/office/drawing/2014/main" id="{C0086BB7-9AAB-8FCF-89A7-BC9A3851A964}"/>
              </a:ext>
            </a:extLst>
          </p:cNvPr>
          <p:cNvSpPr txBox="1"/>
          <p:nvPr/>
        </p:nvSpPr>
        <p:spPr>
          <a:xfrm>
            <a:off x="5775922" y="4483439"/>
            <a:ext cx="846667"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3422772602"/>
      </p:ext>
    </p:extLst>
  </p:cSld>
  <p:clrMapOvr>
    <a:masterClrMapping/>
  </p:clrMapOvr>
  <mc:AlternateContent xmlns:mc="http://schemas.openxmlformats.org/markup-compatibility/2006" xmlns:p14="http://schemas.microsoft.com/office/powerpoint/2010/main">
    <mc:Choice Requires="p14">
      <p:transition spd="med" p14:dur="700" advTm="44698">
        <p:fade/>
      </p:transition>
    </mc:Choice>
    <mc:Fallback xmlns="">
      <p:transition spd="med" advTm="4469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02E3C9-E9C5-43ED-080F-9EE6F56BAC0B}"/>
              </a:ext>
            </a:extLst>
          </p:cNvPr>
          <p:cNvPicPr>
            <a:picLocks noChangeAspect="1"/>
          </p:cNvPicPr>
          <p:nvPr/>
        </p:nvPicPr>
        <p:blipFill>
          <a:blip r:embed="rId3"/>
          <a:stretch>
            <a:fillRect/>
          </a:stretch>
        </p:blipFill>
        <p:spPr>
          <a:xfrm>
            <a:off x="6845139" y="1128888"/>
            <a:ext cx="4251841" cy="5480292"/>
          </a:xfrm>
          <a:prstGeom prst="rect">
            <a:avLst/>
          </a:prstGeom>
          <a:ln w="38100">
            <a:solidFill>
              <a:srgbClr val="7030A0"/>
            </a:solidFill>
          </a:ln>
        </p:spPr>
      </p:pic>
      <p:pic>
        <p:nvPicPr>
          <p:cNvPr id="5" name="Picture 4">
            <a:extLst>
              <a:ext uri="{FF2B5EF4-FFF2-40B4-BE49-F238E27FC236}">
                <a16:creationId xmlns:a16="http://schemas.microsoft.com/office/drawing/2014/main" id="{F146EFB6-BF90-B676-A7F1-D2C136B9E85A}"/>
              </a:ext>
            </a:extLst>
          </p:cNvPr>
          <p:cNvPicPr>
            <a:picLocks noChangeAspect="1"/>
          </p:cNvPicPr>
          <p:nvPr/>
        </p:nvPicPr>
        <p:blipFill>
          <a:blip r:embed="rId4"/>
          <a:stretch>
            <a:fillRect/>
          </a:stretch>
        </p:blipFill>
        <p:spPr>
          <a:xfrm>
            <a:off x="314325" y="2188814"/>
            <a:ext cx="6076950" cy="3857625"/>
          </a:xfrm>
          <a:prstGeom prst="rect">
            <a:avLst/>
          </a:prstGeom>
        </p:spPr>
      </p:pic>
      <p:cxnSp>
        <p:nvCxnSpPr>
          <p:cNvPr id="8" name="Straight Arrow Connector 7">
            <a:extLst>
              <a:ext uri="{FF2B5EF4-FFF2-40B4-BE49-F238E27FC236}">
                <a16:creationId xmlns:a16="http://schemas.microsoft.com/office/drawing/2014/main" id="{CF1A1AA4-503B-B04B-8AC0-478E217772C6}"/>
              </a:ext>
            </a:extLst>
          </p:cNvPr>
          <p:cNvCxnSpPr>
            <a:cxnSpLocks/>
          </p:cNvCxnSpPr>
          <p:nvPr/>
        </p:nvCxnSpPr>
        <p:spPr bwMode="auto">
          <a:xfrm flipV="1">
            <a:off x="4289778" y="1422400"/>
            <a:ext cx="2381955" cy="3127022"/>
          </a:xfrm>
          <a:prstGeom prst="straightConnector1">
            <a:avLst/>
          </a:prstGeom>
          <a:ln>
            <a:solidFill>
              <a:srgbClr val="7030A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9" name="Rectangle 7">
            <a:extLst>
              <a:ext uri="{FF2B5EF4-FFF2-40B4-BE49-F238E27FC236}">
                <a16:creationId xmlns:a16="http://schemas.microsoft.com/office/drawing/2014/main" id="{DE21C0DF-E164-B3A2-462B-33AE17A4FF8C}"/>
              </a:ext>
            </a:extLst>
          </p:cNvPr>
          <p:cNvSpPr txBox="1">
            <a:spLocks noChangeArrowheads="1"/>
          </p:cNvSpPr>
          <p:nvPr/>
        </p:nvSpPr>
        <p:spPr bwMode="auto">
          <a:xfrm>
            <a:off x="505058" y="822850"/>
            <a:ext cx="5579653" cy="69702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ctr" anchorCtr="0" compatLnSpc="1">
            <a:prstTxWarp prst="textNoShape">
              <a:avLst/>
            </a:prstTxWarp>
            <a:noAutofit/>
          </a:bodyPr>
          <a:lstStyle>
            <a:lvl1pPr algn="ctr" defTabSz="1172788" rtl="0" eaLnBrk="1" fontAlgn="base" hangingPunct="1">
              <a:spcBef>
                <a:spcPct val="0"/>
              </a:spcBef>
              <a:spcAft>
                <a:spcPct val="0"/>
              </a:spcAft>
              <a:defRPr sz="5600">
                <a:solidFill>
                  <a:schemeClr val="tx2"/>
                </a:solidFill>
                <a:latin typeface="+mj-lt"/>
                <a:ea typeface="+mj-ea"/>
                <a:cs typeface="+mj-cs"/>
              </a:defRPr>
            </a:lvl1pPr>
            <a:lvl2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2pPr>
            <a:lvl3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3pPr>
            <a:lvl4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4pPr>
            <a:lvl5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5pPr>
            <a:lvl6pPr marL="150922"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6pPr>
            <a:lvl7pPr marL="301843"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7pPr>
            <a:lvl8pPr marL="452765"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8pPr>
            <a:lvl9pPr marL="603687"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9pPr>
          </a:lstStyle>
          <a:p>
            <a:r>
              <a:rPr lang="en-US" sz="3200" b="1" kern="0" dirty="0">
                <a:solidFill>
                  <a:srgbClr val="0070C0"/>
                </a:solidFill>
                <a:latin typeface="Arial" panose="020B0604020202020204" pitchFamily="34" charset="0"/>
                <a:ea typeface="ＭＳ Ｐゴシック" charset="0"/>
                <a:cs typeface="Arial" panose="020B0604020202020204" pitchFamily="34" charset="0"/>
              </a:rPr>
              <a:t>CDA Web Service Client Codes for Python and IDL</a:t>
            </a:r>
          </a:p>
        </p:txBody>
      </p:sp>
      <p:sp>
        <p:nvSpPr>
          <p:cNvPr id="12" name="TextBox 11">
            <a:extLst>
              <a:ext uri="{FF2B5EF4-FFF2-40B4-BE49-F238E27FC236}">
                <a16:creationId xmlns:a16="http://schemas.microsoft.com/office/drawing/2014/main" id="{B9D117F1-71F6-B32B-449C-77078E0CA184}"/>
              </a:ext>
            </a:extLst>
          </p:cNvPr>
          <p:cNvSpPr txBox="1"/>
          <p:nvPr/>
        </p:nvSpPr>
        <p:spPr>
          <a:xfrm>
            <a:off x="6540336" y="219940"/>
            <a:ext cx="4985620" cy="769441"/>
          </a:xfrm>
          <a:prstGeom prst="rect">
            <a:avLst/>
          </a:prstGeom>
          <a:noFill/>
        </p:spPr>
        <p:txBody>
          <a:bodyPr wrap="square">
            <a:spAutoFit/>
          </a:bodyPr>
          <a:lstStyle/>
          <a:p>
            <a:pPr marL="274320" indent="-274320">
              <a:spcBef>
                <a:spcPts val="1200"/>
              </a:spcBef>
            </a:pPr>
            <a:r>
              <a:rPr lang="en-US" sz="2200" dirty="0">
                <a:latin typeface="Calibri" panose="020F0502020204030204" pitchFamily="34" charset="0"/>
                <a:cs typeface="Calibri" panose="020F0502020204030204" pitchFamily="34" charset="0"/>
              </a:rPr>
              <a:t>Link to </a:t>
            </a:r>
            <a:r>
              <a:rPr lang="en-US" sz="2200" dirty="0">
                <a:solidFill>
                  <a:srgbClr val="FF0000"/>
                </a:solidFill>
                <a:latin typeface="Calibri" panose="020F0502020204030204" pitchFamily="34" charset="0"/>
                <a:cs typeface="Calibri" panose="020F0502020204030204" pitchFamily="34" charset="0"/>
              </a:rPr>
              <a:t>SPASE </a:t>
            </a:r>
            <a:r>
              <a:rPr lang="en-US" sz="2200" dirty="0">
                <a:latin typeface="Calibri" panose="020F0502020204030204" pitchFamily="34" charset="0"/>
                <a:cs typeface="Calibri" panose="020F0502020204030204" pitchFamily="34" charset="0"/>
              </a:rPr>
              <a:t>(</a:t>
            </a:r>
            <a:r>
              <a:rPr lang="en-US" sz="2000" dirty="0">
                <a:latin typeface="Calibri"/>
                <a:cs typeface="Calibri"/>
              </a:rPr>
              <a:t>Space Physics Archive Search and Extract</a:t>
            </a:r>
            <a:r>
              <a:rPr lang="en-US" sz="2200" dirty="0">
                <a:latin typeface="Calibri" panose="020F0502020204030204" pitchFamily="34" charset="0"/>
                <a:cs typeface="Calibri" panose="020F0502020204030204" pitchFamily="34" charset="0"/>
              </a:rPr>
              <a:t>) Record, main description</a:t>
            </a:r>
          </a:p>
        </p:txBody>
      </p:sp>
      <p:sp>
        <p:nvSpPr>
          <p:cNvPr id="13" name="Slide Number Placeholder 12">
            <a:extLst>
              <a:ext uri="{FF2B5EF4-FFF2-40B4-BE49-F238E27FC236}">
                <a16:creationId xmlns:a16="http://schemas.microsoft.com/office/drawing/2014/main" id="{B45D0D3A-5F5B-536F-A37D-C421E021E43C}"/>
              </a:ext>
            </a:extLst>
          </p:cNvPr>
          <p:cNvSpPr>
            <a:spLocks noGrp="1"/>
          </p:cNvSpPr>
          <p:nvPr>
            <p:ph type="sldNum" sz="quarter" idx="12"/>
          </p:nvPr>
        </p:nvSpPr>
        <p:spPr/>
        <p:txBody>
          <a:bodyPr/>
          <a:lstStyle/>
          <a:p>
            <a:fld id="{FB9C33C9-172C-EB4C-98D5-0E26F1E23F61}" type="slidenum">
              <a:rPr lang="en-US" smtClean="0"/>
              <a:t>6</a:t>
            </a:fld>
            <a:endParaRPr lang="en-US"/>
          </a:p>
        </p:txBody>
      </p:sp>
    </p:spTree>
    <p:extLst>
      <p:ext uri="{BB962C8B-B14F-4D97-AF65-F5344CB8AC3E}">
        <p14:creationId xmlns:p14="http://schemas.microsoft.com/office/powerpoint/2010/main" val="42178456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69FF2-4EFB-0E0A-138B-5116B597D988}"/>
              </a:ext>
            </a:extLst>
          </p:cNvPr>
          <p:cNvPicPr>
            <a:picLocks noChangeAspect="1"/>
          </p:cNvPicPr>
          <p:nvPr/>
        </p:nvPicPr>
        <p:blipFill>
          <a:blip r:embed="rId3"/>
          <a:stretch>
            <a:fillRect/>
          </a:stretch>
        </p:blipFill>
        <p:spPr>
          <a:xfrm>
            <a:off x="314325" y="1796520"/>
            <a:ext cx="6076950" cy="3857625"/>
          </a:xfrm>
          <a:prstGeom prst="rect">
            <a:avLst/>
          </a:prstGeom>
        </p:spPr>
      </p:pic>
      <p:pic>
        <p:nvPicPr>
          <p:cNvPr id="5" name="Picture 4">
            <a:extLst>
              <a:ext uri="{FF2B5EF4-FFF2-40B4-BE49-F238E27FC236}">
                <a16:creationId xmlns:a16="http://schemas.microsoft.com/office/drawing/2014/main" id="{F1479539-4C7E-76EC-B03B-3C4BA65BA2DC}"/>
              </a:ext>
            </a:extLst>
          </p:cNvPr>
          <p:cNvPicPr>
            <a:picLocks noChangeAspect="1"/>
          </p:cNvPicPr>
          <p:nvPr/>
        </p:nvPicPr>
        <p:blipFill>
          <a:blip r:embed="rId4"/>
          <a:stretch>
            <a:fillRect/>
          </a:stretch>
        </p:blipFill>
        <p:spPr>
          <a:xfrm>
            <a:off x="6657621" y="112890"/>
            <a:ext cx="4606893" cy="6592904"/>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pic>
      <p:cxnSp>
        <p:nvCxnSpPr>
          <p:cNvPr id="6" name="Straight Arrow Connector 5">
            <a:extLst>
              <a:ext uri="{FF2B5EF4-FFF2-40B4-BE49-F238E27FC236}">
                <a16:creationId xmlns:a16="http://schemas.microsoft.com/office/drawing/2014/main" id="{185D3A5E-4553-0DB2-3C73-7EB08F6E65E0}"/>
              </a:ext>
            </a:extLst>
          </p:cNvPr>
          <p:cNvCxnSpPr>
            <a:cxnSpLocks/>
          </p:cNvCxnSpPr>
          <p:nvPr/>
        </p:nvCxnSpPr>
        <p:spPr bwMode="auto">
          <a:xfrm flipV="1">
            <a:off x="4902465" y="3485443"/>
            <a:ext cx="1480608" cy="680157"/>
          </a:xfrm>
          <a:prstGeom prst="straightConnector1">
            <a:avLst/>
          </a:prstGeom>
          <a:ln>
            <a:solidFill>
              <a:srgbClr val="00B050"/>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8" name="Rectangle 7">
            <a:extLst>
              <a:ext uri="{FF2B5EF4-FFF2-40B4-BE49-F238E27FC236}">
                <a16:creationId xmlns:a16="http://schemas.microsoft.com/office/drawing/2014/main" id="{900D04D6-8B70-88F4-09A9-FFACDBEC9503}"/>
              </a:ext>
            </a:extLst>
          </p:cNvPr>
          <p:cNvSpPr txBox="1">
            <a:spLocks noChangeArrowheads="1"/>
          </p:cNvSpPr>
          <p:nvPr/>
        </p:nvSpPr>
        <p:spPr bwMode="auto">
          <a:xfrm>
            <a:off x="133173" y="556043"/>
            <a:ext cx="6391275" cy="69702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17248" tIns="58624" rIns="117248" bIns="58624" numCol="1" anchor="ctr" anchorCtr="0" compatLnSpc="1">
            <a:prstTxWarp prst="textNoShape">
              <a:avLst/>
            </a:prstTxWarp>
            <a:noAutofit/>
          </a:bodyPr>
          <a:lstStyle>
            <a:lvl1pPr algn="ctr" defTabSz="1172788" rtl="0" eaLnBrk="1" fontAlgn="base" hangingPunct="1">
              <a:spcBef>
                <a:spcPct val="0"/>
              </a:spcBef>
              <a:spcAft>
                <a:spcPct val="0"/>
              </a:spcAft>
              <a:defRPr sz="5600">
                <a:solidFill>
                  <a:schemeClr val="tx2"/>
                </a:solidFill>
                <a:latin typeface="+mj-lt"/>
                <a:ea typeface="+mj-ea"/>
                <a:cs typeface="+mj-cs"/>
              </a:defRPr>
            </a:lvl1pPr>
            <a:lvl2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2pPr>
            <a:lvl3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3pPr>
            <a:lvl4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4pPr>
            <a:lvl5pPr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5pPr>
            <a:lvl6pPr marL="150922"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6pPr>
            <a:lvl7pPr marL="301843"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7pPr>
            <a:lvl8pPr marL="452765"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8pPr>
            <a:lvl9pPr marL="603687" algn="ctr" defTabSz="1172788" rtl="0" eaLnBrk="1" fontAlgn="base" hangingPunct="1">
              <a:spcBef>
                <a:spcPct val="0"/>
              </a:spcBef>
              <a:spcAft>
                <a:spcPct val="0"/>
              </a:spcAft>
              <a:defRPr sz="5600">
                <a:solidFill>
                  <a:schemeClr val="tx2"/>
                </a:solidFill>
                <a:latin typeface="Arial" pitchFamily="-110" charset="0"/>
                <a:ea typeface="ＭＳ Ｐゴシック" pitchFamily="-110" charset="-128"/>
                <a:cs typeface="ＭＳ Ｐゴシック" pitchFamily="-110" charset="-128"/>
              </a:defRPr>
            </a:lvl9pPr>
          </a:lstStyle>
          <a:p>
            <a:r>
              <a:rPr lang="en-US" sz="3200" b="1" kern="0" dirty="0">
                <a:solidFill>
                  <a:srgbClr val="0070C0"/>
                </a:solidFill>
                <a:latin typeface="Arial" panose="020B0604020202020204" pitchFamily="34" charset="0"/>
                <a:ea typeface="ＭＳ Ｐゴシック" charset="0"/>
                <a:cs typeface="Arial" panose="020B0604020202020204" pitchFamily="34" charset="0"/>
              </a:rPr>
              <a:t>Metadata </a:t>
            </a:r>
            <a:r>
              <a:rPr lang="en-US" sz="3200" b="1" kern="0" dirty="0">
                <a:solidFill>
                  <a:srgbClr val="0070C0"/>
                </a:solidFill>
                <a:latin typeface="Arial" panose="020B0604020202020204" pitchFamily="34" charset="0"/>
                <a:ea typeface="ＭＳ Ｐゴシック" charset="0"/>
                <a:cs typeface="Arial" panose="020B0604020202020204" pitchFamily="34" charset="0"/>
                <a:sym typeface="Wingdings" panose="05000000000000000000" pitchFamily="2" charset="2"/>
              </a:rPr>
              <a:t> Skeleton Table</a:t>
            </a:r>
          </a:p>
          <a:p>
            <a:r>
              <a:rPr lang="en-US" sz="2800" kern="0" dirty="0">
                <a:solidFill>
                  <a:srgbClr val="0070C0"/>
                </a:solidFill>
                <a:latin typeface="Arial" panose="020B0604020202020204" pitchFamily="34" charset="0"/>
                <a:ea typeface="ＭＳ Ｐゴシック" charset="0"/>
                <a:cs typeface="Arial" panose="020B0604020202020204" pitchFamily="34" charset="0"/>
                <a:sym typeface="Wingdings" panose="05000000000000000000" pitchFamily="2" charset="2"/>
              </a:rPr>
              <a:t>Global &amp; Variable Attributes</a:t>
            </a:r>
            <a:endParaRPr lang="en-US" sz="2800" kern="0" dirty="0">
              <a:solidFill>
                <a:srgbClr val="0070C0"/>
              </a:solidFill>
              <a:latin typeface="Arial" panose="020B0604020202020204" pitchFamily="34" charset="0"/>
              <a:ea typeface="ＭＳ Ｐゴシック" charset="0"/>
              <a:cs typeface="Arial" panose="020B0604020202020204" pitchFamily="34" charset="0"/>
            </a:endParaRPr>
          </a:p>
        </p:txBody>
      </p:sp>
      <p:sp>
        <p:nvSpPr>
          <p:cNvPr id="11" name="Slide Number Placeholder 10">
            <a:extLst>
              <a:ext uri="{FF2B5EF4-FFF2-40B4-BE49-F238E27FC236}">
                <a16:creationId xmlns:a16="http://schemas.microsoft.com/office/drawing/2014/main" id="{29216D19-E0A2-A659-5166-63D731110554}"/>
              </a:ext>
            </a:extLst>
          </p:cNvPr>
          <p:cNvSpPr>
            <a:spLocks noGrp="1"/>
          </p:cNvSpPr>
          <p:nvPr>
            <p:ph type="sldNum" sz="quarter" idx="12"/>
          </p:nvPr>
        </p:nvSpPr>
        <p:spPr/>
        <p:txBody>
          <a:bodyPr/>
          <a:lstStyle/>
          <a:p>
            <a:fld id="{FB9C33C9-172C-EB4C-98D5-0E26F1E23F61}" type="slidenum">
              <a:rPr lang="en-US" smtClean="0"/>
              <a:t>7</a:t>
            </a:fld>
            <a:endParaRPr lang="en-US"/>
          </a:p>
        </p:txBody>
      </p:sp>
    </p:spTree>
    <p:extLst>
      <p:ext uri="{BB962C8B-B14F-4D97-AF65-F5344CB8AC3E}">
        <p14:creationId xmlns:p14="http://schemas.microsoft.com/office/powerpoint/2010/main" val="335172091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xmlns:p14="http://schemas.microsoft.com/office/powerpoint/2010/main" spd="med"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206826" y="664320"/>
            <a:ext cx="4713513" cy="469577"/>
          </a:xfrm>
          <a:noFill/>
        </p:spPr>
        <p:txBody>
          <a:bodyPr>
            <a:noAutofit/>
          </a:bodyPr>
          <a:lstStyle/>
          <a:p>
            <a:pPr algn="ctr"/>
            <a:r>
              <a:rPr lang="en-US" sz="3600" b="1" dirty="0" err="1">
                <a:solidFill>
                  <a:srgbClr val="0070C0"/>
                </a:solidFill>
                <a:latin typeface="Arial" panose="020B0604020202020204" pitchFamily="34" charset="0"/>
                <a:cs typeface="Arial" panose="020B0604020202020204" pitchFamily="34" charset="0"/>
              </a:rPr>
              <a:t>CDAWeb</a:t>
            </a:r>
            <a:br>
              <a:rPr lang="en-US" sz="3600" b="1" dirty="0">
                <a:solidFill>
                  <a:srgbClr val="0070C0"/>
                </a:solidFill>
                <a:latin typeface="Arial" panose="020B0604020202020204" pitchFamily="34" charset="0"/>
                <a:cs typeface="Arial" panose="020B0604020202020204" pitchFamily="34" charset="0"/>
              </a:rPr>
            </a:br>
            <a:r>
              <a:rPr lang="en-US" sz="3600" b="1" dirty="0">
                <a:solidFill>
                  <a:srgbClr val="0070C0"/>
                </a:solidFill>
                <a:latin typeface="Arial" panose="020B0604020202020204" pitchFamily="34" charset="0"/>
                <a:cs typeface="Arial" panose="020B0604020202020204" pitchFamily="34" charset="0"/>
              </a:rPr>
              <a:t>Data Explorer</a:t>
            </a:r>
          </a:p>
        </p:txBody>
      </p:sp>
      <p:sp>
        <p:nvSpPr>
          <p:cNvPr id="13" name="TextBox 12"/>
          <p:cNvSpPr txBox="1"/>
          <p:nvPr/>
        </p:nvSpPr>
        <p:spPr>
          <a:xfrm>
            <a:off x="696683" y="1839603"/>
            <a:ext cx="3864432" cy="1200329"/>
          </a:xfrm>
          <a:prstGeom prst="rect">
            <a:avLst/>
          </a:prstGeom>
          <a:noFill/>
        </p:spPr>
        <p:txBody>
          <a:bodyPr wrap="square" rtlCol="0">
            <a:spAutoFit/>
          </a:bodyPr>
          <a:lstStyle/>
          <a:p>
            <a:r>
              <a:rPr lang="en-US" sz="2400" dirty="0">
                <a:solidFill>
                  <a:srgbClr val="7030A0"/>
                </a:solidFill>
                <a:latin typeface="Calibri" panose="020F0502020204030204" pitchFamily="34" charset="0"/>
                <a:cs typeface="Calibri" panose="020F0502020204030204" pitchFamily="34" charset="0"/>
              </a:rPr>
              <a:t>Automatically set as the last available day of the selected datasets</a:t>
            </a:r>
          </a:p>
        </p:txBody>
      </p:sp>
      <p:sp>
        <p:nvSpPr>
          <p:cNvPr id="5" name="TextBox 4"/>
          <p:cNvSpPr txBox="1"/>
          <p:nvPr/>
        </p:nvSpPr>
        <p:spPr>
          <a:xfrm>
            <a:off x="696683" y="3613710"/>
            <a:ext cx="3756828" cy="193899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Options:</a:t>
            </a:r>
            <a:r>
              <a:rPr lang="en-US" sz="2000" dirty="0">
                <a:solidFill>
                  <a:srgbClr val="FF0000"/>
                </a:solidFill>
                <a:latin typeface="Calibri" panose="020F0502020204030204" pitchFamily="34" charset="0"/>
                <a:cs typeface="Calibri" panose="020F0502020204030204" pitchFamily="34" charset="0"/>
              </a:rPr>
              <a:t> </a:t>
            </a:r>
          </a:p>
          <a:p>
            <a:r>
              <a:rPr lang="en-US" sz="2400" dirty="0">
                <a:solidFill>
                  <a:schemeClr val="accent1">
                    <a:lumMod val="50000"/>
                  </a:schemeClr>
                </a:solidFill>
                <a:latin typeface="Calibri" panose="020F0502020204030204" pitchFamily="34" charset="0"/>
                <a:cs typeface="Calibri" panose="020F0502020204030204" pitchFamily="34" charset="0"/>
              </a:rPr>
              <a:t>bin averaging, spike removal</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noise filtering, overlay plotting</a:t>
            </a:r>
            <a:r>
              <a:rPr lang="en-US" sz="2400" dirty="0">
                <a:latin typeface="Calibri" panose="020F0502020204030204" pitchFamily="34" charset="0"/>
                <a:cs typeface="Calibri" panose="020F0502020204030204" pitchFamily="34" charset="0"/>
              </a:rPr>
              <a:t>, </a:t>
            </a:r>
            <a:r>
              <a:rPr lang="en-US" sz="2400" dirty="0" err="1">
                <a:solidFill>
                  <a:srgbClr val="6295FD"/>
                </a:solidFill>
                <a:latin typeface="Calibri" panose="020F0502020204030204" pitchFamily="34" charset="0"/>
                <a:cs typeface="Calibri" panose="020F0502020204030204" pitchFamily="34" charset="0"/>
              </a:rPr>
              <a:t>audification</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animation</a:t>
            </a:r>
          </a:p>
        </p:txBody>
      </p:sp>
      <p:cxnSp>
        <p:nvCxnSpPr>
          <p:cNvPr id="15" name="Straight Arrow Connector 14"/>
          <p:cNvCxnSpPr>
            <a:cxnSpLocks/>
          </p:cNvCxnSpPr>
          <p:nvPr/>
        </p:nvCxnSpPr>
        <p:spPr>
          <a:xfrm>
            <a:off x="2373086" y="5451282"/>
            <a:ext cx="2981898" cy="162777"/>
          </a:xfrm>
          <a:prstGeom prst="straightConnector1">
            <a:avLst/>
          </a:prstGeom>
          <a:ln w="19050">
            <a:solidFill>
              <a:srgbClr val="6295FD"/>
            </a:solidFill>
            <a:tailEnd type="triangle" w="lg" len="lg"/>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849FFA2-42AB-4263-8378-27691251F368}"/>
              </a:ext>
            </a:extLst>
          </p:cNvPr>
          <p:cNvPicPr>
            <a:picLocks noChangeAspect="1"/>
          </p:cNvPicPr>
          <p:nvPr/>
        </p:nvPicPr>
        <p:blipFill>
          <a:blip r:embed="rId3"/>
          <a:stretch>
            <a:fillRect/>
          </a:stretch>
        </p:blipFill>
        <p:spPr>
          <a:xfrm>
            <a:off x="5451438" y="111782"/>
            <a:ext cx="6272474" cy="6634552"/>
          </a:xfrm>
          <a:prstGeom prst="rect">
            <a:avLst/>
          </a:prstGeom>
          <a:ln w="38100">
            <a:solidFill>
              <a:srgbClr val="0070C0"/>
            </a:solidFill>
          </a:ln>
        </p:spPr>
      </p:pic>
      <p:cxnSp>
        <p:nvCxnSpPr>
          <p:cNvPr id="17" name="Straight Connector 16"/>
          <p:cNvCxnSpPr>
            <a:cxnSpLocks/>
          </p:cNvCxnSpPr>
          <p:nvPr/>
        </p:nvCxnSpPr>
        <p:spPr bwMode="auto">
          <a:xfrm>
            <a:off x="6712596" y="3168484"/>
            <a:ext cx="1146892" cy="1143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6" name="Rectangle 5"/>
          <p:cNvSpPr/>
          <p:nvPr/>
        </p:nvSpPr>
        <p:spPr>
          <a:xfrm>
            <a:off x="5714669" y="3298188"/>
            <a:ext cx="5573815" cy="1415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Arrow Connector 15">
            <a:extLst>
              <a:ext uri="{FF2B5EF4-FFF2-40B4-BE49-F238E27FC236}">
                <a16:creationId xmlns:a16="http://schemas.microsoft.com/office/drawing/2014/main" id="{76054541-67AC-475C-8A22-D9F47E21921F}"/>
              </a:ext>
            </a:extLst>
          </p:cNvPr>
          <p:cNvCxnSpPr>
            <a:cxnSpLocks/>
          </p:cNvCxnSpPr>
          <p:nvPr/>
        </p:nvCxnSpPr>
        <p:spPr>
          <a:xfrm flipV="1">
            <a:off x="4000057" y="704426"/>
            <a:ext cx="1354927" cy="1224697"/>
          </a:xfrm>
          <a:prstGeom prst="straightConnector1">
            <a:avLst/>
          </a:prstGeom>
          <a:ln w="190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3306798" y="1570425"/>
            <a:ext cx="2361684" cy="2585806"/>
          </a:xfrm>
          <a:prstGeom prst="straightConnector1">
            <a:avLst/>
          </a:prstGeom>
          <a:ln w="19050">
            <a:solidFill>
              <a:schemeClr val="accent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D1BD44-5B5C-42BC-A44C-4B3E70C82FB0}"/>
              </a:ext>
            </a:extLst>
          </p:cNvPr>
          <p:cNvCxnSpPr>
            <a:cxnSpLocks/>
          </p:cNvCxnSpPr>
          <p:nvPr/>
        </p:nvCxnSpPr>
        <p:spPr>
          <a:xfrm flipV="1">
            <a:off x="3805178" y="3797533"/>
            <a:ext cx="1822736" cy="78567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031730B-01BA-FC13-8EF0-A54ED9A9D6D6}"/>
              </a:ext>
            </a:extLst>
          </p:cNvPr>
          <p:cNvSpPr>
            <a:spLocks noGrp="1"/>
          </p:cNvSpPr>
          <p:nvPr>
            <p:ph type="sldNum" sz="quarter" idx="12"/>
          </p:nvPr>
        </p:nvSpPr>
        <p:spPr/>
        <p:txBody>
          <a:bodyPr/>
          <a:lstStyle/>
          <a:p>
            <a:fld id="{FB9C33C9-172C-EB4C-98D5-0E26F1E23F61}" type="slidenum">
              <a:rPr lang="en-US" smtClean="0"/>
              <a:t>8</a:t>
            </a:fld>
            <a:endParaRPr lang="en-US"/>
          </a:p>
        </p:txBody>
      </p:sp>
    </p:spTree>
    <p:extLst>
      <p:ext uri="{BB962C8B-B14F-4D97-AF65-F5344CB8AC3E}">
        <p14:creationId xmlns:p14="http://schemas.microsoft.com/office/powerpoint/2010/main" val="1563269318"/>
      </p:ext>
    </p:extLst>
  </p:cSld>
  <p:clrMapOvr>
    <a:masterClrMapping/>
  </p:clrMapOvr>
  <mc:AlternateContent xmlns:mc="http://schemas.openxmlformats.org/markup-compatibility/2006" xmlns:p14="http://schemas.microsoft.com/office/powerpoint/2010/main">
    <mc:Choice Requires="p14">
      <p:transition spd="med" p14:dur="700" advTm="47763">
        <p:fade/>
      </p:transition>
    </mc:Choice>
    <mc:Fallback xmlns="">
      <p:transition spd="med" advTm="4776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9" name="Text Box 9"/>
          <p:cNvSpPr txBox="1">
            <a:spLocks noChangeArrowheads="1"/>
          </p:cNvSpPr>
          <p:nvPr/>
        </p:nvSpPr>
        <p:spPr bwMode="auto">
          <a:xfrm>
            <a:off x="3723993" y="336087"/>
            <a:ext cx="7877758" cy="646331"/>
          </a:xfrm>
          <a:prstGeom prst="rect">
            <a:avLst/>
          </a:prstGeom>
          <a:noFill/>
          <a:ln w="38100" cmpd="sng">
            <a:noFill/>
            <a:miter lim="800000"/>
            <a:headEnd/>
            <a:tailEnd/>
          </a:ln>
          <a:effectLst/>
        </p:spPr>
        <p:txBody>
          <a:bodyPr wrap="square">
            <a:spAutoFit/>
          </a:bodyPr>
          <a:lstStyle/>
          <a:p>
            <a:pPr algn="ctr"/>
            <a:r>
              <a:rPr lang="en-US" altLang="en-US" sz="3600" b="1" dirty="0">
                <a:solidFill>
                  <a:srgbClr val="0070C0"/>
                </a:solidFill>
                <a:latin typeface="Lucida Grande" pitchFamily="1" charset="0"/>
              </a:rPr>
              <a:t>Example Plots from </a:t>
            </a:r>
            <a:r>
              <a:rPr lang="en-US" altLang="en-US" sz="3600" b="1" dirty="0" err="1">
                <a:solidFill>
                  <a:srgbClr val="0070C0"/>
                </a:solidFill>
                <a:latin typeface="Lucida Grande" pitchFamily="1" charset="0"/>
              </a:rPr>
              <a:t>CDAWeb</a:t>
            </a:r>
            <a:endParaRPr lang="en-US" altLang="en-US" sz="3600" dirty="0">
              <a:solidFill>
                <a:srgbClr val="0070C0"/>
              </a:solidFill>
            </a:endParaRPr>
          </a:p>
        </p:txBody>
      </p:sp>
      <p:sp>
        <p:nvSpPr>
          <p:cNvPr id="87052" name="Text Box 12"/>
          <p:cNvSpPr txBox="1">
            <a:spLocks noChangeArrowheads="1"/>
          </p:cNvSpPr>
          <p:nvPr/>
        </p:nvSpPr>
        <p:spPr bwMode="auto">
          <a:xfrm rot="16200000">
            <a:off x="-2693453" y="3059922"/>
            <a:ext cx="6421329"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000" dirty="0"/>
              <a:t>WIND MFI &amp; SWE </a:t>
            </a:r>
          </a:p>
          <a:p>
            <a:pPr algn="ctr"/>
            <a:r>
              <a:rPr lang="en-US" altLang="en-US" sz="2000" dirty="0"/>
              <a:t>Van Allen Probe A ECT &amp; MagEIS</a:t>
            </a:r>
          </a:p>
        </p:txBody>
      </p:sp>
      <p:sp>
        <p:nvSpPr>
          <p:cNvPr id="87053" name="Text Box 13"/>
          <p:cNvSpPr txBox="1">
            <a:spLocks noChangeArrowheads="1"/>
          </p:cNvSpPr>
          <p:nvPr/>
        </p:nvSpPr>
        <p:spPr bwMode="auto">
          <a:xfrm>
            <a:off x="3513331" y="5907169"/>
            <a:ext cx="398678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000" dirty="0"/>
              <a:t>GPS International GNSS Service Total Electron Content</a:t>
            </a:r>
          </a:p>
        </p:txBody>
      </p:sp>
      <p:pic>
        <p:nvPicPr>
          <p:cNvPr id="4" name="TIMED_WINDVECTORSNCAR_TIDI_27120_00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11930" b="9800"/>
          <a:stretch/>
        </p:blipFill>
        <p:spPr>
          <a:xfrm>
            <a:off x="7662872" y="2575835"/>
            <a:ext cx="4220974" cy="3260437"/>
          </a:xfrm>
          <a:prstGeom prst="rect">
            <a:avLst/>
          </a:prstGeom>
        </p:spPr>
      </p:pic>
      <p:pic>
        <p:nvPicPr>
          <p:cNvPr id="2" name="Picture 1"/>
          <p:cNvPicPr>
            <a:picLocks noChangeAspect="1"/>
          </p:cNvPicPr>
          <p:nvPr/>
        </p:nvPicPr>
        <p:blipFill>
          <a:blip r:embed="rId6"/>
          <a:stretch>
            <a:fillRect/>
          </a:stretch>
        </p:blipFill>
        <p:spPr>
          <a:xfrm>
            <a:off x="988291" y="328457"/>
            <a:ext cx="2332646" cy="6296070"/>
          </a:xfrm>
          <a:prstGeom prst="rect">
            <a:avLst/>
          </a:prstGeom>
        </p:spPr>
      </p:pic>
      <p:graphicFrame>
        <p:nvGraphicFramePr>
          <p:cNvPr id="27" name="Object 2"/>
          <p:cNvGraphicFramePr>
            <a:graphicFrameLocks noChangeAspect="1"/>
          </p:cNvGraphicFramePr>
          <p:nvPr/>
        </p:nvGraphicFramePr>
        <p:xfrm>
          <a:off x="3584019" y="2578387"/>
          <a:ext cx="3821698" cy="3257885"/>
        </p:xfrm>
        <a:graphic>
          <a:graphicData uri="http://schemas.openxmlformats.org/presentationml/2006/ole">
            <mc:AlternateContent xmlns:mc="http://schemas.openxmlformats.org/markup-compatibility/2006">
              <mc:Choice xmlns:v="urn:schemas-microsoft-com:vml" Requires="v">
                <p:oleObj name="Document" r:id="rId7" imgW="12117491" imgH="10326541" progId="Word.Document.12">
                  <p:link updateAutomatic="1"/>
                </p:oleObj>
              </mc:Choice>
              <mc:Fallback>
                <p:oleObj name="Document" r:id="rId7" imgW="12117491" imgH="10326541" progId="Word.Document.12">
                  <p:link updateAutomatic="1"/>
                  <p:pic>
                    <p:nvPicPr>
                      <p:cNvPr id="27"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019" y="2578387"/>
                        <a:ext cx="3821698" cy="3257885"/>
                      </a:xfrm>
                      <a:prstGeom prst="rect">
                        <a:avLst/>
                      </a:prstGeom>
                      <a:noFill/>
                      <a:ln>
                        <a:noFill/>
                      </a:ln>
                      <a:effectLst/>
                    </p:spPr>
                  </p:pic>
                </p:oleObj>
              </mc:Fallback>
            </mc:AlternateContent>
          </a:graphicData>
        </a:graphic>
      </p:graphicFrame>
      <p:sp>
        <p:nvSpPr>
          <p:cNvPr id="3" name="Rectangle 2"/>
          <p:cNvSpPr/>
          <p:nvPr/>
        </p:nvSpPr>
        <p:spPr>
          <a:xfrm>
            <a:off x="7951101" y="5907169"/>
            <a:ext cx="3889452" cy="707886"/>
          </a:xfrm>
          <a:prstGeom prst="rect">
            <a:avLst/>
          </a:prstGeom>
        </p:spPr>
        <p:txBody>
          <a:bodyPr wrap="square">
            <a:spAutoFit/>
          </a:bodyPr>
          <a:lstStyle/>
          <a:p>
            <a:pPr algn="ctr"/>
            <a:r>
              <a:rPr lang="en-US" altLang="en-US" sz="2000" dirty="0"/>
              <a:t>TIMED/TIDI Wind Vectors Movie</a:t>
            </a:r>
          </a:p>
          <a:p>
            <a:pPr algn="ctr"/>
            <a:r>
              <a:rPr lang="en-US" altLang="en-US" sz="2000" dirty="0"/>
              <a:t>Transverse Mercator Projection</a:t>
            </a:r>
          </a:p>
        </p:txBody>
      </p:sp>
      <p:sp>
        <p:nvSpPr>
          <p:cNvPr id="11" name="TextBox 10">
            <a:extLst>
              <a:ext uri="{FF2B5EF4-FFF2-40B4-BE49-F238E27FC236}">
                <a16:creationId xmlns:a16="http://schemas.microsoft.com/office/drawing/2014/main" id="{95A65A7E-8930-47C6-8F42-135C474E95BB}"/>
              </a:ext>
            </a:extLst>
          </p:cNvPr>
          <p:cNvSpPr txBox="1"/>
          <p:nvPr/>
        </p:nvSpPr>
        <p:spPr>
          <a:xfrm>
            <a:off x="4168924" y="1113544"/>
            <a:ext cx="7089423" cy="1107996"/>
          </a:xfrm>
          <a:prstGeom prst="rect">
            <a:avLst/>
          </a:prstGeom>
          <a:noFill/>
        </p:spPr>
        <p:txBody>
          <a:bodyPr wrap="square">
            <a:spAutoFit/>
          </a:bodyPr>
          <a:lstStyle/>
          <a:p>
            <a:pPr algn="ctr"/>
            <a:r>
              <a:rPr lang="en-US" altLang="en-US" sz="2200" dirty="0" err="1">
                <a:latin typeface="Arial" panose="020B0604020202020204" pitchFamily="34" charset="0"/>
                <a:cs typeface="Arial" panose="020B0604020202020204" pitchFamily="34" charset="0"/>
              </a:rPr>
              <a:t>CDAWeb</a:t>
            </a:r>
            <a:r>
              <a:rPr lang="en-US" altLang="en-US" sz="2200" dirty="0">
                <a:latin typeface="Arial" panose="020B0604020202020204" pitchFamily="34" charset="0"/>
                <a:cs typeface="Arial" panose="020B0604020202020204" pitchFamily="34" charset="0"/>
              </a:rPr>
              <a:t> has the internal capability to apply filters (quality flags) and display data graphically in different ways depending on variable dimensionality</a:t>
            </a:r>
            <a:endParaRPr lang="en-US" sz="2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FF8E0A8-0B50-95D2-B8FA-ADE82AA1530E}"/>
              </a:ext>
            </a:extLst>
          </p:cNvPr>
          <p:cNvSpPr>
            <a:spLocks noGrp="1"/>
          </p:cNvSpPr>
          <p:nvPr>
            <p:ph type="sldNum" sz="quarter" idx="12"/>
          </p:nvPr>
        </p:nvSpPr>
        <p:spPr/>
        <p:txBody>
          <a:bodyPr/>
          <a:lstStyle/>
          <a:p>
            <a:fld id="{FB9C33C9-172C-EB4C-98D5-0E26F1E23F61}" type="slidenum">
              <a:rPr lang="en-US" smtClean="0"/>
              <a:t>9</a:t>
            </a:fld>
            <a:endParaRPr lang="en-US"/>
          </a:p>
        </p:txBody>
      </p:sp>
    </p:spTree>
    <p:extLst>
      <p:ext uri="{BB962C8B-B14F-4D97-AF65-F5344CB8AC3E}">
        <p14:creationId xmlns:p14="http://schemas.microsoft.com/office/powerpoint/2010/main" val="132998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FallAGU">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FallAGU.thmx</Template>
  <TotalTime>25912</TotalTime>
  <Words>1467</Words>
  <Application>Microsoft Office PowerPoint</Application>
  <PresentationFormat>Widescreen</PresentationFormat>
  <Paragraphs>153</Paragraphs>
  <Slides>17</Slides>
  <Notes>14</Notes>
  <HiddenSlides>0</HiddenSlides>
  <MMClips>1</MMClips>
  <ScaleCrop>false</ScaleCrop>
  <HeadingPairs>
    <vt:vector size="8" baseType="variant">
      <vt:variant>
        <vt:lpstr>Fonts Used</vt:lpstr>
      </vt:variant>
      <vt:variant>
        <vt:i4>6</vt:i4>
      </vt:variant>
      <vt:variant>
        <vt:lpstr>Theme</vt:lpstr>
      </vt:variant>
      <vt:variant>
        <vt:i4>1</vt:i4>
      </vt:variant>
      <vt:variant>
        <vt:lpstr>Links</vt:lpstr>
      </vt:variant>
      <vt:variant>
        <vt:i4>1</vt:i4>
      </vt:variant>
      <vt:variant>
        <vt:lpstr>Slide Titles</vt:lpstr>
      </vt:variant>
      <vt:variant>
        <vt:i4>17</vt:i4>
      </vt:variant>
    </vt:vector>
  </HeadingPairs>
  <TitlesOfParts>
    <vt:vector size="25" baseType="lpstr">
      <vt:lpstr>Lucida Grande</vt:lpstr>
      <vt:lpstr>Arial</vt:lpstr>
      <vt:lpstr>Calibri</vt:lpstr>
      <vt:lpstr>Courier New</vt:lpstr>
      <vt:lpstr>Times New Roman</vt:lpstr>
      <vt:lpstr>Wingdings</vt:lpstr>
      <vt:lpstr>FallAGU</vt:lpstr>
      <vt:lpstr>???</vt:lpstr>
      <vt:lpstr>Space Physics Data Facility (SPDF) and Our Collaboration with CCMC</vt:lpstr>
      <vt:lpstr>Introduction to SPDF</vt:lpstr>
      <vt:lpstr>PowerPoint Presentation</vt:lpstr>
      <vt:lpstr>Science-Enabling Services Provided by SPDF</vt:lpstr>
      <vt:lpstr>1. Coordinated Data Analysis Web (CDAWeb)</vt:lpstr>
      <vt:lpstr>PowerPoint Presentation</vt:lpstr>
      <vt:lpstr>PowerPoint Presentation</vt:lpstr>
      <vt:lpstr>CDAWeb Data Explorer</vt:lpstr>
      <vt:lpstr>PowerPoint Presentation</vt:lpstr>
      <vt:lpstr>Additional Resources at CDAWeb</vt:lpstr>
      <vt:lpstr>2. Satellite Situation Center (SSCWeb)</vt:lpstr>
      <vt:lpstr>3. OMNI Web</vt:lpstr>
      <vt:lpstr>COHO Web (https://omniweb.gsfc.nasa.gov/coho/)</vt:lpstr>
      <vt:lpstr>PowerPoint Presentation</vt:lpstr>
      <vt:lpstr>Heliophysics Data Portal (HDP)</vt:lpstr>
      <vt:lpstr>Examples of SPASE Records</vt:lpstr>
      <vt:lpstr>Summary</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McGuire</dc:creator>
  <cp:lastModifiedBy>Jian, Lan (GSFC-6720)</cp:lastModifiedBy>
  <cp:revision>526</cp:revision>
  <cp:lastPrinted>2012-10-09T20:19:53Z</cp:lastPrinted>
  <dcterms:created xsi:type="dcterms:W3CDTF">2011-11-16T14:17:16Z</dcterms:created>
  <dcterms:modified xsi:type="dcterms:W3CDTF">2022-06-10T14:34:46Z</dcterms:modified>
</cp:coreProperties>
</file>