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v" ContentType="video/unknown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4"/>
    <p:sldMasterId id="2147483694" r:id="rId5"/>
    <p:sldMasterId id="2147483718" r:id="rId6"/>
    <p:sldMasterId id="2147483660" r:id="rId7"/>
    <p:sldMasterId id="2147483741" r:id="rId8"/>
  </p:sldMasterIdLst>
  <p:notesMasterIdLst>
    <p:notesMasterId r:id="rId18"/>
  </p:notesMasterIdLst>
  <p:sldIdLst>
    <p:sldId id="309" r:id="rId9"/>
    <p:sldId id="3522" r:id="rId10"/>
    <p:sldId id="3610" r:id="rId11"/>
    <p:sldId id="3611" r:id="rId12"/>
    <p:sldId id="3615" r:id="rId13"/>
    <p:sldId id="341" r:id="rId14"/>
    <p:sldId id="3614" r:id="rId15"/>
    <p:sldId id="3613" r:id="rId16"/>
    <p:sldId id="355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061321-7AE8-E68B-A6C8-105CCCB88687}" name="Jian, Lan (GSFC-6720)" initials="J(" userId="S::ljian@ndc.nasa.gov::eaa12858-ae6c-46ab-b534-c54e232c689a" providerId="AD"/>
  <p188:author id="{DBAB442F-6BD1-0FBE-295F-741A39FB8049}" name="Ireland, Jack (GSFC-6710)" initials="I(" userId="S::jireland@ndc.nasa.gov::f960ba87-52b4-4f2b-b26a-445e802c24c8" providerId="AD"/>
  <p188:author id="{79E4457E-1425-6912-9CED-19A2B4226738}" name="Helvey-Kasulke, Tressa L. (GSFC-672.0)[ASRC FEDERAL SYSTEM SOLUTIONS]" initials="HKTL(6FSS" userId="S::thelvey@ndc.nasa.gov::32f15bfe-689e-44c2-a1be-4a8a1b778a72" providerId="AD"/>
  <p188:author id="{DF30099A-5384-BB76-6B91-95E47AFE1ABE}" name="Roberts, Aaron (GSFC-6720)" initials="R(" userId="S::darober5@ndc.nasa.gov::a4237213-d198-4c2a-afab-7621774845a9" providerId="AD"/>
  <p188:author id="{CED99ADB-F0BC-1156-99C4-12135BD37FC3}" name="Thomas, Brian A. (GSFC-6720)" initials="T(" userId="S::bathomas@ndc.nasa.gov::1d83ff0d-6b69-4909-99cb-3cfb3c320c1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9090"/>
    <a:srgbClr val="1D7EF5"/>
    <a:srgbClr val="0571F5"/>
    <a:srgbClr val="F59D05"/>
    <a:srgbClr val="004182"/>
    <a:srgbClr val="51FF00"/>
    <a:srgbClr val="940000"/>
    <a:srgbClr val="006699"/>
    <a:srgbClr val="004482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0"/>
    <p:restoredTop sz="94669"/>
  </p:normalViewPr>
  <p:slideViewPr>
    <p:cSldViewPr snapToGrid="0">
      <p:cViewPr varScale="1">
        <p:scale>
          <a:sx n="101" d="100"/>
          <a:sy n="101" d="100"/>
        </p:scale>
        <p:origin x="216" y="1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microsoft.com/office/2018/10/relationships/authors" Target="authors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5177A-0C26-4EE4-BC8C-07A3E452E303}" type="datetimeFigureOut">
              <a:rPr lang="en-US" smtClean="0"/>
              <a:t>6/1/22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F7A72-4BE4-44B3-A07B-4008D8408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57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/>
              <a:t>If the information is needed, in FY22 SDAC is supporting 24 people (warm bodies), split as 1 CS FTE and 11.1 WYE across all funding vehicles.</a:t>
            </a:r>
          </a:p>
        </p:txBody>
      </p:sp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/>
              <a:t>If the information is needed, in FY22 SDAC is supporting 24 people (warm bodies), split as 1 CS FTE and 11.1 WYE across all funding vehicles.</a:t>
            </a:r>
          </a:p>
        </p:txBody>
      </p:sp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6224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/>
              <a:t>If the information is needed, in FY22 SDAC is supporting 24 people (warm bodies), split as 1 CS FTE and 11.1 WYE across all funding vehicles.</a:t>
            </a:r>
          </a:p>
        </p:txBody>
      </p:sp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647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CAAEE-3C65-40CA-BE9D-1BE561EE15BC}" type="datetimeFigureOut">
              <a:rPr lang="en-US" smtClean="0"/>
              <a:t>6/1/22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321AE-350E-4AD6-9B8F-3ADE06F0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56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CAAEE-3C65-40CA-BE9D-1BE561EE15BC}" type="datetimeFigureOut">
              <a:rPr lang="en-US" smtClean="0"/>
              <a:t>6/1/22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321AE-350E-4AD6-9B8F-3ADE06F0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CAAEE-3C65-40CA-BE9D-1BE561EE15BC}" type="datetimeFigureOut">
              <a:rPr lang="en-US" smtClean="0"/>
              <a:t>6/1/22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321AE-350E-4AD6-9B8F-3ADE06F0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08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l="75263" t="7224" r="-1533" b="41839"/>
          <a:stretch/>
        </p:blipFill>
        <p:spPr>
          <a:xfrm flipH="1">
            <a:off x="93477" y="3359"/>
            <a:ext cx="5238163" cy="685464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/>
          <p:nvPr/>
        </p:nvSpPr>
        <p:spPr>
          <a:xfrm>
            <a:off x="-422655" y="541"/>
            <a:ext cx="2070763" cy="6857459"/>
          </a:xfrm>
          <a:custGeom>
            <a:avLst/>
            <a:gdLst/>
            <a:ahLst/>
            <a:cxnLst/>
            <a:rect l="l" t="t" r="r" b="b"/>
            <a:pathLst>
              <a:path w="652" h="2160" extrusionOk="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0043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1490927" y="0"/>
            <a:ext cx="10701073" cy="6857459"/>
          </a:xfrm>
          <a:custGeom>
            <a:avLst/>
            <a:gdLst/>
            <a:ahLst/>
            <a:cxnLst/>
            <a:rect l="l" t="t" r="r" b="b"/>
            <a:pathLst>
              <a:path w="3370" h="2161" extrusionOk="0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solidFill>
            <a:srgbClr val="0043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2390" y="304799"/>
            <a:ext cx="2769575" cy="84042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3678381" y="3639452"/>
            <a:ext cx="4348566" cy="143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title"/>
          </p:nvPr>
        </p:nvSpPr>
        <p:spPr>
          <a:xfrm>
            <a:off x="3678381" y="2426962"/>
            <a:ext cx="681664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CB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59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040">
          <p15:clr>
            <a:srgbClr val="FBAE40"/>
          </p15:clr>
        </p15:guide>
        <p15:guide id="4" pos="2376">
          <p15:clr>
            <a:srgbClr val="FBAE40"/>
          </p15:clr>
        </p15:guide>
        <p15:guide id="5" orient="horz" pos="26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00B6C-CD66-43AA-AE8B-2C94F890E2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FDEC50-8CCC-4802-8564-86ECA5847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BE9F2-A5D6-4622-935B-22BA36ED7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854D-8613-4F88-897D-08EC64FA72FE}" type="datetimeFigureOut">
              <a:rPr lang="en-US" smtClean="0"/>
              <a:t>6/1/22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32E23-CD70-45E6-B744-3C8FD12D3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F2ECC-59AA-468C-AAF6-41A1E85A9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A442F-7709-4C9F-AA27-709880DD9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38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25B79-3F1C-4D4D-9277-B87E43FF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1B754-5889-4D56-A20F-FE359806D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43EF2-1145-42BE-9202-98F80697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AFA76-5DD7-4CD1-A54A-137DD1863F10}" type="datetimeFigureOut">
              <a:rPr lang="en-US" smtClean="0"/>
              <a:t>6/1/22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49BDE-A29F-4685-B26C-0B8792E4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64980-B0BB-4679-8C83-4ADA310F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4970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0E59A-7ECE-4701-9549-13DE2416B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1F9FD-F703-49C1-8805-64BA6D098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5433A-7067-4A32-B593-D657487F1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AFA76-5DD7-4CD1-A54A-137DD1863F10}" type="datetimeFigureOut">
              <a:rPr lang="en-US" smtClean="0"/>
              <a:t>6/1/22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5775D-D74E-431D-8823-ADB0957C7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01571-35A7-4BCB-9938-CB5C26526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3484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2097D-5102-4DBB-96AF-3B2FF4B2F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12B7D-C1A5-4CEE-A59C-6ECF4A4B99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80E6E-A7E4-46D4-BDD2-31FE97720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D78F2A-3037-41A0-8BF5-0CA563B6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AFA76-5DD7-4CD1-A54A-137DD1863F10}" type="datetimeFigureOut">
              <a:rPr lang="en-US" smtClean="0"/>
              <a:t>6/1/22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99590-4A0F-4CB6-A539-32CF753E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C99F69-77F9-4151-B993-7B7826893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0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5828-FB65-4F08-ACB0-2DD22B2B5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D624A-76E4-45B1-9756-1EE93D07A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742AE2-2D18-4C41-87D5-A5320CB19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FC521E-FA81-4333-9E00-EE999B6DD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885F7E-2566-4B19-863A-91B214DC9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9C3790-E9E8-4F3B-8C84-3BB52CB66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AFA76-5DD7-4CD1-A54A-137DD1863F10}" type="datetimeFigureOut">
              <a:rPr lang="en-US" smtClean="0"/>
              <a:t>6/1/22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8CC552-EEA9-459C-808D-29E10D6D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21192-A099-4906-9DE7-2ABCF34E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9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F929C-01F4-488E-9D90-862DA3F83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910030-F768-45C4-B205-B2C127FE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AFA76-5DD7-4CD1-A54A-137DD1863F10}" type="datetimeFigureOut">
              <a:rPr lang="en-US" smtClean="0"/>
              <a:t>6/1/22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E31F0E-65CB-4114-93B9-30C3A92AB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18C73-AEBA-4A17-BBB8-D8B6B103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81283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53BC0-BB9E-43B6-B687-6DCAC7E12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AFA76-5DD7-4CD1-A54A-137DD1863F10}" type="datetimeFigureOut">
              <a:rPr lang="en-US" smtClean="0"/>
              <a:t>6/1/22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C71B77-953E-404E-9874-E67F22BDD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2DF91-B980-408A-9725-E19BD02D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2778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CAAEE-3C65-40CA-BE9D-1BE561EE15BC}" type="datetimeFigureOut">
              <a:rPr lang="en-US" smtClean="0"/>
              <a:t>6/1/22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321AE-350E-4AD6-9B8F-3ADE06F0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12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299D5-26D3-4FF1-B45E-4C1BEB237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FCF84-6826-489B-9216-A09098D26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B5A4F-3D73-4656-9806-909F887E4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59E4E-B7C3-45F2-92E2-B5101C039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AFA76-5DD7-4CD1-A54A-137DD1863F10}" type="datetimeFigureOut">
              <a:rPr lang="en-US" smtClean="0"/>
              <a:t>6/1/22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E39B9-DB37-4521-A758-F6B390578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B98C4-C040-44D2-A120-220CE01CB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7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9771E-7D8A-43EF-A8ED-481CE6653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3781F4-71C0-4824-B227-CEDCC33A3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EB775-EE24-4497-AF8F-0CB1BF68C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C3D8A-1B65-4E8A-90A3-2F0AB6D67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AFA76-5DD7-4CD1-A54A-137DD1863F10}" type="datetimeFigureOut">
              <a:rPr lang="en-US" smtClean="0"/>
              <a:t>6/1/22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7BC91-64FA-4B5E-BCA1-6E67F2E4D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4BD7D7-336E-4662-9458-FF721877D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52325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B8470-80C2-46FB-8595-6788F743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E8FF8B-C262-4E78-84A7-97A55FD4B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27396-307B-4A8A-9635-B8192233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AFA76-5DD7-4CD1-A54A-137DD1863F10}" type="datetimeFigureOut">
              <a:rPr lang="en-US" smtClean="0"/>
              <a:t>6/1/22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D76DB-22CB-437F-92E1-B52949BAC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0522B-64DE-410F-83F6-A29B6812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347475-A48C-4424-AD8B-DC8760F04D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86729-5D79-449B-AE88-CEC53746C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25B6B-BE11-4076-BF49-75A3DB8C6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AFA76-5DD7-4CD1-A54A-137DD1863F10}" type="datetimeFigureOut">
              <a:rPr lang="en-US" smtClean="0"/>
              <a:t>6/1/22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ABA7A-675C-4D0A-9F47-491B7F7A9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E04BC-F013-4EF7-B1B7-ECBAA3EA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3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Bulleted_HDRL_Title and Conten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F01CAC-0CB4-4647-9BF0-77445B3E5E15}"/>
              </a:ext>
            </a:extLst>
          </p:cNvPr>
          <p:cNvSpPr/>
          <p:nvPr userDrawn="1"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154" y="458569"/>
            <a:ext cx="9737709" cy="646331"/>
          </a:xfrm>
        </p:spPr>
        <p:txBody>
          <a:bodyPr wrap="square"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266018"/>
            <a:ext cx="10619923" cy="1684564"/>
          </a:xfrm>
        </p:spPr>
        <p:txBody>
          <a:bodyPr>
            <a:spAutoFit/>
          </a:bodyPr>
          <a:lstStyle>
            <a:lvl1pPr marL="287338" indent="-287338"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1pPr>
            <a:lvl2pPr marL="746125" indent="-288925">
              <a:buFont typeface="System Font Regular"/>
              <a:buChar char="-"/>
              <a:tabLst/>
              <a:defRPr>
                <a:solidFill>
                  <a:schemeClr val="bg1"/>
                </a:solidFill>
              </a:defRPr>
            </a:lvl2pPr>
            <a:lvl3pPr marL="1204913" indent="-290513">
              <a:buFont typeface=".PingFang SC Regular"/>
              <a:buChar char="・"/>
              <a:tabLst/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71845CE6-C3BF-264D-A66F-F22221B4F103}" type="datetime1">
              <a:rPr lang="en-US" smtClean="0"/>
              <a:pPr/>
              <a:t>6/1/22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64">
            <a:extLst>
              <a:ext uri="{FF2B5EF4-FFF2-40B4-BE49-F238E27FC236}">
                <a16:creationId xmlns:a16="http://schemas.microsoft.com/office/drawing/2014/main" id="{C0B00A22-D153-8340-9E85-1CE6F18205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9" y="200538"/>
            <a:ext cx="1121656" cy="11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21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l="75263" t="7224" r="-1533" b="41839"/>
          <a:stretch/>
        </p:blipFill>
        <p:spPr>
          <a:xfrm flipH="1">
            <a:off x="93477" y="3359"/>
            <a:ext cx="5238163" cy="685464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/>
          <p:nvPr/>
        </p:nvSpPr>
        <p:spPr>
          <a:xfrm>
            <a:off x="-422655" y="541"/>
            <a:ext cx="2070763" cy="6857459"/>
          </a:xfrm>
          <a:custGeom>
            <a:avLst/>
            <a:gdLst/>
            <a:ahLst/>
            <a:cxnLst/>
            <a:rect l="l" t="t" r="r" b="b"/>
            <a:pathLst>
              <a:path w="652" h="2160" extrusionOk="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0043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1490927" y="0"/>
            <a:ext cx="10701073" cy="6857459"/>
          </a:xfrm>
          <a:custGeom>
            <a:avLst/>
            <a:gdLst/>
            <a:ahLst/>
            <a:cxnLst/>
            <a:rect l="l" t="t" r="r" b="b"/>
            <a:pathLst>
              <a:path w="3370" h="2161" extrusionOk="0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solidFill>
            <a:srgbClr val="0043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2390" y="304799"/>
            <a:ext cx="2769575" cy="84042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3678381" y="3639452"/>
            <a:ext cx="4348566" cy="143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title"/>
          </p:nvPr>
        </p:nvSpPr>
        <p:spPr>
          <a:xfrm>
            <a:off x="3678381" y="2426962"/>
            <a:ext cx="681664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CB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131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040">
          <p15:clr>
            <a:srgbClr val="FBAE40"/>
          </p15:clr>
        </p15:guide>
        <p15:guide id="4" pos="2376">
          <p15:clr>
            <a:srgbClr val="FBAE40"/>
          </p15:clr>
        </p15:guide>
        <p15:guide id="5" orient="horz" pos="26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 type="obj">
  <p:cSld name="5_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 l="46114" r="-340" b="68206"/>
          <a:stretch/>
        </p:blipFill>
        <p:spPr>
          <a:xfrm rot="-5400000">
            <a:off x="-2037371" y="1985989"/>
            <a:ext cx="6909383" cy="283464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/>
          <p:nvPr/>
        </p:nvSpPr>
        <p:spPr>
          <a:xfrm>
            <a:off x="-461912" y="0"/>
            <a:ext cx="12653912" cy="6858000"/>
          </a:xfrm>
          <a:custGeom>
            <a:avLst/>
            <a:gdLst/>
            <a:ahLst/>
            <a:cxnLst/>
            <a:rect l="l" t="t" r="r" b="b"/>
            <a:pathLst>
              <a:path w="3986" h="2160" extrusionOk="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solidFill>
            <a:srgbClr val="0043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324100" y="488724"/>
            <a:ext cx="9025378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CBF9"/>
              </a:buClr>
              <a:buSzPts val="3600"/>
              <a:buFont typeface="Arial"/>
              <a:buNone/>
              <a:defRPr sz="36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2324100" y="1330335"/>
            <a:ext cx="9251621" cy="204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TR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  <a:defRPr sz="2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28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146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type="blank">
  <p:cSld name="1_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1230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 l="75263" t="7224" r="-1533" b="41839"/>
          <a:stretch/>
        </p:blipFill>
        <p:spPr>
          <a:xfrm flipH="1">
            <a:off x="93477" y="3359"/>
            <a:ext cx="5238163" cy="685464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/>
          <p:nvPr/>
        </p:nvSpPr>
        <p:spPr>
          <a:xfrm>
            <a:off x="-422655" y="541"/>
            <a:ext cx="2070763" cy="6857459"/>
          </a:xfrm>
          <a:custGeom>
            <a:avLst/>
            <a:gdLst/>
            <a:ahLst/>
            <a:cxnLst/>
            <a:rect l="l" t="t" r="r" b="b"/>
            <a:pathLst>
              <a:path w="652" h="2160" extrusionOk="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0043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1490927" y="-1"/>
            <a:ext cx="10701073" cy="6857459"/>
          </a:xfrm>
          <a:custGeom>
            <a:avLst/>
            <a:gdLst/>
            <a:ahLst/>
            <a:cxnLst/>
            <a:rect l="l" t="t" r="r" b="b"/>
            <a:pathLst>
              <a:path w="3370" h="2161" extrusionOk="0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solidFill>
            <a:srgbClr val="0043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4549141" y="489908"/>
            <a:ext cx="6678105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CBF9"/>
              </a:buClr>
              <a:buSzPts val="3600"/>
              <a:buFont typeface="Arial"/>
              <a:buNone/>
              <a:defRPr sz="3600">
                <a:solidFill>
                  <a:srgbClr val="65CB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4549141" y="1330927"/>
            <a:ext cx="6678104" cy="204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TR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  <a:defRPr sz="2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057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309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6"/>
          <p:cNvSpPr txBox="1"/>
          <p:nvPr/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65CBF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12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48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CAAEE-3C65-40CA-BE9D-1BE561EE15BC}" type="datetimeFigureOut">
              <a:rPr lang="en-US" smtClean="0"/>
              <a:t>6/1/22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321AE-350E-4AD6-9B8F-3ADE06F0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446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8"/>
          <p:cNvPicPr preferRelativeResize="0"/>
          <p:nvPr/>
        </p:nvPicPr>
        <p:blipFill rotWithShape="1">
          <a:blip r:embed="rId2">
            <a:alphaModFix/>
          </a:blip>
          <a:srcRect b="68148"/>
          <a:stretch/>
        </p:blipFill>
        <p:spPr>
          <a:xfrm rot="10800000" flipH="1">
            <a:off x="0" y="4125113"/>
            <a:ext cx="12205477" cy="2720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8"/>
          <p:cNvPicPr preferRelativeResize="0"/>
          <p:nvPr/>
        </p:nvPicPr>
        <p:blipFill rotWithShape="1">
          <a:blip r:embed="rId2">
            <a:alphaModFix/>
          </a:blip>
          <a:srcRect b="68148"/>
          <a:stretch/>
        </p:blipFill>
        <p:spPr>
          <a:xfrm>
            <a:off x="0" y="0"/>
            <a:ext cx="12205477" cy="2720244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8"/>
          <p:cNvSpPr/>
          <p:nvPr/>
        </p:nvSpPr>
        <p:spPr>
          <a:xfrm>
            <a:off x="0" y="203200"/>
            <a:ext cx="12205476" cy="6184900"/>
          </a:xfrm>
          <a:prstGeom prst="rect">
            <a:avLst/>
          </a:prstGeom>
          <a:solidFill>
            <a:srgbClr val="0043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5410200" y="607619"/>
            <a:ext cx="6169058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CBF9"/>
              </a:buClr>
              <a:buSzPts val="3600"/>
              <a:buFont typeface="Arial"/>
              <a:buNone/>
              <a:defRPr sz="36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1"/>
          </p:nvPr>
        </p:nvSpPr>
        <p:spPr>
          <a:xfrm>
            <a:off x="5410200" y="1801431"/>
            <a:ext cx="6169057" cy="204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TR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>
                <a:solidFill>
                  <a:schemeClr val="lt1"/>
                </a:solidFill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  <a:defRPr sz="2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116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3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644898" y="420644"/>
            <a:ext cx="6816649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CBF9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811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0"/>
          <p:cNvPicPr preferRelativeResize="0"/>
          <p:nvPr/>
        </p:nvPicPr>
        <p:blipFill rotWithShape="1">
          <a:blip r:embed="rId2">
            <a:alphaModFix/>
          </a:blip>
          <a:srcRect b="68148"/>
          <a:stretch/>
        </p:blipFill>
        <p:spPr>
          <a:xfrm>
            <a:off x="0" y="0"/>
            <a:ext cx="12205477" cy="272024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0"/>
          <p:cNvSpPr/>
          <p:nvPr/>
        </p:nvSpPr>
        <p:spPr>
          <a:xfrm>
            <a:off x="0" y="2463616"/>
            <a:ext cx="12192000" cy="4394384"/>
          </a:xfrm>
          <a:prstGeom prst="rect">
            <a:avLst/>
          </a:prstGeom>
          <a:solidFill>
            <a:srgbClr val="0043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831850" y="2851009"/>
            <a:ext cx="10515600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CBF9"/>
              </a:buClr>
              <a:buSzPts val="3600"/>
              <a:buFont typeface="Arial"/>
              <a:buNone/>
              <a:defRPr sz="36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14418" y="481604"/>
            <a:ext cx="6816649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691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CB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68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CB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373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CBF9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35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CBF9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814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CB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body" idx="1"/>
          </p:nvPr>
        </p:nvSpPr>
        <p:spPr>
          <a:xfrm rot="5400000">
            <a:off x="8056325" y="-939676"/>
            <a:ext cx="369332" cy="667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833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CB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797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CAAEE-3C65-40CA-BE9D-1BE561EE15BC}" type="datetimeFigureOut">
              <a:rPr lang="en-US" smtClean="0"/>
              <a:t>6/1/22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321AE-350E-4AD6-9B8F-3ADE06F0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009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838200" y="685800"/>
            <a:ext cx="105156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CBF9"/>
              </a:buClr>
              <a:buSzPts val="4000"/>
              <a:buFont typeface="Aria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44D60"/>
              </a:buClr>
              <a:buSzPts val="1800"/>
              <a:buNone/>
              <a:defRPr>
                <a:solidFill>
                  <a:srgbClr val="244D60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Char char="-"/>
              <a:defRPr>
                <a:solidFill>
                  <a:srgbClr val="244D60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Char char="-"/>
              <a:defRPr>
                <a:solidFill>
                  <a:srgbClr val="244D60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Char char="-"/>
              <a:defRPr b="0">
                <a:solidFill>
                  <a:srgbClr val="244D60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D60"/>
              </a:buClr>
              <a:buSzPts val="1800"/>
              <a:buFont typeface="Arial"/>
              <a:buChar char="-"/>
              <a:defRPr b="0">
                <a:solidFill>
                  <a:srgbClr val="244D6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975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19"/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</p:grpSpPr>
        <p:sp>
          <p:nvSpPr>
            <p:cNvPr id="107" name="Google Shape;107;p19"/>
            <p:cNvSpPr/>
            <p:nvPr/>
          </p:nvSpPr>
          <p:spPr>
            <a:xfrm>
              <a:off x="4494213" y="2370138"/>
              <a:ext cx="1574800" cy="3676650"/>
            </a:xfrm>
            <a:custGeom>
              <a:avLst/>
              <a:gdLst/>
              <a:ahLst/>
              <a:cxnLst/>
              <a:rect l="l" t="t" r="r" b="b"/>
              <a:pathLst>
                <a:path w="828" h="1936" extrusionOk="0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9"/>
            <p:cNvSpPr/>
            <p:nvPr/>
          </p:nvSpPr>
          <p:spPr>
            <a:xfrm>
              <a:off x="3343276" y="5254625"/>
              <a:ext cx="542925" cy="1223962"/>
            </a:xfrm>
            <a:custGeom>
              <a:avLst/>
              <a:gdLst/>
              <a:ahLst/>
              <a:cxnLst/>
              <a:rect l="l" t="t" r="r" b="b"/>
              <a:pathLst>
                <a:path w="286" h="645" extrusionOk="0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9"/>
            <p:cNvSpPr/>
            <p:nvPr/>
          </p:nvSpPr>
          <p:spPr>
            <a:xfrm>
              <a:off x="3308351" y="2376488"/>
              <a:ext cx="2270125" cy="4103687"/>
            </a:xfrm>
            <a:custGeom>
              <a:avLst/>
              <a:gdLst/>
              <a:ahLst/>
              <a:cxnLst/>
              <a:rect l="l" t="t" r="r" b="b"/>
              <a:pathLst>
                <a:path w="1193" h="2162" extrusionOk="0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>
              <a:gsLst>
                <a:gs pos="0">
                  <a:srgbClr val="9FDCF2"/>
                </a:gs>
                <a:gs pos="85000">
                  <a:srgbClr val="52B3D9"/>
                </a:gs>
                <a:gs pos="100000">
                  <a:srgbClr val="52B3D9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Google Shape;110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9"/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5410985" y="1081796"/>
            <a:ext cx="616905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CBF9"/>
              </a:buClr>
              <a:buSzPts val="40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1"/>
          </p:nvPr>
        </p:nvSpPr>
        <p:spPr>
          <a:xfrm>
            <a:off x="5410986" y="2776413"/>
            <a:ext cx="6169057" cy="162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420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4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normAutofit/>
          </a:bodyPr>
          <a:lstStyle>
            <a:lvl1pPr marL="0" algn="ctr" defTabSz="685800" rtl="0" eaLnBrk="1" latinLnBrk="0" hangingPunct="1">
              <a:defRPr lang="en-US" sz="1800" b="0" kern="1200" dirty="0">
                <a:solidFill>
                  <a:srgbClr val="790015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70462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0871200" y="6553201"/>
            <a:ext cx="1117600" cy="23083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3EACCFAD-56C4-47F3-BC0A-A77E4E84982E}" type="slidenum">
              <a:rPr lang="en-US" altLang="en-US" sz="900" smtClean="0"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90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normAutofit/>
          </a:bodyPr>
          <a:lstStyle>
            <a:lvl1pPr marL="0" algn="ctr" defTabSz="685800" rtl="0" eaLnBrk="1" latinLnBrk="0" hangingPunct="1">
              <a:defRPr lang="en-US" sz="1800" b="0" kern="1200" dirty="0">
                <a:solidFill>
                  <a:srgbClr val="790015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 baseline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1277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normAutofit/>
          </a:bodyPr>
          <a:lstStyle>
            <a:lvl1pPr marL="0" algn="ctr" defTabSz="685800" rtl="0" eaLnBrk="1" latinLnBrk="0" hangingPunct="1">
              <a:defRPr lang="en-US" sz="1800" b="0" kern="1200" dirty="0">
                <a:solidFill>
                  <a:srgbClr val="790015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7046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0871200" y="6553201"/>
            <a:ext cx="1117600" cy="23083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3EACCFAD-56C4-47F3-BC0A-A77E4E84982E}" type="slidenum">
              <a:rPr lang="en-US" altLang="en-US" sz="900" smtClean="0"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90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normAutofit/>
          </a:bodyPr>
          <a:lstStyle>
            <a:lvl1pPr marL="0" algn="ctr" defTabSz="685800" rtl="0" eaLnBrk="1" latinLnBrk="0" hangingPunct="1">
              <a:defRPr lang="en-US" sz="1800" b="0" kern="1200" dirty="0">
                <a:solidFill>
                  <a:srgbClr val="790015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 baseline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127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CAAEE-3C65-40CA-BE9D-1BE561EE15BC}" type="datetimeFigureOut">
              <a:rPr lang="en-US" smtClean="0"/>
              <a:t>6/1/22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321AE-350E-4AD6-9B8F-3ADE06F0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72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CAAEE-3C65-40CA-BE9D-1BE561EE15BC}" type="datetimeFigureOut">
              <a:rPr lang="en-US" smtClean="0"/>
              <a:t>6/1/22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321AE-350E-4AD6-9B8F-3ADE06F0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74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CAAEE-3C65-40CA-BE9D-1BE561EE15BC}" type="datetimeFigureOut">
              <a:rPr lang="en-US" smtClean="0"/>
              <a:t>6/1/22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321AE-350E-4AD6-9B8F-3ADE06F0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87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CAAEE-3C65-40CA-BE9D-1BE561EE15BC}" type="datetimeFigureOut">
              <a:rPr lang="en-US" smtClean="0"/>
              <a:t>6/1/22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321AE-350E-4AD6-9B8F-3ADE06F0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33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CAAEE-3C65-40CA-BE9D-1BE561EE15BC}" type="datetimeFigureOut">
              <a:rPr lang="en-US" smtClean="0"/>
              <a:t>6/1/22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321AE-350E-4AD6-9B8F-3ADE06F0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07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CAAEE-3C65-40CA-BE9D-1BE561EE15BC}" type="datetimeFigureOut">
              <a:rPr lang="en-US" smtClean="0"/>
              <a:t>6/1/22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321AE-350E-4AD6-9B8F-3ADE06F0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78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8BECED-06F5-4D66-856C-F0B00D1F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56FE3-4D0B-4029-A130-8EFB6B526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09532-15EE-41E8-AFFA-751B0D3728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CAAEE-3C65-40CA-BE9D-1BE561EE15BC}" type="datetimeFigureOut">
              <a:rPr lang="en-US" smtClean="0"/>
              <a:t>6/1/22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9C994-38AB-4456-ADC8-163652423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57564-AE94-4811-8015-660F55874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321AE-350E-4AD6-9B8F-3ADE06F0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1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4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78823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9">
            <a:alphaModFix/>
          </a:blip>
          <a:srcRect l="75263" t="7224" r="-1533" b="41839"/>
          <a:stretch/>
        </p:blipFill>
        <p:spPr>
          <a:xfrm flipH="1">
            <a:off x="93477" y="3359"/>
            <a:ext cx="5238163" cy="685464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-422655" y="541"/>
            <a:ext cx="2070763" cy="6857459"/>
          </a:xfrm>
          <a:custGeom>
            <a:avLst/>
            <a:gdLst/>
            <a:ahLst/>
            <a:cxnLst/>
            <a:rect l="l" t="t" r="r" b="b"/>
            <a:pathLst>
              <a:path w="652" h="2160" extrusionOk="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0043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1490927" y="2369"/>
            <a:ext cx="10701073" cy="6857459"/>
          </a:xfrm>
          <a:custGeom>
            <a:avLst/>
            <a:gdLst/>
            <a:ahLst/>
            <a:cxnLst/>
            <a:rect l="l" t="t" r="r" b="b"/>
            <a:pathLst>
              <a:path w="3370" h="2161" extrusionOk="0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solidFill>
            <a:srgbClr val="0043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"/>
          <p:cNvSpPr txBox="1">
            <a:spLocks noGrp="1"/>
          </p:cNvSpPr>
          <p:nvPr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CBF9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u="none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u="none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u="none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u="none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u="none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u="none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u="none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u="none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u="none">
                <a:solidFill>
                  <a:srgbClr val="65CBF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6150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Rectangle 18"/>
          <p:cNvSpPr txBox="1">
            <a:spLocks noChangeArrowheads="1"/>
          </p:cNvSpPr>
          <p:nvPr userDrawn="1"/>
        </p:nvSpPr>
        <p:spPr bwMode="auto">
          <a:xfrm>
            <a:off x="1117600" y="6629400"/>
            <a:ext cx="1036320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825">
                <a:latin typeface="Calibri" pitchFamily="34" charset="0"/>
              </a:rPr>
              <a:t>PPBE</a:t>
            </a:r>
            <a:r>
              <a:rPr lang="en-US" sz="825" baseline="0">
                <a:latin typeface="Calibri" pitchFamily="34" charset="0"/>
              </a:rPr>
              <a:t> 2024 Budget Review</a:t>
            </a:r>
            <a:endParaRPr lang="en-US" sz="825">
              <a:latin typeface="Calibri" pitchFamily="34" charset="0"/>
            </a:endParaRPr>
          </a:p>
        </p:txBody>
      </p:sp>
      <p:pic>
        <p:nvPicPr>
          <p:cNvPr id="1029" name="Picture 27" descr="NASA 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3"/>
            <a:ext cx="91440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WordArt 42"/>
          <p:cNvSpPr>
            <a:spLocks noChangeArrowheads="1" noChangeShapeType="1" noTextEdit="1"/>
          </p:cNvSpPr>
          <p:nvPr userDrawn="1"/>
        </p:nvSpPr>
        <p:spPr bwMode="auto">
          <a:xfrm rot="16200000">
            <a:off x="-753154" y="4334554"/>
            <a:ext cx="2725508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HDRL</a:t>
            </a:r>
            <a:endParaRPr lang="en-US" sz="3300" kern="10">
              <a:solidFill>
                <a:srgbClr val="A6A6C4"/>
              </a:solidFill>
              <a:latin typeface="+mn-lt"/>
              <a:ea typeface="+mn-lt"/>
              <a:cs typeface="+mn-lt"/>
            </a:endParaRPr>
          </a:p>
        </p:txBody>
      </p:sp>
      <p:sp>
        <p:nvSpPr>
          <p:cNvPr id="1031" name="Freeform 43"/>
          <p:cNvSpPr>
            <a:spLocks/>
          </p:cNvSpPr>
          <p:nvPr userDrawn="1"/>
        </p:nvSpPr>
        <p:spPr bwMode="auto">
          <a:xfrm>
            <a:off x="609600" y="0"/>
            <a:ext cx="508000" cy="6858000"/>
          </a:xfrm>
          <a:custGeom>
            <a:avLst/>
            <a:gdLst>
              <a:gd name="T0" fmla="*/ 2147483646 w 240"/>
              <a:gd name="T1" fmla="*/ 2147483646 h 4320"/>
              <a:gd name="T2" fmla="*/ 2147483646 w 240"/>
              <a:gd name="T3" fmla="*/ 2147483646 h 4320"/>
              <a:gd name="T4" fmla="*/ 0 w 240"/>
              <a:gd name="T5" fmla="*/ 2147483646 h 4320"/>
              <a:gd name="T6" fmla="*/ 0 w 240"/>
              <a:gd name="T7" fmla="*/ 0 h 43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" h="4320">
                <a:moveTo>
                  <a:pt x="240" y="4320"/>
                </a:moveTo>
                <a:lnTo>
                  <a:pt x="240" y="1872"/>
                </a:lnTo>
                <a:lnTo>
                  <a:pt x="0" y="1872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81D58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505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Rectangle 18"/>
          <p:cNvSpPr txBox="1">
            <a:spLocks noChangeArrowheads="1"/>
          </p:cNvSpPr>
          <p:nvPr userDrawn="1"/>
        </p:nvSpPr>
        <p:spPr bwMode="auto">
          <a:xfrm>
            <a:off x="1117600" y="6629400"/>
            <a:ext cx="1036320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825">
                <a:latin typeface="Calibri" pitchFamily="34" charset="0"/>
              </a:rPr>
              <a:t>PPBE</a:t>
            </a:r>
            <a:r>
              <a:rPr lang="en-US" sz="825" baseline="0">
                <a:latin typeface="Calibri" pitchFamily="34" charset="0"/>
              </a:rPr>
              <a:t> 2024 Budget Review</a:t>
            </a:r>
            <a:endParaRPr lang="en-US" sz="825">
              <a:latin typeface="Calibri" pitchFamily="34" charset="0"/>
            </a:endParaRPr>
          </a:p>
        </p:txBody>
      </p:sp>
      <p:pic>
        <p:nvPicPr>
          <p:cNvPr id="1029" name="Picture 27" descr="NASA 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3"/>
            <a:ext cx="91440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WordArt 42"/>
          <p:cNvSpPr>
            <a:spLocks noChangeArrowheads="1" noChangeShapeType="1" noTextEdit="1"/>
          </p:cNvSpPr>
          <p:nvPr userDrawn="1"/>
        </p:nvSpPr>
        <p:spPr bwMode="auto">
          <a:xfrm rot="16200000">
            <a:off x="-753154" y="4334554"/>
            <a:ext cx="2725508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HDRL</a:t>
            </a:r>
            <a:endParaRPr lang="en-US" sz="3300" kern="10">
              <a:solidFill>
                <a:srgbClr val="A6A6C4"/>
              </a:solidFill>
              <a:latin typeface="+mn-lt"/>
              <a:ea typeface="+mn-lt"/>
              <a:cs typeface="+mn-lt"/>
            </a:endParaRPr>
          </a:p>
        </p:txBody>
      </p:sp>
      <p:sp>
        <p:nvSpPr>
          <p:cNvPr id="1031" name="Freeform 43"/>
          <p:cNvSpPr>
            <a:spLocks/>
          </p:cNvSpPr>
          <p:nvPr userDrawn="1"/>
        </p:nvSpPr>
        <p:spPr bwMode="auto">
          <a:xfrm>
            <a:off x="609600" y="0"/>
            <a:ext cx="508000" cy="6858000"/>
          </a:xfrm>
          <a:custGeom>
            <a:avLst/>
            <a:gdLst>
              <a:gd name="T0" fmla="*/ 2147483646 w 240"/>
              <a:gd name="T1" fmla="*/ 2147483646 h 4320"/>
              <a:gd name="T2" fmla="*/ 2147483646 w 240"/>
              <a:gd name="T3" fmla="*/ 2147483646 h 4320"/>
              <a:gd name="T4" fmla="*/ 0 w 240"/>
              <a:gd name="T5" fmla="*/ 2147483646 h 4320"/>
              <a:gd name="T6" fmla="*/ 0 w 240"/>
              <a:gd name="T7" fmla="*/ 0 h 43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" h="4320">
                <a:moveTo>
                  <a:pt x="240" y="4320"/>
                </a:moveTo>
                <a:lnTo>
                  <a:pt x="240" y="1872"/>
                </a:lnTo>
                <a:lnTo>
                  <a:pt x="0" y="1872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81D58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505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/>
          <p:nvPr/>
        </p:nvSpPr>
        <p:spPr>
          <a:xfrm>
            <a:off x="203000" y="0"/>
            <a:ext cx="6679200" cy="1421700"/>
          </a:xfrm>
          <a:prstGeom prst="rect">
            <a:avLst/>
          </a:prstGeom>
          <a:solidFill>
            <a:srgbClr val="0043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3"/>
          <p:cNvSpPr txBox="1">
            <a:spLocks noGrp="1"/>
          </p:cNvSpPr>
          <p:nvPr>
            <p:ph type="subTitle" idx="1"/>
          </p:nvPr>
        </p:nvSpPr>
        <p:spPr>
          <a:xfrm>
            <a:off x="3836316" y="3776274"/>
            <a:ext cx="7921792" cy="228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dirty="0"/>
              <a:t>D Aaron Roberts</a:t>
            </a: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i="1" dirty="0"/>
              <a:t>Code 672, NASA Goddard Space Flight Center</a:t>
            </a:r>
          </a:p>
          <a:p>
            <a:pPr marL="0" indent="0">
              <a:lnSpc>
                <a:spcPct val="80000"/>
              </a:lnSpc>
            </a:pPr>
            <a:br>
              <a:rPr lang="en-US" i="1" dirty="0"/>
            </a:br>
            <a:r>
              <a:rPr lang="en-US" i="1" dirty="0"/>
              <a:t>GSFC Project Scientists:  SDAC – Jack Ireland</a:t>
            </a:r>
          </a:p>
          <a:p>
            <a:pPr marL="0" indent="0">
              <a:lnSpc>
                <a:spcPct val="80000"/>
              </a:lnSpc>
            </a:pPr>
            <a:r>
              <a:rPr lang="en-US" i="1" dirty="0"/>
              <a:t>                                         SPDF – Robert </a:t>
            </a:r>
            <a:r>
              <a:rPr lang="en-US" i="1" dirty="0" err="1"/>
              <a:t>Candey</a:t>
            </a:r>
            <a:r>
              <a:rPr lang="en-US" i="1" dirty="0"/>
              <a:t>, Lan Jian</a:t>
            </a:r>
          </a:p>
          <a:p>
            <a:pPr marL="0" indent="0">
              <a:lnSpc>
                <a:spcPct val="80000"/>
              </a:lnSpc>
            </a:pPr>
            <a:r>
              <a:rPr lang="en-US" i="1" dirty="0"/>
              <a:t>                                         HDRL – Aaron Roberts, Brian Thomas</a:t>
            </a:r>
          </a:p>
          <a:p>
            <a:pPr marL="0" indent="0">
              <a:lnSpc>
                <a:spcPct val="80000"/>
              </a:lnSpc>
            </a:pPr>
            <a:r>
              <a:rPr lang="en-US" i="1" dirty="0"/>
              <a:t>Project Manager:              HDRL – Tressa  </a:t>
            </a:r>
            <a:r>
              <a:rPr lang="en-US" i="1" dirty="0" err="1"/>
              <a:t>Helvey-Kasulke</a:t>
            </a:r>
            <a:endParaRPr lang="en-US" i="1" dirty="0"/>
          </a:p>
        </p:txBody>
      </p:sp>
      <p:sp>
        <p:nvSpPr>
          <p:cNvPr id="200" name="Google Shape;200;p33"/>
          <p:cNvSpPr txBox="1">
            <a:spLocks noGrp="1"/>
          </p:cNvSpPr>
          <p:nvPr>
            <p:ph type="title"/>
          </p:nvPr>
        </p:nvSpPr>
        <p:spPr>
          <a:xfrm>
            <a:off x="4189835" y="1418183"/>
            <a:ext cx="6933572" cy="205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pPr algn="ctr">
              <a:buSzPts val="4000"/>
            </a:pPr>
            <a:r>
              <a:rPr lang="en-US" sz="4000" b="1" dirty="0"/>
              <a:t>CCMC  Collaboration  with  the </a:t>
            </a:r>
            <a:r>
              <a:rPr lang="en-US" sz="4000" b="1" dirty="0" err="1"/>
              <a:t>Heliophysics</a:t>
            </a:r>
            <a:r>
              <a:rPr lang="en-US" sz="4000" b="1" dirty="0"/>
              <a:t> </a:t>
            </a:r>
            <a:br>
              <a:rPr lang="en-US" sz="4000" b="1" dirty="0"/>
            </a:br>
            <a:r>
              <a:rPr lang="en-US" sz="4000" b="1" dirty="0"/>
              <a:t>Digital Resource Library  (HDRL)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CBF9"/>
              </a:buClr>
              <a:buSzPts val="4000"/>
              <a:buFont typeface="Arial"/>
              <a:buNone/>
            </a:pPr>
            <a:endParaRPr sz="12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Arial"/>
              <a:buNone/>
            </a:pPr>
            <a:r>
              <a:rPr lang="en-US" sz="2400" b="1" i="1" dirty="0">
                <a:solidFill>
                  <a:srgbClr val="FFC000"/>
                </a:solidFill>
              </a:rPr>
              <a:t>CCMC  Workshop, 10 June 2022</a:t>
            </a:r>
            <a:endParaRPr lang="en-US" sz="2400" b="1" i="1" dirty="0">
              <a:solidFill>
                <a:srgbClr val="FFC000"/>
              </a:solidFill>
              <a:ea typeface="Calibri Light"/>
              <a:cs typeface="Calibri Light"/>
            </a:endParaRPr>
          </a:p>
        </p:txBody>
      </p:sp>
      <p:pic>
        <p:nvPicPr>
          <p:cNvPr id="201" name="Google Shape;201;p33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4436" y="91733"/>
            <a:ext cx="2715341" cy="124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075" y="271650"/>
            <a:ext cx="875900" cy="87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C04E0E-D65C-2732-8166-1294778E9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239445"/>
            <a:ext cx="9025378" cy="1089489"/>
          </a:xfrm>
        </p:spPr>
        <p:txBody>
          <a:bodyPr/>
          <a:lstStyle/>
          <a:p>
            <a:pPr algn="ctr"/>
            <a:r>
              <a:rPr lang="en-US" dirty="0" err="1"/>
              <a:t>Heliophysics</a:t>
            </a:r>
            <a:r>
              <a:rPr lang="en-US" dirty="0"/>
              <a:t> Metadata: Observations and Simulations/Models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0131C5-329D-7A3B-FB14-831DC1F51E41}"/>
              </a:ext>
            </a:extLst>
          </p:cNvPr>
          <p:cNvSpPr txBox="1"/>
          <p:nvPr/>
        </p:nvSpPr>
        <p:spPr>
          <a:xfrm>
            <a:off x="2324100" y="1568918"/>
            <a:ext cx="8306603" cy="4928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Data  Model (DM = “standard terminology and syntax”) facilitates data discovery and access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SPASE (COSPAR standard) terminology has unified observational data search and description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EU </a:t>
            </a:r>
            <a:r>
              <a:rPr lang="en-US" dirty="0" err="1">
                <a:solidFill>
                  <a:schemeClr val="bg1"/>
                </a:solidFill>
              </a:rPr>
              <a:t>IMPEx</a:t>
            </a:r>
            <a:r>
              <a:rPr lang="en-US" dirty="0">
                <a:solidFill>
                  <a:schemeClr val="bg1"/>
                </a:solidFill>
              </a:rPr>
              <a:t> project generalized the  SPASE DM to cover Models and Model Output:   “The purpose of this project is to create an interface between planetary simulation databases and online data processing tools hosted in different institutes.”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CCMC has adopted the extended SPASE DM for the description of its models.  Onboarding  now requires a SPASE description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Further work is  needed  to truly unite the observational and simulation frameworks, enabling, e.g. search for model output and observations with the same query. 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3511EA-A1E7-B334-32CD-3E6C4F40D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37"/>
            <a:ext cx="12192000" cy="68115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11F4C-C1E8-85B7-529B-B83FE1A1595E}"/>
              </a:ext>
            </a:extLst>
          </p:cNvPr>
          <p:cNvSpPr txBox="1"/>
          <p:nvPr/>
        </p:nvSpPr>
        <p:spPr>
          <a:xfrm>
            <a:off x="279400" y="4737100"/>
            <a:ext cx="4838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chemeClr val="bg1"/>
                </a:solidFill>
              </a:rPr>
              <a:t>Sharing Resources in </a:t>
            </a:r>
            <a:r>
              <a:rPr lang="en-US" sz="4800" b="1" i="1" dirty="0" err="1">
                <a:solidFill>
                  <a:schemeClr val="bg1"/>
                </a:solidFill>
              </a:rPr>
              <a:t>HelioCloud</a:t>
            </a:r>
            <a:endParaRPr lang="en-US" sz="4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12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C04E0E-D65C-2732-8166-1294778E9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Data-Model Comparisons and Visualization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AE38BA-7554-4457-AED8-9CF605E05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48" y="1079655"/>
            <a:ext cx="4457252" cy="5616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BC2606-99E0-E50E-31F5-D8246F9E2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816" y="2209800"/>
            <a:ext cx="7102583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9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C04E0E-D65C-2732-8166-1294778E9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496" y="239445"/>
            <a:ext cx="9708682" cy="1089489"/>
          </a:xfrm>
        </p:spPr>
        <p:txBody>
          <a:bodyPr/>
          <a:lstStyle/>
          <a:p>
            <a:r>
              <a:rPr lang="en-US" dirty="0" err="1"/>
              <a:t>Kamodo</a:t>
            </a:r>
            <a:r>
              <a:rPr lang="en-US" dirty="0"/>
              <a:t> enabled observations on a path/orbit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8B77D3-3926-7AF4-D485-596B44BAA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318" y="1481013"/>
            <a:ext cx="9708682" cy="523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1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152" y="865112"/>
            <a:ext cx="8939886" cy="5992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26ED14-8881-4045-B663-EA4B72B49C08}"/>
              </a:ext>
            </a:extLst>
          </p:cNvPr>
          <p:cNvSpPr txBox="1"/>
          <p:nvPr/>
        </p:nvSpPr>
        <p:spPr>
          <a:xfrm>
            <a:off x="1482291" y="120581"/>
            <a:ext cx="919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ViSBARD</a:t>
            </a:r>
            <a:r>
              <a:rPr lang="en-US" sz="3200" dirty="0">
                <a:solidFill>
                  <a:schemeClr val="bg1"/>
                </a:solidFill>
              </a:rPr>
              <a:t>: A prototype of future visualization tools </a:t>
            </a:r>
          </a:p>
        </p:txBody>
      </p:sp>
    </p:spTree>
    <p:extLst>
      <p:ext uri="{BB962C8B-B14F-4D97-AF65-F5344CB8AC3E}">
        <p14:creationId xmlns:p14="http://schemas.microsoft.com/office/powerpoint/2010/main" val="1447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26ED14-8881-4045-B663-EA4B72B49C08}"/>
              </a:ext>
            </a:extLst>
          </p:cNvPr>
          <p:cNvSpPr txBox="1"/>
          <p:nvPr/>
        </p:nvSpPr>
        <p:spPr>
          <a:xfrm>
            <a:off x="2378109" y="120581"/>
            <a:ext cx="8296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ViSBARD</a:t>
            </a:r>
            <a:r>
              <a:rPr lang="en-US" sz="2000" dirty="0">
                <a:solidFill>
                  <a:schemeClr val="bg1"/>
                </a:solidFill>
              </a:rPr>
              <a:t>: A prototype of future visualization tools: observations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Substorm.mov" descr="Substorm.mov">
            <a:hlinkClick r:id="" action="ppaction://media"/>
            <a:extLst>
              <a:ext uri="{FF2B5EF4-FFF2-40B4-BE49-F238E27FC236}">
                <a16:creationId xmlns:a16="http://schemas.microsoft.com/office/drawing/2014/main" id="{81758391-FD39-DC40-517D-0398A17682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2921" y="1275013"/>
            <a:ext cx="9901187" cy="505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43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26ED14-8881-4045-B663-EA4B72B49C08}"/>
              </a:ext>
            </a:extLst>
          </p:cNvPr>
          <p:cNvSpPr txBox="1"/>
          <p:nvPr/>
        </p:nvSpPr>
        <p:spPr>
          <a:xfrm>
            <a:off x="2378109" y="120581"/>
            <a:ext cx="829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ViSBARD</a:t>
            </a:r>
            <a:r>
              <a:rPr lang="en-US" dirty="0">
                <a:solidFill>
                  <a:schemeClr val="bg1"/>
                </a:solidFill>
              </a:rPr>
              <a:t>: A prototype of future visualization tools: CCMC runs </a:t>
            </a:r>
          </a:p>
        </p:txBody>
      </p:sp>
      <p:pic>
        <p:nvPicPr>
          <p:cNvPr id="5" name="MagCon.m4v" descr="MagCon.m4v">
            <a:hlinkClick r:id="" action="ppaction://media"/>
            <a:extLst>
              <a:ext uri="{FF2B5EF4-FFF2-40B4-BE49-F238E27FC236}">
                <a16:creationId xmlns:a16="http://schemas.microsoft.com/office/drawing/2014/main" id="{ED4757DE-B471-C0CB-AD6E-1D2103E76A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3318" y="906177"/>
            <a:ext cx="7575082" cy="528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40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C7011B-7B34-4F6C-B443-7A5066B63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E0A1C-A703-434D-B8C6-FAE302DDE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003" y="321308"/>
            <a:ext cx="10675021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5DBF73-7220-4A20-91E2-40920E783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7" y="321308"/>
            <a:ext cx="1332612" cy="703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6CC1DF-84BA-4631-A6BF-9CFA6A7C8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26" y="1024444"/>
            <a:ext cx="12037274" cy="559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7606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04499e3-e82e-44ea-8aad-8d7180590e4a">
      <UserInfo>
        <DisplayName>Roberts, Aaron (GSFC-6720)</DisplayName>
        <AccountId>14</AccountId>
        <AccountType/>
      </UserInfo>
      <UserInfo>
        <DisplayName>Candey, Robert M (GSFC-6720)</DisplayName>
        <AccountId>13</AccountId>
        <AccountType/>
      </UserInfo>
      <UserInfo>
        <DisplayName>Thomas, Brian A. (GSFC-6720)</DisplayName>
        <AccountId>26</AccountId>
        <AccountType/>
      </UserInfo>
      <UserInfo>
        <DisplayName>Ireland, Jack (GSFC-6710)</DisplayName>
        <AccountId>12</AccountId>
        <AccountType/>
      </UserInfo>
      <UserInfo>
        <DisplayName>Jian, Lan (GSFC-6720)</DisplayName>
        <AccountId>19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5BE4DFB7928E4196D71CB4018AB9B2" ma:contentTypeVersion="6" ma:contentTypeDescription="Create a new document." ma:contentTypeScope="" ma:versionID="54680bd3714b050b67a9404fe39d1db5">
  <xsd:schema xmlns:xsd="http://www.w3.org/2001/XMLSchema" xmlns:xs="http://www.w3.org/2001/XMLSchema" xmlns:p="http://schemas.microsoft.com/office/2006/metadata/properties" xmlns:ns2="b48aa2f4-6ecc-47be-9fb5-52c1d2dbf254" xmlns:ns3="d04499e3-e82e-44ea-8aad-8d7180590e4a" targetNamespace="http://schemas.microsoft.com/office/2006/metadata/properties" ma:root="true" ma:fieldsID="b31931be2ffcaa459695127ee26f1206" ns2:_="" ns3:_="">
    <xsd:import namespace="b48aa2f4-6ecc-47be-9fb5-52c1d2dbf254"/>
    <xsd:import namespace="d04499e3-e82e-44ea-8aad-8d7180590e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aa2f4-6ecc-47be-9fb5-52c1d2dbf2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499e3-e82e-44ea-8aad-8d7180590e4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F3B860-5F0E-46D3-8969-F3B1372974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8B84FB-F66B-4478-ABAA-00A06F271160}">
  <ds:schemaRefs>
    <ds:schemaRef ds:uri="b48aa2f4-6ecc-47be-9fb5-52c1d2dbf254"/>
    <ds:schemaRef ds:uri="d04499e3-e82e-44ea-8aad-8d7180590e4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520CCF0-2FF9-4DF2-8568-9A25C1380126}">
  <ds:schemaRefs>
    <ds:schemaRef ds:uri="b48aa2f4-6ecc-47be-9fb5-52c1d2dbf254"/>
    <ds:schemaRef ds:uri="d04499e3-e82e-44ea-8aad-8d7180590e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11022</TotalTime>
  <Words>325</Words>
  <Application>Microsoft Macintosh PowerPoint</Application>
  <PresentationFormat>Widescreen</PresentationFormat>
  <Paragraphs>29</Paragraphs>
  <Slides>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.PingFang SC Regular</vt:lpstr>
      <vt:lpstr>Arial</vt:lpstr>
      <vt:lpstr>Calibri</vt:lpstr>
      <vt:lpstr>Calibri Light</vt:lpstr>
      <vt:lpstr>Noto Sans Symbols</vt:lpstr>
      <vt:lpstr>NTR</vt:lpstr>
      <vt:lpstr>System Font Regular</vt:lpstr>
      <vt:lpstr>Times New Roman</vt:lpstr>
      <vt:lpstr>1_Office Theme</vt:lpstr>
      <vt:lpstr>Office Theme</vt:lpstr>
      <vt:lpstr>2_Office Theme</vt:lpstr>
      <vt:lpstr>1_Office Theme</vt:lpstr>
      <vt:lpstr>1_Office Theme</vt:lpstr>
      <vt:lpstr>CCMC  Collaboration  with  the Heliophysics  Digital Resource Library  (HDRL)  CCMC  Workshop, 10 June 2022</vt:lpstr>
      <vt:lpstr>Heliophysics Metadata: Observations and Simulations/Models</vt:lpstr>
      <vt:lpstr>PowerPoint Presentation</vt:lpstr>
      <vt:lpstr>Data-Model Comparisons and Visualization</vt:lpstr>
      <vt:lpstr>Kamodo enabled observations on a path/orbit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HPDL: overview / what we do</dc:title>
  <dc:creator>Tressa</dc:creator>
  <cp:lastModifiedBy>Roberts, Aaron (GSFC-6720)</cp:lastModifiedBy>
  <cp:revision>9</cp:revision>
  <dcterms:created xsi:type="dcterms:W3CDTF">2022-04-29T16:01:55Z</dcterms:created>
  <dcterms:modified xsi:type="dcterms:W3CDTF">2022-06-09T13:45:15Z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0x010100075BE4DFB7928E4196D71CB4018AB9B2</vt:lpwstr>
  </property>
</Properties>
</file>