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charts/colors1.xml" ContentType="application/vnd.ms-office.chartcolorstyle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Default Extension="xlsx" ContentType="application/vnd.openxmlformats-officedocument.spreadsheetml.sheet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409" r:id="rId2"/>
    <p:sldId id="412" r:id="rId3"/>
    <p:sldId id="413" r:id="rId4"/>
    <p:sldId id="414" r:id="rId5"/>
    <p:sldId id="262" r:id="rId6"/>
    <p:sldId id="318" r:id="rId7"/>
    <p:sldId id="410" r:id="rId8"/>
    <p:sldId id="416" r:id="rId9"/>
    <p:sldId id="419" r:id="rId10"/>
    <p:sldId id="298" r:id="rId11"/>
    <p:sldId id="294" r:id="rId12"/>
    <p:sldId id="301" r:id="rId13"/>
    <p:sldId id="288" r:id="rId14"/>
  </p:sldIdLst>
  <p:sldSz cx="9144000" cy="6858000" type="screen4x3"/>
  <p:notesSz cx="6735763" cy="9866313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BFBFB"/>
    <a:srgbClr val="0000FF"/>
    <a:srgbClr val="0E326D"/>
    <a:srgbClr val="1F49AF"/>
    <a:srgbClr val="5CA1C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7297" autoAdjust="0"/>
    <p:restoredTop sz="92396" autoAdjust="0"/>
  </p:normalViewPr>
  <p:slideViewPr>
    <p:cSldViewPr snapToGrid="0">
      <p:cViewPr varScale="1">
        <p:scale>
          <a:sx n="105" d="100"/>
          <a:sy n="105" d="100"/>
        </p:scale>
        <p:origin x="-2244" y="-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1" d="100"/>
          <a:sy n="81" d="100"/>
        </p:scale>
        <p:origin x="4002" y="72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Office_Excel_____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ko-KR"/>
  <c:chart>
    <c:autoTitleDeleted val="1"/>
    <c:plotArea>
      <c:layout/>
      <c:areaChart>
        <c:grouping val="stacked"/>
        <c:ser>
          <c:idx val="0"/>
          <c:order val="0"/>
          <c:tx>
            <c:strRef>
              <c:f>Sheet1!$B$1</c:f>
              <c:strCache>
                <c:ptCount val="1"/>
                <c:pt idx="0">
                  <c:v>Customers</c:v>
                </c:pt>
              </c:strCache>
            </c:strRef>
          </c:tx>
          <c:spPr>
            <a:solidFill>
              <a:srgbClr val="002254"/>
            </a:solidFill>
            <a:ln>
              <a:noFill/>
            </a:ln>
            <a:effectLst/>
          </c:spPr>
          <c:cat>
            <c:numRef>
              <c:f>Sheet1!$A$2:$A$12</c:f>
              <c:numCache>
                <c:formatCode>General</c:formatCode>
                <c:ptCount val="11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</c:numCache>
            </c:num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200</c:v>
                </c:pt>
                <c:pt idx="1">
                  <c:v>800</c:v>
                </c:pt>
                <c:pt idx="2">
                  <c:v>900</c:v>
                </c:pt>
                <c:pt idx="3">
                  <c:v>1500</c:v>
                </c:pt>
                <c:pt idx="4">
                  <c:v>2000</c:v>
                </c:pt>
                <c:pt idx="5">
                  <c:v>2900</c:v>
                </c:pt>
                <c:pt idx="6">
                  <c:v>2700</c:v>
                </c:pt>
                <c:pt idx="7">
                  <c:v>3700</c:v>
                </c:pt>
                <c:pt idx="8">
                  <c:v>4700</c:v>
                </c:pt>
                <c:pt idx="9">
                  <c:v>5100</c:v>
                </c:pt>
                <c:pt idx="10">
                  <c:v>6000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D61-4028-A146-FB83ED723426}"/>
            </c:ext>
          </c:extLst>
        </c:ser>
        <c:dLbls/>
        <c:axId val="157453312"/>
        <c:axId val="157635328"/>
      </c:areaChart>
      <c:lineChart>
        <c:grouping val="standard"/>
        <c:ser>
          <c:idx val="1"/>
          <c:order val="1"/>
          <c:tx>
            <c:strRef>
              <c:f>Sheet1!$C$1</c:f>
              <c:strCache>
                <c:ptCount val="1"/>
                <c:pt idx="0">
                  <c:v>Solar Cycle</c:v>
                </c:pt>
              </c:strCache>
            </c:strRef>
          </c:tx>
          <c:spPr>
            <a:ln w="28575" cap="rnd">
              <a:solidFill>
                <a:srgbClr val="F33D6E"/>
              </a:solidFill>
              <a:round/>
            </a:ln>
            <a:effectLst/>
          </c:spPr>
          <c:marker>
            <c:symbol val="none"/>
          </c:marker>
          <c:cat>
            <c:numRef>
              <c:f>Sheet1!$A$2:$A$12</c:f>
              <c:numCache>
                <c:formatCode>General</c:formatCode>
                <c:ptCount val="11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</c:numCache>
            </c:numRef>
          </c:cat>
          <c:val>
            <c:numRef>
              <c:f>Sheet1!$C$2:$C$12</c:f>
              <c:numCache>
                <c:formatCode>General</c:formatCode>
                <c:ptCount val="11"/>
                <c:pt idx="0">
                  <c:v>120</c:v>
                </c:pt>
                <c:pt idx="1">
                  <c:v>70</c:v>
                </c:pt>
                <c:pt idx="2">
                  <c:v>140</c:v>
                </c:pt>
                <c:pt idx="3">
                  <c:v>90</c:v>
                </c:pt>
                <c:pt idx="4">
                  <c:v>200</c:v>
                </c:pt>
                <c:pt idx="5">
                  <c:v>180</c:v>
                </c:pt>
                <c:pt idx="6">
                  <c:v>240</c:v>
                </c:pt>
                <c:pt idx="7">
                  <c:v>220</c:v>
                </c:pt>
                <c:pt idx="8">
                  <c:v>290</c:v>
                </c:pt>
                <c:pt idx="9">
                  <c:v>320</c:v>
                </c:pt>
                <c:pt idx="10">
                  <c:v>450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D61-4028-A146-FB83ED723426}"/>
            </c:ext>
          </c:extLst>
        </c:ser>
        <c:dLbls/>
        <c:marker val="1"/>
        <c:axId val="157642752"/>
        <c:axId val="157636864"/>
      </c:lineChart>
      <c:catAx>
        <c:axId val="15745331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157635328"/>
        <c:crosses val="autoZero"/>
        <c:auto val="1"/>
        <c:lblAlgn val="ctr"/>
        <c:lblOffset val="100"/>
      </c:catAx>
      <c:valAx>
        <c:axId val="157635328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157453312"/>
        <c:crosses val="autoZero"/>
        <c:crossBetween val="between"/>
      </c:valAx>
      <c:valAx>
        <c:axId val="157636864"/>
        <c:scaling>
          <c:orientation val="minMax"/>
        </c:scaling>
        <c:axPos val="r"/>
        <c:numFmt formatCode="General" sourceLinked="1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157642752"/>
        <c:crosses val="max"/>
        <c:crossBetween val="between"/>
      </c:valAx>
      <c:catAx>
        <c:axId val="157642752"/>
        <c:scaling>
          <c:orientation val="minMax"/>
        </c:scaling>
        <c:delete val="1"/>
        <c:axPos val="b"/>
        <c:numFmt formatCode="General" sourceLinked="1"/>
        <c:tickLblPos val="nextTo"/>
        <c:crossAx val="157636864"/>
        <c:crosses val="autoZero"/>
        <c:auto val="1"/>
        <c:lblAlgn val="ctr"/>
        <c:lblOffset val="100"/>
      </c:cat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legend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18832" cy="495028"/>
          </a:xfrm>
          <a:prstGeom prst="rect">
            <a:avLst/>
          </a:prstGeom>
        </p:spPr>
        <p:txBody>
          <a:bodyPr vert="horz" lIns="91460" tIns="45730" rIns="91460" bIns="4573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15375" y="2"/>
            <a:ext cx="2918832" cy="495028"/>
          </a:xfrm>
          <a:prstGeom prst="rect">
            <a:avLst/>
          </a:prstGeom>
        </p:spPr>
        <p:txBody>
          <a:bodyPr vert="horz" lIns="91460" tIns="45730" rIns="91460" bIns="45730" rtlCol="0"/>
          <a:lstStyle>
            <a:lvl1pPr algn="r">
              <a:defRPr sz="1200"/>
            </a:lvl1pPr>
          </a:lstStyle>
          <a:p>
            <a:fld id="{6D05D371-730A-404A-AC08-4126851609A1}" type="datetimeFigureOut">
              <a:rPr lang="ko-KR" altLang="en-US" smtClean="0"/>
              <a:pPr/>
              <a:t>2022-06-10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371286"/>
            <a:ext cx="2918832" cy="495027"/>
          </a:xfrm>
          <a:prstGeom prst="rect">
            <a:avLst/>
          </a:prstGeom>
        </p:spPr>
        <p:txBody>
          <a:bodyPr vert="horz" lIns="91460" tIns="45730" rIns="91460" bIns="45730" rtlCol="0" anchor="b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15375" y="9371286"/>
            <a:ext cx="2918832" cy="495027"/>
          </a:xfrm>
          <a:prstGeom prst="rect">
            <a:avLst/>
          </a:prstGeom>
        </p:spPr>
        <p:txBody>
          <a:bodyPr vert="horz" lIns="91460" tIns="45730" rIns="91460" bIns="45730" rtlCol="0" anchor="b"/>
          <a:lstStyle>
            <a:lvl1pPr algn="r">
              <a:defRPr sz="1200"/>
            </a:lvl1pPr>
          </a:lstStyle>
          <a:p>
            <a:fld id="{0652D087-59FE-44AF-B004-28D1248C0EC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6152819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18832" cy="495028"/>
          </a:xfrm>
          <a:prstGeom prst="rect">
            <a:avLst/>
          </a:prstGeom>
        </p:spPr>
        <p:txBody>
          <a:bodyPr vert="horz" lIns="91460" tIns="45730" rIns="91460" bIns="4573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15375" y="2"/>
            <a:ext cx="2918832" cy="495028"/>
          </a:xfrm>
          <a:prstGeom prst="rect">
            <a:avLst/>
          </a:prstGeom>
        </p:spPr>
        <p:txBody>
          <a:bodyPr vert="horz" lIns="91460" tIns="45730" rIns="91460" bIns="45730" rtlCol="0"/>
          <a:lstStyle>
            <a:lvl1pPr algn="r">
              <a:defRPr sz="1200"/>
            </a:lvl1pPr>
          </a:lstStyle>
          <a:p>
            <a:fld id="{3177C249-82F5-482C-8FE4-7F4D4B56F6A0}" type="datetimeFigureOut">
              <a:rPr lang="ko-KR" altLang="en-US" smtClean="0"/>
              <a:pPr/>
              <a:t>2022-06-10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7763" y="1231900"/>
            <a:ext cx="4440237" cy="3332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60" tIns="45730" rIns="91460" bIns="4573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3577" y="4748162"/>
            <a:ext cx="5388610" cy="3884862"/>
          </a:xfrm>
          <a:prstGeom prst="rect">
            <a:avLst/>
          </a:prstGeom>
        </p:spPr>
        <p:txBody>
          <a:bodyPr vert="horz" lIns="91460" tIns="45730" rIns="91460" bIns="4573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2" cy="495027"/>
          </a:xfrm>
          <a:prstGeom prst="rect">
            <a:avLst/>
          </a:prstGeom>
        </p:spPr>
        <p:txBody>
          <a:bodyPr vert="horz" lIns="91460" tIns="45730" rIns="91460" bIns="4573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15375" y="9371286"/>
            <a:ext cx="2918832" cy="495027"/>
          </a:xfrm>
          <a:prstGeom prst="rect">
            <a:avLst/>
          </a:prstGeom>
        </p:spPr>
        <p:txBody>
          <a:bodyPr vert="horz" lIns="91460" tIns="45730" rIns="91460" bIns="45730" rtlCol="0" anchor="b"/>
          <a:lstStyle>
            <a:lvl1pPr algn="r">
              <a:defRPr sz="1200"/>
            </a:lvl1pPr>
          </a:lstStyle>
          <a:p>
            <a:fld id="{60B1BC41-E554-4F7E-AB78-E85E1793333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530763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안녕하십니까</a:t>
            </a:r>
            <a:r>
              <a:rPr lang="en-US" altLang="ko-KR" dirty="0"/>
              <a:t>? </a:t>
            </a:r>
            <a:r>
              <a:rPr lang="ko-KR" altLang="en-US" dirty="0"/>
              <a:t>우주전파센터장 </a:t>
            </a:r>
            <a:r>
              <a:rPr lang="ko-KR" altLang="en-US" dirty="0" err="1"/>
              <a:t>김문정입니다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코로나 시대에 행사를 여는 것이 조심스럽습니다만</a:t>
            </a:r>
            <a:r>
              <a:rPr lang="en-US" altLang="ko-KR" dirty="0"/>
              <a:t>, </a:t>
            </a:r>
            <a:r>
              <a:rPr lang="ko-KR" altLang="en-US" dirty="0"/>
              <a:t>이렇게 </a:t>
            </a:r>
            <a:r>
              <a:rPr lang="ko-KR" altLang="en-US" dirty="0" err="1"/>
              <a:t>온라인으로나마</a:t>
            </a:r>
            <a:r>
              <a:rPr lang="ko-KR" altLang="en-US" dirty="0"/>
              <a:t> 뵙게 뵈어 반갑습니다</a:t>
            </a:r>
            <a:r>
              <a:rPr lang="en-US" altLang="ko-KR" dirty="0"/>
              <a:t>. </a:t>
            </a:r>
          </a:p>
          <a:p>
            <a:endParaRPr lang="en-US" altLang="ko-KR" dirty="0"/>
          </a:p>
          <a:p>
            <a:r>
              <a:rPr lang="ko-KR" altLang="en-US" dirty="0"/>
              <a:t>우주전파센터는 지난 </a:t>
            </a:r>
            <a:r>
              <a:rPr lang="en-US" altLang="ko-KR" dirty="0"/>
              <a:t>2011</a:t>
            </a:r>
            <a:r>
              <a:rPr lang="ko-KR" altLang="en-US" dirty="0"/>
              <a:t>년 출범 이후</a:t>
            </a:r>
            <a:r>
              <a:rPr lang="en-US" altLang="ko-KR" dirty="0"/>
              <a:t>,</a:t>
            </a:r>
            <a:r>
              <a:rPr lang="ko-KR" altLang="en-US" dirty="0"/>
              <a:t> 올해로 벌써 </a:t>
            </a:r>
            <a:r>
              <a:rPr lang="en-US" altLang="ko-KR" dirty="0"/>
              <a:t>10</a:t>
            </a:r>
            <a:r>
              <a:rPr lang="ko-KR" altLang="en-US" dirty="0"/>
              <a:t>주년을 맞이하였습니다</a:t>
            </a:r>
            <a:r>
              <a:rPr lang="en-US" altLang="ko-KR" dirty="0"/>
              <a:t>. </a:t>
            </a:r>
          </a:p>
          <a:p>
            <a:r>
              <a:rPr lang="ko-KR" altLang="en-US" dirty="0"/>
              <a:t>그간 많은 분들의 도움으로</a:t>
            </a:r>
            <a:r>
              <a:rPr lang="en-US" altLang="ko-KR" dirty="0"/>
              <a:t>, </a:t>
            </a:r>
          </a:p>
          <a:p>
            <a:r>
              <a:rPr lang="ko-KR" altLang="en-US" dirty="0" err="1"/>
              <a:t>신생기관이었던</a:t>
            </a:r>
            <a:r>
              <a:rPr lang="ko-KR" altLang="en-US" dirty="0"/>
              <a:t> 우리 센터가 한국을 대표하는 우주기상</a:t>
            </a:r>
            <a:r>
              <a:rPr lang="en-US" altLang="ko-KR" dirty="0"/>
              <a:t>, </a:t>
            </a:r>
            <a:r>
              <a:rPr lang="ko-KR" altLang="en-US" dirty="0"/>
              <a:t>우주전파환경 분야 주관기관으로서 성공적으로 안착할 수 있었습니다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이 자리를 빌어 감사의 인사를 드립니다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저는 오늘 우리 센터의 지난</a:t>
            </a:r>
            <a:r>
              <a:rPr lang="en-US" altLang="ko-KR" dirty="0"/>
              <a:t> 10</a:t>
            </a:r>
            <a:r>
              <a:rPr lang="ko-KR" altLang="en-US" dirty="0"/>
              <a:t>년간의 발자취를 돌아보고</a:t>
            </a:r>
            <a:r>
              <a:rPr lang="en-US" altLang="ko-KR" dirty="0"/>
              <a:t>, </a:t>
            </a:r>
            <a:r>
              <a:rPr lang="ko-KR" altLang="en-US" dirty="0"/>
              <a:t>향후 걸어가야 할 방향에 대해서 말씀드리고자 합니다</a:t>
            </a:r>
            <a:endParaRPr lang="en-US" altLang="ko-KR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4EFCF4-EA1D-4E43-B73F-8D7141DAEC1B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3687506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sz="1200" dirty="0">
                <a:solidFill>
                  <a:schemeClr val="tx1"/>
                </a:solidFill>
              </a:rPr>
              <a:t>먼저 한반도 맞춤형 서비스입니다</a:t>
            </a:r>
            <a:r>
              <a:rPr lang="en-US" altLang="ko-KR" sz="1200" dirty="0">
                <a:solidFill>
                  <a:schemeClr val="tx1"/>
                </a:solidFill>
              </a:rPr>
              <a:t>.</a:t>
            </a:r>
          </a:p>
          <a:p>
            <a:endParaRPr lang="en-US" altLang="ko-KR" sz="1200" dirty="0">
              <a:solidFill>
                <a:schemeClr val="tx1"/>
              </a:solidFill>
            </a:endParaRPr>
          </a:p>
          <a:p>
            <a:r>
              <a:rPr lang="ko-KR" altLang="en-US" sz="1200" dirty="0">
                <a:solidFill>
                  <a:schemeClr val="tx1"/>
                </a:solidFill>
              </a:rPr>
              <a:t>현재 국제기준으로 제공되고 있는 </a:t>
            </a:r>
            <a:r>
              <a:rPr lang="en-US" altLang="ko-KR" sz="1200" dirty="0">
                <a:solidFill>
                  <a:schemeClr val="tx1"/>
                </a:solidFill>
              </a:rPr>
              <a:t>RSG </a:t>
            </a:r>
            <a:r>
              <a:rPr lang="ko-KR" altLang="en-US" sz="1200" dirty="0">
                <a:solidFill>
                  <a:schemeClr val="tx1"/>
                </a:solidFill>
              </a:rPr>
              <a:t>예경보서비스와 함께</a:t>
            </a:r>
            <a:r>
              <a:rPr lang="en-US" altLang="ko-KR" sz="1200" dirty="0">
                <a:solidFill>
                  <a:schemeClr val="tx1"/>
                </a:solidFill>
              </a:rPr>
              <a:t>,</a:t>
            </a:r>
          </a:p>
          <a:p>
            <a:r>
              <a:rPr lang="ko-KR" altLang="en-US" sz="1200" dirty="0">
                <a:solidFill>
                  <a:schemeClr val="tx1"/>
                </a:solidFill>
              </a:rPr>
              <a:t>우주환경의 국지적 변화특성을 고려하여 한반도 맞춤형 지자기</a:t>
            </a:r>
            <a:r>
              <a:rPr lang="en-US" altLang="ko-KR" sz="1200" dirty="0">
                <a:solidFill>
                  <a:schemeClr val="tx1"/>
                </a:solidFill>
              </a:rPr>
              <a:t>, </a:t>
            </a:r>
            <a:r>
              <a:rPr lang="ko-KR" altLang="en-US" sz="1200" dirty="0" err="1">
                <a:solidFill>
                  <a:schemeClr val="tx1"/>
                </a:solidFill>
              </a:rPr>
              <a:t>전리권</a:t>
            </a:r>
            <a:r>
              <a:rPr lang="ko-KR" altLang="en-US" sz="1200" dirty="0">
                <a:solidFill>
                  <a:schemeClr val="tx1"/>
                </a:solidFill>
              </a:rPr>
              <a:t> 예보서비스를 제공하겠습니다</a:t>
            </a:r>
            <a:r>
              <a:rPr lang="en-US" altLang="ko-KR" sz="1200" dirty="0">
                <a:solidFill>
                  <a:schemeClr val="tx1"/>
                </a:solidFill>
              </a:rPr>
              <a:t>.</a:t>
            </a:r>
          </a:p>
          <a:p>
            <a:endParaRPr lang="en-US" altLang="ko-KR" sz="1200" dirty="0">
              <a:solidFill>
                <a:schemeClr val="tx1"/>
              </a:solidFill>
            </a:endParaRPr>
          </a:p>
          <a:p>
            <a:r>
              <a:rPr lang="ko-KR" altLang="en-US" sz="1200" dirty="0">
                <a:solidFill>
                  <a:schemeClr val="tx1"/>
                </a:solidFill>
              </a:rPr>
              <a:t>국내 </a:t>
            </a:r>
            <a:r>
              <a:rPr lang="ko-KR" altLang="en-US" sz="1200" dirty="0" err="1">
                <a:solidFill>
                  <a:schemeClr val="tx1"/>
                </a:solidFill>
              </a:rPr>
              <a:t>전리권</a:t>
            </a:r>
            <a:r>
              <a:rPr lang="ko-KR" altLang="en-US" sz="1200" dirty="0">
                <a:solidFill>
                  <a:schemeClr val="tx1"/>
                </a:solidFill>
              </a:rPr>
              <a:t> 예보서비스와 관련하여</a:t>
            </a:r>
            <a:r>
              <a:rPr lang="en-US" altLang="ko-KR" sz="1200" dirty="0">
                <a:solidFill>
                  <a:schemeClr val="tx1"/>
                </a:solidFill>
              </a:rPr>
              <a:t>,</a:t>
            </a:r>
          </a:p>
          <a:p>
            <a:r>
              <a:rPr lang="ko-KR" altLang="en-US" sz="1200" dirty="0">
                <a:solidFill>
                  <a:schemeClr val="tx1"/>
                </a:solidFill>
              </a:rPr>
              <a:t>센터는 작년</a:t>
            </a:r>
            <a:r>
              <a:rPr lang="en-US" altLang="ko-KR" sz="1200" dirty="0">
                <a:solidFill>
                  <a:schemeClr val="tx1"/>
                </a:solidFill>
              </a:rPr>
              <a:t>(20</a:t>
            </a:r>
            <a:r>
              <a:rPr lang="ko-KR" altLang="en-US" sz="1200" dirty="0">
                <a:solidFill>
                  <a:schemeClr val="tx1"/>
                </a:solidFill>
              </a:rPr>
              <a:t>년</a:t>
            </a:r>
            <a:r>
              <a:rPr lang="en-US" altLang="ko-KR" sz="1200" dirty="0">
                <a:solidFill>
                  <a:schemeClr val="tx1"/>
                </a:solidFill>
              </a:rPr>
              <a:t>)</a:t>
            </a:r>
            <a:r>
              <a:rPr lang="ko-KR" altLang="en-US" sz="1200" dirty="0">
                <a:solidFill>
                  <a:schemeClr val="tx1"/>
                </a:solidFill>
              </a:rPr>
              <a:t> 국내에서 생산되는 </a:t>
            </a:r>
            <a:r>
              <a:rPr lang="ko-KR" altLang="en-US" sz="1200" dirty="0" err="1">
                <a:solidFill>
                  <a:schemeClr val="tx1"/>
                </a:solidFill>
              </a:rPr>
              <a:t>이오노존데</a:t>
            </a:r>
            <a:r>
              <a:rPr lang="en-US" altLang="ko-KR" sz="1200" dirty="0">
                <a:solidFill>
                  <a:schemeClr val="tx1"/>
                </a:solidFill>
              </a:rPr>
              <a:t>, GNSS </a:t>
            </a:r>
            <a:r>
              <a:rPr lang="ko-KR" altLang="en-US" sz="1200" dirty="0">
                <a:solidFill>
                  <a:schemeClr val="tx1"/>
                </a:solidFill>
              </a:rPr>
              <a:t>관측자료를 활용한</a:t>
            </a:r>
            <a:r>
              <a:rPr lang="en-US" altLang="ko-KR" sz="1200" dirty="0">
                <a:solidFill>
                  <a:schemeClr val="tx1"/>
                </a:solidFill>
              </a:rPr>
              <a:t> </a:t>
            </a:r>
          </a:p>
          <a:p>
            <a:r>
              <a:rPr lang="ko-KR" altLang="en-US" sz="1200" dirty="0">
                <a:solidFill>
                  <a:schemeClr val="tx1"/>
                </a:solidFill>
              </a:rPr>
              <a:t>한국형 </a:t>
            </a:r>
            <a:r>
              <a:rPr lang="ko-KR" altLang="en-US" sz="1200" dirty="0" err="1">
                <a:solidFill>
                  <a:schemeClr val="tx1"/>
                </a:solidFill>
              </a:rPr>
              <a:t>전리권</a:t>
            </a:r>
            <a:r>
              <a:rPr lang="ko-KR" altLang="en-US" sz="1200" dirty="0">
                <a:solidFill>
                  <a:schemeClr val="tx1"/>
                </a:solidFill>
              </a:rPr>
              <a:t> 예측모델을 개발 완료하여 현재 운용 중입니다</a:t>
            </a:r>
            <a:r>
              <a:rPr lang="en-US" altLang="ko-KR" sz="1200" dirty="0">
                <a:solidFill>
                  <a:schemeClr val="tx1"/>
                </a:solidFill>
              </a:rPr>
              <a:t>.</a:t>
            </a:r>
          </a:p>
          <a:p>
            <a:r>
              <a:rPr lang="en-US" altLang="ko-KR" sz="1200" dirty="0">
                <a:solidFill>
                  <a:schemeClr val="tx1"/>
                </a:solidFill>
              </a:rPr>
              <a:t>22</a:t>
            </a:r>
            <a:r>
              <a:rPr lang="ko-KR" altLang="en-US" sz="1200" dirty="0">
                <a:solidFill>
                  <a:schemeClr val="tx1"/>
                </a:solidFill>
              </a:rPr>
              <a:t>년부터는 보다 사용자 중심의 </a:t>
            </a:r>
            <a:r>
              <a:rPr lang="ko-KR" altLang="en-US" sz="1200" dirty="0" err="1">
                <a:solidFill>
                  <a:schemeClr val="tx1"/>
                </a:solidFill>
              </a:rPr>
              <a:t>전리권</a:t>
            </a:r>
            <a:r>
              <a:rPr lang="ko-KR" altLang="en-US" sz="1200" dirty="0">
                <a:solidFill>
                  <a:schemeClr val="tx1"/>
                </a:solidFill>
              </a:rPr>
              <a:t> 예보를 위하여 </a:t>
            </a:r>
            <a:r>
              <a:rPr lang="en-US" altLang="ko-KR" sz="1200" dirty="0">
                <a:solidFill>
                  <a:schemeClr val="tx1"/>
                </a:solidFill>
              </a:rPr>
              <a:t>”</a:t>
            </a:r>
            <a:r>
              <a:rPr lang="ko-KR" altLang="en-US" sz="1200" dirty="0">
                <a:solidFill>
                  <a:schemeClr val="tx1"/>
                </a:solidFill>
              </a:rPr>
              <a:t>한반도 최대가용주파수</a:t>
            </a:r>
            <a:r>
              <a:rPr lang="en-US" altLang="ko-KR" sz="1200" dirty="0">
                <a:solidFill>
                  <a:schemeClr val="tx1"/>
                </a:solidFill>
              </a:rPr>
              <a:t>(MUF) </a:t>
            </a:r>
            <a:r>
              <a:rPr lang="ko-KR" altLang="en-US" sz="1200" dirty="0">
                <a:solidFill>
                  <a:schemeClr val="tx1"/>
                </a:solidFill>
              </a:rPr>
              <a:t>맵</a:t>
            </a:r>
            <a:r>
              <a:rPr lang="en-US" altLang="ko-KR" sz="1200" dirty="0">
                <a:solidFill>
                  <a:schemeClr val="tx1"/>
                </a:solidFill>
              </a:rPr>
              <a:t>” </a:t>
            </a:r>
            <a:r>
              <a:rPr lang="ko-KR" altLang="en-US" sz="1200" dirty="0">
                <a:solidFill>
                  <a:schemeClr val="tx1"/>
                </a:solidFill>
              </a:rPr>
              <a:t>을 실시간 및 </a:t>
            </a:r>
            <a:r>
              <a:rPr lang="en-US" altLang="ko-KR" sz="1200" dirty="0">
                <a:solidFill>
                  <a:schemeClr val="tx1"/>
                </a:solidFill>
              </a:rPr>
              <a:t>3</a:t>
            </a:r>
            <a:r>
              <a:rPr lang="ko-KR" altLang="en-US" sz="1200" dirty="0">
                <a:solidFill>
                  <a:schemeClr val="tx1"/>
                </a:solidFill>
              </a:rPr>
              <a:t>일 예측 정보로 제공할 계획입니다</a:t>
            </a:r>
            <a:r>
              <a:rPr lang="en-US" altLang="ko-KR" sz="1200" dirty="0">
                <a:solidFill>
                  <a:schemeClr val="tx1"/>
                </a:solidFill>
              </a:rPr>
              <a:t>. </a:t>
            </a:r>
          </a:p>
          <a:p>
            <a:r>
              <a:rPr lang="en-US" altLang="ko-KR" sz="1200" dirty="0">
                <a:solidFill>
                  <a:schemeClr val="tx1"/>
                </a:solidFill>
              </a:rPr>
              <a:t> </a:t>
            </a:r>
          </a:p>
          <a:p>
            <a:pPr marL="0" marR="0" lvl="0" indent="0" algn="l" defTabSz="914239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dirty="0">
                <a:solidFill>
                  <a:schemeClr val="tx1"/>
                </a:solidFill>
              </a:rPr>
              <a:t>기존 월 </a:t>
            </a:r>
            <a:r>
              <a:rPr lang="en-US" altLang="ko-KR" sz="1200" dirty="0">
                <a:solidFill>
                  <a:schemeClr val="tx1"/>
                </a:solidFill>
              </a:rPr>
              <a:t>1</a:t>
            </a:r>
            <a:r>
              <a:rPr lang="ko-KR" altLang="en-US" sz="1200" dirty="0">
                <a:solidFill>
                  <a:schemeClr val="tx1"/>
                </a:solidFill>
              </a:rPr>
              <a:t>회 예보되는 </a:t>
            </a:r>
            <a:r>
              <a:rPr lang="ko-KR" altLang="en-US" sz="1200" dirty="0" err="1">
                <a:solidFill>
                  <a:schemeClr val="tx1"/>
                </a:solidFill>
              </a:rPr>
              <a:t>월간단파</a:t>
            </a:r>
            <a:r>
              <a:rPr lang="ko-KR" altLang="en-US" sz="1200" dirty="0">
                <a:solidFill>
                  <a:schemeClr val="tx1"/>
                </a:solidFill>
              </a:rPr>
              <a:t> 서비스에서 나아가</a:t>
            </a:r>
            <a:endParaRPr lang="en-US" altLang="ko-KR" sz="1200" dirty="0">
              <a:solidFill>
                <a:schemeClr val="tx1"/>
              </a:solidFill>
            </a:endParaRPr>
          </a:p>
          <a:p>
            <a:pPr marL="0" marR="0" lvl="0" indent="0" algn="l" defTabSz="914239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dirty="0">
                <a:solidFill>
                  <a:schemeClr val="tx1"/>
                </a:solidFill>
              </a:rPr>
              <a:t>매일 예보되는 가용주파수 정보를 통해 </a:t>
            </a:r>
            <a:endParaRPr lang="en-US" altLang="ko-KR" sz="1200" dirty="0">
              <a:solidFill>
                <a:schemeClr val="tx1"/>
              </a:solidFill>
            </a:endParaRPr>
          </a:p>
          <a:p>
            <a:pPr marL="0" marR="0" lvl="0" indent="0" algn="l" defTabSz="914239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dirty="0">
                <a:solidFill>
                  <a:schemeClr val="tx1"/>
                </a:solidFill>
              </a:rPr>
              <a:t>보다 정확하고 안정적인 단파통신 환경을 국내 사용자들에게 제공할 수 있을 것으로 기대됩니다</a:t>
            </a:r>
            <a:r>
              <a:rPr lang="en-US" altLang="ko-KR" sz="1200" dirty="0">
                <a:solidFill>
                  <a:schemeClr val="tx1"/>
                </a:solidFill>
              </a:rPr>
              <a:t>.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4EFCF4-EA1D-4E43-B73F-8D7141DAEC1B}" type="slidenum">
              <a:rPr lang="ko-KR" altLang="en-US" smtClean="0"/>
              <a:pPr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9151305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지자기와 관련하여</a:t>
            </a:r>
            <a:r>
              <a:rPr lang="en-US" altLang="ko-KR" dirty="0"/>
              <a:t>,</a:t>
            </a:r>
          </a:p>
          <a:p>
            <a:endParaRPr lang="en-US" altLang="ko-KR" dirty="0"/>
          </a:p>
          <a:p>
            <a:r>
              <a:rPr lang="ko-KR" altLang="en-US" dirty="0"/>
              <a:t>상대적으로 낮은 지자기 위도 특성을 고려하여 우리나라에 적합한 지자기 지수</a:t>
            </a:r>
            <a:r>
              <a:rPr lang="en-US" altLang="ko-KR" dirty="0"/>
              <a:t>, </a:t>
            </a:r>
            <a:r>
              <a:rPr lang="ko-KR" altLang="en-US" dirty="0"/>
              <a:t>즉 </a:t>
            </a:r>
            <a:r>
              <a:rPr lang="en-US" altLang="ko-KR" dirty="0"/>
              <a:t>local K(</a:t>
            </a:r>
            <a:r>
              <a:rPr lang="ko-KR" altLang="en-US" dirty="0"/>
              <a:t>로컬 케이</a:t>
            </a:r>
            <a:r>
              <a:rPr lang="en-US" altLang="ko-KR" dirty="0"/>
              <a:t>) </a:t>
            </a:r>
            <a:r>
              <a:rPr lang="ko-KR" altLang="en-US" dirty="0"/>
              <a:t>지수를 개발하여 서비스하겠습니다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이 지수는 이천</a:t>
            </a:r>
            <a:r>
              <a:rPr lang="en-US" altLang="ko-KR" dirty="0"/>
              <a:t>,</a:t>
            </a:r>
            <a:r>
              <a:rPr lang="ko-KR" altLang="en-US" dirty="0"/>
              <a:t> 제주</a:t>
            </a:r>
            <a:r>
              <a:rPr lang="en-US" altLang="ko-KR" dirty="0"/>
              <a:t>,</a:t>
            </a:r>
            <a:r>
              <a:rPr lang="ko-KR" altLang="en-US" dirty="0"/>
              <a:t> 강릉에서 관측되고 있는 지자기 지수를 통합하여 한반도 대표 지자기 교란 지수를 산출하는 방식으로 개발될 예정입니다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새로운 </a:t>
            </a:r>
            <a:r>
              <a:rPr lang="en-US" altLang="ko-KR" dirty="0"/>
              <a:t>K-</a:t>
            </a:r>
            <a:r>
              <a:rPr lang="ko-KR" altLang="en-US" dirty="0"/>
              <a:t>지자기 지수가 개발되면</a:t>
            </a:r>
            <a:r>
              <a:rPr lang="en-US" altLang="ko-KR" dirty="0"/>
              <a:t>, </a:t>
            </a:r>
            <a:r>
              <a:rPr lang="ko-KR" altLang="en-US" dirty="0"/>
              <a:t>국제 지자기 변화를 보다 현실적으로 파악할 수 있게 될 것으로 기대되며</a:t>
            </a:r>
            <a:r>
              <a:rPr lang="en-US" altLang="ko-KR" dirty="0"/>
              <a:t>, </a:t>
            </a:r>
          </a:p>
          <a:p>
            <a:r>
              <a:rPr lang="ko-KR" altLang="en-US" dirty="0"/>
              <a:t>이후 </a:t>
            </a:r>
            <a:r>
              <a:rPr lang="en-US" altLang="ko-KR" dirty="0" err="1"/>
              <a:t>Kp</a:t>
            </a:r>
            <a:r>
              <a:rPr lang="en-US" altLang="ko-KR" dirty="0"/>
              <a:t> </a:t>
            </a:r>
            <a:r>
              <a:rPr lang="ko-KR" altLang="en-US" dirty="0"/>
              <a:t>지수와의 비교를 통해 국내 </a:t>
            </a:r>
            <a:r>
              <a:rPr lang="en-US" altLang="ko-KR" dirty="0"/>
              <a:t>K</a:t>
            </a:r>
            <a:r>
              <a:rPr lang="ko-KR" altLang="en-US" dirty="0"/>
              <a:t>지수에 기반한 재난경보 발령 등 재난대응 매뉴얼 수정 등도 함께 검토될 예정입니다</a:t>
            </a:r>
            <a:r>
              <a:rPr lang="en-US" altLang="ko-KR" dirty="0"/>
              <a:t>.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4EFCF4-EA1D-4E43-B73F-8D7141DAEC1B}" type="slidenum">
              <a:rPr lang="ko-KR" altLang="en-US" smtClean="0"/>
              <a:pPr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7845202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  <a:p>
            <a:r>
              <a:rPr lang="ko-KR" altLang="en-US" dirty="0"/>
              <a:t>위성관측은 우주전파환경 예경보에서 필수적인 데이터입니다</a:t>
            </a:r>
            <a:endParaRPr lang="en-US" altLang="ko-KR" dirty="0"/>
          </a:p>
          <a:p>
            <a:r>
              <a:rPr lang="ko-KR" altLang="en-US" dirty="0"/>
              <a:t>태양풍 원시데이터 획득과 더불어 선진 위성데이터 처리기법 등의 원천기술과 운영 노하우를 얻기 위해 향후 </a:t>
            </a:r>
            <a:r>
              <a:rPr lang="en-US" altLang="ko-KR" dirty="0"/>
              <a:t>2025</a:t>
            </a:r>
            <a:r>
              <a:rPr lang="ko-KR" altLang="en-US" dirty="0"/>
              <a:t>년 발사 예정인 </a:t>
            </a:r>
            <a:r>
              <a:rPr lang="en-US" altLang="ko-KR" dirty="0"/>
              <a:t>NOAA</a:t>
            </a:r>
            <a:r>
              <a:rPr lang="ko-KR" altLang="en-US" dirty="0"/>
              <a:t>의  </a:t>
            </a:r>
            <a:r>
              <a:rPr lang="ko-KR" altLang="en-US" dirty="0" err="1"/>
              <a:t>스위포</a:t>
            </a:r>
            <a:r>
              <a:rPr lang="en-US" altLang="ko-KR" dirty="0"/>
              <a:t>-L1 </a:t>
            </a:r>
            <a:r>
              <a:rPr lang="ko-KR" altLang="en-US" dirty="0"/>
              <a:t>위성의 지상 수신국을 구축하고</a:t>
            </a:r>
            <a:r>
              <a:rPr lang="en-US" altLang="ko-KR" dirty="0"/>
              <a:t>, </a:t>
            </a:r>
            <a:r>
              <a:rPr lang="ko-KR" altLang="en-US" dirty="0"/>
              <a:t>운영하겠습니다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아울러</a:t>
            </a:r>
            <a:r>
              <a:rPr lang="en-US" altLang="ko-KR" dirty="0"/>
              <a:t>, NASA</a:t>
            </a:r>
            <a:r>
              <a:rPr lang="ko-KR" altLang="en-US" dirty="0"/>
              <a:t>의 신규 위성인 </a:t>
            </a:r>
            <a:r>
              <a:rPr lang="en-US" altLang="ko-KR" dirty="0"/>
              <a:t>IMAP</a:t>
            </a:r>
            <a:r>
              <a:rPr lang="ko-KR" altLang="en-US" dirty="0"/>
              <a:t>과 </a:t>
            </a:r>
            <a:r>
              <a:rPr lang="en-US" altLang="ko-KR" dirty="0"/>
              <a:t>ESA</a:t>
            </a:r>
            <a:r>
              <a:rPr lang="ko-KR" altLang="en-US" dirty="0"/>
              <a:t>의 </a:t>
            </a:r>
            <a:r>
              <a:rPr lang="ko-KR" altLang="en-US" dirty="0" err="1"/>
              <a:t>캐링턴</a:t>
            </a:r>
            <a:r>
              <a:rPr lang="en-US" altLang="ko-KR" dirty="0"/>
              <a:t>-L5</a:t>
            </a:r>
            <a:r>
              <a:rPr lang="ko-KR" altLang="en-US" dirty="0"/>
              <a:t> 위성 등의</a:t>
            </a:r>
            <a:r>
              <a:rPr lang="en-US" altLang="ko-KR" dirty="0"/>
              <a:t> </a:t>
            </a:r>
            <a:r>
              <a:rPr lang="ko-KR" altLang="en-US" dirty="0"/>
              <a:t>사업참여도 검토하겠습니다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또한</a:t>
            </a:r>
            <a:r>
              <a:rPr lang="en-US" altLang="ko-KR" dirty="0"/>
              <a:t>, </a:t>
            </a:r>
            <a:r>
              <a:rPr lang="ko-KR" altLang="en-US" dirty="0"/>
              <a:t>독자적 위성관측체계를 구축하기 위하여</a:t>
            </a:r>
            <a:r>
              <a:rPr lang="en-US" altLang="ko-KR" dirty="0"/>
              <a:t>, </a:t>
            </a:r>
            <a:r>
              <a:rPr lang="ko-KR" altLang="en-US" dirty="0"/>
              <a:t>총 </a:t>
            </a:r>
            <a:r>
              <a:rPr lang="en-US" altLang="ko-KR" dirty="0"/>
              <a:t>22</a:t>
            </a:r>
            <a:r>
              <a:rPr lang="ko-KR" altLang="en-US" dirty="0"/>
              <a:t>개의 초소형위성군으로 구성된 </a:t>
            </a:r>
            <a:r>
              <a:rPr lang="en-US" altLang="ko-KR" dirty="0"/>
              <a:t>‘</a:t>
            </a:r>
            <a:r>
              <a:rPr lang="ko-KR" altLang="en-US" dirty="0"/>
              <a:t>우주전파환경 초소형 정밀 관측 위성</a:t>
            </a:r>
            <a:r>
              <a:rPr lang="en-US" altLang="ko-KR" dirty="0"/>
              <a:t>’ </a:t>
            </a:r>
            <a:r>
              <a:rPr lang="ko-KR" altLang="en-US" dirty="0"/>
              <a:t>사업의</a:t>
            </a:r>
            <a:r>
              <a:rPr lang="en-US" altLang="ko-KR" dirty="0"/>
              <a:t> </a:t>
            </a:r>
            <a:r>
              <a:rPr lang="ko-KR" altLang="en-US" dirty="0"/>
              <a:t>추진도 적극 검토하겠습니다</a:t>
            </a:r>
            <a:r>
              <a:rPr lang="en-US" altLang="ko-KR" dirty="0"/>
              <a:t>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4EFCF4-EA1D-4E43-B73F-8D7141DAEC1B}" type="slidenum">
              <a:rPr lang="ko-KR" altLang="en-US" smtClean="0"/>
              <a:pPr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7090857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감사합니다</a:t>
            </a:r>
            <a:r>
              <a:rPr lang="en-US" altLang="ko-KR" dirty="0"/>
              <a:t>.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4EFCF4-EA1D-4E43-B73F-8D7141DAEC1B}" type="slidenum">
              <a:rPr lang="ko-KR" altLang="en-US" smtClean="0"/>
              <a:pPr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555526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b="0" dirty="0">
                <a:solidFill>
                  <a:schemeClr val="tx1"/>
                </a:solidFill>
              </a:rPr>
              <a:t>이제</a:t>
            </a:r>
            <a:r>
              <a:rPr lang="en-US" altLang="ko-KR" b="0" dirty="0">
                <a:solidFill>
                  <a:schemeClr val="tx1"/>
                </a:solidFill>
              </a:rPr>
              <a:t> </a:t>
            </a:r>
            <a:r>
              <a:rPr lang="ko-KR" altLang="en-US" b="0" dirty="0">
                <a:solidFill>
                  <a:schemeClr val="tx1"/>
                </a:solidFill>
              </a:rPr>
              <a:t>분야별 성과를 짚어보겠습니다</a:t>
            </a:r>
            <a:r>
              <a:rPr lang="en-US" altLang="ko-KR" b="0" dirty="0">
                <a:solidFill>
                  <a:schemeClr val="tx1"/>
                </a:solidFill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b="0" baseline="0" dirty="0"/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b="0" baseline="0" dirty="0"/>
              <a:t>먼저 관측 네트워크 입니다</a:t>
            </a:r>
            <a:r>
              <a:rPr lang="en-US" altLang="ko-KR" b="0" baseline="0" dirty="0"/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b="0" baseline="0" dirty="0"/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센터설립이후 우주전파환경 관측에 있어 규모와 영역이 크게 확대되었습니다</a:t>
            </a:r>
            <a:r>
              <a:rPr lang="en-US" altLang="ko-KR" dirty="0"/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/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당초</a:t>
            </a:r>
            <a:r>
              <a:rPr lang="en-US" altLang="ko-KR" dirty="0"/>
              <a:t> </a:t>
            </a:r>
            <a:r>
              <a:rPr lang="ko-KR" altLang="en-US" dirty="0"/>
              <a:t>이천에서 전리층</a:t>
            </a:r>
            <a:r>
              <a:rPr lang="en-US" altLang="ko-KR" dirty="0"/>
              <a:t>, </a:t>
            </a:r>
            <a:r>
              <a:rPr lang="ko-KR" altLang="en-US" dirty="0"/>
              <a:t>지자기</a:t>
            </a:r>
            <a:r>
              <a:rPr lang="en-US" altLang="ko-KR" dirty="0"/>
              <a:t>, </a:t>
            </a:r>
            <a:r>
              <a:rPr lang="ko-KR" altLang="en-US" dirty="0"/>
              <a:t>태양전파를 관측하였으나</a:t>
            </a:r>
            <a:r>
              <a:rPr lang="en-US" altLang="ko-KR" dirty="0"/>
              <a:t>, 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센터 설립 이후</a:t>
            </a:r>
            <a:r>
              <a:rPr lang="en-US" altLang="ko-KR" dirty="0"/>
              <a:t>, </a:t>
            </a:r>
            <a:r>
              <a:rPr lang="ko-KR" altLang="en-US" dirty="0"/>
              <a:t>광대역 태양전파 </a:t>
            </a:r>
            <a:r>
              <a:rPr lang="ko-KR" altLang="en-US" dirty="0" err="1"/>
              <a:t>노이즈관측기</a:t>
            </a:r>
            <a:r>
              <a:rPr lang="en-US" altLang="ko-KR" dirty="0"/>
              <a:t>, </a:t>
            </a:r>
            <a:r>
              <a:rPr lang="ko-KR" altLang="en-US" dirty="0"/>
              <a:t>유도전류 관측기</a:t>
            </a:r>
            <a:r>
              <a:rPr lang="en-US" altLang="ko-KR" dirty="0"/>
              <a:t>, </a:t>
            </a:r>
            <a:r>
              <a:rPr lang="ko-KR" altLang="en-US" dirty="0"/>
              <a:t>위성수신국 등을 포함해 총 </a:t>
            </a:r>
            <a:r>
              <a:rPr lang="en-US" altLang="ko-KR" dirty="0"/>
              <a:t>25</a:t>
            </a:r>
            <a:r>
              <a:rPr lang="ko-KR" altLang="en-US" dirty="0"/>
              <a:t>종으로</a:t>
            </a:r>
            <a:r>
              <a:rPr lang="en-US" altLang="ko-KR" dirty="0"/>
              <a:t>, 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그 규모가 </a:t>
            </a:r>
            <a:r>
              <a:rPr lang="en-US" altLang="ko-KR" dirty="0"/>
              <a:t>3</a:t>
            </a:r>
            <a:r>
              <a:rPr lang="ko-KR" altLang="en-US" dirty="0"/>
              <a:t>배 이상 규모가 늘어났고</a:t>
            </a:r>
            <a:r>
              <a:rPr lang="en-US" altLang="ko-KR" dirty="0"/>
              <a:t>, 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/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관측지역도 이천중심의 국지적 관측에서 벗어나</a:t>
            </a:r>
            <a:r>
              <a:rPr lang="en-US" altLang="ko-KR" dirty="0"/>
              <a:t>, </a:t>
            </a:r>
            <a:r>
              <a:rPr lang="ko-KR" altLang="en-US" dirty="0"/>
              <a:t>제주</a:t>
            </a:r>
            <a:r>
              <a:rPr lang="en-US" altLang="ko-KR" dirty="0"/>
              <a:t>, </a:t>
            </a:r>
            <a:r>
              <a:rPr lang="ko-KR" altLang="en-US" dirty="0"/>
              <a:t>이천</a:t>
            </a:r>
            <a:r>
              <a:rPr lang="en-US" altLang="ko-KR" dirty="0"/>
              <a:t>, </a:t>
            </a:r>
            <a:r>
              <a:rPr lang="ko-KR" altLang="en-US" dirty="0"/>
              <a:t>강릉 등 다양한 한반도 지역은 물론 동해</a:t>
            </a:r>
            <a:r>
              <a:rPr lang="en-US" altLang="ko-KR" dirty="0"/>
              <a:t>, </a:t>
            </a:r>
            <a:r>
              <a:rPr lang="ko-KR" altLang="en-US" dirty="0"/>
              <a:t>남해 등 연 근해까지 지역이 확대되었습니다</a:t>
            </a:r>
            <a:endParaRPr lang="en-US" altLang="ko-KR" dirty="0"/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/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이러한 센터의 관측시설은 아시아 최대 규모로</a:t>
            </a:r>
            <a:r>
              <a:rPr lang="en-US" altLang="ko-KR" dirty="0"/>
              <a:t>, 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태양</a:t>
            </a:r>
            <a:r>
              <a:rPr lang="en-US" altLang="ko-KR" dirty="0"/>
              <a:t>, </a:t>
            </a:r>
            <a:r>
              <a:rPr lang="ko-KR" altLang="en-US" dirty="0"/>
              <a:t>전리층 및 지자기의 변화 상황을 실시간으로 관측할 수 있어</a:t>
            </a:r>
            <a:r>
              <a:rPr lang="en-US" altLang="ko-KR" dirty="0"/>
              <a:t>, 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실제 경보상황에서 태양활동으로 인한 우리나라의 피해 상황을 파악하는데 활용되고 있습니다</a:t>
            </a:r>
            <a:r>
              <a:rPr lang="en-US" altLang="ko-KR" dirty="0"/>
              <a:t>.</a:t>
            </a:r>
            <a:endParaRPr lang="en-US" altLang="ko-KR" b="0" baseline="0" dirty="0"/>
          </a:p>
          <a:p>
            <a:endParaRPr lang="en-US" altLang="ko-KR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4EFCF4-EA1D-4E43-B73F-8D7141DAEC1B}" type="slidenum">
              <a:rPr lang="ko-KR" altLang="en-US" smtClean="0"/>
              <a:pPr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5623831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b="0" dirty="0">
                <a:solidFill>
                  <a:schemeClr val="tx1"/>
                </a:solidFill>
              </a:rPr>
              <a:t>이제</a:t>
            </a:r>
            <a:r>
              <a:rPr lang="en-US" altLang="ko-KR" b="0" dirty="0">
                <a:solidFill>
                  <a:schemeClr val="tx1"/>
                </a:solidFill>
              </a:rPr>
              <a:t> </a:t>
            </a:r>
            <a:r>
              <a:rPr lang="ko-KR" altLang="en-US" b="0" dirty="0">
                <a:solidFill>
                  <a:schemeClr val="tx1"/>
                </a:solidFill>
              </a:rPr>
              <a:t>분야별 성과를 짚어보겠습니다</a:t>
            </a:r>
            <a:r>
              <a:rPr lang="en-US" altLang="ko-KR" b="0" dirty="0">
                <a:solidFill>
                  <a:schemeClr val="tx1"/>
                </a:solidFill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b="0" baseline="0" dirty="0"/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b="0" baseline="0" dirty="0"/>
              <a:t>먼저 관측 네트워크 입니다</a:t>
            </a:r>
            <a:r>
              <a:rPr lang="en-US" altLang="ko-KR" b="0" baseline="0" dirty="0"/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b="0" baseline="0" dirty="0"/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센터설립이후 우주전파환경 관측에 있어 규모와 영역이 크게 확대되었습니다</a:t>
            </a:r>
            <a:r>
              <a:rPr lang="en-US" altLang="ko-KR" dirty="0"/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/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당초</a:t>
            </a:r>
            <a:r>
              <a:rPr lang="en-US" altLang="ko-KR" dirty="0"/>
              <a:t> </a:t>
            </a:r>
            <a:r>
              <a:rPr lang="ko-KR" altLang="en-US" dirty="0"/>
              <a:t>이천에서 전리층</a:t>
            </a:r>
            <a:r>
              <a:rPr lang="en-US" altLang="ko-KR" dirty="0"/>
              <a:t>, </a:t>
            </a:r>
            <a:r>
              <a:rPr lang="ko-KR" altLang="en-US" dirty="0"/>
              <a:t>지자기</a:t>
            </a:r>
            <a:r>
              <a:rPr lang="en-US" altLang="ko-KR" dirty="0"/>
              <a:t>, </a:t>
            </a:r>
            <a:r>
              <a:rPr lang="ko-KR" altLang="en-US" dirty="0"/>
              <a:t>태양전파를 관측하였으나</a:t>
            </a:r>
            <a:r>
              <a:rPr lang="en-US" altLang="ko-KR" dirty="0"/>
              <a:t>, 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센터 설립 이후</a:t>
            </a:r>
            <a:r>
              <a:rPr lang="en-US" altLang="ko-KR" dirty="0"/>
              <a:t>, </a:t>
            </a:r>
            <a:r>
              <a:rPr lang="ko-KR" altLang="en-US" dirty="0"/>
              <a:t>광대역 태양전파 </a:t>
            </a:r>
            <a:r>
              <a:rPr lang="ko-KR" altLang="en-US" dirty="0" err="1"/>
              <a:t>노이즈관측기</a:t>
            </a:r>
            <a:r>
              <a:rPr lang="en-US" altLang="ko-KR" dirty="0"/>
              <a:t>, </a:t>
            </a:r>
            <a:r>
              <a:rPr lang="ko-KR" altLang="en-US" dirty="0"/>
              <a:t>유도전류 관측기</a:t>
            </a:r>
            <a:r>
              <a:rPr lang="en-US" altLang="ko-KR" dirty="0"/>
              <a:t>, </a:t>
            </a:r>
            <a:r>
              <a:rPr lang="ko-KR" altLang="en-US" dirty="0"/>
              <a:t>위성수신국 등을 포함해 총 </a:t>
            </a:r>
            <a:r>
              <a:rPr lang="en-US" altLang="ko-KR" dirty="0"/>
              <a:t>25</a:t>
            </a:r>
            <a:r>
              <a:rPr lang="ko-KR" altLang="en-US" dirty="0"/>
              <a:t>종으로</a:t>
            </a:r>
            <a:r>
              <a:rPr lang="en-US" altLang="ko-KR" dirty="0"/>
              <a:t>, 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그 규모가 </a:t>
            </a:r>
            <a:r>
              <a:rPr lang="en-US" altLang="ko-KR" dirty="0"/>
              <a:t>3</a:t>
            </a:r>
            <a:r>
              <a:rPr lang="ko-KR" altLang="en-US" dirty="0"/>
              <a:t>배 이상 규모가 늘어났고</a:t>
            </a:r>
            <a:r>
              <a:rPr lang="en-US" altLang="ko-KR" dirty="0"/>
              <a:t>, 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/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관측지역도 이천중심의 국지적 관측에서 벗어나</a:t>
            </a:r>
            <a:r>
              <a:rPr lang="en-US" altLang="ko-KR" dirty="0"/>
              <a:t>, </a:t>
            </a:r>
            <a:r>
              <a:rPr lang="ko-KR" altLang="en-US" dirty="0"/>
              <a:t>제주</a:t>
            </a:r>
            <a:r>
              <a:rPr lang="en-US" altLang="ko-KR" dirty="0"/>
              <a:t>, </a:t>
            </a:r>
            <a:r>
              <a:rPr lang="ko-KR" altLang="en-US" dirty="0"/>
              <a:t>이천</a:t>
            </a:r>
            <a:r>
              <a:rPr lang="en-US" altLang="ko-KR" dirty="0"/>
              <a:t>, </a:t>
            </a:r>
            <a:r>
              <a:rPr lang="ko-KR" altLang="en-US" dirty="0"/>
              <a:t>강릉 등 다양한 한반도 지역은 물론 동해</a:t>
            </a:r>
            <a:r>
              <a:rPr lang="en-US" altLang="ko-KR" dirty="0"/>
              <a:t>, </a:t>
            </a:r>
            <a:r>
              <a:rPr lang="ko-KR" altLang="en-US" dirty="0"/>
              <a:t>남해 등 연 근해까지 지역이 확대되었습니다</a:t>
            </a:r>
            <a:endParaRPr lang="en-US" altLang="ko-KR" dirty="0"/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/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이러한 센터의 관측시설은 아시아 최대 규모로</a:t>
            </a:r>
            <a:r>
              <a:rPr lang="en-US" altLang="ko-KR" dirty="0"/>
              <a:t>, 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태양</a:t>
            </a:r>
            <a:r>
              <a:rPr lang="en-US" altLang="ko-KR" dirty="0"/>
              <a:t>, </a:t>
            </a:r>
            <a:r>
              <a:rPr lang="ko-KR" altLang="en-US" dirty="0"/>
              <a:t>전리층 및 지자기의 변화 상황을 실시간으로 관측할 수 있어</a:t>
            </a:r>
            <a:r>
              <a:rPr lang="en-US" altLang="ko-KR" dirty="0"/>
              <a:t>, 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실제 경보상황에서 태양활동으로 인한 우리나라의 피해 상황을 파악하는데 활용되고 있습니다</a:t>
            </a:r>
            <a:r>
              <a:rPr lang="en-US" altLang="ko-KR" dirty="0"/>
              <a:t>.</a:t>
            </a:r>
            <a:endParaRPr lang="en-US" altLang="ko-KR" b="0" baseline="0" dirty="0"/>
          </a:p>
          <a:p>
            <a:endParaRPr lang="en-US" altLang="ko-KR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4EFCF4-EA1D-4E43-B73F-8D7141DAEC1B}" type="slidenum">
              <a:rPr lang="ko-KR" altLang="en-US" smtClean="0"/>
              <a:pPr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1226542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b="0" dirty="0">
                <a:solidFill>
                  <a:schemeClr val="tx1"/>
                </a:solidFill>
              </a:rPr>
              <a:t>이제</a:t>
            </a:r>
            <a:r>
              <a:rPr lang="en-US" altLang="ko-KR" b="0" dirty="0">
                <a:solidFill>
                  <a:schemeClr val="tx1"/>
                </a:solidFill>
              </a:rPr>
              <a:t> </a:t>
            </a:r>
            <a:r>
              <a:rPr lang="ko-KR" altLang="en-US" b="0" dirty="0">
                <a:solidFill>
                  <a:schemeClr val="tx1"/>
                </a:solidFill>
              </a:rPr>
              <a:t>분야별 성과를 짚어보겠습니다</a:t>
            </a:r>
            <a:r>
              <a:rPr lang="en-US" altLang="ko-KR" b="0" dirty="0">
                <a:solidFill>
                  <a:schemeClr val="tx1"/>
                </a:solidFill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b="0" baseline="0" dirty="0"/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b="0" baseline="0" dirty="0"/>
              <a:t>먼저 관측 네트워크 입니다</a:t>
            </a:r>
            <a:r>
              <a:rPr lang="en-US" altLang="ko-KR" b="0" baseline="0" dirty="0"/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b="0" baseline="0" dirty="0"/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센터설립이후 우주전파환경 관측에 있어 규모와 영역이 크게 확대되었습니다</a:t>
            </a:r>
            <a:r>
              <a:rPr lang="en-US" altLang="ko-KR" dirty="0"/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/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당초</a:t>
            </a:r>
            <a:r>
              <a:rPr lang="en-US" altLang="ko-KR" dirty="0"/>
              <a:t> </a:t>
            </a:r>
            <a:r>
              <a:rPr lang="ko-KR" altLang="en-US" dirty="0"/>
              <a:t>이천에서 전리층</a:t>
            </a:r>
            <a:r>
              <a:rPr lang="en-US" altLang="ko-KR" dirty="0"/>
              <a:t>, </a:t>
            </a:r>
            <a:r>
              <a:rPr lang="ko-KR" altLang="en-US" dirty="0"/>
              <a:t>지자기</a:t>
            </a:r>
            <a:r>
              <a:rPr lang="en-US" altLang="ko-KR" dirty="0"/>
              <a:t>, </a:t>
            </a:r>
            <a:r>
              <a:rPr lang="ko-KR" altLang="en-US" dirty="0"/>
              <a:t>태양전파를 관측하였으나</a:t>
            </a:r>
            <a:r>
              <a:rPr lang="en-US" altLang="ko-KR" dirty="0"/>
              <a:t>, 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센터 설립 이후</a:t>
            </a:r>
            <a:r>
              <a:rPr lang="en-US" altLang="ko-KR" dirty="0"/>
              <a:t>, </a:t>
            </a:r>
            <a:r>
              <a:rPr lang="ko-KR" altLang="en-US" dirty="0"/>
              <a:t>광대역 태양전파 </a:t>
            </a:r>
            <a:r>
              <a:rPr lang="ko-KR" altLang="en-US" dirty="0" err="1"/>
              <a:t>노이즈관측기</a:t>
            </a:r>
            <a:r>
              <a:rPr lang="en-US" altLang="ko-KR" dirty="0"/>
              <a:t>, </a:t>
            </a:r>
            <a:r>
              <a:rPr lang="ko-KR" altLang="en-US" dirty="0"/>
              <a:t>유도전류 관측기</a:t>
            </a:r>
            <a:r>
              <a:rPr lang="en-US" altLang="ko-KR" dirty="0"/>
              <a:t>, </a:t>
            </a:r>
            <a:r>
              <a:rPr lang="ko-KR" altLang="en-US" dirty="0"/>
              <a:t>위성수신국 등을 포함해 총 </a:t>
            </a:r>
            <a:r>
              <a:rPr lang="en-US" altLang="ko-KR" dirty="0"/>
              <a:t>25</a:t>
            </a:r>
            <a:r>
              <a:rPr lang="ko-KR" altLang="en-US" dirty="0"/>
              <a:t>종으로</a:t>
            </a:r>
            <a:r>
              <a:rPr lang="en-US" altLang="ko-KR" dirty="0"/>
              <a:t>, 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그 규모가 </a:t>
            </a:r>
            <a:r>
              <a:rPr lang="en-US" altLang="ko-KR" dirty="0"/>
              <a:t>3</a:t>
            </a:r>
            <a:r>
              <a:rPr lang="ko-KR" altLang="en-US" dirty="0"/>
              <a:t>배 이상 규모가 늘어났고</a:t>
            </a:r>
            <a:r>
              <a:rPr lang="en-US" altLang="ko-KR" dirty="0"/>
              <a:t>, 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/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관측지역도 이천중심의 국지적 관측에서 벗어나</a:t>
            </a:r>
            <a:r>
              <a:rPr lang="en-US" altLang="ko-KR" dirty="0"/>
              <a:t>, </a:t>
            </a:r>
            <a:r>
              <a:rPr lang="ko-KR" altLang="en-US" dirty="0"/>
              <a:t>제주</a:t>
            </a:r>
            <a:r>
              <a:rPr lang="en-US" altLang="ko-KR" dirty="0"/>
              <a:t>, </a:t>
            </a:r>
            <a:r>
              <a:rPr lang="ko-KR" altLang="en-US" dirty="0"/>
              <a:t>이천</a:t>
            </a:r>
            <a:r>
              <a:rPr lang="en-US" altLang="ko-KR" dirty="0"/>
              <a:t>, </a:t>
            </a:r>
            <a:r>
              <a:rPr lang="ko-KR" altLang="en-US" dirty="0"/>
              <a:t>강릉 등 다양한 한반도 지역은 물론 동해</a:t>
            </a:r>
            <a:r>
              <a:rPr lang="en-US" altLang="ko-KR" dirty="0"/>
              <a:t>, </a:t>
            </a:r>
            <a:r>
              <a:rPr lang="ko-KR" altLang="en-US" dirty="0"/>
              <a:t>남해 등 연 근해까지 지역이 확대되었습니다</a:t>
            </a:r>
            <a:endParaRPr lang="en-US" altLang="ko-KR" dirty="0"/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/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이러한 센터의 관측시설은 아시아 최대 규모로</a:t>
            </a:r>
            <a:r>
              <a:rPr lang="en-US" altLang="ko-KR" dirty="0"/>
              <a:t>, 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태양</a:t>
            </a:r>
            <a:r>
              <a:rPr lang="en-US" altLang="ko-KR" dirty="0"/>
              <a:t>, </a:t>
            </a:r>
            <a:r>
              <a:rPr lang="ko-KR" altLang="en-US" dirty="0"/>
              <a:t>전리층 및 지자기의 변화 상황을 실시간으로 관측할 수 있어</a:t>
            </a:r>
            <a:r>
              <a:rPr lang="en-US" altLang="ko-KR" dirty="0"/>
              <a:t>, 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실제 경보상황에서 태양활동으로 인한 우리나라의 피해 상황을 파악하는데 활용되고 있습니다</a:t>
            </a:r>
            <a:r>
              <a:rPr lang="en-US" altLang="ko-KR" dirty="0"/>
              <a:t>.</a:t>
            </a:r>
            <a:endParaRPr lang="en-US" altLang="ko-KR" b="0" baseline="0" dirty="0"/>
          </a:p>
          <a:p>
            <a:endParaRPr lang="en-US" altLang="ko-KR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4EFCF4-EA1D-4E43-B73F-8D7141DAEC1B}" type="slidenum">
              <a:rPr lang="ko-KR" altLang="en-US" smtClean="0"/>
              <a:pPr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680241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b="0" dirty="0">
                <a:solidFill>
                  <a:schemeClr val="tx1"/>
                </a:solidFill>
              </a:rPr>
              <a:t>이제</a:t>
            </a:r>
            <a:r>
              <a:rPr lang="en-US" altLang="ko-KR" b="0" dirty="0">
                <a:solidFill>
                  <a:schemeClr val="tx1"/>
                </a:solidFill>
              </a:rPr>
              <a:t> </a:t>
            </a:r>
            <a:r>
              <a:rPr lang="ko-KR" altLang="en-US" b="0" dirty="0">
                <a:solidFill>
                  <a:schemeClr val="tx1"/>
                </a:solidFill>
              </a:rPr>
              <a:t>분야별 성과를 짚어보겠습니다</a:t>
            </a:r>
            <a:r>
              <a:rPr lang="en-US" altLang="ko-KR" b="0" dirty="0">
                <a:solidFill>
                  <a:schemeClr val="tx1"/>
                </a:solidFill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b="0" baseline="0" dirty="0"/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b="0" baseline="0" dirty="0"/>
              <a:t>먼저 관측 네트워크 입니다</a:t>
            </a:r>
            <a:r>
              <a:rPr lang="en-US" altLang="ko-KR" b="0" baseline="0" dirty="0"/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b="0" baseline="0" dirty="0"/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센터설립이후 우주전파환경 관측에 있어 규모와 영역이 크게 확대되었습니다</a:t>
            </a:r>
            <a:r>
              <a:rPr lang="en-US" altLang="ko-KR" dirty="0"/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/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당초</a:t>
            </a:r>
            <a:r>
              <a:rPr lang="en-US" altLang="ko-KR" dirty="0"/>
              <a:t> </a:t>
            </a:r>
            <a:r>
              <a:rPr lang="ko-KR" altLang="en-US" dirty="0"/>
              <a:t>이천에서 전리층</a:t>
            </a:r>
            <a:r>
              <a:rPr lang="en-US" altLang="ko-KR" dirty="0"/>
              <a:t>, </a:t>
            </a:r>
            <a:r>
              <a:rPr lang="ko-KR" altLang="en-US" dirty="0"/>
              <a:t>지자기</a:t>
            </a:r>
            <a:r>
              <a:rPr lang="en-US" altLang="ko-KR" dirty="0"/>
              <a:t>, </a:t>
            </a:r>
            <a:r>
              <a:rPr lang="ko-KR" altLang="en-US" dirty="0"/>
              <a:t>태양전파를 관측하였으나</a:t>
            </a:r>
            <a:r>
              <a:rPr lang="en-US" altLang="ko-KR" dirty="0"/>
              <a:t>, 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센터 설립 이후</a:t>
            </a:r>
            <a:r>
              <a:rPr lang="en-US" altLang="ko-KR" dirty="0"/>
              <a:t>, </a:t>
            </a:r>
            <a:r>
              <a:rPr lang="ko-KR" altLang="en-US" dirty="0"/>
              <a:t>광대역 태양전파 </a:t>
            </a:r>
            <a:r>
              <a:rPr lang="ko-KR" altLang="en-US" dirty="0" err="1"/>
              <a:t>노이즈관측기</a:t>
            </a:r>
            <a:r>
              <a:rPr lang="en-US" altLang="ko-KR" dirty="0"/>
              <a:t>, </a:t>
            </a:r>
            <a:r>
              <a:rPr lang="ko-KR" altLang="en-US" dirty="0"/>
              <a:t>유도전류 관측기</a:t>
            </a:r>
            <a:r>
              <a:rPr lang="en-US" altLang="ko-KR" dirty="0"/>
              <a:t>, </a:t>
            </a:r>
            <a:r>
              <a:rPr lang="ko-KR" altLang="en-US" dirty="0"/>
              <a:t>위성수신국 등을 포함해 총 </a:t>
            </a:r>
            <a:r>
              <a:rPr lang="en-US" altLang="ko-KR" dirty="0"/>
              <a:t>25</a:t>
            </a:r>
            <a:r>
              <a:rPr lang="ko-KR" altLang="en-US" dirty="0"/>
              <a:t>종으로</a:t>
            </a:r>
            <a:r>
              <a:rPr lang="en-US" altLang="ko-KR" dirty="0"/>
              <a:t>, 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그 규모가 </a:t>
            </a:r>
            <a:r>
              <a:rPr lang="en-US" altLang="ko-KR" dirty="0"/>
              <a:t>3</a:t>
            </a:r>
            <a:r>
              <a:rPr lang="ko-KR" altLang="en-US" dirty="0"/>
              <a:t>배 이상 규모가 늘어났고</a:t>
            </a:r>
            <a:r>
              <a:rPr lang="en-US" altLang="ko-KR" dirty="0"/>
              <a:t>, 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/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관측지역도 이천중심의 국지적 관측에서 벗어나</a:t>
            </a:r>
            <a:r>
              <a:rPr lang="en-US" altLang="ko-KR" dirty="0"/>
              <a:t>, </a:t>
            </a:r>
            <a:r>
              <a:rPr lang="ko-KR" altLang="en-US" dirty="0"/>
              <a:t>제주</a:t>
            </a:r>
            <a:r>
              <a:rPr lang="en-US" altLang="ko-KR" dirty="0"/>
              <a:t>, </a:t>
            </a:r>
            <a:r>
              <a:rPr lang="ko-KR" altLang="en-US" dirty="0"/>
              <a:t>이천</a:t>
            </a:r>
            <a:r>
              <a:rPr lang="en-US" altLang="ko-KR" dirty="0"/>
              <a:t>, </a:t>
            </a:r>
            <a:r>
              <a:rPr lang="ko-KR" altLang="en-US" dirty="0"/>
              <a:t>강릉 등 다양한 한반도 지역은 물론 동해</a:t>
            </a:r>
            <a:r>
              <a:rPr lang="en-US" altLang="ko-KR" dirty="0"/>
              <a:t>, </a:t>
            </a:r>
            <a:r>
              <a:rPr lang="ko-KR" altLang="en-US" dirty="0"/>
              <a:t>남해 등 연 근해까지 지역이 확대되었습니다</a:t>
            </a:r>
            <a:endParaRPr lang="en-US" altLang="ko-KR" dirty="0"/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/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이러한 센터의 관측시설은 아시아 최대 규모로</a:t>
            </a:r>
            <a:r>
              <a:rPr lang="en-US" altLang="ko-KR" dirty="0"/>
              <a:t>, 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태양</a:t>
            </a:r>
            <a:r>
              <a:rPr lang="en-US" altLang="ko-KR" dirty="0"/>
              <a:t>, </a:t>
            </a:r>
            <a:r>
              <a:rPr lang="ko-KR" altLang="en-US" dirty="0"/>
              <a:t>전리층 및 지자기의 변화 상황을 실시간으로 관측할 수 있어</a:t>
            </a:r>
            <a:r>
              <a:rPr lang="en-US" altLang="ko-KR" dirty="0"/>
              <a:t>, 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실제 경보상황에서 태양활동으로 인한 우리나라의 피해 상황을 파악하는데 활용되고 있습니다</a:t>
            </a:r>
            <a:r>
              <a:rPr lang="en-US" altLang="ko-KR" dirty="0"/>
              <a:t>.</a:t>
            </a:r>
            <a:endParaRPr lang="en-US" altLang="ko-KR" b="0" baseline="0" dirty="0"/>
          </a:p>
          <a:p>
            <a:endParaRPr lang="en-US" altLang="ko-KR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4EFCF4-EA1D-4E43-B73F-8D7141DAEC1B}" type="slidenum">
              <a:rPr lang="ko-KR" altLang="en-US" smtClean="0"/>
              <a:pPr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3285840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>
                <a:solidFill>
                  <a:srgbClr val="FF0000"/>
                </a:solidFill>
              </a:rPr>
              <a:t>또 한가지 중요한 변화가 바로 우주전파환경 </a:t>
            </a:r>
            <a:r>
              <a:rPr lang="ko-KR" altLang="en-US" dirty="0" err="1">
                <a:solidFill>
                  <a:srgbClr val="FF0000"/>
                </a:solidFill>
              </a:rPr>
              <a:t>예경보</a:t>
            </a:r>
            <a:r>
              <a:rPr lang="ko-KR" altLang="en-US" dirty="0">
                <a:solidFill>
                  <a:srgbClr val="FF0000"/>
                </a:solidFill>
              </a:rPr>
              <a:t> 서비스에 대한 수요자 수의 대폭적인 증가입니다</a:t>
            </a:r>
            <a:r>
              <a:rPr lang="en-US" altLang="ko-KR" dirty="0">
                <a:solidFill>
                  <a:srgbClr val="FF0000"/>
                </a:solidFill>
              </a:rPr>
              <a:t>.</a:t>
            </a:r>
          </a:p>
          <a:p>
            <a:r>
              <a:rPr lang="ko-KR" altLang="en-US" dirty="0">
                <a:solidFill>
                  <a:srgbClr val="FF0000"/>
                </a:solidFill>
              </a:rPr>
              <a:t>센터 설립 시 </a:t>
            </a:r>
            <a:r>
              <a:rPr lang="en-US" altLang="ko-KR" dirty="0">
                <a:solidFill>
                  <a:srgbClr val="FF0000"/>
                </a:solidFill>
              </a:rPr>
              <a:t>200</a:t>
            </a:r>
            <a:r>
              <a:rPr lang="ko-KR" altLang="en-US" dirty="0">
                <a:solidFill>
                  <a:srgbClr val="FF0000"/>
                </a:solidFill>
              </a:rPr>
              <a:t>여명 수준이었던 국내 수요자 수는 </a:t>
            </a:r>
            <a:r>
              <a:rPr lang="en-US" altLang="ko-KR" dirty="0">
                <a:solidFill>
                  <a:srgbClr val="FF0000"/>
                </a:solidFill>
              </a:rPr>
              <a:t>2021</a:t>
            </a:r>
            <a:r>
              <a:rPr lang="ko-KR" altLang="en-US" dirty="0">
                <a:solidFill>
                  <a:srgbClr val="FF0000"/>
                </a:solidFill>
              </a:rPr>
              <a:t>년 현재 약 </a:t>
            </a:r>
            <a:r>
              <a:rPr lang="en-US" altLang="ko-KR" dirty="0">
                <a:solidFill>
                  <a:srgbClr val="FF0000"/>
                </a:solidFill>
              </a:rPr>
              <a:t>6</a:t>
            </a:r>
            <a:r>
              <a:rPr lang="ko-KR" altLang="en-US" dirty="0">
                <a:solidFill>
                  <a:srgbClr val="FF0000"/>
                </a:solidFill>
              </a:rPr>
              <a:t>천여명으로 </a:t>
            </a:r>
            <a:r>
              <a:rPr lang="en-US" altLang="ko-KR" dirty="0">
                <a:solidFill>
                  <a:srgbClr val="FF0000"/>
                </a:solidFill>
              </a:rPr>
              <a:t>30</a:t>
            </a:r>
            <a:r>
              <a:rPr lang="ko-KR" altLang="en-US" dirty="0" err="1">
                <a:solidFill>
                  <a:srgbClr val="FF0000"/>
                </a:solidFill>
              </a:rPr>
              <a:t>배이상</a:t>
            </a:r>
            <a:r>
              <a:rPr lang="ko-KR" altLang="en-US" dirty="0">
                <a:solidFill>
                  <a:srgbClr val="FF0000"/>
                </a:solidFill>
              </a:rPr>
              <a:t>  대폭 증가하였습니다</a:t>
            </a:r>
            <a:r>
              <a:rPr lang="en-US" altLang="ko-KR" dirty="0">
                <a:solidFill>
                  <a:srgbClr val="FF0000"/>
                </a:solidFill>
              </a:rPr>
              <a:t>.</a:t>
            </a:r>
          </a:p>
          <a:p>
            <a:endParaRPr lang="en-US" altLang="ko-KR" dirty="0">
              <a:solidFill>
                <a:srgbClr val="FF0000"/>
              </a:solidFill>
            </a:endParaRPr>
          </a:p>
          <a:p>
            <a:r>
              <a:rPr lang="ko-KR" altLang="en-US" dirty="0">
                <a:solidFill>
                  <a:srgbClr val="FF0000"/>
                </a:solidFill>
              </a:rPr>
              <a:t>분야별로 살펴보면 위성</a:t>
            </a:r>
            <a:r>
              <a:rPr lang="en-US" altLang="ko-KR" dirty="0">
                <a:solidFill>
                  <a:srgbClr val="FF0000"/>
                </a:solidFill>
              </a:rPr>
              <a:t>, </a:t>
            </a:r>
            <a:r>
              <a:rPr lang="ko-KR" altLang="en-US" dirty="0">
                <a:solidFill>
                  <a:srgbClr val="FF0000"/>
                </a:solidFill>
              </a:rPr>
              <a:t>항공</a:t>
            </a:r>
            <a:r>
              <a:rPr lang="en-US" altLang="ko-KR" dirty="0">
                <a:solidFill>
                  <a:srgbClr val="FF0000"/>
                </a:solidFill>
              </a:rPr>
              <a:t>, </a:t>
            </a:r>
            <a:r>
              <a:rPr lang="ko-KR" altLang="en-US" dirty="0">
                <a:solidFill>
                  <a:srgbClr val="FF0000"/>
                </a:solidFill>
              </a:rPr>
              <a:t>항법</a:t>
            </a:r>
            <a:r>
              <a:rPr lang="en-US" altLang="ko-KR" dirty="0">
                <a:solidFill>
                  <a:srgbClr val="FF0000"/>
                </a:solidFill>
              </a:rPr>
              <a:t>, </a:t>
            </a:r>
            <a:r>
              <a:rPr lang="ko-KR" altLang="en-US" dirty="0">
                <a:solidFill>
                  <a:srgbClr val="FF0000"/>
                </a:solidFill>
              </a:rPr>
              <a:t>전력</a:t>
            </a:r>
            <a:r>
              <a:rPr lang="en-US" altLang="ko-KR" dirty="0">
                <a:solidFill>
                  <a:srgbClr val="FF0000"/>
                </a:solidFill>
              </a:rPr>
              <a:t>, </a:t>
            </a:r>
            <a:r>
              <a:rPr lang="ko-KR" altLang="en-US" dirty="0">
                <a:solidFill>
                  <a:srgbClr val="FF0000"/>
                </a:solidFill>
              </a:rPr>
              <a:t>방송통신 등 국가 기반시설 관련 담당자는 약 </a:t>
            </a:r>
            <a:r>
              <a:rPr lang="en-US" altLang="ko-KR" dirty="0">
                <a:solidFill>
                  <a:srgbClr val="FF0000"/>
                </a:solidFill>
              </a:rPr>
              <a:t>1800</a:t>
            </a:r>
            <a:r>
              <a:rPr lang="ko-KR" altLang="en-US" dirty="0">
                <a:solidFill>
                  <a:srgbClr val="FF0000"/>
                </a:solidFill>
              </a:rPr>
              <a:t>여명으로</a:t>
            </a:r>
            <a:r>
              <a:rPr lang="en-US" altLang="ko-KR" dirty="0">
                <a:solidFill>
                  <a:srgbClr val="FF0000"/>
                </a:solidFill>
              </a:rPr>
              <a:t>, </a:t>
            </a:r>
            <a:r>
              <a:rPr lang="ko-KR" altLang="en-US" dirty="0">
                <a:solidFill>
                  <a:srgbClr val="FF0000"/>
                </a:solidFill>
              </a:rPr>
              <a:t>전체 수요자의 약 </a:t>
            </a:r>
            <a:r>
              <a:rPr lang="en-US" altLang="ko-KR" dirty="0">
                <a:solidFill>
                  <a:srgbClr val="FF0000"/>
                </a:solidFill>
              </a:rPr>
              <a:t>28%</a:t>
            </a:r>
            <a:r>
              <a:rPr lang="ko-KR" altLang="en-US" dirty="0">
                <a:solidFill>
                  <a:srgbClr val="FF0000"/>
                </a:solidFill>
              </a:rPr>
              <a:t>를 차지하고 있습니다</a:t>
            </a:r>
            <a:r>
              <a:rPr lang="en-US" altLang="ko-KR" dirty="0">
                <a:solidFill>
                  <a:srgbClr val="FF0000"/>
                </a:solidFill>
              </a:rPr>
              <a:t>.</a:t>
            </a:r>
          </a:p>
          <a:p>
            <a:r>
              <a:rPr lang="ko-KR" altLang="en-US" dirty="0">
                <a:solidFill>
                  <a:srgbClr val="FF0000"/>
                </a:solidFill>
              </a:rPr>
              <a:t>이는 우주전파환경의 중요성이 널리 확산되고 있다는 반증이기도 합니다</a:t>
            </a:r>
            <a:r>
              <a:rPr lang="en-US" altLang="ko-KR" dirty="0">
                <a:solidFill>
                  <a:srgbClr val="FF0000"/>
                </a:solidFill>
              </a:rPr>
              <a:t>.</a:t>
            </a:r>
            <a:endParaRPr lang="en-US" altLang="ko-KR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4EFCF4-EA1D-4E43-B73F-8D7141DAEC1B}" type="slidenum">
              <a:rPr lang="ko-KR" altLang="en-US" smtClean="0"/>
              <a:pPr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186316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>
                <a:solidFill>
                  <a:srgbClr val="FF0000"/>
                </a:solidFill>
              </a:rPr>
              <a:t>또 한가지 중요한 변화가 바로 우주전파환경 </a:t>
            </a:r>
            <a:r>
              <a:rPr lang="ko-KR" altLang="en-US" dirty="0" err="1">
                <a:solidFill>
                  <a:srgbClr val="FF0000"/>
                </a:solidFill>
              </a:rPr>
              <a:t>예경보</a:t>
            </a:r>
            <a:r>
              <a:rPr lang="ko-KR" altLang="en-US" dirty="0">
                <a:solidFill>
                  <a:srgbClr val="FF0000"/>
                </a:solidFill>
              </a:rPr>
              <a:t> 서비스에 대한 수요자 수의 대폭적인 증가입니다</a:t>
            </a:r>
            <a:r>
              <a:rPr lang="en-US" altLang="ko-KR" dirty="0">
                <a:solidFill>
                  <a:srgbClr val="FF0000"/>
                </a:solidFill>
              </a:rPr>
              <a:t>.</a:t>
            </a:r>
          </a:p>
          <a:p>
            <a:r>
              <a:rPr lang="ko-KR" altLang="en-US" dirty="0">
                <a:solidFill>
                  <a:srgbClr val="FF0000"/>
                </a:solidFill>
              </a:rPr>
              <a:t>센터 설립 시 </a:t>
            </a:r>
            <a:r>
              <a:rPr lang="en-US" altLang="ko-KR" dirty="0">
                <a:solidFill>
                  <a:srgbClr val="FF0000"/>
                </a:solidFill>
              </a:rPr>
              <a:t>200</a:t>
            </a:r>
            <a:r>
              <a:rPr lang="ko-KR" altLang="en-US" dirty="0">
                <a:solidFill>
                  <a:srgbClr val="FF0000"/>
                </a:solidFill>
              </a:rPr>
              <a:t>여명 수준이었던 국내 수요자 수는 </a:t>
            </a:r>
            <a:r>
              <a:rPr lang="en-US" altLang="ko-KR" dirty="0">
                <a:solidFill>
                  <a:srgbClr val="FF0000"/>
                </a:solidFill>
              </a:rPr>
              <a:t>2021</a:t>
            </a:r>
            <a:r>
              <a:rPr lang="ko-KR" altLang="en-US" dirty="0">
                <a:solidFill>
                  <a:srgbClr val="FF0000"/>
                </a:solidFill>
              </a:rPr>
              <a:t>년 현재 약 </a:t>
            </a:r>
            <a:r>
              <a:rPr lang="en-US" altLang="ko-KR" dirty="0">
                <a:solidFill>
                  <a:srgbClr val="FF0000"/>
                </a:solidFill>
              </a:rPr>
              <a:t>6</a:t>
            </a:r>
            <a:r>
              <a:rPr lang="ko-KR" altLang="en-US" dirty="0">
                <a:solidFill>
                  <a:srgbClr val="FF0000"/>
                </a:solidFill>
              </a:rPr>
              <a:t>천여명으로 </a:t>
            </a:r>
            <a:r>
              <a:rPr lang="en-US" altLang="ko-KR" dirty="0">
                <a:solidFill>
                  <a:srgbClr val="FF0000"/>
                </a:solidFill>
              </a:rPr>
              <a:t>30</a:t>
            </a:r>
            <a:r>
              <a:rPr lang="ko-KR" altLang="en-US" dirty="0" err="1">
                <a:solidFill>
                  <a:srgbClr val="FF0000"/>
                </a:solidFill>
              </a:rPr>
              <a:t>배이상</a:t>
            </a:r>
            <a:r>
              <a:rPr lang="ko-KR" altLang="en-US" dirty="0">
                <a:solidFill>
                  <a:srgbClr val="FF0000"/>
                </a:solidFill>
              </a:rPr>
              <a:t>  대폭 증가하였습니다</a:t>
            </a:r>
            <a:r>
              <a:rPr lang="en-US" altLang="ko-KR" dirty="0">
                <a:solidFill>
                  <a:srgbClr val="FF0000"/>
                </a:solidFill>
              </a:rPr>
              <a:t>.</a:t>
            </a:r>
          </a:p>
          <a:p>
            <a:endParaRPr lang="en-US" altLang="ko-KR" dirty="0">
              <a:solidFill>
                <a:srgbClr val="FF0000"/>
              </a:solidFill>
            </a:endParaRPr>
          </a:p>
          <a:p>
            <a:r>
              <a:rPr lang="ko-KR" altLang="en-US" dirty="0">
                <a:solidFill>
                  <a:srgbClr val="FF0000"/>
                </a:solidFill>
              </a:rPr>
              <a:t>분야별로 살펴보면 위성</a:t>
            </a:r>
            <a:r>
              <a:rPr lang="en-US" altLang="ko-KR" dirty="0">
                <a:solidFill>
                  <a:srgbClr val="FF0000"/>
                </a:solidFill>
              </a:rPr>
              <a:t>, </a:t>
            </a:r>
            <a:r>
              <a:rPr lang="ko-KR" altLang="en-US" dirty="0">
                <a:solidFill>
                  <a:srgbClr val="FF0000"/>
                </a:solidFill>
              </a:rPr>
              <a:t>항공</a:t>
            </a:r>
            <a:r>
              <a:rPr lang="en-US" altLang="ko-KR" dirty="0">
                <a:solidFill>
                  <a:srgbClr val="FF0000"/>
                </a:solidFill>
              </a:rPr>
              <a:t>, </a:t>
            </a:r>
            <a:r>
              <a:rPr lang="ko-KR" altLang="en-US" dirty="0">
                <a:solidFill>
                  <a:srgbClr val="FF0000"/>
                </a:solidFill>
              </a:rPr>
              <a:t>항법</a:t>
            </a:r>
            <a:r>
              <a:rPr lang="en-US" altLang="ko-KR" dirty="0">
                <a:solidFill>
                  <a:srgbClr val="FF0000"/>
                </a:solidFill>
              </a:rPr>
              <a:t>, </a:t>
            </a:r>
            <a:r>
              <a:rPr lang="ko-KR" altLang="en-US" dirty="0">
                <a:solidFill>
                  <a:srgbClr val="FF0000"/>
                </a:solidFill>
              </a:rPr>
              <a:t>전력</a:t>
            </a:r>
            <a:r>
              <a:rPr lang="en-US" altLang="ko-KR" dirty="0">
                <a:solidFill>
                  <a:srgbClr val="FF0000"/>
                </a:solidFill>
              </a:rPr>
              <a:t>, </a:t>
            </a:r>
            <a:r>
              <a:rPr lang="ko-KR" altLang="en-US" dirty="0">
                <a:solidFill>
                  <a:srgbClr val="FF0000"/>
                </a:solidFill>
              </a:rPr>
              <a:t>방송통신 등 국가 기반시설 관련 담당자는 약 </a:t>
            </a:r>
            <a:r>
              <a:rPr lang="en-US" altLang="ko-KR" dirty="0">
                <a:solidFill>
                  <a:srgbClr val="FF0000"/>
                </a:solidFill>
              </a:rPr>
              <a:t>1800</a:t>
            </a:r>
            <a:r>
              <a:rPr lang="ko-KR" altLang="en-US" dirty="0">
                <a:solidFill>
                  <a:srgbClr val="FF0000"/>
                </a:solidFill>
              </a:rPr>
              <a:t>여명으로</a:t>
            </a:r>
            <a:r>
              <a:rPr lang="en-US" altLang="ko-KR" dirty="0">
                <a:solidFill>
                  <a:srgbClr val="FF0000"/>
                </a:solidFill>
              </a:rPr>
              <a:t>, </a:t>
            </a:r>
            <a:r>
              <a:rPr lang="ko-KR" altLang="en-US" dirty="0">
                <a:solidFill>
                  <a:srgbClr val="FF0000"/>
                </a:solidFill>
              </a:rPr>
              <a:t>전체 수요자의 약 </a:t>
            </a:r>
            <a:r>
              <a:rPr lang="en-US" altLang="ko-KR" dirty="0">
                <a:solidFill>
                  <a:srgbClr val="FF0000"/>
                </a:solidFill>
              </a:rPr>
              <a:t>28%</a:t>
            </a:r>
            <a:r>
              <a:rPr lang="ko-KR" altLang="en-US" dirty="0">
                <a:solidFill>
                  <a:srgbClr val="FF0000"/>
                </a:solidFill>
              </a:rPr>
              <a:t>를 차지하고 있습니다</a:t>
            </a:r>
            <a:r>
              <a:rPr lang="en-US" altLang="ko-KR" dirty="0">
                <a:solidFill>
                  <a:srgbClr val="FF0000"/>
                </a:solidFill>
              </a:rPr>
              <a:t>.</a:t>
            </a:r>
          </a:p>
          <a:p>
            <a:r>
              <a:rPr lang="ko-KR" altLang="en-US" dirty="0">
                <a:solidFill>
                  <a:srgbClr val="FF0000"/>
                </a:solidFill>
              </a:rPr>
              <a:t>이는 우주전파환경의 중요성이 널리 확산되고 있다는 반증이기도 합니다</a:t>
            </a:r>
            <a:r>
              <a:rPr lang="en-US" altLang="ko-KR" dirty="0">
                <a:solidFill>
                  <a:srgbClr val="FF0000"/>
                </a:solidFill>
              </a:rPr>
              <a:t>.</a:t>
            </a:r>
            <a:endParaRPr lang="en-US" altLang="ko-KR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4EFCF4-EA1D-4E43-B73F-8D7141DAEC1B}" type="slidenum">
              <a:rPr lang="ko-KR" altLang="en-US" smtClean="0"/>
              <a:pPr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9585534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마지막으로 국내외 다양한 위성 관련 사업에 참여</a:t>
            </a:r>
            <a:r>
              <a:rPr lang="en-US" altLang="ko-KR" dirty="0"/>
              <a:t>/</a:t>
            </a:r>
            <a:r>
              <a:rPr lang="ko-KR" altLang="en-US" dirty="0"/>
              <a:t>협력하겠습니다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위성관측은 우주전파환경 예경보에서 필수적인 데이터입니다</a:t>
            </a:r>
            <a:endParaRPr lang="en-US" altLang="ko-KR" dirty="0"/>
          </a:p>
          <a:p>
            <a:r>
              <a:rPr lang="ko-KR" altLang="en-US" dirty="0"/>
              <a:t>태양풍 원시데이터 획득과 더불어 선진 위성데이터 처리기법 등의 원천기술과 운영 노하우를 얻기 위해 향후 </a:t>
            </a:r>
            <a:r>
              <a:rPr lang="en-US" altLang="ko-KR" dirty="0"/>
              <a:t>2025</a:t>
            </a:r>
            <a:r>
              <a:rPr lang="ko-KR" altLang="en-US" dirty="0"/>
              <a:t>년 발사 예정인 </a:t>
            </a:r>
            <a:r>
              <a:rPr lang="en-US" altLang="ko-KR" dirty="0"/>
              <a:t>NOAA</a:t>
            </a:r>
            <a:r>
              <a:rPr lang="ko-KR" altLang="en-US" dirty="0"/>
              <a:t>의  </a:t>
            </a:r>
            <a:r>
              <a:rPr lang="ko-KR" altLang="en-US" dirty="0" err="1"/>
              <a:t>스위포</a:t>
            </a:r>
            <a:r>
              <a:rPr lang="en-US" altLang="ko-KR" dirty="0"/>
              <a:t>-L1 </a:t>
            </a:r>
            <a:r>
              <a:rPr lang="ko-KR" altLang="en-US" dirty="0"/>
              <a:t>위성의 지상 수신국을 구축하고</a:t>
            </a:r>
            <a:r>
              <a:rPr lang="en-US" altLang="ko-KR" dirty="0"/>
              <a:t>, </a:t>
            </a:r>
            <a:r>
              <a:rPr lang="ko-KR" altLang="en-US" dirty="0"/>
              <a:t>운영하겠습니다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아울러</a:t>
            </a:r>
            <a:r>
              <a:rPr lang="en-US" altLang="ko-KR" dirty="0"/>
              <a:t>, NASA</a:t>
            </a:r>
            <a:r>
              <a:rPr lang="ko-KR" altLang="en-US" dirty="0"/>
              <a:t>의 신규 위성인 </a:t>
            </a:r>
            <a:r>
              <a:rPr lang="en-US" altLang="ko-KR" dirty="0"/>
              <a:t>IMAP</a:t>
            </a:r>
            <a:r>
              <a:rPr lang="ko-KR" altLang="en-US" dirty="0"/>
              <a:t>과 </a:t>
            </a:r>
            <a:r>
              <a:rPr lang="en-US" altLang="ko-KR" dirty="0"/>
              <a:t>ESA</a:t>
            </a:r>
            <a:r>
              <a:rPr lang="ko-KR" altLang="en-US" dirty="0"/>
              <a:t>의 </a:t>
            </a:r>
            <a:r>
              <a:rPr lang="ko-KR" altLang="en-US" dirty="0" err="1"/>
              <a:t>캐링턴</a:t>
            </a:r>
            <a:r>
              <a:rPr lang="en-US" altLang="ko-KR" dirty="0"/>
              <a:t>-L5</a:t>
            </a:r>
            <a:r>
              <a:rPr lang="ko-KR" altLang="en-US" dirty="0"/>
              <a:t> 위성 등의</a:t>
            </a:r>
            <a:r>
              <a:rPr lang="en-US" altLang="ko-KR" dirty="0"/>
              <a:t> </a:t>
            </a:r>
            <a:r>
              <a:rPr lang="ko-KR" altLang="en-US" dirty="0"/>
              <a:t>사업참여도 검토하겠습니다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또한</a:t>
            </a:r>
            <a:r>
              <a:rPr lang="en-US" altLang="ko-KR" dirty="0"/>
              <a:t>, </a:t>
            </a:r>
            <a:r>
              <a:rPr lang="ko-KR" altLang="en-US" dirty="0"/>
              <a:t>독자적 위성관측체계를 구축하기 위하여</a:t>
            </a:r>
            <a:r>
              <a:rPr lang="en-US" altLang="ko-KR" dirty="0"/>
              <a:t>, </a:t>
            </a:r>
            <a:r>
              <a:rPr lang="ko-KR" altLang="en-US" dirty="0"/>
              <a:t>총 </a:t>
            </a:r>
            <a:r>
              <a:rPr lang="en-US" altLang="ko-KR" dirty="0"/>
              <a:t>22</a:t>
            </a:r>
            <a:r>
              <a:rPr lang="ko-KR" altLang="en-US" dirty="0"/>
              <a:t>개의 초소형위성군으로 구성된 </a:t>
            </a:r>
            <a:r>
              <a:rPr lang="en-US" altLang="ko-KR" dirty="0"/>
              <a:t>‘</a:t>
            </a:r>
            <a:r>
              <a:rPr lang="ko-KR" altLang="en-US" dirty="0"/>
              <a:t>우주전파환경 초소형 정밀 관측 위성</a:t>
            </a:r>
            <a:r>
              <a:rPr lang="en-US" altLang="ko-KR" dirty="0"/>
              <a:t>’ </a:t>
            </a:r>
            <a:r>
              <a:rPr lang="ko-KR" altLang="en-US" dirty="0"/>
              <a:t>사업의</a:t>
            </a:r>
            <a:r>
              <a:rPr lang="en-US" altLang="ko-KR" dirty="0"/>
              <a:t> </a:t>
            </a:r>
            <a:r>
              <a:rPr lang="ko-KR" altLang="en-US" dirty="0"/>
              <a:t>추진도 적극 검토하겠습니다</a:t>
            </a:r>
            <a:r>
              <a:rPr lang="en-US" altLang="ko-KR" dirty="0"/>
              <a:t>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4EFCF4-EA1D-4E43-B73F-8D7141DAEC1B}" type="slidenum">
              <a:rPr lang="ko-KR" altLang="en-US" smtClean="0"/>
              <a:pPr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7090857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마지막으로 국내외 다양한 위성 관련 사업에 참여</a:t>
            </a:r>
            <a:r>
              <a:rPr lang="en-US" altLang="ko-KR" dirty="0"/>
              <a:t>/</a:t>
            </a:r>
            <a:r>
              <a:rPr lang="ko-KR" altLang="en-US" dirty="0"/>
              <a:t>협력하겠습니다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위성관측은 우주전파환경 예경보에서 필수적인 데이터입니다</a:t>
            </a:r>
            <a:endParaRPr lang="en-US" altLang="ko-KR" dirty="0"/>
          </a:p>
          <a:p>
            <a:r>
              <a:rPr lang="ko-KR" altLang="en-US" dirty="0"/>
              <a:t>태양풍 원시데이터 획득과 더불어 선진 위성데이터 처리기법 등의 원천기술과 운영 노하우를 얻기 위해 향후 </a:t>
            </a:r>
            <a:r>
              <a:rPr lang="en-US" altLang="ko-KR" dirty="0"/>
              <a:t>2025</a:t>
            </a:r>
            <a:r>
              <a:rPr lang="ko-KR" altLang="en-US" dirty="0"/>
              <a:t>년 발사 예정인 </a:t>
            </a:r>
            <a:r>
              <a:rPr lang="en-US" altLang="ko-KR" dirty="0"/>
              <a:t>NOAA</a:t>
            </a:r>
            <a:r>
              <a:rPr lang="ko-KR" altLang="en-US" dirty="0"/>
              <a:t>의  </a:t>
            </a:r>
            <a:r>
              <a:rPr lang="ko-KR" altLang="en-US" dirty="0" err="1"/>
              <a:t>스위포</a:t>
            </a:r>
            <a:r>
              <a:rPr lang="en-US" altLang="ko-KR" dirty="0"/>
              <a:t>-L1 </a:t>
            </a:r>
            <a:r>
              <a:rPr lang="ko-KR" altLang="en-US" dirty="0"/>
              <a:t>위성의 지상 수신국을 구축하고</a:t>
            </a:r>
            <a:r>
              <a:rPr lang="en-US" altLang="ko-KR" dirty="0"/>
              <a:t>, </a:t>
            </a:r>
            <a:r>
              <a:rPr lang="ko-KR" altLang="en-US" dirty="0"/>
              <a:t>운영하겠습니다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아울러</a:t>
            </a:r>
            <a:r>
              <a:rPr lang="en-US" altLang="ko-KR" dirty="0"/>
              <a:t>, NASA</a:t>
            </a:r>
            <a:r>
              <a:rPr lang="ko-KR" altLang="en-US" dirty="0"/>
              <a:t>의 신규 위성인 </a:t>
            </a:r>
            <a:r>
              <a:rPr lang="en-US" altLang="ko-KR" dirty="0"/>
              <a:t>IMAP</a:t>
            </a:r>
            <a:r>
              <a:rPr lang="ko-KR" altLang="en-US" dirty="0"/>
              <a:t>과 </a:t>
            </a:r>
            <a:r>
              <a:rPr lang="en-US" altLang="ko-KR" dirty="0"/>
              <a:t>ESA</a:t>
            </a:r>
            <a:r>
              <a:rPr lang="ko-KR" altLang="en-US" dirty="0"/>
              <a:t>의 </a:t>
            </a:r>
            <a:r>
              <a:rPr lang="ko-KR" altLang="en-US" dirty="0" err="1"/>
              <a:t>캐링턴</a:t>
            </a:r>
            <a:r>
              <a:rPr lang="en-US" altLang="ko-KR" dirty="0"/>
              <a:t>-L5</a:t>
            </a:r>
            <a:r>
              <a:rPr lang="ko-KR" altLang="en-US" dirty="0"/>
              <a:t> 위성 등의</a:t>
            </a:r>
            <a:r>
              <a:rPr lang="en-US" altLang="ko-KR" dirty="0"/>
              <a:t> </a:t>
            </a:r>
            <a:r>
              <a:rPr lang="ko-KR" altLang="en-US" dirty="0"/>
              <a:t>사업참여도 검토하겠습니다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또한</a:t>
            </a:r>
            <a:r>
              <a:rPr lang="en-US" altLang="ko-KR" dirty="0"/>
              <a:t>, </a:t>
            </a:r>
            <a:r>
              <a:rPr lang="ko-KR" altLang="en-US" dirty="0"/>
              <a:t>독자적 위성관측체계를 구축하기 위하여</a:t>
            </a:r>
            <a:r>
              <a:rPr lang="en-US" altLang="ko-KR" dirty="0"/>
              <a:t>, </a:t>
            </a:r>
            <a:r>
              <a:rPr lang="ko-KR" altLang="en-US" dirty="0"/>
              <a:t>총 </a:t>
            </a:r>
            <a:r>
              <a:rPr lang="en-US" altLang="ko-KR" dirty="0"/>
              <a:t>22</a:t>
            </a:r>
            <a:r>
              <a:rPr lang="ko-KR" altLang="en-US" dirty="0"/>
              <a:t>개의 초소형위성군으로 구성된 </a:t>
            </a:r>
            <a:r>
              <a:rPr lang="en-US" altLang="ko-KR" dirty="0"/>
              <a:t>‘</a:t>
            </a:r>
            <a:r>
              <a:rPr lang="ko-KR" altLang="en-US" dirty="0"/>
              <a:t>우주전파환경 초소형 정밀 관측 위성</a:t>
            </a:r>
            <a:r>
              <a:rPr lang="en-US" altLang="ko-KR" dirty="0"/>
              <a:t>’ </a:t>
            </a:r>
            <a:r>
              <a:rPr lang="ko-KR" altLang="en-US" dirty="0"/>
              <a:t>사업의</a:t>
            </a:r>
            <a:r>
              <a:rPr lang="en-US" altLang="ko-KR" dirty="0"/>
              <a:t> </a:t>
            </a:r>
            <a:r>
              <a:rPr lang="ko-KR" altLang="en-US" dirty="0"/>
              <a:t>추진도 적극 검토하겠습니다</a:t>
            </a:r>
            <a:r>
              <a:rPr lang="en-US" altLang="ko-KR" dirty="0"/>
              <a:t>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4EFCF4-EA1D-4E43-B73F-8D7141DAEC1B}" type="slidenum">
              <a:rPr lang="ko-KR" altLang="en-US" smtClean="0"/>
              <a:pPr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7090857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8649F44-BE57-43E9-AB91-C504062E80E7}" type="datetime1">
              <a:rPr lang="ko-KR" altLang="en-US" smtClean="0"/>
              <a:pPr/>
              <a:t>2022-06-10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01D41AD-3752-475A-ABB1-D0190E1CA0DA}" type="slidenum">
              <a:rPr lang="ko-KR" altLang="en-US" smtClean="0"/>
              <a:pPr/>
              <a:t>‹#›</a:t>
            </a:fld>
            <a:endParaRPr lang="ko-KR" altLang="en-US"/>
          </a:p>
        </p:txBody>
      </p:sp>
      <p:pic>
        <p:nvPicPr>
          <p:cNvPr id="7" name="그림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038" y="6356351"/>
            <a:ext cx="1641678" cy="381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01939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5493C19-DE5B-4029-9C94-5F911A3413F0}" type="datetime1">
              <a:rPr lang="ko-KR" altLang="en-US" smtClean="0"/>
              <a:pPr/>
              <a:t>2022-06-10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09000" y="6516161"/>
            <a:ext cx="516472" cy="365125"/>
          </a:xfrm>
          <a:prstGeom prst="rect">
            <a:avLst/>
          </a:prstGeom>
        </p:spPr>
        <p:txBody>
          <a:bodyPr/>
          <a:lstStyle>
            <a:lvl1pPr algn="r">
              <a:defRPr sz="1400" b="1">
                <a:solidFill>
                  <a:schemeClr val="bg1"/>
                </a:solidFill>
              </a:defRPr>
            </a:lvl1pPr>
          </a:lstStyle>
          <a:p>
            <a:fld id="{601D41AD-3752-475A-ABB1-D0190E1CA0D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grpSp>
        <p:nvGrpSpPr>
          <p:cNvPr id="9" name="그룹 8"/>
          <p:cNvGrpSpPr/>
          <p:nvPr userDrawn="1"/>
        </p:nvGrpSpPr>
        <p:grpSpPr>
          <a:xfrm>
            <a:off x="628650" y="6347819"/>
            <a:ext cx="1378291" cy="336684"/>
            <a:chOff x="4026011" y="1039155"/>
            <a:chExt cx="1607050" cy="392564"/>
          </a:xfrm>
        </p:grpSpPr>
        <p:sp>
          <p:nvSpPr>
            <p:cNvPr id="10" name="타원 9">
              <a:extLst>
                <a:ext uri="{FF2B5EF4-FFF2-40B4-BE49-F238E27FC236}">
                  <a16:creationId xmlns:a16="http://schemas.microsoft.com/office/drawing/2014/main" xmlns="" id="{C1AA49B1-9407-439E-8A26-53EF40388A17}"/>
                </a:ext>
              </a:extLst>
            </p:cNvPr>
            <p:cNvSpPr/>
            <p:nvPr/>
          </p:nvSpPr>
          <p:spPr>
            <a:xfrm>
              <a:off x="4041995" y="1053892"/>
              <a:ext cx="366061" cy="36126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Freeform 5"/>
            <p:cNvSpPr>
              <a:spLocks/>
            </p:cNvSpPr>
            <p:nvPr/>
          </p:nvSpPr>
          <p:spPr bwMode="auto">
            <a:xfrm>
              <a:off x="4026011" y="1039155"/>
              <a:ext cx="394096" cy="386429"/>
            </a:xfrm>
            <a:custGeom>
              <a:avLst/>
              <a:gdLst>
                <a:gd name="T0" fmla="*/ 473 w 616"/>
                <a:gd name="T1" fmla="*/ 292 h 605"/>
                <a:gd name="T2" fmla="*/ 316 w 616"/>
                <a:gd name="T3" fmla="*/ 325 h 605"/>
                <a:gd name="T4" fmla="*/ 223 w 616"/>
                <a:gd name="T5" fmla="*/ 376 h 605"/>
                <a:gd name="T6" fmla="*/ 116 w 616"/>
                <a:gd name="T7" fmla="*/ 295 h 605"/>
                <a:gd name="T8" fmla="*/ 116 w 616"/>
                <a:gd name="T9" fmla="*/ 295 h 605"/>
                <a:gd name="T10" fmla="*/ 116 w 616"/>
                <a:gd name="T11" fmla="*/ 294 h 605"/>
                <a:gd name="T12" fmla="*/ 115 w 616"/>
                <a:gd name="T13" fmla="*/ 292 h 605"/>
                <a:gd name="T14" fmla="*/ 110 w 616"/>
                <a:gd name="T15" fmla="*/ 248 h 605"/>
                <a:gd name="T16" fmla="*/ 358 w 616"/>
                <a:gd name="T17" fmla="*/ 39 h 605"/>
                <a:gd name="T18" fmla="*/ 616 w 616"/>
                <a:gd name="T19" fmla="*/ 217 h 605"/>
                <a:gd name="T20" fmla="*/ 614 w 616"/>
                <a:gd name="T21" fmla="*/ 213 h 605"/>
                <a:gd name="T22" fmla="*/ 316 w 616"/>
                <a:gd name="T23" fmla="*/ 0 h 605"/>
                <a:gd name="T24" fmla="*/ 0 w 616"/>
                <a:gd name="T25" fmla="*/ 316 h 605"/>
                <a:gd name="T26" fmla="*/ 268 w 616"/>
                <a:gd name="T27" fmla="*/ 605 h 605"/>
                <a:gd name="T28" fmla="*/ 515 w 616"/>
                <a:gd name="T29" fmla="*/ 439 h 605"/>
                <a:gd name="T30" fmla="*/ 473 w 616"/>
                <a:gd name="T31" fmla="*/ 292 h 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16" h="605">
                  <a:moveTo>
                    <a:pt x="473" y="292"/>
                  </a:moveTo>
                  <a:cubicBezTo>
                    <a:pt x="420" y="256"/>
                    <a:pt x="352" y="271"/>
                    <a:pt x="316" y="325"/>
                  </a:cubicBezTo>
                  <a:cubicBezTo>
                    <a:pt x="286" y="371"/>
                    <a:pt x="241" y="376"/>
                    <a:pt x="223" y="376"/>
                  </a:cubicBezTo>
                  <a:cubicBezTo>
                    <a:pt x="167" y="376"/>
                    <a:pt x="128" y="336"/>
                    <a:pt x="116" y="295"/>
                  </a:cubicBezTo>
                  <a:cubicBezTo>
                    <a:pt x="116" y="295"/>
                    <a:pt x="116" y="295"/>
                    <a:pt x="116" y="295"/>
                  </a:cubicBezTo>
                  <a:cubicBezTo>
                    <a:pt x="116" y="294"/>
                    <a:pt x="116" y="294"/>
                    <a:pt x="116" y="294"/>
                  </a:cubicBezTo>
                  <a:cubicBezTo>
                    <a:pt x="116" y="293"/>
                    <a:pt x="115" y="293"/>
                    <a:pt x="115" y="292"/>
                  </a:cubicBezTo>
                  <a:cubicBezTo>
                    <a:pt x="111" y="275"/>
                    <a:pt x="110" y="267"/>
                    <a:pt x="110" y="248"/>
                  </a:cubicBezTo>
                  <a:cubicBezTo>
                    <a:pt x="110" y="149"/>
                    <a:pt x="211" y="39"/>
                    <a:pt x="358" y="39"/>
                  </a:cubicBezTo>
                  <a:cubicBezTo>
                    <a:pt x="508" y="39"/>
                    <a:pt x="593" y="153"/>
                    <a:pt x="616" y="217"/>
                  </a:cubicBezTo>
                  <a:cubicBezTo>
                    <a:pt x="615" y="215"/>
                    <a:pt x="615" y="214"/>
                    <a:pt x="614" y="213"/>
                  </a:cubicBezTo>
                  <a:cubicBezTo>
                    <a:pt x="572" y="89"/>
                    <a:pt x="454" y="0"/>
                    <a:pt x="316" y="0"/>
                  </a:cubicBezTo>
                  <a:cubicBezTo>
                    <a:pt x="141" y="0"/>
                    <a:pt x="0" y="141"/>
                    <a:pt x="0" y="316"/>
                  </a:cubicBezTo>
                  <a:cubicBezTo>
                    <a:pt x="0" y="471"/>
                    <a:pt x="112" y="605"/>
                    <a:pt x="268" y="605"/>
                  </a:cubicBezTo>
                  <a:cubicBezTo>
                    <a:pt x="393" y="605"/>
                    <a:pt x="476" y="535"/>
                    <a:pt x="515" y="439"/>
                  </a:cubicBezTo>
                  <a:cubicBezTo>
                    <a:pt x="536" y="387"/>
                    <a:pt x="521" y="325"/>
                    <a:pt x="473" y="292"/>
                  </a:cubicBezTo>
                  <a:close/>
                </a:path>
              </a:pathLst>
            </a:custGeom>
            <a:solidFill>
              <a:srgbClr val="0039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2" name="Freeform 6"/>
            <p:cNvSpPr>
              <a:spLocks/>
            </p:cNvSpPr>
            <p:nvPr/>
          </p:nvSpPr>
          <p:spPr bwMode="auto">
            <a:xfrm>
              <a:off x="4096549" y="1065224"/>
              <a:ext cx="332758" cy="366495"/>
            </a:xfrm>
            <a:custGeom>
              <a:avLst/>
              <a:gdLst>
                <a:gd name="T0" fmla="*/ 508 w 521"/>
                <a:gd name="T1" fmla="*/ 184 h 574"/>
                <a:gd name="T2" fmla="*/ 248 w 521"/>
                <a:gd name="T3" fmla="*/ 0 h 574"/>
                <a:gd name="T4" fmla="*/ 0 w 521"/>
                <a:gd name="T5" fmla="*/ 209 h 574"/>
                <a:gd name="T6" fmla="*/ 5 w 521"/>
                <a:gd name="T7" fmla="*/ 253 h 574"/>
                <a:gd name="T8" fmla="*/ 2 w 521"/>
                <a:gd name="T9" fmla="*/ 231 h 574"/>
                <a:gd name="T10" fmla="*/ 212 w 521"/>
                <a:gd name="T11" fmla="*/ 56 h 574"/>
                <a:gd name="T12" fmla="*/ 472 w 521"/>
                <a:gd name="T13" fmla="*/ 316 h 574"/>
                <a:gd name="T14" fmla="*/ 313 w 521"/>
                <a:gd name="T15" fmla="*/ 573 h 574"/>
                <a:gd name="T16" fmla="*/ 313 w 521"/>
                <a:gd name="T17" fmla="*/ 574 h 574"/>
                <a:gd name="T18" fmla="*/ 521 w 521"/>
                <a:gd name="T19" fmla="*/ 277 h 574"/>
                <a:gd name="T20" fmla="*/ 508 w 521"/>
                <a:gd name="T21" fmla="*/ 184 h 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21" h="574">
                  <a:moveTo>
                    <a:pt x="508" y="184"/>
                  </a:moveTo>
                  <a:cubicBezTo>
                    <a:pt x="489" y="122"/>
                    <a:pt x="403" y="0"/>
                    <a:pt x="248" y="0"/>
                  </a:cubicBezTo>
                  <a:cubicBezTo>
                    <a:pt x="101" y="0"/>
                    <a:pt x="0" y="110"/>
                    <a:pt x="0" y="209"/>
                  </a:cubicBezTo>
                  <a:cubicBezTo>
                    <a:pt x="0" y="228"/>
                    <a:pt x="1" y="236"/>
                    <a:pt x="5" y="253"/>
                  </a:cubicBezTo>
                  <a:cubicBezTo>
                    <a:pt x="3" y="246"/>
                    <a:pt x="2" y="238"/>
                    <a:pt x="2" y="231"/>
                  </a:cubicBezTo>
                  <a:cubicBezTo>
                    <a:pt x="2" y="128"/>
                    <a:pt x="106" y="56"/>
                    <a:pt x="212" y="56"/>
                  </a:cubicBezTo>
                  <a:cubicBezTo>
                    <a:pt x="356" y="56"/>
                    <a:pt x="472" y="173"/>
                    <a:pt x="472" y="316"/>
                  </a:cubicBezTo>
                  <a:cubicBezTo>
                    <a:pt x="472" y="429"/>
                    <a:pt x="407" y="527"/>
                    <a:pt x="313" y="573"/>
                  </a:cubicBezTo>
                  <a:cubicBezTo>
                    <a:pt x="313" y="574"/>
                    <a:pt x="313" y="574"/>
                    <a:pt x="313" y="574"/>
                  </a:cubicBezTo>
                  <a:cubicBezTo>
                    <a:pt x="435" y="530"/>
                    <a:pt x="521" y="413"/>
                    <a:pt x="521" y="277"/>
                  </a:cubicBezTo>
                  <a:cubicBezTo>
                    <a:pt x="521" y="244"/>
                    <a:pt x="517" y="216"/>
                    <a:pt x="508" y="184"/>
                  </a:cubicBezTo>
                  <a:close/>
                </a:path>
              </a:pathLst>
            </a:custGeom>
            <a:solidFill>
              <a:srgbClr val="ED1A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3" name="Freeform 7"/>
            <p:cNvSpPr>
              <a:spLocks noEditPoints="1"/>
            </p:cNvSpPr>
            <p:nvPr/>
          </p:nvSpPr>
          <p:spPr bwMode="auto">
            <a:xfrm>
              <a:off x="4502912" y="1086692"/>
              <a:ext cx="65939" cy="67472"/>
            </a:xfrm>
            <a:custGeom>
              <a:avLst/>
              <a:gdLst>
                <a:gd name="T0" fmla="*/ 28 w 43"/>
                <a:gd name="T1" fmla="*/ 35 h 44"/>
                <a:gd name="T2" fmla="*/ 28 w 43"/>
                <a:gd name="T3" fmla="*/ 39 h 44"/>
                <a:gd name="T4" fmla="*/ 0 w 43"/>
                <a:gd name="T5" fmla="*/ 39 h 44"/>
                <a:gd name="T6" fmla="*/ 0 w 43"/>
                <a:gd name="T7" fmla="*/ 35 h 44"/>
                <a:gd name="T8" fmla="*/ 9 w 43"/>
                <a:gd name="T9" fmla="*/ 35 h 44"/>
                <a:gd name="T10" fmla="*/ 9 w 43"/>
                <a:gd name="T11" fmla="*/ 20 h 44"/>
                <a:gd name="T12" fmla="*/ 14 w 43"/>
                <a:gd name="T13" fmla="*/ 20 h 44"/>
                <a:gd name="T14" fmla="*/ 14 w 43"/>
                <a:gd name="T15" fmla="*/ 35 h 44"/>
                <a:gd name="T16" fmla="*/ 28 w 43"/>
                <a:gd name="T17" fmla="*/ 35 h 44"/>
                <a:gd name="T18" fmla="*/ 20 w 43"/>
                <a:gd name="T19" fmla="*/ 29 h 44"/>
                <a:gd name="T20" fmla="*/ 20 w 43"/>
                <a:gd name="T21" fmla="*/ 7 h 44"/>
                <a:gd name="T22" fmla="*/ 2 w 43"/>
                <a:gd name="T23" fmla="*/ 7 h 44"/>
                <a:gd name="T24" fmla="*/ 2 w 43"/>
                <a:gd name="T25" fmla="*/ 3 h 44"/>
                <a:gd name="T26" fmla="*/ 25 w 43"/>
                <a:gd name="T27" fmla="*/ 3 h 44"/>
                <a:gd name="T28" fmla="*/ 25 w 43"/>
                <a:gd name="T29" fmla="*/ 29 h 44"/>
                <a:gd name="T30" fmla="*/ 20 w 43"/>
                <a:gd name="T31" fmla="*/ 29 h 44"/>
                <a:gd name="T32" fmla="*/ 37 w 43"/>
                <a:gd name="T33" fmla="*/ 44 h 44"/>
                <a:gd name="T34" fmla="*/ 32 w 43"/>
                <a:gd name="T35" fmla="*/ 44 h 44"/>
                <a:gd name="T36" fmla="*/ 32 w 43"/>
                <a:gd name="T37" fmla="*/ 0 h 44"/>
                <a:gd name="T38" fmla="*/ 37 w 43"/>
                <a:gd name="T39" fmla="*/ 0 h 44"/>
                <a:gd name="T40" fmla="*/ 37 w 43"/>
                <a:gd name="T41" fmla="*/ 19 h 44"/>
                <a:gd name="T42" fmla="*/ 43 w 43"/>
                <a:gd name="T43" fmla="*/ 19 h 44"/>
                <a:gd name="T44" fmla="*/ 43 w 43"/>
                <a:gd name="T45" fmla="*/ 24 h 44"/>
                <a:gd name="T46" fmla="*/ 37 w 43"/>
                <a:gd name="T47" fmla="*/ 24 h 44"/>
                <a:gd name="T48" fmla="*/ 37 w 43"/>
                <a:gd name="T49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3" h="44">
                  <a:moveTo>
                    <a:pt x="28" y="35"/>
                  </a:moveTo>
                  <a:lnTo>
                    <a:pt x="28" y="39"/>
                  </a:lnTo>
                  <a:lnTo>
                    <a:pt x="0" y="39"/>
                  </a:lnTo>
                  <a:lnTo>
                    <a:pt x="0" y="35"/>
                  </a:lnTo>
                  <a:lnTo>
                    <a:pt x="9" y="35"/>
                  </a:lnTo>
                  <a:lnTo>
                    <a:pt x="9" y="20"/>
                  </a:lnTo>
                  <a:lnTo>
                    <a:pt x="14" y="20"/>
                  </a:lnTo>
                  <a:lnTo>
                    <a:pt x="14" y="35"/>
                  </a:lnTo>
                  <a:lnTo>
                    <a:pt x="28" y="35"/>
                  </a:lnTo>
                  <a:close/>
                  <a:moveTo>
                    <a:pt x="20" y="29"/>
                  </a:moveTo>
                  <a:lnTo>
                    <a:pt x="20" y="7"/>
                  </a:lnTo>
                  <a:lnTo>
                    <a:pt x="2" y="7"/>
                  </a:lnTo>
                  <a:lnTo>
                    <a:pt x="2" y="3"/>
                  </a:lnTo>
                  <a:lnTo>
                    <a:pt x="25" y="3"/>
                  </a:lnTo>
                  <a:lnTo>
                    <a:pt x="25" y="29"/>
                  </a:lnTo>
                  <a:lnTo>
                    <a:pt x="20" y="29"/>
                  </a:lnTo>
                  <a:close/>
                  <a:moveTo>
                    <a:pt x="37" y="44"/>
                  </a:moveTo>
                  <a:lnTo>
                    <a:pt x="32" y="44"/>
                  </a:lnTo>
                  <a:lnTo>
                    <a:pt x="32" y="0"/>
                  </a:lnTo>
                  <a:lnTo>
                    <a:pt x="37" y="0"/>
                  </a:lnTo>
                  <a:lnTo>
                    <a:pt x="37" y="19"/>
                  </a:lnTo>
                  <a:lnTo>
                    <a:pt x="43" y="19"/>
                  </a:lnTo>
                  <a:lnTo>
                    <a:pt x="43" y="24"/>
                  </a:lnTo>
                  <a:lnTo>
                    <a:pt x="37" y="24"/>
                  </a:lnTo>
                  <a:lnTo>
                    <a:pt x="37" y="4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" name="Freeform 8"/>
            <p:cNvSpPr>
              <a:spLocks noEditPoints="1"/>
            </p:cNvSpPr>
            <p:nvPr/>
          </p:nvSpPr>
          <p:spPr bwMode="auto">
            <a:xfrm>
              <a:off x="4571917" y="1085158"/>
              <a:ext cx="65939" cy="69006"/>
            </a:xfrm>
            <a:custGeom>
              <a:avLst/>
              <a:gdLst>
                <a:gd name="T0" fmla="*/ 61 w 102"/>
                <a:gd name="T1" fmla="*/ 9 h 106"/>
                <a:gd name="T2" fmla="*/ 61 w 102"/>
                <a:gd name="T3" fmla="*/ 20 h 106"/>
                <a:gd name="T4" fmla="*/ 0 w 102"/>
                <a:gd name="T5" fmla="*/ 20 h 106"/>
                <a:gd name="T6" fmla="*/ 0 w 102"/>
                <a:gd name="T7" fmla="*/ 9 h 106"/>
                <a:gd name="T8" fmla="*/ 24 w 102"/>
                <a:gd name="T9" fmla="*/ 9 h 106"/>
                <a:gd name="T10" fmla="*/ 24 w 102"/>
                <a:gd name="T11" fmla="*/ 0 h 106"/>
                <a:gd name="T12" fmla="*/ 38 w 102"/>
                <a:gd name="T13" fmla="*/ 0 h 106"/>
                <a:gd name="T14" fmla="*/ 38 w 102"/>
                <a:gd name="T15" fmla="*/ 9 h 106"/>
                <a:gd name="T16" fmla="*/ 61 w 102"/>
                <a:gd name="T17" fmla="*/ 9 h 106"/>
                <a:gd name="T18" fmla="*/ 4 w 102"/>
                <a:gd name="T19" fmla="*/ 71 h 106"/>
                <a:gd name="T20" fmla="*/ 87 w 102"/>
                <a:gd name="T21" fmla="*/ 71 h 106"/>
                <a:gd name="T22" fmla="*/ 87 w 102"/>
                <a:gd name="T23" fmla="*/ 106 h 106"/>
                <a:gd name="T24" fmla="*/ 74 w 102"/>
                <a:gd name="T25" fmla="*/ 106 h 106"/>
                <a:gd name="T26" fmla="*/ 74 w 102"/>
                <a:gd name="T27" fmla="*/ 82 h 106"/>
                <a:gd name="T28" fmla="*/ 4 w 102"/>
                <a:gd name="T29" fmla="*/ 82 h 106"/>
                <a:gd name="T30" fmla="*/ 4 w 102"/>
                <a:gd name="T31" fmla="*/ 71 h 106"/>
                <a:gd name="T32" fmla="*/ 55 w 102"/>
                <a:gd name="T33" fmla="*/ 44 h 106"/>
                <a:gd name="T34" fmla="*/ 53 w 102"/>
                <a:gd name="T35" fmla="*/ 53 h 106"/>
                <a:gd name="T36" fmla="*/ 48 w 102"/>
                <a:gd name="T37" fmla="*/ 60 h 106"/>
                <a:gd name="T38" fmla="*/ 40 w 102"/>
                <a:gd name="T39" fmla="*/ 65 h 106"/>
                <a:gd name="T40" fmla="*/ 31 w 102"/>
                <a:gd name="T41" fmla="*/ 66 h 106"/>
                <a:gd name="T42" fmla="*/ 21 w 102"/>
                <a:gd name="T43" fmla="*/ 65 h 106"/>
                <a:gd name="T44" fmla="*/ 14 w 102"/>
                <a:gd name="T45" fmla="*/ 60 h 106"/>
                <a:gd name="T46" fmla="*/ 8 w 102"/>
                <a:gd name="T47" fmla="*/ 53 h 106"/>
                <a:gd name="T48" fmla="*/ 7 w 102"/>
                <a:gd name="T49" fmla="*/ 44 h 106"/>
                <a:gd name="T50" fmla="*/ 8 w 102"/>
                <a:gd name="T51" fmla="*/ 35 h 106"/>
                <a:gd name="T52" fmla="*/ 14 w 102"/>
                <a:gd name="T53" fmla="*/ 28 h 106"/>
                <a:gd name="T54" fmla="*/ 21 w 102"/>
                <a:gd name="T55" fmla="*/ 24 h 106"/>
                <a:gd name="T56" fmla="*/ 31 w 102"/>
                <a:gd name="T57" fmla="*/ 22 h 106"/>
                <a:gd name="T58" fmla="*/ 40 w 102"/>
                <a:gd name="T59" fmla="*/ 24 h 106"/>
                <a:gd name="T60" fmla="*/ 48 w 102"/>
                <a:gd name="T61" fmla="*/ 28 h 106"/>
                <a:gd name="T62" fmla="*/ 53 w 102"/>
                <a:gd name="T63" fmla="*/ 35 h 106"/>
                <a:gd name="T64" fmla="*/ 55 w 102"/>
                <a:gd name="T65" fmla="*/ 44 h 106"/>
                <a:gd name="T66" fmla="*/ 43 w 102"/>
                <a:gd name="T67" fmla="*/ 44 h 106"/>
                <a:gd name="T68" fmla="*/ 39 w 102"/>
                <a:gd name="T69" fmla="*/ 36 h 106"/>
                <a:gd name="T70" fmla="*/ 31 w 102"/>
                <a:gd name="T71" fmla="*/ 33 h 106"/>
                <a:gd name="T72" fmla="*/ 23 w 102"/>
                <a:gd name="T73" fmla="*/ 36 h 106"/>
                <a:gd name="T74" fmla="*/ 19 w 102"/>
                <a:gd name="T75" fmla="*/ 44 h 106"/>
                <a:gd name="T76" fmla="*/ 23 w 102"/>
                <a:gd name="T77" fmla="*/ 52 h 106"/>
                <a:gd name="T78" fmla="*/ 31 w 102"/>
                <a:gd name="T79" fmla="*/ 55 h 106"/>
                <a:gd name="T80" fmla="*/ 39 w 102"/>
                <a:gd name="T81" fmla="*/ 52 h 106"/>
                <a:gd name="T82" fmla="*/ 43 w 102"/>
                <a:gd name="T83" fmla="*/ 44 h 106"/>
                <a:gd name="T84" fmla="*/ 87 w 102"/>
                <a:gd name="T85" fmla="*/ 65 h 106"/>
                <a:gd name="T86" fmla="*/ 74 w 102"/>
                <a:gd name="T87" fmla="*/ 65 h 106"/>
                <a:gd name="T88" fmla="*/ 74 w 102"/>
                <a:gd name="T89" fmla="*/ 2 h 106"/>
                <a:gd name="T90" fmla="*/ 87 w 102"/>
                <a:gd name="T91" fmla="*/ 2 h 106"/>
                <a:gd name="T92" fmla="*/ 87 w 102"/>
                <a:gd name="T93" fmla="*/ 27 h 106"/>
                <a:gd name="T94" fmla="*/ 102 w 102"/>
                <a:gd name="T95" fmla="*/ 27 h 106"/>
                <a:gd name="T96" fmla="*/ 102 w 102"/>
                <a:gd name="T97" fmla="*/ 39 h 106"/>
                <a:gd name="T98" fmla="*/ 87 w 102"/>
                <a:gd name="T99" fmla="*/ 39 h 106"/>
                <a:gd name="T100" fmla="*/ 87 w 102"/>
                <a:gd name="T101" fmla="*/ 6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2" h="106">
                  <a:moveTo>
                    <a:pt x="61" y="9"/>
                  </a:moveTo>
                  <a:cubicBezTo>
                    <a:pt x="61" y="20"/>
                    <a:pt x="61" y="20"/>
                    <a:pt x="61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8" y="9"/>
                    <a:pt x="38" y="9"/>
                    <a:pt x="38" y="9"/>
                  </a:cubicBezTo>
                  <a:lnTo>
                    <a:pt x="61" y="9"/>
                  </a:lnTo>
                  <a:close/>
                  <a:moveTo>
                    <a:pt x="4" y="71"/>
                  </a:moveTo>
                  <a:cubicBezTo>
                    <a:pt x="87" y="71"/>
                    <a:pt x="87" y="71"/>
                    <a:pt x="87" y="71"/>
                  </a:cubicBezTo>
                  <a:cubicBezTo>
                    <a:pt x="87" y="106"/>
                    <a:pt x="87" y="106"/>
                    <a:pt x="87" y="106"/>
                  </a:cubicBezTo>
                  <a:cubicBezTo>
                    <a:pt x="74" y="106"/>
                    <a:pt x="74" y="106"/>
                    <a:pt x="74" y="106"/>
                  </a:cubicBezTo>
                  <a:cubicBezTo>
                    <a:pt x="74" y="82"/>
                    <a:pt x="74" y="82"/>
                    <a:pt x="74" y="82"/>
                  </a:cubicBezTo>
                  <a:cubicBezTo>
                    <a:pt x="4" y="82"/>
                    <a:pt x="4" y="82"/>
                    <a:pt x="4" y="82"/>
                  </a:cubicBezTo>
                  <a:lnTo>
                    <a:pt x="4" y="71"/>
                  </a:lnTo>
                  <a:close/>
                  <a:moveTo>
                    <a:pt x="55" y="44"/>
                  </a:moveTo>
                  <a:cubicBezTo>
                    <a:pt x="55" y="47"/>
                    <a:pt x="54" y="50"/>
                    <a:pt x="53" y="53"/>
                  </a:cubicBezTo>
                  <a:cubicBezTo>
                    <a:pt x="52" y="56"/>
                    <a:pt x="50" y="58"/>
                    <a:pt x="48" y="60"/>
                  </a:cubicBezTo>
                  <a:cubicBezTo>
                    <a:pt x="46" y="62"/>
                    <a:pt x="43" y="63"/>
                    <a:pt x="40" y="65"/>
                  </a:cubicBezTo>
                  <a:cubicBezTo>
                    <a:pt x="37" y="66"/>
                    <a:pt x="34" y="66"/>
                    <a:pt x="31" y="66"/>
                  </a:cubicBezTo>
                  <a:cubicBezTo>
                    <a:pt x="27" y="66"/>
                    <a:pt x="24" y="66"/>
                    <a:pt x="21" y="65"/>
                  </a:cubicBezTo>
                  <a:cubicBezTo>
                    <a:pt x="18" y="63"/>
                    <a:pt x="16" y="62"/>
                    <a:pt x="14" y="60"/>
                  </a:cubicBezTo>
                  <a:cubicBezTo>
                    <a:pt x="11" y="58"/>
                    <a:pt x="10" y="56"/>
                    <a:pt x="8" y="53"/>
                  </a:cubicBezTo>
                  <a:cubicBezTo>
                    <a:pt x="7" y="50"/>
                    <a:pt x="7" y="47"/>
                    <a:pt x="7" y="44"/>
                  </a:cubicBezTo>
                  <a:cubicBezTo>
                    <a:pt x="7" y="41"/>
                    <a:pt x="7" y="38"/>
                    <a:pt x="8" y="35"/>
                  </a:cubicBezTo>
                  <a:cubicBezTo>
                    <a:pt x="10" y="33"/>
                    <a:pt x="11" y="30"/>
                    <a:pt x="14" y="28"/>
                  </a:cubicBezTo>
                  <a:cubicBezTo>
                    <a:pt x="16" y="26"/>
                    <a:pt x="18" y="25"/>
                    <a:pt x="21" y="24"/>
                  </a:cubicBezTo>
                  <a:cubicBezTo>
                    <a:pt x="24" y="22"/>
                    <a:pt x="27" y="22"/>
                    <a:pt x="31" y="22"/>
                  </a:cubicBezTo>
                  <a:cubicBezTo>
                    <a:pt x="34" y="22"/>
                    <a:pt x="37" y="22"/>
                    <a:pt x="40" y="24"/>
                  </a:cubicBezTo>
                  <a:cubicBezTo>
                    <a:pt x="43" y="25"/>
                    <a:pt x="46" y="26"/>
                    <a:pt x="48" y="28"/>
                  </a:cubicBezTo>
                  <a:cubicBezTo>
                    <a:pt x="50" y="30"/>
                    <a:pt x="52" y="33"/>
                    <a:pt x="53" y="35"/>
                  </a:cubicBezTo>
                  <a:cubicBezTo>
                    <a:pt x="54" y="38"/>
                    <a:pt x="55" y="41"/>
                    <a:pt x="55" y="44"/>
                  </a:cubicBezTo>
                  <a:close/>
                  <a:moveTo>
                    <a:pt x="43" y="44"/>
                  </a:moveTo>
                  <a:cubicBezTo>
                    <a:pt x="43" y="41"/>
                    <a:pt x="41" y="38"/>
                    <a:pt x="39" y="36"/>
                  </a:cubicBezTo>
                  <a:cubicBezTo>
                    <a:pt x="37" y="34"/>
                    <a:pt x="34" y="33"/>
                    <a:pt x="31" y="33"/>
                  </a:cubicBezTo>
                  <a:cubicBezTo>
                    <a:pt x="28" y="33"/>
                    <a:pt x="25" y="34"/>
                    <a:pt x="23" y="36"/>
                  </a:cubicBezTo>
                  <a:cubicBezTo>
                    <a:pt x="20" y="38"/>
                    <a:pt x="19" y="41"/>
                    <a:pt x="19" y="44"/>
                  </a:cubicBezTo>
                  <a:cubicBezTo>
                    <a:pt x="19" y="47"/>
                    <a:pt x="20" y="50"/>
                    <a:pt x="23" y="52"/>
                  </a:cubicBezTo>
                  <a:cubicBezTo>
                    <a:pt x="25" y="54"/>
                    <a:pt x="28" y="55"/>
                    <a:pt x="31" y="55"/>
                  </a:cubicBezTo>
                  <a:cubicBezTo>
                    <a:pt x="34" y="55"/>
                    <a:pt x="37" y="54"/>
                    <a:pt x="39" y="52"/>
                  </a:cubicBezTo>
                  <a:cubicBezTo>
                    <a:pt x="41" y="50"/>
                    <a:pt x="43" y="47"/>
                    <a:pt x="43" y="44"/>
                  </a:cubicBezTo>
                  <a:close/>
                  <a:moveTo>
                    <a:pt x="87" y="65"/>
                  </a:moveTo>
                  <a:cubicBezTo>
                    <a:pt x="74" y="65"/>
                    <a:pt x="74" y="65"/>
                    <a:pt x="74" y="65"/>
                  </a:cubicBezTo>
                  <a:cubicBezTo>
                    <a:pt x="74" y="2"/>
                    <a:pt x="74" y="2"/>
                    <a:pt x="74" y="2"/>
                  </a:cubicBezTo>
                  <a:cubicBezTo>
                    <a:pt x="87" y="2"/>
                    <a:pt x="87" y="2"/>
                    <a:pt x="87" y="2"/>
                  </a:cubicBezTo>
                  <a:cubicBezTo>
                    <a:pt x="87" y="27"/>
                    <a:pt x="87" y="27"/>
                    <a:pt x="87" y="27"/>
                  </a:cubicBezTo>
                  <a:cubicBezTo>
                    <a:pt x="102" y="27"/>
                    <a:pt x="102" y="27"/>
                    <a:pt x="102" y="27"/>
                  </a:cubicBezTo>
                  <a:cubicBezTo>
                    <a:pt x="102" y="39"/>
                    <a:pt x="102" y="39"/>
                    <a:pt x="102" y="39"/>
                  </a:cubicBezTo>
                  <a:cubicBezTo>
                    <a:pt x="87" y="39"/>
                    <a:pt x="87" y="39"/>
                    <a:pt x="87" y="39"/>
                  </a:cubicBezTo>
                  <a:lnTo>
                    <a:pt x="87" y="65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" name="Freeform 9"/>
            <p:cNvSpPr>
              <a:spLocks noEditPoints="1"/>
            </p:cNvSpPr>
            <p:nvPr/>
          </p:nvSpPr>
          <p:spPr bwMode="auto">
            <a:xfrm>
              <a:off x="4643989" y="1086692"/>
              <a:ext cx="58271" cy="67472"/>
            </a:xfrm>
            <a:custGeom>
              <a:avLst/>
              <a:gdLst>
                <a:gd name="T0" fmla="*/ 22 w 38"/>
                <a:gd name="T1" fmla="*/ 38 h 44"/>
                <a:gd name="T2" fmla="*/ 16 w 38"/>
                <a:gd name="T3" fmla="*/ 38 h 44"/>
                <a:gd name="T4" fmla="*/ 16 w 38"/>
                <a:gd name="T5" fmla="*/ 8 h 44"/>
                <a:gd name="T6" fmla="*/ 0 w 38"/>
                <a:gd name="T7" fmla="*/ 8 h 44"/>
                <a:gd name="T8" fmla="*/ 0 w 38"/>
                <a:gd name="T9" fmla="*/ 3 h 44"/>
                <a:gd name="T10" fmla="*/ 22 w 38"/>
                <a:gd name="T11" fmla="*/ 3 h 44"/>
                <a:gd name="T12" fmla="*/ 22 w 38"/>
                <a:gd name="T13" fmla="*/ 38 h 44"/>
                <a:gd name="T14" fmla="*/ 32 w 38"/>
                <a:gd name="T15" fmla="*/ 0 h 44"/>
                <a:gd name="T16" fmla="*/ 38 w 38"/>
                <a:gd name="T17" fmla="*/ 0 h 44"/>
                <a:gd name="T18" fmla="*/ 38 w 38"/>
                <a:gd name="T19" fmla="*/ 44 h 44"/>
                <a:gd name="T20" fmla="*/ 32 w 38"/>
                <a:gd name="T21" fmla="*/ 44 h 44"/>
                <a:gd name="T22" fmla="*/ 32 w 38"/>
                <a:gd name="T23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" h="44">
                  <a:moveTo>
                    <a:pt x="22" y="38"/>
                  </a:moveTo>
                  <a:lnTo>
                    <a:pt x="16" y="38"/>
                  </a:lnTo>
                  <a:lnTo>
                    <a:pt x="16" y="8"/>
                  </a:lnTo>
                  <a:lnTo>
                    <a:pt x="0" y="8"/>
                  </a:lnTo>
                  <a:lnTo>
                    <a:pt x="0" y="3"/>
                  </a:lnTo>
                  <a:lnTo>
                    <a:pt x="22" y="3"/>
                  </a:lnTo>
                  <a:lnTo>
                    <a:pt x="22" y="38"/>
                  </a:lnTo>
                  <a:close/>
                  <a:moveTo>
                    <a:pt x="32" y="0"/>
                  </a:moveTo>
                  <a:lnTo>
                    <a:pt x="38" y="0"/>
                  </a:lnTo>
                  <a:lnTo>
                    <a:pt x="38" y="44"/>
                  </a:lnTo>
                  <a:lnTo>
                    <a:pt x="32" y="44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" name="Freeform 10"/>
            <p:cNvSpPr>
              <a:spLocks noEditPoints="1"/>
            </p:cNvSpPr>
            <p:nvPr/>
          </p:nvSpPr>
          <p:spPr bwMode="auto">
            <a:xfrm>
              <a:off x="4712994" y="1085158"/>
              <a:ext cx="61338" cy="67472"/>
            </a:xfrm>
            <a:custGeom>
              <a:avLst/>
              <a:gdLst>
                <a:gd name="T0" fmla="*/ 17 w 40"/>
                <a:gd name="T1" fmla="*/ 26 h 44"/>
                <a:gd name="T2" fmla="*/ 17 w 40"/>
                <a:gd name="T3" fmla="*/ 22 h 44"/>
                <a:gd name="T4" fmla="*/ 0 w 40"/>
                <a:gd name="T5" fmla="*/ 22 h 44"/>
                <a:gd name="T6" fmla="*/ 0 w 40"/>
                <a:gd name="T7" fmla="*/ 18 h 44"/>
                <a:gd name="T8" fmla="*/ 40 w 40"/>
                <a:gd name="T9" fmla="*/ 18 h 44"/>
                <a:gd name="T10" fmla="*/ 40 w 40"/>
                <a:gd name="T11" fmla="*/ 22 h 44"/>
                <a:gd name="T12" fmla="*/ 23 w 40"/>
                <a:gd name="T13" fmla="*/ 22 h 44"/>
                <a:gd name="T14" fmla="*/ 23 w 40"/>
                <a:gd name="T15" fmla="*/ 26 h 44"/>
                <a:gd name="T16" fmla="*/ 37 w 40"/>
                <a:gd name="T17" fmla="*/ 26 h 44"/>
                <a:gd name="T18" fmla="*/ 37 w 40"/>
                <a:gd name="T19" fmla="*/ 37 h 44"/>
                <a:gd name="T20" fmla="*/ 9 w 40"/>
                <a:gd name="T21" fmla="*/ 37 h 44"/>
                <a:gd name="T22" fmla="*/ 9 w 40"/>
                <a:gd name="T23" fmla="*/ 40 h 44"/>
                <a:gd name="T24" fmla="*/ 38 w 40"/>
                <a:gd name="T25" fmla="*/ 40 h 44"/>
                <a:gd name="T26" fmla="*/ 38 w 40"/>
                <a:gd name="T27" fmla="*/ 44 h 44"/>
                <a:gd name="T28" fmla="*/ 3 w 40"/>
                <a:gd name="T29" fmla="*/ 44 h 44"/>
                <a:gd name="T30" fmla="*/ 3 w 40"/>
                <a:gd name="T31" fmla="*/ 33 h 44"/>
                <a:gd name="T32" fmla="*/ 32 w 40"/>
                <a:gd name="T33" fmla="*/ 33 h 44"/>
                <a:gd name="T34" fmla="*/ 32 w 40"/>
                <a:gd name="T35" fmla="*/ 30 h 44"/>
                <a:gd name="T36" fmla="*/ 3 w 40"/>
                <a:gd name="T37" fmla="*/ 30 h 44"/>
                <a:gd name="T38" fmla="*/ 3 w 40"/>
                <a:gd name="T39" fmla="*/ 26 h 44"/>
                <a:gd name="T40" fmla="*/ 17 w 40"/>
                <a:gd name="T41" fmla="*/ 26 h 44"/>
                <a:gd name="T42" fmla="*/ 20 w 40"/>
                <a:gd name="T43" fmla="*/ 6 h 44"/>
                <a:gd name="T44" fmla="*/ 5 w 40"/>
                <a:gd name="T45" fmla="*/ 17 h 44"/>
                <a:gd name="T46" fmla="*/ 2 w 40"/>
                <a:gd name="T47" fmla="*/ 13 h 44"/>
                <a:gd name="T48" fmla="*/ 20 w 40"/>
                <a:gd name="T49" fmla="*/ 0 h 44"/>
                <a:gd name="T50" fmla="*/ 39 w 40"/>
                <a:gd name="T51" fmla="*/ 13 h 44"/>
                <a:gd name="T52" fmla="*/ 35 w 40"/>
                <a:gd name="T53" fmla="*/ 17 h 44"/>
                <a:gd name="T54" fmla="*/ 20 w 40"/>
                <a:gd name="T55" fmla="*/ 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0" h="44">
                  <a:moveTo>
                    <a:pt x="17" y="26"/>
                  </a:moveTo>
                  <a:lnTo>
                    <a:pt x="17" y="22"/>
                  </a:lnTo>
                  <a:lnTo>
                    <a:pt x="0" y="22"/>
                  </a:lnTo>
                  <a:lnTo>
                    <a:pt x="0" y="18"/>
                  </a:lnTo>
                  <a:lnTo>
                    <a:pt x="40" y="18"/>
                  </a:lnTo>
                  <a:lnTo>
                    <a:pt x="40" y="22"/>
                  </a:lnTo>
                  <a:lnTo>
                    <a:pt x="23" y="22"/>
                  </a:lnTo>
                  <a:lnTo>
                    <a:pt x="23" y="26"/>
                  </a:lnTo>
                  <a:lnTo>
                    <a:pt x="37" y="26"/>
                  </a:lnTo>
                  <a:lnTo>
                    <a:pt x="37" y="37"/>
                  </a:lnTo>
                  <a:lnTo>
                    <a:pt x="9" y="37"/>
                  </a:lnTo>
                  <a:lnTo>
                    <a:pt x="9" y="40"/>
                  </a:lnTo>
                  <a:lnTo>
                    <a:pt x="38" y="40"/>
                  </a:lnTo>
                  <a:lnTo>
                    <a:pt x="38" y="44"/>
                  </a:lnTo>
                  <a:lnTo>
                    <a:pt x="3" y="44"/>
                  </a:lnTo>
                  <a:lnTo>
                    <a:pt x="3" y="33"/>
                  </a:lnTo>
                  <a:lnTo>
                    <a:pt x="32" y="33"/>
                  </a:lnTo>
                  <a:lnTo>
                    <a:pt x="32" y="30"/>
                  </a:lnTo>
                  <a:lnTo>
                    <a:pt x="3" y="30"/>
                  </a:lnTo>
                  <a:lnTo>
                    <a:pt x="3" y="26"/>
                  </a:lnTo>
                  <a:lnTo>
                    <a:pt x="17" y="26"/>
                  </a:lnTo>
                  <a:close/>
                  <a:moveTo>
                    <a:pt x="20" y="6"/>
                  </a:moveTo>
                  <a:lnTo>
                    <a:pt x="5" y="17"/>
                  </a:lnTo>
                  <a:lnTo>
                    <a:pt x="2" y="13"/>
                  </a:lnTo>
                  <a:lnTo>
                    <a:pt x="20" y="0"/>
                  </a:lnTo>
                  <a:lnTo>
                    <a:pt x="39" y="13"/>
                  </a:lnTo>
                  <a:lnTo>
                    <a:pt x="35" y="17"/>
                  </a:lnTo>
                  <a:lnTo>
                    <a:pt x="20" y="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" name="Freeform 11"/>
            <p:cNvSpPr>
              <a:spLocks noEditPoints="1"/>
            </p:cNvSpPr>
            <p:nvPr/>
          </p:nvSpPr>
          <p:spPr bwMode="auto">
            <a:xfrm>
              <a:off x="4786671" y="1085121"/>
              <a:ext cx="58271" cy="69006"/>
            </a:xfrm>
            <a:custGeom>
              <a:avLst/>
              <a:gdLst>
                <a:gd name="T0" fmla="*/ 0 w 92"/>
                <a:gd name="T1" fmla="*/ 14 h 108"/>
                <a:gd name="T2" fmla="*/ 0 w 92"/>
                <a:gd name="T3" fmla="*/ 3 h 108"/>
                <a:gd name="T4" fmla="*/ 60 w 92"/>
                <a:gd name="T5" fmla="*/ 3 h 108"/>
                <a:gd name="T6" fmla="*/ 60 w 92"/>
                <a:gd name="T7" fmla="*/ 14 h 108"/>
                <a:gd name="T8" fmla="*/ 34 w 92"/>
                <a:gd name="T9" fmla="*/ 14 h 108"/>
                <a:gd name="T10" fmla="*/ 61 w 92"/>
                <a:gd name="T11" fmla="*/ 47 h 108"/>
                <a:gd name="T12" fmla="*/ 52 w 92"/>
                <a:gd name="T13" fmla="*/ 54 h 108"/>
                <a:gd name="T14" fmla="*/ 30 w 92"/>
                <a:gd name="T15" fmla="*/ 27 h 108"/>
                <a:gd name="T16" fmla="*/ 9 w 92"/>
                <a:gd name="T17" fmla="*/ 56 h 108"/>
                <a:gd name="T18" fmla="*/ 0 w 92"/>
                <a:gd name="T19" fmla="*/ 48 h 108"/>
                <a:gd name="T20" fmla="*/ 26 w 92"/>
                <a:gd name="T21" fmla="*/ 14 h 108"/>
                <a:gd name="T22" fmla="*/ 0 w 92"/>
                <a:gd name="T23" fmla="*/ 14 h 108"/>
                <a:gd name="T24" fmla="*/ 83 w 92"/>
                <a:gd name="T25" fmla="*/ 82 h 108"/>
                <a:gd name="T26" fmla="*/ 81 w 92"/>
                <a:gd name="T27" fmla="*/ 92 h 108"/>
                <a:gd name="T28" fmla="*/ 75 w 92"/>
                <a:gd name="T29" fmla="*/ 100 h 108"/>
                <a:gd name="T30" fmla="*/ 66 w 92"/>
                <a:gd name="T31" fmla="*/ 106 h 108"/>
                <a:gd name="T32" fmla="*/ 56 w 92"/>
                <a:gd name="T33" fmla="*/ 108 h 108"/>
                <a:gd name="T34" fmla="*/ 45 w 92"/>
                <a:gd name="T35" fmla="*/ 106 h 108"/>
                <a:gd name="T36" fmla="*/ 37 w 92"/>
                <a:gd name="T37" fmla="*/ 100 h 108"/>
                <a:gd name="T38" fmla="*/ 31 w 92"/>
                <a:gd name="T39" fmla="*/ 92 h 108"/>
                <a:gd name="T40" fmla="*/ 29 w 92"/>
                <a:gd name="T41" fmla="*/ 82 h 108"/>
                <a:gd name="T42" fmla="*/ 31 w 92"/>
                <a:gd name="T43" fmla="*/ 72 h 108"/>
                <a:gd name="T44" fmla="*/ 37 w 92"/>
                <a:gd name="T45" fmla="*/ 64 h 108"/>
                <a:gd name="T46" fmla="*/ 45 w 92"/>
                <a:gd name="T47" fmla="*/ 59 h 108"/>
                <a:gd name="T48" fmla="*/ 56 w 92"/>
                <a:gd name="T49" fmla="*/ 57 h 108"/>
                <a:gd name="T50" fmla="*/ 66 w 92"/>
                <a:gd name="T51" fmla="*/ 59 h 108"/>
                <a:gd name="T52" fmla="*/ 75 w 92"/>
                <a:gd name="T53" fmla="*/ 64 h 108"/>
                <a:gd name="T54" fmla="*/ 81 w 92"/>
                <a:gd name="T55" fmla="*/ 72 h 108"/>
                <a:gd name="T56" fmla="*/ 83 w 92"/>
                <a:gd name="T57" fmla="*/ 82 h 108"/>
                <a:gd name="T58" fmla="*/ 70 w 92"/>
                <a:gd name="T59" fmla="*/ 82 h 108"/>
                <a:gd name="T60" fmla="*/ 66 w 92"/>
                <a:gd name="T61" fmla="*/ 72 h 108"/>
                <a:gd name="T62" fmla="*/ 56 w 92"/>
                <a:gd name="T63" fmla="*/ 68 h 108"/>
                <a:gd name="T64" fmla="*/ 46 w 92"/>
                <a:gd name="T65" fmla="*/ 72 h 108"/>
                <a:gd name="T66" fmla="*/ 41 w 92"/>
                <a:gd name="T67" fmla="*/ 82 h 108"/>
                <a:gd name="T68" fmla="*/ 46 w 92"/>
                <a:gd name="T69" fmla="*/ 92 h 108"/>
                <a:gd name="T70" fmla="*/ 56 w 92"/>
                <a:gd name="T71" fmla="*/ 96 h 108"/>
                <a:gd name="T72" fmla="*/ 66 w 92"/>
                <a:gd name="T73" fmla="*/ 92 h 108"/>
                <a:gd name="T74" fmla="*/ 70 w 92"/>
                <a:gd name="T75" fmla="*/ 82 h 108"/>
                <a:gd name="T76" fmla="*/ 79 w 92"/>
                <a:gd name="T77" fmla="*/ 55 h 108"/>
                <a:gd name="T78" fmla="*/ 79 w 92"/>
                <a:gd name="T79" fmla="*/ 33 h 108"/>
                <a:gd name="T80" fmla="*/ 59 w 92"/>
                <a:gd name="T81" fmla="*/ 33 h 108"/>
                <a:gd name="T82" fmla="*/ 59 w 92"/>
                <a:gd name="T83" fmla="*/ 22 h 108"/>
                <a:gd name="T84" fmla="*/ 79 w 92"/>
                <a:gd name="T85" fmla="*/ 22 h 108"/>
                <a:gd name="T86" fmla="*/ 79 w 92"/>
                <a:gd name="T87" fmla="*/ 0 h 108"/>
                <a:gd name="T88" fmla="*/ 92 w 92"/>
                <a:gd name="T89" fmla="*/ 0 h 108"/>
                <a:gd name="T90" fmla="*/ 92 w 92"/>
                <a:gd name="T91" fmla="*/ 55 h 108"/>
                <a:gd name="T92" fmla="*/ 79 w 92"/>
                <a:gd name="T93" fmla="*/ 55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92" h="108">
                  <a:moveTo>
                    <a:pt x="0" y="14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14"/>
                    <a:pt x="60" y="14"/>
                    <a:pt x="60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61" y="47"/>
                    <a:pt x="61" y="47"/>
                    <a:pt x="61" y="47"/>
                  </a:cubicBezTo>
                  <a:cubicBezTo>
                    <a:pt x="52" y="54"/>
                    <a:pt x="52" y="54"/>
                    <a:pt x="52" y="54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9" y="56"/>
                    <a:pt x="9" y="56"/>
                    <a:pt x="9" y="56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26" y="14"/>
                    <a:pt x="26" y="14"/>
                    <a:pt x="26" y="14"/>
                  </a:cubicBezTo>
                  <a:lnTo>
                    <a:pt x="0" y="14"/>
                  </a:lnTo>
                  <a:close/>
                  <a:moveTo>
                    <a:pt x="83" y="82"/>
                  </a:moveTo>
                  <a:cubicBezTo>
                    <a:pt x="83" y="86"/>
                    <a:pt x="82" y="89"/>
                    <a:pt x="81" y="92"/>
                  </a:cubicBezTo>
                  <a:cubicBezTo>
                    <a:pt x="79" y="95"/>
                    <a:pt x="77" y="98"/>
                    <a:pt x="75" y="100"/>
                  </a:cubicBezTo>
                  <a:cubicBezTo>
                    <a:pt x="73" y="103"/>
                    <a:pt x="70" y="105"/>
                    <a:pt x="66" y="106"/>
                  </a:cubicBezTo>
                  <a:cubicBezTo>
                    <a:pt x="63" y="107"/>
                    <a:pt x="60" y="108"/>
                    <a:pt x="56" y="108"/>
                  </a:cubicBezTo>
                  <a:cubicBezTo>
                    <a:pt x="52" y="108"/>
                    <a:pt x="49" y="107"/>
                    <a:pt x="45" y="106"/>
                  </a:cubicBezTo>
                  <a:cubicBezTo>
                    <a:pt x="42" y="105"/>
                    <a:pt x="39" y="103"/>
                    <a:pt x="37" y="100"/>
                  </a:cubicBezTo>
                  <a:cubicBezTo>
                    <a:pt x="34" y="98"/>
                    <a:pt x="32" y="95"/>
                    <a:pt x="31" y="92"/>
                  </a:cubicBezTo>
                  <a:cubicBezTo>
                    <a:pt x="29" y="89"/>
                    <a:pt x="29" y="86"/>
                    <a:pt x="29" y="82"/>
                  </a:cubicBezTo>
                  <a:cubicBezTo>
                    <a:pt x="29" y="79"/>
                    <a:pt x="29" y="75"/>
                    <a:pt x="31" y="72"/>
                  </a:cubicBezTo>
                  <a:cubicBezTo>
                    <a:pt x="32" y="69"/>
                    <a:pt x="34" y="67"/>
                    <a:pt x="37" y="64"/>
                  </a:cubicBezTo>
                  <a:cubicBezTo>
                    <a:pt x="39" y="62"/>
                    <a:pt x="42" y="60"/>
                    <a:pt x="45" y="59"/>
                  </a:cubicBezTo>
                  <a:cubicBezTo>
                    <a:pt x="49" y="57"/>
                    <a:pt x="52" y="57"/>
                    <a:pt x="56" y="57"/>
                  </a:cubicBezTo>
                  <a:cubicBezTo>
                    <a:pt x="60" y="57"/>
                    <a:pt x="63" y="57"/>
                    <a:pt x="66" y="59"/>
                  </a:cubicBezTo>
                  <a:cubicBezTo>
                    <a:pt x="70" y="60"/>
                    <a:pt x="73" y="62"/>
                    <a:pt x="75" y="64"/>
                  </a:cubicBezTo>
                  <a:cubicBezTo>
                    <a:pt x="77" y="67"/>
                    <a:pt x="79" y="69"/>
                    <a:pt x="81" y="72"/>
                  </a:cubicBezTo>
                  <a:cubicBezTo>
                    <a:pt x="82" y="75"/>
                    <a:pt x="83" y="79"/>
                    <a:pt x="83" y="82"/>
                  </a:cubicBezTo>
                  <a:close/>
                  <a:moveTo>
                    <a:pt x="70" y="82"/>
                  </a:moveTo>
                  <a:cubicBezTo>
                    <a:pt x="70" y="78"/>
                    <a:pt x="69" y="75"/>
                    <a:pt x="66" y="72"/>
                  </a:cubicBezTo>
                  <a:cubicBezTo>
                    <a:pt x="63" y="69"/>
                    <a:pt x="60" y="68"/>
                    <a:pt x="56" y="68"/>
                  </a:cubicBezTo>
                  <a:cubicBezTo>
                    <a:pt x="52" y="68"/>
                    <a:pt x="48" y="69"/>
                    <a:pt x="46" y="72"/>
                  </a:cubicBezTo>
                  <a:cubicBezTo>
                    <a:pt x="43" y="75"/>
                    <a:pt x="41" y="78"/>
                    <a:pt x="41" y="82"/>
                  </a:cubicBezTo>
                  <a:cubicBezTo>
                    <a:pt x="41" y="86"/>
                    <a:pt x="43" y="90"/>
                    <a:pt x="46" y="92"/>
                  </a:cubicBezTo>
                  <a:cubicBezTo>
                    <a:pt x="48" y="95"/>
                    <a:pt x="52" y="96"/>
                    <a:pt x="56" y="96"/>
                  </a:cubicBezTo>
                  <a:cubicBezTo>
                    <a:pt x="60" y="96"/>
                    <a:pt x="63" y="95"/>
                    <a:pt x="66" y="92"/>
                  </a:cubicBezTo>
                  <a:cubicBezTo>
                    <a:pt x="69" y="90"/>
                    <a:pt x="70" y="86"/>
                    <a:pt x="70" y="82"/>
                  </a:cubicBezTo>
                  <a:close/>
                  <a:moveTo>
                    <a:pt x="79" y="55"/>
                  </a:moveTo>
                  <a:cubicBezTo>
                    <a:pt x="79" y="33"/>
                    <a:pt x="79" y="33"/>
                    <a:pt x="79" y="33"/>
                  </a:cubicBezTo>
                  <a:cubicBezTo>
                    <a:pt x="59" y="33"/>
                    <a:pt x="59" y="33"/>
                    <a:pt x="59" y="33"/>
                  </a:cubicBezTo>
                  <a:cubicBezTo>
                    <a:pt x="59" y="22"/>
                    <a:pt x="59" y="22"/>
                    <a:pt x="59" y="22"/>
                  </a:cubicBezTo>
                  <a:cubicBezTo>
                    <a:pt x="79" y="22"/>
                    <a:pt x="79" y="22"/>
                    <a:pt x="79" y="22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2" y="55"/>
                    <a:pt x="92" y="55"/>
                    <a:pt x="92" y="55"/>
                  </a:cubicBezTo>
                  <a:lnTo>
                    <a:pt x="79" y="55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" name="Freeform 12"/>
            <p:cNvSpPr>
              <a:spLocks noEditPoints="1"/>
            </p:cNvSpPr>
            <p:nvPr/>
          </p:nvSpPr>
          <p:spPr bwMode="auto">
            <a:xfrm>
              <a:off x="4852538" y="1089759"/>
              <a:ext cx="61338" cy="59805"/>
            </a:xfrm>
            <a:custGeom>
              <a:avLst/>
              <a:gdLst>
                <a:gd name="T0" fmla="*/ 32 w 40"/>
                <a:gd name="T1" fmla="*/ 7 h 39"/>
                <a:gd name="T2" fmla="*/ 32 w 40"/>
                <a:gd name="T3" fmla="*/ 0 h 39"/>
                <a:gd name="T4" fmla="*/ 37 w 40"/>
                <a:gd name="T5" fmla="*/ 0 h 39"/>
                <a:gd name="T6" fmla="*/ 37 w 40"/>
                <a:gd name="T7" fmla="*/ 25 h 39"/>
                <a:gd name="T8" fmla="*/ 23 w 40"/>
                <a:gd name="T9" fmla="*/ 25 h 39"/>
                <a:gd name="T10" fmla="*/ 23 w 40"/>
                <a:gd name="T11" fmla="*/ 34 h 39"/>
                <a:gd name="T12" fmla="*/ 40 w 40"/>
                <a:gd name="T13" fmla="*/ 34 h 39"/>
                <a:gd name="T14" fmla="*/ 40 w 40"/>
                <a:gd name="T15" fmla="*/ 39 h 39"/>
                <a:gd name="T16" fmla="*/ 0 w 40"/>
                <a:gd name="T17" fmla="*/ 39 h 39"/>
                <a:gd name="T18" fmla="*/ 0 w 40"/>
                <a:gd name="T19" fmla="*/ 34 h 39"/>
                <a:gd name="T20" fmla="*/ 17 w 40"/>
                <a:gd name="T21" fmla="*/ 34 h 39"/>
                <a:gd name="T22" fmla="*/ 17 w 40"/>
                <a:gd name="T23" fmla="*/ 25 h 39"/>
                <a:gd name="T24" fmla="*/ 3 w 40"/>
                <a:gd name="T25" fmla="*/ 25 h 39"/>
                <a:gd name="T26" fmla="*/ 3 w 40"/>
                <a:gd name="T27" fmla="*/ 0 h 39"/>
                <a:gd name="T28" fmla="*/ 9 w 40"/>
                <a:gd name="T29" fmla="*/ 0 h 39"/>
                <a:gd name="T30" fmla="*/ 9 w 40"/>
                <a:gd name="T31" fmla="*/ 7 h 39"/>
                <a:gd name="T32" fmla="*/ 32 w 40"/>
                <a:gd name="T33" fmla="*/ 7 h 39"/>
                <a:gd name="T34" fmla="*/ 32 w 40"/>
                <a:gd name="T35" fmla="*/ 20 h 39"/>
                <a:gd name="T36" fmla="*/ 32 w 40"/>
                <a:gd name="T37" fmla="*/ 12 h 39"/>
                <a:gd name="T38" fmla="*/ 9 w 40"/>
                <a:gd name="T39" fmla="*/ 12 h 39"/>
                <a:gd name="T40" fmla="*/ 9 w 40"/>
                <a:gd name="T41" fmla="*/ 20 h 39"/>
                <a:gd name="T42" fmla="*/ 32 w 40"/>
                <a:gd name="T43" fmla="*/ 2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0" h="39">
                  <a:moveTo>
                    <a:pt x="32" y="7"/>
                  </a:moveTo>
                  <a:lnTo>
                    <a:pt x="32" y="0"/>
                  </a:lnTo>
                  <a:lnTo>
                    <a:pt x="37" y="0"/>
                  </a:lnTo>
                  <a:lnTo>
                    <a:pt x="37" y="25"/>
                  </a:lnTo>
                  <a:lnTo>
                    <a:pt x="23" y="25"/>
                  </a:lnTo>
                  <a:lnTo>
                    <a:pt x="23" y="34"/>
                  </a:lnTo>
                  <a:lnTo>
                    <a:pt x="40" y="34"/>
                  </a:lnTo>
                  <a:lnTo>
                    <a:pt x="40" y="39"/>
                  </a:lnTo>
                  <a:lnTo>
                    <a:pt x="0" y="39"/>
                  </a:lnTo>
                  <a:lnTo>
                    <a:pt x="0" y="34"/>
                  </a:lnTo>
                  <a:lnTo>
                    <a:pt x="17" y="34"/>
                  </a:lnTo>
                  <a:lnTo>
                    <a:pt x="17" y="25"/>
                  </a:lnTo>
                  <a:lnTo>
                    <a:pt x="3" y="25"/>
                  </a:lnTo>
                  <a:lnTo>
                    <a:pt x="3" y="0"/>
                  </a:lnTo>
                  <a:lnTo>
                    <a:pt x="9" y="0"/>
                  </a:lnTo>
                  <a:lnTo>
                    <a:pt x="9" y="7"/>
                  </a:lnTo>
                  <a:lnTo>
                    <a:pt x="32" y="7"/>
                  </a:lnTo>
                  <a:close/>
                  <a:moveTo>
                    <a:pt x="32" y="20"/>
                  </a:moveTo>
                  <a:lnTo>
                    <a:pt x="32" y="12"/>
                  </a:lnTo>
                  <a:lnTo>
                    <a:pt x="9" y="12"/>
                  </a:lnTo>
                  <a:lnTo>
                    <a:pt x="9" y="20"/>
                  </a:lnTo>
                  <a:lnTo>
                    <a:pt x="32" y="2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9" name="Freeform 13"/>
            <p:cNvSpPr>
              <a:spLocks noEditPoints="1"/>
            </p:cNvSpPr>
            <p:nvPr/>
          </p:nvSpPr>
          <p:spPr bwMode="auto">
            <a:xfrm>
              <a:off x="4923076" y="1088225"/>
              <a:ext cx="61338" cy="69006"/>
            </a:xfrm>
            <a:custGeom>
              <a:avLst/>
              <a:gdLst>
                <a:gd name="T0" fmla="*/ 8 w 96"/>
                <a:gd name="T1" fmla="*/ 43 h 108"/>
                <a:gd name="T2" fmla="*/ 8 w 96"/>
                <a:gd name="T3" fmla="*/ 0 h 108"/>
                <a:gd name="T4" fmla="*/ 88 w 96"/>
                <a:gd name="T5" fmla="*/ 0 h 108"/>
                <a:gd name="T6" fmla="*/ 88 w 96"/>
                <a:gd name="T7" fmla="*/ 11 h 108"/>
                <a:gd name="T8" fmla="*/ 21 w 96"/>
                <a:gd name="T9" fmla="*/ 11 h 108"/>
                <a:gd name="T10" fmla="*/ 21 w 96"/>
                <a:gd name="T11" fmla="*/ 16 h 108"/>
                <a:gd name="T12" fmla="*/ 88 w 96"/>
                <a:gd name="T13" fmla="*/ 16 h 108"/>
                <a:gd name="T14" fmla="*/ 88 w 96"/>
                <a:gd name="T15" fmla="*/ 26 h 108"/>
                <a:gd name="T16" fmla="*/ 21 w 96"/>
                <a:gd name="T17" fmla="*/ 26 h 108"/>
                <a:gd name="T18" fmla="*/ 21 w 96"/>
                <a:gd name="T19" fmla="*/ 32 h 108"/>
                <a:gd name="T20" fmla="*/ 89 w 96"/>
                <a:gd name="T21" fmla="*/ 32 h 108"/>
                <a:gd name="T22" fmla="*/ 89 w 96"/>
                <a:gd name="T23" fmla="*/ 43 h 108"/>
                <a:gd name="T24" fmla="*/ 55 w 96"/>
                <a:gd name="T25" fmla="*/ 43 h 108"/>
                <a:gd name="T26" fmla="*/ 55 w 96"/>
                <a:gd name="T27" fmla="*/ 49 h 108"/>
                <a:gd name="T28" fmla="*/ 96 w 96"/>
                <a:gd name="T29" fmla="*/ 49 h 108"/>
                <a:gd name="T30" fmla="*/ 96 w 96"/>
                <a:gd name="T31" fmla="*/ 60 h 108"/>
                <a:gd name="T32" fmla="*/ 0 w 96"/>
                <a:gd name="T33" fmla="*/ 60 h 108"/>
                <a:gd name="T34" fmla="*/ 0 w 96"/>
                <a:gd name="T35" fmla="*/ 49 h 108"/>
                <a:gd name="T36" fmla="*/ 42 w 96"/>
                <a:gd name="T37" fmla="*/ 49 h 108"/>
                <a:gd name="T38" fmla="*/ 42 w 96"/>
                <a:gd name="T39" fmla="*/ 43 h 108"/>
                <a:gd name="T40" fmla="*/ 8 w 96"/>
                <a:gd name="T41" fmla="*/ 43 h 108"/>
                <a:gd name="T42" fmla="*/ 74 w 96"/>
                <a:gd name="T43" fmla="*/ 85 h 108"/>
                <a:gd name="T44" fmla="*/ 72 w 96"/>
                <a:gd name="T45" fmla="*/ 94 h 108"/>
                <a:gd name="T46" fmla="*/ 66 w 96"/>
                <a:gd name="T47" fmla="*/ 101 h 108"/>
                <a:gd name="T48" fmla="*/ 58 w 96"/>
                <a:gd name="T49" fmla="*/ 106 h 108"/>
                <a:gd name="T50" fmla="*/ 48 w 96"/>
                <a:gd name="T51" fmla="*/ 108 h 108"/>
                <a:gd name="T52" fmla="*/ 38 w 96"/>
                <a:gd name="T53" fmla="*/ 106 h 108"/>
                <a:gd name="T54" fmla="*/ 30 w 96"/>
                <a:gd name="T55" fmla="*/ 101 h 108"/>
                <a:gd name="T56" fmla="*/ 25 w 96"/>
                <a:gd name="T57" fmla="*/ 94 h 108"/>
                <a:gd name="T58" fmla="*/ 23 w 96"/>
                <a:gd name="T59" fmla="*/ 85 h 108"/>
                <a:gd name="T60" fmla="*/ 25 w 96"/>
                <a:gd name="T61" fmla="*/ 76 h 108"/>
                <a:gd name="T62" fmla="*/ 30 w 96"/>
                <a:gd name="T63" fmla="*/ 69 h 108"/>
                <a:gd name="T64" fmla="*/ 38 w 96"/>
                <a:gd name="T65" fmla="*/ 64 h 108"/>
                <a:gd name="T66" fmla="*/ 48 w 96"/>
                <a:gd name="T67" fmla="*/ 62 h 108"/>
                <a:gd name="T68" fmla="*/ 58 w 96"/>
                <a:gd name="T69" fmla="*/ 64 h 108"/>
                <a:gd name="T70" fmla="*/ 66 w 96"/>
                <a:gd name="T71" fmla="*/ 69 h 108"/>
                <a:gd name="T72" fmla="*/ 72 w 96"/>
                <a:gd name="T73" fmla="*/ 76 h 108"/>
                <a:gd name="T74" fmla="*/ 74 w 96"/>
                <a:gd name="T75" fmla="*/ 85 h 108"/>
                <a:gd name="T76" fmla="*/ 61 w 96"/>
                <a:gd name="T77" fmla="*/ 85 h 108"/>
                <a:gd name="T78" fmla="*/ 57 w 96"/>
                <a:gd name="T79" fmla="*/ 76 h 108"/>
                <a:gd name="T80" fmla="*/ 48 w 96"/>
                <a:gd name="T81" fmla="*/ 73 h 108"/>
                <a:gd name="T82" fmla="*/ 39 w 96"/>
                <a:gd name="T83" fmla="*/ 76 h 108"/>
                <a:gd name="T84" fmla="*/ 35 w 96"/>
                <a:gd name="T85" fmla="*/ 85 h 108"/>
                <a:gd name="T86" fmla="*/ 39 w 96"/>
                <a:gd name="T87" fmla="*/ 94 h 108"/>
                <a:gd name="T88" fmla="*/ 48 w 96"/>
                <a:gd name="T89" fmla="*/ 98 h 108"/>
                <a:gd name="T90" fmla="*/ 57 w 96"/>
                <a:gd name="T91" fmla="*/ 94 h 108"/>
                <a:gd name="T92" fmla="*/ 61 w 96"/>
                <a:gd name="T93" fmla="*/ 85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96" h="108">
                  <a:moveTo>
                    <a:pt x="8" y="43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88" y="11"/>
                    <a:pt x="88" y="11"/>
                    <a:pt x="88" y="1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88" y="16"/>
                    <a:pt x="88" y="16"/>
                    <a:pt x="88" y="16"/>
                  </a:cubicBezTo>
                  <a:cubicBezTo>
                    <a:pt x="88" y="26"/>
                    <a:pt x="88" y="26"/>
                    <a:pt x="88" y="26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89" y="32"/>
                    <a:pt x="89" y="32"/>
                    <a:pt x="89" y="32"/>
                  </a:cubicBezTo>
                  <a:cubicBezTo>
                    <a:pt x="89" y="43"/>
                    <a:pt x="89" y="43"/>
                    <a:pt x="89" y="43"/>
                  </a:cubicBezTo>
                  <a:cubicBezTo>
                    <a:pt x="55" y="43"/>
                    <a:pt x="55" y="43"/>
                    <a:pt x="55" y="43"/>
                  </a:cubicBezTo>
                  <a:cubicBezTo>
                    <a:pt x="55" y="49"/>
                    <a:pt x="55" y="49"/>
                    <a:pt x="55" y="49"/>
                  </a:cubicBezTo>
                  <a:cubicBezTo>
                    <a:pt x="96" y="49"/>
                    <a:pt x="96" y="49"/>
                    <a:pt x="96" y="49"/>
                  </a:cubicBezTo>
                  <a:cubicBezTo>
                    <a:pt x="96" y="60"/>
                    <a:pt x="96" y="60"/>
                    <a:pt x="96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42" y="49"/>
                    <a:pt x="42" y="49"/>
                    <a:pt x="42" y="49"/>
                  </a:cubicBezTo>
                  <a:cubicBezTo>
                    <a:pt x="42" y="43"/>
                    <a:pt x="42" y="43"/>
                    <a:pt x="42" y="43"/>
                  </a:cubicBezTo>
                  <a:lnTo>
                    <a:pt x="8" y="43"/>
                  </a:lnTo>
                  <a:close/>
                  <a:moveTo>
                    <a:pt x="74" y="85"/>
                  </a:moveTo>
                  <a:cubicBezTo>
                    <a:pt x="74" y="88"/>
                    <a:pt x="73" y="91"/>
                    <a:pt x="72" y="94"/>
                  </a:cubicBezTo>
                  <a:cubicBezTo>
                    <a:pt x="70" y="97"/>
                    <a:pt x="69" y="99"/>
                    <a:pt x="66" y="101"/>
                  </a:cubicBezTo>
                  <a:cubicBezTo>
                    <a:pt x="64" y="103"/>
                    <a:pt x="61" y="105"/>
                    <a:pt x="58" y="106"/>
                  </a:cubicBezTo>
                  <a:cubicBezTo>
                    <a:pt x="55" y="108"/>
                    <a:pt x="52" y="108"/>
                    <a:pt x="48" y="108"/>
                  </a:cubicBezTo>
                  <a:cubicBezTo>
                    <a:pt x="45" y="108"/>
                    <a:pt x="41" y="108"/>
                    <a:pt x="38" y="106"/>
                  </a:cubicBezTo>
                  <a:cubicBezTo>
                    <a:pt x="35" y="105"/>
                    <a:pt x="32" y="103"/>
                    <a:pt x="30" y="101"/>
                  </a:cubicBezTo>
                  <a:cubicBezTo>
                    <a:pt x="28" y="99"/>
                    <a:pt x="26" y="97"/>
                    <a:pt x="25" y="94"/>
                  </a:cubicBezTo>
                  <a:cubicBezTo>
                    <a:pt x="23" y="91"/>
                    <a:pt x="23" y="88"/>
                    <a:pt x="23" y="85"/>
                  </a:cubicBezTo>
                  <a:cubicBezTo>
                    <a:pt x="23" y="82"/>
                    <a:pt x="23" y="79"/>
                    <a:pt x="25" y="76"/>
                  </a:cubicBezTo>
                  <a:cubicBezTo>
                    <a:pt x="26" y="74"/>
                    <a:pt x="28" y="71"/>
                    <a:pt x="30" y="69"/>
                  </a:cubicBezTo>
                  <a:cubicBezTo>
                    <a:pt x="32" y="67"/>
                    <a:pt x="35" y="65"/>
                    <a:pt x="38" y="64"/>
                  </a:cubicBezTo>
                  <a:cubicBezTo>
                    <a:pt x="41" y="63"/>
                    <a:pt x="45" y="62"/>
                    <a:pt x="48" y="62"/>
                  </a:cubicBezTo>
                  <a:cubicBezTo>
                    <a:pt x="52" y="62"/>
                    <a:pt x="55" y="63"/>
                    <a:pt x="58" y="64"/>
                  </a:cubicBezTo>
                  <a:cubicBezTo>
                    <a:pt x="61" y="65"/>
                    <a:pt x="64" y="67"/>
                    <a:pt x="66" y="69"/>
                  </a:cubicBezTo>
                  <a:cubicBezTo>
                    <a:pt x="69" y="71"/>
                    <a:pt x="70" y="74"/>
                    <a:pt x="72" y="76"/>
                  </a:cubicBezTo>
                  <a:cubicBezTo>
                    <a:pt x="73" y="79"/>
                    <a:pt x="74" y="82"/>
                    <a:pt x="74" y="85"/>
                  </a:cubicBezTo>
                  <a:close/>
                  <a:moveTo>
                    <a:pt x="61" y="85"/>
                  </a:moveTo>
                  <a:cubicBezTo>
                    <a:pt x="61" y="82"/>
                    <a:pt x="60" y="79"/>
                    <a:pt x="57" y="76"/>
                  </a:cubicBezTo>
                  <a:cubicBezTo>
                    <a:pt x="55" y="74"/>
                    <a:pt x="52" y="73"/>
                    <a:pt x="48" y="73"/>
                  </a:cubicBezTo>
                  <a:cubicBezTo>
                    <a:pt x="45" y="73"/>
                    <a:pt x="42" y="74"/>
                    <a:pt x="39" y="76"/>
                  </a:cubicBezTo>
                  <a:cubicBezTo>
                    <a:pt x="37" y="79"/>
                    <a:pt x="35" y="82"/>
                    <a:pt x="35" y="85"/>
                  </a:cubicBezTo>
                  <a:cubicBezTo>
                    <a:pt x="35" y="88"/>
                    <a:pt x="37" y="91"/>
                    <a:pt x="39" y="94"/>
                  </a:cubicBezTo>
                  <a:cubicBezTo>
                    <a:pt x="42" y="96"/>
                    <a:pt x="45" y="98"/>
                    <a:pt x="48" y="98"/>
                  </a:cubicBezTo>
                  <a:cubicBezTo>
                    <a:pt x="52" y="98"/>
                    <a:pt x="55" y="96"/>
                    <a:pt x="57" y="94"/>
                  </a:cubicBezTo>
                  <a:cubicBezTo>
                    <a:pt x="60" y="91"/>
                    <a:pt x="61" y="88"/>
                    <a:pt x="61" y="8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0" name="Freeform 14"/>
            <p:cNvSpPr>
              <a:spLocks noEditPoints="1"/>
            </p:cNvSpPr>
            <p:nvPr/>
          </p:nvSpPr>
          <p:spPr bwMode="auto">
            <a:xfrm>
              <a:off x="4992081" y="1086692"/>
              <a:ext cx="59805" cy="65939"/>
            </a:xfrm>
            <a:custGeom>
              <a:avLst/>
              <a:gdLst>
                <a:gd name="T0" fmla="*/ 13 w 39"/>
                <a:gd name="T1" fmla="*/ 0 h 43"/>
                <a:gd name="T2" fmla="*/ 27 w 39"/>
                <a:gd name="T3" fmla="*/ 22 h 43"/>
                <a:gd name="T4" fmla="*/ 23 w 39"/>
                <a:gd name="T5" fmla="*/ 25 h 43"/>
                <a:gd name="T6" fmla="*/ 13 w 39"/>
                <a:gd name="T7" fmla="*/ 9 h 43"/>
                <a:gd name="T8" fmla="*/ 4 w 39"/>
                <a:gd name="T9" fmla="*/ 25 h 43"/>
                <a:gd name="T10" fmla="*/ 0 w 39"/>
                <a:gd name="T11" fmla="*/ 23 h 43"/>
                <a:gd name="T12" fmla="*/ 13 w 39"/>
                <a:gd name="T13" fmla="*/ 0 h 43"/>
                <a:gd name="T14" fmla="*/ 3 w 39"/>
                <a:gd name="T15" fmla="*/ 43 h 43"/>
                <a:gd name="T16" fmla="*/ 3 w 39"/>
                <a:gd name="T17" fmla="*/ 29 h 43"/>
                <a:gd name="T18" fmla="*/ 8 w 39"/>
                <a:gd name="T19" fmla="*/ 29 h 43"/>
                <a:gd name="T20" fmla="*/ 8 w 39"/>
                <a:gd name="T21" fmla="*/ 38 h 43"/>
                <a:gd name="T22" fmla="*/ 39 w 39"/>
                <a:gd name="T23" fmla="*/ 38 h 43"/>
                <a:gd name="T24" fmla="*/ 39 w 39"/>
                <a:gd name="T25" fmla="*/ 43 h 43"/>
                <a:gd name="T26" fmla="*/ 3 w 39"/>
                <a:gd name="T27" fmla="*/ 43 h 43"/>
                <a:gd name="T28" fmla="*/ 33 w 39"/>
                <a:gd name="T29" fmla="*/ 28 h 43"/>
                <a:gd name="T30" fmla="*/ 33 w 39"/>
                <a:gd name="T31" fmla="*/ 0 h 43"/>
                <a:gd name="T32" fmla="*/ 38 w 39"/>
                <a:gd name="T33" fmla="*/ 0 h 43"/>
                <a:gd name="T34" fmla="*/ 38 w 39"/>
                <a:gd name="T35" fmla="*/ 28 h 43"/>
                <a:gd name="T36" fmla="*/ 33 w 39"/>
                <a:gd name="T37" fmla="*/ 28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9" h="43">
                  <a:moveTo>
                    <a:pt x="13" y="0"/>
                  </a:moveTo>
                  <a:lnTo>
                    <a:pt x="27" y="22"/>
                  </a:lnTo>
                  <a:lnTo>
                    <a:pt x="23" y="25"/>
                  </a:lnTo>
                  <a:lnTo>
                    <a:pt x="13" y="9"/>
                  </a:lnTo>
                  <a:lnTo>
                    <a:pt x="4" y="25"/>
                  </a:lnTo>
                  <a:lnTo>
                    <a:pt x="0" y="23"/>
                  </a:lnTo>
                  <a:lnTo>
                    <a:pt x="13" y="0"/>
                  </a:lnTo>
                  <a:close/>
                  <a:moveTo>
                    <a:pt x="3" y="43"/>
                  </a:moveTo>
                  <a:lnTo>
                    <a:pt x="3" y="29"/>
                  </a:lnTo>
                  <a:lnTo>
                    <a:pt x="8" y="29"/>
                  </a:lnTo>
                  <a:lnTo>
                    <a:pt x="8" y="38"/>
                  </a:lnTo>
                  <a:lnTo>
                    <a:pt x="39" y="38"/>
                  </a:lnTo>
                  <a:lnTo>
                    <a:pt x="39" y="43"/>
                  </a:lnTo>
                  <a:lnTo>
                    <a:pt x="3" y="43"/>
                  </a:lnTo>
                  <a:close/>
                  <a:moveTo>
                    <a:pt x="33" y="28"/>
                  </a:moveTo>
                  <a:lnTo>
                    <a:pt x="33" y="0"/>
                  </a:lnTo>
                  <a:lnTo>
                    <a:pt x="38" y="0"/>
                  </a:lnTo>
                  <a:lnTo>
                    <a:pt x="38" y="28"/>
                  </a:lnTo>
                  <a:lnTo>
                    <a:pt x="33" y="2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1" name="Freeform 15"/>
            <p:cNvSpPr>
              <a:spLocks noEditPoints="1"/>
            </p:cNvSpPr>
            <p:nvPr/>
          </p:nvSpPr>
          <p:spPr bwMode="auto">
            <a:xfrm>
              <a:off x="5062619" y="1088225"/>
              <a:ext cx="61338" cy="65939"/>
            </a:xfrm>
            <a:custGeom>
              <a:avLst/>
              <a:gdLst>
                <a:gd name="T0" fmla="*/ 0 w 40"/>
                <a:gd name="T1" fmla="*/ 27 h 43"/>
                <a:gd name="T2" fmla="*/ 40 w 40"/>
                <a:gd name="T3" fmla="*/ 27 h 43"/>
                <a:gd name="T4" fmla="*/ 40 w 40"/>
                <a:gd name="T5" fmla="*/ 32 h 43"/>
                <a:gd name="T6" fmla="*/ 23 w 40"/>
                <a:gd name="T7" fmla="*/ 32 h 43"/>
                <a:gd name="T8" fmla="*/ 23 w 40"/>
                <a:gd name="T9" fmla="*/ 43 h 43"/>
                <a:gd name="T10" fmla="*/ 17 w 40"/>
                <a:gd name="T11" fmla="*/ 43 h 43"/>
                <a:gd name="T12" fmla="*/ 17 w 40"/>
                <a:gd name="T13" fmla="*/ 32 h 43"/>
                <a:gd name="T14" fmla="*/ 0 w 40"/>
                <a:gd name="T15" fmla="*/ 32 h 43"/>
                <a:gd name="T16" fmla="*/ 0 w 40"/>
                <a:gd name="T17" fmla="*/ 27 h 43"/>
                <a:gd name="T18" fmla="*/ 9 w 40"/>
                <a:gd name="T19" fmla="*/ 5 h 43"/>
                <a:gd name="T20" fmla="*/ 31 w 40"/>
                <a:gd name="T21" fmla="*/ 5 h 43"/>
                <a:gd name="T22" fmla="*/ 31 w 40"/>
                <a:gd name="T23" fmla="*/ 0 h 43"/>
                <a:gd name="T24" fmla="*/ 36 w 40"/>
                <a:gd name="T25" fmla="*/ 0 h 43"/>
                <a:gd name="T26" fmla="*/ 36 w 40"/>
                <a:gd name="T27" fmla="*/ 21 h 43"/>
                <a:gd name="T28" fmla="*/ 3 w 40"/>
                <a:gd name="T29" fmla="*/ 21 h 43"/>
                <a:gd name="T30" fmla="*/ 3 w 40"/>
                <a:gd name="T31" fmla="*/ 0 h 43"/>
                <a:gd name="T32" fmla="*/ 9 w 40"/>
                <a:gd name="T33" fmla="*/ 0 h 43"/>
                <a:gd name="T34" fmla="*/ 9 w 40"/>
                <a:gd name="T35" fmla="*/ 5 h 43"/>
                <a:gd name="T36" fmla="*/ 31 w 40"/>
                <a:gd name="T37" fmla="*/ 10 h 43"/>
                <a:gd name="T38" fmla="*/ 9 w 40"/>
                <a:gd name="T39" fmla="*/ 10 h 43"/>
                <a:gd name="T40" fmla="*/ 9 w 40"/>
                <a:gd name="T41" fmla="*/ 16 h 43"/>
                <a:gd name="T42" fmla="*/ 31 w 40"/>
                <a:gd name="T43" fmla="*/ 16 h 43"/>
                <a:gd name="T44" fmla="*/ 31 w 40"/>
                <a:gd name="T45" fmla="*/ 1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0" h="43">
                  <a:moveTo>
                    <a:pt x="0" y="27"/>
                  </a:moveTo>
                  <a:lnTo>
                    <a:pt x="40" y="27"/>
                  </a:lnTo>
                  <a:lnTo>
                    <a:pt x="40" y="32"/>
                  </a:lnTo>
                  <a:lnTo>
                    <a:pt x="23" y="32"/>
                  </a:lnTo>
                  <a:lnTo>
                    <a:pt x="23" y="43"/>
                  </a:lnTo>
                  <a:lnTo>
                    <a:pt x="17" y="43"/>
                  </a:lnTo>
                  <a:lnTo>
                    <a:pt x="17" y="32"/>
                  </a:lnTo>
                  <a:lnTo>
                    <a:pt x="0" y="32"/>
                  </a:lnTo>
                  <a:lnTo>
                    <a:pt x="0" y="27"/>
                  </a:lnTo>
                  <a:close/>
                  <a:moveTo>
                    <a:pt x="9" y="5"/>
                  </a:moveTo>
                  <a:lnTo>
                    <a:pt x="31" y="5"/>
                  </a:lnTo>
                  <a:lnTo>
                    <a:pt x="31" y="0"/>
                  </a:lnTo>
                  <a:lnTo>
                    <a:pt x="36" y="0"/>
                  </a:lnTo>
                  <a:lnTo>
                    <a:pt x="36" y="21"/>
                  </a:lnTo>
                  <a:lnTo>
                    <a:pt x="3" y="21"/>
                  </a:lnTo>
                  <a:lnTo>
                    <a:pt x="3" y="0"/>
                  </a:lnTo>
                  <a:lnTo>
                    <a:pt x="9" y="0"/>
                  </a:lnTo>
                  <a:lnTo>
                    <a:pt x="9" y="5"/>
                  </a:lnTo>
                  <a:close/>
                  <a:moveTo>
                    <a:pt x="31" y="10"/>
                  </a:moveTo>
                  <a:lnTo>
                    <a:pt x="9" y="10"/>
                  </a:lnTo>
                  <a:lnTo>
                    <a:pt x="9" y="16"/>
                  </a:lnTo>
                  <a:lnTo>
                    <a:pt x="31" y="16"/>
                  </a:lnTo>
                  <a:lnTo>
                    <a:pt x="31" y="1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2" name="Freeform 16"/>
            <p:cNvSpPr>
              <a:spLocks noEditPoints="1"/>
            </p:cNvSpPr>
            <p:nvPr/>
          </p:nvSpPr>
          <p:spPr bwMode="auto">
            <a:xfrm>
              <a:off x="5154626" y="1088225"/>
              <a:ext cx="61338" cy="65939"/>
            </a:xfrm>
            <a:custGeom>
              <a:avLst/>
              <a:gdLst>
                <a:gd name="T0" fmla="*/ 18 w 40"/>
                <a:gd name="T1" fmla="*/ 28 h 43"/>
                <a:gd name="T2" fmla="*/ 18 w 40"/>
                <a:gd name="T3" fmla="*/ 21 h 43"/>
                <a:gd name="T4" fmla="*/ 0 w 40"/>
                <a:gd name="T5" fmla="*/ 21 h 43"/>
                <a:gd name="T6" fmla="*/ 0 w 40"/>
                <a:gd name="T7" fmla="*/ 17 h 43"/>
                <a:gd name="T8" fmla="*/ 40 w 40"/>
                <a:gd name="T9" fmla="*/ 17 h 43"/>
                <a:gd name="T10" fmla="*/ 40 w 40"/>
                <a:gd name="T11" fmla="*/ 21 h 43"/>
                <a:gd name="T12" fmla="*/ 23 w 40"/>
                <a:gd name="T13" fmla="*/ 21 h 43"/>
                <a:gd name="T14" fmla="*/ 23 w 40"/>
                <a:gd name="T15" fmla="*/ 28 h 43"/>
                <a:gd name="T16" fmla="*/ 37 w 40"/>
                <a:gd name="T17" fmla="*/ 28 h 43"/>
                <a:gd name="T18" fmla="*/ 37 w 40"/>
                <a:gd name="T19" fmla="*/ 43 h 43"/>
                <a:gd name="T20" fmla="*/ 32 w 40"/>
                <a:gd name="T21" fmla="*/ 43 h 43"/>
                <a:gd name="T22" fmla="*/ 32 w 40"/>
                <a:gd name="T23" fmla="*/ 33 h 43"/>
                <a:gd name="T24" fmla="*/ 3 w 40"/>
                <a:gd name="T25" fmla="*/ 33 h 43"/>
                <a:gd name="T26" fmla="*/ 3 w 40"/>
                <a:gd name="T27" fmla="*/ 28 h 43"/>
                <a:gd name="T28" fmla="*/ 18 w 40"/>
                <a:gd name="T29" fmla="*/ 28 h 43"/>
                <a:gd name="T30" fmla="*/ 37 w 40"/>
                <a:gd name="T31" fmla="*/ 0 h 43"/>
                <a:gd name="T32" fmla="*/ 37 w 40"/>
                <a:gd name="T33" fmla="*/ 13 h 43"/>
                <a:gd name="T34" fmla="*/ 32 w 40"/>
                <a:gd name="T35" fmla="*/ 13 h 43"/>
                <a:gd name="T36" fmla="*/ 32 w 40"/>
                <a:gd name="T37" fmla="*/ 5 h 43"/>
                <a:gd name="T38" fmla="*/ 3 w 40"/>
                <a:gd name="T39" fmla="*/ 5 h 43"/>
                <a:gd name="T40" fmla="*/ 3 w 40"/>
                <a:gd name="T41" fmla="*/ 0 h 43"/>
                <a:gd name="T42" fmla="*/ 37 w 40"/>
                <a:gd name="T43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0" h="43">
                  <a:moveTo>
                    <a:pt x="18" y="28"/>
                  </a:moveTo>
                  <a:lnTo>
                    <a:pt x="18" y="21"/>
                  </a:lnTo>
                  <a:lnTo>
                    <a:pt x="0" y="21"/>
                  </a:lnTo>
                  <a:lnTo>
                    <a:pt x="0" y="17"/>
                  </a:lnTo>
                  <a:lnTo>
                    <a:pt x="40" y="17"/>
                  </a:lnTo>
                  <a:lnTo>
                    <a:pt x="40" y="21"/>
                  </a:lnTo>
                  <a:lnTo>
                    <a:pt x="23" y="21"/>
                  </a:lnTo>
                  <a:lnTo>
                    <a:pt x="23" y="28"/>
                  </a:lnTo>
                  <a:lnTo>
                    <a:pt x="37" y="28"/>
                  </a:lnTo>
                  <a:lnTo>
                    <a:pt x="37" y="43"/>
                  </a:lnTo>
                  <a:lnTo>
                    <a:pt x="32" y="43"/>
                  </a:lnTo>
                  <a:lnTo>
                    <a:pt x="32" y="33"/>
                  </a:lnTo>
                  <a:lnTo>
                    <a:pt x="3" y="33"/>
                  </a:lnTo>
                  <a:lnTo>
                    <a:pt x="3" y="28"/>
                  </a:lnTo>
                  <a:lnTo>
                    <a:pt x="18" y="28"/>
                  </a:lnTo>
                  <a:close/>
                  <a:moveTo>
                    <a:pt x="37" y="0"/>
                  </a:moveTo>
                  <a:lnTo>
                    <a:pt x="37" y="13"/>
                  </a:lnTo>
                  <a:lnTo>
                    <a:pt x="32" y="13"/>
                  </a:lnTo>
                  <a:lnTo>
                    <a:pt x="32" y="5"/>
                  </a:lnTo>
                  <a:lnTo>
                    <a:pt x="3" y="5"/>
                  </a:lnTo>
                  <a:lnTo>
                    <a:pt x="3" y="0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3" name="Freeform 17"/>
            <p:cNvSpPr>
              <a:spLocks noEditPoints="1"/>
            </p:cNvSpPr>
            <p:nvPr/>
          </p:nvSpPr>
          <p:spPr bwMode="auto">
            <a:xfrm>
              <a:off x="5228231" y="1086692"/>
              <a:ext cx="55204" cy="65939"/>
            </a:xfrm>
            <a:custGeom>
              <a:avLst/>
              <a:gdLst>
                <a:gd name="T0" fmla="*/ 23 w 36"/>
                <a:gd name="T1" fmla="*/ 24 h 43"/>
                <a:gd name="T2" fmla="*/ 0 w 36"/>
                <a:gd name="T3" fmla="*/ 24 h 43"/>
                <a:gd name="T4" fmla="*/ 0 w 36"/>
                <a:gd name="T5" fmla="*/ 11 h 43"/>
                <a:gd name="T6" fmla="*/ 17 w 36"/>
                <a:gd name="T7" fmla="*/ 11 h 43"/>
                <a:gd name="T8" fmla="*/ 17 w 36"/>
                <a:gd name="T9" fmla="*/ 6 h 43"/>
                <a:gd name="T10" fmla="*/ 0 w 36"/>
                <a:gd name="T11" fmla="*/ 6 h 43"/>
                <a:gd name="T12" fmla="*/ 0 w 36"/>
                <a:gd name="T13" fmla="*/ 1 h 43"/>
                <a:gd name="T14" fmla="*/ 22 w 36"/>
                <a:gd name="T15" fmla="*/ 1 h 43"/>
                <a:gd name="T16" fmla="*/ 22 w 36"/>
                <a:gd name="T17" fmla="*/ 15 h 43"/>
                <a:gd name="T18" fmla="*/ 5 w 36"/>
                <a:gd name="T19" fmla="*/ 15 h 43"/>
                <a:gd name="T20" fmla="*/ 5 w 36"/>
                <a:gd name="T21" fmla="*/ 19 h 43"/>
                <a:gd name="T22" fmla="*/ 23 w 36"/>
                <a:gd name="T23" fmla="*/ 19 h 43"/>
                <a:gd name="T24" fmla="*/ 23 w 36"/>
                <a:gd name="T25" fmla="*/ 24 h 43"/>
                <a:gd name="T26" fmla="*/ 2 w 36"/>
                <a:gd name="T27" fmla="*/ 26 h 43"/>
                <a:gd name="T28" fmla="*/ 7 w 36"/>
                <a:gd name="T29" fmla="*/ 26 h 43"/>
                <a:gd name="T30" fmla="*/ 7 w 36"/>
                <a:gd name="T31" fmla="*/ 30 h 43"/>
                <a:gd name="T32" fmla="*/ 31 w 36"/>
                <a:gd name="T33" fmla="*/ 30 h 43"/>
                <a:gd name="T34" fmla="*/ 31 w 36"/>
                <a:gd name="T35" fmla="*/ 26 h 43"/>
                <a:gd name="T36" fmla="*/ 36 w 36"/>
                <a:gd name="T37" fmla="*/ 26 h 43"/>
                <a:gd name="T38" fmla="*/ 36 w 36"/>
                <a:gd name="T39" fmla="*/ 43 h 43"/>
                <a:gd name="T40" fmla="*/ 2 w 36"/>
                <a:gd name="T41" fmla="*/ 43 h 43"/>
                <a:gd name="T42" fmla="*/ 2 w 36"/>
                <a:gd name="T43" fmla="*/ 26 h 43"/>
                <a:gd name="T44" fmla="*/ 31 w 36"/>
                <a:gd name="T45" fmla="*/ 34 h 43"/>
                <a:gd name="T46" fmla="*/ 7 w 36"/>
                <a:gd name="T47" fmla="*/ 34 h 43"/>
                <a:gd name="T48" fmla="*/ 7 w 36"/>
                <a:gd name="T49" fmla="*/ 39 h 43"/>
                <a:gd name="T50" fmla="*/ 31 w 36"/>
                <a:gd name="T51" fmla="*/ 39 h 43"/>
                <a:gd name="T52" fmla="*/ 31 w 36"/>
                <a:gd name="T53" fmla="*/ 34 h 43"/>
                <a:gd name="T54" fmla="*/ 31 w 36"/>
                <a:gd name="T55" fmla="*/ 0 h 43"/>
                <a:gd name="T56" fmla="*/ 36 w 36"/>
                <a:gd name="T57" fmla="*/ 0 h 43"/>
                <a:gd name="T58" fmla="*/ 36 w 36"/>
                <a:gd name="T59" fmla="*/ 24 h 43"/>
                <a:gd name="T60" fmla="*/ 31 w 36"/>
                <a:gd name="T61" fmla="*/ 24 h 43"/>
                <a:gd name="T62" fmla="*/ 31 w 36"/>
                <a:gd name="T63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6" h="43">
                  <a:moveTo>
                    <a:pt x="23" y="24"/>
                  </a:moveTo>
                  <a:lnTo>
                    <a:pt x="0" y="24"/>
                  </a:lnTo>
                  <a:lnTo>
                    <a:pt x="0" y="11"/>
                  </a:lnTo>
                  <a:lnTo>
                    <a:pt x="17" y="11"/>
                  </a:lnTo>
                  <a:lnTo>
                    <a:pt x="17" y="6"/>
                  </a:lnTo>
                  <a:lnTo>
                    <a:pt x="0" y="6"/>
                  </a:lnTo>
                  <a:lnTo>
                    <a:pt x="0" y="1"/>
                  </a:lnTo>
                  <a:lnTo>
                    <a:pt x="22" y="1"/>
                  </a:lnTo>
                  <a:lnTo>
                    <a:pt x="22" y="15"/>
                  </a:lnTo>
                  <a:lnTo>
                    <a:pt x="5" y="15"/>
                  </a:lnTo>
                  <a:lnTo>
                    <a:pt x="5" y="19"/>
                  </a:lnTo>
                  <a:lnTo>
                    <a:pt x="23" y="19"/>
                  </a:lnTo>
                  <a:lnTo>
                    <a:pt x="23" y="24"/>
                  </a:lnTo>
                  <a:close/>
                  <a:moveTo>
                    <a:pt x="2" y="26"/>
                  </a:moveTo>
                  <a:lnTo>
                    <a:pt x="7" y="26"/>
                  </a:lnTo>
                  <a:lnTo>
                    <a:pt x="7" y="30"/>
                  </a:lnTo>
                  <a:lnTo>
                    <a:pt x="31" y="30"/>
                  </a:lnTo>
                  <a:lnTo>
                    <a:pt x="31" y="26"/>
                  </a:lnTo>
                  <a:lnTo>
                    <a:pt x="36" y="26"/>
                  </a:lnTo>
                  <a:lnTo>
                    <a:pt x="36" y="43"/>
                  </a:lnTo>
                  <a:lnTo>
                    <a:pt x="2" y="43"/>
                  </a:lnTo>
                  <a:lnTo>
                    <a:pt x="2" y="26"/>
                  </a:lnTo>
                  <a:close/>
                  <a:moveTo>
                    <a:pt x="31" y="34"/>
                  </a:moveTo>
                  <a:lnTo>
                    <a:pt x="7" y="34"/>
                  </a:lnTo>
                  <a:lnTo>
                    <a:pt x="7" y="39"/>
                  </a:lnTo>
                  <a:lnTo>
                    <a:pt x="31" y="39"/>
                  </a:lnTo>
                  <a:lnTo>
                    <a:pt x="31" y="34"/>
                  </a:lnTo>
                  <a:close/>
                  <a:moveTo>
                    <a:pt x="31" y="0"/>
                  </a:moveTo>
                  <a:lnTo>
                    <a:pt x="36" y="0"/>
                  </a:lnTo>
                  <a:lnTo>
                    <a:pt x="36" y="24"/>
                  </a:lnTo>
                  <a:lnTo>
                    <a:pt x="31" y="24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4" name="Freeform 18"/>
            <p:cNvSpPr>
              <a:spLocks noEditPoints="1"/>
            </p:cNvSpPr>
            <p:nvPr/>
          </p:nvSpPr>
          <p:spPr bwMode="auto">
            <a:xfrm>
              <a:off x="5294169" y="1086692"/>
              <a:ext cx="59805" cy="65939"/>
            </a:xfrm>
            <a:custGeom>
              <a:avLst/>
              <a:gdLst>
                <a:gd name="T0" fmla="*/ 0 w 39"/>
                <a:gd name="T1" fmla="*/ 6 h 43"/>
                <a:gd name="T2" fmla="*/ 0 w 39"/>
                <a:gd name="T3" fmla="*/ 1 h 43"/>
                <a:gd name="T4" fmla="*/ 25 w 39"/>
                <a:gd name="T5" fmla="*/ 1 h 43"/>
                <a:gd name="T6" fmla="*/ 25 w 39"/>
                <a:gd name="T7" fmla="*/ 6 h 43"/>
                <a:gd name="T8" fmla="*/ 15 w 39"/>
                <a:gd name="T9" fmla="*/ 6 h 43"/>
                <a:gd name="T10" fmla="*/ 26 w 39"/>
                <a:gd name="T11" fmla="*/ 22 h 43"/>
                <a:gd name="T12" fmla="*/ 21 w 39"/>
                <a:gd name="T13" fmla="*/ 25 h 43"/>
                <a:gd name="T14" fmla="*/ 13 w 39"/>
                <a:gd name="T15" fmla="*/ 12 h 43"/>
                <a:gd name="T16" fmla="*/ 4 w 39"/>
                <a:gd name="T17" fmla="*/ 26 h 43"/>
                <a:gd name="T18" fmla="*/ 0 w 39"/>
                <a:gd name="T19" fmla="*/ 23 h 43"/>
                <a:gd name="T20" fmla="*/ 11 w 39"/>
                <a:gd name="T21" fmla="*/ 6 h 43"/>
                <a:gd name="T22" fmla="*/ 0 w 39"/>
                <a:gd name="T23" fmla="*/ 6 h 43"/>
                <a:gd name="T24" fmla="*/ 3 w 39"/>
                <a:gd name="T25" fmla="*/ 43 h 43"/>
                <a:gd name="T26" fmla="*/ 3 w 39"/>
                <a:gd name="T27" fmla="*/ 29 h 43"/>
                <a:gd name="T28" fmla="*/ 9 w 39"/>
                <a:gd name="T29" fmla="*/ 29 h 43"/>
                <a:gd name="T30" fmla="*/ 9 w 39"/>
                <a:gd name="T31" fmla="*/ 38 h 43"/>
                <a:gd name="T32" fmla="*/ 39 w 39"/>
                <a:gd name="T33" fmla="*/ 38 h 43"/>
                <a:gd name="T34" fmla="*/ 39 w 39"/>
                <a:gd name="T35" fmla="*/ 43 h 43"/>
                <a:gd name="T36" fmla="*/ 3 w 39"/>
                <a:gd name="T37" fmla="*/ 43 h 43"/>
                <a:gd name="T38" fmla="*/ 33 w 39"/>
                <a:gd name="T39" fmla="*/ 28 h 43"/>
                <a:gd name="T40" fmla="*/ 33 w 39"/>
                <a:gd name="T41" fmla="*/ 15 h 43"/>
                <a:gd name="T42" fmla="*/ 25 w 39"/>
                <a:gd name="T43" fmla="*/ 15 h 43"/>
                <a:gd name="T44" fmla="*/ 25 w 39"/>
                <a:gd name="T45" fmla="*/ 11 h 43"/>
                <a:gd name="T46" fmla="*/ 33 w 39"/>
                <a:gd name="T47" fmla="*/ 11 h 43"/>
                <a:gd name="T48" fmla="*/ 33 w 39"/>
                <a:gd name="T49" fmla="*/ 0 h 43"/>
                <a:gd name="T50" fmla="*/ 38 w 39"/>
                <a:gd name="T51" fmla="*/ 0 h 43"/>
                <a:gd name="T52" fmla="*/ 38 w 39"/>
                <a:gd name="T53" fmla="*/ 28 h 43"/>
                <a:gd name="T54" fmla="*/ 33 w 39"/>
                <a:gd name="T55" fmla="*/ 28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9" h="43">
                  <a:moveTo>
                    <a:pt x="0" y="6"/>
                  </a:moveTo>
                  <a:lnTo>
                    <a:pt x="0" y="1"/>
                  </a:lnTo>
                  <a:lnTo>
                    <a:pt x="25" y="1"/>
                  </a:lnTo>
                  <a:lnTo>
                    <a:pt x="25" y="6"/>
                  </a:lnTo>
                  <a:lnTo>
                    <a:pt x="15" y="6"/>
                  </a:lnTo>
                  <a:lnTo>
                    <a:pt x="26" y="22"/>
                  </a:lnTo>
                  <a:lnTo>
                    <a:pt x="21" y="25"/>
                  </a:lnTo>
                  <a:lnTo>
                    <a:pt x="13" y="12"/>
                  </a:lnTo>
                  <a:lnTo>
                    <a:pt x="4" y="26"/>
                  </a:lnTo>
                  <a:lnTo>
                    <a:pt x="0" y="23"/>
                  </a:lnTo>
                  <a:lnTo>
                    <a:pt x="11" y="6"/>
                  </a:lnTo>
                  <a:lnTo>
                    <a:pt x="0" y="6"/>
                  </a:lnTo>
                  <a:close/>
                  <a:moveTo>
                    <a:pt x="3" y="43"/>
                  </a:moveTo>
                  <a:lnTo>
                    <a:pt x="3" y="29"/>
                  </a:lnTo>
                  <a:lnTo>
                    <a:pt x="9" y="29"/>
                  </a:lnTo>
                  <a:lnTo>
                    <a:pt x="9" y="38"/>
                  </a:lnTo>
                  <a:lnTo>
                    <a:pt x="39" y="38"/>
                  </a:lnTo>
                  <a:lnTo>
                    <a:pt x="39" y="43"/>
                  </a:lnTo>
                  <a:lnTo>
                    <a:pt x="3" y="43"/>
                  </a:lnTo>
                  <a:close/>
                  <a:moveTo>
                    <a:pt x="33" y="28"/>
                  </a:moveTo>
                  <a:lnTo>
                    <a:pt x="33" y="15"/>
                  </a:lnTo>
                  <a:lnTo>
                    <a:pt x="25" y="15"/>
                  </a:lnTo>
                  <a:lnTo>
                    <a:pt x="25" y="11"/>
                  </a:lnTo>
                  <a:lnTo>
                    <a:pt x="33" y="11"/>
                  </a:lnTo>
                  <a:lnTo>
                    <a:pt x="33" y="0"/>
                  </a:lnTo>
                  <a:lnTo>
                    <a:pt x="38" y="0"/>
                  </a:lnTo>
                  <a:lnTo>
                    <a:pt x="38" y="28"/>
                  </a:lnTo>
                  <a:lnTo>
                    <a:pt x="33" y="2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5" name="Freeform 19"/>
            <p:cNvSpPr>
              <a:spLocks noEditPoints="1"/>
            </p:cNvSpPr>
            <p:nvPr/>
          </p:nvSpPr>
          <p:spPr bwMode="auto">
            <a:xfrm>
              <a:off x="5363174" y="1086692"/>
              <a:ext cx="65939" cy="67472"/>
            </a:xfrm>
            <a:custGeom>
              <a:avLst/>
              <a:gdLst>
                <a:gd name="T0" fmla="*/ 0 w 43"/>
                <a:gd name="T1" fmla="*/ 8 h 44"/>
                <a:gd name="T2" fmla="*/ 0 w 43"/>
                <a:gd name="T3" fmla="*/ 3 h 44"/>
                <a:gd name="T4" fmla="*/ 25 w 43"/>
                <a:gd name="T5" fmla="*/ 3 h 44"/>
                <a:gd name="T6" fmla="*/ 25 w 43"/>
                <a:gd name="T7" fmla="*/ 8 h 44"/>
                <a:gd name="T8" fmla="*/ 21 w 43"/>
                <a:gd name="T9" fmla="*/ 8 h 44"/>
                <a:gd name="T10" fmla="*/ 21 w 43"/>
                <a:gd name="T11" fmla="*/ 33 h 44"/>
                <a:gd name="T12" fmla="*/ 25 w 43"/>
                <a:gd name="T13" fmla="*/ 33 h 44"/>
                <a:gd name="T14" fmla="*/ 25 w 43"/>
                <a:gd name="T15" fmla="*/ 38 h 44"/>
                <a:gd name="T16" fmla="*/ 0 w 43"/>
                <a:gd name="T17" fmla="*/ 38 h 44"/>
                <a:gd name="T18" fmla="*/ 0 w 43"/>
                <a:gd name="T19" fmla="*/ 33 h 44"/>
                <a:gd name="T20" fmla="*/ 4 w 43"/>
                <a:gd name="T21" fmla="*/ 33 h 44"/>
                <a:gd name="T22" fmla="*/ 4 w 43"/>
                <a:gd name="T23" fmla="*/ 8 h 44"/>
                <a:gd name="T24" fmla="*/ 0 w 43"/>
                <a:gd name="T25" fmla="*/ 8 h 44"/>
                <a:gd name="T26" fmla="*/ 16 w 43"/>
                <a:gd name="T27" fmla="*/ 8 h 44"/>
                <a:gd name="T28" fmla="*/ 9 w 43"/>
                <a:gd name="T29" fmla="*/ 8 h 44"/>
                <a:gd name="T30" fmla="*/ 9 w 43"/>
                <a:gd name="T31" fmla="*/ 33 h 44"/>
                <a:gd name="T32" fmla="*/ 16 w 43"/>
                <a:gd name="T33" fmla="*/ 33 h 44"/>
                <a:gd name="T34" fmla="*/ 16 w 43"/>
                <a:gd name="T35" fmla="*/ 8 h 44"/>
                <a:gd name="T36" fmla="*/ 36 w 43"/>
                <a:gd name="T37" fmla="*/ 44 h 44"/>
                <a:gd name="T38" fmla="*/ 31 w 43"/>
                <a:gd name="T39" fmla="*/ 44 h 44"/>
                <a:gd name="T40" fmla="*/ 31 w 43"/>
                <a:gd name="T41" fmla="*/ 0 h 44"/>
                <a:gd name="T42" fmla="*/ 36 w 43"/>
                <a:gd name="T43" fmla="*/ 0 h 44"/>
                <a:gd name="T44" fmla="*/ 36 w 43"/>
                <a:gd name="T45" fmla="*/ 17 h 44"/>
                <a:gd name="T46" fmla="*/ 43 w 43"/>
                <a:gd name="T47" fmla="*/ 17 h 44"/>
                <a:gd name="T48" fmla="*/ 43 w 43"/>
                <a:gd name="T49" fmla="*/ 23 h 44"/>
                <a:gd name="T50" fmla="*/ 36 w 43"/>
                <a:gd name="T51" fmla="*/ 23 h 44"/>
                <a:gd name="T52" fmla="*/ 36 w 43"/>
                <a:gd name="T53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3" h="44">
                  <a:moveTo>
                    <a:pt x="0" y="8"/>
                  </a:moveTo>
                  <a:lnTo>
                    <a:pt x="0" y="3"/>
                  </a:lnTo>
                  <a:lnTo>
                    <a:pt x="25" y="3"/>
                  </a:lnTo>
                  <a:lnTo>
                    <a:pt x="25" y="8"/>
                  </a:lnTo>
                  <a:lnTo>
                    <a:pt x="21" y="8"/>
                  </a:lnTo>
                  <a:lnTo>
                    <a:pt x="21" y="33"/>
                  </a:lnTo>
                  <a:lnTo>
                    <a:pt x="25" y="33"/>
                  </a:lnTo>
                  <a:lnTo>
                    <a:pt x="25" y="38"/>
                  </a:lnTo>
                  <a:lnTo>
                    <a:pt x="0" y="38"/>
                  </a:lnTo>
                  <a:lnTo>
                    <a:pt x="0" y="33"/>
                  </a:lnTo>
                  <a:lnTo>
                    <a:pt x="4" y="33"/>
                  </a:lnTo>
                  <a:lnTo>
                    <a:pt x="4" y="8"/>
                  </a:lnTo>
                  <a:lnTo>
                    <a:pt x="0" y="8"/>
                  </a:lnTo>
                  <a:close/>
                  <a:moveTo>
                    <a:pt x="16" y="8"/>
                  </a:moveTo>
                  <a:lnTo>
                    <a:pt x="9" y="8"/>
                  </a:lnTo>
                  <a:lnTo>
                    <a:pt x="9" y="33"/>
                  </a:lnTo>
                  <a:lnTo>
                    <a:pt x="16" y="33"/>
                  </a:lnTo>
                  <a:lnTo>
                    <a:pt x="16" y="8"/>
                  </a:lnTo>
                  <a:close/>
                  <a:moveTo>
                    <a:pt x="36" y="44"/>
                  </a:moveTo>
                  <a:lnTo>
                    <a:pt x="31" y="44"/>
                  </a:lnTo>
                  <a:lnTo>
                    <a:pt x="31" y="0"/>
                  </a:lnTo>
                  <a:lnTo>
                    <a:pt x="36" y="0"/>
                  </a:lnTo>
                  <a:lnTo>
                    <a:pt x="36" y="17"/>
                  </a:lnTo>
                  <a:lnTo>
                    <a:pt x="43" y="17"/>
                  </a:lnTo>
                  <a:lnTo>
                    <a:pt x="43" y="23"/>
                  </a:lnTo>
                  <a:lnTo>
                    <a:pt x="36" y="23"/>
                  </a:lnTo>
                  <a:lnTo>
                    <a:pt x="36" y="4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6" name="Freeform 20"/>
            <p:cNvSpPr>
              <a:spLocks noEditPoints="1"/>
            </p:cNvSpPr>
            <p:nvPr/>
          </p:nvSpPr>
          <p:spPr bwMode="auto">
            <a:xfrm>
              <a:off x="5435246" y="1086692"/>
              <a:ext cx="58271" cy="65939"/>
            </a:xfrm>
            <a:custGeom>
              <a:avLst/>
              <a:gdLst>
                <a:gd name="T0" fmla="*/ 59 w 92"/>
                <a:gd name="T1" fmla="*/ 29 h 102"/>
                <a:gd name="T2" fmla="*/ 57 w 92"/>
                <a:gd name="T3" fmla="*/ 40 h 102"/>
                <a:gd name="T4" fmla="*/ 51 w 92"/>
                <a:gd name="T5" fmla="*/ 49 h 102"/>
                <a:gd name="T6" fmla="*/ 41 w 92"/>
                <a:gd name="T7" fmla="*/ 56 h 102"/>
                <a:gd name="T8" fmla="*/ 30 w 92"/>
                <a:gd name="T9" fmla="*/ 58 h 102"/>
                <a:gd name="T10" fmla="*/ 18 w 92"/>
                <a:gd name="T11" fmla="*/ 56 h 102"/>
                <a:gd name="T12" fmla="*/ 9 w 92"/>
                <a:gd name="T13" fmla="*/ 49 h 102"/>
                <a:gd name="T14" fmla="*/ 2 w 92"/>
                <a:gd name="T15" fmla="*/ 40 h 102"/>
                <a:gd name="T16" fmla="*/ 0 w 92"/>
                <a:gd name="T17" fmla="*/ 29 h 102"/>
                <a:gd name="T18" fmla="*/ 2 w 92"/>
                <a:gd name="T19" fmla="*/ 18 h 102"/>
                <a:gd name="T20" fmla="*/ 9 w 92"/>
                <a:gd name="T21" fmla="*/ 9 h 102"/>
                <a:gd name="T22" fmla="*/ 18 w 92"/>
                <a:gd name="T23" fmla="*/ 3 h 102"/>
                <a:gd name="T24" fmla="*/ 30 w 92"/>
                <a:gd name="T25" fmla="*/ 1 h 102"/>
                <a:gd name="T26" fmla="*/ 41 w 92"/>
                <a:gd name="T27" fmla="*/ 3 h 102"/>
                <a:gd name="T28" fmla="*/ 51 w 92"/>
                <a:gd name="T29" fmla="*/ 9 h 102"/>
                <a:gd name="T30" fmla="*/ 57 w 92"/>
                <a:gd name="T31" fmla="*/ 18 h 102"/>
                <a:gd name="T32" fmla="*/ 59 w 92"/>
                <a:gd name="T33" fmla="*/ 29 h 102"/>
                <a:gd name="T34" fmla="*/ 6 w 92"/>
                <a:gd name="T35" fmla="*/ 102 h 102"/>
                <a:gd name="T36" fmla="*/ 6 w 92"/>
                <a:gd name="T37" fmla="*/ 68 h 102"/>
                <a:gd name="T38" fmla="*/ 19 w 92"/>
                <a:gd name="T39" fmla="*/ 68 h 102"/>
                <a:gd name="T40" fmla="*/ 19 w 92"/>
                <a:gd name="T41" fmla="*/ 91 h 102"/>
                <a:gd name="T42" fmla="*/ 92 w 92"/>
                <a:gd name="T43" fmla="*/ 91 h 102"/>
                <a:gd name="T44" fmla="*/ 92 w 92"/>
                <a:gd name="T45" fmla="*/ 102 h 102"/>
                <a:gd name="T46" fmla="*/ 6 w 92"/>
                <a:gd name="T47" fmla="*/ 102 h 102"/>
                <a:gd name="T48" fmla="*/ 47 w 92"/>
                <a:gd name="T49" fmla="*/ 29 h 102"/>
                <a:gd name="T50" fmla="*/ 46 w 92"/>
                <a:gd name="T51" fmla="*/ 23 h 102"/>
                <a:gd name="T52" fmla="*/ 42 w 92"/>
                <a:gd name="T53" fmla="*/ 17 h 102"/>
                <a:gd name="T54" fmla="*/ 36 w 92"/>
                <a:gd name="T55" fmla="*/ 14 h 102"/>
                <a:gd name="T56" fmla="*/ 30 w 92"/>
                <a:gd name="T57" fmla="*/ 12 h 102"/>
                <a:gd name="T58" fmla="*/ 23 w 92"/>
                <a:gd name="T59" fmla="*/ 14 h 102"/>
                <a:gd name="T60" fmla="*/ 18 w 92"/>
                <a:gd name="T61" fmla="*/ 17 h 102"/>
                <a:gd name="T62" fmla="*/ 14 w 92"/>
                <a:gd name="T63" fmla="*/ 23 h 102"/>
                <a:gd name="T64" fmla="*/ 13 w 92"/>
                <a:gd name="T65" fmla="*/ 29 h 102"/>
                <a:gd name="T66" fmla="*/ 14 w 92"/>
                <a:gd name="T67" fmla="*/ 36 h 102"/>
                <a:gd name="T68" fmla="*/ 18 w 92"/>
                <a:gd name="T69" fmla="*/ 41 h 102"/>
                <a:gd name="T70" fmla="*/ 23 w 92"/>
                <a:gd name="T71" fmla="*/ 45 h 102"/>
                <a:gd name="T72" fmla="*/ 30 w 92"/>
                <a:gd name="T73" fmla="*/ 46 h 102"/>
                <a:gd name="T74" fmla="*/ 36 w 92"/>
                <a:gd name="T75" fmla="*/ 45 h 102"/>
                <a:gd name="T76" fmla="*/ 42 w 92"/>
                <a:gd name="T77" fmla="*/ 41 h 102"/>
                <a:gd name="T78" fmla="*/ 46 w 92"/>
                <a:gd name="T79" fmla="*/ 36 h 102"/>
                <a:gd name="T80" fmla="*/ 47 w 92"/>
                <a:gd name="T81" fmla="*/ 29 h 102"/>
                <a:gd name="T82" fmla="*/ 78 w 92"/>
                <a:gd name="T83" fmla="*/ 67 h 102"/>
                <a:gd name="T84" fmla="*/ 78 w 92"/>
                <a:gd name="T85" fmla="*/ 47 h 102"/>
                <a:gd name="T86" fmla="*/ 63 w 92"/>
                <a:gd name="T87" fmla="*/ 47 h 102"/>
                <a:gd name="T88" fmla="*/ 63 w 92"/>
                <a:gd name="T89" fmla="*/ 37 h 102"/>
                <a:gd name="T90" fmla="*/ 78 w 92"/>
                <a:gd name="T91" fmla="*/ 37 h 102"/>
                <a:gd name="T92" fmla="*/ 78 w 92"/>
                <a:gd name="T93" fmla="*/ 21 h 102"/>
                <a:gd name="T94" fmla="*/ 63 w 92"/>
                <a:gd name="T95" fmla="*/ 21 h 102"/>
                <a:gd name="T96" fmla="*/ 63 w 92"/>
                <a:gd name="T97" fmla="*/ 11 h 102"/>
                <a:gd name="T98" fmla="*/ 78 w 92"/>
                <a:gd name="T99" fmla="*/ 11 h 102"/>
                <a:gd name="T100" fmla="*/ 78 w 92"/>
                <a:gd name="T101" fmla="*/ 0 h 102"/>
                <a:gd name="T102" fmla="*/ 91 w 92"/>
                <a:gd name="T103" fmla="*/ 0 h 102"/>
                <a:gd name="T104" fmla="*/ 91 w 92"/>
                <a:gd name="T105" fmla="*/ 67 h 102"/>
                <a:gd name="T106" fmla="*/ 78 w 92"/>
                <a:gd name="T107" fmla="*/ 6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2" h="102">
                  <a:moveTo>
                    <a:pt x="59" y="29"/>
                  </a:moveTo>
                  <a:cubicBezTo>
                    <a:pt x="59" y="33"/>
                    <a:pt x="59" y="37"/>
                    <a:pt x="57" y="40"/>
                  </a:cubicBezTo>
                  <a:cubicBezTo>
                    <a:pt x="55" y="44"/>
                    <a:pt x="53" y="47"/>
                    <a:pt x="51" y="49"/>
                  </a:cubicBezTo>
                  <a:cubicBezTo>
                    <a:pt x="48" y="52"/>
                    <a:pt x="45" y="54"/>
                    <a:pt x="41" y="56"/>
                  </a:cubicBezTo>
                  <a:cubicBezTo>
                    <a:pt x="38" y="57"/>
                    <a:pt x="34" y="58"/>
                    <a:pt x="30" y="58"/>
                  </a:cubicBezTo>
                  <a:cubicBezTo>
                    <a:pt x="26" y="58"/>
                    <a:pt x="22" y="57"/>
                    <a:pt x="18" y="56"/>
                  </a:cubicBezTo>
                  <a:cubicBezTo>
                    <a:pt x="15" y="54"/>
                    <a:pt x="12" y="52"/>
                    <a:pt x="9" y="49"/>
                  </a:cubicBezTo>
                  <a:cubicBezTo>
                    <a:pt x="6" y="47"/>
                    <a:pt x="4" y="44"/>
                    <a:pt x="2" y="40"/>
                  </a:cubicBezTo>
                  <a:cubicBezTo>
                    <a:pt x="1" y="37"/>
                    <a:pt x="0" y="33"/>
                    <a:pt x="0" y="29"/>
                  </a:cubicBezTo>
                  <a:cubicBezTo>
                    <a:pt x="0" y="25"/>
                    <a:pt x="1" y="22"/>
                    <a:pt x="2" y="18"/>
                  </a:cubicBezTo>
                  <a:cubicBezTo>
                    <a:pt x="4" y="15"/>
                    <a:pt x="6" y="12"/>
                    <a:pt x="9" y="9"/>
                  </a:cubicBezTo>
                  <a:cubicBezTo>
                    <a:pt x="12" y="7"/>
                    <a:pt x="15" y="5"/>
                    <a:pt x="18" y="3"/>
                  </a:cubicBezTo>
                  <a:cubicBezTo>
                    <a:pt x="22" y="2"/>
                    <a:pt x="26" y="1"/>
                    <a:pt x="30" y="1"/>
                  </a:cubicBezTo>
                  <a:cubicBezTo>
                    <a:pt x="34" y="1"/>
                    <a:pt x="38" y="2"/>
                    <a:pt x="41" y="3"/>
                  </a:cubicBezTo>
                  <a:cubicBezTo>
                    <a:pt x="45" y="5"/>
                    <a:pt x="48" y="7"/>
                    <a:pt x="51" y="9"/>
                  </a:cubicBezTo>
                  <a:cubicBezTo>
                    <a:pt x="53" y="12"/>
                    <a:pt x="55" y="15"/>
                    <a:pt x="57" y="18"/>
                  </a:cubicBezTo>
                  <a:cubicBezTo>
                    <a:pt x="59" y="22"/>
                    <a:pt x="59" y="25"/>
                    <a:pt x="59" y="29"/>
                  </a:cubicBezTo>
                  <a:close/>
                  <a:moveTo>
                    <a:pt x="6" y="102"/>
                  </a:moveTo>
                  <a:cubicBezTo>
                    <a:pt x="6" y="68"/>
                    <a:pt x="6" y="68"/>
                    <a:pt x="6" y="68"/>
                  </a:cubicBezTo>
                  <a:cubicBezTo>
                    <a:pt x="19" y="68"/>
                    <a:pt x="19" y="68"/>
                    <a:pt x="19" y="68"/>
                  </a:cubicBezTo>
                  <a:cubicBezTo>
                    <a:pt x="19" y="91"/>
                    <a:pt x="19" y="91"/>
                    <a:pt x="19" y="91"/>
                  </a:cubicBezTo>
                  <a:cubicBezTo>
                    <a:pt x="92" y="91"/>
                    <a:pt x="92" y="91"/>
                    <a:pt x="92" y="91"/>
                  </a:cubicBezTo>
                  <a:cubicBezTo>
                    <a:pt x="92" y="102"/>
                    <a:pt x="92" y="102"/>
                    <a:pt x="92" y="102"/>
                  </a:cubicBezTo>
                  <a:lnTo>
                    <a:pt x="6" y="102"/>
                  </a:lnTo>
                  <a:close/>
                  <a:moveTo>
                    <a:pt x="47" y="29"/>
                  </a:moveTo>
                  <a:cubicBezTo>
                    <a:pt x="47" y="27"/>
                    <a:pt x="46" y="25"/>
                    <a:pt x="46" y="23"/>
                  </a:cubicBezTo>
                  <a:cubicBezTo>
                    <a:pt x="45" y="21"/>
                    <a:pt x="43" y="19"/>
                    <a:pt x="42" y="17"/>
                  </a:cubicBezTo>
                  <a:cubicBezTo>
                    <a:pt x="40" y="16"/>
                    <a:pt x="38" y="15"/>
                    <a:pt x="36" y="14"/>
                  </a:cubicBezTo>
                  <a:cubicBezTo>
                    <a:pt x="34" y="13"/>
                    <a:pt x="32" y="12"/>
                    <a:pt x="30" y="12"/>
                  </a:cubicBezTo>
                  <a:cubicBezTo>
                    <a:pt x="28" y="12"/>
                    <a:pt x="25" y="13"/>
                    <a:pt x="23" y="14"/>
                  </a:cubicBezTo>
                  <a:cubicBezTo>
                    <a:pt x="21" y="15"/>
                    <a:pt x="19" y="16"/>
                    <a:pt x="18" y="17"/>
                  </a:cubicBezTo>
                  <a:cubicBezTo>
                    <a:pt x="16" y="19"/>
                    <a:pt x="15" y="21"/>
                    <a:pt x="14" y="23"/>
                  </a:cubicBezTo>
                  <a:cubicBezTo>
                    <a:pt x="13" y="25"/>
                    <a:pt x="13" y="27"/>
                    <a:pt x="13" y="29"/>
                  </a:cubicBezTo>
                  <a:cubicBezTo>
                    <a:pt x="13" y="32"/>
                    <a:pt x="13" y="34"/>
                    <a:pt x="14" y="36"/>
                  </a:cubicBezTo>
                  <a:cubicBezTo>
                    <a:pt x="15" y="38"/>
                    <a:pt x="16" y="40"/>
                    <a:pt x="18" y="41"/>
                  </a:cubicBezTo>
                  <a:cubicBezTo>
                    <a:pt x="19" y="43"/>
                    <a:pt x="21" y="44"/>
                    <a:pt x="23" y="45"/>
                  </a:cubicBezTo>
                  <a:cubicBezTo>
                    <a:pt x="25" y="46"/>
                    <a:pt x="28" y="46"/>
                    <a:pt x="30" y="46"/>
                  </a:cubicBezTo>
                  <a:cubicBezTo>
                    <a:pt x="32" y="46"/>
                    <a:pt x="34" y="46"/>
                    <a:pt x="36" y="45"/>
                  </a:cubicBezTo>
                  <a:cubicBezTo>
                    <a:pt x="38" y="44"/>
                    <a:pt x="40" y="43"/>
                    <a:pt x="42" y="41"/>
                  </a:cubicBezTo>
                  <a:cubicBezTo>
                    <a:pt x="43" y="40"/>
                    <a:pt x="45" y="38"/>
                    <a:pt x="46" y="36"/>
                  </a:cubicBezTo>
                  <a:cubicBezTo>
                    <a:pt x="46" y="34"/>
                    <a:pt x="47" y="32"/>
                    <a:pt x="47" y="29"/>
                  </a:cubicBezTo>
                  <a:close/>
                  <a:moveTo>
                    <a:pt x="78" y="67"/>
                  </a:moveTo>
                  <a:cubicBezTo>
                    <a:pt x="78" y="47"/>
                    <a:pt x="78" y="47"/>
                    <a:pt x="78" y="47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3" y="37"/>
                    <a:pt x="63" y="37"/>
                    <a:pt x="63" y="37"/>
                  </a:cubicBezTo>
                  <a:cubicBezTo>
                    <a:pt x="78" y="37"/>
                    <a:pt x="78" y="37"/>
                    <a:pt x="78" y="37"/>
                  </a:cubicBezTo>
                  <a:cubicBezTo>
                    <a:pt x="78" y="21"/>
                    <a:pt x="78" y="21"/>
                    <a:pt x="78" y="21"/>
                  </a:cubicBezTo>
                  <a:cubicBezTo>
                    <a:pt x="63" y="21"/>
                    <a:pt x="63" y="21"/>
                    <a:pt x="63" y="21"/>
                  </a:cubicBezTo>
                  <a:cubicBezTo>
                    <a:pt x="63" y="11"/>
                    <a:pt x="63" y="11"/>
                    <a:pt x="63" y="11"/>
                  </a:cubicBezTo>
                  <a:cubicBezTo>
                    <a:pt x="78" y="11"/>
                    <a:pt x="78" y="11"/>
                    <a:pt x="78" y="11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91" y="67"/>
                    <a:pt x="91" y="67"/>
                    <a:pt x="91" y="67"/>
                  </a:cubicBezTo>
                  <a:lnTo>
                    <a:pt x="78" y="67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7" name="Freeform 21"/>
            <p:cNvSpPr>
              <a:spLocks noEditPoints="1"/>
            </p:cNvSpPr>
            <p:nvPr/>
          </p:nvSpPr>
          <p:spPr bwMode="auto">
            <a:xfrm>
              <a:off x="5504251" y="1088225"/>
              <a:ext cx="61338" cy="65939"/>
            </a:xfrm>
            <a:custGeom>
              <a:avLst/>
              <a:gdLst>
                <a:gd name="T0" fmla="*/ 0 w 40"/>
                <a:gd name="T1" fmla="*/ 29 h 43"/>
                <a:gd name="T2" fmla="*/ 0 w 40"/>
                <a:gd name="T3" fmla="*/ 24 h 43"/>
                <a:gd name="T4" fmla="*/ 40 w 40"/>
                <a:gd name="T5" fmla="*/ 24 h 43"/>
                <a:gd name="T6" fmla="*/ 40 w 40"/>
                <a:gd name="T7" fmla="*/ 29 h 43"/>
                <a:gd name="T8" fmla="*/ 22 w 40"/>
                <a:gd name="T9" fmla="*/ 29 h 43"/>
                <a:gd name="T10" fmla="*/ 22 w 40"/>
                <a:gd name="T11" fmla="*/ 43 h 43"/>
                <a:gd name="T12" fmla="*/ 17 w 40"/>
                <a:gd name="T13" fmla="*/ 43 h 43"/>
                <a:gd name="T14" fmla="*/ 17 w 40"/>
                <a:gd name="T15" fmla="*/ 29 h 43"/>
                <a:gd name="T16" fmla="*/ 0 w 40"/>
                <a:gd name="T17" fmla="*/ 29 h 43"/>
                <a:gd name="T18" fmla="*/ 31 w 40"/>
                <a:gd name="T19" fmla="*/ 20 h 43"/>
                <a:gd name="T20" fmla="*/ 31 w 40"/>
                <a:gd name="T21" fmla="*/ 5 h 43"/>
                <a:gd name="T22" fmla="*/ 3 w 40"/>
                <a:gd name="T23" fmla="*/ 5 h 43"/>
                <a:gd name="T24" fmla="*/ 3 w 40"/>
                <a:gd name="T25" fmla="*/ 0 h 43"/>
                <a:gd name="T26" fmla="*/ 37 w 40"/>
                <a:gd name="T27" fmla="*/ 0 h 43"/>
                <a:gd name="T28" fmla="*/ 37 w 40"/>
                <a:gd name="T29" fmla="*/ 20 h 43"/>
                <a:gd name="T30" fmla="*/ 31 w 40"/>
                <a:gd name="T31" fmla="*/ 2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0" h="43">
                  <a:moveTo>
                    <a:pt x="0" y="29"/>
                  </a:moveTo>
                  <a:lnTo>
                    <a:pt x="0" y="24"/>
                  </a:lnTo>
                  <a:lnTo>
                    <a:pt x="40" y="24"/>
                  </a:lnTo>
                  <a:lnTo>
                    <a:pt x="40" y="29"/>
                  </a:lnTo>
                  <a:lnTo>
                    <a:pt x="22" y="29"/>
                  </a:lnTo>
                  <a:lnTo>
                    <a:pt x="22" y="43"/>
                  </a:lnTo>
                  <a:lnTo>
                    <a:pt x="17" y="43"/>
                  </a:lnTo>
                  <a:lnTo>
                    <a:pt x="17" y="29"/>
                  </a:lnTo>
                  <a:lnTo>
                    <a:pt x="0" y="29"/>
                  </a:lnTo>
                  <a:close/>
                  <a:moveTo>
                    <a:pt x="31" y="20"/>
                  </a:moveTo>
                  <a:lnTo>
                    <a:pt x="31" y="5"/>
                  </a:lnTo>
                  <a:lnTo>
                    <a:pt x="3" y="5"/>
                  </a:lnTo>
                  <a:lnTo>
                    <a:pt x="3" y="0"/>
                  </a:lnTo>
                  <a:lnTo>
                    <a:pt x="37" y="0"/>
                  </a:lnTo>
                  <a:lnTo>
                    <a:pt x="37" y="20"/>
                  </a:lnTo>
                  <a:lnTo>
                    <a:pt x="31" y="2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8" name="Freeform 22"/>
            <p:cNvSpPr>
              <a:spLocks noEditPoints="1"/>
            </p:cNvSpPr>
            <p:nvPr/>
          </p:nvSpPr>
          <p:spPr bwMode="auto">
            <a:xfrm>
              <a:off x="5573256" y="1086692"/>
              <a:ext cx="59805" cy="65939"/>
            </a:xfrm>
            <a:custGeom>
              <a:avLst/>
              <a:gdLst>
                <a:gd name="T0" fmla="*/ 69 w 92"/>
                <a:gd name="T1" fmla="*/ 64 h 104"/>
                <a:gd name="T2" fmla="*/ 42 w 92"/>
                <a:gd name="T3" fmla="*/ 64 h 104"/>
                <a:gd name="T4" fmla="*/ 42 w 92"/>
                <a:gd name="T5" fmla="*/ 80 h 104"/>
                <a:gd name="T6" fmla="*/ 29 w 92"/>
                <a:gd name="T7" fmla="*/ 80 h 104"/>
                <a:gd name="T8" fmla="*/ 29 w 92"/>
                <a:gd name="T9" fmla="*/ 64 h 104"/>
                <a:gd name="T10" fmla="*/ 0 w 92"/>
                <a:gd name="T11" fmla="*/ 64 h 104"/>
                <a:gd name="T12" fmla="*/ 0 w 92"/>
                <a:gd name="T13" fmla="*/ 52 h 104"/>
                <a:gd name="T14" fmla="*/ 69 w 92"/>
                <a:gd name="T15" fmla="*/ 52 h 104"/>
                <a:gd name="T16" fmla="*/ 69 w 92"/>
                <a:gd name="T17" fmla="*/ 64 h 104"/>
                <a:gd name="T18" fmla="*/ 7 w 92"/>
                <a:gd name="T19" fmla="*/ 104 h 104"/>
                <a:gd name="T20" fmla="*/ 7 w 92"/>
                <a:gd name="T21" fmla="*/ 74 h 104"/>
                <a:gd name="T22" fmla="*/ 20 w 92"/>
                <a:gd name="T23" fmla="*/ 74 h 104"/>
                <a:gd name="T24" fmla="*/ 20 w 92"/>
                <a:gd name="T25" fmla="*/ 92 h 104"/>
                <a:gd name="T26" fmla="*/ 92 w 92"/>
                <a:gd name="T27" fmla="*/ 92 h 104"/>
                <a:gd name="T28" fmla="*/ 92 w 92"/>
                <a:gd name="T29" fmla="*/ 104 h 104"/>
                <a:gd name="T30" fmla="*/ 7 w 92"/>
                <a:gd name="T31" fmla="*/ 104 h 104"/>
                <a:gd name="T32" fmla="*/ 60 w 92"/>
                <a:gd name="T33" fmla="*/ 24 h 104"/>
                <a:gd name="T34" fmla="*/ 58 w 92"/>
                <a:gd name="T35" fmla="*/ 33 h 104"/>
                <a:gd name="T36" fmla="*/ 52 w 92"/>
                <a:gd name="T37" fmla="*/ 41 h 104"/>
                <a:gd name="T38" fmla="*/ 44 w 92"/>
                <a:gd name="T39" fmla="*/ 46 h 104"/>
                <a:gd name="T40" fmla="*/ 34 w 92"/>
                <a:gd name="T41" fmla="*/ 48 h 104"/>
                <a:gd name="T42" fmla="*/ 24 w 92"/>
                <a:gd name="T43" fmla="*/ 46 h 104"/>
                <a:gd name="T44" fmla="*/ 15 w 92"/>
                <a:gd name="T45" fmla="*/ 41 h 104"/>
                <a:gd name="T46" fmla="*/ 10 w 92"/>
                <a:gd name="T47" fmla="*/ 33 h 104"/>
                <a:gd name="T48" fmla="*/ 8 w 92"/>
                <a:gd name="T49" fmla="*/ 24 h 104"/>
                <a:gd name="T50" fmla="*/ 10 w 92"/>
                <a:gd name="T51" fmla="*/ 15 h 104"/>
                <a:gd name="T52" fmla="*/ 15 w 92"/>
                <a:gd name="T53" fmla="*/ 7 h 104"/>
                <a:gd name="T54" fmla="*/ 24 w 92"/>
                <a:gd name="T55" fmla="*/ 2 h 104"/>
                <a:gd name="T56" fmla="*/ 34 w 92"/>
                <a:gd name="T57" fmla="*/ 0 h 104"/>
                <a:gd name="T58" fmla="*/ 44 w 92"/>
                <a:gd name="T59" fmla="*/ 2 h 104"/>
                <a:gd name="T60" fmla="*/ 52 w 92"/>
                <a:gd name="T61" fmla="*/ 7 h 104"/>
                <a:gd name="T62" fmla="*/ 58 w 92"/>
                <a:gd name="T63" fmla="*/ 15 h 104"/>
                <a:gd name="T64" fmla="*/ 60 w 92"/>
                <a:gd name="T65" fmla="*/ 24 h 104"/>
                <a:gd name="T66" fmla="*/ 47 w 92"/>
                <a:gd name="T67" fmla="*/ 24 h 104"/>
                <a:gd name="T68" fmla="*/ 43 w 92"/>
                <a:gd name="T69" fmla="*/ 15 h 104"/>
                <a:gd name="T70" fmla="*/ 34 w 92"/>
                <a:gd name="T71" fmla="*/ 11 h 104"/>
                <a:gd name="T72" fmla="*/ 24 w 92"/>
                <a:gd name="T73" fmla="*/ 15 h 104"/>
                <a:gd name="T74" fmla="*/ 20 w 92"/>
                <a:gd name="T75" fmla="*/ 24 h 104"/>
                <a:gd name="T76" fmla="*/ 24 w 92"/>
                <a:gd name="T77" fmla="*/ 33 h 104"/>
                <a:gd name="T78" fmla="*/ 34 w 92"/>
                <a:gd name="T79" fmla="*/ 37 h 104"/>
                <a:gd name="T80" fmla="*/ 43 w 92"/>
                <a:gd name="T81" fmla="*/ 33 h 104"/>
                <a:gd name="T82" fmla="*/ 47 w 92"/>
                <a:gd name="T83" fmla="*/ 24 h 104"/>
                <a:gd name="T84" fmla="*/ 78 w 92"/>
                <a:gd name="T85" fmla="*/ 1 h 104"/>
                <a:gd name="T86" fmla="*/ 90 w 92"/>
                <a:gd name="T87" fmla="*/ 1 h 104"/>
                <a:gd name="T88" fmla="*/ 90 w 92"/>
                <a:gd name="T89" fmla="*/ 81 h 104"/>
                <a:gd name="T90" fmla="*/ 78 w 92"/>
                <a:gd name="T91" fmla="*/ 81 h 104"/>
                <a:gd name="T92" fmla="*/ 78 w 92"/>
                <a:gd name="T93" fmla="*/ 42 h 104"/>
                <a:gd name="T94" fmla="*/ 63 w 92"/>
                <a:gd name="T95" fmla="*/ 42 h 104"/>
                <a:gd name="T96" fmla="*/ 63 w 92"/>
                <a:gd name="T97" fmla="*/ 31 h 104"/>
                <a:gd name="T98" fmla="*/ 78 w 92"/>
                <a:gd name="T99" fmla="*/ 31 h 104"/>
                <a:gd name="T100" fmla="*/ 78 w 92"/>
                <a:gd name="T101" fmla="*/ 1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2" h="104">
                  <a:moveTo>
                    <a:pt x="69" y="64"/>
                  </a:moveTo>
                  <a:cubicBezTo>
                    <a:pt x="42" y="64"/>
                    <a:pt x="42" y="64"/>
                    <a:pt x="42" y="64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29" y="80"/>
                    <a:pt x="29" y="80"/>
                    <a:pt x="29" y="80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69" y="52"/>
                    <a:pt x="69" y="52"/>
                    <a:pt x="69" y="52"/>
                  </a:cubicBezTo>
                  <a:lnTo>
                    <a:pt x="69" y="64"/>
                  </a:lnTo>
                  <a:close/>
                  <a:moveTo>
                    <a:pt x="7" y="104"/>
                  </a:moveTo>
                  <a:cubicBezTo>
                    <a:pt x="7" y="74"/>
                    <a:pt x="7" y="74"/>
                    <a:pt x="7" y="74"/>
                  </a:cubicBezTo>
                  <a:cubicBezTo>
                    <a:pt x="20" y="74"/>
                    <a:pt x="20" y="74"/>
                    <a:pt x="20" y="74"/>
                  </a:cubicBezTo>
                  <a:cubicBezTo>
                    <a:pt x="20" y="92"/>
                    <a:pt x="20" y="92"/>
                    <a:pt x="20" y="92"/>
                  </a:cubicBezTo>
                  <a:cubicBezTo>
                    <a:pt x="92" y="92"/>
                    <a:pt x="92" y="92"/>
                    <a:pt x="92" y="92"/>
                  </a:cubicBezTo>
                  <a:cubicBezTo>
                    <a:pt x="92" y="104"/>
                    <a:pt x="92" y="104"/>
                    <a:pt x="92" y="104"/>
                  </a:cubicBezTo>
                  <a:lnTo>
                    <a:pt x="7" y="104"/>
                  </a:lnTo>
                  <a:close/>
                  <a:moveTo>
                    <a:pt x="60" y="24"/>
                  </a:moveTo>
                  <a:cubicBezTo>
                    <a:pt x="60" y="27"/>
                    <a:pt x="59" y="30"/>
                    <a:pt x="58" y="33"/>
                  </a:cubicBezTo>
                  <a:cubicBezTo>
                    <a:pt x="56" y="36"/>
                    <a:pt x="55" y="39"/>
                    <a:pt x="52" y="41"/>
                  </a:cubicBezTo>
                  <a:cubicBezTo>
                    <a:pt x="50" y="43"/>
                    <a:pt x="47" y="45"/>
                    <a:pt x="44" y="46"/>
                  </a:cubicBezTo>
                  <a:cubicBezTo>
                    <a:pt x="41" y="48"/>
                    <a:pt x="37" y="48"/>
                    <a:pt x="34" y="48"/>
                  </a:cubicBezTo>
                  <a:cubicBezTo>
                    <a:pt x="30" y="48"/>
                    <a:pt x="27" y="48"/>
                    <a:pt x="24" y="46"/>
                  </a:cubicBezTo>
                  <a:cubicBezTo>
                    <a:pt x="21" y="45"/>
                    <a:pt x="18" y="43"/>
                    <a:pt x="15" y="41"/>
                  </a:cubicBezTo>
                  <a:cubicBezTo>
                    <a:pt x="13" y="39"/>
                    <a:pt x="11" y="36"/>
                    <a:pt x="10" y="33"/>
                  </a:cubicBezTo>
                  <a:cubicBezTo>
                    <a:pt x="8" y="30"/>
                    <a:pt x="8" y="27"/>
                    <a:pt x="8" y="24"/>
                  </a:cubicBezTo>
                  <a:cubicBezTo>
                    <a:pt x="8" y="21"/>
                    <a:pt x="8" y="18"/>
                    <a:pt x="10" y="15"/>
                  </a:cubicBezTo>
                  <a:cubicBezTo>
                    <a:pt x="11" y="12"/>
                    <a:pt x="13" y="9"/>
                    <a:pt x="15" y="7"/>
                  </a:cubicBezTo>
                  <a:cubicBezTo>
                    <a:pt x="18" y="5"/>
                    <a:pt x="21" y="3"/>
                    <a:pt x="24" y="2"/>
                  </a:cubicBezTo>
                  <a:cubicBezTo>
                    <a:pt x="27" y="0"/>
                    <a:pt x="30" y="0"/>
                    <a:pt x="34" y="0"/>
                  </a:cubicBezTo>
                  <a:cubicBezTo>
                    <a:pt x="37" y="0"/>
                    <a:pt x="41" y="0"/>
                    <a:pt x="44" y="2"/>
                  </a:cubicBezTo>
                  <a:cubicBezTo>
                    <a:pt x="47" y="3"/>
                    <a:pt x="50" y="5"/>
                    <a:pt x="52" y="7"/>
                  </a:cubicBezTo>
                  <a:cubicBezTo>
                    <a:pt x="55" y="9"/>
                    <a:pt x="56" y="12"/>
                    <a:pt x="58" y="15"/>
                  </a:cubicBezTo>
                  <a:cubicBezTo>
                    <a:pt x="59" y="18"/>
                    <a:pt x="60" y="21"/>
                    <a:pt x="60" y="24"/>
                  </a:cubicBezTo>
                  <a:close/>
                  <a:moveTo>
                    <a:pt x="47" y="24"/>
                  </a:moveTo>
                  <a:cubicBezTo>
                    <a:pt x="47" y="20"/>
                    <a:pt x="46" y="17"/>
                    <a:pt x="43" y="15"/>
                  </a:cubicBezTo>
                  <a:cubicBezTo>
                    <a:pt x="41" y="12"/>
                    <a:pt x="37" y="11"/>
                    <a:pt x="34" y="11"/>
                  </a:cubicBezTo>
                  <a:cubicBezTo>
                    <a:pt x="30" y="11"/>
                    <a:pt x="27" y="12"/>
                    <a:pt x="24" y="15"/>
                  </a:cubicBezTo>
                  <a:cubicBezTo>
                    <a:pt x="22" y="17"/>
                    <a:pt x="20" y="20"/>
                    <a:pt x="20" y="24"/>
                  </a:cubicBezTo>
                  <a:cubicBezTo>
                    <a:pt x="20" y="28"/>
                    <a:pt x="22" y="31"/>
                    <a:pt x="24" y="33"/>
                  </a:cubicBezTo>
                  <a:cubicBezTo>
                    <a:pt x="27" y="36"/>
                    <a:pt x="30" y="37"/>
                    <a:pt x="34" y="37"/>
                  </a:cubicBezTo>
                  <a:cubicBezTo>
                    <a:pt x="37" y="37"/>
                    <a:pt x="41" y="36"/>
                    <a:pt x="43" y="33"/>
                  </a:cubicBezTo>
                  <a:cubicBezTo>
                    <a:pt x="46" y="31"/>
                    <a:pt x="47" y="28"/>
                    <a:pt x="47" y="24"/>
                  </a:cubicBezTo>
                  <a:close/>
                  <a:moveTo>
                    <a:pt x="78" y="1"/>
                  </a:moveTo>
                  <a:cubicBezTo>
                    <a:pt x="90" y="1"/>
                    <a:pt x="90" y="1"/>
                    <a:pt x="90" y="1"/>
                  </a:cubicBezTo>
                  <a:cubicBezTo>
                    <a:pt x="90" y="81"/>
                    <a:pt x="90" y="81"/>
                    <a:pt x="90" y="81"/>
                  </a:cubicBezTo>
                  <a:cubicBezTo>
                    <a:pt x="78" y="81"/>
                    <a:pt x="78" y="81"/>
                    <a:pt x="78" y="81"/>
                  </a:cubicBezTo>
                  <a:cubicBezTo>
                    <a:pt x="78" y="42"/>
                    <a:pt x="78" y="42"/>
                    <a:pt x="78" y="42"/>
                  </a:cubicBezTo>
                  <a:cubicBezTo>
                    <a:pt x="63" y="42"/>
                    <a:pt x="63" y="42"/>
                    <a:pt x="63" y="42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78" y="31"/>
                    <a:pt x="78" y="31"/>
                    <a:pt x="78" y="31"/>
                  </a:cubicBezTo>
                  <a:lnTo>
                    <a:pt x="78" y="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9" name="Freeform 23"/>
            <p:cNvSpPr>
              <a:spLocks noEditPoints="1"/>
            </p:cNvSpPr>
            <p:nvPr/>
          </p:nvSpPr>
          <p:spPr bwMode="auto">
            <a:xfrm>
              <a:off x="4509046" y="1212435"/>
              <a:ext cx="167146" cy="185548"/>
            </a:xfrm>
            <a:custGeom>
              <a:avLst/>
              <a:gdLst>
                <a:gd name="T0" fmla="*/ 0 w 263"/>
                <a:gd name="T1" fmla="*/ 220 h 290"/>
                <a:gd name="T2" fmla="*/ 0 w 263"/>
                <a:gd name="T3" fmla="*/ 188 h 290"/>
                <a:gd name="T4" fmla="*/ 263 w 263"/>
                <a:gd name="T5" fmla="*/ 188 h 290"/>
                <a:gd name="T6" fmla="*/ 263 w 263"/>
                <a:gd name="T7" fmla="*/ 220 h 290"/>
                <a:gd name="T8" fmla="*/ 149 w 263"/>
                <a:gd name="T9" fmla="*/ 220 h 290"/>
                <a:gd name="T10" fmla="*/ 149 w 263"/>
                <a:gd name="T11" fmla="*/ 290 h 290"/>
                <a:gd name="T12" fmla="*/ 114 w 263"/>
                <a:gd name="T13" fmla="*/ 290 h 290"/>
                <a:gd name="T14" fmla="*/ 114 w 263"/>
                <a:gd name="T15" fmla="*/ 220 h 290"/>
                <a:gd name="T16" fmla="*/ 0 w 263"/>
                <a:gd name="T17" fmla="*/ 220 h 290"/>
                <a:gd name="T18" fmla="*/ 217 w 263"/>
                <a:gd name="T19" fmla="*/ 81 h 290"/>
                <a:gd name="T20" fmla="*/ 210 w 263"/>
                <a:gd name="T21" fmla="*/ 112 h 290"/>
                <a:gd name="T22" fmla="*/ 192 w 263"/>
                <a:gd name="T23" fmla="*/ 138 h 290"/>
                <a:gd name="T24" fmla="*/ 165 w 263"/>
                <a:gd name="T25" fmla="*/ 156 h 290"/>
                <a:gd name="T26" fmla="*/ 132 w 263"/>
                <a:gd name="T27" fmla="*/ 162 h 290"/>
                <a:gd name="T28" fmla="*/ 99 w 263"/>
                <a:gd name="T29" fmla="*/ 156 h 290"/>
                <a:gd name="T30" fmla="*/ 71 w 263"/>
                <a:gd name="T31" fmla="*/ 138 h 290"/>
                <a:gd name="T32" fmla="*/ 53 w 263"/>
                <a:gd name="T33" fmla="*/ 112 h 290"/>
                <a:gd name="T34" fmla="*/ 46 w 263"/>
                <a:gd name="T35" fmla="*/ 81 h 290"/>
                <a:gd name="T36" fmla="*/ 53 w 263"/>
                <a:gd name="T37" fmla="*/ 50 h 290"/>
                <a:gd name="T38" fmla="*/ 71 w 263"/>
                <a:gd name="T39" fmla="*/ 24 h 290"/>
                <a:gd name="T40" fmla="*/ 99 w 263"/>
                <a:gd name="T41" fmla="*/ 7 h 290"/>
                <a:gd name="T42" fmla="*/ 132 w 263"/>
                <a:gd name="T43" fmla="*/ 0 h 290"/>
                <a:gd name="T44" fmla="*/ 165 w 263"/>
                <a:gd name="T45" fmla="*/ 7 h 290"/>
                <a:gd name="T46" fmla="*/ 192 w 263"/>
                <a:gd name="T47" fmla="*/ 24 h 290"/>
                <a:gd name="T48" fmla="*/ 210 w 263"/>
                <a:gd name="T49" fmla="*/ 50 h 290"/>
                <a:gd name="T50" fmla="*/ 217 w 263"/>
                <a:gd name="T51" fmla="*/ 81 h 290"/>
                <a:gd name="T52" fmla="*/ 182 w 263"/>
                <a:gd name="T53" fmla="*/ 81 h 290"/>
                <a:gd name="T54" fmla="*/ 178 w 263"/>
                <a:gd name="T55" fmla="*/ 62 h 290"/>
                <a:gd name="T56" fmla="*/ 167 w 263"/>
                <a:gd name="T57" fmla="*/ 46 h 290"/>
                <a:gd name="T58" fmla="*/ 151 w 263"/>
                <a:gd name="T59" fmla="*/ 35 h 290"/>
                <a:gd name="T60" fmla="*/ 132 w 263"/>
                <a:gd name="T61" fmla="*/ 31 h 290"/>
                <a:gd name="T62" fmla="*/ 112 w 263"/>
                <a:gd name="T63" fmla="*/ 35 h 290"/>
                <a:gd name="T64" fmla="*/ 96 w 263"/>
                <a:gd name="T65" fmla="*/ 46 h 290"/>
                <a:gd name="T66" fmla="*/ 86 w 263"/>
                <a:gd name="T67" fmla="*/ 62 h 290"/>
                <a:gd name="T68" fmla="*/ 81 w 263"/>
                <a:gd name="T69" fmla="*/ 81 h 290"/>
                <a:gd name="T70" fmla="*/ 86 w 263"/>
                <a:gd name="T71" fmla="*/ 100 h 290"/>
                <a:gd name="T72" fmla="*/ 96 w 263"/>
                <a:gd name="T73" fmla="*/ 116 h 290"/>
                <a:gd name="T74" fmla="*/ 112 w 263"/>
                <a:gd name="T75" fmla="*/ 127 h 290"/>
                <a:gd name="T76" fmla="*/ 132 w 263"/>
                <a:gd name="T77" fmla="*/ 131 h 290"/>
                <a:gd name="T78" fmla="*/ 151 w 263"/>
                <a:gd name="T79" fmla="*/ 127 h 290"/>
                <a:gd name="T80" fmla="*/ 167 w 263"/>
                <a:gd name="T81" fmla="*/ 116 h 290"/>
                <a:gd name="T82" fmla="*/ 178 w 263"/>
                <a:gd name="T83" fmla="*/ 100 h 290"/>
                <a:gd name="T84" fmla="*/ 182 w 263"/>
                <a:gd name="T85" fmla="*/ 81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63" h="290">
                  <a:moveTo>
                    <a:pt x="0" y="220"/>
                  </a:moveTo>
                  <a:cubicBezTo>
                    <a:pt x="0" y="188"/>
                    <a:pt x="0" y="188"/>
                    <a:pt x="0" y="188"/>
                  </a:cubicBezTo>
                  <a:cubicBezTo>
                    <a:pt x="263" y="188"/>
                    <a:pt x="263" y="188"/>
                    <a:pt x="263" y="188"/>
                  </a:cubicBezTo>
                  <a:cubicBezTo>
                    <a:pt x="263" y="220"/>
                    <a:pt x="263" y="220"/>
                    <a:pt x="263" y="220"/>
                  </a:cubicBezTo>
                  <a:cubicBezTo>
                    <a:pt x="149" y="220"/>
                    <a:pt x="149" y="220"/>
                    <a:pt x="149" y="220"/>
                  </a:cubicBezTo>
                  <a:cubicBezTo>
                    <a:pt x="149" y="290"/>
                    <a:pt x="149" y="290"/>
                    <a:pt x="149" y="290"/>
                  </a:cubicBezTo>
                  <a:cubicBezTo>
                    <a:pt x="114" y="290"/>
                    <a:pt x="114" y="290"/>
                    <a:pt x="114" y="290"/>
                  </a:cubicBezTo>
                  <a:cubicBezTo>
                    <a:pt x="114" y="220"/>
                    <a:pt x="114" y="220"/>
                    <a:pt x="114" y="220"/>
                  </a:cubicBezTo>
                  <a:lnTo>
                    <a:pt x="0" y="220"/>
                  </a:lnTo>
                  <a:close/>
                  <a:moveTo>
                    <a:pt x="217" y="81"/>
                  </a:moveTo>
                  <a:cubicBezTo>
                    <a:pt x="217" y="92"/>
                    <a:pt x="215" y="103"/>
                    <a:pt x="210" y="112"/>
                  </a:cubicBezTo>
                  <a:cubicBezTo>
                    <a:pt x="206" y="122"/>
                    <a:pt x="200" y="131"/>
                    <a:pt x="192" y="138"/>
                  </a:cubicBezTo>
                  <a:cubicBezTo>
                    <a:pt x="184" y="146"/>
                    <a:pt x="175" y="152"/>
                    <a:pt x="165" y="156"/>
                  </a:cubicBezTo>
                  <a:cubicBezTo>
                    <a:pt x="154" y="160"/>
                    <a:pt x="143" y="162"/>
                    <a:pt x="132" y="162"/>
                  </a:cubicBezTo>
                  <a:cubicBezTo>
                    <a:pt x="120" y="162"/>
                    <a:pt x="109" y="160"/>
                    <a:pt x="99" y="156"/>
                  </a:cubicBezTo>
                  <a:cubicBezTo>
                    <a:pt x="88" y="152"/>
                    <a:pt x="79" y="146"/>
                    <a:pt x="71" y="138"/>
                  </a:cubicBezTo>
                  <a:cubicBezTo>
                    <a:pt x="64" y="131"/>
                    <a:pt x="58" y="122"/>
                    <a:pt x="53" y="112"/>
                  </a:cubicBezTo>
                  <a:cubicBezTo>
                    <a:pt x="49" y="103"/>
                    <a:pt x="46" y="92"/>
                    <a:pt x="46" y="81"/>
                  </a:cubicBezTo>
                  <a:cubicBezTo>
                    <a:pt x="46" y="70"/>
                    <a:pt x="49" y="59"/>
                    <a:pt x="53" y="50"/>
                  </a:cubicBezTo>
                  <a:cubicBezTo>
                    <a:pt x="58" y="40"/>
                    <a:pt x="64" y="31"/>
                    <a:pt x="71" y="24"/>
                  </a:cubicBezTo>
                  <a:cubicBezTo>
                    <a:pt x="79" y="17"/>
                    <a:pt x="88" y="11"/>
                    <a:pt x="99" y="7"/>
                  </a:cubicBezTo>
                  <a:cubicBezTo>
                    <a:pt x="109" y="2"/>
                    <a:pt x="120" y="0"/>
                    <a:pt x="132" y="0"/>
                  </a:cubicBezTo>
                  <a:cubicBezTo>
                    <a:pt x="143" y="0"/>
                    <a:pt x="154" y="2"/>
                    <a:pt x="165" y="7"/>
                  </a:cubicBezTo>
                  <a:cubicBezTo>
                    <a:pt x="175" y="11"/>
                    <a:pt x="184" y="17"/>
                    <a:pt x="192" y="24"/>
                  </a:cubicBezTo>
                  <a:cubicBezTo>
                    <a:pt x="200" y="31"/>
                    <a:pt x="206" y="40"/>
                    <a:pt x="210" y="50"/>
                  </a:cubicBezTo>
                  <a:cubicBezTo>
                    <a:pt x="215" y="59"/>
                    <a:pt x="217" y="70"/>
                    <a:pt x="217" y="81"/>
                  </a:cubicBezTo>
                  <a:close/>
                  <a:moveTo>
                    <a:pt x="182" y="81"/>
                  </a:moveTo>
                  <a:cubicBezTo>
                    <a:pt x="182" y="74"/>
                    <a:pt x="181" y="68"/>
                    <a:pt x="178" y="62"/>
                  </a:cubicBezTo>
                  <a:cubicBezTo>
                    <a:pt x="175" y="56"/>
                    <a:pt x="171" y="51"/>
                    <a:pt x="167" y="46"/>
                  </a:cubicBezTo>
                  <a:cubicBezTo>
                    <a:pt x="163" y="41"/>
                    <a:pt x="157" y="38"/>
                    <a:pt x="151" y="35"/>
                  </a:cubicBezTo>
                  <a:cubicBezTo>
                    <a:pt x="145" y="33"/>
                    <a:pt x="138" y="31"/>
                    <a:pt x="132" y="31"/>
                  </a:cubicBezTo>
                  <a:cubicBezTo>
                    <a:pt x="125" y="31"/>
                    <a:pt x="118" y="33"/>
                    <a:pt x="112" y="35"/>
                  </a:cubicBezTo>
                  <a:cubicBezTo>
                    <a:pt x="106" y="38"/>
                    <a:pt x="101" y="41"/>
                    <a:pt x="96" y="46"/>
                  </a:cubicBezTo>
                  <a:cubicBezTo>
                    <a:pt x="92" y="51"/>
                    <a:pt x="88" y="56"/>
                    <a:pt x="86" y="62"/>
                  </a:cubicBezTo>
                  <a:cubicBezTo>
                    <a:pt x="83" y="68"/>
                    <a:pt x="81" y="74"/>
                    <a:pt x="81" y="81"/>
                  </a:cubicBezTo>
                  <a:cubicBezTo>
                    <a:pt x="81" y="88"/>
                    <a:pt x="83" y="94"/>
                    <a:pt x="86" y="100"/>
                  </a:cubicBezTo>
                  <a:cubicBezTo>
                    <a:pt x="88" y="106"/>
                    <a:pt x="92" y="112"/>
                    <a:pt x="96" y="116"/>
                  </a:cubicBezTo>
                  <a:cubicBezTo>
                    <a:pt x="101" y="121"/>
                    <a:pt x="106" y="124"/>
                    <a:pt x="112" y="127"/>
                  </a:cubicBezTo>
                  <a:cubicBezTo>
                    <a:pt x="118" y="130"/>
                    <a:pt x="125" y="131"/>
                    <a:pt x="132" y="131"/>
                  </a:cubicBezTo>
                  <a:cubicBezTo>
                    <a:pt x="138" y="131"/>
                    <a:pt x="145" y="130"/>
                    <a:pt x="151" y="127"/>
                  </a:cubicBezTo>
                  <a:cubicBezTo>
                    <a:pt x="157" y="124"/>
                    <a:pt x="163" y="121"/>
                    <a:pt x="167" y="116"/>
                  </a:cubicBezTo>
                  <a:cubicBezTo>
                    <a:pt x="171" y="112"/>
                    <a:pt x="175" y="106"/>
                    <a:pt x="178" y="100"/>
                  </a:cubicBezTo>
                  <a:cubicBezTo>
                    <a:pt x="181" y="94"/>
                    <a:pt x="182" y="88"/>
                    <a:pt x="182" y="8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0" name="Freeform 24"/>
            <p:cNvSpPr>
              <a:spLocks noEditPoints="1"/>
            </p:cNvSpPr>
            <p:nvPr/>
          </p:nvSpPr>
          <p:spPr bwMode="auto">
            <a:xfrm>
              <a:off x="4699193" y="1220102"/>
              <a:ext cx="168679" cy="177880"/>
            </a:xfrm>
            <a:custGeom>
              <a:avLst/>
              <a:gdLst>
                <a:gd name="T0" fmla="*/ 0 w 110"/>
                <a:gd name="T1" fmla="*/ 84 h 116"/>
                <a:gd name="T2" fmla="*/ 0 w 110"/>
                <a:gd name="T3" fmla="*/ 71 h 116"/>
                <a:gd name="T4" fmla="*/ 110 w 110"/>
                <a:gd name="T5" fmla="*/ 71 h 116"/>
                <a:gd name="T6" fmla="*/ 110 w 110"/>
                <a:gd name="T7" fmla="*/ 84 h 116"/>
                <a:gd name="T8" fmla="*/ 62 w 110"/>
                <a:gd name="T9" fmla="*/ 84 h 116"/>
                <a:gd name="T10" fmla="*/ 62 w 110"/>
                <a:gd name="T11" fmla="*/ 116 h 116"/>
                <a:gd name="T12" fmla="*/ 48 w 110"/>
                <a:gd name="T13" fmla="*/ 116 h 116"/>
                <a:gd name="T14" fmla="*/ 48 w 110"/>
                <a:gd name="T15" fmla="*/ 84 h 116"/>
                <a:gd name="T16" fmla="*/ 0 w 110"/>
                <a:gd name="T17" fmla="*/ 84 h 116"/>
                <a:gd name="T18" fmla="*/ 8 w 110"/>
                <a:gd name="T19" fmla="*/ 13 h 116"/>
                <a:gd name="T20" fmla="*/ 8 w 110"/>
                <a:gd name="T21" fmla="*/ 0 h 116"/>
                <a:gd name="T22" fmla="*/ 102 w 110"/>
                <a:gd name="T23" fmla="*/ 0 h 116"/>
                <a:gd name="T24" fmla="*/ 102 w 110"/>
                <a:gd name="T25" fmla="*/ 13 h 116"/>
                <a:gd name="T26" fmla="*/ 61 w 110"/>
                <a:gd name="T27" fmla="*/ 13 h 116"/>
                <a:gd name="T28" fmla="*/ 106 w 110"/>
                <a:gd name="T29" fmla="*/ 50 h 116"/>
                <a:gd name="T30" fmla="*/ 96 w 110"/>
                <a:gd name="T31" fmla="*/ 59 h 116"/>
                <a:gd name="T32" fmla="*/ 55 w 110"/>
                <a:gd name="T33" fmla="*/ 26 h 116"/>
                <a:gd name="T34" fmla="*/ 14 w 110"/>
                <a:gd name="T35" fmla="*/ 59 h 116"/>
                <a:gd name="T36" fmla="*/ 4 w 110"/>
                <a:gd name="T37" fmla="*/ 50 h 116"/>
                <a:gd name="T38" fmla="*/ 49 w 110"/>
                <a:gd name="T39" fmla="*/ 13 h 116"/>
                <a:gd name="T40" fmla="*/ 8 w 110"/>
                <a:gd name="T41" fmla="*/ 13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0" h="116">
                  <a:moveTo>
                    <a:pt x="0" y="84"/>
                  </a:moveTo>
                  <a:lnTo>
                    <a:pt x="0" y="71"/>
                  </a:lnTo>
                  <a:lnTo>
                    <a:pt x="110" y="71"/>
                  </a:lnTo>
                  <a:lnTo>
                    <a:pt x="110" y="84"/>
                  </a:lnTo>
                  <a:lnTo>
                    <a:pt x="62" y="84"/>
                  </a:lnTo>
                  <a:lnTo>
                    <a:pt x="62" y="116"/>
                  </a:lnTo>
                  <a:lnTo>
                    <a:pt x="48" y="116"/>
                  </a:lnTo>
                  <a:lnTo>
                    <a:pt x="48" y="84"/>
                  </a:lnTo>
                  <a:lnTo>
                    <a:pt x="0" y="84"/>
                  </a:lnTo>
                  <a:close/>
                  <a:moveTo>
                    <a:pt x="8" y="13"/>
                  </a:moveTo>
                  <a:lnTo>
                    <a:pt x="8" y="0"/>
                  </a:lnTo>
                  <a:lnTo>
                    <a:pt x="102" y="0"/>
                  </a:lnTo>
                  <a:lnTo>
                    <a:pt x="102" y="13"/>
                  </a:lnTo>
                  <a:lnTo>
                    <a:pt x="61" y="13"/>
                  </a:lnTo>
                  <a:lnTo>
                    <a:pt x="106" y="50"/>
                  </a:lnTo>
                  <a:lnTo>
                    <a:pt x="96" y="59"/>
                  </a:lnTo>
                  <a:lnTo>
                    <a:pt x="55" y="26"/>
                  </a:lnTo>
                  <a:lnTo>
                    <a:pt x="14" y="59"/>
                  </a:lnTo>
                  <a:lnTo>
                    <a:pt x="4" y="50"/>
                  </a:lnTo>
                  <a:lnTo>
                    <a:pt x="49" y="13"/>
                  </a:lnTo>
                  <a:lnTo>
                    <a:pt x="8" y="1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1" name="Freeform 25"/>
            <p:cNvSpPr>
              <a:spLocks noEditPoints="1"/>
            </p:cNvSpPr>
            <p:nvPr/>
          </p:nvSpPr>
          <p:spPr bwMode="auto">
            <a:xfrm>
              <a:off x="4889340" y="1215502"/>
              <a:ext cx="162545" cy="177880"/>
            </a:xfrm>
            <a:custGeom>
              <a:avLst/>
              <a:gdLst>
                <a:gd name="T0" fmla="*/ 1 w 106"/>
                <a:gd name="T1" fmla="*/ 16 h 116"/>
                <a:gd name="T2" fmla="*/ 1 w 106"/>
                <a:gd name="T3" fmla="*/ 3 h 116"/>
                <a:gd name="T4" fmla="*/ 69 w 106"/>
                <a:gd name="T5" fmla="*/ 3 h 116"/>
                <a:gd name="T6" fmla="*/ 69 w 106"/>
                <a:gd name="T7" fmla="*/ 16 h 116"/>
                <a:gd name="T8" fmla="*/ 40 w 106"/>
                <a:gd name="T9" fmla="*/ 16 h 116"/>
                <a:gd name="T10" fmla="*/ 70 w 106"/>
                <a:gd name="T11" fmla="*/ 61 h 116"/>
                <a:gd name="T12" fmla="*/ 59 w 106"/>
                <a:gd name="T13" fmla="*/ 68 h 116"/>
                <a:gd name="T14" fmla="*/ 35 w 106"/>
                <a:gd name="T15" fmla="*/ 32 h 116"/>
                <a:gd name="T16" fmla="*/ 12 w 106"/>
                <a:gd name="T17" fmla="*/ 69 h 116"/>
                <a:gd name="T18" fmla="*/ 0 w 106"/>
                <a:gd name="T19" fmla="*/ 62 h 116"/>
                <a:gd name="T20" fmla="*/ 30 w 106"/>
                <a:gd name="T21" fmla="*/ 16 h 116"/>
                <a:gd name="T22" fmla="*/ 1 w 106"/>
                <a:gd name="T23" fmla="*/ 16 h 116"/>
                <a:gd name="T24" fmla="*/ 9 w 106"/>
                <a:gd name="T25" fmla="*/ 116 h 116"/>
                <a:gd name="T26" fmla="*/ 9 w 106"/>
                <a:gd name="T27" fmla="*/ 77 h 116"/>
                <a:gd name="T28" fmla="*/ 23 w 106"/>
                <a:gd name="T29" fmla="*/ 77 h 116"/>
                <a:gd name="T30" fmla="*/ 23 w 106"/>
                <a:gd name="T31" fmla="*/ 104 h 116"/>
                <a:gd name="T32" fmla="*/ 106 w 106"/>
                <a:gd name="T33" fmla="*/ 104 h 116"/>
                <a:gd name="T34" fmla="*/ 106 w 106"/>
                <a:gd name="T35" fmla="*/ 116 h 116"/>
                <a:gd name="T36" fmla="*/ 9 w 106"/>
                <a:gd name="T37" fmla="*/ 116 h 116"/>
                <a:gd name="T38" fmla="*/ 90 w 106"/>
                <a:gd name="T39" fmla="*/ 76 h 116"/>
                <a:gd name="T40" fmla="*/ 90 w 106"/>
                <a:gd name="T41" fmla="*/ 41 h 116"/>
                <a:gd name="T42" fmla="*/ 68 w 106"/>
                <a:gd name="T43" fmla="*/ 41 h 116"/>
                <a:gd name="T44" fmla="*/ 68 w 106"/>
                <a:gd name="T45" fmla="*/ 28 h 116"/>
                <a:gd name="T46" fmla="*/ 90 w 106"/>
                <a:gd name="T47" fmla="*/ 28 h 116"/>
                <a:gd name="T48" fmla="*/ 90 w 106"/>
                <a:gd name="T49" fmla="*/ 0 h 116"/>
                <a:gd name="T50" fmla="*/ 105 w 106"/>
                <a:gd name="T51" fmla="*/ 0 h 116"/>
                <a:gd name="T52" fmla="*/ 105 w 106"/>
                <a:gd name="T53" fmla="*/ 76 h 116"/>
                <a:gd name="T54" fmla="*/ 90 w 106"/>
                <a:gd name="T55" fmla="*/ 7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6" h="116">
                  <a:moveTo>
                    <a:pt x="1" y="16"/>
                  </a:moveTo>
                  <a:lnTo>
                    <a:pt x="1" y="3"/>
                  </a:lnTo>
                  <a:lnTo>
                    <a:pt x="69" y="3"/>
                  </a:lnTo>
                  <a:lnTo>
                    <a:pt x="69" y="16"/>
                  </a:lnTo>
                  <a:lnTo>
                    <a:pt x="40" y="16"/>
                  </a:lnTo>
                  <a:lnTo>
                    <a:pt x="70" y="61"/>
                  </a:lnTo>
                  <a:lnTo>
                    <a:pt x="59" y="68"/>
                  </a:lnTo>
                  <a:lnTo>
                    <a:pt x="35" y="32"/>
                  </a:lnTo>
                  <a:lnTo>
                    <a:pt x="12" y="69"/>
                  </a:lnTo>
                  <a:lnTo>
                    <a:pt x="0" y="62"/>
                  </a:lnTo>
                  <a:lnTo>
                    <a:pt x="30" y="16"/>
                  </a:lnTo>
                  <a:lnTo>
                    <a:pt x="1" y="16"/>
                  </a:lnTo>
                  <a:close/>
                  <a:moveTo>
                    <a:pt x="9" y="116"/>
                  </a:moveTo>
                  <a:lnTo>
                    <a:pt x="9" y="77"/>
                  </a:lnTo>
                  <a:lnTo>
                    <a:pt x="23" y="77"/>
                  </a:lnTo>
                  <a:lnTo>
                    <a:pt x="23" y="104"/>
                  </a:lnTo>
                  <a:lnTo>
                    <a:pt x="106" y="104"/>
                  </a:lnTo>
                  <a:lnTo>
                    <a:pt x="106" y="116"/>
                  </a:lnTo>
                  <a:lnTo>
                    <a:pt x="9" y="116"/>
                  </a:lnTo>
                  <a:close/>
                  <a:moveTo>
                    <a:pt x="90" y="76"/>
                  </a:moveTo>
                  <a:lnTo>
                    <a:pt x="90" y="41"/>
                  </a:lnTo>
                  <a:lnTo>
                    <a:pt x="68" y="41"/>
                  </a:lnTo>
                  <a:lnTo>
                    <a:pt x="68" y="28"/>
                  </a:lnTo>
                  <a:lnTo>
                    <a:pt x="90" y="28"/>
                  </a:lnTo>
                  <a:lnTo>
                    <a:pt x="90" y="0"/>
                  </a:lnTo>
                  <a:lnTo>
                    <a:pt x="105" y="0"/>
                  </a:lnTo>
                  <a:lnTo>
                    <a:pt x="105" y="76"/>
                  </a:lnTo>
                  <a:lnTo>
                    <a:pt x="90" y="7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2" name="Freeform 26"/>
            <p:cNvSpPr>
              <a:spLocks noEditPoints="1"/>
            </p:cNvSpPr>
            <p:nvPr/>
          </p:nvSpPr>
          <p:spPr bwMode="auto">
            <a:xfrm>
              <a:off x="5076420" y="1215502"/>
              <a:ext cx="177879" cy="182481"/>
            </a:xfrm>
            <a:custGeom>
              <a:avLst/>
              <a:gdLst>
                <a:gd name="T0" fmla="*/ 0 w 116"/>
                <a:gd name="T1" fmla="*/ 20 h 119"/>
                <a:gd name="T2" fmla="*/ 0 w 116"/>
                <a:gd name="T3" fmla="*/ 7 h 119"/>
                <a:gd name="T4" fmla="*/ 70 w 116"/>
                <a:gd name="T5" fmla="*/ 7 h 119"/>
                <a:gd name="T6" fmla="*/ 70 w 116"/>
                <a:gd name="T7" fmla="*/ 20 h 119"/>
                <a:gd name="T8" fmla="*/ 59 w 116"/>
                <a:gd name="T9" fmla="*/ 20 h 119"/>
                <a:gd name="T10" fmla="*/ 59 w 116"/>
                <a:gd name="T11" fmla="*/ 90 h 119"/>
                <a:gd name="T12" fmla="*/ 70 w 116"/>
                <a:gd name="T13" fmla="*/ 90 h 119"/>
                <a:gd name="T14" fmla="*/ 70 w 116"/>
                <a:gd name="T15" fmla="*/ 102 h 119"/>
                <a:gd name="T16" fmla="*/ 0 w 116"/>
                <a:gd name="T17" fmla="*/ 102 h 119"/>
                <a:gd name="T18" fmla="*/ 0 w 116"/>
                <a:gd name="T19" fmla="*/ 90 h 119"/>
                <a:gd name="T20" fmla="*/ 12 w 116"/>
                <a:gd name="T21" fmla="*/ 90 h 119"/>
                <a:gd name="T22" fmla="*/ 12 w 116"/>
                <a:gd name="T23" fmla="*/ 20 h 119"/>
                <a:gd name="T24" fmla="*/ 0 w 116"/>
                <a:gd name="T25" fmla="*/ 20 h 119"/>
                <a:gd name="T26" fmla="*/ 45 w 116"/>
                <a:gd name="T27" fmla="*/ 20 h 119"/>
                <a:gd name="T28" fmla="*/ 26 w 116"/>
                <a:gd name="T29" fmla="*/ 20 h 119"/>
                <a:gd name="T30" fmla="*/ 26 w 116"/>
                <a:gd name="T31" fmla="*/ 90 h 119"/>
                <a:gd name="T32" fmla="*/ 45 w 116"/>
                <a:gd name="T33" fmla="*/ 90 h 119"/>
                <a:gd name="T34" fmla="*/ 45 w 116"/>
                <a:gd name="T35" fmla="*/ 20 h 119"/>
                <a:gd name="T36" fmla="*/ 99 w 116"/>
                <a:gd name="T37" fmla="*/ 119 h 119"/>
                <a:gd name="T38" fmla="*/ 85 w 116"/>
                <a:gd name="T39" fmla="*/ 119 h 119"/>
                <a:gd name="T40" fmla="*/ 85 w 116"/>
                <a:gd name="T41" fmla="*/ 0 h 119"/>
                <a:gd name="T42" fmla="*/ 99 w 116"/>
                <a:gd name="T43" fmla="*/ 0 h 119"/>
                <a:gd name="T44" fmla="*/ 99 w 116"/>
                <a:gd name="T45" fmla="*/ 47 h 119"/>
                <a:gd name="T46" fmla="*/ 116 w 116"/>
                <a:gd name="T47" fmla="*/ 47 h 119"/>
                <a:gd name="T48" fmla="*/ 116 w 116"/>
                <a:gd name="T49" fmla="*/ 61 h 119"/>
                <a:gd name="T50" fmla="*/ 99 w 116"/>
                <a:gd name="T51" fmla="*/ 61 h 119"/>
                <a:gd name="T52" fmla="*/ 99 w 116"/>
                <a:gd name="T53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6" h="119">
                  <a:moveTo>
                    <a:pt x="0" y="20"/>
                  </a:moveTo>
                  <a:lnTo>
                    <a:pt x="0" y="7"/>
                  </a:lnTo>
                  <a:lnTo>
                    <a:pt x="70" y="7"/>
                  </a:lnTo>
                  <a:lnTo>
                    <a:pt x="70" y="20"/>
                  </a:lnTo>
                  <a:lnTo>
                    <a:pt x="59" y="20"/>
                  </a:lnTo>
                  <a:lnTo>
                    <a:pt x="59" y="90"/>
                  </a:lnTo>
                  <a:lnTo>
                    <a:pt x="70" y="90"/>
                  </a:lnTo>
                  <a:lnTo>
                    <a:pt x="70" y="102"/>
                  </a:lnTo>
                  <a:lnTo>
                    <a:pt x="0" y="102"/>
                  </a:lnTo>
                  <a:lnTo>
                    <a:pt x="0" y="90"/>
                  </a:lnTo>
                  <a:lnTo>
                    <a:pt x="12" y="90"/>
                  </a:lnTo>
                  <a:lnTo>
                    <a:pt x="12" y="20"/>
                  </a:lnTo>
                  <a:lnTo>
                    <a:pt x="0" y="20"/>
                  </a:lnTo>
                  <a:close/>
                  <a:moveTo>
                    <a:pt x="45" y="20"/>
                  </a:moveTo>
                  <a:lnTo>
                    <a:pt x="26" y="20"/>
                  </a:lnTo>
                  <a:lnTo>
                    <a:pt x="26" y="90"/>
                  </a:lnTo>
                  <a:lnTo>
                    <a:pt x="45" y="90"/>
                  </a:lnTo>
                  <a:lnTo>
                    <a:pt x="45" y="20"/>
                  </a:lnTo>
                  <a:close/>
                  <a:moveTo>
                    <a:pt x="99" y="119"/>
                  </a:moveTo>
                  <a:lnTo>
                    <a:pt x="85" y="119"/>
                  </a:lnTo>
                  <a:lnTo>
                    <a:pt x="85" y="0"/>
                  </a:lnTo>
                  <a:lnTo>
                    <a:pt x="99" y="0"/>
                  </a:lnTo>
                  <a:lnTo>
                    <a:pt x="99" y="47"/>
                  </a:lnTo>
                  <a:lnTo>
                    <a:pt x="116" y="47"/>
                  </a:lnTo>
                  <a:lnTo>
                    <a:pt x="116" y="61"/>
                  </a:lnTo>
                  <a:lnTo>
                    <a:pt x="99" y="61"/>
                  </a:lnTo>
                  <a:lnTo>
                    <a:pt x="99" y="11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3" name="Freeform 27"/>
            <p:cNvSpPr>
              <a:spLocks noEditPoints="1"/>
            </p:cNvSpPr>
            <p:nvPr/>
          </p:nvSpPr>
          <p:spPr bwMode="auto">
            <a:xfrm>
              <a:off x="5269634" y="1213968"/>
              <a:ext cx="165612" cy="179414"/>
            </a:xfrm>
            <a:custGeom>
              <a:avLst/>
              <a:gdLst>
                <a:gd name="T0" fmla="*/ 61 w 108"/>
                <a:gd name="T1" fmla="*/ 63 h 117"/>
                <a:gd name="T2" fmla="*/ 49 w 108"/>
                <a:gd name="T3" fmla="*/ 68 h 117"/>
                <a:gd name="T4" fmla="*/ 30 w 108"/>
                <a:gd name="T5" fmla="*/ 29 h 117"/>
                <a:gd name="T6" fmla="*/ 12 w 108"/>
                <a:gd name="T7" fmla="*/ 69 h 117"/>
                <a:gd name="T8" fmla="*/ 0 w 108"/>
                <a:gd name="T9" fmla="*/ 63 h 117"/>
                <a:gd name="T10" fmla="*/ 30 w 108"/>
                <a:gd name="T11" fmla="*/ 0 h 117"/>
                <a:gd name="T12" fmla="*/ 61 w 108"/>
                <a:gd name="T13" fmla="*/ 63 h 117"/>
                <a:gd name="T14" fmla="*/ 9 w 108"/>
                <a:gd name="T15" fmla="*/ 117 h 117"/>
                <a:gd name="T16" fmla="*/ 9 w 108"/>
                <a:gd name="T17" fmla="*/ 78 h 117"/>
                <a:gd name="T18" fmla="*/ 24 w 108"/>
                <a:gd name="T19" fmla="*/ 78 h 117"/>
                <a:gd name="T20" fmla="*/ 24 w 108"/>
                <a:gd name="T21" fmla="*/ 105 h 117"/>
                <a:gd name="T22" fmla="*/ 108 w 108"/>
                <a:gd name="T23" fmla="*/ 105 h 117"/>
                <a:gd name="T24" fmla="*/ 108 w 108"/>
                <a:gd name="T25" fmla="*/ 117 h 117"/>
                <a:gd name="T26" fmla="*/ 9 w 108"/>
                <a:gd name="T27" fmla="*/ 117 h 117"/>
                <a:gd name="T28" fmla="*/ 70 w 108"/>
                <a:gd name="T29" fmla="*/ 1 h 117"/>
                <a:gd name="T30" fmla="*/ 84 w 108"/>
                <a:gd name="T31" fmla="*/ 1 h 117"/>
                <a:gd name="T32" fmla="*/ 84 w 108"/>
                <a:gd name="T33" fmla="*/ 76 h 117"/>
                <a:gd name="T34" fmla="*/ 70 w 108"/>
                <a:gd name="T35" fmla="*/ 76 h 117"/>
                <a:gd name="T36" fmla="*/ 70 w 108"/>
                <a:gd name="T37" fmla="*/ 40 h 117"/>
                <a:gd name="T38" fmla="*/ 55 w 108"/>
                <a:gd name="T39" fmla="*/ 40 h 117"/>
                <a:gd name="T40" fmla="*/ 55 w 108"/>
                <a:gd name="T41" fmla="*/ 27 h 117"/>
                <a:gd name="T42" fmla="*/ 70 w 108"/>
                <a:gd name="T43" fmla="*/ 27 h 117"/>
                <a:gd name="T44" fmla="*/ 70 w 108"/>
                <a:gd name="T45" fmla="*/ 1 h 117"/>
                <a:gd name="T46" fmla="*/ 93 w 108"/>
                <a:gd name="T47" fmla="*/ 1 h 117"/>
                <a:gd name="T48" fmla="*/ 107 w 108"/>
                <a:gd name="T49" fmla="*/ 1 h 117"/>
                <a:gd name="T50" fmla="*/ 107 w 108"/>
                <a:gd name="T51" fmla="*/ 77 h 117"/>
                <a:gd name="T52" fmla="*/ 93 w 108"/>
                <a:gd name="T53" fmla="*/ 77 h 117"/>
                <a:gd name="T54" fmla="*/ 93 w 108"/>
                <a:gd name="T55" fmla="*/ 1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8" h="117">
                  <a:moveTo>
                    <a:pt x="61" y="63"/>
                  </a:moveTo>
                  <a:lnTo>
                    <a:pt x="49" y="68"/>
                  </a:lnTo>
                  <a:lnTo>
                    <a:pt x="30" y="29"/>
                  </a:lnTo>
                  <a:lnTo>
                    <a:pt x="12" y="69"/>
                  </a:lnTo>
                  <a:lnTo>
                    <a:pt x="0" y="63"/>
                  </a:lnTo>
                  <a:lnTo>
                    <a:pt x="30" y="0"/>
                  </a:lnTo>
                  <a:lnTo>
                    <a:pt x="61" y="63"/>
                  </a:lnTo>
                  <a:close/>
                  <a:moveTo>
                    <a:pt x="9" y="117"/>
                  </a:moveTo>
                  <a:lnTo>
                    <a:pt x="9" y="78"/>
                  </a:lnTo>
                  <a:lnTo>
                    <a:pt x="24" y="78"/>
                  </a:lnTo>
                  <a:lnTo>
                    <a:pt x="24" y="105"/>
                  </a:lnTo>
                  <a:lnTo>
                    <a:pt x="108" y="105"/>
                  </a:lnTo>
                  <a:lnTo>
                    <a:pt x="108" y="117"/>
                  </a:lnTo>
                  <a:lnTo>
                    <a:pt x="9" y="117"/>
                  </a:lnTo>
                  <a:close/>
                  <a:moveTo>
                    <a:pt x="70" y="1"/>
                  </a:moveTo>
                  <a:lnTo>
                    <a:pt x="84" y="1"/>
                  </a:lnTo>
                  <a:lnTo>
                    <a:pt x="84" y="76"/>
                  </a:lnTo>
                  <a:lnTo>
                    <a:pt x="70" y="76"/>
                  </a:lnTo>
                  <a:lnTo>
                    <a:pt x="70" y="40"/>
                  </a:lnTo>
                  <a:lnTo>
                    <a:pt x="55" y="40"/>
                  </a:lnTo>
                  <a:lnTo>
                    <a:pt x="55" y="27"/>
                  </a:lnTo>
                  <a:lnTo>
                    <a:pt x="70" y="27"/>
                  </a:lnTo>
                  <a:lnTo>
                    <a:pt x="70" y="1"/>
                  </a:lnTo>
                  <a:close/>
                  <a:moveTo>
                    <a:pt x="93" y="1"/>
                  </a:moveTo>
                  <a:lnTo>
                    <a:pt x="107" y="1"/>
                  </a:lnTo>
                  <a:lnTo>
                    <a:pt x="107" y="77"/>
                  </a:lnTo>
                  <a:lnTo>
                    <a:pt x="93" y="77"/>
                  </a:lnTo>
                  <a:lnTo>
                    <a:pt x="93" y="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4" name="Freeform 28"/>
            <p:cNvSpPr>
              <a:spLocks noEditPoints="1"/>
            </p:cNvSpPr>
            <p:nvPr/>
          </p:nvSpPr>
          <p:spPr bwMode="auto">
            <a:xfrm>
              <a:off x="5470515" y="1215502"/>
              <a:ext cx="151811" cy="182481"/>
            </a:xfrm>
            <a:custGeom>
              <a:avLst/>
              <a:gdLst>
                <a:gd name="T0" fmla="*/ 63 w 99"/>
                <a:gd name="T1" fmla="*/ 102 h 119"/>
                <a:gd name="T2" fmla="*/ 0 w 99"/>
                <a:gd name="T3" fmla="*/ 102 h 119"/>
                <a:gd name="T4" fmla="*/ 0 w 99"/>
                <a:gd name="T5" fmla="*/ 7 h 119"/>
                <a:gd name="T6" fmla="*/ 62 w 99"/>
                <a:gd name="T7" fmla="*/ 7 h 119"/>
                <a:gd name="T8" fmla="*/ 62 w 99"/>
                <a:gd name="T9" fmla="*/ 20 h 119"/>
                <a:gd name="T10" fmla="*/ 14 w 99"/>
                <a:gd name="T11" fmla="*/ 20 h 119"/>
                <a:gd name="T12" fmla="*/ 14 w 99"/>
                <a:gd name="T13" fmla="*/ 48 h 119"/>
                <a:gd name="T14" fmla="*/ 61 w 99"/>
                <a:gd name="T15" fmla="*/ 48 h 119"/>
                <a:gd name="T16" fmla="*/ 61 w 99"/>
                <a:gd name="T17" fmla="*/ 61 h 119"/>
                <a:gd name="T18" fmla="*/ 14 w 99"/>
                <a:gd name="T19" fmla="*/ 61 h 119"/>
                <a:gd name="T20" fmla="*/ 14 w 99"/>
                <a:gd name="T21" fmla="*/ 89 h 119"/>
                <a:gd name="T22" fmla="*/ 63 w 99"/>
                <a:gd name="T23" fmla="*/ 89 h 119"/>
                <a:gd name="T24" fmla="*/ 63 w 99"/>
                <a:gd name="T25" fmla="*/ 102 h 119"/>
                <a:gd name="T26" fmla="*/ 84 w 99"/>
                <a:gd name="T27" fmla="*/ 0 h 119"/>
                <a:gd name="T28" fmla="*/ 99 w 99"/>
                <a:gd name="T29" fmla="*/ 0 h 119"/>
                <a:gd name="T30" fmla="*/ 99 w 99"/>
                <a:gd name="T31" fmla="*/ 119 h 119"/>
                <a:gd name="T32" fmla="*/ 84 w 99"/>
                <a:gd name="T33" fmla="*/ 119 h 119"/>
                <a:gd name="T34" fmla="*/ 84 w 99"/>
                <a:gd name="T35" fmla="*/ 61 h 119"/>
                <a:gd name="T36" fmla="*/ 67 w 99"/>
                <a:gd name="T37" fmla="*/ 61 h 119"/>
                <a:gd name="T38" fmla="*/ 67 w 99"/>
                <a:gd name="T39" fmla="*/ 48 h 119"/>
                <a:gd name="T40" fmla="*/ 84 w 99"/>
                <a:gd name="T41" fmla="*/ 48 h 119"/>
                <a:gd name="T42" fmla="*/ 84 w 99"/>
                <a:gd name="T43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9" h="119">
                  <a:moveTo>
                    <a:pt x="63" y="102"/>
                  </a:moveTo>
                  <a:lnTo>
                    <a:pt x="0" y="102"/>
                  </a:lnTo>
                  <a:lnTo>
                    <a:pt x="0" y="7"/>
                  </a:lnTo>
                  <a:lnTo>
                    <a:pt x="62" y="7"/>
                  </a:lnTo>
                  <a:lnTo>
                    <a:pt x="62" y="20"/>
                  </a:lnTo>
                  <a:lnTo>
                    <a:pt x="14" y="20"/>
                  </a:lnTo>
                  <a:lnTo>
                    <a:pt x="14" y="48"/>
                  </a:lnTo>
                  <a:lnTo>
                    <a:pt x="61" y="48"/>
                  </a:lnTo>
                  <a:lnTo>
                    <a:pt x="61" y="61"/>
                  </a:lnTo>
                  <a:lnTo>
                    <a:pt x="14" y="61"/>
                  </a:lnTo>
                  <a:lnTo>
                    <a:pt x="14" y="89"/>
                  </a:lnTo>
                  <a:lnTo>
                    <a:pt x="63" y="89"/>
                  </a:lnTo>
                  <a:lnTo>
                    <a:pt x="63" y="102"/>
                  </a:lnTo>
                  <a:close/>
                  <a:moveTo>
                    <a:pt x="84" y="0"/>
                  </a:moveTo>
                  <a:lnTo>
                    <a:pt x="99" y="0"/>
                  </a:lnTo>
                  <a:lnTo>
                    <a:pt x="99" y="119"/>
                  </a:lnTo>
                  <a:lnTo>
                    <a:pt x="84" y="119"/>
                  </a:lnTo>
                  <a:lnTo>
                    <a:pt x="84" y="61"/>
                  </a:lnTo>
                  <a:lnTo>
                    <a:pt x="67" y="61"/>
                  </a:lnTo>
                  <a:lnTo>
                    <a:pt x="67" y="48"/>
                  </a:lnTo>
                  <a:lnTo>
                    <a:pt x="84" y="48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3776425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685478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4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24.png"/><Relationship Id="rId4" Type="http://schemas.openxmlformats.org/officeDocument/2006/relationships/image" Target="../media/image19.png"/><Relationship Id="rId9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4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1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4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95CC97F0-77AB-4DD7-8E24-12F8CF46602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0" t="2939" r="1" b="2939"/>
          <a:stretch/>
        </p:blipFill>
        <p:spPr>
          <a:xfrm>
            <a:off x="0" y="196157"/>
            <a:ext cx="9144000" cy="6465688"/>
          </a:xfrm>
          <a:prstGeom prst="rect">
            <a:avLst/>
          </a:prstGeom>
        </p:spPr>
      </p:pic>
      <p:sp>
        <p:nvSpPr>
          <p:cNvPr id="5" name="Text Box 107">
            <a:extLst>
              <a:ext uri="{FF2B5EF4-FFF2-40B4-BE49-F238E27FC236}">
                <a16:creationId xmlns:a16="http://schemas.microsoft.com/office/drawing/2014/main" xmlns="" id="{8742BF09-8BFA-49E4-881C-330A53907C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9678" y="5453766"/>
            <a:ext cx="5664645" cy="7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8178" tIns="39089" rIns="78178" bIns="39089" anchor="ctr"/>
          <a:lstStyle/>
          <a:p>
            <a:pPr algn="ctr">
              <a:spcBef>
                <a:spcPct val="40000"/>
              </a:spcBef>
              <a:spcAft>
                <a:spcPct val="40000"/>
              </a:spcAft>
              <a:defRPr/>
            </a:pPr>
            <a:r>
              <a:rPr lang="en-US" altLang="ko-KR" sz="1026" b="1" dirty="0">
                <a:solidFill>
                  <a:schemeClr val="bg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(Korean Space Weather Center/RRA)</a:t>
            </a: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xmlns="" id="{06A8B5B2-47FA-43F2-ABDD-567CE55FD84E}"/>
              </a:ext>
            </a:extLst>
          </p:cNvPr>
          <p:cNvSpPr/>
          <p:nvPr/>
        </p:nvSpPr>
        <p:spPr>
          <a:xfrm>
            <a:off x="261783" y="1762136"/>
            <a:ext cx="8620435" cy="3635041"/>
          </a:xfrm>
          <a:prstGeom prst="rect">
            <a:avLst/>
          </a:prstGeom>
        </p:spPr>
        <p:txBody>
          <a:bodyPr wrap="square" lIns="68522" tIns="34262" rIns="68522" bIns="34262">
            <a:spAutoFit/>
          </a:bodyPr>
          <a:lstStyle/>
          <a:p>
            <a:pPr algn="ctr" defTabSz="781615" latinLnBrk="0"/>
            <a:r>
              <a:rPr lang="en-US" altLang="ko-KR" sz="1539" dirty="0">
                <a:solidFill>
                  <a:schemeClr val="bg1"/>
                </a:solidFill>
                <a:latin typeface="G마켓 산스 TTF Light" panose="02000000000000000000" pitchFamily="2" charset="-127"/>
                <a:ea typeface="G마켓 산스 TTF Light" panose="02000000000000000000" pitchFamily="2" charset="-127"/>
                <a:cs typeface="Arial Unicode MS" pitchFamily="50" charset="-127"/>
              </a:rPr>
              <a:t>NATIONAL RADIO RESEARCH AGENCY</a:t>
            </a:r>
          </a:p>
          <a:p>
            <a:pPr algn="ctr" defTabSz="781615" latinLnBrk="0"/>
            <a:endParaRPr lang="en-US" altLang="ko-KR" sz="1539" b="1" dirty="0">
              <a:solidFill>
                <a:schemeClr val="bg1"/>
              </a:solidFill>
              <a:latin typeface="G마켓 산스 TTF Light" panose="02000000000000000000" pitchFamily="2" charset="-127"/>
              <a:ea typeface="G마켓 산스 TTF Light" panose="02000000000000000000" pitchFamily="2" charset="-127"/>
              <a:cs typeface="Arial Unicode MS" pitchFamily="50" charset="-127"/>
            </a:endParaRPr>
          </a:p>
          <a:p>
            <a:pPr algn="ctr" defTabSz="781615" latinLnBrk="0"/>
            <a:r>
              <a:rPr lang="en-US" altLang="ko-KR" sz="4104" b="1" dirty="0" smtClean="0">
                <a:solidFill>
                  <a:schemeClr val="bg1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  <a:cs typeface="Arial Unicode MS" pitchFamily="50" charset="-127"/>
              </a:rPr>
              <a:t>NASA-RRA Space </a:t>
            </a:r>
            <a:r>
              <a:rPr lang="en-US" altLang="ko-KR" sz="4104" b="1" dirty="0">
                <a:solidFill>
                  <a:schemeClr val="bg1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  <a:cs typeface="Arial Unicode MS" pitchFamily="50" charset="-127"/>
              </a:rPr>
              <a:t>Weather </a:t>
            </a:r>
            <a:r>
              <a:rPr lang="en-US" altLang="ko-KR" sz="4104" b="1" dirty="0" smtClean="0">
                <a:solidFill>
                  <a:schemeClr val="bg1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  <a:cs typeface="Arial Unicode MS" pitchFamily="50" charset="-127"/>
              </a:rPr>
              <a:t>Collaboration</a:t>
            </a:r>
            <a:endParaRPr lang="en-US" altLang="ko-KR" sz="4104" b="1" dirty="0">
              <a:solidFill>
                <a:schemeClr val="bg1"/>
              </a:solidFill>
              <a:latin typeface="G마켓 산스 TTF Bold" panose="02000000000000000000" pitchFamily="2" charset="-127"/>
              <a:ea typeface="G마켓 산스 TTF Bold" panose="02000000000000000000" pitchFamily="2" charset="-127"/>
              <a:cs typeface="Arial Unicode MS" pitchFamily="50" charset="-127"/>
            </a:endParaRPr>
          </a:p>
          <a:p>
            <a:pPr algn="ctr" defTabSz="781615" latinLnBrk="0"/>
            <a:r>
              <a:rPr lang="en-US" altLang="ko-KR" sz="3335" b="1" dirty="0">
                <a:solidFill>
                  <a:schemeClr val="bg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  <a:cs typeface="Arial Unicode MS" pitchFamily="50" charset="-127"/>
              </a:rPr>
              <a:t> </a:t>
            </a:r>
            <a:endParaRPr lang="en-US" altLang="ko-KR" sz="1710" b="1" dirty="0">
              <a:solidFill>
                <a:schemeClr val="bg1"/>
              </a:solidFill>
              <a:latin typeface="G마켓 산스 TTF Medium" panose="02000000000000000000" pitchFamily="2" charset="-127"/>
              <a:ea typeface="G마켓 산스 TTF Medium" panose="02000000000000000000" pitchFamily="2" charset="-127"/>
              <a:cs typeface="Arial Unicode MS" pitchFamily="50" charset="-127"/>
            </a:endParaRPr>
          </a:p>
          <a:p>
            <a:pPr algn="ctr" defTabSz="781615" latinLnBrk="0"/>
            <a:endParaRPr lang="en-US" altLang="ko-KR" sz="1710" b="1" dirty="0">
              <a:solidFill>
                <a:schemeClr val="bg1"/>
              </a:solidFill>
              <a:latin typeface="G마켓 산스 TTF Medium" panose="02000000000000000000" pitchFamily="2" charset="-127"/>
              <a:ea typeface="G마켓 산스 TTF Medium" panose="02000000000000000000" pitchFamily="2" charset="-127"/>
              <a:cs typeface="Arial Unicode MS" pitchFamily="50" charset="-127"/>
            </a:endParaRPr>
          </a:p>
          <a:p>
            <a:pPr algn="ctr" defTabSz="781615" latinLnBrk="0"/>
            <a:endParaRPr lang="en-US" altLang="ko-KR" sz="1710" b="1" dirty="0">
              <a:solidFill>
                <a:schemeClr val="bg1"/>
              </a:solidFill>
              <a:latin typeface="G마켓 산스 TTF Medium" panose="02000000000000000000" pitchFamily="2" charset="-127"/>
              <a:ea typeface="G마켓 산스 TTF Medium" panose="02000000000000000000" pitchFamily="2" charset="-127"/>
              <a:cs typeface="Arial Unicode MS" pitchFamily="50" charset="-127"/>
            </a:endParaRPr>
          </a:p>
          <a:p>
            <a:pPr algn="ctr" defTabSz="781615" latinLnBrk="0"/>
            <a:r>
              <a:rPr lang="en-US" altLang="ko-KR" sz="1710" b="1" dirty="0" smtClean="0">
                <a:solidFill>
                  <a:schemeClr val="bg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  <a:cs typeface="Arial Unicode MS" pitchFamily="50" charset="-127"/>
              </a:rPr>
              <a:t>10 June 2022</a:t>
            </a:r>
            <a:endParaRPr lang="en-US" altLang="ko-KR" sz="1710" b="1" dirty="0">
              <a:solidFill>
                <a:schemeClr val="bg1"/>
              </a:solidFill>
              <a:latin typeface="G마켓 산스 TTF Medium" panose="02000000000000000000" pitchFamily="2" charset="-127"/>
              <a:ea typeface="G마켓 산스 TTF Medium" panose="02000000000000000000" pitchFamily="2" charset="-127"/>
              <a:cs typeface="Arial Unicode MS" pitchFamily="50" charset="-127"/>
            </a:endParaRPr>
          </a:p>
          <a:p>
            <a:pPr algn="ctr" defTabSz="781615" latinLnBrk="0"/>
            <a:endParaRPr lang="en-US" altLang="ko-KR" sz="1710" b="1" dirty="0">
              <a:solidFill>
                <a:schemeClr val="bg1"/>
              </a:solidFill>
              <a:latin typeface="G마켓 산스 TTF Medium" panose="02000000000000000000" pitchFamily="2" charset="-127"/>
              <a:ea typeface="G마켓 산스 TTF Medium" panose="02000000000000000000" pitchFamily="2" charset="-127"/>
              <a:cs typeface="Arial Unicode MS" pitchFamily="50" charset="-127"/>
            </a:endParaRPr>
          </a:p>
          <a:p>
            <a:pPr algn="ctr" defTabSz="781615" latinLnBrk="0"/>
            <a:r>
              <a:rPr lang="en-US" altLang="ko-KR" sz="1710" b="1" dirty="0" err="1">
                <a:solidFill>
                  <a:schemeClr val="bg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  <a:cs typeface="Arial Unicode MS" pitchFamily="50" charset="-127"/>
              </a:rPr>
              <a:t>Kichang</a:t>
            </a:r>
            <a:r>
              <a:rPr lang="en-US" altLang="ko-KR" sz="1710" b="1" dirty="0">
                <a:solidFill>
                  <a:schemeClr val="bg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  <a:cs typeface="Arial Unicode MS" pitchFamily="50" charset="-127"/>
              </a:rPr>
              <a:t> </a:t>
            </a:r>
            <a:r>
              <a:rPr lang="en-US" altLang="ko-KR" sz="1710" b="1" dirty="0" smtClean="0">
                <a:solidFill>
                  <a:schemeClr val="bg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  <a:cs typeface="Arial Unicode MS" pitchFamily="50" charset="-127"/>
              </a:rPr>
              <a:t>Yoon</a:t>
            </a:r>
            <a:endParaRPr lang="en-US" altLang="ko-KR" sz="1710" b="1" dirty="0">
              <a:solidFill>
                <a:schemeClr val="bg1"/>
              </a:solidFill>
              <a:latin typeface="G마켓 산스 TTF Medium" panose="02000000000000000000" pitchFamily="2" charset="-127"/>
              <a:ea typeface="G마켓 산스 TTF Medium" panose="02000000000000000000" pitchFamily="2" charset="-127"/>
              <a:cs typeface="Arial Unicode MS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65138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xmlns="" id="{04EFE27D-0F30-48CC-9E23-C90725229E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02668"/>
            <a:ext cx="9144000" cy="6459177"/>
          </a:xfrm>
          <a:prstGeom prst="rect">
            <a:avLst/>
          </a:prstGeom>
        </p:spPr>
      </p:pic>
      <p:grpSp>
        <p:nvGrpSpPr>
          <p:cNvPr id="9" name="그룹 8">
            <a:extLst>
              <a:ext uri="{FF2B5EF4-FFF2-40B4-BE49-F238E27FC236}">
                <a16:creationId xmlns:a16="http://schemas.microsoft.com/office/drawing/2014/main" xmlns="" id="{784255A5-120B-48BC-8B94-F7D818A0008E}"/>
              </a:ext>
            </a:extLst>
          </p:cNvPr>
          <p:cNvGrpSpPr/>
          <p:nvPr/>
        </p:nvGrpSpPr>
        <p:grpSpPr>
          <a:xfrm>
            <a:off x="0" y="1174763"/>
            <a:ext cx="9144000" cy="544175"/>
            <a:chOff x="0" y="1466244"/>
            <a:chExt cx="10693400" cy="636382"/>
          </a:xfrm>
        </p:grpSpPr>
        <p:sp>
          <p:nvSpPr>
            <p:cNvPr id="10" name="직사각형 9">
              <a:extLst>
                <a:ext uri="{FF2B5EF4-FFF2-40B4-BE49-F238E27FC236}">
                  <a16:creationId xmlns:a16="http://schemas.microsoft.com/office/drawing/2014/main" xmlns="" id="{17AE128D-BD7A-4F6A-93EF-13704DDEA2A1}"/>
                </a:ext>
              </a:extLst>
            </p:cNvPr>
            <p:cNvSpPr/>
            <p:nvPr/>
          </p:nvSpPr>
          <p:spPr>
            <a:xfrm>
              <a:off x="0" y="1499867"/>
              <a:ext cx="10693400" cy="60124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US" altLang="ko-KR" sz="1600" dirty="0">
                  <a:ln>
                    <a:solidFill>
                      <a:srgbClr val="0180FF">
                        <a:alpha val="0"/>
                      </a:srgbClr>
                    </a:solidFill>
                  </a:ln>
                  <a:solidFill>
                    <a:srgbClr val="002254"/>
                  </a:solidFill>
                  <a:latin typeface="G마켓 산스 TTF Bold" panose="02000000000000000000" pitchFamily="2" charset="-127"/>
                  <a:ea typeface="G마켓 산스 TTF Bold" panose="02000000000000000000" pitchFamily="2" charset="-127"/>
                  <a:cs typeface="Microsoft Sans Serif" panose="020B0604020202020204" pitchFamily="34" charset="0"/>
                </a:rPr>
                <a:t>Prediction Maximum Usable Frequency For HF Users based on local Ionospheric condition</a:t>
              </a:r>
            </a:p>
          </p:txBody>
        </p:sp>
        <p:sp>
          <p:nvSpPr>
            <p:cNvPr id="11" name="직사각형 10">
              <a:extLst>
                <a:ext uri="{FF2B5EF4-FFF2-40B4-BE49-F238E27FC236}">
                  <a16:creationId xmlns:a16="http://schemas.microsoft.com/office/drawing/2014/main" xmlns="" id="{9480E3B8-772D-4BD5-9157-EFC32F379F20}"/>
                </a:ext>
              </a:extLst>
            </p:cNvPr>
            <p:cNvSpPr/>
            <p:nvPr/>
          </p:nvSpPr>
          <p:spPr>
            <a:xfrm>
              <a:off x="306700" y="1466244"/>
              <a:ext cx="10080000" cy="72000"/>
            </a:xfrm>
            <a:prstGeom prst="rect">
              <a:avLst/>
            </a:prstGeom>
            <a:solidFill>
              <a:srgbClr val="0022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539" dirty="0">
                <a:latin typeface="G마켓 산스 TTF Medium" panose="02000000000000000000" pitchFamily="2" charset="-127"/>
                <a:ea typeface="G마켓 산스 TTF Light" panose="02000000000000000000" pitchFamily="2" charset="-127"/>
              </a:endParaRPr>
            </a:p>
          </p:txBody>
        </p:sp>
        <p:sp>
          <p:nvSpPr>
            <p:cNvPr id="12" name="직사각형 11">
              <a:extLst>
                <a:ext uri="{FF2B5EF4-FFF2-40B4-BE49-F238E27FC236}">
                  <a16:creationId xmlns:a16="http://schemas.microsoft.com/office/drawing/2014/main" xmlns="" id="{405B3D63-AFAE-4F46-AF40-C9C075E38915}"/>
                </a:ext>
              </a:extLst>
            </p:cNvPr>
            <p:cNvSpPr/>
            <p:nvPr/>
          </p:nvSpPr>
          <p:spPr>
            <a:xfrm>
              <a:off x="306700" y="2030626"/>
              <a:ext cx="10080000" cy="72000"/>
            </a:xfrm>
            <a:prstGeom prst="rect">
              <a:avLst/>
            </a:prstGeom>
            <a:solidFill>
              <a:srgbClr val="0022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539" dirty="0">
                <a:latin typeface="G마켓 산스 TTF Medium" panose="02000000000000000000" pitchFamily="2" charset="-127"/>
                <a:ea typeface="G마켓 산스 TTF Light" panose="02000000000000000000" pitchFamily="2" charset="-127"/>
              </a:endParaRPr>
            </a:p>
          </p:txBody>
        </p:sp>
      </p:grpSp>
      <p:sp>
        <p:nvSpPr>
          <p:cNvPr id="22" name="직사각형 17">
            <a:extLst>
              <a:ext uri="{FF2B5EF4-FFF2-40B4-BE49-F238E27FC236}">
                <a16:creationId xmlns:a16="http://schemas.microsoft.com/office/drawing/2014/main" xmlns="" id="{29AF38E1-516B-48EC-8BA8-C8EEC81EA1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208" y="173872"/>
            <a:ext cx="8127839" cy="809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78178" tIns="39089" rIns="78178" bIns="39089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ko-KR" sz="4104" dirty="0">
                <a:solidFill>
                  <a:schemeClr val="bg1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  <a:cs typeface="Arial Unicode MS" pitchFamily="50" charset="-127"/>
              </a:rPr>
              <a:t>New forecast - Local I-index </a:t>
            </a:r>
          </a:p>
        </p:txBody>
      </p:sp>
      <p:sp>
        <p:nvSpPr>
          <p:cNvPr id="23" name="TextBox 9">
            <a:extLst>
              <a:ext uri="{FF2B5EF4-FFF2-40B4-BE49-F238E27FC236}">
                <a16:creationId xmlns:a16="http://schemas.microsoft.com/office/drawing/2014/main" xmlns="" id="{94CB8C65-CDF0-4D94-BB50-B89F559154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2269" y="6078779"/>
            <a:ext cx="4614571" cy="31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8191" tIns="39095" rIns="78191" bIns="39095" numCol="1" anchor="t" anchorCtr="0" compatLnSpc="1">
            <a:prstTxWarp prst="textNoShape">
              <a:avLst/>
            </a:prstTxWarp>
            <a:spAutoFit/>
          </a:bodyPr>
          <a:lstStyle/>
          <a:p>
            <a:pPr algn="ctr" defTabSz="781903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539" dirty="0">
                <a:latin typeface="G마켓 산스 TTF Medium" panose="02000000000000000000" pitchFamily="2" charset="-127"/>
                <a:ea typeface="G마켓 산스 TTF Medium" panose="02000000000000000000" pitchFamily="2" charset="-127"/>
                <a:cs typeface="Microsoft Sans Serif" panose="020B0604020202020204" pitchFamily="34" charset="0"/>
              </a:rPr>
              <a:t>&lt;3-day forecast of MUF&gt;</a:t>
            </a:r>
            <a:endParaRPr kumimoji="1" lang="ko-KR" altLang="ko-KR" sz="1539" dirty="0">
              <a:latin typeface="G마켓 산스 TTF Medium" panose="02000000000000000000" pitchFamily="2" charset="-127"/>
              <a:ea typeface="G마켓 산스 TTF Medium" panose="02000000000000000000" pitchFamily="2" charset="-127"/>
              <a:cs typeface="Microsoft Sans Serif" panose="020B0604020202020204" pitchFamily="34" charset="0"/>
            </a:endParaRPr>
          </a:p>
        </p:txBody>
      </p:sp>
      <p:sp>
        <p:nvSpPr>
          <p:cNvPr id="24" name="TextBox 9">
            <a:extLst>
              <a:ext uri="{FF2B5EF4-FFF2-40B4-BE49-F238E27FC236}">
                <a16:creationId xmlns:a16="http://schemas.microsoft.com/office/drawing/2014/main" xmlns="" id="{4002EC40-3366-4898-BD88-6727818495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236" y="6078779"/>
            <a:ext cx="4201332" cy="31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8191" tIns="39095" rIns="78191" bIns="39095" numCol="1" anchor="t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kumimoji="1" lang="en-US" altLang="ko-KR" sz="1539" dirty="0">
                <a:latin typeface="G마켓 산스 TTF Medium" panose="02000000000000000000" pitchFamily="2" charset="-127"/>
                <a:ea typeface="G마켓 산스 TTF Medium" panose="02000000000000000000" pitchFamily="2" charset="-127"/>
                <a:cs typeface="Microsoft Sans Serif" panose="020B0604020202020204" pitchFamily="34" charset="0"/>
              </a:rPr>
              <a:t>&lt;MUF MAP in Korea Peninsular&gt;</a:t>
            </a:r>
            <a:endParaRPr kumimoji="1" lang="ko-KR" altLang="ko-KR" sz="1539" dirty="0">
              <a:latin typeface="G마켓 산스 TTF Medium" panose="02000000000000000000" pitchFamily="2" charset="-127"/>
              <a:ea typeface="G마켓 산스 TTF Medium" panose="02000000000000000000" pitchFamily="2" charset="-127"/>
              <a:cs typeface="Microsoft Sans Serif" panose="020B0604020202020204" pitchFamily="34" charset="0"/>
            </a:endParaRPr>
          </a:p>
        </p:txBody>
      </p:sp>
      <p:pic>
        <p:nvPicPr>
          <p:cNvPr id="25" name="그림 24">
            <a:extLst>
              <a:ext uri="{FF2B5EF4-FFF2-40B4-BE49-F238E27FC236}">
                <a16:creationId xmlns:a16="http://schemas.microsoft.com/office/drawing/2014/main" xmlns="" id="{4A72AF52-9143-462F-B556-1DCDBA04AC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3903" y="2036808"/>
            <a:ext cx="3899998" cy="3933764"/>
          </a:xfrm>
          <a:prstGeom prst="rect">
            <a:avLst/>
          </a:prstGeom>
        </p:spPr>
      </p:pic>
      <p:pic>
        <p:nvPicPr>
          <p:cNvPr id="26" name="그림 25">
            <a:extLst>
              <a:ext uri="{FF2B5EF4-FFF2-40B4-BE49-F238E27FC236}">
                <a16:creationId xmlns:a16="http://schemas.microsoft.com/office/drawing/2014/main" xmlns="" id="{636110D6-941D-443B-992B-4E63E3FFA66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03754" y="2139024"/>
            <a:ext cx="3368711" cy="3837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87225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xmlns="" id="{04EFE27D-0F30-48CC-9E23-C90725229E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96157"/>
            <a:ext cx="9144000" cy="6459177"/>
          </a:xfrm>
          <a:prstGeom prst="rect">
            <a:avLst/>
          </a:prstGeom>
          <a:ln>
            <a:solidFill>
              <a:srgbClr val="7F7F7F"/>
            </a:solidFill>
          </a:ln>
        </p:spPr>
      </p:pic>
      <p:grpSp>
        <p:nvGrpSpPr>
          <p:cNvPr id="229" name="그룹 228">
            <a:extLst>
              <a:ext uri="{FF2B5EF4-FFF2-40B4-BE49-F238E27FC236}">
                <a16:creationId xmlns:a16="http://schemas.microsoft.com/office/drawing/2014/main" xmlns="" id="{30A660A0-BFD5-464B-B978-A163E7F985D0}"/>
              </a:ext>
            </a:extLst>
          </p:cNvPr>
          <p:cNvGrpSpPr/>
          <p:nvPr/>
        </p:nvGrpSpPr>
        <p:grpSpPr>
          <a:xfrm>
            <a:off x="446791" y="2965886"/>
            <a:ext cx="3250074" cy="3649208"/>
            <a:chOff x="560684" y="3030696"/>
            <a:chExt cx="3518472" cy="4240169"/>
          </a:xfrm>
        </p:grpSpPr>
        <p:sp>
          <p:nvSpPr>
            <p:cNvPr id="130" name="직사각형 129">
              <a:extLst>
                <a:ext uri="{FF2B5EF4-FFF2-40B4-BE49-F238E27FC236}">
                  <a16:creationId xmlns:a16="http://schemas.microsoft.com/office/drawing/2014/main" xmlns="" id="{1040FB77-846B-4107-A560-32C4DD81AC4E}"/>
                </a:ext>
              </a:extLst>
            </p:cNvPr>
            <p:cNvSpPr/>
            <p:nvPr/>
          </p:nvSpPr>
          <p:spPr>
            <a:xfrm>
              <a:off x="560684" y="3030696"/>
              <a:ext cx="3518472" cy="424016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2254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539" dirty="0">
                <a:latin typeface="G마켓 산스 TTF Medium" panose="02000000000000000000" pitchFamily="2" charset="-127"/>
                <a:ea typeface="G마켓 산스 TTF Light" panose="02000000000000000000" pitchFamily="2" charset="-127"/>
              </a:endParaRPr>
            </a:p>
          </p:txBody>
        </p:sp>
        <p:sp>
          <p:nvSpPr>
            <p:cNvPr id="131" name="Freeform 4">
              <a:extLst>
                <a:ext uri="{FF2B5EF4-FFF2-40B4-BE49-F238E27FC236}">
                  <a16:creationId xmlns:a16="http://schemas.microsoft.com/office/drawing/2014/main" xmlns="" id="{870C6159-0999-4A66-B80E-60BED233FC25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022" y="5662217"/>
              <a:ext cx="1754826" cy="1189310"/>
            </a:xfrm>
            <a:custGeom>
              <a:avLst/>
              <a:gdLst/>
              <a:ahLst/>
              <a:cxnLst>
                <a:cxn ang="0">
                  <a:pos x="361" y="75"/>
                </a:cxn>
                <a:cxn ang="0">
                  <a:pos x="295" y="225"/>
                </a:cxn>
                <a:cxn ang="0">
                  <a:pos x="247" y="297"/>
                </a:cxn>
                <a:cxn ang="0">
                  <a:pos x="187" y="255"/>
                </a:cxn>
                <a:cxn ang="0">
                  <a:pos x="169" y="309"/>
                </a:cxn>
                <a:cxn ang="0">
                  <a:pos x="121" y="363"/>
                </a:cxn>
                <a:cxn ang="0">
                  <a:pos x="157" y="381"/>
                </a:cxn>
                <a:cxn ang="0">
                  <a:pos x="97" y="483"/>
                </a:cxn>
                <a:cxn ang="0">
                  <a:pos x="19" y="609"/>
                </a:cxn>
                <a:cxn ang="0">
                  <a:pos x="25" y="729"/>
                </a:cxn>
                <a:cxn ang="0">
                  <a:pos x="79" y="843"/>
                </a:cxn>
                <a:cxn ang="0">
                  <a:pos x="25" y="951"/>
                </a:cxn>
                <a:cxn ang="0">
                  <a:pos x="7" y="1047"/>
                </a:cxn>
                <a:cxn ang="0">
                  <a:pos x="151" y="1065"/>
                </a:cxn>
                <a:cxn ang="0">
                  <a:pos x="241" y="1053"/>
                </a:cxn>
                <a:cxn ang="0">
                  <a:pos x="343" y="975"/>
                </a:cxn>
                <a:cxn ang="0">
                  <a:pos x="397" y="921"/>
                </a:cxn>
                <a:cxn ang="0">
                  <a:pos x="499" y="987"/>
                </a:cxn>
                <a:cxn ang="0">
                  <a:pos x="643" y="993"/>
                </a:cxn>
                <a:cxn ang="0">
                  <a:pos x="763" y="969"/>
                </a:cxn>
                <a:cxn ang="0">
                  <a:pos x="865" y="963"/>
                </a:cxn>
                <a:cxn ang="0">
                  <a:pos x="979" y="879"/>
                </a:cxn>
                <a:cxn ang="0">
                  <a:pos x="1051" y="873"/>
                </a:cxn>
                <a:cxn ang="0">
                  <a:pos x="1093" y="891"/>
                </a:cxn>
                <a:cxn ang="0">
                  <a:pos x="1117" y="801"/>
                </a:cxn>
                <a:cxn ang="0">
                  <a:pos x="1189" y="735"/>
                </a:cxn>
                <a:cxn ang="0">
                  <a:pos x="1303" y="675"/>
                </a:cxn>
                <a:cxn ang="0">
                  <a:pos x="1315" y="495"/>
                </a:cxn>
                <a:cxn ang="0">
                  <a:pos x="1255" y="327"/>
                </a:cxn>
                <a:cxn ang="0">
                  <a:pos x="1219" y="267"/>
                </a:cxn>
                <a:cxn ang="0">
                  <a:pos x="1147" y="159"/>
                </a:cxn>
                <a:cxn ang="0">
                  <a:pos x="1057" y="141"/>
                </a:cxn>
                <a:cxn ang="0">
                  <a:pos x="979" y="135"/>
                </a:cxn>
                <a:cxn ang="0">
                  <a:pos x="817" y="147"/>
                </a:cxn>
                <a:cxn ang="0">
                  <a:pos x="745" y="81"/>
                </a:cxn>
                <a:cxn ang="0">
                  <a:pos x="673" y="33"/>
                </a:cxn>
                <a:cxn ang="0">
                  <a:pos x="553" y="69"/>
                </a:cxn>
                <a:cxn ang="0">
                  <a:pos x="523" y="111"/>
                </a:cxn>
                <a:cxn ang="0">
                  <a:pos x="475" y="159"/>
                </a:cxn>
                <a:cxn ang="0">
                  <a:pos x="391" y="57"/>
                </a:cxn>
              </a:cxnLst>
              <a:rect l="0" t="0" r="r" b="b"/>
              <a:pathLst>
                <a:path w="1345" h="1128">
                  <a:moveTo>
                    <a:pt x="415" y="51"/>
                  </a:moveTo>
                  <a:cubicBezTo>
                    <a:pt x="399" y="62"/>
                    <a:pt x="361" y="75"/>
                    <a:pt x="361" y="75"/>
                  </a:cubicBezTo>
                  <a:cubicBezTo>
                    <a:pt x="348" y="113"/>
                    <a:pt x="375" y="162"/>
                    <a:pt x="331" y="177"/>
                  </a:cubicBezTo>
                  <a:cubicBezTo>
                    <a:pt x="320" y="211"/>
                    <a:pt x="333" y="215"/>
                    <a:pt x="295" y="225"/>
                  </a:cubicBezTo>
                  <a:cubicBezTo>
                    <a:pt x="301" y="259"/>
                    <a:pt x="323" y="290"/>
                    <a:pt x="283" y="303"/>
                  </a:cubicBezTo>
                  <a:cubicBezTo>
                    <a:pt x="271" y="301"/>
                    <a:pt x="258" y="302"/>
                    <a:pt x="247" y="297"/>
                  </a:cubicBezTo>
                  <a:cubicBezTo>
                    <a:pt x="235" y="291"/>
                    <a:pt x="241" y="267"/>
                    <a:pt x="229" y="261"/>
                  </a:cubicBezTo>
                  <a:cubicBezTo>
                    <a:pt x="216" y="255"/>
                    <a:pt x="201" y="257"/>
                    <a:pt x="187" y="255"/>
                  </a:cubicBezTo>
                  <a:cubicBezTo>
                    <a:pt x="155" y="266"/>
                    <a:pt x="175" y="252"/>
                    <a:pt x="175" y="285"/>
                  </a:cubicBezTo>
                  <a:cubicBezTo>
                    <a:pt x="175" y="293"/>
                    <a:pt x="171" y="301"/>
                    <a:pt x="169" y="309"/>
                  </a:cubicBezTo>
                  <a:cubicBezTo>
                    <a:pt x="146" y="301"/>
                    <a:pt x="141" y="286"/>
                    <a:pt x="121" y="273"/>
                  </a:cubicBezTo>
                  <a:cubicBezTo>
                    <a:pt x="110" y="307"/>
                    <a:pt x="105" y="312"/>
                    <a:pt x="121" y="363"/>
                  </a:cubicBezTo>
                  <a:cubicBezTo>
                    <a:pt x="123" y="369"/>
                    <a:pt x="133" y="366"/>
                    <a:pt x="139" y="369"/>
                  </a:cubicBezTo>
                  <a:cubicBezTo>
                    <a:pt x="145" y="372"/>
                    <a:pt x="151" y="377"/>
                    <a:pt x="157" y="381"/>
                  </a:cubicBezTo>
                  <a:cubicBezTo>
                    <a:pt x="172" y="403"/>
                    <a:pt x="187" y="447"/>
                    <a:pt x="163" y="471"/>
                  </a:cubicBezTo>
                  <a:cubicBezTo>
                    <a:pt x="147" y="487"/>
                    <a:pt x="119" y="480"/>
                    <a:pt x="97" y="483"/>
                  </a:cubicBezTo>
                  <a:cubicBezTo>
                    <a:pt x="86" y="515"/>
                    <a:pt x="84" y="535"/>
                    <a:pt x="55" y="555"/>
                  </a:cubicBezTo>
                  <a:cubicBezTo>
                    <a:pt x="40" y="578"/>
                    <a:pt x="42" y="594"/>
                    <a:pt x="19" y="609"/>
                  </a:cubicBezTo>
                  <a:cubicBezTo>
                    <a:pt x="27" y="655"/>
                    <a:pt x="32" y="646"/>
                    <a:pt x="55" y="681"/>
                  </a:cubicBezTo>
                  <a:cubicBezTo>
                    <a:pt x="41" y="724"/>
                    <a:pt x="54" y="710"/>
                    <a:pt x="25" y="729"/>
                  </a:cubicBezTo>
                  <a:cubicBezTo>
                    <a:pt x="39" y="770"/>
                    <a:pt x="85" y="765"/>
                    <a:pt x="121" y="777"/>
                  </a:cubicBezTo>
                  <a:cubicBezTo>
                    <a:pt x="110" y="810"/>
                    <a:pt x="108" y="824"/>
                    <a:pt x="79" y="843"/>
                  </a:cubicBezTo>
                  <a:cubicBezTo>
                    <a:pt x="63" y="891"/>
                    <a:pt x="79" y="831"/>
                    <a:pt x="79" y="879"/>
                  </a:cubicBezTo>
                  <a:cubicBezTo>
                    <a:pt x="79" y="912"/>
                    <a:pt x="49" y="935"/>
                    <a:pt x="25" y="951"/>
                  </a:cubicBezTo>
                  <a:cubicBezTo>
                    <a:pt x="19" y="974"/>
                    <a:pt x="8" y="989"/>
                    <a:pt x="1" y="1011"/>
                  </a:cubicBezTo>
                  <a:cubicBezTo>
                    <a:pt x="3" y="1023"/>
                    <a:pt x="0" y="1037"/>
                    <a:pt x="7" y="1047"/>
                  </a:cubicBezTo>
                  <a:cubicBezTo>
                    <a:pt x="15" y="1059"/>
                    <a:pt x="43" y="1071"/>
                    <a:pt x="43" y="1071"/>
                  </a:cubicBezTo>
                  <a:cubicBezTo>
                    <a:pt x="62" y="1128"/>
                    <a:pt x="119" y="1087"/>
                    <a:pt x="151" y="1065"/>
                  </a:cubicBezTo>
                  <a:cubicBezTo>
                    <a:pt x="162" y="1058"/>
                    <a:pt x="176" y="1054"/>
                    <a:pt x="187" y="1047"/>
                  </a:cubicBezTo>
                  <a:cubicBezTo>
                    <a:pt x="229" y="1061"/>
                    <a:pt x="211" y="1063"/>
                    <a:pt x="241" y="1053"/>
                  </a:cubicBezTo>
                  <a:cubicBezTo>
                    <a:pt x="250" y="1027"/>
                    <a:pt x="246" y="1020"/>
                    <a:pt x="223" y="1005"/>
                  </a:cubicBezTo>
                  <a:cubicBezTo>
                    <a:pt x="264" y="978"/>
                    <a:pt x="294" y="979"/>
                    <a:pt x="343" y="975"/>
                  </a:cubicBezTo>
                  <a:cubicBezTo>
                    <a:pt x="345" y="955"/>
                    <a:pt x="335" y="929"/>
                    <a:pt x="349" y="915"/>
                  </a:cubicBezTo>
                  <a:cubicBezTo>
                    <a:pt x="360" y="904"/>
                    <a:pt x="382" y="914"/>
                    <a:pt x="397" y="921"/>
                  </a:cubicBezTo>
                  <a:cubicBezTo>
                    <a:pt x="409" y="926"/>
                    <a:pt x="404" y="950"/>
                    <a:pt x="415" y="957"/>
                  </a:cubicBezTo>
                  <a:cubicBezTo>
                    <a:pt x="438" y="972"/>
                    <a:pt x="474" y="974"/>
                    <a:pt x="499" y="987"/>
                  </a:cubicBezTo>
                  <a:cubicBezTo>
                    <a:pt x="599" y="976"/>
                    <a:pt x="517" y="983"/>
                    <a:pt x="583" y="1005"/>
                  </a:cubicBezTo>
                  <a:cubicBezTo>
                    <a:pt x="603" y="1002"/>
                    <a:pt x="627" y="1006"/>
                    <a:pt x="643" y="993"/>
                  </a:cubicBezTo>
                  <a:cubicBezTo>
                    <a:pt x="649" y="988"/>
                    <a:pt x="648" y="976"/>
                    <a:pt x="655" y="975"/>
                  </a:cubicBezTo>
                  <a:cubicBezTo>
                    <a:pt x="690" y="968"/>
                    <a:pt x="727" y="971"/>
                    <a:pt x="763" y="969"/>
                  </a:cubicBezTo>
                  <a:cubicBezTo>
                    <a:pt x="779" y="1017"/>
                    <a:pt x="763" y="1007"/>
                    <a:pt x="811" y="999"/>
                  </a:cubicBezTo>
                  <a:cubicBezTo>
                    <a:pt x="827" y="975"/>
                    <a:pt x="837" y="970"/>
                    <a:pt x="865" y="963"/>
                  </a:cubicBezTo>
                  <a:cubicBezTo>
                    <a:pt x="852" y="924"/>
                    <a:pt x="887" y="932"/>
                    <a:pt x="919" y="927"/>
                  </a:cubicBezTo>
                  <a:cubicBezTo>
                    <a:pt x="969" y="910"/>
                    <a:pt x="948" y="926"/>
                    <a:pt x="979" y="879"/>
                  </a:cubicBezTo>
                  <a:cubicBezTo>
                    <a:pt x="990" y="863"/>
                    <a:pt x="1033" y="855"/>
                    <a:pt x="1033" y="855"/>
                  </a:cubicBezTo>
                  <a:cubicBezTo>
                    <a:pt x="1039" y="861"/>
                    <a:pt x="1047" y="865"/>
                    <a:pt x="1051" y="873"/>
                  </a:cubicBezTo>
                  <a:cubicBezTo>
                    <a:pt x="1056" y="882"/>
                    <a:pt x="1048" y="899"/>
                    <a:pt x="1057" y="903"/>
                  </a:cubicBezTo>
                  <a:cubicBezTo>
                    <a:pt x="1069" y="908"/>
                    <a:pt x="1081" y="895"/>
                    <a:pt x="1093" y="891"/>
                  </a:cubicBezTo>
                  <a:cubicBezTo>
                    <a:pt x="1099" y="889"/>
                    <a:pt x="1111" y="885"/>
                    <a:pt x="1111" y="885"/>
                  </a:cubicBezTo>
                  <a:cubicBezTo>
                    <a:pt x="1133" y="852"/>
                    <a:pt x="1126" y="837"/>
                    <a:pt x="1117" y="801"/>
                  </a:cubicBezTo>
                  <a:cubicBezTo>
                    <a:pt x="1145" y="760"/>
                    <a:pt x="1155" y="770"/>
                    <a:pt x="1123" y="759"/>
                  </a:cubicBezTo>
                  <a:cubicBezTo>
                    <a:pt x="1133" y="718"/>
                    <a:pt x="1148" y="729"/>
                    <a:pt x="1189" y="735"/>
                  </a:cubicBezTo>
                  <a:cubicBezTo>
                    <a:pt x="1195" y="739"/>
                    <a:pt x="1200" y="746"/>
                    <a:pt x="1207" y="747"/>
                  </a:cubicBezTo>
                  <a:cubicBezTo>
                    <a:pt x="1285" y="754"/>
                    <a:pt x="1260" y="704"/>
                    <a:pt x="1303" y="675"/>
                  </a:cubicBezTo>
                  <a:cubicBezTo>
                    <a:pt x="1323" y="645"/>
                    <a:pt x="1325" y="609"/>
                    <a:pt x="1345" y="579"/>
                  </a:cubicBezTo>
                  <a:cubicBezTo>
                    <a:pt x="1337" y="546"/>
                    <a:pt x="1345" y="515"/>
                    <a:pt x="1315" y="495"/>
                  </a:cubicBezTo>
                  <a:cubicBezTo>
                    <a:pt x="1311" y="420"/>
                    <a:pt x="1340" y="367"/>
                    <a:pt x="1273" y="345"/>
                  </a:cubicBezTo>
                  <a:cubicBezTo>
                    <a:pt x="1267" y="339"/>
                    <a:pt x="1262" y="332"/>
                    <a:pt x="1255" y="327"/>
                  </a:cubicBezTo>
                  <a:cubicBezTo>
                    <a:pt x="1250" y="323"/>
                    <a:pt x="1241" y="326"/>
                    <a:pt x="1237" y="321"/>
                  </a:cubicBezTo>
                  <a:lnTo>
                    <a:pt x="1219" y="267"/>
                  </a:lnTo>
                  <a:cubicBezTo>
                    <a:pt x="1219" y="267"/>
                    <a:pt x="1219" y="267"/>
                    <a:pt x="1219" y="267"/>
                  </a:cubicBezTo>
                  <a:cubicBezTo>
                    <a:pt x="1193" y="229"/>
                    <a:pt x="1188" y="186"/>
                    <a:pt x="1147" y="159"/>
                  </a:cubicBezTo>
                  <a:cubicBezTo>
                    <a:pt x="1158" y="125"/>
                    <a:pt x="1139" y="138"/>
                    <a:pt x="1111" y="129"/>
                  </a:cubicBezTo>
                  <a:cubicBezTo>
                    <a:pt x="1093" y="133"/>
                    <a:pt x="1075" y="136"/>
                    <a:pt x="1057" y="141"/>
                  </a:cubicBezTo>
                  <a:cubicBezTo>
                    <a:pt x="1045" y="144"/>
                    <a:pt x="1021" y="153"/>
                    <a:pt x="1021" y="153"/>
                  </a:cubicBezTo>
                  <a:cubicBezTo>
                    <a:pt x="992" y="134"/>
                    <a:pt x="1014" y="146"/>
                    <a:pt x="979" y="135"/>
                  </a:cubicBezTo>
                  <a:cubicBezTo>
                    <a:pt x="967" y="131"/>
                    <a:pt x="943" y="123"/>
                    <a:pt x="943" y="123"/>
                  </a:cubicBezTo>
                  <a:cubicBezTo>
                    <a:pt x="828" y="136"/>
                    <a:pt x="865" y="115"/>
                    <a:pt x="817" y="147"/>
                  </a:cubicBezTo>
                  <a:cubicBezTo>
                    <a:pt x="783" y="136"/>
                    <a:pt x="800" y="106"/>
                    <a:pt x="763" y="87"/>
                  </a:cubicBezTo>
                  <a:cubicBezTo>
                    <a:pt x="757" y="84"/>
                    <a:pt x="751" y="84"/>
                    <a:pt x="745" y="81"/>
                  </a:cubicBezTo>
                  <a:cubicBezTo>
                    <a:pt x="732" y="74"/>
                    <a:pt x="721" y="65"/>
                    <a:pt x="709" y="57"/>
                  </a:cubicBezTo>
                  <a:cubicBezTo>
                    <a:pt x="697" y="49"/>
                    <a:pt x="673" y="33"/>
                    <a:pt x="673" y="33"/>
                  </a:cubicBezTo>
                  <a:cubicBezTo>
                    <a:pt x="651" y="0"/>
                    <a:pt x="629" y="10"/>
                    <a:pt x="595" y="21"/>
                  </a:cubicBezTo>
                  <a:cubicBezTo>
                    <a:pt x="587" y="45"/>
                    <a:pt x="571" y="51"/>
                    <a:pt x="553" y="69"/>
                  </a:cubicBezTo>
                  <a:cubicBezTo>
                    <a:pt x="547" y="86"/>
                    <a:pt x="554" y="110"/>
                    <a:pt x="541" y="123"/>
                  </a:cubicBezTo>
                  <a:cubicBezTo>
                    <a:pt x="536" y="128"/>
                    <a:pt x="529" y="114"/>
                    <a:pt x="523" y="111"/>
                  </a:cubicBezTo>
                  <a:cubicBezTo>
                    <a:pt x="517" y="108"/>
                    <a:pt x="511" y="107"/>
                    <a:pt x="505" y="105"/>
                  </a:cubicBezTo>
                  <a:cubicBezTo>
                    <a:pt x="493" y="123"/>
                    <a:pt x="487" y="141"/>
                    <a:pt x="475" y="159"/>
                  </a:cubicBezTo>
                  <a:cubicBezTo>
                    <a:pt x="459" y="112"/>
                    <a:pt x="470" y="69"/>
                    <a:pt x="415" y="51"/>
                  </a:cubicBezTo>
                  <a:cubicBezTo>
                    <a:pt x="407" y="53"/>
                    <a:pt x="397" y="52"/>
                    <a:pt x="391" y="57"/>
                  </a:cubicBezTo>
                  <a:cubicBezTo>
                    <a:pt x="386" y="61"/>
                    <a:pt x="385" y="75"/>
                    <a:pt x="385" y="75"/>
                  </a:cubicBezTo>
                </a:path>
              </a:pathLst>
            </a:custGeom>
            <a:solidFill>
              <a:srgbClr val="002254"/>
            </a:solidFill>
            <a:ln w="28575" cap="flat" cmpd="sng">
              <a:solidFill>
                <a:srgbClr val="C0C0C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sz="2400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sz="2400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sz="2400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sz="2400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9pPr>
            </a:lstStyle>
            <a:p>
              <a:endParaRPr lang="ko-KR" altLang="en-US" sz="2052" dirty="0">
                <a:latin typeface="G마켓 산스 TTF Medium" panose="02000000000000000000" pitchFamily="2" charset="-127"/>
                <a:ea typeface="G마켓 산스 TTF Medium" panose="02000000000000000000" pitchFamily="2" charset="-127"/>
              </a:endParaRPr>
            </a:p>
          </p:txBody>
        </p:sp>
        <p:sp>
          <p:nvSpPr>
            <p:cNvPr id="132" name="Freeform 5">
              <a:extLst>
                <a:ext uri="{FF2B5EF4-FFF2-40B4-BE49-F238E27FC236}">
                  <a16:creationId xmlns:a16="http://schemas.microsoft.com/office/drawing/2014/main" xmlns="" id="{176CD547-7337-4263-9B2D-011BA8376A5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2405" y="5121374"/>
              <a:ext cx="1282442" cy="739743"/>
            </a:xfrm>
            <a:custGeom>
              <a:avLst/>
              <a:gdLst/>
              <a:ahLst/>
              <a:cxnLst>
                <a:cxn ang="0">
                  <a:pos x="173" y="126"/>
                </a:cxn>
                <a:cxn ang="0">
                  <a:pos x="89" y="132"/>
                </a:cxn>
                <a:cxn ang="0">
                  <a:pos x="131" y="180"/>
                </a:cxn>
                <a:cxn ang="0">
                  <a:pos x="137" y="222"/>
                </a:cxn>
                <a:cxn ang="0">
                  <a:pos x="155" y="234"/>
                </a:cxn>
                <a:cxn ang="0">
                  <a:pos x="161" y="252"/>
                </a:cxn>
                <a:cxn ang="0">
                  <a:pos x="155" y="324"/>
                </a:cxn>
                <a:cxn ang="0">
                  <a:pos x="137" y="330"/>
                </a:cxn>
                <a:cxn ang="0">
                  <a:pos x="131" y="360"/>
                </a:cxn>
                <a:cxn ang="0">
                  <a:pos x="59" y="390"/>
                </a:cxn>
                <a:cxn ang="0">
                  <a:pos x="23" y="444"/>
                </a:cxn>
                <a:cxn ang="0">
                  <a:pos x="77" y="612"/>
                </a:cxn>
                <a:cxn ang="0">
                  <a:pos x="89" y="684"/>
                </a:cxn>
                <a:cxn ang="0">
                  <a:pos x="131" y="678"/>
                </a:cxn>
                <a:cxn ang="0">
                  <a:pos x="197" y="642"/>
                </a:cxn>
                <a:cxn ang="0">
                  <a:pos x="215" y="582"/>
                </a:cxn>
                <a:cxn ang="0">
                  <a:pos x="287" y="552"/>
                </a:cxn>
                <a:cxn ang="0">
                  <a:pos x="341" y="600"/>
                </a:cxn>
                <a:cxn ang="0">
                  <a:pos x="377" y="612"/>
                </a:cxn>
                <a:cxn ang="0">
                  <a:pos x="395" y="618"/>
                </a:cxn>
                <a:cxn ang="0">
                  <a:pos x="407" y="636"/>
                </a:cxn>
                <a:cxn ang="0">
                  <a:pos x="413" y="654"/>
                </a:cxn>
                <a:cxn ang="0">
                  <a:pos x="437" y="690"/>
                </a:cxn>
                <a:cxn ang="0">
                  <a:pos x="515" y="654"/>
                </a:cxn>
                <a:cxn ang="0">
                  <a:pos x="611" y="666"/>
                </a:cxn>
                <a:cxn ang="0">
                  <a:pos x="617" y="696"/>
                </a:cxn>
                <a:cxn ang="0">
                  <a:pos x="635" y="702"/>
                </a:cxn>
                <a:cxn ang="0">
                  <a:pos x="701" y="654"/>
                </a:cxn>
                <a:cxn ang="0">
                  <a:pos x="785" y="690"/>
                </a:cxn>
                <a:cxn ang="0">
                  <a:pos x="803" y="684"/>
                </a:cxn>
                <a:cxn ang="0">
                  <a:pos x="815" y="648"/>
                </a:cxn>
                <a:cxn ang="0">
                  <a:pos x="809" y="522"/>
                </a:cxn>
                <a:cxn ang="0">
                  <a:pos x="791" y="462"/>
                </a:cxn>
                <a:cxn ang="0">
                  <a:pos x="785" y="444"/>
                </a:cxn>
                <a:cxn ang="0">
                  <a:pos x="791" y="426"/>
                </a:cxn>
                <a:cxn ang="0">
                  <a:pos x="809" y="414"/>
                </a:cxn>
                <a:cxn ang="0">
                  <a:pos x="821" y="378"/>
                </a:cxn>
                <a:cxn ang="0">
                  <a:pos x="827" y="306"/>
                </a:cxn>
                <a:cxn ang="0">
                  <a:pos x="863" y="294"/>
                </a:cxn>
                <a:cxn ang="0">
                  <a:pos x="881" y="288"/>
                </a:cxn>
                <a:cxn ang="0">
                  <a:pos x="923" y="288"/>
                </a:cxn>
                <a:cxn ang="0">
                  <a:pos x="959" y="228"/>
                </a:cxn>
                <a:cxn ang="0">
                  <a:pos x="983" y="156"/>
                </a:cxn>
                <a:cxn ang="0">
                  <a:pos x="881" y="114"/>
                </a:cxn>
                <a:cxn ang="0">
                  <a:pos x="797" y="90"/>
                </a:cxn>
                <a:cxn ang="0">
                  <a:pos x="779" y="96"/>
                </a:cxn>
                <a:cxn ang="0">
                  <a:pos x="755" y="102"/>
                </a:cxn>
                <a:cxn ang="0">
                  <a:pos x="719" y="114"/>
                </a:cxn>
                <a:cxn ang="0">
                  <a:pos x="659" y="96"/>
                </a:cxn>
                <a:cxn ang="0">
                  <a:pos x="623" y="48"/>
                </a:cxn>
                <a:cxn ang="0">
                  <a:pos x="527" y="12"/>
                </a:cxn>
                <a:cxn ang="0">
                  <a:pos x="491" y="18"/>
                </a:cxn>
                <a:cxn ang="0">
                  <a:pos x="491" y="72"/>
                </a:cxn>
                <a:cxn ang="0">
                  <a:pos x="473" y="60"/>
                </a:cxn>
                <a:cxn ang="0">
                  <a:pos x="407" y="12"/>
                </a:cxn>
                <a:cxn ang="0">
                  <a:pos x="371" y="0"/>
                </a:cxn>
                <a:cxn ang="0">
                  <a:pos x="329" y="36"/>
                </a:cxn>
                <a:cxn ang="0">
                  <a:pos x="317" y="72"/>
                </a:cxn>
                <a:cxn ang="0">
                  <a:pos x="281" y="84"/>
                </a:cxn>
                <a:cxn ang="0">
                  <a:pos x="245" y="108"/>
                </a:cxn>
                <a:cxn ang="0">
                  <a:pos x="167" y="114"/>
                </a:cxn>
                <a:cxn ang="0">
                  <a:pos x="173" y="126"/>
                </a:cxn>
              </a:cxnLst>
              <a:rect l="0" t="0" r="r" b="b"/>
              <a:pathLst>
                <a:path w="983" h="702">
                  <a:moveTo>
                    <a:pt x="173" y="126"/>
                  </a:moveTo>
                  <a:cubicBezTo>
                    <a:pt x="145" y="128"/>
                    <a:pt x="114" y="120"/>
                    <a:pt x="89" y="132"/>
                  </a:cubicBezTo>
                  <a:cubicBezTo>
                    <a:pt x="49" y="150"/>
                    <a:pt x="131" y="180"/>
                    <a:pt x="131" y="180"/>
                  </a:cubicBezTo>
                  <a:cubicBezTo>
                    <a:pt x="133" y="194"/>
                    <a:pt x="131" y="209"/>
                    <a:pt x="137" y="222"/>
                  </a:cubicBezTo>
                  <a:cubicBezTo>
                    <a:pt x="140" y="229"/>
                    <a:pt x="150" y="228"/>
                    <a:pt x="155" y="234"/>
                  </a:cubicBezTo>
                  <a:cubicBezTo>
                    <a:pt x="159" y="239"/>
                    <a:pt x="159" y="246"/>
                    <a:pt x="161" y="252"/>
                  </a:cubicBezTo>
                  <a:cubicBezTo>
                    <a:pt x="159" y="276"/>
                    <a:pt x="162" y="301"/>
                    <a:pt x="155" y="324"/>
                  </a:cubicBezTo>
                  <a:cubicBezTo>
                    <a:pt x="153" y="330"/>
                    <a:pt x="141" y="325"/>
                    <a:pt x="137" y="330"/>
                  </a:cubicBezTo>
                  <a:cubicBezTo>
                    <a:pt x="131" y="338"/>
                    <a:pt x="138" y="353"/>
                    <a:pt x="131" y="360"/>
                  </a:cubicBezTo>
                  <a:cubicBezTo>
                    <a:pt x="121" y="370"/>
                    <a:pt x="76" y="379"/>
                    <a:pt x="59" y="390"/>
                  </a:cubicBezTo>
                  <a:cubicBezTo>
                    <a:pt x="45" y="411"/>
                    <a:pt x="41" y="426"/>
                    <a:pt x="23" y="444"/>
                  </a:cubicBezTo>
                  <a:cubicBezTo>
                    <a:pt x="37" y="616"/>
                    <a:pt x="0" y="561"/>
                    <a:pt x="77" y="612"/>
                  </a:cubicBezTo>
                  <a:cubicBezTo>
                    <a:pt x="85" y="635"/>
                    <a:pt x="72" y="667"/>
                    <a:pt x="89" y="684"/>
                  </a:cubicBezTo>
                  <a:cubicBezTo>
                    <a:pt x="99" y="694"/>
                    <a:pt x="117" y="680"/>
                    <a:pt x="131" y="678"/>
                  </a:cubicBezTo>
                  <a:cubicBezTo>
                    <a:pt x="143" y="618"/>
                    <a:pt x="123" y="669"/>
                    <a:pt x="197" y="642"/>
                  </a:cubicBezTo>
                  <a:cubicBezTo>
                    <a:pt x="211" y="637"/>
                    <a:pt x="203" y="591"/>
                    <a:pt x="215" y="582"/>
                  </a:cubicBezTo>
                  <a:cubicBezTo>
                    <a:pt x="225" y="575"/>
                    <a:pt x="273" y="557"/>
                    <a:pt x="287" y="552"/>
                  </a:cubicBezTo>
                  <a:cubicBezTo>
                    <a:pt x="297" y="582"/>
                    <a:pt x="311" y="589"/>
                    <a:pt x="341" y="600"/>
                  </a:cubicBezTo>
                  <a:cubicBezTo>
                    <a:pt x="353" y="604"/>
                    <a:pt x="365" y="608"/>
                    <a:pt x="377" y="612"/>
                  </a:cubicBezTo>
                  <a:cubicBezTo>
                    <a:pt x="383" y="614"/>
                    <a:pt x="395" y="618"/>
                    <a:pt x="395" y="618"/>
                  </a:cubicBezTo>
                  <a:cubicBezTo>
                    <a:pt x="399" y="624"/>
                    <a:pt x="404" y="630"/>
                    <a:pt x="407" y="636"/>
                  </a:cubicBezTo>
                  <a:cubicBezTo>
                    <a:pt x="410" y="642"/>
                    <a:pt x="410" y="648"/>
                    <a:pt x="413" y="654"/>
                  </a:cubicBezTo>
                  <a:cubicBezTo>
                    <a:pt x="420" y="667"/>
                    <a:pt x="437" y="690"/>
                    <a:pt x="437" y="690"/>
                  </a:cubicBezTo>
                  <a:cubicBezTo>
                    <a:pt x="509" y="681"/>
                    <a:pt x="468" y="685"/>
                    <a:pt x="515" y="654"/>
                  </a:cubicBezTo>
                  <a:cubicBezTo>
                    <a:pt x="546" y="662"/>
                    <a:pt x="582" y="652"/>
                    <a:pt x="611" y="666"/>
                  </a:cubicBezTo>
                  <a:cubicBezTo>
                    <a:pt x="620" y="670"/>
                    <a:pt x="611" y="688"/>
                    <a:pt x="617" y="696"/>
                  </a:cubicBezTo>
                  <a:cubicBezTo>
                    <a:pt x="621" y="701"/>
                    <a:pt x="629" y="700"/>
                    <a:pt x="635" y="702"/>
                  </a:cubicBezTo>
                  <a:cubicBezTo>
                    <a:pt x="666" y="692"/>
                    <a:pt x="675" y="671"/>
                    <a:pt x="701" y="654"/>
                  </a:cubicBezTo>
                  <a:cubicBezTo>
                    <a:pt x="734" y="661"/>
                    <a:pt x="754" y="680"/>
                    <a:pt x="785" y="690"/>
                  </a:cubicBezTo>
                  <a:cubicBezTo>
                    <a:pt x="791" y="688"/>
                    <a:pt x="799" y="689"/>
                    <a:pt x="803" y="684"/>
                  </a:cubicBezTo>
                  <a:cubicBezTo>
                    <a:pt x="810" y="674"/>
                    <a:pt x="815" y="648"/>
                    <a:pt x="815" y="648"/>
                  </a:cubicBezTo>
                  <a:cubicBezTo>
                    <a:pt x="813" y="606"/>
                    <a:pt x="812" y="564"/>
                    <a:pt x="809" y="522"/>
                  </a:cubicBezTo>
                  <a:cubicBezTo>
                    <a:pt x="808" y="510"/>
                    <a:pt x="793" y="468"/>
                    <a:pt x="791" y="462"/>
                  </a:cubicBezTo>
                  <a:cubicBezTo>
                    <a:pt x="789" y="456"/>
                    <a:pt x="785" y="444"/>
                    <a:pt x="785" y="444"/>
                  </a:cubicBezTo>
                  <a:cubicBezTo>
                    <a:pt x="787" y="438"/>
                    <a:pt x="787" y="431"/>
                    <a:pt x="791" y="426"/>
                  </a:cubicBezTo>
                  <a:cubicBezTo>
                    <a:pt x="796" y="420"/>
                    <a:pt x="805" y="420"/>
                    <a:pt x="809" y="414"/>
                  </a:cubicBezTo>
                  <a:cubicBezTo>
                    <a:pt x="816" y="403"/>
                    <a:pt x="821" y="378"/>
                    <a:pt x="821" y="378"/>
                  </a:cubicBezTo>
                  <a:cubicBezTo>
                    <a:pt x="823" y="354"/>
                    <a:pt x="816" y="328"/>
                    <a:pt x="827" y="306"/>
                  </a:cubicBezTo>
                  <a:cubicBezTo>
                    <a:pt x="833" y="295"/>
                    <a:pt x="851" y="298"/>
                    <a:pt x="863" y="294"/>
                  </a:cubicBezTo>
                  <a:cubicBezTo>
                    <a:pt x="869" y="292"/>
                    <a:pt x="881" y="288"/>
                    <a:pt x="881" y="288"/>
                  </a:cubicBezTo>
                  <a:cubicBezTo>
                    <a:pt x="889" y="290"/>
                    <a:pt x="914" y="301"/>
                    <a:pt x="923" y="288"/>
                  </a:cubicBezTo>
                  <a:cubicBezTo>
                    <a:pt x="946" y="255"/>
                    <a:pt x="923" y="240"/>
                    <a:pt x="959" y="228"/>
                  </a:cubicBezTo>
                  <a:cubicBezTo>
                    <a:pt x="976" y="203"/>
                    <a:pt x="978" y="187"/>
                    <a:pt x="983" y="156"/>
                  </a:cubicBezTo>
                  <a:cubicBezTo>
                    <a:pt x="971" y="120"/>
                    <a:pt x="914" y="119"/>
                    <a:pt x="881" y="114"/>
                  </a:cubicBezTo>
                  <a:cubicBezTo>
                    <a:pt x="829" y="79"/>
                    <a:pt x="882" y="81"/>
                    <a:pt x="797" y="90"/>
                  </a:cubicBezTo>
                  <a:cubicBezTo>
                    <a:pt x="791" y="92"/>
                    <a:pt x="785" y="94"/>
                    <a:pt x="779" y="96"/>
                  </a:cubicBezTo>
                  <a:cubicBezTo>
                    <a:pt x="771" y="98"/>
                    <a:pt x="763" y="100"/>
                    <a:pt x="755" y="102"/>
                  </a:cubicBezTo>
                  <a:cubicBezTo>
                    <a:pt x="743" y="106"/>
                    <a:pt x="719" y="114"/>
                    <a:pt x="719" y="114"/>
                  </a:cubicBezTo>
                  <a:cubicBezTo>
                    <a:pt x="693" y="110"/>
                    <a:pt x="677" y="114"/>
                    <a:pt x="659" y="96"/>
                  </a:cubicBezTo>
                  <a:cubicBezTo>
                    <a:pt x="641" y="78"/>
                    <a:pt x="649" y="60"/>
                    <a:pt x="623" y="48"/>
                  </a:cubicBezTo>
                  <a:cubicBezTo>
                    <a:pt x="591" y="34"/>
                    <a:pt x="558" y="28"/>
                    <a:pt x="527" y="12"/>
                  </a:cubicBezTo>
                  <a:cubicBezTo>
                    <a:pt x="515" y="14"/>
                    <a:pt x="500" y="9"/>
                    <a:pt x="491" y="18"/>
                  </a:cubicBezTo>
                  <a:cubicBezTo>
                    <a:pt x="477" y="32"/>
                    <a:pt x="542" y="98"/>
                    <a:pt x="491" y="72"/>
                  </a:cubicBezTo>
                  <a:cubicBezTo>
                    <a:pt x="485" y="69"/>
                    <a:pt x="479" y="64"/>
                    <a:pt x="473" y="60"/>
                  </a:cubicBezTo>
                  <a:cubicBezTo>
                    <a:pt x="459" y="19"/>
                    <a:pt x="446" y="23"/>
                    <a:pt x="407" y="12"/>
                  </a:cubicBezTo>
                  <a:cubicBezTo>
                    <a:pt x="395" y="9"/>
                    <a:pt x="371" y="0"/>
                    <a:pt x="371" y="0"/>
                  </a:cubicBezTo>
                  <a:cubicBezTo>
                    <a:pt x="349" y="15"/>
                    <a:pt x="354" y="28"/>
                    <a:pt x="329" y="36"/>
                  </a:cubicBezTo>
                  <a:cubicBezTo>
                    <a:pt x="325" y="48"/>
                    <a:pt x="321" y="60"/>
                    <a:pt x="317" y="72"/>
                  </a:cubicBezTo>
                  <a:cubicBezTo>
                    <a:pt x="313" y="84"/>
                    <a:pt x="293" y="80"/>
                    <a:pt x="281" y="84"/>
                  </a:cubicBezTo>
                  <a:cubicBezTo>
                    <a:pt x="267" y="89"/>
                    <a:pt x="259" y="107"/>
                    <a:pt x="245" y="108"/>
                  </a:cubicBezTo>
                  <a:cubicBezTo>
                    <a:pt x="219" y="110"/>
                    <a:pt x="193" y="112"/>
                    <a:pt x="167" y="114"/>
                  </a:cubicBezTo>
                  <a:cubicBezTo>
                    <a:pt x="160" y="136"/>
                    <a:pt x="155" y="135"/>
                    <a:pt x="173" y="126"/>
                  </a:cubicBezTo>
                  <a:close/>
                </a:path>
              </a:pathLst>
            </a:custGeom>
            <a:solidFill>
              <a:srgbClr val="002254"/>
            </a:solidFill>
            <a:ln w="28575" cap="flat" cmpd="sng">
              <a:solidFill>
                <a:srgbClr val="C0C0C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sz="2400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sz="2400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sz="2400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sz="2400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9pPr>
            </a:lstStyle>
            <a:p>
              <a:endParaRPr lang="ko-KR" altLang="en-US" sz="2052" dirty="0">
                <a:latin typeface="G마켓 산스 TTF Medium" panose="02000000000000000000" pitchFamily="2" charset="-127"/>
                <a:ea typeface="G마켓 산스 TTF Medium" panose="02000000000000000000" pitchFamily="2" charset="-127"/>
              </a:endParaRPr>
            </a:p>
          </p:txBody>
        </p:sp>
        <p:sp>
          <p:nvSpPr>
            <p:cNvPr id="133" name="Freeform 6">
              <a:extLst>
                <a:ext uri="{FF2B5EF4-FFF2-40B4-BE49-F238E27FC236}">
                  <a16:creationId xmlns:a16="http://schemas.microsoft.com/office/drawing/2014/main" xmlns="" id="{7B9B282F-5EB2-47D8-BF9C-0CADBC8834E5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1834" y="5329809"/>
              <a:ext cx="1652447" cy="1063977"/>
            </a:xfrm>
            <a:custGeom>
              <a:avLst/>
              <a:gdLst/>
              <a:ahLst/>
              <a:cxnLst>
                <a:cxn ang="0">
                  <a:pos x="233" y="6"/>
                </a:cxn>
                <a:cxn ang="0">
                  <a:pos x="179" y="12"/>
                </a:cxn>
                <a:cxn ang="0">
                  <a:pos x="161" y="24"/>
                </a:cxn>
                <a:cxn ang="0">
                  <a:pos x="149" y="60"/>
                </a:cxn>
                <a:cxn ang="0">
                  <a:pos x="101" y="72"/>
                </a:cxn>
                <a:cxn ang="0">
                  <a:pos x="53" y="114"/>
                </a:cxn>
                <a:cxn ang="0">
                  <a:pos x="41" y="186"/>
                </a:cxn>
                <a:cxn ang="0">
                  <a:pos x="5" y="210"/>
                </a:cxn>
                <a:cxn ang="0">
                  <a:pos x="35" y="336"/>
                </a:cxn>
                <a:cxn ang="0">
                  <a:pos x="11" y="492"/>
                </a:cxn>
                <a:cxn ang="0">
                  <a:pos x="41" y="552"/>
                </a:cxn>
                <a:cxn ang="0">
                  <a:pos x="53" y="624"/>
                </a:cxn>
                <a:cxn ang="0">
                  <a:pos x="137" y="684"/>
                </a:cxn>
                <a:cxn ang="0">
                  <a:pos x="161" y="792"/>
                </a:cxn>
                <a:cxn ang="0">
                  <a:pos x="191" y="894"/>
                </a:cxn>
                <a:cxn ang="0">
                  <a:pos x="203" y="954"/>
                </a:cxn>
                <a:cxn ang="0">
                  <a:pos x="263" y="972"/>
                </a:cxn>
                <a:cxn ang="0">
                  <a:pos x="335" y="966"/>
                </a:cxn>
                <a:cxn ang="0">
                  <a:pos x="341" y="906"/>
                </a:cxn>
                <a:cxn ang="0">
                  <a:pos x="425" y="912"/>
                </a:cxn>
                <a:cxn ang="0">
                  <a:pos x="491" y="852"/>
                </a:cxn>
                <a:cxn ang="0">
                  <a:pos x="533" y="900"/>
                </a:cxn>
                <a:cxn ang="0">
                  <a:pos x="545" y="918"/>
                </a:cxn>
                <a:cxn ang="0">
                  <a:pos x="563" y="930"/>
                </a:cxn>
                <a:cxn ang="0">
                  <a:pos x="581" y="966"/>
                </a:cxn>
                <a:cxn ang="0">
                  <a:pos x="617" y="978"/>
                </a:cxn>
                <a:cxn ang="0">
                  <a:pos x="623" y="996"/>
                </a:cxn>
                <a:cxn ang="0">
                  <a:pos x="713" y="972"/>
                </a:cxn>
                <a:cxn ang="0">
                  <a:pos x="743" y="906"/>
                </a:cxn>
                <a:cxn ang="0">
                  <a:pos x="803" y="882"/>
                </a:cxn>
                <a:cxn ang="0">
                  <a:pos x="785" y="798"/>
                </a:cxn>
                <a:cxn ang="0">
                  <a:pos x="791" y="744"/>
                </a:cxn>
                <a:cxn ang="0">
                  <a:pos x="827" y="732"/>
                </a:cxn>
                <a:cxn ang="0">
                  <a:pos x="887" y="714"/>
                </a:cxn>
                <a:cxn ang="0">
                  <a:pos x="917" y="672"/>
                </a:cxn>
                <a:cxn ang="0">
                  <a:pos x="983" y="684"/>
                </a:cxn>
                <a:cxn ang="0">
                  <a:pos x="1019" y="630"/>
                </a:cxn>
                <a:cxn ang="0">
                  <a:pos x="1031" y="612"/>
                </a:cxn>
                <a:cxn ang="0">
                  <a:pos x="1103" y="594"/>
                </a:cxn>
                <a:cxn ang="0">
                  <a:pos x="1121" y="474"/>
                </a:cxn>
                <a:cxn ang="0">
                  <a:pos x="1211" y="450"/>
                </a:cxn>
                <a:cxn ang="0">
                  <a:pos x="1247" y="330"/>
                </a:cxn>
                <a:cxn ang="0">
                  <a:pos x="1253" y="210"/>
                </a:cxn>
                <a:cxn ang="0">
                  <a:pos x="1229" y="204"/>
                </a:cxn>
                <a:cxn ang="0">
                  <a:pos x="1079" y="168"/>
                </a:cxn>
                <a:cxn ang="0">
                  <a:pos x="1073" y="150"/>
                </a:cxn>
                <a:cxn ang="0">
                  <a:pos x="1037" y="138"/>
                </a:cxn>
                <a:cxn ang="0">
                  <a:pos x="899" y="174"/>
                </a:cxn>
                <a:cxn ang="0">
                  <a:pos x="737" y="180"/>
                </a:cxn>
                <a:cxn ang="0">
                  <a:pos x="563" y="168"/>
                </a:cxn>
                <a:cxn ang="0">
                  <a:pos x="515" y="102"/>
                </a:cxn>
                <a:cxn ang="0">
                  <a:pos x="431" y="36"/>
                </a:cxn>
                <a:cxn ang="0">
                  <a:pos x="371" y="12"/>
                </a:cxn>
                <a:cxn ang="0">
                  <a:pos x="335" y="0"/>
                </a:cxn>
                <a:cxn ang="0">
                  <a:pos x="191" y="12"/>
                </a:cxn>
              </a:cxnLst>
              <a:rect l="0" t="0" r="r" b="b"/>
              <a:pathLst>
                <a:path w="1267" h="1010">
                  <a:moveTo>
                    <a:pt x="233" y="6"/>
                  </a:moveTo>
                  <a:cubicBezTo>
                    <a:pt x="215" y="8"/>
                    <a:pt x="197" y="8"/>
                    <a:pt x="179" y="12"/>
                  </a:cubicBezTo>
                  <a:cubicBezTo>
                    <a:pt x="172" y="14"/>
                    <a:pt x="165" y="18"/>
                    <a:pt x="161" y="24"/>
                  </a:cubicBezTo>
                  <a:cubicBezTo>
                    <a:pt x="154" y="35"/>
                    <a:pt x="161" y="56"/>
                    <a:pt x="149" y="60"/>
                  </a:cubicBezTo>
                  <a:cubicBezTo>
                    <a:pt x="121" y="69"/>
                    <a:pt x="137" y="65"/>
                    <a:pt x="101" y="72"/>
                  </a:cubicBezTo>
                  <a:cubicBezTo>
                    <a:pt x="81" y="85"/>
                    <a:pt x="73" y="101"/>
                    <a:pt x="53" y="114"/>
                  </a:cubicBezTo>
                  <a:cubicBezTo>
                    <a:pt x="47" y="138"/>
                    <a:pt x="53" y="165"/>
                    <a:pt x="41" y="186"/>
                  </a:cubicBezTo>
                  <a:cubicBezTo>
                    <a:pt x="34" y="198"/>
                    <a:pt x="5" y="210"/>
                    <a:pt x="5" y="210"/>
                  </a:cubicBezTo>
                  <a:cubicBezTo>
                    <a:pt x="9" y="259"/>
                    <a:pt x="0" y="301"/>
                    <a:pt x="35" y="336"/>
                  </a:cubicBezTo>
                  <a:cubicBezTo>
                    <a:pt x="48" y="375"/>
                    <a:pt x="35" y="456"/>
                    <a:pt x="11" y="492"/>
                  </a:cubicBezTo>
                  <a:cubicBezTo>
                    <a:pt x="18" y="518"/>
                    <a:pt x="33" y="527"/>
                    <a:pt x="41" y="552"/>
                  </a:cubicBezTo>
                  <a:cubicBezTo>
                    <a:pt x="44" y="576"/>
                    <a:pt x="38" y="605"/>
                    <a:pt x="53" y="624"/>
                  </a:cubicBezTo>
                  <a:cubicBezTo>
                    <a:pt x="71" y="646"/>
                    <a:pt x="112" y="672"/>
                    <a:pt x="137" y="684"/>
                  </a:cubicBezTo>
                  <a:cubicBezTo>
                    <a:pt x="149" y="719"/>
                    <a:pt x="149" y="756"/>
                    <a:pt x="161" y="792"/>
                  </a:cubicBezTo>
                  <a:cubicBezTo>
                    <a:pt x="166" y="834"/>
                    <a:pt x="161" y="864"/>
                    <a:pt x="191" y="894"/>
                  </a:cubicBezTo>
                  <a:cubicBezTo>
                    <a:pt x="197" y="913"/>
                    <a:pt x="194" y="936"/>
                    <a:pt x="203" y="954"/>
                  </a:cubicBezTo>
                  <a:cubicBezTo>
                    <a:pt x="204" y="956"/>
                    <a:pt x="256" y="970"/>
                    <a:pt x="263" y="972"/>
                  </a:cubicBezTo>
                  <a:cubicBezTo>
                    <a:pt x="276" y="1010"/>
                    <a:pt x="323" y="1001"/>
                    <a:pt x="335" y="966"/>
                  </a:cubicBezTo>
                  <a:cubicBezTo>
                    <a:pt x="337" y="946"/>
                    <a:pt x="334" y="925"/>
                    <a:pt x="341" y="906"/>
                  </a:cubicBezTo>
                  <a:cubicBezTo>
                    <a:pt x="346" y="892"/>
                    <a:pt x="409" y="908"/>
                    <a:pt x="425" y="912"/>
                  </a:cubicBezTo>
                  <a:cubicBezTo>
                    <a:pt x="443" y="885"/>
                    <a:pt x="460" y="860"/>
                    <a:pt x="491" y="852"/>
                  </a:cubicBezTo>
                  <a:cubicBezTo>
                    <a:pt x="519" y="894"/>
                    <a:pt x="503" y="880"/>
                    <a:pt x="533" y="900"/>
                  </a:cubicBezTo>
                  <a:cubicBezTo>
                    <a:pt x="537" y="906"/>
                    <a:pt x="540" y="913"/>
                    <a:pt x="545" y="918"/>
                  </a:cubicBezTo>
                  <a:cubicBezTo>
                    <a:pt x="550" y="923"/>
                    <a:pt x="558" y="924"/>
                    <a:pt x="563" y="930"/>
                  </a:cubicBezTo>
                  <a:cubicBezTo>
                    <a:pt x="575" y="946"/>
                    <a:pt x="561" y="953"/>
                    <a:pt x="581" y="966"/>
                  </a:cubicBezTo>
                  <a:cubicBezTo>
                    <a:pt x="592" y="973"/>
                    <a:pt x="617" y="978"/>
                    <a:pt x="617" y="978"/>
                  </a:cubicBezTo>
                  <a:cubicBezTo>
                    <a:pt x="619" y="984"/>
                    <a:pt x="617" y="995"/>
                    <a:pt x="623" y="996"/>
                  </a:cubicBezTo>
                  <a:cubicBezTo>
                    <a:pt x="624" y="996"/>
                    <a:pt x="710" y="973"/>
                    <a:pt x="713" y="972"/>
                  </a:cubicBezTo>
                  <a:cubicBezTo>
                    <a:pt x="742" y="943"/>
                    <a:pt x="726" y="927"/>
                    <a:pt x="743" y="906"/>
                  </a:cubicBezTo>
                  <a:cubicBezTo>
                    <a:pt x="756" y="890"/>
                    <a:pt x="785" y="886"/>
                    <a:pt x="803" y="882"/>
                  </a:cubicBezTo>
                  <a:cubicBezTo>
                    <a:pt x="822" y="853"/>
                    <a:pt x="813" y="817"/>
                    <a:pt x="785" y="798"/>
                  </a:cubicBezTo>
                  <a:cubicBezTo>
                    <a:pt x="787" y="780"/>
                    <a:pt x="781" y="759"/>
                    <a:pt x="791" y="744"/>
                  </a:cubicBezTo>
                  <a:cubicBezTo>
                    <a:pt x="798" y="733"/>
                    <a:pt x="827" y="732"/>
                    <a:pt x="827" y="732"/>
                  </a:cubicBezTo>
                  <a:cubicBezTo>
                    <a:pt x="856" y="742"/>
                    <a:pt x="866" y="735"/>
                    <a:pt x="887" y="714"/>
                  </a:cubicBezTo>
                  <a:cubicBezTo>
                    <a:pt x="901" y="672"/>
                    <a:pt x="887" y="682"/>
                    <a:pt x="917" y="672"/>
                  </a:cubicBezTo>
                  <a:cubicBezTo>
                    <a:pt x="940" y="687"/>
                    <a:pt x="956" y="693"/>
                    <a:pt x="983" y="684"/>
                  </a:cubicBezTo>
                  <a:cubicBezTo>
                    <a:pt x="989" y="675"/>
                    <a:pt x="1010" y="644"/>
                    <a:pt x="1019" y="630"/>
                  </a:cubicBezTo>
                  <a:cubicBezTo>
                    <a:pt x="1023" y="624"/>
                    <a:pt x="1024" y="614"/>
                    <a:pt x="1031" y="612"/>
                  </a:cubicBezTo>
                  <a:cubicBezTo>
                    <a:pt x="1079" y="596"/>
                    <a:pt x="1055" y="602"/>
                    <a:pt x="1103" y="594"/>
                  </a:cubicBezTo>
                  <a:cubicBezTo>
                    <a:pt x="1117" y="553"/>
                    <a:pt x="1110" y="517"/>
                    <a:pt x="1121" y="474"/>
                  </a:cubicBezTo>
                  <a:cubicBezTo>
                    <a:pt x="1127" y="452"/>
                    <a:pt x="1210" y="450"/>
                    <a:pt x="1211" y="450"/>
                  </a:cubicBezTo>
                  <a:cubicBezTo>
                    <a:pt x="1226" y="406"/>
                    <a:pt x="1206" y="358"/>
                    <a:pt x="1247" y="330"/>
                  </a:cubicBezTo>
                  <a:cubicBezTo>
                    <a:pt x="1248" y="319"/>
                    <a:pt x="1267" y="229"/>
                    <a:pt x="1253" y="210"/>
                  </a:cubicBezTo>
                  <a:cubicBezTo>
                    <a:pt x="1248" y="203"/>
                    <a:pt x="1237" y="206"/>
                    <a:pt x="1229" y="204"/>
                  </a:cubicBezTo>
                  <a:cubicBezTo>
                    <a:pt x="1157" y="182"/>
                    <a:pt x="1168" y="175"/>
                    <a:pt x="1079" y="168"/>
                  </a:cubicBezTo>
                  <a:cubicBezTo>
                    <a:pt x="1077" y="162"/>
                    <a:pt x="1078" y="154"/>
                    <a:pt x="1073" y="150"/>
                  </a:cubicBezTo>
                  <a:cubicBezTo>
                    <a:pt x="1063" y="143"/>
                    <a:pt x="1037" y="138"/>
                    <a:pt x="1037" y="138"/>
                  </a:cubicBezTo>
                  <a:cubicBezTo>
                    <a:pt x="972" y="144"/>
                    <a:pt x="955" y="155"/>
                    <a:pt x="899" y="174"/>
                  </a:cubicBezTo>
                  <a:cubicBezTo>
                    <a:pt x="848" y="191"/>
                    <a:pt x="791" y="178"/>
                    <a:pt x="737" y="180"/>
                  </a:cubicBezTo>
                  <a:cubicBezTo>
                    <a:pt x="689" y="196"/>
                    <a:pt x="613" y="173"/>
                    <a:pt x="563" y="168"/>
                  </a:cubicBezTo>
                  <a:cubicBezTo>
                    <a:pt x="526" y="156"/>
                    <a:pt x="537" y="128"/>
                    <a:pt x="515" y="102"/>
                  </a:cubicBezTo>
                  <a:cubicBezTo>
                    <a:pt x="494" y="77"/>
                    <a:pt x="457" y="58"/>
                    <a:pt x="431" y="36"/>
                  </a:cubicBezTo>
                  <a:cubicBezTo>
                    <a:pt x="412" y="21"/>
                    <a:pt x="393" y="19"/>
                    <a:pt x="371" y="12"/>
                  </a:cubicBezTo>
                  <a:cubicBezTo>
                    <a:pt x="359" y="8"/>
                    <a:pt x="335" y="0"/>
                    <a:pt x="335" y="0"/>
                  </a:cubicBezTo>
                  <a:cubicBezTo>
                    <a:pt x="195" y="12"/>
                    <a:pt x="243" y="12"/>
                    <a:pt x="191" y="12"/>
                  </a:cubicBezTo>
                </a:path>
              </a:pathLst>
            </a:custGeom>
            <a:solidFill>
              <a:srgbClr val="002254"/>
            </a:solidFill>
            <a:ln w="28575" cap="flat" cmpd="sng">
              <a:solidFill>
                <a:srgbClr val="C0C0C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sz="2400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sz="2400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sz="2400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sz="2400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9pPr>
            </a:lstStyle>
            <a:p>
              <a:endParaRPr lang="ko-KR" altLang="en-US" sz="2052" dirty="0">
                <a:latin typeface="G마켓 산스 TTF Medium" panose="02000000000000000000" pitchFamily="2" charset="-127"/>
                <a:ea typeface="G마켓 산스 TTF Medium" panose="02000000000000000000" pitchFamily="2" charset="-127"/>
              </a:endParaRPr>
            </a:p>
          </p:txBody>
        </p:sp>
        <p:sp>
          <p:nvSpPr>
            <p:cNvPr id="134" name="Freeform 7">
              <a:extLst>
                <a:ext uri="{FF2B5EF4-FFF2-40B4-BE49-F238E27FC236}">
                  <a16:creationId xmlns:a16="http://schemas.microsoft.com/office/drawing/2014/main" xmlns="" id="{BA524B22-00AC-44A8-BC61-3C8933DDD22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4022" y="4275369"/>
              <a:ext cx="1548271" cy="1380035"/>
            </a:xfrm>
            <a:custGeom>
              <a:avLst/>
              <a:gdLst/>
              <a:ahLst/>
              <a:cxnLst>
                <a:cxn ang="0">
                  <a:pos x="440" y="138"/>
                </a:cxn>
                <a:cxn ang="0">
                  <a:pos x="416" y="246"/>
                </a:cxn>
                <a:cxn ang="0">
                  <a:pos x="338" y="288"/>
                </a:cxn>
                <a:cxn ang="0">
                  <a:pos x="266" y="246"/>
                </a:cxn>
                <a:cxn ang="0">
                  <a:pos x="200" y="300"/>
                </a:cxn>
                <a:cxn ang="0">
                  <a:pos x="140" y="348"/>
                </a:cxn>
                <a:cxn ang="0">
                  <a:pos x="92" y="378"/>
                </a:cxn>
                <a:cxn ang="0">
                  <a:pos x="50" y="438"/>
                </a:cxn>
                <a:cxn ang="0">
                  <a:pos x="62" y="558"/>
                </a:cxn>
                <a:cxn ang="0">
                  <a:pos x="20" y="732"/>
                </a:cxn>
                <a:cxn ang="0">
                  <a:pos x="128" y="774"/>
                </a:cxn>
                <a:cxn ang="0">
                  <a:pos x="80" y="888"/>
                </a:cxn>
                <a:cxn ang="0">
                  <a:pos x="56" y="918"/>
                </a:cxn>
                <a:cxn ang="0">
                  <a:pos x="44" y="972"/>
                </a:cxn>
                <a:cxn ang="0">
                  <a:pos x="44" y="1026"/>
                </a:cxn>
                <a:cxn ang="0">
                  <a:pos x="134" y="1074"/>
                </a:cxn>
                <a:cxn ang="0">
                  <a:pos x="224" y="1050"/>
                </a:cxn>
                <a:cxn ang="0">
                  <a:pos x="284" y="1242"/>
                </a:cxn>
                <a:cxn ang="0">
                  <a:pos x="440" y="1248"/>
                </a:cxn>
                <a:cxn ang="0">
                  <a:pos x="698" y="1254"/>
                </a:cxn>
                <a:cxn ang="0">
                  <a:pos x="752" y="1206"/>
                </a:cxn>
                <a:cxn ang="0">
                  <a:pos x="806" y="1236"/>
                </a:cxn>
                <a:cxn ang="0">
                  <a:pos x="890" y="1164"/>
                </a:cxn>
                <a:cxn ang="0">
                  <a:pos x="1058" y="1194"/>
                </a:cxn>
                <a:cxn ang="0">
                  <a:pos x="1094" y="1128"/>
                </a:cxn>
                <a:cxn ang="0">
                  <a:pos x="1136" y="996"/>
                </a:cxn>
                <a:cxn ang="0">
                  <a:pos x="1124" y="840"/>
                </a:cxn>
                <a:cxn ang="0">
                  <a:pos x="1040" y="846"/>
                </a:cxn>
                <a:cxn ang="0">
                  <a:pos x="1010" y="768"/>
                </a:cxn>
                <a:cxn ang="0">
                  <a:pos x="1058" y="378"/>
                </a:cxn>
                <a:cxn ang="0">
                  <a:pos x="1088" y="252"/>
                </a:cxn>
                <a:cxn ang="0">
                  <a:pos x="1040" y="186"/>
                </a:cxn>
                <a:cxn ang="0">
                  <a:pos x="1022" y="54"/>
                </a:cxn>
                <a:cxn ang="0">
                  <a:pos x="884" y="60"/>
                </a:cxn>
                <a:cxn ang="0">
                  <a:pos x="728" y="36"/>
                </a:cxn>
                <a:cxn ang="0">
                  <a:pos x="668" y="78"/>
                </a:cxn>
                <a:cxn ang="0">
                  <a:pos x="626" y="48"/>
                </a:cxn>
                <a:cxn ang="0">
                  <a:pos x="572" y="102"/>
                </a:cxn>
              </a:cxnLst>
              <a:rect l="0" t="0" r="r" b="b"/>
              <a:pathLst>
                <a:path w="1187" h="1311">
                  <a:moveTo>
                    <a:pt x="494" y="108"/>
                  </a:moveTo>
                  <a:cubicBezTo>
                    <a:pt x="474" y="115"/>
                    <a:pt x="440" y="138"/>
                    <a:pt x="440" y="138"/>
                  </a:cubicBezTo>
                  <a:cubicBezTo>
                    <a:pt x="438" y="172"/>
                    <a:pt x="441" y="207"/>
                    <a:pt x="434" y="240"/>
                  </a:cubicBezTo>
                  <a:cubicBezTo>
                    <a:pt x="433" y="246"/>
                    <a:pt x="421" y="242"/>
                    <a:pt x="416" y="246"/>
                  </a:cubicBezTo>
                  <a:cubicBezTo>
                    <a:pt x="401" y="258"/>
                    <a:pt x="392" y="300"/>
                    <a:pt x="392" y="300"/>
                  </a:cubicBezTo>
                  <a:cubicBezTo>
                    <a:pt x="374" y="297"/>
                    <a:pt x="347" y="304"/>
                    <a:pt x="338" y="288"/>
                  </a:cubicBezTo>
                  <a:cubicBezTo>
                    <a:pt x="332" y="277"/>
                    <a:pt x="343" y="258"/>
                    <a:pt x="332" y="252"/>
                  </a:cubicBezTo>
                  <a:cubicBezTo>
                    <a:pt x="313" y="241"/>
                    <a:pt x="288" y="248"/>
                    <a:pt x="266" y="246"/>
                  </a:cubicBezTo>
                  <a:cubicBezTo>
                    <a:pt x="214" y="280"/>
                    <a:pt x="275" y="235"/>
                    <a:pt x="242" y="276"/>
                  </a:cubicBezTo>
                  <a:cubicBezTo>
                    <a:pt x="237" y="282"/>
                    <a:pt x="205" y="298"/>
                    <a:pt x="200" y="300"/>
                  </a:cubicBezTo>
                  <a:cubicBezTo>
                    <a:pt x="188" y="305"/>
                    <a:pt x="164" y="312"/>
                    <a:pt x="164" y="312"/>
                  </a:cubicBezTo>
                  <a:cubicBezTo>
                    <a:pt x="156" y="324"/>
                    <a:pt x="154" y="343"/>
                    <a:pt x="140" y="348"/>
                  </a:cubicBezTo>
                  <a:cubicBezTo>
                    <a:pt x="128" y="352"/>
                    <a:pt x="104" y="360"/>
                    <a:pt x="104" y="360"/>
                  </a:cubicBezTo>
                  <a:cubicBezTo>
                    <a:pt x="100" y="366"/>
                    <a:pt x="94" y="371"/>
                    <a:pt x="92" y="378"/>
                  </a:cubicBezTo>
                  <a:cubicBezTo>
                    <a:pt x="88" y="394"/>
                    <a:pt x="95" y="413"/>
                    <a:pt x="86" y="426"/>
                  </a:cubicBezTo>
                  <a:cubicBezTo>
                    <a:pt x="79" y="436"/>
                    <a:pt x="62" y="434"/>
                    <a:pt x="50" y="438"/>
                  </a:cubicBezTo>
                  <a:cubicBezTo>
                    <a:pt x="44" y="440"/>
                    <a:pt x="32" y="444"/>
                    <a:pt x="32" y="444"/>
                  </a:cubicBezTo>
                  <a:cubicBezTo>
                    <a:pt x="18" y="500"/>
                    <a:pt x="47" y="512"/>
                    <a:pt x="62" y="558"/>
                  </a:cubicBezTo>
                  <a:cubicBezTo>
                    <a:pt x="57" y="601"/>
                    <a:pt x="66" y="620"/>
                    <a:pt x="26" y="630"/>
                  </a:cubicBezTo>
                  <a:cubicBezTo>
                    <a:pt x="14" y="665"/>
                    <a:pt x="0" y="692"/>
                    <a:pt x="20" y="732"/>
                  </a:cubicBezTo>
                  <a:cubicBezTo>
                    <a:pt x="25" y="741"/>
                    <a:pt x="40" y="736"/>
                    <a:pt x="50" y="738"/>
                  </a:cubicBezTo>
                  <a:cubicBezTo>
                    <a:pt x="75" y="755"/>
                    <a:pt x="103" y="757"/>
                    <a:pt x="128" y="774"/>
                  </a:cubicBezTo>
                  <a:cubicBezTo>
                    <a:pt x="122" y="807"/>
                    <a:pt x="127" y="840"/>
                    <a:pt x="92" y="852"/>
                  </a:cubicBezTo>
                  <a:cubicBezTo>
                    <a:pt x="88" y="864"/>
                    <a:pt x="84" y="876"/>
                    <a:pt x="80" y="888"/>
                  </a:cubicBezTo>
                  <a:cubicBezTo>
                    <a:pt x="77" y="896"/>
                    <a:pt x="79" y="906"/>
                    <a:pt x="74" y="912"/>
                  </a:cubicBezTo>
                  <a:cubicBezTo>
                    <a:pt x="70" y="917"/>
                    <a:pt x="62" y="915"/>
                    <a:pt x="56" y="918"/>
                  </a:cubicBezTo>
                  <a:cubicBezTo>
                    <a:pt x="50" y="921"/>
                    <a:pt x="44" y="926"/>
                    <a:pt x="38" y="930"/>
                  </a:cubicBezTo>
                  <a:cubicBezTo>
                    <a:pt x="40" y="944"/>
                    <a:pt x="40" y="958"/>
                    <a:pt x="44" y="972"/>
                  </a:cubicBezTo>
                  <a:cubicBezTo>
                    <a:pt x="46" y="979"/>
                    <a:pt x="56" y="983"/>
                    <a:pt x="56" y="990"/>
                  </a:cubicBezTo>
                  <a:cubicBezTo>
                    <a:pt x="56" y="1003"/>
                    <a:pt x="44" y="1026"/>
                    <a:pt x="44" y="1026"/>
                  </a:cubicBezTo>
                  <a:cubicBezTo>
                    <a:pt x="57" y="1079"/>
                    <a:pt x="37" y="1032"/>
                    <a:pt x="122" y="1056"/>
                  </a:cubicBezTo>
                  <a:cubicBezTo>
                    <a:pt x="129" y="1058"/>
                    <a:pt x="128" y="1069"/>
                    <a:pt x="134" y="1074"/>
                  </a:cubicBezTo>
                  <a:cubicBezTo>
                    <a:pt x="139" y="1078"/>
                    <a:pt x="146" y="1078"/>
                    <a:pt x="152" y="1080"/>
                  </a:cubicBezTo>
                  <a:cubicBezTo>
                    <a:pt x="178" y="1071"/>
                    <a:pt x="198" y="1059"/>
                    <a:pt x="224" y="1050"/>
                  </a:cubicBezTo>
                  <a:cubicBezTo>
                    <a:pt x="244" y="1079"/>
                    <a:pt x="234" y="1111"/>
                    <a:pt x="254" y="1140"/>
                  </a:cubicBezTo>
                  <a:cubicBezTo>
                    <a:pt x="257" y="1180"/>
                    <a:pt x="243" y="1228"/>
                    <a:pt x="284" y="1242"/>
                  </a:cubicBezTo>
                  <a:cubicBezTo>
                    <a:pt x="296" y="1207"/>
                    <a:pt x="290" y="1234"/>
                    <a:pt x="320" y="1254"/>
                  </a:cubicBezTo>
                  <a:cubicBezTo>
                    <a:pt x="362" y="1248"/>
                    <a:pt x="399" y="1256"/>
                    <a:pt x="440" y="1248"/>
                  </a:cubicBezTo>
                  <a:cubicBezTo>
                    <a:pt x="460" y="1235"/>
                    <a:pt x="465" y="1220"/>
                    <a:pt x="488" y="1212"/>
                  </a:cubicBezTo>
                  <a:cubicBezTo>
                    <a:pt x="554" y="1311"/>
                    <a:pt x="392" y="1264"/>
                    <a:pt x="698" y="1254"/>
                  </a:cubicBezTo>
                  <a:cubicBezTo>
                    <a:pt x="701" y="1244"/>
                    <a:pt x="706" y="1224"/>
                    <a:pt x="716" y="1218"/>
                  </a:cubicBezTo>
                  <a:cubicBezTo>
                    <a:pt x="727" y="1211"/>
                    <a:pt x="752" y="1206"/>
                    <a:pt x="752" y="1206"/>
                  </a:cubicBezTo>
                  <a:cubicBezTo>
                    <a:pt x="758" y="1212"/>
                    <a:pt x="763" y="1220"/>
                    <a:pt x="770" y="1224"/>
                  </a:cubicBezTo>
                  <a:cubicBezTo>
                    <a:pt x="781" y="1230"/>
                    <a:pt x="806" y="1236"/>
                    <a:pt x="806" y="1236"/>
                  </a:cubicBezTo>
                  <a:cubicBezTo>
                    <a:pt x="829" y="1201"/>
                    <a:pt x="836" y="1230"/>
                    <a:pt x="872" y="1218"/>
                  </a:cubicBezTo>
                  <a:cubicBezTo>
                    <a:pt x="873" y="1214"/>
                    <a:pt x="875" y="1169"/>
                    <a:pt x="890" y="1164"/>
                  </a:cubicBezTo>
                  <a:cubicBezTo>
                    <a:pt x="904" y="1159"/>
                    <a:pt x="957" y="1186"/>
                    <a:pt x="974" y="1194"/>
                  </a:cubicBezTo>
                  <a:cubicBezTo>
                    <a:pt x="1004" y="1239"/>
                    <a:pt x="1020" y="1207"/>
                    <a:pt x="1058" y="1194"/>
                  </a:cubicBezTo>
                  <a:cubicBezTo>
                    <a:pt x="1100" y="1222"/>
                    <a:pt x="1086" y="1230"/>
                    <a:pt x="1106" y="1200"/>
                  </a:cubicBezTo>
                  <a:cubicBezTo>
                    <a:pt x="1097" y="1173"/>
                    <a:pt x="1076" y="1160"/>
                    <a:pt x="1094" y="1128"/>
                  </a:cubicBezTo>
                  <a:cubicBezTo>
                    <a:pt x="1101" y="1115"/>
                    <a:pt x="1122" y="1120"/>
                    <a:pt x="1136" y="1116"/>
                  </a:cubicBezTo>
                  <a:cubicBezTo>
                    <a:pt x="1120" y="1068"/>
                    <a:pt x="1126" y="1094"/>
                    <a:pt x="1136" y="996"/>
                  </a:cubicBezTo>
                  <a:cubicBezTo>
                    <a:pt x="1138" y="976"/>
                    <a:pt x="1166" y="942"/>
                    <a:pt x="1166" y="942"/>
                  </a:cubicBezTo>
                  <a:cubicBezTo>
                    <a:pt x="1162" y="881"/>
                    <a:pt x="1187" y="819"/>
                    <a:pt x="1124" y="840"/>
                  </a:cubicBezTo>
                  <a:cubicBezTo>
                    <a:pt x="1110" y="883"/>
                    <a:pt x="1123" y="869"/>
                    <a:pt x="1094" y="888"/>
                  </a:cubicBezTo>
                  <a:cubicBezTo>
                    <a:pt x="1079" y="886"/>
                    <a:pt x="1009" y="885"/>
                    <a:pt x="1040" y="846"/>
                  </a:cubicBezTo>
                  <a:cubicBezTo>
                    <a:pt x="1044" y="841"/>
                    <a:pt x="1052" y="842"/>
                    <a:pt x="1058" y="840"/>
                  </a:cubicBezTo>
                  <a:cubicBezTo>
                    <a:pt x="1069" y="786"/>
                    <a:pt x="1063" y="779"/>
                    <a:pt x="1010" y="768"/>
                  </a:cubicBezTo>
                  <a:cubicBezTo>
                    <a:pt x="1014" y="715"/>
                    <a:pt x="1001" y="633"/>
                    <a:pt x="1040" y="594"/>
                  </a:cubicBezTo>
                  <a:cubicBezTo>
                    <a:pt x="1058" y="523"/>
                    <a:pt x="1044" y="449"/>
                    <a:pt x="1058" y="378"/>
                  </a:cubicBezTo>
                  <a:cubicBezTo>
                    <a:pt x="1059" y="372"/>
                    <a:pt x="1070" y="374"/>
                    <a:pt x="1076" y="372"/>
                  </a:cubicBezTo>
                  <a:cubicBezTo>
                    <a:pt x="1091" y="349"/>
                    <a:pt x="1108" y="272"/>
                    <a:pt x="1088" y="252"/>
                  </a:cubicBezTo>
                  <a:cubicBezTo>
                    <a:pt x="1075" y="239"/>
                    <a:pt x="1040" y="228"/>
                    <a:pt x="1040" y="228"/>
                  </a:cubicBezTo>
                  <a:cubicBezTo>
                    <a:pt x="1029" y="195"/>
                    <a:pt x="1035" y="225"/>
                    <a:pt x="1040" y="186"/>
                  </a:cubicBezTo>
                  <a:cubicBezTo>
                    <a:pt x="1050" y="98"/>
                    <a:pt x="1023" y="123"/>
                    <a:pt x="1064" y="96"/>
                  </a:cubicBezTo>
                  <a:cubicBezTo>
                    <a:pt x="1057" y="67"/>
                    <a:pt x="1050" y="63"/>
                    <a:pt x="1022" y="54"/>
                  </a:cubicBezTo>
                  <a:cubicBezTo>
                    <a:pt x="1001" y="23"/>
                    <a:pt x="1007" y="13"/>
                    <a:pt x="968" y="0"/>
                  </a:cubicBezTo>
                  <a:cubicBezTo>
                    <a:pt x="954" y="22"/>
                    <a:pt x="910" y="51"/>
                    <a:pt x="884" y="60"/>
                  </a:cubicBezTo>
                  <a:cubicBezTo>
                    <a:pt x="841" y="54"/>
                    <a:pt x="810" y="43"/>
                    <a:pt x="770" y="30"/>
                  </a:cubicBezTo>
                  <a:cubicBezTo>
                    <a:pt x="756" y="32"/>
                    <a:pt x="740" y="28"/>
                    <a:pt x="728" y="36"/>
                  </a:cubicBezTo>
                  <a:cubicBezTo>
                    <a:pt x="710" y="47"/>
                    <a:pt x="704" y="72"/>
                    <a:pt x="686" y="84"/>
                  </a:cubicBezTo>
                  <a:cubicBezTo>
                    <a:pt x="680" y="82"/>
                    <a:pt x="672" y="82"/>
                    <a:pt x="668" y="78"/>
                  </a:cubicBezTo>
                  <a:cubicBezTo>
                    <a:pt x="664" y="74"/>
                    <a:pt x="667" y="64"/>
                    <a:pt x="662" y="60"/>
                  </a:cubicBezTo>
                  <a:cubicBezTo>
                    <a:pt x="652" y="53"/>
                    <a:pt x="626" y="48"/>
                    <a:pt x="626" y="48"/>
                  </a:cubicBezTo>
                  <a:cubicBezTo>
                    <a:pt x="614" y="52"/>
                    <a:pt x="598" y="55"/>
                    <a:pt x="590" y="66"/>
                  </a:cubicBezTo>
                  <a:cubicBezTo>
                    <a:pt x="571" y="90"/>
                    <a:pt x="600" y="80"/>
                    <a:pt x="572" y="102"/>
                  </a:cubicBezTo>
                  <a:cubicBezTo>
                    <a:pt x="552" y="118"/>
                    <a:pt x="517" y="116"/>
                    <a:pt x="494" y="108"/>
                  </a:cubicBezTo>
                  <a:close/>
                </a:path>
              </a:pathLst>
            </a:custGeom>
            <a:solidFill>
              <a:srgbClr val="002254"/>
            </a:solidFill>
            <a:ln w="28575" cap="flat" cmpd="sng">
              <a:solidFill>
                <a:srgbClr val="C0C0C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sz="2400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sz="2400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sz="2400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sz="2400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9pPr>
            </a:lstStyle>
            <a:p>
              <a:endParaRPr lang="ko-KR" altLang="en-US" sz="2052" dirty="0">
                <a:latin typeface="G마켓 산스 TTF Medium" panose="02000000000000000000" pitchFamily="2" charset="-127"/>
                <a:ea typeface="G마켓 산스 TTF Medium" panose="02000000000000000000" pitchFamily="2" charset="-127"/>
              </a:endParaRPr>
            </a:p>
          </p:txBody>
        </p:sp>
        <p:sp>
          <p:nvSpPr>
            <p:cNvPr id="135" name="Freeform 8">
              <a:extLst>
                <a:ext uri="{FF2B5EF4-FFF2-40B4-BE49-F238E27FC236}">
                  <a16:creationId xmlns:a16="http://schemas.microsoft.com/office/drawing/2014/main" xmlns="" id="{8859281D-2F20-4B65-A8A3-3BABB8470045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5131" y="3126929"/>
              <a:ext cx="1948810" cy="1280586"/>
            </a:xfrm>
            <a:custGeom>
              <a:avLst/>
              <a:gdLst/>
              <a:ahLst/>
              <a:cxnLst>
                <a:cxn ang="0">
                  <a:pos x="84" y="207"/>
                </a:cxn>
                <a:cxn ang="0">
                  <a:pos x="150" y="171"/>
                </a:cxn>
                <a:cxn ang="0">
                  <a:pos x="240" y="213"/>
                </a:cxn>
                <a:cxn ang="0">
                  <a:pos x="354" y="171"/>
                </a:cxn>
                <a:cxn ang="0">
                  <a:pos x="390" y="213"/>
                </a:cxn>
                <a:cxn ang="0">
                  <a:pos x="666" y="165"/>
                </a:cxn>
                <a:cxn ang="0">
                  <a:pos x="672" y="129"/>
                </a:cxn>
                <a:cxn ang="0">
                  <a:pos x="642" y="99"/>
                </a:cxn>
                <a:cxn ang="0">
                  <a:pos x="732" y="93"/>
                </a:cxn>
                <a:cxn ang="0">
                  <a:pos x="756" y="135"/>
                </a:cxn>
                <a:cxn ang="0">
                  <a:pos x="810" y="57"/>
                </a:cxn>
                <a:cxn ang="0">
                  <a:pos x="870" y="15"/>
                </a:cxn>
                <a:cxn ang="0">
                  <a:pos x="930" y="189"/>
                </a:cxn>
                <a:cxn ang="0">
                  <a:pos x="984" y="297"/>
                </a:cxn>
                <a:cxn ang="0">
                  <a:pos x="1056" y="399"/>
                </a:cxn>
                <a:cxn ang="0">
                  <a:pos x="1152" y="531"/>
                </a:cxn>
                <a:cxn ang="0">
                  <a:pos x="1242" y="633"/>
                </a:cxn>
                <a:cxn ang="0">
                  <a:pos x="1302" y="765"/>
                </a:cxn>
                <a:cxn ang="0">
                  <a:pos x="1380" y="891"/>
                </a:cxn>
                <a:cxn ang="0">
                  <a:pos x="1482" y="1077"/>
                </a:cxn>
                <a:cxn ang="0">
                  <a:pos x="1398" y="1131"/>
                </a:cxn>
                <a:cxn ang="0">
                  <a:pos x="1260" y="1143"/>
                </a:cxn>
                <a:cxn ang="0">
                  <a:pos x="1164" y="1173"/>
                </a:cxn>
                <a:cxn ang="0">
                  <a:pos x="1122" y="1149"/>
                </a:cxn>
                <a:cxn ang="0">
                  <a:pos x="1032" y="1191"/>
                </a:cxn>
                <a:cxn ang="0">
                  <a:pos x="948" y="1185"/>
                </a:cxn>
                <a:cxn ang="0">
                  <a:pos x="816" y="1113"/>
                </a:cxn>
                <a:cxn ang="0">
                  <a:pos x="690" y="1053"/>
                </a:cxn>
                <a:cxn ang="0">
                  <a:pos x="594" y="1065"/>
                </a:cxn>
                <a:cxn ang="0">
                  <a:pos x="534" y="1131"/>
                </a:cxn>
                <a:cxn ang="0">
                  <a:pos x="414" y="1113"/>
                </a:cxn>
                <a:cxn ang="0">
                  <a:pos x="444" y="837"/>
                </a:cxn>
                <a:cxn ang="0">
                  <a:pos x="264" y="603"/>
                </a:cxn>
                <a:cxn ang="0">
                  <a:pos x="222" y="447"/>
                </a:cxn>
                <a:cxn ang="0">
                  <a:pos x="174" y="387"/>
                </a:cxn>
                <a:cxn ang="0">
                  <a:pos x="66" y="309"/>
                </a:cxn>
                <a:cxn ang="0">
                  <a:pos x="0" y="261"/>
                </a:cxn>
              </a:cxnLst>
              <a:rect l="0" t="0" r="r" b="b"/>
              <a:pathLst>
                <a:path w="1494" h="1215">
                  <a:moveTo>
                    <a:pt x="0" y="261"/>
                  </a:moveTo>
                  <a:cubicBezTo>
                    <a:pt x="21" y="229"/>
                    <a:pt x="54" y="227"/>
                    <a:pt x="84" y="207"/>
                  </a:cubicBezTo>
                  <a:cubicBezTo>
                    <a:pt x="103" y="178"/>
                    <a:pt x="89" y="191"/>
                    <a:pt x="132" y="177"/>
                  </a:cubicBezTo>
                  <a:cubicBezTo>
                    <a:pt x="138" y="175"/>
                    <a:pt x="150" y="171"/>
                    <a:pt x="150" y="171"/>
                  </a:cubicBezTo>
                  <a:cubicBezTo>
                    <a:pt x="184" y="182"/>
                    <a:pt x="166" y="206"/>
                    <a:pt x="204" y="219"/>
                  </a:cubicBezTo>
                  <a:cubicBezTo>
                    <a:pt x="216" y="217"/>
                    <a:pt x="229" y="218"/>
                    <a:pt x="240" y="213"/>
                  </a:cubicBezTo>
                  <a:cubicBezTo>
                    <a:pt x="266" y="200"/>
                    <a:pt x="237" y="178"/>
                    <a:pt x="276" y="165"/>
                  </a:cubicBezTo>
                  <a:cubicBezTo>
                    <a:pt x="302" y="167"/>
                    <a:pt x="331" y="159"/>
                    <a:pt x="354" y="171"/>
                  </a:cubicBezTo>
                  <a:cubicBezTo>
                    <a:pt x="365" y="176"/>
                    <a:pt x="352" y="198"/>
                    <a:pt x="360" y="207"/>
                  </a:cubicBezTo>
                  <a:cubicBezTo>
                    <a:pt x="367" y="215"/>
                    <a:pt x="380" y="211"/>
                    <a:pt x="390" y="213"/>
                  </a:cubicBezTo>
                  <a:cubicBezTo>
                    <a:pt x="486" y="211"/>
                    <a:pt x="647" y="275"/>
                    <a:pt x="678" y="183"/>
                  </a:cubicBezTo>
                  <a:cubicBezTo>
                    <a:pt x="674" y="177"/>
                    <a:pt x="672" y="170"/>
                    <a:pt x="666" y="165"/>
                  </a:cubicBezTo>
                  <a:cubicBezTo>
                    <a:pt x="661" y="161"/>
                    <a:pt x="651" y="165"/>
                    <a:pt x="648" y="159"/>
                  </a:cubicBezTo>
                  <a:cubicBezTo>
                    <a:pt x="641" y="145"/>
                    <a:pt x="666" y="133"/>
                    <a:pt x="672" y="129"/>
                  </a:cubicBezTo>
                  <a:cubicBezTo>
                    <a:pt x="660" y="125"/>
                    <a:pt x="648" y="121"/>
                    <a:pt x="636" y="117"/>
                  </a:cubicBezTo>
                  <a:cubicBezTo>
                    <a:pt x="630" y="115"/>
                    <a:pt x="637" y="103"/>
                    <a:pt x="642" y="99"/>
                  </a:cubicBezTo>
                  <a:cubicBezTo>
                    <a:pt x="658" y="86"/>
                    <a:pt x="682" y="90"/>
                    <a:pt x="702" y="87"/>
                  </a:cubicBezTo>
                  <a:cubicBezTo>
                    <a:pt x="712" y="89"/>
                    <a:pt x="725" y="86"/>
                    <a:pt x="732" y="93"/>
                  </a:cubicBezTo>
                  <a:cubicBezTo>
                    <a:pt x="739" y="100"/>
                    <a:pt x="733" y="114"/>
                    <a:pt x="738" y="123"/>
                  </a:cubicBezTo>
                  <a:cubicBezTo>
                    <a:pt x="742" y="129"/>
                    <a:pt x="750" y="131"/>
                    <a:pt x="756" y="135"/>
                  </a:cubicBezTo>
                  <a:cubicBezTo>
                    <a:pt x="783" y="128"/>
                    <a:pt x="787" y="119"/>
                    <a:pt x="798" y="93"/>
                  </a:cubicBezTo>
                  <a:cubicBezTo>
                    <a:pt x="803" y="81"/>
                    <a:pt x="810" y="57"/>
                    <a:pt x="810" y="57"/>
                  </a:cubicBezTo>
                  <a:cubicBezTo>
                    <a:pt x="802" y="24"/>
                    <a:pt x="787" y="22"/>
                    <a:pt x="816" y="3"/>
                  </a:cubicBezTo>
                  <a:cubicBezTo>
                    <a:pt x="834" y="6"/>
                    <a:pt x="859" y="0"/>
                    <a:pt x="870" y="15"/>
                  </a:cubicBezTo>
                  <a:cubicBezTo>
                    <a:pt x="893" y="48"/>
                    <a:pt x="881" y="74"/>
                    <a:pt x="912" y="105"/>
                  </a:cubicBezTo>
                  <a:cubicBezTo>
                    <a:pt x="921" y="132"/>
                    <a:pt x="920" y="162"/>
                    <a:pt x="930" y="189"/>
                  </a:cubicBezTo>
                  <a:cubicBezTo>
                    <a:pt x="936" y="204"/>
                    <a:pt x="955" y="208"/>
                    <a:pt x="966" y="219"/>
                  </a:cubicBezTo>
                  <a:cubicBezTo>
                    <a:pt x="974" y="244"/>
                    <a:pt x="973" y="273"/>
                    <a:pt x="984" y="297"/>
                  </a:cubicBezTo>
                  <a:cubicBezTo>
                    <a:pt x="987" y="304"/>
                    <a:pt x="996" y="305"/>
                    <a:pt x="1002" y="309"/>
                  </a:cubicBezTo>
                  <a:cubicBezTo>
                    <a:pt x="1024" y="342"/>
                    <a:pt x="1020" y="375"/>
                    <a:pt x="1056" y="399"/>
                  </a:cubicBezTo>
                  <a:cubicBezTo>
                    <a:pt x="1082" y="438"/>
                    <a:pt x="1100" y="486"/>
                    <a:pt x="1140" y="513"/>
                  </a:cubicBezTo>
                  <a:cubicBezTo>
                    <a:pt x="1144" y="519"/>
                    <a:pt x="1147" y="526"/>
                    <a:pt x="1152" y="531"/>
                  </a:cubicBezTo>
                  <a:cubicBezTo>
                    <a:pt x="1163" y="540"/>
                    <a:pt x="1188" y="555"/>
                    <a:pt x="1188" y="555"/>
                  </a:cubicBezTo>
                  <a:cubicBezTo>
                    <a:pt x="1201" y="593"/>
                    <a:pt x="1201" y="619"/>
                    <a:pt x="1242" y="633"/>
                  </a:cubicBezTo>
                  <a:cubicBezTo>
                    <a:pt x="1258" y="657"/>
                    <a:pt x="1267" y="680"/>
                    <a:pt x="1284" y="705"/>
                  </a:cubicBezTo>
                  <a:cubicBezTo>
                    <a:pt x="1291" y="716"/>
                    <a:pt x="1298" y="750"/>
                    <a:pt x="1302" y="765"/>
                  </a:cubicBezTo>
                  <a:cubicBezTo>
                    <a:pt x="1312" y="798"/>
                    <a:pt x="1332" y="831"/>
                    <a:pt x="1356" y="855"/>
                  </a:cubicBezTo>
                  <a:cubicBezTo>
                    <a:pt x="1376" y="915"/>
                    <a:pt x="1343" y="824"/>
                    <a:pt x="1380" y="891"/>
                  </a:cubicBezTo>
                  <a:cubicBezTo>
                    <a:pt x="1405" y="937"/>
                    <a:pt x="1374" y="921"/>
                    <a:pt x="1410" y="933"/>
                  </a:cubicBezTo>
                  <a:cubicBezTo>
                    <a:pt x="1450" y="973"/>
                    <a:pt x="1442" y="1037"/>
                    <a:pt x="1482" y="1077"/>
                  </a:cubicBezTo>
                  <a:cubicBezTo>
                    <a:pt x="1494" y="1112"/>
                    <a:pt x="1464" y="1109"/>
                    <a:pt x="1434" y="1119"/>
                  </a:cubicBezTo>
                  <a:cubicBezTo>
                    <a:pt x="1422" y="1123"/>
                    <a:pt x="1398" y="1131"/>
                    <a:pt x="1398" y="1131"/>
                  </a:cubicBezTo>
                  <a:cubicBezTo>
                    <a:pt x="1384" y="1153"/>
                    <a:pt x="1371" y="1153"/>
                    <a:pt x="1350" y="1167"/>
                  </a:cubicBezTo>
                  <a:cubicBezTo>
                    <a:pt x="1309" y="1162"/>
                    <a:pt x="1296" y="1152"/>
                    <a:pt x="1260" y="1143"/>
                  </a:cubicBezTo>
                  <a:cubicBezTo>
                    <a:pt x="1240" y="1145"/>
                    <a:pt x="1219" y="1143"/>
                    <a:pt x="1200" y="1149"/>
                  </a:cubicBezTo>
                  <a:cubicBezTo>
                    <a:pt x="1186" y="1153"/>
                    <a:pt x="1178" y="1168"/>
                    <a:pt x="1164" y="1173"/>
                  </a:cubicBezTo>
                  <a:cubicBezTo>
                    <a:pt x="1160" y="1179"/>
                    <a:pt x="1159" y="1188"/>
                    <a:pt x="1152" y="1191"/>
                  </a:cubicBezTo>
                  <a:cubicBezTo>
                    <a:pt x="1127" y="1201"/>
                    <a:pt x="1127" y="1151"/>
                    <a:pt x="1122" y="1149"/>
                  </a:cubicBezTo>
                  <a:cubicBezTo>
                    <a:pt x="1116" y="1147"/>
                    <a:pt x="1110" y="1145"/>
                    <a:pt x="1104" y="1143"/>
                  </a:cubicBezTo>
                  <a:cubicBezTo>
                    <a:pt x="1018" y="1172"/>
                    <a:pt x="1122" y="1131"/>
                    <a:pt x="1032" y="1191"/>
                  </a:cubicBezTo>
                  <a:cubicBezTo>
                    <a:pt x="1020" y="1199"/>
                    <a:pt x="996" y="1215"/>
                    <a:pt x="996" y="1215"/>
                  </a:cubicBezTo>
                  <a:cubicBezTo>
                    <a:pt x="953" y="1201"/>
                    <a:pt x="967" y="1214"/>
                    <a:pt x="948" y="1185"/>
                  </a:cubicBezTo>
                  <a:cubicBezTo>
                    <a:pt x="938" y="1126"/>
                    <a:pt x="933" y="1142"/>
                    <a:pt x="870" y="1149"/>
                  </a:cubicBezTo>
                  <a:cubicBezTo>
                    <a:pt x="816" y="1167"/>
                    <a:pt x="837" y="1134"/>
                    <a:pt x="816" y="1113"/>
                  </a:cubicBezTo>
                  <a:cubicBezTo>
                    <a:pt x="803" y="1100"/>
                    <a:pt x="780" y="1104"/>
                    <a:pt x="762" y="1101"/>
                  </a:cubicBezTo>
                  <a:cubicBezTo>
                    <a:pt x="740" y="1034"/>
                    <a:pt x="780" y="1044"/>
                    <a:pt x="690" y="1053"/>
                  </a:cubicBezTo>
                  <a:cubicBezTo>
                    <a:pt x="700" y="1105"/>
                    <a:pt x="699" y="1102"/>
                    <a:pt x="642" y="1095"/>
                  </a:cubicBezTo>
                  <a:cubicBezTo>
                    <a:pt x="623" y="1066"/>
                    <a:pt x="637" y="1079"/>
                    <a:pt x="594" y="1065"/>
                  </a:cubicBezTo>
                  <a:cubicBezTo>
                    <a:pt x="588" y="1063"/>
                    <a:pt x="576" y="1059"/>
                    <a:pt x="576" y="1059"/>
                  </a:cubicBezTo>
                  <a:cubicBezTo>
                    <a:pt x="559" y="1085"/>
                    <a:pt x="560" y="1113"/>
                    <a:pt x="534" y="1131"/>
                  </a:cubicBezTo>
                  <a:cubicBezTo>
                    <a:pt x="503" y="1126"/>
                    <a:pt x="487" y="1124"/>
                    <a:pt x="462" y="1107"/>
                  </a:cubicBezTo>
                  <a:cubicBezTo>
                    <a:pt x="446" y="1109"/>
                    <a:pt x="430" y="1113"/>
                    <a:pt x="414" y="1113"/>
                  </a:cubicBezTo>
                  <a:cubicBezTo>
                    <a:pt x="345" y="1113"/>
                    <a:pt x="415" y="1037"/>
                    <a:pt x="426" y="1005"/>
                  </a:cubicBezTo>
                  <a:cubicBezTo>
                    <a:pt x="430" y="945"/>
                    <a:pt x="438" y="895"/>
                    <a:pt x="444" y="837"/>
                  </a:cubicBezTo>
                  <a:cubicBezTo>
                    <a:pt x="432" y="768"/>
                    <a:pt x="405" y="771"/>
                    <a:pt x="336" y="765"/>
                  </a:cubicBezTo>
                  <a:cubicBezTo>
                    <a:pt x="279" y="727"/>
                    <a:pt x="277" y="666"/>
                    <a:pt x="264" y="603"/>
                  </a:cubicBezTo>
                  <a:cubicBezTo>
                    <a:pt x="270" y="563"/>
                    <a:pt x="267" y="552"/>
                    <a:pt x="294" y="525"/>
                  </a:cubicBezTo>
                  <a:cubicBezTo>
                    <a:pt x="287" y="473"/>
                    <a:pt x="274" y="456"/>
                    <a:pt x="222" y="447"/>
                  </a:cubicBezTo>
                  <a:cubicBezTo>
                    <a:pt x="203" y="418"/>
                    <a:pt x="212" y="436"/>
                    <a:pt x="198" y="393"/>
                  </a:cubicBezTo>
                  <a:cubicBezTo>
                    <a:pt x="195" y="385"/>
                    <a:pt x="182" y="389"/>
                    <a:pt x="174" y="387"/>
                  </a:cubicBezTo>
                  <a:cubicBezTo>
                    <a:pt x="131" y="377"/>
                    <a:pt x="158" y="386"/>
                    <a:pt x="126" y="375"/>
                  </a:cubicBezTo>
                  <a:cubicBezTo>
                    <a:pt x="96" y="352"/>
                    <a:pt x="94" y="327"/>
                    <a:pt x="66" y="309"/>
                  </a:cubicBezTo>
                  <a:cubicBezTo>
                    <a:pt x="57" y="283"/>
                    <a:pt x="40" y="281"/>
                    <a:pt x="18" y="267"/>
                  </a:cubicBezTo>
                  <a:cubicBezTo>
                    <a:pt x="10" y="244"/>
                    <a:pt x="16" y="245"/>
                    <a:pt x="0" y="261"/>
                  </a:cubicBezTo>
                  <a:close/>
                </a:path>
              </a:pathLst>
            </a:custGeom>
            <a:solidFill>
              <a:srgbClr val="002254"/>
            </a:solidFill>
            <a:ln w="28575" cap="flat" cmpd="sng">
              <a:solidFill>
                <a:srgbClr val="C0C0C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sz="2400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sz="2400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sz="2400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sz="2400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9pPr>
            </a:lstStyle>
            <a:p>
              <a:endParaRPr lang="ko-KR" altLang="en-US" sz="2052" dirty="0">
                <a:latin typeface="G마켓 산스 TTF Medium" panose="02000000000000000000" pitchFamily="2" charset="-127"/>
                <a:ea typeface="G마켓 산스 TTF Medium" panose="02000000000000000000" pitchFamily="2" charset="-127"/>
              </a:endParaRPr>
            </a:p>
          </p:txBody>
        </p:sp>
        <p:sp>
          <p:nvSpPr>
            <p:cNvPr id="136" name="Freeform 9">
              <a:extLst>
                <a:ext uri="{FF2B5EF4-FFF2-40B4-BE49-F238E27FC236}">
                  <a16:creationId xmlns:a16="http://schemas.microsoft.com/office/drawing/2014/main" xmlns="" id="{31479C2C-4720-4BDB-B6CD-0FFC3CAE996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7161" y="3351713"/>
              <a:ext cx="1368657" cy="1175688"/>
            </a:xfrm>
            <a:custGeom>
              <a:avLst/>
              <a:gdLst/>
              <a:ahLst/>
              <a:cxnLst>
                <a:cxn ang="0">
                  <a:pos x="294" y="414"/>
                </a:cxn>
                <a:cxn ang="0">
                  <a:pos x="228" y="408"/>
                </a:cxn>
                <a:cxn ang="0">
                  <a:pos x="210" y="336"/>
                </a:cxn>
                <a:cxn ang="0">
                  <a:pos x="168" y="318"/>
                </a:cxn>
                <a:cxn ang="0">
                  <a:pos x="114" y="348"/>
                </a:cxn>
                <a:cxn ang="0">
                  <a:pos x="66" y="378"/>
                </a:cxn>
                <a:cxn ang="0">
                  <a:pos x="54" y="414"/>
                </a:cxn>
                <a:cxn ang="0">
                  <a:pos x="48" y="450"/>
                </a:cxn>
                <a:cxn ang="0">
                  <a:pos x="6" y="462"/>
                </a:cxn>
                <a:cxn ang="0">
                  <a:pos x="0" y="480"/>
                </a:cxn>
                <a:cxn ang="0">
                  <a:pos x="102" y="576"/>
                </a:cxn>
                <a:cxn ang="0">
                  <a:pos x="126" y="672"/>
                </a:cxn>
                <a:cxn ang="0">
                  <a:pos x="180" y="702"/>
                </a:cxn>
                <a:cxn ang="0">
                  <a:pos x="186" y="666"/>
                </a:cxn>
                <a:cxn ang="0">
                  <a:pos x="210" y="672"/>
                </a:cxn>
                <a:cxn ang="0">
                  <a:pos x="294" y="678"/>
                </a:cxn>
                <a:cxn ang="0">
                  <a:pos x="324" y="732"/>
                </a:cxn>
                <a:cxn ang="0">
                  <a:pos x="294" y="816"/>
                </a:cxn>
                <a:cxn ang="0">
                  <a:pos x="300" y="906"/>
                </a:cxn>
                <a:cxn ang="0">
                  <a:pos x="324" y="912"/>
                </a:cxn>
                <a:cxn ang="0">
                  <a:pos x="354" y="1032"/>
                </a:cxn>
                <a:cxn ang="0">
                  <a:pos x="414" y="1056"/>
                </a:cxn>
                <a:cxn ang="0">
                  <a:pos x="498" y="1116"/>
                </a:cxn>
                <a:cxn ang="0">
                  <a:pos x="546" y="1110"/>
                </a:cxn>
                <a:cxn ang="0">
                  <a:pos x="588" y="1050"/>
                </a:cxn>
                <a:cxn ang="0">
                  <a:pos x="672" y="1056"/>
                </a:cxn>
                <a:cxn ang="0">
                  <a:pos x="690" y="1068"/>
                </a:cxn>
                <a:cxn ang="0">
                  <a:pos x="726" y="1080"/>
                </a:cxn>
                <a:cxn ang="0">
                  <a:pos x="924" y="966"/>
                </a:cxn>
                <a:cxn ang="0">
                  <a:pos x="984" y="942"/>
                </a:cxn>
                <a:cxn ang="0">
                  <a:pos x="1020" y="930"/>
                </a:cxn>
                <a:cxn ang="0">
                  <a:pos x="1026" y="852"/>
                </a:cxn>
                <a:cxn ang="0">
                  <a:pos x="1050" y="648"/>
                </a:cxn>
                <a:cxn ang="0">
                  <a:pos x="1008" y="546"/>
                </a:cxn>
                <a:cxn ang="0">
                  <a:pos x="972" y="540"/>
                </a:cxn>
                <a:cxn ang="0">
                  <a:pos x="900" y="510"/>
                </a:cxn>
                <a:cxn ang="0">
                  <a:pos x="870" y="408"/>
                </a:cxn>
                <a:cxn ang="0">
                  <a:pos x="894" y="354"/>
                </a:cxn>
                <a:cxn ang="0">
                  <a:pos x="876" y="234"/>
                </a:cxn>
                <a:cxn ang="0">
                  <a:pos x="828" y="204"/>
                </a:cxn>
                <a:cxn ang="0">
                  <a:pos x="696" y="114"/>
                </a:cxn>
                <a:cxn ang="0">
                  <a:pos x="642" y="42"/>
                </a:cxn>
                <a:cxn ang="0">
                  <a:pos x="588" y="0"/>
                </a:cxn>
                <a:cxn ang="0">
                  <a:pos x="540" y="6"/>
                </a:cxn>
                <a:cxn ang="0">
                  <a:pos x="522" y="42"/>
                </a:cxn>
                <a:cxn ang="0">
                  <a:pos x="456" y="48"/>
                </a:cxn>
                <a:cxn ang="0">
                  <a:pos x="432" y="114"/>
                </a:cxn>
                <a:cxn ang="0">
                  <a:pos x="396" y="108"/>
                </a:cxn>
                <a:cxn ang="0">
                  <a:pos x="366" y="102"/>
                </a:cxn>
                <a:cxn ang="0">
                  <a:pos x="372" y="138"/>
                </a:cxn>
                <a:cxn ang="0">
                  <a:pos x="402" y="144"/>
                </a:cxn>
                <a:cxn ang="0">
                  <a:pos x="438" y="156"/>
                </a:cxn>
                <a:cxn ang="0">
                  <a:pos x="432" y="198"/>
                </a:cxn>
                <a:cxn ang="0">
                  <a:pos x="342" y="264"/>
                </a:cxn>
                <a:cxn ang="0">
                  <a:pos x="306" y="390"/>
                </a:cxn>
                <a:cxn ang="0">
                  <a:pos x="294" y="414"/>
                </a:cxn>
              </a:cxnLst>
              <a:rect l="0" t="0" r="r" b="b"/>
              <a:pathLst>
                <a:path w="1050" h="1116">
                  <a:moveTo>
                    <a:pt x="294" y="414"/>
                  </a:moveTo>
                  <a:cubicBezTo>
                    <a:pt x="272" y="412"/>
                    <a:pt x="249" y="414"/>
                    <a:pt x="228" y="408"/>
                  </a:cubicBezTo>
                  <a:cubicBezTo>
                    <a:pt x="204" y="401"/>
                    <a:pt x="219" y="359"/>
                    <a:pt x="210" y="336"/>
                  </a:cubicBezTo>
                  <a:cubicBezTo>
                    <a:pt x="204" y="322"/>
                    <a:pt x="182" y="325"/>
                    <a:pt x="168" y="318"/>
                  </a:cubicBezTo>
                  <a:cubicBezTo>
                    <a:pt x="134" y="327"/>
                    <a:pt x="144" y="338"/>
                    <a:pt x="114" y="348"/>
                  </a:cubicBezTo>
                  <a:cubicBezTo>
                    <a:pt x="92" y="370"/>
                    <a:pt x="96" y="388"/>
                    <a:pt x="66" y="378"/>
                  </a:cubicBezTo>
                  <a:cubicBezTo>
                    <a:pt x="62" y="390"/>
                    <a:pt x="58" y="402"/>
                    <a:pt x="54" y="414"/>
                  </a:cubicBezTo>
                  <a:cubicBezTo>
                    <a:pt x="50" y="426"/>
                    <a:pt x="54" y="439"/>
                    <a:pt x="48" y="450"/>
                  </a:cubicBezTo>
                  <a:cubicBezTo>
                    <a:pt x="41" y="463"/>
                    <a:pt x="20" y="458"/>
                    <a:pt x="6" y="462"/>
                  </a:cubicBezTo>
                  <a:cubicBezTo>
                    <a:pt x="4" y="468"/>
                    <a:pt x="0" y="474"/>
                    <a:pt x="0" y="480"/>
                  </a:cubicBezTo>
                  <a:cubicBezTo>
                    <a:pt x="0" y="584"/>
                    <a:pt x="6" y="569"/>
                    <a:pt x="102" y="576"/>
                  </a:cubicBezTo>
                  <a:cubicBezTo>
                    <a:pt x="112" y="605"/>
                    <a:pt x="110" y="645"/>
                    <a:pt x="126" y="672"/>
                  </a:cubicBezTo>
                  <a:cubicBezTo>
                    <a:pt x="136" y="690"/>
                    <a:pt x="180" y="702"/>
                    <a:pt x="180" y="702"/>
                  </a:cubicBezTo>
                  <a:cubicBezTo>
                    <a:pt x="182" y="690"/>
                    <a:pt x="177" y="675"/>
                    <a:pt x="186" y="666"/>
                  </a:cubicBezTo>
                  <a:cubicBezTo>
                    <a:pt x="192" y="660"/>
                    <a:pt x="202" y="671"/>
                    <a:pt x="210" y="672"/>
                  </a:cubicBezTo>
                  <a:cubicBezTo>
                    <a:pt x="238" y="675"/>
                    <a:pt x="266" y="676"/>
                    <a:pt x="294" y="678"/>
                  </a:cubicBezTo>
                  <a:cubicBezTo>
                    <a:pt x="306" y="696"/>
                    <a:pt x="312" y="714"/>
                    <a:pt x="324" y="732"/>
                  </a:cubicBezTo>
                  <a:cubicBezTo>
                    <a:pt x="319" y="769"/>
                    <a:pt x="325" y="795"/>
                    <a:pt x="294" y="816"/>
                  </a:cubicBezTo>
                  <a:cubicBezTo>
                    <a:pt x="287" y="837"/>
                    <a:pt x="284" y="893"/>
                    <a:pt x="300" y="906"/>
                  </a:cubicBezTo>
                  <a:cubicBezTo>
                    <a:pt x="306" y="911"/>
                    <a:pt x="316" y="910"/>
                    <a:pt x="324" y="912"/>
                  </a:cubicBezTo>
                  <a:cubicBezTo>
                    <a:pt x="331" y="932"/>
                    <a:pt x="342" y="1017"/>
                    <a:pt x="354" y="1032"/>
                  </a:cubicBezTo>
                  <a:cubicBezTo>
                    <a:pt x="367" y="1048"/>
                    <a:pt x="396" y="1052"/>
                    <a:pt x="414" y="1056"/>
                  </a:cubicBezTo>
                  <a:cubicBezTo>
                    <a:pt x="444" y="1076"/>
                    <a:pt x="465" y="1105"/>
                    <a:pt x="498" y="1116"/>
                  </a:cubicBezTo>
                  <a:cubicBezTo>
                    <a:pt x="514" y="1114"/>
                    <a:pt x="531" y="1116"/>
                    <a:pt x="546" y="1110"/>
                  </a:cubicBezTo>
                  <a:cubicBezTo>
                    <a:pt x="570" y="1100"/>
                    <a:pt x="549" y="1063"/>
                    <a:pt x="588" y="1050"/>
                  </a:cubicBezTo>
                  <a:cubicBezTo>
                    <a:pt x="616" y="1052"/>
                    <a:pt x="644" y="1051"/>
                    <a:pt x="672" y="1056"/>
                  </a:cubicBezTo>
                  <a:cubicBezTo>
                    <a:pt x="679" y="1057"/>
                    <a:pt x="683" y="1065"/>
                    <a:pt x="690" y="1068"/>
                  </a:cubicBezTo>
                  <a:cubicBezTo>
                    <a:pt x="702" y="1073"/>
                    <a:pt x="726" y="1080"/>
                    <a:pt x="726" y="1080"/>
                  </a:cubicBezTo>
                  <a:cubicBezTo>
                    <a:pt x="810" y="1066"/>
                    <a:pt x="860" y="1019"/>
                    <a:pt x="924" y="966"/>
                  </a:cubicBezTo>
                  <a:cubicBezTo>
                    <a:pt x="943" y="951"/>
                    <a:pt x="962" y="949"/>
                    <a:pt x="984" y="942"/>
                  </a:cubicBezTo>
                  <a:cubicBezTo>
                    <a:pt x="996" y="938"/>
                    <a:pt x="1020" y="930"/>
                    <a:pt x="1020" y="930"/>
                  </a:cubicBezTo>
                  <a:cubicBezTo>
                    <a:pt x="1011" y="903"/>
                    <a:pt x="1017" y="879"/>
                    <a:pt x="1026" y="852"/>
                  </a:cubicBezTo>
                  <a:cubicBezTo>
                    <a:pt x="1030" y="783"/>
                    <a:pt x="1033" y="715"/>
                    <a:pt x="1050" y="648"/>
                  </a:cubicBezTo>
                  <a:cubicBezTo>
                    <a:pt x="1047" y="623"/>
                    <a:pt x="1040" y="560"/>
                    <a:pt x="1008" y="546"/>
                  </a:cubicBezTo>
                  <a:cubicBezTo>
                    <a:pt x="997" y="541"/>
                    <a:pt x="984" y="543"/>
                    <a:pt x="972" y="540"/>
                  </a:cubicBezTo>
                  <a:cubicBezTo>
                    <a:pt x="943" y="533"/>
                    <a:pt x="927" y="519"/>
                    <a:pt x="900" y="510"/>
                  </a:cubicBezTo>
                  <a:cubicBezTo>
                    <a:pt x="878" y="478"/>
                    <a:pt x="882" y="444"/>
                    <a:pt x="870" y="408"/>
                  </a:cubicBezTo>
                  <a:cubicBezTo>
                    <a:pt x="877" y="388"/>
                    <a:pt x="887" y="374"/>
                    <a:pt x="894" y="354"/>
                  </a:cubicBezTo>
                  <a:cubicBezTo>
                    <a:pt x="890" y="299"/>
                    <a:pt x="896" y="278"/>
                    <a:pt x="876" y="234"/>
                  </a:cubicBezTo>
                  <a:cubicBezTo>
                    <a:pt x="868" y="217"/>
                    <a:pt x="828" y="204"/>
                    <a:pt x="828" y="204"/>
                  </a:cubicBezTo>
                  <a:cubicBezTo>
                    <a:pt x="804" y="132"/>
                    <a:pt x="762" y="136"/>
                    <a:pt x="696" y="114"/>
                  </a:cubicBezTo>
                  <a:cubicBezTo>
                    <a:pt x="674" y="92"/>
                    <a:pt x="662" y="66"/>
                    <a:pt x="642" y="42"/>
                  </a:cubicBezTo>
                  <a:cubicBezTo>
                    <a:pt x="627" y="24"/>
                    <a:pt x="588" y="0"/>
                    <a:pt x="588" y="0"/>
                  </a:cubicBezTo>
                  <a:cubicBezTo>
                    <a:pt x="572" y="2"/>
                    <a:pt x="555" y="0"/>
                    <a:pt x="540" y="6"/>
                  </a:cubicBezTo>
                  <a:cubicBezTo>
                    <a:pt x="528" y="11"/>
                    <a:pt x="535" y="38"/>
                    <a:pt x="522" y="42"/>
                  </a:cubicBezTo>
                  <a:cubicBezTo>
                    <a:pt x="501" y="49"/>
                    <a:pt x="478" y="46"/>
                    <a:pt x="456" y="48"/>
                  </a:cubicBezTo>
                  <a:cubicBezTo>
                    <a:pt x="443" y="67"/>
                    <a:pt x="432" y="114"/>
                    <a:pt x="432" y="114"/>
                  </a:cubicBezTo>
                  <a:cubicBezTo>
                    <a:pt x="420" y="112"/>
                    <a:pt x="408" y="110"/>
                    <a:pt x="396" y="108"/>
                  </a:cubicBezTo>
                  <a:cubicBezTo>
                    <a:pt x="386" y="106"/>
                    <a:pt x="372" y="94"/>
                    <a:pt x="366" y="102"/>
                  </a:cubicBezTo>
                  <a:cubicBezTo>
                    <a:pt x="358" y="111"/>
                    <a:pt x="364" y="129"/>
                    <a:pt x="372" y="138"/>
                  </a:cubicBezTo>
                  <a:cubicBezTo>
                    <a:pt x="379" y="146"/>
                    <a:pt x="392" y="141"/>
                    <a:pt x="402" y="144"/>
                  </a:cubicBezTo>
                  <a:cubicBezTo>
                    <a:pt x="414" y="147"/>
                    <a:pt x="438" y="156"/>
                    <a:pt x="438" y="156"/>
                  </a:cubicBezTo>
                  <a:cubicBezTo>
                    <a:pt x="436" y="170"/>
                    <a:pt x="435" y="184"/>
                    <a:pt x="432" y="198"/>
                  </a:cubicBezTo>
                  <a:cubicBezTo>
                    <a:pt x="419" y="255"/>
                    <a:pt x="400" y="257"/>
                    <a:pt x="342" y="264"/>
                  </a:cubicBezTo>
                  <a:cubicBezTo>
                    <a:pt x="347" y="319"/>
                    <a:pt x="360" y="363"/>
                    <a:pt x="306" y="390"/>
                  </a:cubicBezTo>
                  <a:cubicBezTo>
                    <a:pt x="293" y="410"/>
                    <a:pt x="294" y="401"/>
                    <a:pt x="294" y="414"/>
                  </a:cubicBezTo>
                  <a:close/>
                </a:path>
              </a:pathLst>
            </a:custGeom>
            <a:solidFill>
              <a:srgbClr val="002254"/>
            </a:solidFill>
            <a:ln w="28575" cap="flat" cmpd="sng">
              <a:solidFill>
                <a:srgbClr val="C0C0C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sz="2400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sz="2400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sz="2400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sz="2400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9pPr>
            </a:lstStyle>
            <a:p>
              <a:endParaRPr lang="ko-KR" altLang="en-US" sz="2052" dirty="0">
                <a:latin typeface="G마켓 산스 TTF Medium" panose="02000000000000000000" pitchFamily="2" charset="-127"/>
                <a:ea typeface="G마켓 산스 TTF Medium" panose="02000000000000000000" pitchFamily="2" charset="-127"/>
              </a:endParaRPr>
            </a:p>
          </p:txBody>
        </p:sp>
        <p:sp>
          <p:nvSpPr>
            <p:cNvPr id="137" name="Freeform 10">
              <a:extLst>
                <a:ext uri="{FF2B5EF4-FFF2-40B4-BE49-F238E27FC236}">
                  <a16:creationId xmlns:a16="http://schemas.microsoft.com/office/drawing/2014/main" xmlns="" id="{69C6F7EC-0125-44E2-96E9-63DA72D27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9356" y="4215427"/>
              <a:ext cx="1153120" cy="1050353"/>
            </a:xfrm>
            <a:custGeom>
              <a:avLst/>
              <a:gdLst/>
              <a:ahLst/>
              <a:cxnLst>
                <a:cxn ang="0">
                  <a:pos x="36" y="223"/>
                </a:cxn>
                <a:cxn ang="0">
                  <a:pos x="48" y="331"/>
                </a:cxn>
                <a:cxn ang="0">
                  <a:pos x="18" y="403"/>
                </a:cxn>
                <a:cxn ang="0">
                  <a:pos x="0" y="463"/>
                </a:cxn>
                <a:cxn ang="0">
                  <a:pos x="6" y="523"/>
                </a:cxn>
                <a:cxn ang="0">
                  <a:pos x="48" y="595"/>
                </a:cxn>
                <a:cxn ang="0">
                  <a:pos x="84" y="625"/>
                </a:cxn>
                <a:cxn ang="0">
                  <a:pos x="120" y="649"/>
                </a:cxn>
                <a:cxn ang="0">
                  <a:pos x="150" y="703"/>
                </a:cxn>
                <a:cxn ang="0">
                  <a:pos x="132" y="769"/>
                </a:cxn>
                <a:cxn ang="0">
                  <a:pos x="126" y="787"/>
                </a:cxn>
                <a:cxn ang="0">
                  <a:pos x="210" y="841"/>
                </a:cxn>
                <a:cxn ang="0">
                  <a:pos x="234" y="919"/>
                </a:cxn>
                <a:cxn ang="0">
                  <a:pos x="288" y="955"/>
                </a:cxn>
                <a:cxn ang="0">
                  <a:pos x="348" y="997"/>
                </a:cxn>
                <a:cxn ang="0">
                  <a:pos x="426" y="979"/>
                </a:cxn>
                <a:cxn ang="0">
                  <a:pos x="468" y="871"/>
                </a:cxn>
                <a:cxn ang="0">
                  <a:pos x="522" y="841"/>
                </a:cxn>
                <a:cxn ang="0">
                  <a:pos x="480" y="805"/>
                </a:cxn>
                <a:cxn ang="0">
                  <a:pos x="408" y="775"/>
                </a:cxn>
                <a:cxn ang="0">
                  <a:pos x="396" y="757"/>
                </a:cxn>
                <a:cxn ang="0">
                  <a:pos x="378" y="745"/>
                </a:cxn>
                <a:cxn ang="0">
                  <a:pos x="414" y="679"/>
                </a:cxn>
                <a:cxn ang="0">
                  <a:pos x="426" y="613"/>
                </a:cxn>
                <a:cxn ang="0">
                  <a:pos x="402" y="559"/>
                </a:cxn>
                <a:cxn ang="0">
                  <a:pos x="378" y="523"/>
                </a:cxn>
                <a:cxn ang="0">
                  <a:pos x="408" y="475"/>
                </a:cxn>
                <a:cxn ang="0">
                  <a:pos x="426" y="481"/>
                </a:cxn>
                <a:cxn ang="0">
                  <a:pos x="450" y="421"/>
                </a:cxn>
                <a:cxn ang="0">
                  <a:pos x="498" y="409"/>
                </a:cxn>
                <a:cxn ang="0">
                  <a:pos x="534" y="385"/>
                </a:cxn>
                <a:cxn ang="0">
                  <a:pos x="552" y="373"/>
                </a:cxn>
                <a:cxn ang="0">
                  <a:pos x="654" y="307"/>
                </a:cxn>
                <a:cxn ang="0">
                  <a:pos x="672" y="325"/>
                </a:cxn>
                <a:cxn ang="0">
                  <a:pos x="678" y="361"/>
                </a:cxn>
                <a:cxn ang="0">
                  <a:pos x="732" y="373"/>
                </a:cxn>
                <a:cxn ang="0">
                  <a:pos x="774" y="319"/>
                </a:cxn>
                <a:cxn ang="0">
                  <a:pos x="786" y="223"/>
                </a:cxn>
                <a:cxn ang="0">
                  <a:pos x="834" y="181"/>
                </a:cxn>
                <a:cxn ang="0">
                  <a:pos x="768" y="115"/>
                </a:cxn>
                <a:cxn ang="0">
                  <a:pos x="732" y="97"/>
                </a:cxn>
                <a:cxn ang="0">
                  <a:pos x="726" y="79"/>
                </a:cxn>
                <a:cxn ang="0">
                  <a:pos x="678" y="73"/>
                </a:cxn>
                <a:cxn ang="0">
                  <a:pos x="648" y="31"/>
                </a:cxn>
                <a:cxn ang="0">
                  <a:pos x="642" y="7"/>
                </a:cxn>
                <a:cxn ang="0">
                  <a:pos x="624" y="1"/>
                </a:cxn>
                <a:cxn ang="0">
                  <a:pos x="570" y="7"/>
                </a:cxn>
                <a:cxn ang="0">
                  <a:pos x="564" y="25"/>
                </a:cxn>
                <a:cxn ang="0">
                  <a:pos x="534" y="49"/>
                </a:cxn>
                <a:cxn ang="0">
                  <a:pos x="498" y="43"/>
                </a:cxn>
                <a:cxn ang="0">
                  <a:pos x="492" y="25"/>
                </a:cxn>
                <a:cxn ang="0">
                  <a:pos x="462" y="1"/>
                </a:cxn>
                <a:cxn ang="0">
                  <a:pos x="414" y="85"/>
                </a:cxn>
                <a:cxn ang="0">
                  <a:pos x="360" y="79"/>
                </a:cxn>
                <a:cxn ang="0">
                  <a:pos x="354" y="61"/>
                </a:cxn>
                <a:cxn ang="0">
                  <a:pos x="312" y="67"/>
                </a:cxn>
                <a:cxn ang="0">
                  <a:pos x="288" y="103"/>
                </a:cxn>
                <a:cxn ang="0">
                  <a:pos x="216" y="127"/>
                </a:cxn>
                <a:cxn ang="0">
                  <a:pos x="108" y="211"/>
                </a:cxn>
                <a:cxn ang="0">
                  <a:pos x="90" y="217"/>
                </a:cxn>
                <a:cxn ang="0">
                  <a:pos x="24" y="259"/>
                </a:cxn>
              </a:cxnLst>
              <a:rect l="0" t="0" r="r" b="b"/>
              <a:pathLst>
                <a:path w="884" h="997">
                  <a:moveTo>
                    <a:pt x="36" y="223"/>
                  </a:moveTo>
                  <a:cubicBezTo>
                    <a:pt x="28" y="262"/>
                    <a:pt x="8" y="304"/>
                    <a:pt x="48" y="331"/>
                  </a:cubicBezTo>
                  <a:cubicBezTo>
                    <a:pt x="59" y="364"/>
                    <a:pt x="46" y="385"/>
                    <a:pt x="18" y="403"/>
                  </a:cubicBezTo>
                  <a:cubicBezTo>
                    <a:pt x="3" y="447"/>
                    <a:pt x="9" y="427"/>
                    <a:pt x="0" y="463"/>
                  </a:cubicBezTo>
                  <a:cubicBezTo>
                    <a:pt x="2" y="483"/>
                    <a:pt x="0" y="504"/>
                    <a:pt x="6" y="523"/>
                  </a:cubicBezTo>
                  <a:cubicBezTo>
                    <a:pt x="7" y="525"/>
                    <a:pt x="42" y="589"/>
                    <a:pt x="48" y="595"/>
                  </a:cubicBezTo>
                  <a:cubicBezTo>
                    <a:pt x="59" y="606"/>
                    <a:pt x="72" y="615"/>
                    <a:pt x="84" y="625"/>
                  </a:cubicBezTo>
                  <a:cubicBezTo>
                    <a:pt x="95" y="634"/>
                    <a:pt x="120" y="649"/>
                    <a:pt x="120" y="649"/>
                  </a:cubicBezTo>
                  <a:cubicBezTo>
                    <a:pt x="148" y="690"/>
                    <a:pt x="139" y="671"/>
                    <a:pt x="150" y="703"/>
                  </a:cubicBezTo>
                  <a:cubicBezTo>
                    <a:pt x="142" y="745"/>
                    <a:pt x="147" y="723"/>
                    <a:pt x="132" y="769"/>
                  </a:cubicBezTo>
                  <a:cubicBezTo>
                    <a:pt x="130" y="775"/>
                    <a:pt x="126" y="787"/>
                    <a:pt x="126" y="787"/>
                  </a:cubicBezTo>
                  <a:cubicBezTo>
                    <a:pt x="139" y="838"/>
                    <a:pt x="160" y="834"/>
                    <a:pt x="210" y="841"/>
                  </a:cubicBezTo>
                  <a:cubicBezTo>
                    <a:pt x="228" y="868"/>
                    <a:pt x="221" y="890"/>
                    <a:pt x="234" y="919"/>
                  </a:cubicBezTo>
                  <a:cubicBezTo>
                    <a:pt x="242" y="938"/>
                    <a:pt x="270" y="949"/>
                    <a:pt x="288" y="955"/>
                  </a:cubicBezTo>
                  <a:cubicBezTo>
                    <a:pt x="296" y="980"/>
                    <a:pt x="323" y="989"/>
                    <a:pt x="348" y="997"/>
                  </a:cubicBezTo>
                  <a:cubicBezTo>
                    <a:pt x="374" y="992"/>
                    <a:pt x="400" y="984"/>
                    <a:pt x="426" y="979"/>
                  </a:cubicBezTo>
                  <a:cubicBezTo>
                    <a:pt x="439" y="941"/>
                    <a:pt x="456" y="908"/>
                    <a:pt x="468" y="871"/>
                  </a:cubicBezTo>
                  <a:cubicBezTo>
                    <a:pt x="471" y="861"/>
                    <a:pt x="513" y="847"/>
                    <a:pt x="522" y="841"/>
                  </a:cubicBezTo>
                  <a:cubicBezTo>
                    <a:pt x="534" y="804"/>
                    <a:pt x="509" y="813"/>
                    <a:pt x="480" y="805"/>
                  </a:cubicBezTo>
                  <a:cubicBezTo>
                    <a:pt x="452" y="797"/>
                    <a:pt x="431" y="790"/>
                    <a:pt x="408" y="775"/>
                  </a:cubicBezTo>
                  <a:cubicBezTo>
                    <a:pt x="404" y="769"/>
                    <a:pt x="401" y="762"/>
                    <a:pt x="396" y="757"/>
                  </a:cubicBezTo>
                  <a:cubicBezTo>
                    <a:pt x="391" y="752"/>
                    <a:pt x="379" y="752"/>
                    <a:pt x="378" y="745"/>
                  </a:cubicBezTo>
                  <a:cubicBezTo>
                    <a:pt x="367" y="678"/>
                    <a:pt x="373" y="687"/>
                    <a:pt x="414" y="679"/>
                  </a:cubicBezTo>
                  <a:cubicBezTo>
                    <a:pt x="433" y="650"/>
                    <a:pt x="416" y="644"/>
                    <a:pt x="426" y="613"/>
                  </a:cubicBezTo>
                  <a:cubicBezTo>
                    <a:pt x="414" y="531"/>
                    <a:pt x="434" y="596"/>
                    <a:pt x="402" y="559"/>
                  </a:cubicBezTo>
                  <a:cubicBezTo>
                    <a:pt x="393" y="548"/>
                    <a:pt x="378" y="523"/>
                    <a:pt x="378" y="523"/>
                  </a:cubicBezTo>
                  <a:cubicBezTo>
                    <a:pt x="392" y="480"/>
                    <a:pt x="379" y="494"/>
                    <a:pt x="408" y="475"/>
                  </a:cubicBezTo>
                  <a:cubicBezTo>
                    <a:pt x="414" y="477"/>
                    <a:pt x="420" y="483"/>
                    <a:pt x="426" y="481"/>
                  </a:cubicBezTo>
                  <a:cubicBezTo>
                    <a:pt x="448" y="472"/>
                    <a:pt x="436" y="431"/>
                    <a:pt x="450" y="421"/>
                  </a:cubicBezTo>
                  <a:cubicBezTo>
                    <a:pt x="464" y="412"/>
                    <a:pt x="498" y="409"/>
                    <a:pt x="498" y="409"/>
                  </a:cubicBezTo>
                  <a:cubicBezTo>
                    <a:pt x="510" y="401"/>
                    <a:pt x="522" y="393"/>
                    <a:pt x="534" y="385"/>
                  </a:cubicBezTo>
                  <a:cubicBezTo>
                    <a:pt x="540" y="381"/>
                    <a:pt x="552" y="373"/>
                    <a:pt x="552" y="373"/>
                  </a:cubicBezTo>
                  <a:cubicBezTo>
                    <a:pt x="571" y="345"/>
                    <a:pt x="621" y="318"/>
                    <a:pt x="654" y="307"/>
                  </a:cubicBezTo>
                  <a:cubicBezTo>
                    <a:pt x="660" y="313"/>
                    <a:pt x="669" y="317"/>
                    <a:pt x="672" y="325"/>
                  </a:cubicBezTo>
                  <a:cubicBezTo>
                    <a:pt x="677" y="336"/>
                    <a:pt x="669" y="352"/>
                    <a:pt x="678" y="361"/>
                  </a:cubicBezTo>
                  <a:cubicBezTo>
                    <a:pt x="691" y="374"/>
                    <a:pt x="715" y="367"/>
                    <a:pt x="732" y="373"/>
                  </a:cubicBezTo>
                  <a:cubicBezTo>
                    <a:pt x="772" y="346"/>
                    <a:pt x="731" y="333"/>
                    <a:pt x="774" y="319"/>
                  </a:cubicBezTo>
                  <a:cubicBezTo>
                    <a:pt x="794" y="289"/>
                    <a:pt x="776" y="261"/>
                    <a:pt x="786" y="223"/>
                  </a:cubicBezTo>
                  <a:cubicBezTo>
                    <a:pt x="792" y="202"/>
                    <a:pt x="834" y="181"/>
                    <a:pt x="834" y="181"/>
                  </a:cubicBezTo>
                  <a:cubicBezTo>
                    <a:pt x="884" y="106"/>
                    <a:pt x="821" y="119"/>
                    <a:pt x="768" y="115"/>
                  </a:cubicBezTo>
                  <a:cubicBezTo>
                    <a:pt x="757" y="108"/>
                    <a:pt x="741" y="106"/>
                    <a:pt x="732" y="97"/>
                  </a:cubicBezTo>
                  <a:cubicBezTo>
                    <a:pt x="728" y="93"/>
                    <a:pt x="732" y="82"/>
                    <a:pt x="726" y="79"/>
                  </a:cubicBezTo>
                  <a:cubicBezTo>
                    <a:pt x="711" y="72"/>
                    <a:pt x="694" y="75"/>
                    <a:pt x="678" y="73"/>
                  </a:cubicBezTo>
                  <a:cubicBezTo>
                    <a:pt x="676" y="70"/>
                    <a:pt x="651" y="38"/>
                    <a:pt x="648" y="31"/>
                  </a:cubicBezTo>
                  <a:cubicBezTo>
                    <a:pt x="645" y="23"/>
                    <a:pt x="647" y="13"/>
                    <a:pt x="642" y="7"/>
                  </a:cubicBezTo>
                  <a:cubicBezTo>
                    <a:pt x="638" y="2"/>
                    <a:pt x="630" y="3"/>
                    <a:pt x="624" y="1"/>
                  </a:cubicBezTo>
                  <a:cubicBezTo>
                    <a:pt x="606" y="3"/>
                    <a:pt x="587" y="0"/>
                    <a:pt x="570" y="7"/>
                  </a:cubicBezTo>
                  <a:cubicBezTo>
                    <a:pt x="564" y="9"/>
                    <a:pt x="567" y="19"/>
                    <a:pt x="564" y="25"/>
                  </a:cubicBezTo>
                  <a:cubicBezTo>
                    <a:pt x="553" y="47"/>
                    <a:pt x="555" y="42"/>
                    <a:pt x="534" y="49"/>
                  </a:cubicBezTo>
                  <a:cubicBezTo>
                    <a:pt x="522" y="47"/>
                    <a:pt x="509" y="49"/>
                    <a:pt x="498" y="43"/>
                  </a:cubicBezTo>
                  <a:cubicBezTo>
                    <a:pt x="493" y="40"/>
                    <a:pt x="495" y="31"/>
                    <a:pt x="492" y="25"/>
                  </a:cubicBezTo>
                  <a:cubicBezTo>
                    <a:pt x="481" y="3"/>
                    <a:pt x="483" y="8"/>
                    <a:pt x="462" y="1"/>
                  </a:cubicBezTo>
                  <a:cubicBezTo>
                    <a:pt x="421" y="29"/>
                    <a:pt x="454" y="58"/>
                    <a:pt x="414" y="85"/>
                  </a:cubicBezTo>
                  <a:cubicBezTo>
                    <a:pt x="396" y="83"/>
                    <a:pt x="377" y="86"/>
                    <a:pt x="360" y="79"/>
                  </a:cubicBezTo>
                  <a:cubicBezTo>
                    <a:pt x="354" y="77"/>
                    <a:pt x="360" y="63"/>
                    <a:pt x="354" y="61"/>
                  </a:cubicBezTo>
                  <a:cubicBezTo>
                    <a:pt x="340" y="58"/>
                    <a:pt x="326" y="65"/>
                    <a:pt x="312" y="67"/>
                  </a:cubicBezTo>
                  <a:cubicBezTo>
                    <a:pt x="304" y="79"/>
                    <a:pt x="302" y="98"/>
                    <a:pt x="288" y="103"/>
                  </a:cubicBezTo>
                  <a:cubicBezTo>
                    <a:pt x="272" y="108"/>
                    <a:pt x="232" y="116"/>
                    <a:pt x="216" y="127"/>
                  </a:cubicBezTo>
                  <a:cubicBezTo>
                    <a:pt x="175" y="155"/>
                    <a:pt x="143" y="176"/>
                    <a:pt x="108" y="211"/>
                  </a:cubicBezTo>
                  <a:cubicBezTo>
                    <a:pt x="104" y="215"/>
                    <a:pt x="96" y="214"/>
                    <a:pt x="90" y="217"/>
                  </a:cubicBezTo>
                  <a:cubicBezTo>
                    <a:pt x="66" y="229"/>
                    <a:pt x="43" y="240"/>
                    <a:pt x="24" y="259"/>
                  </a:cubicBezTo>
                </a:path>
              </a:pathLst>
            </a:custGeom>
            <a:solidFill>
              <a:srgbClr val="002254"/>
            </a:solidFill>
            <a:ln w="28575" cap="flat" cmpd="sng">
              <a:solidFill>
                <a:srgbClr val="C0C0C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sz="2400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sz="2400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sz="2400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sz="2400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9pPr>
            </a:lstStyle>
            <a:p>
              <a:endParaRPr lang="ko-KR" altLang="en-US" sz="2052" dirty="0">
                <a:latin typeface="G마켓 산스 TTF Medium" panose="02000000000000000000" pitchFamily="2" charset="-127"/>
                <a:ea typeface="G마켓 산스 TTF Medium" panose="02000000000000000000" pitchFamily="2" charset="-127"/>
              </a:endParaRPr>
            </a:p>
          </p:txBody>
        </p:sp>
        <p:sp>
          <p:nvSpPr>
            <p:cNvPr id="138" name="Freeform 11">
              <a:extLst>
                <a:ext uri="{FF2B5EF4-FFF2-40B4-BE49-F238E27FC236}">
                  <a16:creationId xmlns:a16="http://schemas.microsoft.com/office/drawing/2014/main" xmlns="" id="{B6CBC177-E03C-4516-85F4-15BE2246F8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6092" y="4362559"/>
              <a:ext cx="1329142" cy="922294"/>
            </a:xfrm>
            <a:custGeom>
              <a:avLst/>
              <a:gdLst/>
              <a:ahLst/>
              <a:cxnLst>
                <a:cxn ang="0">
                  <a:pos x="346" y="79"/>
                </a:cxn>
                <a:cxn ang="0">
                  <a:pos x="256" y="1"/>
                </a:cxn>
                <a:cxn ang="0">
                  <a:pos x="196" y="25"/>
                </a:cxn>
                <a:cxn ang="0">
                  <a:pos x="124" y="79"/>
                </a:cxn>
                <a:cxn ang="0">
                  <a:pos x="64" y="127"/>
                </a:cxn>
                <a:cxn ang="0">
                  <a:pos x="34" y="181"/>
                </a:cxn>
                <a:cxn ang="0">
                  <a:pos x="22" y="343"/>
                </a:cxn>
                <a:cxn ang="0">
                  <a:pos x="106" y="349"/>
                </a:cxn>
                <a:cxn ang="0">
                  <a:pos x="124" y="457"/>
                </a:cxn>
                <a:cxn ang="0">
                  <a:pos x="100" y="463"/>
                </a:cxn>
                <a:cxn ang="0">
                  <a:pos x="130" y="523"/>
                </a:cxn>
                <a:cxn ang="0">
                  <a:pos x="148" y="577"/>
                </a:cxn>
                <a:cxn ang="0">
                  <a:pos x="256" y="685"/>
                </a:cxn>
                <a:cxn ang="0">
                  <a:pos x="298" y="757"/>
                </a:cxn>
                <a:cxn ang="0">
                  <a:pos x="340" y="865"/>
                </a:cxn>
                <a:cxn ang="0">
                  <a:pos x="394" y="871"/>
                </a:cxn>
                <a:cxn ang="0">
                  <a:pos x="454" y="841"/>
                </a:cxn>
                <a:cxn ang="0">
                  <a:pos x="598" y="751"/>
                </a:cxn>
                <a:cxn ang="0">
                  <a:pos x="646" y="805"/>
                </a:cxn>
                <a:cxn ang="0">
                  <a:pos x="724" y="811"/>
                </a:cxn>
                <a:cxn ang="0">
                  <a:pos x="730" y="757"/>
                </a:cxn>
                <a:cxn ang="0">
                  <a:pos x="730" y="763"/>
                </a:cxn>
                <a:cxn ang="0">
                  <a:pos x="808" y="799"/>
                </a:cxn>
                <a:cxn ang="0">
                  <a:pos x="874" y="853"/>
                </a:cxn>
                <a:cxn ang="0">
                  <a:pos x="982" y="823"/>
                </a:cxn>
                <a:cxn ang="0">
                  <a:pos x="1000" y="787"/>
                </a:cxn>
                <a:cxn ang="0">
                  <a:pos x="970" y="727"/>
                </a:cxn>
                <a:cxn ang="0">
                  <a:pos x="880" y="643"/>
                </a:cxn>
                <a:cxn ang="0">
                  <a:pos x="922" y="517"/>
                </a:cxn>
                <a:cxn ang="0">
                  <a:pos x="832" y="469"/>
                </a:cxn>
                <a:cxn ang="0">
                  <a:pos x="766" y="361"/>
                </a:cxn>
                <a:cxn ang="0">
                  <a:pos x="802" y="169"/>
                </a:cxn>
                <a:cxn ang="0">
                  <a:pos x="742" y="73"/>
                </a:cxn>
                <a:cxn ang="0">
                  <a:pos x="610" y="55"/>
                </a:cxn>
                <a:cxn ang="0">
                  <a:pos x="544" y="133"/>
                </a:cxn>
                <a:cxn ang="0">
                  <a:pos x="454" y="67"/>
                </a:cxn>
                <a:cxn ang="0">
                  <a:pos x="382" y="61"/>
                </a:cxn>
              </a:cxnLst>
              <a:rect l="0" t="0" r="r" b="b"/>
              <a:pathLst>
                <a:path w="1018" h="877">
                  <a:moveTo>
                    <a:pt x="406" y="49"/>
                  </a:moveTo>
                  <a:cubicBezTo>
                    <a:pt x="363" y="78"/>
                    <a:pt x="384" y="70"/>
                    <a:pt x="346" y="79"/>
                  </a:cubicBezTo>
                  <a:cubicBezTo>
                    <a:pt x="329" y="62"/>
                    <a:pt x="317" y="39"/>
                    <a:pt x="298" y="25"/>
                  </a:cubicBezTo>
                  <a:cubicBezTo>
                    <a:pt x="285" y="16"/>
                    <a:pt x="269" y="10"/>
                    <a:pt x="256" y="1"/>
                  </a:cubicBezTo>
                  <a:cubicBezTo>
                    <a:pt x="238" y="3"/>
                    <a:pt x="219" y="0"/>
                    <a:pt x="202" y="7"/>
                  </a:cubicBezTo>
                  <a:cubicBezTo>
                    <a:pt x="196" y="9"/>
                    <a:pt x="200" y="20"/>
                    <a:pt x="196" y="25"/>
                  </a:cubicBezTo>
                  <a:cubicBezTo>
                    <a:pt x="191" y="31"/>
                    <a:pt x="183" y="32"/>
                    <a:pt x="178" y="37"/>
                  </a:cubicBezTo>
                  <a:cubicBezTo>
                    <a:pt x="129" y="80"/>
                    <a:pt x="161" y="67"/>
                    <a:pt x="124" y="79"/>
                  </a:cubicBezTo>
                  <a:cubicBezTo>
                    <a:pt x="90" y="131"/>
                    <a:pt x="135" y="70"/>
                    <a:pt x="94" y="103"/>
                  </a:cubicBezTo>
                  <a:cubicBezTo>
                    <a:pt x="55" y="134"/>
                    <a:pt x="109" y="112"/>
                    <a:pt x="64" y="127"/>
                  </a:cubicBezTo>
                  <a:cubicBezTo>
                    <a:pt x="50" y="170"/>
                    <a:pt x="70" y="118"/>
                    <a:pt x="40" y="163"/>
                  </a:cubicBezTo>
                  <a:cubicBezTo>
                    <a:pt x="36" y="168"/>
                    <a:pt x="37" y="175"/>
                    <a:pt x="34" y="181"/>
                  </a:cubicBezTo>
                  <a:cubicBezTo>
                    <a:pt x="0" y="243"/>
                    <a:pt x="18" y="194"/>
                    <a:pt x="4" y="235"/>
                  </a:cubicBezTo>
                  <a:cubicBezTo>
                    <a:pt x="8" y="281"/>
                    <a:pt x="12" y="303"/>
                    <a:pt x="22" y="343"/>
                  </a:cubicBezTo>
                  <a:cubicBezTo>
                    <a:pt x="46" y="335"/>
                    <a:pt x="56" y="328"/>
                    <a:pt x="70" y="307"/>
                  </a:cubicBezTo>
                  <a:cubicBezTo>
                    <a:pt x="97" y="316"/>
                    <a:pt x="93" y="326"/>
                    <a:pt x="106" y="349"/>
                  </a:cubicBezTo>
                  <a:cubicBezTo>
                    <a:pt x="113" y="362"/>
                    <a:pt x="130" y="385"/>
                    <a:pt x="130" y="385"/>
                  </a:cubicBezTo>
                  <a:cubicBezTo>
                    <a:pt x="128" y="409"/>
                    <a:pt x="133" y="435"/>
                    <a:pt x="124" y="457"/>
                  </a:cubicBezTo>
                  <a:cubicBezTo>
                    <a:pt x="121" y="464"/>
                    <a:pt x="113" y="443"/>
                    <a:pt x="106" y="445"/>
                  </a:cubicBezTo>
                  <a:cubicBezTo>
                    <a:pt x="100" y="447"/>
                    <a:pt x="102" y="457"/>
                    <a:pt x="100" y="463"/>
                  </a:cubicBezTo>
                  <a:cubicBezTo>
                    <a:pt x="104" y="481"/>
                    <a:pt x="104" y="501"/>
                    <a:pt x="112" y="517"/>
                  </a:cubicBezTo>
                  <a:cubicBezTo>
                    <a:pt x="115" y="523"/>
                    <a:pt x="126" y="518"/>
                    <a:pt x="130" y="523"/>
                  </a:cubicBezTo>
                  <a:cubicBezTo>
                    <a:pt x="137" y="533"/>
                    <a:pt x="138" y="547"/>
                    <a:pt x="142" y="559"/>
                  </a:cubicBezTo>
                  <a:cubicBezTo>
                    <a:pt x="144" y="565"/>
                    <a:pt x="148" y="577"/>
                    <a:pt x="148" y="577"/>
                  </a:cubicBezTo>
                  <a:cubicBezTo>
                    <a:pt x="183" y="554"/>
                    <a:pt x="222" y="561"/>
                    <a:pt x="256" y="583"/>
                  </a:cubicBezTo>
                  <a:cubicBezTo>
                    <a:pt x="269" y="621"/>
                    <a:pt x="267" y="647"/>
                    <a:pt x="256" y="685"/>
                  </a:cubicBezTo>
                  <a:cubicBezTo>
                    <a:pt x="252" y="697"/>
                    <a:pt x="244" y="721"/>
                    <a:pt x="244" y="721"/>
                  </a:cubicBezTo>
                  <a:cubicBezTo>
                    <a:pt x="262" y="739"/>
                    <a:pt x="277" y="743"/>
                    <a:pt x="298" y="757"/>
                  </a:cubicBezTo>
                  <a:cubicBezTo>
                    <a:pt x="307" y="783"/>
                    <a:pt x="319" y="803"/>
                    <a:pt x="328" y="829"/>
                  </a:cubicBezTo>
                  <a:cubicBezTo>
                    <a:pt x="331" y="837"/>
                    <a:pt x="340" y="865"/>
                    <a:pt x="340" y="865"/>
                  </a:cubicBezTo>
                  <a:cubicBezTo>
                    <a:pt x="352" y="869"/>
                    <a:pt x="376" y="877"/>
                    <a:pt x="376" y="877"/>
                  </a:cubicBezTo>
                  <a:cubicBezTo>
                    <a:pt x="382" y="875"/>
                    <a:pt x="390" y="875"/>
                    <a:pt x="394" y="871"/>
                  </a:cubicBezTo>
                  <a:cubicBezTo>
                    <a:pt x="398" y="867"/>
                    <a:pt x="395" y="857"/>
                    <a:pt x="400" y="853"/>
                  </a:cubicBezTo>
                  <a:cubicBezTo>
                    <a:pt x="414" y="841"/>
                    <a:pt x="436" y="845"/>
                    <a:pt x="454" y="841"/>
                  </a:cubicBezTo>
                  <a:cubicBezTo>
                    <a:pt x="467" y="801"/>
                    <a:pt x="503" y="799"/>
                    <a:pt x="538" y="787"/>
                  </a:cubicBezTo>
                  <a:cubicBezTo>
                    <a:pt x="526" y="728"/>
                    <a:pt x="533" y="738"/>
                    <a:pt x="598" y="751"/>
                  </a:cubicBezTo>
                  <a:cubicBezTo>
                    <a:pt x="627" y="770"/>
                    <a:pt x="614" y="756"/>
                    <a:pt x="628" y="799"/>
                  </a:cubicBezTo>
                  <a:cubicBezTo>
                    <a:pt x="630" y="805"/>
                    <a:pt x="640" y="802"/>
                    <a:pt x="646" y="805"/>
                  </a:cubicBezTo>
                  <a:cubicBezTo>
                    <a:pt x="687" y="826"/>
                    <a:pt x="638" y="811"/>
                    <a:pt x="688" y="823"/>
                  </a:cubicBezTo>
                  <a:cubicBezTo>
                    <a:pt x="700" y="819"/>
                    <a:pt x="712" y="815"/>
                    <a:pt x="724" y="811"/>
                  </a:cubicBezTo>
                  <a:cubicBezTo>
                    <a:pt x="736" y="807"/>
                    <a:pt x="736" y="775"/>
                    <a:pt x="736" y="775"/>
                  </a:cubicBezTo>
                  <a:cubicBezTo>
                    <a:pt x="734" y="769"/>
                    <a:pt x="734" y="761"/>
                    <a:pt x="730" y="757"/>
                  </a:cubicBezTo>
                  <a:cubicBezTo>
                    <a:pt x="726" y="753"/>
                    <a:pt x="712" y="745"/>
                    <a:pt x="712" y="751"/>
                  </a:cubicBezTo>
                  <a:cubicBezTo>
                    <a:pt x="712" y="758"/>
                    <a:pt x="723" y="761"/>
                    <a:pt x="730" y="763"/>
                  </a:cubicBezTo>
                  <a:cubicBezTo>
                    <a:pt x="747" y="769"/>
                    <a:pt x="767" y="769"/>
                    <a:pt x="784" y="775"/>
                  </a:cubicBezTo>
                  <a:cubicBezTo>
                    <a:pt x="800" y="823"/>
                    <a:pt x="776" y="767"/>
                    <a:pt x="808" y="799"/>
                  </a:cubicBezTo>
                  <a:cubicBezTo>
                    <a:pt x="835" y="826"/>
                    <a:pt x="820" y="834"/>
                    <a:pt x="850" y="847"/>
                  </a:cubicBezTo>
                  <a:cubicBezTo>
                    <a:pt x="858" y="850"/>
                    <a:pt x="866" y="851"/>
                    <a:pt x="874" y="853"/>
                  </a:cubicBezTo>
                  <a:cubicBezTo>
                    <a:pt x="886" y="857"/>
                    <a:pt x="910" y="865"/>
                    <a:pt x="910" y="865"/>
                  </a:cubicBezTo>
                  <a:cubicBezTo>
                    <a:pt x="934" y="849"/>
                    <a:pt x="957" y="840"/>
                    <a:pt x="982" y="823"/>
                  </a:cubicBezTo>
                  <a:cubicBezTo>
                    <a:pt x="994" y="815"/>
                    <a:pt x="1018" y="799"/>
                    <a:pt x="1018" y="799"/>
                  </a:cubicBezTo>
                  <a:cubicBezTo>
                    <a:pt x="1012" y="795"/>
                    <a:pt x="1006" y="790"/>
                    <a:pt x="1000" y="787"/>
                  </a:cubicBezTo>
                  <a:cubicBezTo>
                    <a:pt x="994" y="784"/>
                    <a:pt x="985" y="786"/>
                    <a:pt x="982" y="781"/>
                  </a:cubicBezTo>
                  <a:cubicBezTo>
                    <a:pt x="973" y="765"/>
                    <a:pt x="976" y="744"/>
                    <a:pt x="970" y="727"/>
                  </a:cubicBezTo>
                  <a:cubicBezTo>
                    <a:pt x="962" y="660"/>
                    <a:pt x="960" y="669"/>
                    <a:pt x="892" y="661"/>
                  </a:cubicBezTo>
                  <a:cubicBezTo>
                    <a:pt x="888" y="655"/>
                    <a:pt x="880" y="650"/>
                    <a:pt x="880" y="643"/>
                  </a:cubicBezTo>
                  <a:cubicBezTo>
                    <a:pt x="880" y="631"/>
                    <a:pt x="906" y="601"/>
                    <a:pt x="916" y="595"/>
                  </a:cubicBezTo>
                  <a:cubicBezTo>
                    <a:pt x="926" y="564"/>
                    <a:pt x="937" y="550"/>
                    <a:pt x="922" y="517"/>
                  </a:cubicBezTo>
                  <a:cubicBezTo>
                    <a:pt x="917" y="505"/>
                    <a:pt x="870" y="494"/>
                    <a:pt x="868" y="493"/>
                  </a:cubicBezTo>
                  <a:cubicBezTo>
                    <a:pt x="856" y="485"/>
                    <a:pt x="832" y="469"/>
                    <a:pt x="832" y="469"/>
                  </a:cubicBezTo>
                  <a:cubicBezTo>
                    <a:pt x="823" y="441"/>
                    <a:pt x="828" y="421"/>
                    <a:pt x="802" y="403"/>
                  </a:cubicBezTo>
                  <a:cubicBezTo>
                    <a:pt x="794" y="378"/>
                    <a:pt x="781" y="383"/>
                    <a:pt x="766" y="361"/>
                  </a:cubicBezTo>
                  <a:cubicBezTo>
                    <a:pt x="772" y="296"/>
                    <a:pt x="768" y="268"/>
                    <a:pt x="832" y="247"/>
                  </a:cubicBezTo>
                  <a:cubicBezTo>
                    <a:pt x="855" y="212"/>
                    <a:pt x="840" y="182"/>
                    <a:pt x="802" y="169"/>
                  </a:cubicBezTo>
                  <a:cubicBezTo>
                    <a:pt x="795" y="147"/>
                    <a:pt x="798" y="115"/>
                    <a:pt x="784" y="97"/>
                  </a:cubicBezTo>
                  <a:cubicBezTo>
                    <a:pt x="778" y="89"/>
                    <a:pt x="749" y="77"/>
                    <a:pt x="742" y="73"/>
                  </a:cubicBezTo>
                  <a:cubicBezTo>
                    <a:pt x="730" y="66"/>
                    <a:pt x="706" y="49"/>
                    <a:pt x="706" y="49"/>
                  </a:cubicBezTo>
                  <a:cubicBezTo>
                    <a:pt x="674" y="51"/>
                    <a:pt x="642" y="50"/>
                    <a:pt x="610" y="55"/>
                  </a:cubicBezTo>
                  <a:cubicBezTo>
                    <a:pt x="587" y="59"/>
                    <a:pt x="594" y="71"/>
                    <a:pt x="586" y="85"/>
                  </a:cubicBezTo>
                  <a:cubicBezTo>
                    <a:pt x="565" y="122"/>
                    <a:pt x="570" y="115"/>
                    <a:pt x="544" y="133"/>
                  </a:cubicBezTo>
                  <a:cubicBezTo>
                    <a:pt x="510" y="122"/>
                    <a:pt x="530" y="131"/>
                    <a:pt x="490" y="91"/>
                  </a:cubicBezTo>
                  <a:cubicBezTo>
                    <a:pt x="480" y="81"/>
                    <a:pt x="466" y="75"/>
                    <a:pt x="454" y="67"/>
                  </a:cubicBezTo>
                  <a:cubicBezTo>
                    <a:pt x="448" y="63"/>
                    <a:pt x="436" y="55"/>
                    <a:pt x="436" y="55"/>
                  </a:cubicBezTo>
                  <a:cubicBezTo>
                    <a:pt x="418" y="57"/>
                    <a:pt x="399" y="54"/>
                    <a:pt x="382" y="61"/>
                  </a:cubicBezTo>
                  <a:cubicBezTo>
                    <a:pt x="362" y="69"/>
                    <a:pt x="386" y="89"/>
                    <a:pt x="370" y="73"/>
                  </a:cubicBezTo>
                </a:path>
              </a:pathLst>
            </a:custGeom>
            <a:solidFill>
              <a:srgbClr val="002254"/>
            </a:solidFill>
            <a:ln w="28575" cap="flat" cmpd="sng">
              <a:solidFill>
                <a:srgbClr val="C0C0C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sz="2400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sz="2400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sz="2400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sz="2400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9pPr>
            </a:lstStyle>
            <a:p>
              <a:endParaRPr lang="ko-KR" altLang="en-US" sz="2052" dirty="0">
                <a:latin typeface="G마켓 산스 TTF Medium" panose="02000000000000000000" pitchFamily="2" charset="-127"/>
                <a:ea typeface="G마켓 산스 TTF Medium" panose="02000000000000000000" pitchFamily="2" charset="-127"/>
              </a:endParaRPr>
            </a:p>
          </p:txBody>
        </p:sp>
        <p:sp>
          <p:nvSpPr>
            <p:cNvPr id="139" name="Freeform 12">
              <a:extLst>
                <a:ext uri="{FF2B5EF4-FFF2-40B4-BE49-F238E27FC236}">
                  <a16:creationId xmlns:a16="http://schemas.microsoft.com/office/drawing/2014/main" xmlns="" id="{02B2B035-6F9D-4376-A5F0-436CF3D175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5315" y="6868146"/>
              <a:ext cx="757970" cy="393712"/>
            </a:xfrm>
            <a:custGeom>
              <a:avLst/>
              <a:gdLst/>
              <a:ahLst/>
              <a:cxnLst>
                <a:cxn ang="0">
                  <a:pos x="175" y="66"/>
                </a:cxn>
                <a:cxn ang="0">
                  <a:pos x="139" y="96"/>
                </a:cxn>
                <a:cxn ang="0">
                  <a:pos x="133" y="120"/>
                </a:cxn>
                <a:cxn ang="0">
                  <a:pos x="97" y="132"/>
                </a:cxn>
                <a:cxn ang="0">
                  <a:pos x="43" y="156"/>
                </a:cxn>
                <a:cxn ang="0">
                  <a:pos x="49" y="288"/>
                </a:cxn>
                <a:cxn ang="0">
                  <a:pos x="55" y="306"/>
                </a:cxn>
                <a:cxn ang="0">
                  <a:pos x="91" y="330"/>
                </a:cxn>
                <a:cxn ang="0">
                  <a:pos x="103" y="348"/>
                </a:cxn>
                <a:cxn ang="0">
                  <a:pos x="133" y="300"/>
                </a:cxn>
                <a:cxn ang="0">
                  <a:pos x="151" y="294"/>
                </a:cxn>
                <a:cxn ang="0">
                  <a:pos x="205" y="300"/>
                </a:cxn>
                <a:cxn ang="0">
                  <a:pos x="295" y="312"/>
                </a:cxn>
                <a:cxn ang="0">
                  <a:pos x="325" y="288"/>
                </a:cxn>
                <a:cxn ang="0">
                  <a:pos x="379" y="276"/>
                </a:cxn>
                <a:cxn ang="0">
                  <a:pos x="433" y="264"/>
                </a:cxn>
                <a:cxn ang="0">
                  <a:pos x="493" y="210"/>
                </a:cxn>
                <a:cxn ang="0">
                  <a:pos x="529" y="180"/>
                </a:cxn>
                <a:cxn ang="0">
                  <a:pos x="535" y="162"/>
                </a:cxn>
                <a:cxn ang="0">
                  <a:pos x="571" y="138"/>
                </a:cxn>
                <a:cxn ang="0">
                  <a:pos x="553" y="84"/>
                </a:cxn>
                <a:cxn ang="0">
                  <a:pos x="499" y="30"/>
                </a:cxn>
                <a:cxn ang="0">
                  <a:pos x="487" y="12"/>
                </a:cxn>
                <a:cxn ang="0">
                  <a:pos x="451" y="0"/>
                </a:cxn>
                <a:cxn ang="0">
                  <a:pos x="373" y="42"/>
                </a:cxn>
                <a:cxn ang="0">
                  <a:pos x="337" y="30"/>
                </a:cxn>
                <a:cxn ang="0">
                  <a:pos x="319" y="24"/>
                </a:cxn>
                <a:cxn ang="0">
                  <a:pos x="253" y="36"/>
                </a:cxn>
                <a:cxn ang="0">
                  <a:pos x="193" y="42"/>
                </a:cxn>
                <a:cxn ang="0">
                  <a:pos x="175" y="66"/>
                </a:cxn>
              </a:cxnLst>
              <a:rect l="0" t="0" r="r" b="b"/>
              <a:pathLst>
                <a:path w="582" h="374">
                  <a:moveTo>
                    <a:pt x="175" y="66"/>
                  </a:moveTo>
                  <a:cubicBezTo>
                    <a:pt x="186" y="98"/>
                    <a:pt x="168" y="89"/>
                    <a:pt x="139" y="96"/>
                  </a:cubicBezTo>
                  <a:cubicBezTo>
                    <a:pt x="137" y="104"/>
                    <a:pt x="139" y="115"/>
                    <a:pt x="133" y="120"/>
                  </a:cubicBezTo>
                  <a:cubicBezTo>
                    <a:pt x="123" y="128"/>
                    <a:pt x="97" y="132"/>
                    <a:pt x="97" y="132"/>
                  </a:cubicBezTo>
                  <a:cubicBezTo>
                    <a:pt x="71" y="171"/>
                    <a:pt x="83" y="129"/>
                    <a:pt x="43" y="156"/>
                  </a:cubicBezTo>
                  <a:cubicBezTo>
                    <a:pt x="27" y="205"/>
                    <a:pt x="0" y="239"/>
                    <a:pt x="49" y="288"/>
                  </a:cubicBezTo>
                  <a:cubicBezTo>
                    <a:pt x="51" y="294"/>
                    <a:pt x="51" y="302"/>
                    <a:pt x="55" y="306"/>
                  </a:cubicBezTo>
                  <a:cubicBezTo>
                    <a:pt x="65" y="316"/>
                    <a:pt x="91" y="330"/>
                    <a:pt x="91" y="330"/>
                  </a:cubicBezTo>
                  <a:cubicBezTo>
                    <a:pt x="95" y="336"/>
                    <a:pt x="97" y="343"/>
                    <a:pt x="103" y="348"/>
                  </a:cubicBezTo>
                  <a:cubicBezTo>
                    <a:pt x="135" y="374"/>
                    <a:pt x="127" y="311"/>
                    <a:pt x="133" y="300"/>
                  </a:cubicBezTo>
                  <a:cubicBezTo>
                    <a:pt x="136" y="295"/>
                    <a:pt x="145" y="296"/>
                    <a:pt x="151" y="294"/>
                  </a:cubicBezTo>
                  <a:cubicBezTo>
                    <a:pt x="193" y="308"/>
                    <a:pt x="175" y="310"/>
                    <a:pt x="205" y="300"/>
                  </a:cubicBezTo>
                  <a:cubicBezTo>
                    <a:pt x="223" y="247"/>
                    <a:pt x="283" y="263"/>
                    <a:pt x="295" y="312"/>
                  </a:cubicBezTo>
                  <a:cubicBezTo>
                    <a:pt x="355" y="297"/>
                    <a:pt x="293" y="320"/>
                    <a:pt x="325" y="288"/>
                  </a:cubicBezTo>
                  <a:cubicBezTo>
                    <a:pt x="338" y="275"/>
                    <a:pt x="361" y="279"/>
                    <a:pt x="379" y="276"/>
                  </a:cubicBezTo>
                  <a:cubicBezTo>
                    <a:pt x="408" y="257"/>
                    <a:pt x="403" y="274"/>
                    <a:pt x="433" y="264"/>
                  </a:cubicBezTo>
                  <a:cubicBezTo>
                    <a:pt x="445" y="218"/>
                    <a:pt x="462" y="236"/>
                    <a:pt x="493" y="210"/>
                  </a:cubicBezTo>
                  <a:cubicBezTo>
                    <a:pt x="539" y="172"/>
                    <a:pt x="484" y="210"/>
                    <a:pt x="529" y="180"/>
                  </a:cubicBezTo>
                  <a:cubicBezTo>
                    <a:pt x="531" y="174"/>
                    <a:pt x="531" y="166"/>
                    <a:pt x="535" y="162"/>
                  </a:cubicBezTo>
                  <a:cubicBezTo>
                    <a:pt x="545" y="152"/>
                    <a:pt x="571" y="138"/>
                    <a:pt x="571" y="138"/>
                  </a:cubicBezTo>
                  <a:cubicBezTo>
                    <a:pt x="580" y="112"/>
                    <a:pt x="582" y="94"/>
                    <a:pt x="553" y="84"/>
                  </a:cubicBezTo>
                  <a:cubicBezTo>
                    <a:pt x="532" y="53"/>
                    <a:pt x="538" y="43"/>
                    <a:pt x="499" y="30"/>
                  </a:cubicBezTo>
                  <a:cubicBezTo>
                    <a:pt x="495" y="24"/>
                    <a:pt x="493" y="16"/>
                    <a:pt x="487" y="12"/>
                  </a:cubicBezTo>
                  <a:cubicBezTo>
                    <a:pt x="476" y="5"/>
                    <a:pt x="451" y="0"/>
                    <a:pt x="451" y="0"/>
                  </a:cubicBezTo>
                  <a:cubicBezTo>
                    <a:pt x="430" y="31"/>
                    <a:pt x="409" y="35"/>
                    <a:pt x="373" y="42"/>
                  </a:cubicBezTo>
                  <a:cubicBezTo>
                    <a:pt x="361" y="38"/>
                    <a:pt x="349" y="34"/>
                    <a:pt x="337" y="30"/>
                  </a:cubicBezTo>
                  <a:cubicBezTo>
                    <a:pt x="331" y="28"/>
                    <a:pt x="319" y="24"/>
                    <a:pt x="319" y="24"/>
                  </a:cubicBezTo>
                  <a:cubicBezTo>
                    <a:pt x="292" y="42"/>
                    <a:pt x="286" y="43"/>
                    <a:pt x="253" y="36"/>
                  </a:cubicBezTo>
                  <a:cubicBezTo>
                    <a:pt x="233" y="38"/>
                    <a:pt x="212" y="36"/>
                    <a:pt x="193" y="42"/>
                  </a:cubicBezTo>
                  <a:cubicBezTo>
                    <a:pt x="181" y="46"/>
                    <a:pt x="175" y="98"/>
                    <a:pt x="175" y="66"/>
                  </a:cubicBezTo>
                  <a:close/>
                </a:path>
              </a:pathLst>
            </a:custGeom>
            <a:solidFill>
              <a:srgbClr val="002254"/>
            </a:solidFill>
            <a:ln w="28575" cap="flat" cmpd="sng">
              <a:solidFill>
                <a:srgbClr val="C0C0C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sz="2400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sz="2400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sz="2400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sz="2400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9pPr>
            </a:lstStyle>
            <a:p>
              <a:endParaRPr lang="ko-KR" altLang="en-US" sz="2052" dirty="0">
                <a:latin typeface="G마켓 산스 TTF Medium" panose="02000000000000000000" pitchFamily="2" charset="-127"/>
                <a:ea typeface="G마켓 산스 TTF Medium" panose="02000000000000000000" pitchFamily="2" charset="-127"/>
              </a:endParaRPr>
            </a:p>
          </p:txBody>
        </p:sp>
        <p:sp>
          <p:nvSpPr>
            <p:cNvPr id="140" name="Freeform 13">
              <a:extLst>
                <a:ext uri="{FF2B5EF4-FFF2-40B4-BE49-F238E27FC236}">
                  <a16:creationId xmlns:a16="http://schemas.microsoft.com/office/drawing/2014/main" xmlns="" id="{E5BA217A-61C0-42EC-94DB-500325E72C0B}"/>
                </a:ext>
              </a:extLst>
            </p:cNvPr>
            <p:cNvSpPr>
              <a:spLocks/>
            </p:cNvSpPr>
            <p:nvPr/>
          </p:nvSpPr>
          <p:spPr bwMode="auto">
            <a:xfrm>
              <a:off x="883177" y="4148673"/>
              <a:ext cx="529861" cy="198899"/>
            </a:xfrm>
            <a:custGeom>
              <a:avLst/>
              <a:gdLst/>
              <a:ahLst/>
              <a:cxnLst>
                <a:cxn ang="0">
                  <a:pos x="197" y="6"/>
                </a:cxn>
                <a:cxn ang="0">
                  <a:pos x="167" y="48"/>
                </a:cxn>
                <a:cxn ang="0">
                  <a:pos x="155" y="30"/>
                </a:cxn>
                <a:cxn ang="0">
                  <a:pos x="119" y="18"/>
                </a:cxn>
                <a:cxn ang="0">
                  <a:pos x="59" y="24"/>
                </a:cxn>
                <a:cxn ang="0">
                  <a:pos x="53" y="42"/>
                </a:cxn>
                <a:cxn ang="0">
                  <a:pos x="17" y="66"/>
                </a:cxn>
                <a:cxn ang="0">
                  <a:pos x="29" y="114"/>
                </a:cxn>
                <a:cxn ang="0">
                  <a:pos x="41" y="150"/>
                </a:cxn>
                <a:cxn ang="0">
                  <a:pos x="77" y="174"/>
                </a:cxn>
                <a:cxn ang="0">
                  <a:pos x="143" y="150"/>
                </a:cxn>
                <a:cxn ang="0">
                  <a:pos x="149" y="180"/>
                </a:cxn>
                <a:cxn ang="0">
                  <a:pos x="263" y="162"/>
                </a:cxn>
                <a:cxn ang="0">
                  <a:pos x="323" y="84"/>
                </a:cxn>
                <a:cxn ang="0">
                  <a:pos x="341" y="90"/>
                </a:cxn>
                <a:cxn ang="0">
                  <a:pos x="377" y="78"/>
                </a:cxn>
                <a:cxn ang="0">
                  <a:pos x="395" y="84"/>
                </a:cxn>
                <a:cxn ang="0">
                  <a:pos x="407" y="48"/>
                </a:cxn>
                <a:cxn ang="0">
                  <a:pos x="383" y="12"/>
                </a:cxn>
                <a:cxn ang="0">
                  <a:pos x="347" y="0"/>
                </a:cxn>
                <a:cxn ang="0">
                  <a:pos x="311" y="6"/>
                </a:cxn>
                <a:cxn ang="0">
                  <a:pos x="305" y="24"/>
                </a:cxn>
                <a:cxn ang="0">
                  <a:pos x="287" y="30"/>
                </a:cxn>
                <a:cxn ang="0">
                  <a:pos x="197" y="6"/>
                </a:cxn>
              </a:cxnLst>
              <a:rect l="0" t="0" r="r" b="b"/>
              <a:pathLst>
                <a:path w="407" h="190">
                  <a:moveTo>
                    <a:pt x="197" y="6"/>
                  </a:moveTo>
                  <a:cubicBezTo>
                    <a:pt x="183" y="48"/>
                    <a:pt x="197" y="38"/>
                    <a:pt x="167" y="48"/>
                  </a:cubicBezTo>
                  <a:cubicBezTo>
                    <a:pt x="163" y="42"/>
                    <a:pt x="161" y="34"/>
                    <a:pt x="155" y="30"/>
                  </a:cubicBezTo>
                  <a:cubicBezTo>
                    <a:pt x="144" y="23"/>
                    <a:pt x="119" y="18"/>
                    <a:pt x="119" y="18"/>
                  </a:cubicBezTo>
                  <a:cubicBezTo>
                    <a:pt x="99" y="20"/>
                    <a:pt x="78" y="17"/>
                    <a:pt x="59" y="24"/>
                  </a:cubicBezTo>
                  <a:cubicBezTo>
                    <a:pt x="53" y="26"/>
                    <a:pt x="57" y="37"/>
                    <a:pt x="53" y="42"/>
                  </a:cubicBezTo>
                  <a:cubicBezTo>
                    <a:pt x="40" y="61"/>
                    <a:pt x="36" y="60"/>
                    <a:pt x="17" y="66"/>
                  </a:cubicBezTo>
                  <a:cubicBezTo>
                    <a:pt x="0" y="91"/>
                    <a:pt x="4" y="98"/>
                    <a:pt x="29" y="114"/>
                  </a:cubicBezTo>
                  <a:cubicBezTo>
                    <a:pt x="33" y="126"/>
                    <a:pt x="30" y="143"/>
                    <a:pt x="41" y="150"/>
                  </a:cubicBezTo>
                  <a:cubicBezTo>
                    <a:pt x="53" y="158"/>
                    <a:pt x="77" y="174"/>
                    <a:pt x="77" y="174"/>
                  </a:cubicBezTo>
                  <a:cubicBezTo>
                    <a:pt x="103" y="148"/>
                    <a:pt x="105" y="142"/>
                    <a:pt x="143" y="150"/>
                  </a:cubicBezTo>
                  <a:cubicBezTo>
                    <a:pt x="145" y="160"/>
                    <a:pt x="139" y="177"/>
                    <a:pt x="149" y="180"/>
                  </a:cubicBezTo>
                  <a:cubicBezTo>
                    <a:pt x="183" y="190"/>
                    <a:pt x="229" y="171"/>
                    <a:pt x="263" y="162"/>
                  </a:cubicBezTo>
                  <a:cubicBezTo>
                    <a:pt x="270" y="120"/>
                    <a:pt x="279" y="95"/>
                    <a:pt x="323" y="84"/>
                  </a:cubicBezTo>
                  <a:cubicBezTo>
                    <a:pt x="329" y="86"/>
                    <a:pt x="335" y="91"/>
                    <a:pt x="341" y="90"/>
                  </a:cubicBezTo>
                  <a:cubicBezTo>
                    <a:pt x="354" y="89"/>
                    <a:pt x="377" y="78"/>
                    <a:pt x="377" y="78"/>
                  </a:cubicBezTo>
                  <a:cubicBezTo>
                    <a:pt x="383" y="80"/>
                    <a:pt x="391" y="88"/>
                    <a:pt x="395" y="84"/>
                  </a:cubicBezTo>
                  <a:cubicBezTo>
                    <a:pt x="404" y="75"/>
                    <a:pt x="407" y="48"/>
                    <a:pt x="407" y="48"/>
                  </a:cubicBezTo>
                  <a:cubicBezTo>
                    <a:pt x="401" y="24"/>
                    <a:pt x="406" y="22"/>
                    <a:pt x="383" y="12"/>
                  </a:cubicBezTo>
                  <a:cubicBezTo>
                    <a:pt x="371" y="7"/>
                    <a:pt x="347" y="0"/>
                    <a:pt x="347" y="0"/>
                  </a:cubicBezTo>
                  <a:cubicBezTo>
                    <a:pt x="335" y="2"/>
                    <a:pt x="322" y="0"/>
                    <a:pt x="311" y="6"/>
                  </a:cubicBezTo>
                  <a:cubicBezTo>
                    <a:pt x="306" y="9"/>
                    <a:pt x="309" y="20"/>
                    <a:pt x="305" y="24"/>
                  </a:cubicBezTo>
                  <a:cubicBezTo>
                    <a:pt x="301" y="28"/>
                    <a:pt x="293" y="28"/>
                    <a:pt x="287" y="30"/>
                  </a:cubicBezTo>
                  <a:cubicBezTo>
                    <a:pt x="198" y="17"/>
                    <a:pt x="284" y="6"/>
                    <a:pt x="197" y="6"/>
                  </a:cubicBezTo>
                  <a:close/>
                </a:path>
              </a:pathLst>
            </a:custGeom>
            <a:solidFill>
              <a:srgbClr val="002254"/>
            </a:solidFill>
            <a:ln w="28575" cap="flat" cmpd="sng">
              <a:solidFill>
                <a:srgbClr val="C0C0C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sz="2400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sz="2400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sz="2400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sz="2400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9pPr>
            </a:lstStyle>
            <a:p>
              <a:endParaRPr lang="ko-KR" altLang="en-US" sz="2052" dirty="0">
                <a:latin typeface="G마켓 산스 TTF Medium" panose="02000000000000000000" pitchFamily="2" charset="-127"/>
                <a:ea typeface="G마켓 산스 TTF Medium" panose="02000000000000000000" pitchFamily="2" charset="-127"/>
              </a:endParaRPr>
            </a:p>
          </p:txBody>
        </p:sp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xmlns="" id="{A362E000-C08A-4A95-977D-7923FD4D036A}"/>
                </a:ext>
              </a:extLst>
            </p:cNvPr>
            <p:cNvSpPr txBox="1"/>
            <p:nvPr/>
          </p:nvSpPr>
          <p:spPr>
            <a:xfrm>
              <a:off x="2880550" y="3838881"/>
              <a:ext cx="199986" cy="3213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ko-KR" altLang="en-US" sz="1197" b="1" dirty="0">
                <a:solidFill>
                  <a:schemeClr val="bg1"/>
                </a:solidFill>
                <a:latin typeface="G마켓 산스 TTF Medium" panose="02000000000000000000" pitchFamily="2" charset="-127"/>
                <a:ea typeface="G마켓 산스 TTF Light" panose="02000000000000000000" pitchFamily="2" charset="-127"/>
              </a:endParaRPr>
            </a:p>
          </p:txBody>
        </p:sp>
        <p:sp>
          <p:nvSpPr>
            <p:cNvPr id="153" name="TextBox 152">
              <a:extLst>
                <a:ext uri="{FF2B5EF4-FFF2-40B4-BE49-F238E27FC236}">
                  <a16:creationId xmlns:a16="http://schemas.microsoft.com/office/drawing/2014/main" xmlns="" id="{F27E1B68-2508-4858-946E-A7271691BE1F}"/>
                </a:ext>
              </a:extLst>
            </p:cNvPr>
            <p:cNvSpPr txBox="1"/>
            <p:nvPr/>
          </p:nvSpPr>
          <p:spPr>
            <a:xfrm>
              <a:off x="2865742" y="3704553"/>
              <a:ext cx="854523" cy="2296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684" dirty="0" err="1">
                  <a:solidFill>
                    <a:schemeClr val="bg1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K_Gangleng</a:t>
              </a:r>
              <a:endParaRPr lang="ko-KR" altLang="en-US" sz="684" dirty="0">
                <a:solidFill>
                  <a:schemeClr val="bg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endParaRPr>
            </a:p>
          </p:txBody>
        </p:sp>
        <p:sp>
          <p:nvSpPr>
            <p:cNvPr id="154" name="TextBox 153">
              <a:extLst>
                <a:ext uri="{FF2B5EF4-FFF2-40B4-BE49-F238E27FC236}">
                  <a16:creationId xmlns:a16="http://schemas.microsoft.com/office/drawing/2014/main" xmlns="" id="{CEEFC6C9-600B-43E4-89B6-E7940F1E771F}"/>
                </a:ext>
              </a:extLst>
            </p:cNvPr>
            <p:cNvSpPr txBox="1"/>
            <p:nvPr/>
          </p:nvSpPr>
          <p:spPr>
            <a:xfrm>
              <a:off x="1847704" y="4142445"/>
              <a:ext cx="674665" cy="2296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684" dirty="0" err="1">
                  <a:solidFill>
                    <a:schemeClr val="bg1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K_icheon</a:t>
              </a:r>
              <a:endParaRPr lang="ko-KR" altLang="en-US" sz="684" dirty="0">
                <a:solidFill>
                  <a:schemeClr val="bg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endParaRPr>
            </a:p>
          </p:txBody>
        </p:sp>
        <p:sp>
          <p:nvSpPr>
            <p:cNvPr id="155" name="TextBox 154">
              <a:extLst>
                <a:ext uri="{FF2B5EF4-FFF2-40B4-BE49-F238E27FC236}">
                  <a16:creationId xmlns:a16="http://schemas.microsoft.com/office/drawing/2014/main" xmlns="" id="{D95F67CC-F861-4CA4-A638-7BFEB60E5C3C}"/>
                </a:ext>
              </a:extLst>
            </p:cNvPr>
            <p:cNvSpPr txBox="1"/>
            <p:nvPr/>
          </p:nvSpPr>
          <p:spPr>
            <a:xfrm>
              <a:off x="1586015" y="4672246"/>
              <a:ext cx="858007" cy="2296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684" dirty="0" err="1">
                  <a:solidFill>
                    <a:schemeClr val="bg1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K_cheonyang</a:t>
              </a:r>
              <a:endParaRPr lang="ko-KR" altLang="en-US" sz="684" dirty="0">
                <a:solidFill>
                  <a:schemeClr val="bg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endParaRPr>
            </a:p>
          </p:txBody>
        </p:sp>
        <p:sp>
          <p:nvSpPr>
            <p:cNvPr id="156" name="TextBox 155">
              <a:extLst>
                <a:ext uri="{FF2B5EF4-FFF2-40B4-BE49-F238E27FC236}">
                  <a16:creationId xmlns:a16="http://schemas.microsoft.com/office/drawing/2014/main" xmlns="" id="{EAD9E0E1-D792-4058-96E3-77856CC7EB46}"/>
                </a:ext>
              </a:extLst>
            </p:cNvPr>
            <p:cNvSpPr txBox="1"/>
            <p:nvPr/>
          </p:nvSpPr>
          <p:spPr>
            <a:xfrm>
              <a:off x="1120142" y="6967256"/>
              <a:ext cx="620685" cy="2296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684" dirty="0" err="1">
                  <a:solidFill>
                    <a:schemeClr val="bg1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K_Jeju</a:t>
              </a:r>
              <a:endParaRPr lang="ko-KR" altLang="en-US" sz="684" dirty="0">
                <a:solidFill>
                  <a:schemeClr val="bg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endParaRPr>
            </a:p>
          </p:txBody>
        </p:sp>
        <p:sp>
          <p:nvSpPr>
            <p:cNvPr id="205" name="타원 204">
              <a:extLst>
                <a:ext uri="{FF2B5EF4-FFF2-40B4-BE49-F238E27FC236}">
                  <a16:creationId xmlns:a16="http://schemas.microsoft.com/office/drawing/2014/main" xmlns="" id="{220F2DC0-CCDE-43C7-A023-BC1EBA263745}"/>
                </a:ext>
              </a:extLst>
            </p:cNvPr>
            <p:cNvSpPr/>
            <p:nvPr/>
          </p:nvSpPr>
          <p:spPr>
            <a:xfrm>
              <a:off x="1597400" y="4755615"/>
              <a:ext cx="45719" cy="45719"/>
            </a:xfrm>
            <a:prstGeom prst="ellipse">
              <a:avLst/>
            </a:prstGeom>
            <a:solidFill>
              <a:srgbClr val="5BBF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539" dirty="0">
                <a:latin typeface="G마켓 산스 TTF Medium" panose="02000000000000000000" pitchFamily="2" charset="-127"/>
                <a:ea typeface="G마켓 산스 TTF Light" panose="02000000000000000000" pitchFamily="2" charset="-127"/>
              </a:endParaRPr>
            </a:p>
          </p:txBody>
        </p:sp>
        <p:sp>
          <p:nvSpPr>
            <p:cNvPr id="206" name="타원 205">
              <a:extLst>
                <a:ext uri="{FF2B5EF4-FFF2-40B4-BE49-F238E27FC236}">
                  <a16:creationId xmlns:a16="http://schemas.microsoft.com/office/drawing/2014/main" xmlns="" id="{7E6EE064-CD68-4696-9410-F8C4814561DE}"/>
                </a:ext>
              </a:extLst>
            </p:cNvPr>
            <p:cNvSpPr/>
            <p:nvPr/>
          </p:nvSpPr>
          <p:spPr>
            <a:xfrm>
              <a:off x="2285336" y="4220415"/>
              <a:ext cx="45719" cy="45719"/>
            </a:xfrm>
            <a:prstGeom prst="ellipse">
              <a:avLst/>
            </a:prstGeom>
            <a:solidFill>
              <a:srgbClr val="F21B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539" dirty="0">
                <a:latin typeface="G마켓 산스 TTF Medium" panose="02000000000000000000" pitchFamily="2" charset="-127"/>
                <a:ea typeface="G마켓 산스 TTF Light" panose="02000000000000000000" pitchFamily="2" charset="-127"/>
              </a:endParaRPr>
            </a:p>
          </p:txBody>
        </p:sp>
        <p:sp>
          <p:nvSpPr>
            <p:cNvPr id="207" name="타원 206">
              <a:extLst>
                <a:ext uri="{FF2B5EF4-FFF2-40B4-BE49-F238E27FC236}">
                  <a16:creationId xmlns:a16="http://schemas.microsoft.com/office/drawing/2014/main" xmlns="" id="{97FE28C5-1FAD-4B92-BFD4-ED8545320CFD}"/>
                </a:ext>
              </a:extLst>
            </p:cNvPr>
            <p:cNvSpPr/>
            <p:nvPr/>
          </p:nvSpPr>
          <p:spPr>
            <a:xfrm>
              <a:off x="3303739" y="3782848"/>
              <a:ext cx="45719" cy="45719"/>
            </a:xfrm>
            <a:prstGeom prst="ellipse">
              <a:avLst/>
            </a:prstGeom>
            <a:solidFill>
              <a:srgbClr val="F21B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539" dirty="0">
                <a:latin typeface="G마켓 산스 TTF Medium" panose="02000000000000000000" pitchFamily="2" charset="-127"/>
                <a:ea typeface="G마켓 산스 TTF Light" panose="02000000000000000000" pitchFamily="2" charset="-127"/>
              </a:endParaRPr>
            </a:p>
          </p:txBody>
        </p:sp>
        <p:sp>
          <p:nvSpPr>
            <p:cNvPr id="208" name="타원 207">
              <a:extLst>
                <a:ext uri="{FF2B5EF4-FFF2-40B4-BE49-F238E27FC236}">
                  <a16:creationId xmlns:a16="http://schemas.microsoft.com/office/drawing/2014/main" xmlns="" id="{5125678D-1325-4F4F-9C66-B415E438DEB7}"/>
                </a:ext>
              </a:extLst>
            </p:cNvPr>
            <p:cNvSpPr/>
            <p:nvPr/>
          </p:nvSpPr>
          <p:spPr>
            <a:xfrm>
              <a:off x="1565717" y="7036015"/>
              <a:ext cx="45719" cy="45719"/>
            </a:xfrm>
            <a:prstGeom prst="ellipse">
              <a:avLst/>
            </a:prstGeom>
            <a:solidFill>
              <a:srgbClr val="F21B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539" dirty="0">
                <a:latin typeface="G마켓 산스 TTF Medium" panose="02000000000000000000" pitchFamily="2" charset="-127"/>
                <a:ea typeface="G마켓 산스 TTF Light" panose="02000000000000000000" pitchFamily="2" charset="-127"/>
              </a:endParaRPr>
            </a:p>
          </p:txBody>
        </p:sp>
        <p:grpSp>
          <p:nvGrpSpPr>
            <p:cNvPr id="211" name="그룹 210">
              <a:extLst>
                <a:ext uri="{FF2B5EF4-FFF2-40B4-BE49-F238E27FC236}">
                  <a16:creationId xmlns:a16="http://schemas.microsoft.com/office/drawing/2014/main" xmlns="" id="{6C3CC3BA-38E5-4D22-BED1-02A994EF73C7}"/>
                </a:ext>
              </a:extLst>
            </p:cNvPr>
            <p:cNvGrpSpPr/>
            <p:nvPr/>
          </p:nvGrpSpPr>
          <p:grpSpPr>
            <a:xfrm>
              <a:off x="2537159" y="6606848"/>
              <a:ext cx="625317" cy="229621"/>
              <a:chOff x="2537159" y="6606848"/>
              <a:chExt cx="625317" cy="229621"/>
            </a:xfrm>
          </p:grpSpPr>
          <p:sp>
            <p:nvSpPr>
              <p:cNvPr id="209" name="타원 208">
                <a:extLst>
                  <a:ext uri="{FF2B5EF4-FFF2-40B4-BE49-F238E27FC236}">
                    <a16:creationId xmlns:a16="http://schemas.microsoft.com/office/drawing/2014/main" xmlns="" id="{8521A097-7367-4634-926B-C50BFF5E997D}"/>
                  </a:ext>
                </a:extLst>
              </p:cNvPr>
              <p:cNvSpPr/>
              <p:nvPr/>
            </p:nvSpPr>
            <p:spPr>
              <a:xfrm>
                <a:off x="2537159" y="6645802"/>
                <a:ext cx="137537" cy="137537"/>
              </a:xfrm>
              <a:prstGeom prst="ellipse">
                <a:avLst/>
              </a:prstGeom>
              <a:solidFill>
                <a:srgbClr val="F21B0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539" dirty="0">
                  <a:latin typeface="G마켓 산스 TTF Medium" panose="02000000000000000000" pitchFamily="2" charset="-127"/>
                  <a:ea typeface="G마켓 산스 TTF Light" panose="02000000000000000000" pitchFamily="2" charset="-127"/>
                </a:endParaRPr>
              </a:p>
            </p:txBody>
          </p:sp>
          <p:sp>
            <p:nvSpPr>
              <p:cNvPr id="210" name="TextBox 209">
                <a:extLst>
                  <a:ext uri="{FF2B5EF4-FFF2-40B4-BE49-F238E27FC236}">
                    <a16:creationId xmlns:a16="http://schemas.microsoft.com/office/drawing/2014/main" xmlns="" id="{44EBA0EB-936D-4F3D-A841-0F38D8A8ABCB}"/>
                  </a:ext>
                </a:extLst>
              </p:cNvPr>
              <p:cNvSpPr txBox="1"/>
              <p:nvPr/>
            </p:nvSpPr>
            <p:spPr>
              <a:xfrm>
                <a:off x="2609707" y="6606848"/>
                <a:ext cx="552769" cy="2296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684" dirty="0">
                    <a:latin typeface="G마켓 산스 TTF Medium" panose="02000000000000000000" pitchFamily="2" charset="-127"/>
                    <a:ea typeface="G마켓 산스 TTF Medium" panose="02000000000000000000" pitchFamily="2" charset="-127"/>
                  </a:rPr>
                  <a:t>KSWC</a:t>
                </a:r>
                <a:endParaRPr lang="ko-KR" altLang="en-US" sz="684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endParaRPr>
              </a:p>
            </p:txBody>
          </p:sp>
        </p:grpSp>
        <p:grpSp>
          <p:nvGrpSpPr>
            <p:cNvPr id="212" name="그룹 211">
              <a:extLst>
                <a:ext uri="{FF2B5EF4-FFF2-40B4-BE49-F238E27FC236}">
                  <a16:creationId xmlns:a16="http://schemas.microsoft.com/office/drawing/2014/main" xmlns="" id="{50990409-7384-48FD-8211-2043CDD604A3}"/>
                </a:ext>
              </a:extLst>
            </p:cNvPr>
            <p:cNvGrpSpPr/>
            <p:nvPr/>
          </p:nvGrpSpPr>
          <p:grpSpPr>
            <a:xfrm>
              <a:off x="2537159" y="6802306"/>
              <a:ext cx="625317" cy="229621"/>
              <a:chOff x="2537159" y="6606848"/>
              <a:chExt cx="625317" cy="229621"/>
            </a:xfrm>
          </p:grpSpPr>
          <p:sp>
            <p:nvSpPr>
              <p:cNvPr id="213" name="타원 212">
                <a:extLst>
                  <a:ext uri="{FF2B5EF4-FFF2-40B4-BE49-F238E27FC236}">
                    <a16:creationId xmlns:a16="http://schemas.microsoft.com/office/drawing/2014/main" xmlns="" id="{6C85A4FC-E0EB-4679-ACC0-5D293DABC4DA}"/>
                  </a:ext>
                </a:extLst>
              </p:cNvPr>
              <p:cNvSpPr/>
              <p:nvPr/>
            </p:nvSpPr>
            <p:spPr>
              <a:xfrm>
                <a:off x="2537159" y="6645802"/>
                <a:ext cx="137537" cy="137537"/>
              </a:xfrm>
              <a:prstGeom prst="ellipse">
                <a:avLst/>
              </a:prstGeom>
              <a:solidFill>
                <a:srgbClr val="5BBF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539" dirty="0">
                  <a:latin typeface="G마켓 산스 TTF Medium" panose="02000000000000000000" pitchFamily="2" charset="-127"/>
                  <a:ea typeface="G마켓 산스 TTF Light" panose="02000000000000000000" pitchFamily="2" charset="-127"/>
                </a:endParaRPr>
              </a:p>
            </p:txBody>
          </p:sp>
          <p:sp>
            <p:nvSpPr>
              <p:cNvPr id="214" name="TextBox 213">
                <a:extLst>
                  <a:ext uri="{FF2B5EF4-FFF2-40B4-BE49-F238E27FC236}">
                    <a16:creationId xmlns:a16="http://schemas.microsoft.com/office/drawing/2014/main" xmlns="" id="{98F1C7B5-8999-4326-8C07-3DCC66D52823}"/>
                  </a:ext>
                </a:extLst>
              </p:cNvPr>
              <p:cNvSpPr txBox="1"/>
              <p:nvPr/>
            </p:nvSpPr>
            <p:spPr>
              <a:xfrm>
                <a:off x="2609707" y="6606848"/>
                <a:ext cx="552769" cy="2296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684" dirty="0">
                    <a:latin typeface="G마켓 산스 TTF Medium" panose="02000000000000000000" pitchFamily="2" charset="-127"/>
                    <a:ea typeface="G마켓 산스 TTF Medium" panose="02000000000000000000" pitchFamily="2" charset="-127"/>
                  </a:rPr>
                  <a:t>KMA</a:t>
                </a:r>
                <a:endParaRPr lang="ko-KR" altLang="en-US" sz="684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endParaRPr>
              </a:p>
            </p:txBody>
          </p:sp>
        </p:grpSp>
      </p:grpSp>
      <p:graphicFrame>
        <p:nvGraphicFramePr>
          <p:cNvPr id="228" name="표 228">
            <a:extLst>
              <a:ext uri="{FF2B5EF4-FFF2-40B4-BE49-F238E27FC236}">
                <a16:creationId xmlns:a16="http://schemas.microsoft.com/office/drawing/2014/main" xmlns="" id="{BBEC1BBA-8846-4DF9-9124-79F0EA875F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70040848"/>
              </p:ext>
            </p:extLst>
          </p:nvPr>
        </p:nvGraphicFramePr>
        <p:xfrm>
          <a:off x="5028357" y="4493438"/>
          <a:ext cx="3777493" cy="20881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4903">
                  <a:extLst>
                    <a:ext uri="{9D8B030D-6E8A-4147-A177-3AD203B41FA5}">
                      <a16:colId xmlns:a16="http://schemas.microsoft.com/office/drawing/2014/main" xmlns="" val="1783223327"/>
                    </a:ext>
                  </a:extLst>
                </a:gridCol>
                <a:gridCol w="548765">
                  <a:extLst>
                    <a:ext uri="{9D8B030D-6E8A-4147-A177-3AD203B41FA5}">
                      <a16:colId xmlns:a16="http://schemas.microsoft.com/office/drawing/2014/main" xmlns="" val="3914543443"/>
                    </a:ext>
                  </a:extLst>
                </a:gridCol>
                <a:gridCol w="548765">
                  <a:extLst>
                    <a:ext uri="{9D8B030D-6E8A-4147-A177-3AD203B41FA5}">
                      <a16:colId xmlns:a16="http://schemas.microsoft.com/office/drawing/2014/main" xmlns="" val="571284844"/>
                    </a:ext>
                  </a:extLst>
                </a:gridCol>
                <a:gridCol w="548765">
                  <a:extLst>
                    <a:ext uri="{9D8B030D-6E8A-4147-A177-3AD203B41FA5}">
                      <a16:colId xmlns:a16="http://schemas.microsoft.com/office/drawing/2014/main" xmlns="" val="2976500545"/>
                    </a:ext>
                  </a:extLst>
                </a:gridCol>
                <a:gridCol w="548765">
                  <a:extLst>
                    <a:ext uri="{9D8B030D-6E8A-4147-A177-3AD203B41FA5}">
                      <a16:colId xmlns:a16="http://schemas.microsoft.com/office/drawing/2014/main" xmlns="" val="2658577624"/>
                    </a:ext>
                  </a:extLst>
                </a:gridCol>
                <a:gridCol w="548765">
                  <a:extLst>
                    <a:ext uri="{9D8B030D-6E8A-4147-A177-3AD203B41FA5}">
                      <a16:colId xmlns:a16="http://schemas.microsoft.com/office/drawing/2014/main" xmlns="" val="4164006365"/>
                    </a:ext>
                  </a:extLst>
                </a:gridCol>
                <a:gridCol w="548765">
                  <a:extLst>
                    <a:ext uri="{9D8B030D-6E8A-4147-A177-3AD203B41FA5}">
                      <a16:colId xmlns:a16="http://schemas.microsoft.com/office/drawing/2014/main" xmlns="" val="2787598665"/>
                    </a:ext>
                  </a:extLst>
                </a:gridCol>
              </a:tblGrid>
              <a:tr h="413042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0" dirty="0">
                          <a:solidFill>
                            <a:sysClr val="windowText" lastClr="000000"/>
                          </a:solidFill>
                          <a:latin typeface="G마켓 산스 TTF Medium" panose="02000000000000000000" pitchFamily="2" charset="-127"/>
                          <a:ea typeface="G마켓 산스 TTF Medium" panose="02000000000000000000" pitchFamily="2" charset="-127"/>
                        </a:rPr>
                        <a:t>date</a:t>
                      </a:r>
                      <a:endParaRPr lang="ko-KR" altLang="en-US" sz="1000" b="0" dirty="0">
                        <a:solidFill>
                          <a:sysClr val="windowText" lastClr="000000"/>
                        </a:solidFill>
                        <a:latin typeface="G마켓 산스 TTF Medium" panose="02000000000000000000" pitchFamily="2" charset="-127"/>
                        <a:ea typeface="G마켓 산스 TTF Medium" panose="02000000000000000000" pitchFamily="2" charset="-127"/>
                      </a:endParaRPr>
                    </a:p>
                  </a:txBody>
                  <a:tcPr marL="78191" marR="78191" marT="39095" marB="3909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1500" b="0" dirty="0" err="1">
                          <a:solidFill>
                            <a:sysClr val="windowText" lastClr="000000"/>
                          </a:solidFill>
                          <a:latin typeface="G마켓 산스 TTF Medium" panose="02000000000000000000" pitchFamily="2" charset="-127"/>
                          <a:ea typeface="G마켓 산스 TTF Medium" panose="02000000000000000000" pitchFamily="2" charset="-127"/>
                        </a:rPr>
                        <a:t>Kp</a:t>
                      </a:r>
                      <a:endParaRPr lang="ko-KR" altLang="en-US" sz="1500" b="0" dirty="0">
                        <a:solidFill>
                          <a:sysClr val="windowText" lastClr="000000"/>
                        </a:solidFill>
                        <a:latin typeface="G마켓 산스 TTF Medium" panose="02000000000000000000" pitchFamily="2" charset="-127"/>
                        <a:ea typeface="G마켓 산스 TTF Medium" panose="02000000000000000000" pitchFamily="2" charset="-127"/>
                      </a:endParaRPr>
                    </a:p>
                  </a:txBody>
                  <a:tcPr marL="78191" marR="78191" marT="39095" marB="390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G마켓 산스 Medium" panose="02000000000000000000" pitchFamily="50" charset="-127"/>
                        <a:ea typeface="G마켓 산스 Medium" panose="02000000000000000000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G마켓 산스 Medium" panose="02000000000000000000" pitchFamily="50" charset="-127"/>
                        <a:ea typeface="G마켓 산스 Medium" panose="02000000000000000000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1500" b="0" dirty="0">
                          <a:solidFill>
                            <a:sysClr val="windowText" lastClr="000000"/>
                          </a:solidFill>
                          <a:latin typeface="G마켓 산스 TTF Medium" panose="02000000000000000000" pitchFamily="2" charset="-127"/>
                          <a:ea typeface="G마켓 산스 TTF Medium" panose="02000000000000000000" pitchFamily="2" charset="-127"/>
                        </a:rPr>
                        <a:t>K</a:t>
                      </a:r>
                      <a:endParaRPr lang="ko-KR" altLang="en-US" sz="1500" b="0" dirty="0">
                        <a:solidFill>
                          <a:sysClr val="windowText" lastClr="000000"/>
                        </a:solidFill>
                        <a:latin typeface="G마켓 산스 TTF Medium" panose="02000000000000000000" pitchFamily="2" charset="-127"/>
                        <a:ea typeface="G마켓 산스 TTF Medium" panose="02000000000000000000" pitchFamily="2" charset="-127"/>
                      </a:endParaRPr>
                    </a:p>
                  </a:txBody>
                  <a:tcPr marL="78191" marR="78191" marT="39095" marB="390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G마켓 산스 Medium" panose="02000000000000000000" pitchFamily="50" charset="-127"/>
                        <a:ea typeface="G마켓 산스 Medium" panose="02000000000000000000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G마켓 산스 Medium" panose="02000000000000000000" pitchFamily="50" charset="-127"/>
                        <a:ea typeface="G마켓 산스 Medium" panose="02000000000000000000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37262216"/>
                  </a:ext>
                </a:extLst>
              </a:tr>
              <a:tr h="418779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ysClr val="windowText" lastClr="000000"/>
                        </a:solidFill>
                        <a:latin typeface="G마켓 산스 Medium" panose="02000000000000000000" pitchFamily="50" charset="-127"/>
                        <a:ea typeface="G마켓 산스 Medium" panose="02000000000000000000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err="1">
                          <a:solidFill>
                            <a:sysClr val="windowText" lastClr="000000"/>
                          </a:solidFill>
                          <a:latin typeface="G마켓 산스 TTF Medium" panose="02000000000000000000" pitchFamily="2" charset="-127"/>
                          <a:ea typeface="G마켓 산스 TTF Medium" panose="02000000000000000000" pitchFamily="2" charset="-127"/>
                        </a:rPr>
                        <a:t>Kp</a:t>
                      </a:r>
                      <a:r>
                        <a:rPr lang="en-US" altLang="ko-KR" sz="1000" dirty="0">
                          <a:solidFill>
                            <a:sysClr val="windowText" lastClr="000000"/>
                          </a:solidFill>
                          <a:latin typeface="G마켓 산스 TTF Medium" panose="02000000000000000000" pitchFamily="2" charset="-127"/>
                          <a:ea typeface="G마켓 산스 TTF Medium" panose="02000000000000000000" pitchFamily="2" charset="-127"/>
                        </a:rPr>
                        <a:t>=4</a:t>
                      </a:r>
                      <a:endParaRPr lang="ko-KR" altLang="en-US" sz="1000" dirty="0">
                        <a:solidFill>
                          <a:sysClr val="windowText" lastClr="000000"/>
                        </a:solidFill>
                        <a:latin typeface="G마켓 산스 TTF Medium" panose="02000000000000000000" pitchFamily="2" charset="-127"/>
                        <a:ea typeface="G마켓 산스 TTF Medium" panose="02000000000000000000" pitchFamily="2" charset="-127"/>
                      </a:endParaRPr>
                    </a:p>
                  </a:txBody>
                  <a:tcPr marL="78191" marR="78191" marT="39095" marB="390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>
                          <a:solidFill>
                            <a:sysClr val="windowText" lastClr="000000"/>
                          </a:solidFill>
                          <a:latin typeface="G마켓 산스 TTF Medium" panose="02000000000000000000" pitchFamily="2" charset="-127"/>
                          <a:ea typeface="G마켓 산스 TTF Medium" panose="02000000000000000000" pitchFamily="2" charset="-127"/>
                        </a:rPr>
                        <a:t>G1-G2</a:t>
                      </a:r>
                      <a:endParaRPr lang="ko-KR" altLang="en-US" sz="1000" dirty="0">
                        <a:solidFill>
                          <a:sysClr val="windowText" lastClr="000000"/>
                        </a:solidFill>
                        <a:latin typeface="G마켓 산스 TTF Medium" panose="02000000000000000000" pitchFamily="2" charset="-127"/>
                        <a:ea typeface="G마켓 산스 TTF Medium" panose="02000000000000000000" pitchFamily="2" charset="-127"/>
                      </a:endParaRPr>
                    </a:p>
                  </a:txBody>
                  <a:tcPr marL="78191" marR="78191" marT="39095" marB="390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>
                          <a:solidFill>
                            <a:sysClr val="windowText" lastClr="000000"/>
                          </a:solidFill>
                          <a:latin typeface="G마켓 산스 TTF Medium" panose="02000000000000000000" pitchFamily="2" charset="-127"/>
                          <a:ea typeface="G마켓 산스 TTF Medium" panose="02000000000000000000" pitchFamily="2" charset="-127"/>
                        </a:rPr>
                        <a:t>G3-G5</a:t>
                      </a:r>
                      <a:endParaRPr lang="ko-KR" altLang="en-US" sz="1000" dirty="0">
                        <a:solidFill>
                          <a:sysClr val="windowText" lastClr="000000"/>
                        </a:solidFill>
                        <a:latin typeface="G마켓 산스 TTF Medium" panose="02000000000000000000" pitchFamily="2" charset="-127"/>
                        <a:ea typeface="G마켓 산스 TTF Medium" panose="02000000000000000000" pitchFamily="2" charset="-127"/>
                      </a:endParaRPr>
                    </a:p>
                  </a:txBody>
                  <a:tcPr marL="78191" marR="78191" marT="39095" marB="390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>
                          <a:solidFill>
                            <a:sysClr val="windowText" lastClr="000000"/>
                          </a:solidFill>
                          <a:latin typeface="G마켓 산스 TTF Medium" panose="02000000000000000000" pitchFamily="2" charset="-127"/>
                          <a:ea typeface="G마켓 산스 TTF Medium" panose="02000000000000000000" pitchFamily="2" charset="-127"/>
                        </a:rPr>
                        <a:t>K=4</a:t>
                      </a:r>
                      <a:endParaRPr lang="ko-KR" altLang="en-US" sz="1000" dirty="0">
                        <a:solidFill>
                          <a:sysClr val="windowText" lastClr="000000"/>
                        </a:solidFill>
                        <a:latin typeface="G마켓 산스 TTF Medium" panose="02000000000000000000" pitchFamily="2" charset="-127"/>
                        <a:ea typeface="G마켓 산스 TTF Medium" panose="02000000000000000000" pitchFamily="2" charset="-127"/>
                      </a:endParaRPr>
                    </a:p>
                  </a:txBody>
                  <a:tcPr marL="78191" marR="78191" marT="39095" marB="390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>
                          <a:solidFill>
                            <a:sysClr val="windowText" lastClr="000000"/>
                          </a:solidFill>
                          <a:latin typeface="G마켓 산스 TTF Medium" panose="02000000000000000000" pitchFamily="2" charset="-127"/>
                          <a:ea typeface="G마켓 산스 TTF Medium" panose="02000000000000000000" pitchFamily="2" charset="-127"/>
                        </a:rPr>
                        <a:t>G1-G2</a:t>
                      </a:r>
                      <a:endParaRPr lang="ko-KR" altLang="en-US" sz="1000" dirty="0">
                        <a:solidFill>
                          <a:sysClr val="windowText" lastClr="000000"/>
                        </a:solidFill>
                        <a:latin typeface="G마켓 산스 TTF Medium" panose="02000000000000000000" pitchFamily="2" charset="-127"/>
                        <a:ea typeface="G마켓 산스 TTF Medium" panose="02000000000000000000" pitchFamily="2" charset="-127"/>
                      </a:endParaRPr>
                    </a:p>
                  </a:txBody>
                  <a:tcPr marL="78191" marR="78191" marT="39095" marB="390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>
                          <a:solidFill>
                            <a:sysClr val="windowText" lastClr="000000"/>
                          </a:solidFill>
                          <a:latin typeface="G마켓 산스 TTF Medium" panose="02000000000000000000" pitchFamily="2" charset="-127"/>
                          <a:ea typeface="G마켓 산스 TTF Medium" panose="02000000000000000000" pitchFamily="2" charset="-127"/>
                        </a:rPr>
                        <a:t>G3-G5</a:t>
                      </a:r>
                      <a:endParaRPr lang="ko-KR" altLang="en-US" sz="1000" dirty="0">
                        <a:solidFill>
                          <a:sysClr val="windowText" lastClr="000000"/>
                        </a:solidFill>
                        <a:latin typeface="G마켓 산스 TTF Medium" panose="02000000000000000000" pitchFamily="2" charset="-127"/>
                        <a:ea typeface="G마켓 산스 TTF Medium" panose="02000000000000000000" pitchFamily="2" charset="-127"/>
                      </a:endParaRPr>
                    </a:p>
                  </a:txBody>
                  <a:tcPr marL="78191" marR="78191" marT="39095" marB="390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94139867"/>
                  </a:ext>
                </a:extLst>
              </a:tr>
              <a:tr h="41877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>
                          <a:solidFill>
                            <a:sysClr val="windowText" lastClr="000000"/>
                          </a:solidFill>
                          <a:latin typeface="G마켓 산스 TTF Medium" panose="02000000000000000000" pitchFamily="2" charset="-127"/>
                          <a:ea typeface="G마켓 산스 TTF Medium" panose="02000000000000000000" pitchFamily="2" charset="-127"/>
                        </a:rPr>
                        <a:t>1d</a:t>
                      </a:r>
                      <a:endParaRPr lang="ko-KR" altLang="en-US" sz="1000" dirty="0">
                        <a:solidFill>
                          <a:sysClr val="windowText" lastClr="000000"/>
                        </a:solidFill>
                        <a:latin typeface="G마켓 산스 TTF Medium" panose="02000000000000000000" pitchFamily="2" charset="-127"/>
                        <a:ea typeface="G마켓 산스 TTF Medium" panose="02000000000000000000" pitchFamily="2" charset="-127"/>
                      </a:endParaRPr>
                    </a:p>
                  </a:txBody>
                  <a:tcPr marL="78191" marR="78191" marT="39095" marB="3909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>
                          <a:solidFill>
                            <a:sysClr val="windowText" lastClr="000000"/>
                          </a:solidFill>
                          <a:latin typeface="G마켓 산스 TTF Medium" panose="02000000000000000000" pitchFamily="2" charset="-127"/>
                          <a:ea typeface="G마켓 산스 TTF Medium" panose="02000000000000000000" pitchFamily="2" charset="-127"/>
                        </a:rPr>
                        <a:t>30</a:t>
                      </a:r>
                      <a:endParaRPr lang="ko-KR" altLang="en-US" sz="1000" dirty="0">
                        <a:solidFill>
                          <a:sysClr val="windowText" lastClr="000000"/>
                        </a:solidFill>
                        <a:latin typeface="G마켓 산스 TTF Medium" panose="02000000000000000000" pitchFamily="2" charset="-127"/>
                        <a:ea typeface="G마켓 산스 TTF Medium" panose="02000000000000000000" pitchFamily="2" charset="-127"/>
                      </a:endParaRPr>
                    </a:p>
                  </a:txBody>
                  <a:tcPr marL="78191" marR="78191" marT="39095" marB="390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>
                          <a:solidFill>
                            <a:sysClr val="windowText" lastClr="000000"/>
                          </a:solidFill>
                          <a:latin typeface="G마켓 산스 TTF Medium" panose="02000000000000000000" pitchFamily="2" charset="-127"/>
                          <a:ea typeface="G마켓 산스 TTF Medium" panose="02000000000000000000" pitchFamily="2" charset="-127"/>
                        </a:rPr>
                        <a:t>10</a:t>
                      </a:r>
                      <a:endParaRPr lang="ko-KR" altLang="en-US" sz="1000" dirty="0">
                        <a:solidFill>
                          <a:sysClr val="windowText" lastClr="000000"/>
                        </a:solidFill>
                        <a:latin typeface="G마켓 산스 TTF Medium" panose="02000000000000000000" pitchFamily="2" charset="-127"/>
                        <a:ea typeface="G마켓 산스 TTF Medium" panose="02000000000000000000" pitchFamily="2" charset="-127"/>
                      </a:endParaRPr>
                    </a:p>
                  </a:txBody>
                  <a:tcPr marL="78191" marR="78191" marT="39095" marB="390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>
                          <a:solidFill>
                            <a:sysClr val="windowText" lastClr="000000"/>
                          </a:solidFill>
                          <a:latin typeface="G마켓 산스 TTF Medium" panose="02000000000000000000" pitchFamily="2" charset="-127"/>
                          <a:ea typeface="G마켓 산스 TTF Medium" panose="02000000000000000000" pitchFamily="2" charset="-127"/>
                        </a:rPr>
                        <a:t>1</a:t>
                      </a:r>
                      <a:endParaRPr lang="ko-KR" altLang="en-US" sz="1000" dirty="0">
                        <a:solidFill>
                          <a:sysClr val="windowText" lastClr="000000"/>
                        </a:solidFill>
                        <a:latin typeface="G마켓 산스 TTF Medium" panose="02000000000000000000" pitchFamily="2" charset="-127"/>
                        <a:ea typeface="G마켓 산스 TTF Medium" panose="02000000000000000000" pitchFamily="2" charset="-127"/>
                      </a:endParaRPr>
                    </a:p>
                  </a:txBody>
                  <a:tcPr marL="78191" marR="78191" marT="39095" marB="390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>
                          <a:solidFill>
                            <a:sysClr val="windowText" lastClr="000000"/>
                          </a:solidFill>
                          <a:latin typeface="G마켓 산스 TTF Medium" panose="02000000000000000000" pitchFamily="2" charset="-127"/>
                          <a:ea typeface="G마켓 산스 TTF Medium" panose="02000000000000000000" pitchFamily="2" charset="-127"/>
                        </a:rPr>
                        <a:t>20</a:t>
                      </a:r>
                      <a:endParaRPr lang="ko-KR" altLang="en-US" sz="1000" dirty="0">
                        <a:solidFill>
                          <a:sysClr val="windowText" lastClr="000000"/>
                        </a:solidFill>
                        <a:latin typeface="G마켓 산스 TTF Medium" panose="02000000000000000000" pitchFamily="2" charset="-127"/>
                        <a:ea typeface="G마켓 산스 TTF Medium" panose="02000000000000000000" pitchFamily="2" charset="-127"/>
                      </a:endParaRPr>
                    </a:p>
                  </a:txBody>
                  <a:tcPr marL="78191" marR="78191" marT="39095" marB="390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>
                          <a:solidFill>
                            <a:sysClr val="windowText" lastClr="000000"/>
                          </a:solidFill>
                          <a:latin typeface="G마켓 산스 TTF Medium" panose="02000000000000000000" pitchFamily="2" charset="-127"/>
                          <a:ea typeface="G마켓 산스 TTF Medium" panose="02000000000000000000" pitchFamily="2" charset="-127"/>
                        </a:rPr>
                        <a:t>1</a:t>
                      </a:r>
                      <a:endParaRPr lang="ko-KR" altLang="en-US" sz="1000" dirty="0">
                        <a:solidFill>
                          <a:sysClr val="windowText" lastClr="000000"/>
                        </a:solidFill>
                        <a:latin typeface="G마켓 산스 TTF Medium" panose="02000000000000000000" pitchFamily="2" charset="-127"/>
                        <a:ea typeface="G마켓 산스 TTF Medium" panose="02000000000000000000" pitchFamily="2" charset="-127"/>
                      </a:endParaRPr>
                    </a:p>
                  </a:txBody>
                  <a:tcPr marL="78191" marR="78191" marT="39095" marB="390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>
                          <a:solidFill>
                            <a:sysClr val="windowText" lastClr="000000"/>
                          </a:solidFill>
                          <a:latin typeface="G마켓 산스 TTF Medium" panose="02000000000000000000" pitchFamily="2" charset="-127"/>
                          <a:ea typeface="G마켓 산스 TTF Medium" panose="02000000000000000000" pitchFamily="2" charset="-127"/>
                        </a:rPr>
                        <a:t>1</a:t>
                      </a:r>
                      <a:endParaRPr lang="ko-KR" altLang="en-US" sz="1000" dirty="0">
                        <a:solidFill>
                          <a:sysClr val="windowText" lastClr="000000"/>
                        </a:solidFill>
                        <a:latin typeface="G마켓 산스 TTF Medium" panose="02000000000000000000" pitchFamily="2" charset="-127"/>
                        <a:ea typeface="G마켓 산스 TTF Medium" panose="02000000000000000000" pitchFamily="2" charset="-127"/>
                      </a:endParaRPr>
                    </a:p>
                  </a:txBody>
                  <a:tcPr marL="78191" marR="78191" marT="39095" marB="390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18937569"/>
                  </a:ext>
                </a:extLst>
              </a:tr>
              <a:tr h="41877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>
                          <a:solidFill>
                            <a:sysClr val="windowText" lastClr="000000"/>
                          </a:solidFill>
                          <a:latin typeface="G마켓 산스 TTF Medium" panose="02000000000000000000" pitchFamily="2" charset="-127"/>
                          <a:ea typeface="G마켓 산스 TTF Medium" panose="02000000000000000000" pitchFamily="2" charset="-127"/>
                        </a:rPr>
                        <a:t>2d</a:t>
                      </a:r>
                      <a:endParaRPr lang="ko-KR" altLang="en-US" sz="1000" dirty="0">
                        <a:solidFill>
                          <a:sysClr val="windowText" lastClr="000000"/>
                        </a:solidFill>
                        <a:latin typeface="G마켓 산스 TTF Medium" panose="02000000000000000000" pitchFamily="2" charset="-127"/>
                        <a:ea typeface="G마켓 산스 TTF Medium" panose="02000000000000000000" pitchFamily="2" charset="-127"/>
                      </a:endParaRPr>
                    </a:p>
                  </a:txBody>
                  <a:tcPr marL="78191" marR="78191" marT="39095" marB="3909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>
                          <a:solidFill>
                            <a:sysClr val="windowText" lastClr="000000"/>
                          </a:solidFill>
                          <a:latin typeface="G마켓 산스 TTF Medium" panose="02000000000000000000" pitchFamily="2" charset="-127"/>
                          <a:ea typeface="G마켓 산스 TTF Medium" panose="02000000000000000000" pitchFamily="2" charset="-127"/>
                        </a:rPr>
                        <a:t>50</a:t>
                      </a:r>
                      <a:endParaRPr lang="ko-KR" altLang="en-US" sz="1000" dirty="0">
                        <a:solidFill>
                          <a:sysClr val="windowText" lastClr="000000"/>
                        </a:solidFill>
                        <a:latin typeface="G마켓 산스 TTF Medium" panose="02000000000000000000" pitchFamily="2" charset="-127"/>
                        <a:ea typeface="G마켓 산스 TTF Medium" panose="02000000000000000000" pitchFamily="2" charset="-127"/>
                      </a:endParaRPr>
                    </a:p>
                  </a:txBody>
                  <a:tcPr marL="78191" marR="78191" marT="39095" marB="390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>
                          <a:solidFill>
                            <a:sysClr val="windowText" lastClr="000000"/>
                          </a:solidFill>
                          <a:latin typeface="G마켓 산스 TTF Medium" panose="02000000000000000000" pitchFamily="2" charset="-127"/>
                          <a:ea typeface="G마켓 산스 TTF Medium" panose="02000000000000000000" pitchFamily="2" charset="-127"/>
                        </a:rPr>
                        <a:t>20</a:t>
                      </a:r>
                      <a:endParaRPr lang="ko-KR" altLang="en-US" sz="1000" dirty="0">
                        <a:solidFill>
                          <a:sysClr val="windowText" lastClr="000000"/>
                        </a:solidFill>
                        <a:latin typeface="G마켓 산스 TTF Medium" panose="02000000000000000000" pitchFamily="2" charset="-127"/>
                        <a:ea typeface="G마켓 산스 TTF Medium" panose="02000000000000000000" pitchFamily="2" charset="-127"/>
                      </a:endParaRPr>
                    </a:p>
                  </a:txBody>
                  <a:tcPr marL="78191" marR="78191" marT="39095" marB="390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>
                          <a:solidFill>
                            <a:sysClr val="windowText" lastClr="000000"/>
                          </a:solidFill>
                          <a:latin typeface="G마켓 산스 TTF Medium" panose="02000000000000000000" pitchFamily="2" charset="-127"/>
                          <a:ea typeface="G마켓 산스 TTF Medium" panose="02000000000000000000" pitchFamily="2" charset="-127"/>
                        </a:rPr>
                        <a:t>10</a:t>
                      </a:r>
                      <a:endParaRPr lang="ko-KR" altLang="en-US" sz="1000" dirty="0">
                        <a:solidFill>
                          <a:sysClr val="windowText" lastClr="000000"/>
                        </a:solidFill>
                        <a:latin typeface="G마켓 산스 TTF Medium" panose="02000000000000000000" pitchFamily="2" charset="-127"/>
                        <a:ea typeface="G마켓 산스 TTF Medium" panose="02000000000000000000" pitchFamily="2" charset="-127"/>
                      </a:endParaRPr>
                    </a:p>
                  </a:txBody>
                  <a:tcPr marL="78191" marR="78191" marT="39095" marB="390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>
                          <a:solidFill>
                            <a:sysClr val="windowText" lastClr="000000"/>
                          </a:solidFill>
                          <a:latin typeface="G마켓 산스 TTF Medium" panose="02000000000000000000" pitchFamily="2" charset="-127"/>
                          <a:ea typeface="G마켓 산스 TTF Medium" panose="02000000000000000000" pitchFamily="2" charset="-127"/>
                        </a:rPr>
                        <a:t>40</a:t>
                      </a:r>
                      <a:endParaRPr lang="ko-KR" altLang="en-US" sz="1000" dirty="0">
                        <a:solidFill>
                          <a:sysClr val="windowText" lastClr="000000"/>
                        </a:solidFill>
                        <a:latin typeface="G마켓 산스 TTF Medium" panose="02000000000000000000" pitchFamily="2" charset="-127"/>
                        <a:ea typeface="G마켓 산스 TTF Medium" panose="02000000000000000000" pitchFamily="2" charset="-127"/>
                      </a:endParaRPr>
                    </a:p>
                  </a:txBody>
                  <a:tcPr marL="78191" marR="78191" marT="39095" marB="390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>
                          <a:solidFill>
                            <a:sysClr val="windowText" lastClr="000000"/>
                          </a:solidFill>
                          <a:latin typeface="G마켓 산스 TTF Medium" panose="02000000000000000000" pitchFamily="2" charset="-127"/>
                          <a:ea typeface="G마켓 산스 TTF Medium" panose="02000000000000000000" pitchFamily="2" charset="-127"/>
                        </a:rPr>
                        <a:t>10</a:t>
                      </a:r>
                      <a:endParaRPr lang="ko-KR" altLang="en-US" sz="1000" dirty="0">
                        <a:solidFill>
                          <a:sysClr val="windowText" lastClr="000000"/>
                        </a:solidFill>
                        <a:latin typeface="G마켓 산스 TTF Medium" panose="02000000000000000000" pitchFamily="2" charset="-127"/>
                        <a:ea typeface="G마켓 산스 TTF Medium" panose="02000000000000000000" pitchFamily="2" charset="-127"/>
                      </a:endParaRPr>
                    </a:p>
                  </a:txBody>
                  <a:tcPr marL="78191" marR="78191" marT="39095" marB="390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>
                          <a:solidFill>
                            <a:sysClr val="windowText" lastClr="000000"/>
                          </a:solidFill>
                          <a:latin typeface="G마켓 산스 TTF Medium" panose="02000000000000000000" pitchFamily="2" charset="-127"/>
                          <a:ea typeface="G마켓 산스 TTF Medium" panose="02000000000000000000" pitchFamily="2" charset="-127"/>
                        </a:rPr>
                        <a:t>1</a:t>
                      </a:r>
                      <a:endParaRPr lang="ko-KR" altLang="en-US" sz="1000" dirty="0">
                        <a:solidFill>
                          <a:sysClr val="windowText" lastClr="000000"/>
                        </a:solidFill>
                        <a:latin typeface="G마켓 산스 TTF Medium" panose="02000000000000000000" pitchFamily="2" charset="-127"/>
                        <a:ea typeface="G마켓 산스 TTF Medium" panose="02000000000000000000" pitchFamily="2" charset="-127"/>
                      </a:endParaRPr>
                    </a:p>
                  </a:txBody>
                  <a:tcPr marL="78191" marR="78191" marT="39095" marB="390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36041000"/>
                  </a:ext>
                </a:extLst>
              </a:tr>
              <a:tr h="41877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>
                          <a:solidFill>
                            <a:sysClr val="windowText" lastClr="000000"/>
                          </a:solidFill>
                          <a:latin typeface="G마켓 산스 TTF Medium" panose="02000000000000000000" pitchFamily="2" charset="-127"/>
                          <a:ea typeface="G마켓 산스 TTF Medium" panose="02000000000000000000" pitchFamily="2" charset="-127"/>
                        </a:rPr>
                        <a:t>3d</a:t>
                      </a:r>
                      <a:endParaRPr lang="ko-KR" altLang="en-US" sz="1000" dirty="0">
                        <a:solidFill>
                          <a:sysClr val="windowText" lastClr="000000"/>
                        </a:solidFill>
                        <a:latin typeface="G마켓 산스 TTF Medium" panose="02000000000000000000" pitchFamily="2" charset="-127"/>
                        <a:ea typeface="G마켓 산스 TTF Medium" panose="02000000000000000000" pitchFamily="2" charset="-127"/>
                      </a:endParaRPr>
                    </a:p>
                  </a:txBody>
                  <a:tcPr marL="78191" marR="78191" marT="39095" marB="3909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>
                          <a:solidFill>
                            <a:sysClr val="windowText" lastClr="000000"/>
                          </a:solidFill>
                          <a:latin typeface="G마켓 산스 TTF Medium" panose="02000000000000000000" pitchFamily="2" charset="-127"/>
                          <a:ea typeface="G마켓 산스 TTF Medium" panose="02000000000000000000" pitchFamily="2" charset="-127"/>
                        </a:rPr>
                        <a:t>60</a:t>
                      </a:r>
                      <a:endParaRPr lang="ko-KR" altLang="en-US" sz="1000" dirty="0">
                        <a:solidFill>
                          <a:sysClr val="windowText" lastClr="000000"/>
                        </a:solidFill>
                        <a:latin typeface="G마켓 산스 TTF Medium" panose="02000000000000000000" pitchFamily="2" charset="-127"/>
                        <a:ea typeface="G마켓 산스 TTF Medium" panose="02000000000000000000" pitchFamily="2" charset="-127"/>
                      </a:endParaRPr>
                    </a:p>
                  </a:txBody>
                  <a:tcPr marL="78191" marR="78191" marT="39095" marB="390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>
                          <a:solidFill>
                            <a:sysClr val="windowText" lastClr="000000"/>
                          </a:solidFill>
                          <a:latin typeface="G마켓 산스 TTF Medium" panose="02000000000000000000" pitchFamily="2" charset="-127"/>
                          <a:ea typeface="G마켓 산스 TTF Medium" panose="02000000000000000000" pitchFamily="2" charset="-127"/>
                        </a:rPr>
                        <a:t>40</a:t>
                      </a:r>
                      <a:endParaRPr lang="ko-KR" altLang="en-US" sz="1000" dirty="0">
                        <a:solidFill>
                          <a:sysClr val="windowText" lastClr="000000"/>
                        </a:solidFill>
                        <a:latin typeface="G마켓 산스 TTF Medium" panose="02000000000000000000" pitchFamily="2" charset="-127"/>
                        <a:ea typeface="G마켓 산스 TTF Medium" panose="02000000000000000000" pitchFamily="2" charset="-127"/>
                      </a:endParaRPr>
                    </a:p>
                  </a:txBody>
                  <a:tcPr marL="78191" marR="78191" marT="39095" marB="390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>
                          <a:solidFill>
                            <a:sysClr val="windowText" lastClr="000000"/>
                          </a:solidFill>
                          <a:latin typeface="G마켓 산스 TTF Medium" panose="02000000000000000000" pitchFamily="2" charset="-127"/>
                          <a:ea typeface="G마켓 산스 TTF Medium" panose="02000000000000000000" pitchFamily="2" charset="-127"/>
                        </a:rPr>
                        <a:t>20</a:t>
                      </a:r>
                      <a:endParaRPr lang="ko-KR" altLang="en-US" sz="1000" dirty="0">
                        <a:solidFill>
                          <a:sysClr val="windowText" lastClr="000000"/>
                        </a:solidFill>
                        <a:latin typeface="G마켓 산스 TTF Medium" panose="02000000000000000000" pitchFamily="2" charset="-127"/>
                        <a:ea typeface="G마켓 산스 TTF Medium" panose="02000000000000000000" pitchFamily="2" charset="-127"/>
                      </a:endParaRPr>
                    </a:p>
                  </a:txBody>
                  <a:tcPr marL="78191" marR="78191" marT="39095" marB="390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>
                          <a:solidFill>
                            <a:sysClr val="windowText" lastClr="000000"/>
                          </a:solidFill>
                          <a:latin typeface="G마켓 산스 TTF Medium" panose="02000000000000000000" pitchFamily="2" charset="-127"/>
                          <a:ea typeface="G마켓 산스 TTF Medium" panose="02000000000000000000" pitchFamily="2" charset="-127"/>
                        </a:rPr>
                        <a:t>50</a:t>
                      </a:r>
                      <a:endParaRPr lang="ko-KR" altLang="en-US" sz="1000" dirty="0">
                        <a:solidFill>
                          <a:sysClr val="windowText" lastClr="000000"/>
                        </a:solidFill>
                        <a:latin typeface="G마켓 산스 TTF Medium" panose="02000000000000000000" pitchFamily="2" charset="-127"/>
                        <a:ea typeface="G마켓 산스 TTF Medium" panose="02000000000000000000" pitchFamily="2" charset="-127"/>
                      </a:endParaRPr>
                    </a:p>
                  </a:txBody>
                  <a:tcPr marL="78191" marR="78191" marT="39095" marB="390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>
                          <a:solidFill>
                            <a:sysClr val="windowText" lastClr="000000"/>
                          </a:solidFill>
                          <a:latin typeface="G마켓 산스 TTF Medium" panose="02000000000000000000" pitchFamily="2" charset="-127"/>
                          <a:ea typeface="G마켓 산스 TTF Medium" panose="02000000000000000000" pitchFamily="2" charset="-127"/>
                        </a:rPr>
                        <a:t>20</a:t>
                      </a:r>
                      <a:endParaRPr lang="ko-KR" altLang="en-US" sz="1000" dirty="0">
                        <a:solidFill>
                          <a:sysClr val="windowText" lastClr="000000"/>
                        </a:solidFill>
                        <a:latin typeface="G마켓 산스 TTF Medium" panose="02000000000000000000" pitchFamily="2" charset="-127"/>
                        <a:ea typeface="G마켓 산스 TTF Medium" panose="02000000000000000000" pitchFamily="2" charset="-127"/>
                      </a:endParaRPr>
                    </a:p>
                  </a:txBody>
                  <a:tcPr marL="78191" marR="78191" marT="39095" marB="390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>
                          <a:solidFill>
                            <a:sysClr val="windowText" lastClr="000000"/>
                          </a:solidFill>
                          <a:latin typeface="G마켓 산스 TTF Medium" panose="02000000000000000000" pitchFamily="2" charset="-127"/>
                          <a:ea typeface="G마켓 산스 TTF Medium" panose="02000000000000000000" pitchFamily="2" charset="-127"/>
                        </a:rPr>
                        <a:t>1</a:t>
                      </a:r>
                      <a:endParaRPr lang="ko-KR" altLang="en-US" sz="1000" dirty="0">
                        <a:solidFill>
                          <a:sysClr val="windowText" lastClr="000000"/>
                        </a:solidFill>
                        <a:latin typeface="G마켓 산스 TTF Medium" panose="02000000000000000000" pitchFamily="2" charset="-127"/>
                        <a:ea typeface="G마켓 산스 TTF Medium" panose="02000000000000000000" pitchFamily="2" charset="-127"/>
                      </a:endParaRPr>
                    </a:p>
                  </a:txBody>
                  <a:tcPr marL="78191" marR="78191" marT="39095" marB="390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14383518"/>
                  </a:ext>
                </a:extLst>
              </a:tr>
            </a:tbl>
          </a:graphicData>
        </a:graphic>
      </p:graphicFrame>
      <p:sp>
        <p:nvSpPr>
          <p:cNvPr id="231" name="직사각형 17">
            <a:extLst>
              <a:ext uri="{FF2B5EF4-FFF2-40B4-BE49-F238E27FC236}">
                <a16:creationId xmlns:a16="http://schemas.microsoft.com/office/drawing/2014/main" xmlns="" id="{56F678EF-867D-4AC9-8CE8-20F9FB36EA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208" y="173872"/>
            <a:ext cx="8127839" cy="809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78178" tIns="39089" rIns="78178" bIns="39089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ko-KR" sz="4104" dirty="0">
                <a:solidFill>
                  <a:schemeClr val="bg1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  <a:cs typeface="Arial Unicode MS" pitchFamily="50" charset="-127"/>
              </a:rPr>
              <a:t>New Forecast - Local-K index</a:t>
            </a:r>
          </a:p>
        </p:txBody>
      </p:sp>
      <p:grpSp>
        <p:nvGrpSpPr>
          <p:cNvPr id="148" name="그룹 147">
            <a:extLst>
              <a:ext uri="{FF2B5EF4-FFF2-40B4-BE49-F238E27FC236}">
                <a16:creationId xmlns:a16="http://schemas.microsoft.com/office/drawing/2014/main" xmlns="" id="{22489D25-5FE3-4C28-AE38-BC6C0343B36A}"/>
              </a:ext>
            </a:extLst>
          </p:cNvPr>
          <p:cNvGrpSpPr/>
          <p:nvPr/>
        </p:nvGrpSpPr>
        <p:grpSpPr>
          <a:xfrm>
            <a:off x="1051484" y="4008306"/>
            <a:ext cx="293197" cy="628476"/>
            <a:chOff x="1183934" y="4857760"/>
            <a:chExt cx="285752" cy="714380"/>
          </a:xfrm>
        </p:grpSpPr>
        <p:sp>
          <p:nvSpPr>
            <p:cNvPr id="149" name="직사각형 148">
              <a:extLst>
                <a:ext uri="{FF2B5EF4-FFF2-40B4-BE49-F238E27FC236}">
                  <a16:creationId xmlns:a16="http://schemas.microsoft.com/office/drawing/2014/main" xmlns="" id="{2521FA36-2FB8-41A1-8538-CF65C3AEBD2D}"/>
                </a:ext>
              </a:extLst>
            </p:cNvPr>
            <p:cNvSpPr/>
            <p:nvPr/>
          </p:nvSpPr>
          <p:spPr>
            <a:xfrm>
              <a:off x="1183934" y="4929198"/>
              <a:ext cx="285752" cy="7143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539" dirty="0">
                <a:latin typeface="G마켓 산스 TTF Medium" panose="02000000000000000000" pitchFamily="2" charset="-127"/>
                <a:ea typeface="G마켓 산스 TTF Light" panose="02000000000000000000" pitchFamily="2" charset="-127"/>
              </a:endParaRPr>
            </a:p>
          </p:txBody>
        </p:sp>
        <p:sp>
          <p:nvSpPr>
            <p:cNvPr id="150" name="직사각형 149">
              <a:extLst>
                <a:ext uri="{FF2B5EF4-FFF2-40B4-BE49-F238E27FC236}">
                  <a16:creationId xmlns:a16="http://schemas.microsoft.com/office/drawing/2014/main" xmlns="" id="{0F9E8B19-21AB-4CBF-8F34-22E7AA089B71}"/>
                </a:ext>
              </a:extLst>
            </p:cNvPr>
            <p:cNvSpPr/>
            <p:nvPr/>
          </p:nvSpPr>
          <p:spPr>
            <a:xfrm>
              <a:off x="1183934" y="5000636"/>
              <a:ext cx="285752" cy="7143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539" dirty="0">
                <a:latin typeface="G마켓 산스 TTF Medium" panose="02000000000000000000" pitchFamily="2" charset="-127"/>
                <a:ea typeface="G마켓 산스 TTF Light" panose="02000000000000000000" pitchFamily="2" charset="-127"/>
              </a:endParaRPr>
            </a:p>
          </p:txBody>
        </p:sp>
        <p:sp>
          <p:nvSpPr>
            <p:cNvPr id="151" name="직사각형 150">
              <a:extLst>
                <a:ext uri="{FF2B5EF4-FFF2-40B4-BE49-F238E27FC236}">
                  <a16:creationId xmlns:a16="http://schemas.microsoft.com/office/drawing/2014/main" xmlns="" id="{A27B5106-A8F3-4C5C-A74C-9C6A61D0C0E9}"/>
                </a:ext>
              </a:extLst>
            </p:cNvPr>
            <p:cNvSpPr/>
            <p:nvPr/>
          </p:nvSpPr>
          <p:spPr>
            <a:xfrm>
              <a:off x="1183934" y="5072074"/>
              <a:ext cx="285752" cy="7143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539" dirty="0">
                <a:latin typeface="G마켓 산스 TTF Medium" panose="02000000000000000000" pitchFamily="2" charset="-127"/>
                <a:ea typeface="G마켓 산스 TTF Light" panose="02000000000000000000" pitchFamily="2" charset="-127"/>
              </a:endParaRPr>
            </a:p>
          </p:txBody>
        </p:sp>
        <p:sp>
          <p:nvSpPr>
            <p:cNvPr id="152" name="직사각형 151">
              <a:extLst>
                <a:ext uri="{FF2B5EF4-FFF2-40B4-BE49-F238E27FC236}">
                  <a16:creationId xmlns:a16="http://schemas.microsoft.com/office/drawing/2014/main" xmlns="" id="{420C52DE-A976-4F74-A377-847D714842CA}"/>
                </a:ext>
              </a:extLst>
            </p:cNvPr>
            <p:cNvSpPr/>
            <p:nvPr/>
          </p:nvSpPr>
          <p:spPr>
            <a:xfrm>
              <a:off x="1183934" y="5143512"/>
              <a:ext cx="285752" cy="7143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539" dirty="0">
                <a:latin typeface="G마켓 산스 TTF Medium" panose="02000000000000000000" pitchFamily="2" charset="-127"/>
                <a:ea typeface="G마켓 산스 TTF Light" panose="02000000000000000000" pitchFamily="2" charset="-127"/>
              </a:endParaRPr>
            </a:p>
          </p:txBody>
        </p:sp>
        <p:sp>
          <p:nvSpPr>
            <p:cNvPr id="157" name="직사각형 156">
              <a:extLst>
                <a:ext uri="{FF2B5EF4-FFF2-40B4-BE49-F238E27FC236}">
                  <a16:creationId xmlns:a16="http://schemas.microsoft.com/office/drawing/2014/main" xmlns="" id="{C1198AA6-D3BA-42BD-BEF4-C7C55FD46BE8}"/>
                </a:ext>
              </a:extLst>
            </p:cNvPr>
            <p:cNvSpPr/>
            <p:nvPr/>
          </p:nvSpPr>
          <p:spPr>
            <a:xfrm>
              <a:off x="1183934" y="5214950"/>
              <a:ext cx="285752" cy="7143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539" dirty="0">
                <a:latin typeface="G마켓 산스 TTF Medium" panose="02000000000000000000" pitchFamily="2" charset="-127"/>
                <a:ea typeface="G마켓 산스 TTF Light" panose="02000000000000000000" pitchFamily="2" charset="-127"/>
              </a:endParaRPr>
            </a:p>
          </p:txBody>
        </p:sp>
        <p:sp>
          <p:nvSpPr>
            <p:cNvPr id="158" name="직사각형 157">
              <a:extLst>
                <a:ext uri="{FF2B5EF4-FFF2-40B4-BE49-F238E27FC236}">
                  <a16:creationId xmlns:a16="http://schemas.microsoft.com/office/drawing/2014/main" xmlns="" id="{3E70A4A8-0DC9-4795-AB49-098C56041419}"/>
                </a:ext>
              </a:extLst>
            </p:cNvPr>
            <p:cNvSpPr/>
            <p:nvPr/>
          </p:nvSpPr>
          <p:spPr>
            <a:xfrm>
              <a:off x="1183934" y="5286388"/>
              <a:ext cx="285752" cy="71438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539" dirty="0">
                <a:latin typeface="G마켓 산스 TTF Medium" panose="02000000000000000000" pitchFamily="2" charset="-127"/>
                <a:ea typeface="G마켓 산스 TTF Light" panose="02000000000000000000" pitchFamily="2" charset="-127"/>
              </a:endParaRPr>
            </a:p>
          </p:txBody>
        </p:sp>
        <p:sp>
          <p:nvSpPr>
            <p:cNvPr id="159" name="직사각형 158">
              <a:extLst>
                <a:ext uri="{FF2B5EF4-FFF2-40B4-BE49-F238E27FC236}">
                  <a16:creationId xmlns:a16="http://schemas.microsoft.com/office/drawing/2014/main" xmlns="" id="{9210E791-FF8C-4CE0-9372-74FD8E59E64A}"/>
                </a:ext>
              </a:extLst>
            </p:cNvPr>
            <p:cNvSpPr/>
            <p:nvPr/>
          </p:nvSpPr>
          <p:spPr>
            <a:xfrm>
              <a:off x="1183934" y="5357826"/>
              <a:ext cx="285752" cy="71438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539" dirty="0">
                <a:latin typeface="G마켓 산스 TTF Medium" panose="02000000000000000000" pitchFamily="2" charset="-127"/>
                <a:ea typeface="G마켓 산스 TTF Light" panose="02000000000000000000" pitchFamily="2" charset="-127"/>
              </a:endParaRPr>
            </a:p>
          </p:txBody>
        </p:sp>
        <p:sp>
          <p:nvSpPr>
            <p:cNvPr id="160" name="직사각형 159">
              <a:extLst>
                <a:ext uri="{FF2B5EF4-FFF2-40B4-BE49-F238E27FC236}">
                  <a16:creationId xmlns:a16="http://schemas.microsoft.com/office/drawing/2014/main" xmlns="" id="{E4D4C7E7-4E1F-45BB-A688-3D6D4287849D}"/>
                </a:ext>
              </a:extLst>
            </p:cNvPr>
            <p:cNvSpPr/>
            <p:nvPr/>
          </p:nvSpPr>
          <p:spPr>
            <a:xfrm>
              <a:off x="1183934" y="5429264"/>
              <a:ext cx="285752" cy="71438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539" dirty="0">
                <a:latin typeface="G마켓 산스 TTF Medium" panose="02000000000000000000" pitchFamily="2" charset="-127"/>
                <a:ea typeface="G마켓 산스 TTF Light" panose="02000000000000000000" pitchFamily="2" charset="-127"/>
              </a:endParaRPr>
            </a:p>
          </p:txBody>
        </p:sp>
        <p:sp>
          <p:nvSpPr>
            <p:cNvPr id="161" name="직사각형 160">
              <a:extLst>
                <a:ext uri="{FF2B5EF4-FFF2-40B4-BE49-F238E27FC236}">
                  <a16:creationId xmlns:a16="http://schemas.microsoft.com/office/drawing/2014/main" xmlns="" id="{31B92944-981C-47B7-B96F-21514A6F2AF2}"/>
                </a:ext>
              </a:extLst>
            </p:cNvPr>
            <p:cNvSpPr/>
            <p:nvPr/>
          </p:nvSpPr>
          <p:spPr>
            <a:xfrm>
              <a:off x="1183934" y="5500702"/>
              <a:ext cx="285752" cy="71438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539" dirty="0">
                <a:latin typeface="G마켓 산스 TTF Medium" panose="02000000000000000000" pitchFamily="2" charset="-127"/>
                <a:ea typeface="G마켓 산스 TTF Light" panose="02000000000000000000" pitchFamily="2" charset="-127"/>
              </a:endParaRPr>
            </a:p>
          </p:txBody>
        </p:sp>
        <p:sp>
          <p:nvSpPr>
            <p:cNvPr id="162" name="직사각형 161">
              <a:extLst>
                <a:ext uri="{FF2B5EF4-FFF2-40B4-BE49-F238E27FC236}">
                  <a16:creationId xmlns:a16="http://schemas.microsoft.com/office/drawing/2014/main" xmlns="" id="{2EDD8426-5870-4CC8-8F66-1DB8C2BF2F94}"/>
                </a:ext>
              </a:extLst>
            </p:cNvPr>
            <p:cNvSpPr/>
            <p:nvPr/>
          </p:nvSpPr>
          <p:spPr>
            <a:xfrm>
              <a:off x="1183934" y="4857760"/>
              <a:ext cx="285752" cy="7143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539" dirty="0">
                <a:latin typeface="G마켓 산스 TTF Medium" panose="02000000000000000000" pitchFamily="2" charset="-127"/>
                <a:ea typeface="G마켓 산스 TTF Light" panose="02000000000000000000" pitchFamily="2" charset="-127"/>
              </a:endParaRPr>
            </a:p>
          </p:txBody>
        </p:sp>
      </p:grpSp>
      <p:grpSp>
        <p:nvGrpSpPr>
          <p:cNvPr id="163" name="그룹 162">
            <a:extLst>
              <a:ext uri="{FF2B5EF4-FFF2-40B4-BE49-F238E27FC236}">
                <a16:creationId xmlns:a16="http://schemas.microsoft.com/office/drawing/2014/main" xmlns="" id="{9BD38C2E-969C-4389-B5A5-25A16591C0B8}"/>
              </a:ext>
            </a:extLst>
          </p:cNvPr>
          <p:cNvGrpSpPr/>
          <p:nvPr/>
        </p:nvGrpSpPr>
        <p:grpSpPr>
          <a:xfrm>
            <a:off x="2114677" y="3498944"/>
            <a:ext cx="293197" cy="628476"/>
            <a:chOff x="1183934" y="4857760"/>
            <a:chExt cx="285752" cy="714380"/>
          </a:xfrm>
        </p:grpSpPr>
        <p:sp>
          <p:nvSpPr>
            <p:cNvPr id="164" name="직사각형 163">
              <a:extLst>
                <a:ext uri="{FF2B5EF4-FFF2-40B4-BE49-F238E27FC236}">
                  <a16:creationId xmlns:a16="http://schemas.microsoft.com/office/drawing/2014/main" xmlns="" id="{EC5E9CB7-13EE-47EB-AC6F-A96639E1396A}"/>
                </a:ext>
              </a:extLst>
            </p:cNvPr>
            <p:cNvSpPr/>
            <p:nvPr/>
          </p:nvSpPr>
          <p:spPr>
            <a:xfrm>
              <a:off x="1183934" y="4929198"/>
              <a:ext cx="285752" cy="7143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539" dirty="0">
                <a:latin typeface="G마켓 산스 TTF Medium" panose="02000000000000000000" pitchFamily="2" charset="-127"/>
                <a:ea typeface="G마켓 산스 TTF Light" panose="02000000000000000000" pitchFamily="2" charset="-127"/>
              </a:endParaRPr>
            </a:p>
          </p:txBody>
        </p:sp>
        <p:sp>
          <p:nvSpPr>
            <p:cNvPr id="165" name="직사각형 164">
              <a:extLst>
                <a:ext uri="{FF2B5EF4-FFF2-40B4-BE49-F238E27FC236}">
                  <a16:creationId xmlns:a16="http://schemas.microsoft.com/office/drawing/2014/main" xmlns="" id="{5B716F84-56ED-486E-9328-DAC215DD2F5E}"/>
                </a:ext>
              </a:extLst>
            </p:cNvPr>
            <p:cNvSpPr/>
            <p:nvPr/>
          </p:nvSpPr>
          <p:spPr>
            <a:xfrm>
              <a:off x="1183934" y="5000636"/>
              <a:ext cx="285752" cy="7143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539" dirty="0">
                <a:latin typeface="G마켓 산스 TTF Medium" panose="02000000000000000000" pitchFamily="2" charset="-127"/>
                <a:ea typeface="G마켓 산스 TTF Light" panose="02000000000000000000" pitchFamily="2" charset="-127"/>
              </a:endParaRPr>
            </a:p>
          </p:txBody>
        </p:sp>
        <p:sp>
          <p:nvSpPr>
            <p:cNvPr id="166" name="직사각형 165">
              <a:extLst>
                <a:ext uri="{FF2B5EF4-FFF2-40B4-BE49-F238E27FC236}">
                  <a16:creationId xmlns:a16="http://schemas.microsoft.com/office/drawing/2014/main" xmlns="" id="{E7E64327-1C39-4211-9755-DBFBBE13FD63}"/>
                </a:ext>
              </a:extLst>
            </p:cNvPr>
            <p:cNvSpPr/>
            <p:nvPr/>
          </p:nvSpPr>
          <p:spPr>
            <a:xfrm>
              <a:off x="1183934" y="5072074"/>
              <a:ext cx="285752" cy="7143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539" dirty="0">
                <a:latin typeface="G마켓 산스 TTF Medium" panose="02000000000000000000" pitchFamily="2" charset="-127"/>
                <a:ea typeface="G마켓 산스 TTF Light" panose="02000000000000000000" pitchFamily="2" charset="-127"/>
              </a:endParaRPr>
            </a:p>
          </p:txBody>
        </p:sp>
        <p:sp>
          <p:nvSpPr>
            <p:cNvPr id="167" name="직사각형 166">
              <a:extLst>
                <a:ext uri="{FF2B5EF4-FFF2-40B4-BE49-F238E27FC236}">
                  <a16:creationId xmlns:a16="http://schemas.microsoft.com/office/drawing/2014/main" xmlns="" id="{8EBD18DA-DD11-4F5B-9A1C-359A05B280E7}"/>
                </a:ext>
              </a:extLst>
            </p:cNvPr>
            <p:cNvSpPr/>
            <p:nvPr/>
          </p:nvSpPr>
          <p:spPr>
            <a:xfrm>
              <a:off x="1183934" y="5143512"/>
              <a:ext cx="285752" cy="7143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539" dirty="0">
                <a:latin typeface="G마켓 산스 TTF Medium" panose="02000000000000000000" pitchFamily="2" charset="-127"/>
                <a:ea typeface="G마켓 산스 TTF Light" panose="02000000000000000000" pitchFamily="2" charset="-127"/>
              </a:endParaRPr>
            </a:p>
          </p:txBody>
        </p:sp>
        <p:sp>
          <p:nvSpPr>
            <p:cNvPr id="168" name="직사각형 167">
              <a:extLst>
                <a:ext uri="{FF2B5EF4-FFF2-40B4-BE49-F238E27FC236}">
                  <a16:creationId xmlns:a16="http://schemas.microsoft.com/office/drawing/2014/main" xmlns="" id="{746E3C40-52B6-429E-8F4D-8AC46C559F9B}"/>
                </a:ext>
              </a:extLst>
            </p:cNvPr>
            <p:cNvSpPr/>
            <p:nvPr/>
          </p:nvSpPr>
          <p:spPr>
            <a:xfrm>
              <a:off x="1183934" y="5214950"/>
              <a:ext cx="285752" cy="71438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539" dirty="0">
                <a:latin typeface="G마켓 산스 TTF Medium" panose="02000000000000000000" pitchFamily="2" charset="-127"/>
                <a:ea typeface="G마켓 산스 TTF Light" panose="02000000000000000000" pitchFamily="2" charset="-127"/>
              </a:endParaRPr>
            </a:p>
          </p:txBody>
        </p:sp>
        <p:sp>
          <p:nvSpPr>
            <p:cNvPr id="169" name="직사각형 168">
              <a:extLst>
                <a:ext uri="{FF2B5EF4-FFF2-40B4-BE49-F238E27FC236}">
                  <a16:creationId xmlns:a16="http://schemas.microsoft.com/office/drawing/2014/main" xmlns="" id="{51E4E9AE-09CC-4BB2-95D9-CB87AE56CBC2}"/>
                </a:ext>
              </a:extLst>
            </p:cNvPr>
            <p:cNvSpPr/>
            <p:nvPr/>
          </p:nvSpPr>
          <p:spPr>
            <a:xfrm>
              <a:off x="1183934" y="5286388"/>
              <a:ext cx="285752" cy="71438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539" dirty="0">
                <a:latin typeface="G마켓 산스 TTF Medium" panose="02000000000000000000" pitchFamily="2" charset="-127"/>
                <a:ea typeface="G마켓 산스 TTF Light" panose="02000000000000000000" pitchFamily="2" charset="-127"/>
              </a:endParaRPr>
            </a:p>
          </p:txBody>
        </p:sp>
        <p:sp>
          <p:nvSpPr>
            <p:cNvPr id="170" name="직사각형 169">
              <a:extLst>
                <a:ext uri="{FF2B5EF4-FFF2-40B4-BE49-F238E27FC236}">
                  <a16:creationId xmlns:a16="http://schemas.microsoft.com/office/drawing/2014/main" xmlns="" id="{80283C03-0228-4873-A8B9-05FE79BEA893}"/>
                </a:ext>
              </a:extLst>
            </p:cNvPr>
            <p:cNvSpPr/>
            <p:nvPr/>
          </p:nvSpPr>
          <p:spPr>
            <a:xfrm>
              <a:off x="1183934" y="5357826"/>
              <a:ext cx="285752" cy="71438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539" dirty="0">
                <a:latin typeface="G마켓 산스 TTF Medium" panose="02000000000000000000" pitchFamily="2" charset="-127"/>
                <a:ea typeface="G마켓 산스 TTF Light" panose="02000000000000000000" pitchFamily="2" charset="-127"/>
              </a:endParaRPr>
            </a:p>
          </p:txBody>
        </p:sp>
        <p:sp>
          <p:nvSpPr>
            <p:cNvPr id="171" name="직사각형 170">
              <a:extLst>
                <a:ext uri="{FF2B5EF4-FFF2-40B4-BE49-F238E27FC236}">
                  <a16:creationId xmlns:a16="http://schemas.microsoft.com/office/drawing/2014/main" xmlns="" id="{FC22250A-329C-4800-9E9F-6F0FEE0DFA7B}"/>
                </a:ext>
              </a:extLst>
            </p:cNvPr>
            <p:cNvSpPr/>
            <p:nvPr/>
          </p:nvSpPr>
          <p:spPr>
            <a:xfrm>
              <a:off x="1183934" y="5429264"/>
              <a:ext cx="285752" cy="71438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539" dirty="0">
                <a:latin typeface="G마켓 산스 TTF Medium" panose="02000000000000000000" pitchFamily="2" charset="-127"/>
                <a:ea typeface="G마켓 산스 TTF Light" panose="02000000000000000000" pitchFamily="2" charset="-127"/>
              </a:endParaRPr>
            </a:p>
          </p:txBody>
        </p:sp>
        <p:sp>
          <p:nvSpPr>
            <p:cNvPr id="172" name="직사각형 171">
              <a:extLst>
                <a:ext uri="{FF2B5EF4-FFF2-40B4-BE49-F238E27FC236}">
                  <a16:creationId xmlns:a16="http://schemas.microsoft.com/office/drawing/2014/main" xmlns="" id="{D3A9ADD7-EA16-4A1B-959A-E4FDEEB7A74C}"/>
                </a:ext>
              </a:extLst>
            </p:cNvPr>
            <p:cNvSpPr/>
            <p:nvPr/>
          </p:nvSpPr>
          <p:spPr>
            <a:xfrm>
              <a:off x="1183934" y="5500702"/>
              <a:ext cx="285752" cy="71438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539" dirty="0">
                <a:latin typeface="G마켓 산스 TTF Medium" panose="02000000000000000000" pitchFamily="2" charset="-127"/>
                <a:ea typeface="G마켓 산스 TTF Light" panose="02000000000000000000" pitchFamily="2" charset="-127"/>
              </a:endParaRPr>
            </a:p>
          </p:txBody>
        </p:sp>
        <p:sp>
          <p:nvSpPr>
            <p:cNvPr id="173" name="직사각형 172">
              <a:extLst>
                <a:ext uri="{FF2B5EF4-FFF2-40B4-BE49-F238E27FC236}">
                  <a16:creationId xmlns:a16="http://schemas.microsoft.com/office/drawing/2014/main" xmlns="" id="{370EBF96-2279-4A96-BDFB-3870A1361158}"/>
                </a:ext>
              </a:extLst>
            </p:cNvPr>
            <p:cNvSpPr/>
            <p:nvPr/>
          </p:nvSpPr>
          <p:spPr>
            <a:xfrm>
              <a:off x="1183934" y="4857760"/>
              <a:ext cx="285752" cy="7143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539" dirty="0">
                <a:latin typeface="G마켓 산스 TTF Medium" panose="02000000000000000000" pitchFamily="2" charset="-127"/>
                <a:ea typeface="G마켓 산스 TTF Light" panose="02000000000000000000" pitchFamily="2" charset="-127"/>
              </a:endParaRPr>
            </a:p>
          </p:txBody>
        </p:sp>
      </p:grpSp>
      <p:grpSp>
        <p:nvGrpSpPr>
          <p:cNvPr id="174" name="그룹 173">
            <a:extLst>
              <a:ext uri="{FF2B5EF4-FFF2-40B4-BE49-F238E27FC236}">
                <a16:creationId xmlns:a16="http://schemas.microsoft.com/office/drawing/2014/main" xmlns="" id="{FB0BC074-69B0-4A7A-AB5D-E246A51B81F3}"/>
              </a:ext>
            </a:extLst>
          </p:cNvPr>
          <p:cNvGrpSpPr/>
          <p:nvPr/>
        </p:nvGrpSpPr>
        <p:grpSpPr>
          <a:xfrm>
            <a:off x="3046956" y="3068336"/>
            <a:ext cx="293197" cy="628476"/>
            <a:chOff x="1183934" y="4857760"/>
            <a:chExt cx="285752" cy="714380"/>
          </a:xfrm>
        </p:grpSpPr>
        <p:sp>
          <p:nvSpPr>
            <p:cNvPr id="175" name="직사각형 174">
              <a:extLst>
                <a:ext uri="{FF2B5EF4-FFF2-40B4-BE49-F238E27FC236}">
                  <a16:creationId xmlns:a16="http://schemas.microsoft.com/office/drawing/2014/main" xmlns="" id="{D8637038-5EDC-4120-84D5-320D8FE9096E}"/>
                </a:ext>
              </a:extLst>
            </p:cNvPr>
            <p:cNvSpPr/>
            <p:nvPr/>
          </p:nvSpPr>
          <p:spPr>
            <a:xfrm>
              <a:off x="1183934" y="4929198"/>
              <a:ext cx="285752" cy="7143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539" dirty="0">
                <a:latin typeface="G마켓 산스 TTF Medium" panose="02000000000000000000" pitchFamily="2" charset="-127"/>
                <a:ea typeface="G마켓 산스 TTF Light" panose="02000000000000000000" pitchFamily="2" charset="-127"/>
              </a:endParaRPr>
            </a:p>
          </p:txBody>
        </p:sp>
        <p:sp>
          <p:nvSpPr>
            <p:cNvPr id="176" name="직사각형 175">
              <a:extLst>
                <a:ext uri="{FF2B5EF4-FFF2-40B4-BE49-F238E27FC236}">
                  <a16:creationId xmlns:a16="http://schemas.microsoft.com/office/drawing/2014/main" xmlns="" id="{5CBB4E87-9B27-4E4C-8BD8-007C466C6DAA}"/>
                </a:ext>
              </a:extLst>
            </p:cNvPr>
            <p:cNvSpPr/>
            <p:nvPr/>
          </p:nvSpPr>
          <p:spPr>
            <a:xfrm>
              <a:off x="1183934" y="5000636"/>
              <a:ext cx="285752" cy="7143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539" dirty="0">
                <a:latin typeface="G마켓 산스 TTF Medium" panose="02000000000000000000" pitchFamily="2" charset="-127"/>
                <a:ea typeface="G마켓 산스 TTF Light" panose="02000000000000000000" pitchFamily="2" charset="-127"/>
              </a:endParaRPr>
            </a:p>
          </p:txBody>
        </p:sp>
        <p:sp>
          <p:nvSpPr>
            <p:cNvPr id="177" name="직사각형 176">
              <a:extLst>
                <a:ext uri="{FF2B5EF4-FFF2-40B4-BE49-F238E27FC236}">
                  <a16:creationId xmlns:a16="http://schemas.microsoft.com/office/drawing/2014/main" xmlns="" id="{A246C602-4EB0-49C6-B9E5-45A33ED27693}"/>
                </a:ext>
              </a:extLst>
            </p:cNvPr>
            <p:cNvSpPr/>
            <p:nvPr/>
          </p:nvSpPr>
          <p:spPr>
            <a:xfrm>
              <a:off x="1183934" y="5072074"/>
              <a:ext cx="285752" cy="7143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539" dirty="0">
                <a:latin typeface="G마켓 산스 TTF Medium" panose="02000000000000000000" pitchFamily="2" charset="-127"/>
                <a:ea typeface="G마켓 산스 TTF Light" panose="02000000000000000000" pitchFamily="2" charset="-127"/>
              </a:endParaRPr>
            </a:p>
          </p:txBody>
        </p:sp>
        <p:sp>
          <p:nvSpPr>
            <p:cNvPr id="178" name="직사각형 177">
              <a:extLst>
                <a:ext uri="{FF2B5EF4-FFF2-40B4-BE49-F238E27FC236}">
                  <a16:creationId xmlns:a16="http://schemas.microsoft.com/office/drawing/2014/main" xmlns="" id="{8FCC96A4-B733-4C31-9661-3B7049978FB5}"/>
                </a:ext>
              </a:extLst>
            </p:cNvPr>
            <p:cNvSpPr/>
            <p:nvPr/>
          </p:nvSpPr>
          <p:spPr>
            <a:xfrm>
              <a:off x="1183934" y="5143512"/>
              <a:ext cx="285752" cy="7143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539" dirty="0">
                <a:latin typeface="G마켓 산스 TTF Medium" panose="02000000000000000000" pitchFamily="2" charset="-127"/>
                <a:ea typeface="G마켓 산스 TTF Light" panose="02000000000000000000" pitchFamily="2" charset="-127"/>
              </a:endParaRPr>
            </a:p>
          </p:txBody>
        </p:sp>
        <p:sp>
          <p:nvSpPr>
            <p:cNvPr id="179" name="직사각형 178">
              <a:extLst>
                <a:ext uri="{FF2B5EF4-FFF2-40B4-BE49-F238E27FC236}">
                  <a16:creationId xmlns:a16="http://schemas.microsoft.com/office/drawing/2014/main" xmlns="" id="{93DAA4A6-BD8F-4896-9B9E-CD7E7C0D17D4}"/>
                </a:ext>
              </a:extLst>
            </p:cNvPr>
            <p:cNvSpPr/>
            <p:nvPr/>
          </p:nvSpPr>
          <p:spPr>
            <a:xfrm>
              <a:off x="1183934" y="5214950"/>
              <a:ext cx="285752" cy="71438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539" dirty="0">
                <a:latin typeface="G마켓 산스 TTF Medium" panose="02000000000000000000" pitchFamily="2" charset="-127"/>
                <a:ea typeface="G마켓 산스 TTF Light" panose="02000000000000000000" pitchFamily="2" charset="-127"/>
              </a:endParaRPr>
            </a:p>
          </p:txBody>
        </p:sp>
        <p:sp>
          <p:nvSpPr>
            <p:cNvPr id="180" name="직사각형 179">
              <a:extLst>
                <a:ext uri="{FF2B5EF4-FFF2-40B4-BE49-F238E27FC236}">
                  <a16:creationId xmlns:a16="http://schemas.microsoft.com/office/drawing/2014/main" xmlns="" id="{419835EB-17A8-470F-AAE6-A224A1AAE3EA}"/>
                </a:ext>
              </a:extLst>
            </p:cNvPr>
            <p:cNvSpPr/>
            <p:nvPr/>
          </p:nvSpPr>
          <p:spPr>
            <a:xfrm>
              <a:off x="1183934" y="5286388"/>
              <a:ext cx="285752" cy="71438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539" dirty="0">
                <a:latin typeface="G마켓 산스 TTF Medium" panose="02000000000000000000" pitchFamily="2" charset="-127"/>
                <a:ea typeface="G마켓 산스 TTF Light" panose="02000000000000000000" pitchFamily="2" charset="-127"/>
              </a:endParaRPr>
            </a:p>
          </p:txBody>
        </p:sp>
        <p:sp>
          <p:nvSpPr>
            <p:cNvPr id="181" name="직사각형 180">
              <a:extLst>
                <a:ext uri="{FF2B5EF4-FFF2-40B4-BE49-F238E27FC236}">
                  <a16:creationId xmlns:a16="http://schemas.microsoft.com/office/drawing/2014/main" xmlns="" id="{C082C38B-4B5D-47D9-B4C0-41C28755EE4B}"/>
                </a:ext>
              </a:extLst>
            </p:cNvPr>
            <p:cNvSpPr/>
            <p:nvPr/>
          </p:nvSpPr>
          <p:spPr>
            <a:xfrm>
              <a:off x="1183934" y="5357826"/>
              <a:ext cx="285752" cy="71438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539" dirty="0">
                <a:latin typeface="G마켓 산스 TTF Medium" panose="02000000000000000000" pitchFamily="2" charset="-127"/>
                <a:ea typeface="G마켓 산스 TTF Light" panose="02000000000000000000" pitchFamily="2" charset="-127"/>
              </a:endParaRPr>
            </a:p>
          </p:txBody>
        </p:sp>
        <p:sp>
          <p:nvSpPr>
            <p:cNvPr id="182" name="직사각형 181">
              <a:extLst>
                <a:ext uri="{FF2B5EF4-FFF2-40B4-BE49-F238E27FC236}">
                  <a16:creationId xmlns:a16="http://schemas.microsoft.com/office/drawing/2014/main" xmlns="" id="{CC14CD9D-A09B-4D7D-9B26-7B0ADC71EBF9}"/>
                </a:ext>
              </a:extLst>
            </p:cNvPr>
            <p:cNvSpPr/>
            <p:nvPr/>
          </p:nvSpPr>
          <p:spPr>
            <a:xfrm>
              <a:off x="1183934" y="5429264"/>
              <a:ext cx="285752" cy="71438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539" dirty="0">
                <a:latin typeface="G마켓 산스 TTF Medium" panose="02000000000000000000" pitchFamily="2" charset="-127"/>
                <a:ea typeface="G마켓 산스 TTF Light" panose="02000000000000000000" pitchFamily="2" charset="-127"/>
              </a:endParaRPr>
            </a:p>
          </p:txBody>
        </p:sp>
        <p:sp>
          <p:nvSpPr>
            <p:cNvPr id="183" name="직사각형 182">
              <a:extLst>
                <a:ext uri="{FF2B5EF4-FFF2-40B4-BE49-F238E27FC236}">
                  <a16:creationId xmlns:a16="http://schemas.microsoft.com/office/drawing/2014/main" xmlns="" id="{5A83BAEF-06A3-41C0-A394-B6C038D73405}"/>
                </a:ext>
              </a:extLst>
            </p:cNvPr>
            <p:cNvSpPr/>
            <p:nvPr/>
          </p:nvSpPr>
          <p:spPr>
            <a:xfrm>
              <a:off x="1183934" y="5500702"/>
              <a:ext cx="285752" cy="71438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539" dirty="0">
                <a:latin typeface="G마켓 산스 TTF Medium" panose="02000000000000000000" pitchFamily="2" charset="-127"/>
                <a:ea typeface="G마켓 산스 TTF Light" panose="02000000000000000000" pitchFamily="2" charset="-127"/>
              </a:endParaRPr>
            </a:p>
          </p:txBody>
        </p:sp>
        <p:sp>
          <p:nvSpPr>
            <p:cNvPr id="184" name="직사각형 183">
              <a:extLst>
                <a:ext uri="{FF2B5EF4-FFF2-40B4-BE49-F238E27FC236}">
                  <a16:creationId xmlns:a16="http://schemas.microsoft.com/office/drawing/2014/main" xmlns="" id="{2A887ACA-ABA7-46F2-AE34-06962AD0880E}"/>
                </a:ext>
              </a:extLst>
            </p:cNvPr>
            <p:cNvSpPr/>
            <p:nvPr/>
          </p:nvSpPr>
          <p:spPr>
            <a:xfrm>
              <a:off x="1183934" y="4857760"/>
              <a:ext cx="285752" cy="7143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539" dirty="0">
                <a:latin typeface="G마켓 산스 TTF Medium" panose="02000000000000000000" pitchFamily="2" charset="-127"/>
                <a:ea typeface="G마켓 산스 TTF Light" panose="02000000000000000000" pitchFamily="2" charset="-127"/>
              </a:endParaRPr>
            </a:p>
          </p:txBody>
        </p:sp>
      </p:grpSp>
      <p:grpSp>
        <p:nvGrpSpPr>
          <p:cNvPr id="185" name="그룹 184">
            <a:extLst>
              <a:ext uri="{FF2B5EF4-FFF2-40B4-BE49-F238E27FC236}">
                <a16:creationId xmlns:a16="http://schemas.microsoft.com/office/drawing/2014/main" xmlns="" id="{5B57AC82-869D-44FA-89E5-885CAC39B832}"/>
              </a:ext>
            </a:extLst>
          </p:cNvPr>
          <p:cNvGrpSpPr/>
          <p:nvPr/>
        </p:nvGrpSpPr>
        <p:grpSpPr>
          <a:xfrm>
            <a:off x="1461109" y="5922420"/>
            <a:ext cx="293197" cy="628476"/>
            <a:chOff x="1183934" y="4857760"/>
            <a:chExt cx="285752" cy="714380"/>
          </a:xfrm>
        </p:grpSpPr>
        <p:sp>
          <p:nvSpPr>
            <p:cNvPr id="186" name="직사각형 185">
              <a:extLst>
                <a:ext uri="{FF2B5EF4-FFF2-40B4-BE49-F238E27FC236}">
                  <a16:creationId xmlns:a16="http://schemas.microsoft.com/office/drawing/2014/main" xmlns="" id="{C5D2F8D9-041B-46B9-8497-D811D6F59E21}"/>
                </a:ext>
              </a:extLst>
            </p:cNvPr>
            <p:cNvSpPr/>
            <p:nvPr/>
          </p:nvSpPr>
          <p:spPr>
            <a:xfrm>
              <a:off x="1183934" y="4929198"/>
              <a:ext cx="285752" cy="7143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539" dirty="0">
                <a:latin typeface="G마켓 산스 TTF Medium" panose="02000000000000000000" pitchFamily="2" charset="-127"/>
                <a:ea typeface="G마켓 산스 TTF Light" panose="02000000000000000000" pitchFamily="2" charset="-127"/>
              </a:endParaRPr>
            </a:p>
          </p:txBody>
        </p:sp>
        <p:sp>
          <p:nvSpPr>
            <p:cNvPr id="187" name="직사각형 186">
              <a:extLst>
                <a:ext uri="{FF2B5EF4-FFF2-40B4-BE49-F238E27FC236}">
                  <a16:creationId xmlns:a16="http://schemas.microsoft.com/office/drawing/2014/main" xmlns="" id="{B458CA7A-5306-443D-BDD0-AB3C789252B7}"/>
                </a:ext>
              </a:extLst>
            </p:cNvPr>
            <p:cNvSpPr/>
            <p:nvPr/>
          </p:nvSpPr>
          <p:spPr>
            <a:xfrm>
              <a:off x="1183934" y="5000636"/>
              <a:ext cx="285752" cy="7143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539" dirty="0">
                <a:latin typeface="G마켓 산스 TTF Medium" panose="02000000000000000000" pitchFamily="2" charset="-127"/>
                <a:ea typeface="G마켓 산스 TTF Light" panose="02000000000000000000" pitchFamily="2" charset="-127"/>
              </a:endParaRPr>
            </a:p>
          </p:txBody>
        </p:sp>
        <p:sp>
          <p:nvSpPr>
            <p:cNvPr id="188" name="직사각형 187">
              <a:extLst>
                <a:ext uri="{FF2B5EF4-FFF2-40B4-BE49-F238E27FC236}">
                  <a16:creationId xmlns:a16="http://schemas.microsoft.com/office/drawing/2014/main" xmlns="" id="{24D84FD0-35EA-46ED-A65E-42AA1E3DDB0C}"/>
                </a:ext>
              </a:extLst>
            </p:cNvPr>
            <p:cNvSpPr/>
            <p:nvPr/>
          </p:nvSpPr>
          <p:spPr>
            <a:xfrm>
              <a:off x="1183934" y="5072074"/>
              <a:ext cx="285752" cy="7143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539" dirty="0">
                <a:latin typeface="G마켓 산스 TTF Medium" panose="02000000000000000000" pitchFamily="2" charset="-127"/>
                <a:ea typeface="G마켓 산스 TTF Light" panose="02000000000000000000" pitchFamily="2" charset="-127"/>
              </a:endParaRPr>
            </a:p>
          </p:txBody>
        </p:sp>
        <p:sp>
          <p:nvSpPr>
            <p:cNvPr id="189" name="직사각형 188">
              <a:extLst>
                <a:ext uri="{FF2B5EF4-FFF2-40B4-BE49-F238E27FC236}">
                  <a16:creationId xmlns:a16="http://schemas.microsoft.com/office/drawing/2014/main" xmlns="" id="{A3E36342-CCC1-4152-A3CB-458194F00B72}"/>
                </a:ext>
              </a:extLst>
            </p:cNvPr>
            <p:cNvSpPr/>
            <p:nvPr/>
          </p:nvSpPr>
          <p:spPr>
            <a:xfrm>
              <a:off x="1183934" y="5143512"/>
              <a:ext cx="285752" cy="7143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539" dirty="0">
                <a:latin typeface="G마켓 산스 TTF Medium" panose="02000000000000000000" pitchFamily="2" charset="-127"/>
                <a:ea typeface="G마켓 산스 TTF Light" panose="02000000000000000000" pitchFamily="2" charset="-127"/>
              </a:endParaRPr>
            </a:p>
          </p:txBody>
        </p:sp>
        <p:sp>
          <p:nvSpPr>
            <p:cNvPr id="190" name="직사각형 189">
              <a:extLst>
                <a:ext uri="{FF2B5EF4-FFF2-40B4-BE49-F238E27FC236}">
                  <a16:creationId xmlns:a16="http://schemas.microsoft.com/office/drawing/2014/main" xmlns="" id="{3A0FB098-A633-4311-87CD-F0317373DD0C}"/>
                </a:ext>
              </a:extLst>
            </p:cNvPr>
            <p:cNvSpPr/>
            <p:nvPr/>
          </p:nvSpPr>
          <p:spPr>
            <a:xfrm>
              <a:off x="1183934" y="5214950"/>
              <a:ext cx="285752" cy="7143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539" dirty="0">
                <a:latin typeface="G마켓 산스 TTF Medium" panose="02000000000000000000" pitchFamily="2" charset="-127"/>
                <a:ea typeface="G마켓 산스 TTF Light" panose="02000000000000000000" pitchFamily="2" charset="-127"/>
              </a:endParaRPr>
            </a:p>
          </p:txBody>
        </p:sp>
        <p:sp>
          <p:nvSpPr>
            <p:cNvPr id="191" name="직사각형 190">
              <a:extLst>
                <a:ext uri="{FF2B5EF4-FFF2-40B4-BE49-F238E27FC236}">
                  <a16:creationId xmlns:a16="http://schemas.microsoft.com/office/drawing/2014/main" xmlns="" id="{6443AB9A-68C4-4F21-8DD8-9A040C62C0F3}"/>
                </a:ext>
              </a:extLst>
            </p:cNvPr>
            <p:cNvSpPr/>
            <p:nvPr/>
          </p:nvSpPr>
          <p:spPr>
            <a:xfrm>
              <a:off x="1183934" y="5286388"/>
              <a:ext cx="285752" cy="7143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539" dirty="0">
                <a:latin typeface="G마켓 산스 TTF Medium" panose="02000000000000000000" pitchFamily="2" charset="-127"/>
                <a:ea typeface="G마켓 산스 TTF Light" panose="02000000000000000000" pitchFamily="2" charset="-127"/>
              </a:endParaRPr>
            </a:p>
          </p:txBody>
        </p:sp>
        <p:sp>
          <p:nvSpPr>
            <p:cNvPr id="192" name="직사각형 191">
              <a:extLst>
                <a:ext uri="{FF2B5EF4-FFF2-40B4-BE49-F238E27FC236}">
                  <a16:creationId xmlns:a16="http://schemas.microsoft.com/office/drawing/2014/main" xmlns="" id="{9A841F53-A047-4F77-A024-CBE746DEDF5F}"/>
                </a:ext>
              </a:extLst>
            </p:cNvPr>
            <p:cNvSpPr/>
            <p:nvPr/>
          </p:nvSpPr>
          <p:spPr>
            <a:xfrm>
              <a:off x="1183934" y="5357826"/>
              <a:ext cx="285752" cy="71438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539" dirty="0">
                <a:latin typeface="G마켓 산스 TTF Medium" panose="02000000000000000000" pitchFamily="2" charset="-127"/>
                <a:ea typeface="G마켓 산스 TTF Light" panose="02000000000000000000" pitchFamily="2" charset="-127"/>
              </a:endParaRPr>
            </a:p>
          </p:txBody>
        </p:sp>
        <p:sp>
          <p:nvSpPr>
            <p:cNvPr id="193" name="직사각형 192">
              <a:extLst>
                <a:ext uri="{FF2B5EF4-FFF2-40B4-BE49-F238E27FC236}">
                  <a16:creationId xmlns:a16="http://schemas.microsoft.com/office/drawing/2014/main" xmlns="" id="{47E26012-8823-45FA-A82C-B4446A38475E}"/>
                </a:ext>
              </a:extLst>
            </p:cNvPr>
            <p:cNvSpPr/>
            <p:nvPr/>
          </p:nvSpPr>
          <p:spPr>
            <a:xfrm>
              <a:off x="1183934" y="5429264"/>
              <a:ext cx="285752" cy="71438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539" dirty="0">
                <a:latin typeface="G마켓 산스 TTF Medium" panose="02000000000000000000" pitchFamily="2" charset="-127"/>
                <a:ea typeface="G마켓 산스 TTF Light" panose="02000000000000000000" pitchFamily="2" charset="-127"/>
              </a:endParaRPr>
            </a:p>
          </p:txBody>
        </p:sp>
        <p:sp>
          <p:nvSpPr>
            <p:cNvPr id="194" name="직사각형 193">
              <a:extLst>
                <a:ext uri="{FF2B5EF4-FFF2-40B4-BE49-F238E27FC236}">
                  <a16:creationId xmlns:a16="http://schemas.microsoft.com/office/drawing/2014/main" xmlns="" id="{6348C5C8-5F31-4138-A399-34E61B64D334}"/>
                </a:ext>
              </a:extLst>
            </p:cNvPr>
            <p:cNvSpPr/>
            <p:nvPr/>
          </p:nvSpPr>
          <p:spPr>
            <a:xfrm>
              <a:off x="1183934" y="5500702"/>
              <a:ext cx="285752" cy="71438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539" dirty="0">
                <a:latin typeface="G마켓 산스 TTF Medium" panose="02000000000000000000" pitchFamily="2" charset="-127"/>
                <a:ea typeface="G마켓 산스 TTF Light" panose="02000000000000000000" pitchFamily="2" charset="-127"/>
              </a:endParaRPr>
            </a:p>
          </p:txBody>
        </p:sp>
        <p:sp>
          <p:nvSpPr>
            <p:cNvPr id="195" name="직사각형 194">
              <a:extLst>
                <a:ext uri="{FF2B5EF4-FFF2-40B4-BE49-F238E27FC236}">
                  <a16:creationId xmlns:a16="http://schemas.microsoft.com/office/drawing/2014/main" xmlns="" id="{EAE4162C-8D51-461B-B1C8-098F1D7974F6}"/>
                </a:ext>
              </a:extLst>
            </p:cNvPr>
            <p:cNvSpPr/>
            <p:nvPr/>
          </p:nvSpPr>
          <p:spPr>
            <a:xfrm>
              <a:off x="1183934" y="4857760"/>
              <a:ext cx="285752" cy="7143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539" dirty="0">
                <a:latin typeface="G마켓 산스 TTF Medium" panose="02000000000000000000" pitchFamily="2" charset="-127"/>
                <a:ea typeface="G마켓 산스 TTF Light" panose="02000000000000000000" pitchFamily="2" charset="-127"/>
              </a:endParaRPr>
            </a:p>
          </p:txBody>
        </p:sp>
      </p:grpSp>
      <p:sp>
        <p:nvSpPr>
          <p:cNvPr id="201" name="TextBox 200">
            <a:extLst>
              <a:ext uri="{FF2B5EF4-FFF2-40B4-BE49-F238E27FC236}">
                <a16:creationId xmlns:a16="http://schemas.microsoft.com/office/drawing/2014/main" xmlns="" id="{3CEC5862-AA5C-40CD-91CF-357391AB7EC0}"/>
              </a:ext>
            </a:extLst>
          </p:cNvPr>
          <p:cNvSpPr txBox="1"/>
          <p:nvPr/>
        </p:nvSpPr>
        <p:spPr>
          <a:xfrm>
            <a:off x="5028368" y="4064462"/>
            <a:ext cx="2399954" cy="355482"/>
          </a:xfrm>
          <a:prstGeom prst="rect">
            <a:avLst/>
          </a:prstGeom>
          <a:gradFill>
            <a:gsLst>
              <a:gs pos="0">
                <a:srgbClr val="002254"/>
              </a:gs>
              <a:gs pos="100000">
                <a:srgbClr val="003076"/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710" dirty="0">
                <a:solidFill>
                  <a:schemeClr val="bg1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3-day forecast</a:t>
            </a: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xmlns="" id="{AE0F414B-6139-486E-B4D4-81F22AD81480}"/>
              </a:ext>
            </a:extLst>
          </p:cNvPr>
          <p:cNvSpPr/>
          <p:nvPr/>
        </p:nvSpPr>
        <p:spPr>
          <a:xfrm>
            <a:off x="446791" y="2000318"/>
            <a:ext cx="3250074" cy="855204"/>
          </a:xfrm>
          <a:prstGeom prst="rect">
            <a:avLst/>
          </a:prstGeom>
          <a:solidFill>
            <a:schemeClr val="bg1"/>
          </a:solidFill>
          <a:ln w="19050">
            <a:solidFill>
              <a:srgbClr val="00225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39" dirty="0">
              <a:latin typeface="G마켓 산스 TTF Medium" panose="02000000000000000000" pitchFamily="2" charset="-127"/>
              <a:ea typeface="G마켓 산스 TTF Light" panose="02000000000000000000" pitchFamily="2" charset="-127"/>
            </a:endParaRPr>
          </a:p>
        </p:txBody>
      </p:sp>
      <p:pic>
        <p:nvPicPr>
          <p:cNvPr id="215" name="그림 214">
            <a:extLst>
              <a:ext uri="{FF2B5EF4-FFF2-40B4-BE49-F238E27FC236}">
                <a16:creationId xmlns:a16="http://schemas.microsoft.com/office/drawing/2014/main" xmlns="" id="{EDDC7886-0830-47DF-9625-338EDD39A7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4515" y="1967792"/>
            <a:ext cx="4129746" cy="1681235"/>
          </a:xfrm>
          <a:prstGeom prst="rect">
            <a:avLst/>
          </a:prstGeom>
        </p:spPr>
      </p:pic>
      <p:sp>
        <p:nvSpPr>
          <p:cNvPr id="198" name="TextBox 197">
            <a:extLst>
              <a:ext uri="{FF2B5EF4-FFF2-40B4-BE49-F238E27FC236}">
                <a16:creationId xmlns:a16="http://schemas.microsoft.com/office/drawing/2014/main" xmlns="" id="{1B62CF8A-6719-4631-B6FA-0AD0FAB412FF}"/>
              </a:ext>
            </a:extLst>
          </p:cNvPr>
          <p:cNvSpPr txBox="1"/>
          <p:nvPr/>
        </p:nvSpPr>
        <p:spPr>
          <a:xfrm>
            <a:off x="5025548" y="1619638"/>
            <a:ext cx="3686778" cy="355482"/>
          </a:xfrm>
          <a:prstGeom prst="rect">
            <a:avLst/>
          </a:prstGeom>
          <a:gradFill>
            <a:gsLst>
              <a:gs pos="0">
                <a:srgbClr val="002254"/>
              </a:gs>
              <a:gs pos="100000">
                <a:srgbClr val="003076"/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710" dirty="0">
                <a:solidFill>
                  <a:schemeClr val="bg1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Korea K disturbance-Model</a:t>
            </a:r>
          </a:p>
        </p:txBody>
      </p:sp>
      <p:grpSp>
        <p:nvGrpSpPr>
          <p:cNvPr id="9" name="그룹 8">
            <a:extLst>
              <a:ext uri="{FF2B5EF4-FFF2-40B4-BE49-F238E27FC236}">
                <a16:creationId xmlns:a16="http://schemas.microsoft.com/office/drawing/2014/main" xmlns="" id="{1E153A7B-3811-4C8C-926E-53ACDD158C1C}"/>
              </a:ext>
            </a:extLst>
          </p:cNvPr>
          <p:cNvGrpSpPr/>
          <p:nvPr/>
        </p:nvGrpSpPr>
        <p:grpSpPr>
          <a:xfrm>
            <a:off x="529975" y="2081733"/>
            <a:ext cx="293197" cy="628476"/>
            <a:chOff x="522496" y="1639377"/>
            <a:chExt cx="342878" cy="734968"/>
          </a:xfrm>
        </p:grpSpPr>
        <p:sp>
          <p:nvSpPr>
            <p:cNvPr id="85" name="직사각형 84">
              <a:extLst>
                <a:ext uri="{FF2B5EF4-FFF2-40B4-BE49-F238E27FC236}">
                  <a16:creationId xmlns:a16="http://schemas.microsoft.com/office/drawing/2014/main" xmlns="" id="{D6B88AF3-207E-46B6-9763-6E73C1CC0C0F}"/>
                </a:ext>
              </a:extLst>
            </p:cNvPr>
            <p:cNvSpPr/>
            <p:nvPr/>
          </p:nvSpPr>
          <p:spPr>
            <a:xfrm>
              <a:off x="522496" y="1712874"/>
              <a:ext cx="342878" cy="73497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539" dirty="0">
                <a:latin typeface="G마켓 산스 TTF Medium" panose="02000000000000000000" pitchFamily="2" charset="-127"/>
                <a:ea typeface="G마켓 산스 TTF Light" panose="02000000000000000000" pitchFamily="2" charset="-127"/>
              </a:endParaRPr>
            </a:p>
          </p:txBody>
        </p:sp>
        <p:sp>
          <p:nvSpPr>
            <p:cNvPr id="86" name="직사각형 85">
              <a:extLst>
                <a:ext uri="{FF2B5EF4-FFF2-40B4-BE49-F238E27FC236}">
                  <a16:creationId xmlns:a16="http://schemas.microsoft.com/office/drawing/2014/main" xmlns="" id="{6F1C28EC-F4B1-4066-9AFC-23CB7507CB94}"/>
                </a:ext>
              </a:extLst>
            </p:cNvPr>
            <p:cNvSpPr/>
            <p:nvPr/>
          </p:nvSpPr>
          <p:spPr>
            <a:xfrm>
              <a:off x="522496" y="1786371"/>
              <a:ext cx="342878" cy="73497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539" dirty="0">
                <a:latin typeface="G마켓 산스 TTF Medium" panose="02000000000000000000" pitchFamily="2" charset="-127"/>
                <a:ea typeface="G마켓 산스 TTF Light" panose="02000000000000000000" pitchFamily="2" charset="-127"/>
              </a:endParaRPr>
            </a:p>
          </p:txBody>
        </p:sp>
        <p:sp>
          <p:nvSpPr>
            <p:cNvPr id="87" name="직사각형 86">
              <a:extLst>
                <a:ext uri="{FF2B5EF4-FFF2-40B4-BE49-F238E27FC236}">
                  <a16:creationId xmlns:a16="http://schemas.microsoft.com/office/drawing/2014/main" xmlns="" id="{B1D56895-3F3B-4DE3-A145-FCE2DD7E1994}"/>
                </a:ext>
              </a:extLst>
            </p:cNvPr>
            <p:cNvSpPr/>
            <p:nvPr/>
          </p:nvSpPr>
          <p:spPr>
            <a:xfrm>
              <a:off x="522496" y="1859867"/>
              <a:ext cx="342878" cy="73497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539" dirty="0">
                <a:latin typeface="G마켓 산스 TTF Medium" panose="02000000000000000000" pitchFamily="2" charset="-127"/>
                <a:ea typeface="G마켓 산스 TTF Light" panose="02000000000000000000" pitchFamily="2" charset="-127"/>
              </a:endParaRPr>
            </a:p>
          </p:txBody>
        </p:sp>
        <p:sp>
          <p:nvSpPr>
            <p:cNvPr id="88" name="직사각형 87">
              <a:extLst>
                <a:ext uri="{FF2B5EF4-FFF2-40B4-BE49-F238E27FC236}">
                  <a16:creationId xmlns:a16="http://schemas.microsoft.com/office/drawing/2014/main" xmlns="" id="{27F7C368-DA3C-4343-8E4C-5CA8BFF9F2F3}"/>
                </a:ext>
              </a:extLst>
            </p:cNvPr>
            <p:cNvSpPr/>
            <p:nvPr/>
          </p:nvSpPr>
          <p:spPr>
            <a:xfrm>
              <a:off x="522496" y="1933364"/>
              <a:ext cx="342878" cy="73497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539" dirty="0">
                <a:latin typeface="G마켓 산스 TTF Medium" panose="02000000000000000000" pitchFamily="2" charset="-127"/>
                <a:ea typeface="G마켓 산스 TTF Light" panose="02000000000000000000" pitchFamily="2" charset="-127"/>
              </a:endParaRPr>
            </a:p>
          </p:txBody>
        </p:sp>
        <p:sp>
          <p:nvSpPr>
            <p:cNvPr id="89" name="직사각형 88">
              <a:extLst>
                <a:ext uri="{FF2B5EF4-FFF2-40B4-BE49-F238E27FC236}">
                  <a16:creationId xmlns:a16="http://schemas.microsoft.com/office/drawing/2014/main" xmlns="" id="{81BCB64A-414F-4BED-A762-3C557F38C372}"/>
                </a:ext>
              </a:extLst>
            </p:cNvPr>
            <p:cNvSpPr/>
            <p:nvPr/>
          </p:nvSpPr>
          <p:spPr>
            <a:xfrm>
              <a:off x="522496" y="2006861"/>
              <a:ext cx="342878" cy="73497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539" dirty="0">
                <a:latin typeface="G마켓 산스 TTF Medium" panose="02000000000000000000" pitchFamily="2" charset="-127"/>
                <a:ea typeface="G마켓 산스 TTF Light" panose="02000000000000000000" pitchFamily="2" charset="-127"/>
              </a:endParaRPr>
            </a:p>
          </p:txBody>
        </p:sp>
        <p:sp>
          <p:nvSpPr>
            <p:cNvPr id="90" name="직사각형 89">
              <a:extLst>
                <a:ext uri="{FF2B5EF4-FFF2-40B4-BE49-F238E27FC236}">
                  <a16:creationId xmlns:a16="http://schemas.microsoft.com/office/drawing/2014/main" xmlns="" id="{24908880-E86E-41BE-9BDA-3D4CD968623E}"/>
                </a:ext>
              </a:extLst>
            </p:cNvPr>
            <p:cNvSpPr/>
            <p:nvPr/>
          </p:nvSpPr>
          <p:spPr>
            <a:xfrm>
              <a:off x="522496" y="2080358"/>
              <a:ext cx="342878" cy="73497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539" dirty="0">
                <a:latin typeface="G마켓 산스 TTF Medium" panose="02000000000000000000" pitchFamily="2" charset="-127"/>
                <a:ea typeface="G마켓 산스 TTF Light" panose="02000000000000000000" pitchFamily="2" charset="-127"/>
              </a:endParaRPr>
            </a:p>
          </p:txBody>
        </p:sp>
        <p:sp>
          <p:nvSpPr>
            <p:cNvPr id="91" name="직사각형 90">
              <a:extLst>
                <a:ext uri="{FF2B5EF4-FFF2-40B4-BE49-F238E27FC236}">
                  <a16:creationId xmlns:a16="http://schemas.microsoft.com/office/drawing/2014/main" xmlns="" id="{FC57D4AC-95B5-40F6-B0B6-D410E43A40DA}"/>
                </a:ext>
              </a:extLst>
            </p:cNvPr>
            <p:cNvSpPr/>
            <p:nvPr/>
          </p:nvSpPr>
          <p:spPr>
            <a:xfrm>
              <a:off x="522496" y="2153855"/>
              <a:ext cx="342878" cy="73497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539" dirty="0">
                <a:latin typeface="G마켓 산스 TTF Medium" panose="02000000000000000000" pitchFamily="2" charset="-127"/>
                <a:ea typeface="G마켓 산스 TTF Light" panose="02000000000000000000" pitchFamily="2" charset="-127"/>
              </a:endParaRPr>
            </a:p>
          </p:txBody>
        </p:sp>
        <p:sp>
          <p:nvSpPr>
            <p:cNvPr id="92" name="직사각형 91">
              <a:extLst>
                <a:ext uri="{FF2B5EF4-FFF2-40B4-BE49-F238E27FC236}">
                  <a16:creationId xmlns:a16="http://schemas.microsoft.com/office/drawing/2014/main" xmlns="" id="{F97160D4-4AE9-47B1-8540-8116CD4C2FB3}"/>
                </a:ext>
              </a:extLst>
            </p:cNvPr>
            <p:cNvSpPr/>
            <p:nvPr/>
          </p:nvSpPr>
          <p:spPr>
            <a:xfrm>
              <a:off x="522496" y="2227351"/>
              <a:ext cx="342878" cy="73497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539" dirty="0">
                <a:latin typeface="G마켓 산스 TTF Medium" panose="02000000000000000000" pitchFamily="2" charset="-127"/>
                <a:ea typeface="G마켓 산스 TTF Light" panose="02000000000000000000" pitchFamily="2" charset="-127"/>
              </a:endParaRPr>
            </a:p>
          </p:txBody>
        </p:sp>
        <p:sp>
          <p:nvSpPr>
            <p:cNvPr id="93" name="직사각형 92">
              <a:extLst>
                <a:ext uri="{FF2B5EF4-FFF2-40B4-BE49-F238E27FC236}">
                  <a16:creationId xmlns:a16="http://schemas.microsoft.com/office/drawing/2014/main" xmlns="" id="{1BA99BF8-67CA-47EA-98F6-C71B6CD632E5}"/>
                </a:ext>
              </a:extLst>
            </p:cNvPr>
            <p:cNvSpPr/>
            <p:nvPr/>
          </p:nvSpPr>
          <p:spPr>
            <a:xfrm>
              <a:off x="522496" y="2300848"/>
              <a:ext cx="342878" cy="73497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539" dirty="0">
                <a:latin typeface="G마켓 산스 TTF Medium" panose="02000000000000000000" pitchFamily="2" charset="-127"/>
                <a:ea typeface="G마켓 산스 TTF Light" panose="02000000000000000000" pitchFamily="2" charset="-127"/>
              </a:endParaRPr>
            </a:p>
          </p:txBody>
        </p:sp>
        <p:sp>
          <p:nvSpPr>
            <p:cNvPr id="94" name="직사각형 93">
              <a:extLst>
                <a:ext uri="{FF2B5EF4-FFF2-40B4-BE49-F238E27FC236}">
                  <a16:creationId xmlns:a16="http://schemas.microsoft.com/office/drawing/2014/main" xmlns="" id="{B9505F3F-D585-41EE-B5C5-8F042AA8EF63}"/>
                </a:ext>
              </a:extLst>
            </p:cNvPr>
            <p:cNvSpPr/>
            <p:nvPr/>
          </p:nvSpPr>
          <p:spPr>
            <a:xfrm>
              <a:off x="522496" y="1639377"/>
              <a:ext cx="342878" cy="73497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539" dirty="0">
                <a:latin typeface="G마켓 산스 TTF Medium" panose="02000000000000000000" pitchFamily="2" charset="-127"/>
                <a:ea typeface="G마켓 산스 TTF Light" panose="02000000000000000000" pitchFamily="2" charset="-127"/>
              </a:endParaRPr>
            </a:p>
          </p:txBody>
        </p:sp>
      </p:grpSp>
      <p:grpSp>
        <p:nvGrpSpPr>
          <p:cNvPr id="95" name="그룹 94">
            <a:extLst>
              <a:ext uri="{FF2B5EF4-FFF2-40B4-BE49-F238E27FC236}">
                <a16:creationId xmlns:a16="http://schemas.microsoft.com/office/drawing/2014/main" xmlns="" id="{14BEA78F-0B9D-45C0-A2FD-666563ABC1B0}"/>
              </a:ext>
            </a:extLst>
          </p:cNvPr>
          <p:cNvGrpSpPr/>
          <p:nvPr/>
        </p:nvGrpSpPr>
        <p:grpSpPr>
          <a:xfrm>
            <a:off x="820222" y="2081733"/>
            <a:ext cx="293197" cy="628476"/>
            <a:chOff x="1183934" y="4857760"/>
            <a:chExt cx="285752" cy="714380"/>
          </a:xfrm>
        </p:grpSpPr>
        <p:sp>
          <p:nvSpPr>
            <p:cNvPr id="96" name="직사각형 95">
              <a:extLst>
                <a:ext uri="{FF2B5EF4-FFF2-40B4-BE49-F238E27FC236}">
                  <a16:creationId xmlns:a16="http://schemas.microsoft.com/office/drawing/2014/main" xmlns="" id="{164D93C9-DC20-40CE-A4DA-D3FC5A1FBE9C}"/>
                </a:ext>
              </a:extLst>
            </p:cNvPr>
            <p:cNvSpPr/>
            <p:nvPr/>
          </p:nvSpPr>
          <p:spPr>
            <a:xfrm>
              <a:off x="1183934" y="4929198"/>
              <a:ext cx="285752" cy="7143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539" dirty="0">
                <a:latin typeface="G마켓 산스 TTF Medium" panose="02000000000000000000" pitchFamily="2" charset="-127"/>
                <a:ea typeface="G마켓 산스 TTF Light" panose="02000000000000000000" pitchFamily="2" charset="-127"/>
              </a:endParaRPr>
            </a:p>
          </p:txBody>
        </p:sp>
        <p:sp>
          <p:nvSpPr>
            <p:cNvPr id="97" name="직사각형 96">
              <a:extLst>
                <a:ext uri="{FF2B5EF4-FFF2-40B4-BE49-F238E27FC236}">
                  <a16:creationId xmlns:a16="http://schemas.microsoft.com/office/drawing/2014/main" xmlns="" id="{04680785-F59F-4A92-8301-AA96AF065BAF}"/>
                </a:ext>
              </a:extLst>
            </p:cNvPr>
            <p:cNvSpPr/>
            <p:nvPr/>
          </p:nvSpPr>
          <p:spPr>
            <a:xfrm>
              <a:off x="1183934" y="5000636"/>
              <a:ext cx="285752" cy="7143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539" dirty="0">
                <a:latin typeface="G마켓 산스 TTF Medium" panose="02000000000000000000" pitchFamily="2" charset="-127"/>
                <a:ea typeface="G마켓 산스 TTF Light" panose="02000000000000000000" pitchFamily="2" charset="-127"/>
              </a:endParaRPr>
            </a:p>
          </p:txBody>
        </p:sp>
        <p:sp>
          <p:nvSpPr>
            <p:cNvPr id="98" name="직사각형 97">
              <a:extLst>
                <a:ext uri="{FF2B5EF4-FFF2-40B4-BE49-F238E27FC236}">
                  <a16:creationId xmlns:a16="http://schemas.microsoft.com/office/drawing/2014/main" xmlns="" id="{A40EA5F9-3C52-423B-9121-4B522D494E2E}"/>
                </a:ext>
              </a:extLst>
            </p:cNvPr>
            <p:cNvSpPr/>
            <p:nvPr/>
          </p:nvSpPr>
          <p:spPr>
            <a:xfrm>
              <a:off x="1183934" y="5072074"/>
              <a:ext cx="285752" cy="7143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539" dirty="0">
                <a:latin typeface="G마켓 산스 TTF Medium" panose="02000000000000000000" pitchFamily="2" charset="-127"/>
                <a:ea typeface="G마켓 산스 TTF Light" panose="02000000000000000000" pitchFamily="2" charset="-127"/>
              </a:endParaRPr>
            </a:p>
          </p:txBody>
        </p:sp>
        <p:sp>
          <p:nvSpPr>
            <p:cNvPr id="99" name="직사각형 98">
              <a:extLst>
                <a:ext uri="{FF2B5EF4-FFF2-40B4-BE49-F238E27FC236}">
                  <a16:creationId xmlns:a16="http://schemas.microsoft.com/office/drawing/2014/main" xmlns="" id="{2A582785-4D36-46A4-A2D5-E657E2B7102A}"/>
                </a:ext>
              </a:extLst>
            </p:cNvPr>
            <p:cNvSpPr/>
            <p:nvPr/>
          </p:nvSpPr>
          <p:spPr>
            <a:xfrm>
              <a:off x="1183934" y="5143512"/>
              <a:ext cx="285752" cy="7143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539" dirty="0">
                <a:latin typeface="G마켓 산스 TTF Medium" panose="02000000000000000000" pitchFamily="2" charset="-127"/>
                <a:ea typeface="G마켓 산스 TTF Light" panose="02000000000000000000" pitchFamily="2" charset="-127"/>
              </a:endParaRPr>
            </a:p>
          </p:txBody>
        </p:sp>
        <p:sp>
          <p:nvSpPr>
            <p:cNvPr id="100" name="직사각형 99">
              <a:extLst>
                <a:ext uri="{FF2B5EF4-FFF2-40B4-BE49-F238E27FC236}">
                  <a16:creationId xmlns:a16="http://schemas.microsoft.com/office/drawing/2014/main" xmlns="" id="{91ACBA63-8243-4A12-8AAD-B4DABDD9F482}"/>
                </a:ext>
              </a:extLst>
            </p:cNvPr>
            <p:cNvSpPr/>
            <p:nvPr/>
          </p:nvSpPr>
          <p:spPr>
            <a:xfrm>
              <a:off x="1183934" y="5214950"/>
              <a:ext cx="285752" cy="71438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539" dirty="0">
                <a:latin typeface="G마켓 산스 TTF Medium" panose="02000000000000000000" pitchFamily="2" charset="-127"/>
                <a:ea typeface="G마켓 산스 TTF Light" panose="02000000000000000000" pitchFamily="2" charset="-127"/>
              </a:endParaRPr>
            </a:p>
          </p:txBody>
        </p:sp>
        <p:sp>
          <p:nvSpPr>
            <p:cNvPr id="101" name="직사각형 100">
              <a:extLst>
                <a:ext uri="{FF2B5EF4-FFF2-40B4-BE49-F238E27FC236}">
                  <a16:creationId xmlns:a16="http://schemas.microsoft.com/office/drawing/2014/main" xmlns="" id="{CE1DC396-800A-4F7E-A113-D1C15860C5C3}"/>
                </a:ext>
              </a:extLst>
            </p:cNvPr>
            <p:cNvSpPr/>
            <p:nvPr/>
          </p:nvSpPr>
          <p:spPr>
            <a:xfrm>
              <a:off x="1183934" y="5286388"/>
              <a:ext cx="285752" cy="71438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539" dirty="0">
                <a:latin typeface="G마켓 산스 TTF Medium" panose="02000000000000000000" pitchFamily="2" charset="-127"/>
                <a:ea typeface="G마켓 산스 TTF Light" panose="02000000000000000000" pitchFamily="2" charset="-127"/>
              </a:endParaRPr>
            </a:p>
          </p:txBody>
        </p:sp>
        <p:sp>
          <p:nvSpPr>
            <p:cNvPr id="102" name="직사각형 101">
              <a:extLst>
                <a:ext uri="{FF2B5EF4-FFF2-40B4-BE49-F238E27FC236}">
                  <a16:creationId xmlns:a16="http://schemas.microsoft.com/office/drawing/2014/main" xmlns="" id="{5AA56807-10C5-40E6-BF3A-B5EF83B2E192}"/>
                </a:ext>
              </a:extLst>
            </p:cNvPr>
            <p:cNvSpPr/>
            <p:nvPr/>
          </p:nvSpPr>
          <p:spPr>
            <a:xfrm>
              <a:off x="1183934" y="5357826"/>
              <a:ext cx="285752" cy="71438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539" dirty="0">
                <a:latin typeface="G마켓 산스 TTF Medium" panose="02000000000000000000" pitchFamily="2" charset="-127"/>
                <a:ea typeface="G마켓 산스 TTF Light" panose="02000000000000000000" pitchFamily="2" charset="-127"/>
              </a:endParaRPr>
            </a:p>
          </p:txBody>
        </p:sp>
        <p:sp>
          <p:nvSpPr>
            <p:cNvPr id="103" name="직사각형 102">
              <a:extLst>
                <a:ext uri="{FF2B5EF4-FFF2-40B4-BE49-F238E27FC236}">
                  <a16:creationId xmlns:a16="http://schemas.microsoft.com/office/drawing/2014/main" xmlns="" id="{729E96B9-1DC2-4EE4-A5CD-1FECF259F6A4}"/>
                </a:ext>
              </a:extLst>
            </p:cNvPr>
            <p:cNvSpPr/>
            <p:nvPr/>
          </p:nvSpPr>
          <p:spPr>
            <a:xfrm>
              <a:off x="1183934" y="5429264"/>
              <a:ext cx="285752" cy="71438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539" dirty="0">
                <a:latin typeface="G마켓 산스 TTF Medium" panose="02000000000000000000" pitchFamily="2" charset="-127"/>
                <a:ea typeface="G마켓 산스 TTF Light" panose="02000000000000000000" pitchFamily="2" charset="-127"/>
              </a:endParaRPr>
            </a:p>
          </p:txBody>
        </p:sp>
        <p:sp>
          <p:nvSpPr>
            <p:cNvPr id="104" name="직사각형 103">
              <a:extLst>
                <a:ext uri="{FF2B5EF4-FFF2-40B4-BE49-F238E27FC236}">
                  <a16:creationId xmlns:a16="http://schemas.microsoft.com/office/drawing/2014/main" xmlns="" id="{457C5020-9A8C-4F12-8D13-B50567A5B2AA}"/>
                </a:ext>
              </a:extLst>
            </p:cNvPr>
            <p:cNvSpPr/>
            <p:nvPr/>
          </p:nvSpPr>
          <p:spPr>
            <a:xfrm>
              <a:off x="1183934" y="5500702"/>
              <a:ext cx="285752" cy="71438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539" dirty="0">
                <a:latin typeface="G마켓 산스 TTF Medium" panose="02000000000000000000" pitchFamily="2" charset="-127"/>
                <a:ea typeface="G마켓 산스 TTF Light" panose="02000000000000000000" pitchFamily="2" charset="-127"/>
              </a:endParaRPr>
            </a:p>
          </p:txBody>
        </p:sp>
        <p:sp>
          <p:nvSpPr>
            <p:cNvPr id="105" name="직사각형 104">
              <a:extLst>
                <a:ext uri="{FF2B5EF4-FFF2-40B4-BE49-F238E27FC236}">
                  <a16:creationId xmlns:a16="http://schemas.microsoft.com/office/drawing/2014/main" xmlns="" id="{27AC30D4-F446-47AB-B0FA-4C1067981EAB}"/>
                </a:ext>
              </a:extLst>
            </p:cNvPr>
            <p:cNvSpPr/>
            <p:nvPr/>
          </p:nvSpPr>
          <p:spPr>
            <a:xfrm>
              <a:off x="1183934" y="4857760"/>
              <a:ext cx="285752" cy="7143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539" dirty="0">
                <a:latin typeface="G마켓 산스 TTF Medium" panose="02000000000000000000" pitchFamily="2" charset="-127"/>
                <a:ea typeface="G마켓 산스 TTF Light" panose="02000000000000000000" pitchFamily="2" charset="-127"/>
              </a:endParaRPr>
            </a:p>
          </p:txBody>
        </p:sp>
      </p:grpSp>
      <p:grpSp>
        <p:nvGrpSpPr>
          <p:cNvPr id="106" name="그룹 105">
            <a:extLst>
              <a:ext uri="{FF2B5EF4-FFF2-40B4-BE49-F238E27FC236}">
                <a16:creationId xmlns:a16="http://schemas.microsoft.com/office/drawing/2014/main" xmlns="" id="{A913804C-BE0F-4C84-A6CF-A544BBA21A8F}"/>
              </a:ext>
            </a:extLst>
          </p:cNvPr>
          <p:cNvGrpSpPr/>
          <p:nvPr/>
        </p:nvGrpSpPr>
        <p:grpSpPr>
          <a:xfrm>
            <a:off x="1113419" y="2081733"/>
            <a:ext cx="293197" cy="628476"/>
            <a:chOff x="1183934" y="4857760"/>
            <a:chExt cx="285752" cy="714380"/>
          </a:xfrm>
        </p:grpSpPr>
        <p:sp>
          <p:nvSpPr>
            <p:cNvPr id="107" name="직사각형 106">
              <a:extLst>
                <a:ext uri="{FF2B5EF4-FFF2-40B4-BE49-F238E27FC236}">
                  <a16:creationId xmlns:a16="http://schemas.microsoft.com/office/drawing/2014/main" xmlns="" id="{FEDD22A3-3286-47BB-AFD2-08F9F72364B3}"/>
                </a:ext>
              </a:extLst>
            </p:cNvPr>
            <p:cNvSpPr/>
            <p:nvPr/>
          </p:nvSpPr>
          <p:spPr>
            <a:xfrm>
              <a:off x="1183934" y="4929198"/>
              <a:ext cx="285752" cy="7143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539" dirty="0">
                <a:latin typeface="G마켓 산스 TTF Medium" panose="02000000000000000000" pitchFamily="2" charset="-127"/>
                <a:ea typeface="G마켓 산스 TTF Light" panose="02000000000000000000" pitchFamily="2" charset="-127"/>
              </a:endParaRPr>
            </a:p>
          </p:txBody>
        </p:sp>
        <p:sp>
          <p:nvSpPr>
            <p:cNvPr id="108" name="직사각형 107">
              <a:extLst>
                <a:ext uri="{FF2B5EF4-FFF2-40B4-BE49-F238E27FC236}">
                  <a16:creationId xmlns:a16="http://schemas.microsoft.com/office/drawing/2014/main" xmlns="" id="{8E3588F3-56D9-4DC6-8DA2-FB1A64E9EEAF}"/>
                </a:ext>
              </a:extLst>
            </p:cNvPr>
            <p:cNvSpPr/>
            <p:nvPr/>
          </p:nvSpPr>
          <p:spPr>
            <a:xfrm>
              <a:off x="1183934" y="5000636"/>
              <a:ext cx="285752" cy="7143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539" dirty="0">
                <a:latin typeface="G마켓 산스 TTF Medium" panose="02000000000000000000" pitchFamily="2" charset="-127"/>
                <a:ea typeface="G마켓 산스 TTF Light" panose="02000000000000000000" pitchFamily="2" charset="-127"/>
              </a:endParaRPr>
            </a:p>
          </p:txBody>
        </p:sp>
        <p:sp>
          <p:nvSpPr>
            <p:cNvPr id="109" name="직사각형 108">
              <a:extLst>
                <a:ext uri="{FF2B5EF4-FFF2-40B4-BE49-F238E27FC236}">
                  <a16:creationId xmlns:a16="http://schemas.microsoft.com/office/drawing/2014/main" xmlns="" id="{192E794E-8839-4194-B37B-CF8EE4FC0048}"/>
                </a:ext>
              </a:extLst>
            </p:cNvPr>
            <p:cNvSpPr/>
            <p:nvPr/>
          </p:nvSpPr>
          <p:spPr>
            <a:xfrm>
              <a:off x="1183934" y="5072074"/>
              <a:ext cx="285752" cy="7143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539" dirty="0">
                <a:latin typeface="G마켓 산스 TTF Medium" panose="02000000000000000000" pitchFamily="2" charset="-127"/>
                <a:ea typeface="G마켓 산스 TTF Light" panose="02000000000000000000" pitchFamily="2" charset="-127"/>
              </a:endParaRPr>
            </a:p>
          </p:txBody>
        </p:sp>
        <p:sp>
          <p:nvSpPr>
            <p:cNvPr id="110" name="직사각형 109">
              <a:extLst>
                <a:ext uri="{FF2B5EF4-FFF2-40B4-BE49-F238E27FC236}">
                  <a16:creationId xmlns:a16="http://schemas.microsoft.com/office/drawing/2014/main" xmlns="" id="{0022EC20-216C-4E0D-8BC3-FF812AF3A156}"/>
                </a:ext>
              </a:extLst>
            </p:cNvPr>
            <p:cNvSpPr/>
            <p:nvPr/>
          </p:nvSpPr>
          <p:spPr>
            <a:xfrm>
              <a:off x="1183934" y="5143512"/>
              <a:ext cx="285752" cy="7143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539" dirty="0">
                <a:latin typeface="G마켓 산스 TTF Medium" panose="02000000000000000000" pitchFamily="2" charset="-127"/>
                <a:ea typeface="G마켓 산스 TTF Light" panose="02000000000000000000" pitchFamily="2" charset="-127"/>
              </a:endParaRPr>
            </a:p>
          </p:txBody>
        </p:sp>
        <p:sp>
          <p:nvSpPr>
            <p:cNvPr id="111" name="직사각형 110">
              <a:extLst>
                <a:ext uri="{FF2B5EF4-FFF2-40B4-BE49-F238E27FC236}">
                  <a16:creationId xmlns:a16="http://schemas.microsoft.com/office/drawing/2014/main" xmlns="" id="{4FC36082-133B-40B6-BB4E-3F020206BDF2}"/>
                </a:ext>
              </a:extLst>
            </p:cNvPr>
            <p:cNvSpPr/>
            <p:nvPr/>
          </p:nvSpPr>
          <p:spPr>
            <a:xfrm>
              <a:off x="1183934" y="5214950"/>
              <a:ext cx="285752" cy="71438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539" dirty="0">
                <a:latin typeface="G마켓 산스 TTF Medium" panose="02000000000000000000" pitchFamily="2" charset="-127"/>
                <a:ea typeface="G마켓 산스 TTF Light" panose="02000000000000000000" pitchFamily="2" charset="-127"/>
              </a:endParaRPr>
            </a:p>
          </p:txBody>
        </p:sp>
        <p:sp>
          <p:nvSpPr>
            <p:cNvPr id="112" name="직사각형 111">
              <a:extLst>
                <a:ext uri="{FF2B5EF4-FFF2-40B4-BE49-F238E27FC236}">
                  <a16:creationId xmlns:a16="http://schemas.microsoft.com/office/drawing/2014/main" xmlns="" id="{C5325C2A-9439-4D4C-9709-892E72BD7BCB}"/>
                </a:ext>
              </a:extLst>
            </p:cNvPr>
            <p:cNvSpPr/>
            <p:nvPr/>
          </p:nvSpPr>
          <p:spPr>
            <a:xfrm>
              <a:off x="1183934" y="5286388"/>
              <a:ext cx="285752" cy="71438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539" dirty="0">
                <a:latin typeface="G마켓 산스 TTF Medium" panose="02000000000000000000" pitchFamily="2" charset="-127"/>
                <a:ea typeface="G마켓 산스 TTF Light" panose="02000000000000000000" pitchFamily="2" charset="-127"/>
              </a:endParaRPr>
            </a:p>
          </p:txBody>
        </p:sp>
        <p:sp>
          <p:nvSpPr>
            <p:cNvPr id="113" name="직사각형 112">
              <a:extLst>
                <a:ext uri="{FF2B5EF4-FFF2-40B4-BE49-F238E27FC236}">
                  <a16:creationId xmlns:a16="http://schemas.microsoft.com/office/drawing/2014/main" xmlns="" id="{10AFA74A-DE61-4E97-A007-B20A2F88BE53}"/>
                </a:ext>
              </a:extLst>
            </p:cNvPr>
            <p:cNvSpPr/>
            <p:nvPr/>
          </p:nvSpPr>
          <p:spPr>
            <a:xfrm>
              <a:off x="1183934" y="5357826"/>
              <a:ext cx="285752" cy="71438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539" dirty="0">
                <a:latin typeface="G마켓 산스 TTF Medium" panose="02000000000000000000" pitchFamily="2" charset="-127"/>
                <a:ea typeface="G마켓 산스 TTF Light" panose="02000000000000000000" pitchFamily="2" charset="-127"/>
              </a:endParaRPr>
            </a:p>
          </p:txBody>
        </p:sp>
        <p:sp>
          <p:nvSpPr>
            <p:cNvPr id="114" name="직사각형 113">
              <a:extLst>
                <a:ext uri="{FF2B5EF4-FFF2-40B4-BE49-F238E27FC236}">
                  <a16:creationId xmlns:a16="http://schemas.microsoft.com/office/drawing/2014/main" xmlns="" id="{234DFD8C-472E-4099-81C5-6FEE045D93F3}"/>
                </a:ext>
              </a:extLst>
            </p:cNvPr>
            <p:cNvSpPr/>
            <p:nvPr/>
          </p:nvSpPr>
          <p:spPr>
            <a:xfrm>
              <a:off x="1183934" y="5429264"/>
              <a:ext cx="285752" cy="71438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539" dirty="0">
                <a:latin typeface="G마켓 산스 TTF Medium" panose="02000000000000000000" pitchFamily="2" charset="-127"/>
                <a:ea typeface="G마켓 산스 TTF Light" panose="02000000000000000000" pitchFamily="2" charset="-127"/>
              </a:endParaRPr>
            </a:p>
          </p:txBody>
        </p:sp>
        <p:sp>
          <p:nvSpPr>
            <p:cNvPr id="115" name="직사각형 114">
              <a:extLst>
                <a:ext uri="{FF2B5EF4-FFF2-40B4-BE49-F238E27FC236}">
                  <a16:creationId xmlns:a16="http://schemas.microsoft.com/office/drawing/2014/main" xmlns="" id="{C42DAF70-5D26-4DCE-B5CD-946FEBC7B9DD}"/>
                </a:ext>
              </a:extLst>
            </p:cNvPr>
            <p:cNvSpPr/>
            <p:nvPr/>
          </p:nvSpPr>
          <p:spPr>
            <a:xfrm>
              <a:off x="1183934" y="5500702"/>
              <a:ext cx="285752" cy="71438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539" dirty="0">
                <a:latin typeface="G마켓 산스 TTF Medium" panose="02000000000000000000" pitchFamily="2" charset="-127"/>
                <a:ea typeface="G마켓 산스 TTF Light" panose="02000000000000000000" pitchFamily="2" charset="-127"/>
              </a:endParaRPr>
            </a:p>
          </p:txBody>
        </p:sp>
        <p:sp>
          <p:nvSpPr>
            <p:cNvPr id="116" name="직사각형 115">
              <a:extLst>
                <a:ext uri="{FF2B5EF4-FFF2-40B4-BE49-F238E27FC236}">
                  <a16:creationId xmlns:a16="http://schemas.microsoft.com/office/drawing/2014/main" xmlns="" id="{7E3D7640-E52B-478D-961D-39687C9A1D4D}"/>
                </a:ext>
              </a:extLst>
            </p:cNvPr>
            <p:cNvSpPr/>
            <p:nvPr/>
          </p:nvSpPr>
          <p:spPr>
            <a:xfrm>
              <a:off x="1183934" y="4857760"/>
              <a:ext cx="285752" cy="7143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539" dirty="0">
                <a:latin typeface="G마켓 산스 TTF Medium" panose="02000000000000000000" pitchFamily="2" charset="-127"/>
                <a:ea typeface="G마켓 산스 TTF Light" panose="02000000000000000000" pitchFamily="2" charset="-127"/>
              </a:endParaRPr>
            </a:p>
          </p:txBody>
        </p:sp>
      </p:grpSp>
      <p:grpSp>
        <p:nvGrpSpPr>
          <p:cNvPr id="117" name="그룹 116">
            <a:extLst>
              <a:ext uri="{FF2B5EF4-FFF2-40B4-BE49-F238E27FC236}">
                <a16:creationId xmlns:a16="http://schemas.microsoft.com/office/drawing/2014/main" xmlns="" id="{FB2BC306-CDE8-40D4-82A3-8C87D3EFC49D}"/>
              </a:ext>
            </a:extLst>
          </p:cNvPr>
          <p:cNvGrpSpPr/>
          <p:nvPr/>
        </p:nvGrpSpPr>
        <p:grpSpPr>
          <a:xfrm>
            <a:off x="1406617" y="2081733"/>
            <a:ext cx="293197" cy="628476"/>
            <a:chOff x="1183934" y="4857760"/>
            <a:chExt cx="285752" cy="714380"/>
          </a:xfrm>
        </p:grpSpPr>
        <p:sp>
          <p:nvSpPr>
            <p:cNvPr id="118" name="직사각형 117">
              <a:extLst>
                <a:ext uri="{FF2B5EF4-FFF2-40B4-BE49-F238E27FC236}">
                  <a16:creationId xmlns:a16="http://schemas.microsoft.com/office/drawing/2014/main" xmlns="" id="{E390FF0C-8FA2-4839-B98B-15194DCE61C4}"/>
                </a:ext>
              </a:extLst>
            </p:cNvPr>
            <p:cNvSpPr/>
            <p:nvPr/>
          </p:nvSpPr>
          <p:spPr>
            <a:xfrm>
              <a:off x="1183934" y="4929198"/>
              <a:ext cx="285752" cy="7143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539" dirty="0">
                <a:latin typeface="G마켓 산스 TTF Medium" panose="02000000000000000000" pitchFamily="2" charset="-127"/>
                <a:ea typeface="G마켓 산스 TTF Light" panose="02000000000000000000" pitchFamily="2" charset="-127"/>
              </a:endParaRPr>
            </a:p>
          </p:txBody>
        </p:sp>
        <p:sp>
          <p:nvSpPr>
            <p:cNvPr id="119" name="직사각형 118">
              <a:extLst>
                <a:ext uri="{FF2B5EF4-FFF2-40B4-BE49-F238E27FC236}">
                  <a16:creationId xmlns:a16="http://schemas.microsoft.com/office/drawing/2014/main" xmlns="" id="{F7E7349E-6378-408A-8A27-F8D5B957C918}"/>
                </a:ext>
              </a:extLst>
            </p:cNvPr>
            <p:cNvSpPr/>
            <p:nvPr/>
          </p:nvSpPr>
          <p:spPr>
            <a:xfrm>
              <a:off x="1183934" y="5000636"/>
              <a:ext cx="285752" cy="7143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539" dirty="0">
                <a:latin typeface="G마켓 산스 TTF Medium" panose="02000000000000000000" pitchFamily="2" charset="-127"/>
                <a:ea typeface="G마켓 산스 TTF Light" panose="02000000000000000000" pitchFamily="2" charset="-127"/>
              </a:endParaRPr>
            </a:p>
          </p:txBody>
        </p:sp>
        <p:sp>
          <p:nvSpPr>
            <p:cNvPr id="120" name="직사각형 119">
              <a:extLst>
                <a:ext uri="{FF2B5EF4-FFF2-40B4-BE49-F238E27FC236}">
                  <a16:creationId xmlns:a16="http://schemas.microsoft.com/office/drawing/2014/main" xmlns="" id="{35B3FE02-C31B-44ED-A3FB-57B7CB3C264A}"/>
                </a:ext>
              </a:extLst>
            </p:cNvPr>
            <p:cNvSpPr/>
            <p:nvPr/>
          </p:nvSpPr>
          <p:spPr>
            <a:xfrm>
              <a:off x="1183934" y="5072074"/>
              <a:ext cx="285752" cy="7143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539" dirty="0">
                <a:latin typeface="G마켓 산스 TTF Medium" panose="02000000000000000000" pitchFamily="2" charset="-127"/>
                <a:ea typeface="G마켓 산스 TTF Light" panose="02000000000000000000" pitchFamily="2" charset="-127"/>
              </a:endParaRPr>
            </a:p>
          </p:txBody>
        </p:sp>
        <p:sp>
          <p:nvSpPr>
            <p:cNvPr id="121" name="직사각형 120">
              <a:extLst>
                <a:ext uri="{FF2B5EF4-FFF2-40B4-BE49-F238E27FC236}">
                  <a16:creationId xmlns:a16="http://schemas.microsoft.com/office/drawing/2014/main" xmlns="" id="{41FA71B8-F73D-49FF-9DDC-C42B099695E5}"/>
                </a:ext>
              </a:extLst>
            </p:cNvPr>
            <p:cNvSpPr/>
            <p:nvPr/>
          </p:nvSpPr>
          <p:spPr>
            <a:xfrm>
              <a:off x="1183934" y="5143512"/>
              <a:ext cx="285752" cy="7143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539" dirty="0">
                <a:latin typeface="G마켓 산스 TTF Medium" panose="02000000000000000000" pitchFamily="2" charset="-127"/>
                <a:ea typeface="G마켓 산스 TTF Light" panose="02000000000000000000" pitchFamily="2" charset="-127"/>
              </a:endParaRPr>
            </a:p>
          </p:txBody>
        </p:sp>
        <p:sp>
          <p:nvSpPr>
            <p:cNvPr id="122" name="직사각형 121">
              <a:extLst>
                <a:ext uri="{FF2B5EF4-FFF2-40B4-BE49-F238E27FC236}">
                  <a16:creationId xmlns:a16="http://schemas.microsoft.com/office/drawing/2014/main" xmlns="" id="{66CFA57A-8CD5-4AFB-AB7C-AD30C790A62B}"/>
                </a:ext>
              </a:extLst>
            </p:cNvPr>
            <p:cNvSpPr/>
            <p:nvPr/>
          </p:nvSpPr>
          <p:spPr>
            <a:xfrm>
              <a:off x="1183934" y="5214950"/>
              <a:ext cx="285752" cy="7143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539" dirty="0">
                <a:latin typeface="G마켓 산스 TTF Medium" panose="02000000000000000000" pitchFamily="2" charset="-127"/>
                <a:ea typeface="G마켓 산스 TTF Light" panose="02000000000000000000" pitchFamily="2" charset="-127"/>
              </a:endParaRPr>
            </a:p>
          </p:txBody>
        </p:sp>
        <p:sp>
          <p:nvSpPr>
            <p:cNvPr id="123" name="직사각형 122">
              <a:extLst>
                <a:ext uri="{FF2B5EF4-FFF2-40B4-BE49-F238E27FC236}">
                  <a16:creationId xmlns:a16="http://schemas.microsoft.com/office/drawing/2014/main" xmlns="" id="{DB4D5CC4-5DCD-44F4-82C0-654B324A1E52}"/>
                </a:ext>
              </a:extLst>
            </p:cNvPr>
            <p:cNvSpPr/>
            <p:nvPr/>
          </p:nvSpPr>
          <p:spPr>
            <a:xfrm>
              <a:off x="1183934" y="5286388"/>
              <a:ext cx="285752" cy="7143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539" dirty="0">
                <a:latin typeface="G마켓 산스 TTF Medium" panose="02000000000000000000" pitchFamily="2" charset="-127"/>
                <a:ea typeface="G마켓 산스 TTF Light" panose="02000000000000000000" pitchFamily="2" charset="-127"/>
              </a:endParaRPr>
            </a:p>
          </p:txBody>
        </p:sp>
        <p:sp>
          <p:nvSpPr>
            <p:cNvPr id="124" name="직사각형 123">
              <a:extLst>
                <a:ext uri="{FF2B5EF4-FFF2-40B4-BE49-F238E27FC236}">
                  <a16:creationId xmlns:a16="http://schemas.microsoft.com/office/drawing/2014/main" xmlns="" id="{4094F51D-AB9D-4BDE-BB42-BE1F656E3BBF}"/>
                </a:ext>
              </a:extLst>
            </p:cNvPr>
            <p:cNvSpPr/>
            <p:nvPr/>
          </p:nvSpPr>
          <p:spPr>
            <a:xfrm>
              <a:off x="1183934" y="5357826"/>
              <a:ext cx="285752" cy="71438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539" dirty="0">
                <a:latin typeface="G마켓 산스 TTF Medium" panose="02000000000000000000" pitchFamily="2" charset="-127"/>
                <a:ea typeface="G마켓 산스 TTF Light" panose="02000000000000000000" pitchFamily="2" charset="-127"/>
              </a:endParaRPr>
            </a:p>
          </p:txBody>
        </p:sp>
        <p:sp>
          <p:nvSpPr>
            <p:cNvPr id="125" name="직사각형 124">
              <a:extLst>
                <a:ext uri="{FF2B5EF4-FFF2-40B4-BE49-F238E27FC236}">
                  <a16:creationId xmlns:a16="http://schemas.microsoft.com/office/drawing/2014/main" xmlns="" id="{784D8374-1391-4C2D-BEB5-2D7681CEB592}"/>
                </a:ext>
              </a:extLst>
            </p:cNvPr>
            <p:cNvSpPr/>
            <p:nvPr/>
          </p:nvSpPr>
          <p:spPr>
            <a:xfrm>
              <a:off x="1183934" y="5429264"/>
              <a:ext cx="285752" cy="71438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539" dirty="0">
                <a:latin typeface="G마켓 산스 TTF Medium" panose="02000000000000000000" pitchFamily="2" charset="-127"/>
                <a:ea typeface="G마켓 산스 TTF Light" panose="02000000000000000000" pitchFamily="2" charset="-127"/>
              </a:endParaRPr>
            </a:p>
          </p:txBody>
        </p:sp>
        <p:sp>
          <p:nvSpPr>
            <p:cNvPr id="126" name="직사각형 125">
              <a:extLst>
                <a:ext uri="{FF2B5EF4-FFF2-40B4-BE49-F238E27FC236}">
                  <a16:creationId xmlns:a16="http://schemas.microsoft.com/office/drawing/2014/main" xmlns="" id="{E707B266-7999-413A-9606-4CBACE74F54F}"/>
                </a:ext>
              </a:extLst>
            </p:cNvPr>
            <p:cNvSpPr/>
            <p:nvPr/>
          </p:nvSpPr>
          <p:spPr>
            <a:xfrm>
              <a:off x="1183934" y="5500702"/>
              <a:ext cx="285752" cy="71438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539" dirty="0">
                <a:latin typeface="G마켓 산스 TTF Medium" panose="02000000000000000000" pitchFamily="2" charset="-127"/>
                <a:ea typeface="G마켓 산스 TTF Light" panose="02000000000000000000" pitchFamily="2" charset="-127"/>
              </a:endParaRPr>
            </a:p>
          </p:txBody>
        </p:sp>
        <p:sp>
          <p:nvSpPr>
            <p:cNvPr id="127" name="직사각형 126">
              <a:extLst>
                <a:ext uri="{FF2B5EF4-FFF2-40B4-BE49-F238E27FC236}">
                  <a16:creationId xmlns:a16="http://schemas.microsoft.com/office/drawing/2014/main" xmlns="" id="{74A5D2D5-BDC1-4464-A2D9-40991B75926A}"/>
                </a:ext>
              </a:extLst>
            </p:cNvPr>
            <p:cNvSpPr/>
            <p:nvPr/>
          </p:nvSpPr>
          <p:spPr>
            <a:xfrm>
              <a:off x="1183934" y="4857760"/>
              <a:ext cx="285752" cy="7143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539" dirty="0">
                <a:latin typeface="G마켓 산스 TTF Medium" panose="02000000000000000000" pitchFamily="2" charset="-127"/>
                <a:ea typeface="G마켓 산스 TTF Light" panose="02000000000000000000" pitchFamily="2" charset="-127"/>
              </a:endParaRPr>
            </a:p>
          </p:txBody>
        </p:sp>
      </p:grpSp>
      <p:grpSp>
        <p:nvGrpSpPr>
          <p:cNvPr id="236" name="그룹 235">
            <a:extLst>
              <a:ext uri="{FF2B5EF4-FFF2-40B4-BE49-F238E27FC236}">
                <a16:creationId xmlns:a16="http://schemas.microsoft.com/office/drawing/2014/main" xmlns="" id="{6A5E91EF-D280-4448-B6A7-E1F16038ABE5}"/>
              </a:ext>
            </a:extLst>
          </p:cNvPr>
          <p:cNvGrpSpPr/>
          <p:nvPr/>
        </p:nvGrpSpPr>
        <p:grpSpPr>
          <a:xfrm>
            <a:off x="2135260" y="2080429"/>
            <a:ext cx="293197" cy="628476"/>
            <a:chOff x="1183934" y="4857760"/>
            <a:chExt cx="285752" cy="714380"/>
          </a:xfrm>
        </p:grpSpPr>
        <p:sp>
          <p:nvSpPr>
            <p:cNvPr id="237" name="직사각형 236">
              <a:extLst>
                <a:ext uri="{FF2B5EF4-FFF2-40B4-BE49-F238E27FC236}">
                  <a16:creationId xmlns:a16="http://schemas.microsoft.com/office/drawing/2014/main" xmlns="" id="{54DBF4AE-829F-4AE7-B906-08496E123602}"/>
                </a:ext>
              </a:extLst>
            </p:cNvPr>
            <p:cNvSpPr/>
            <p:nvPr/>
          </p:nvSpPr>
          <p:spPr>
            <a:xfrm>
              <a:off x="1183934" y="4929198"/>
              <a:ext cx="285752" cy="7143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539" dirty="0">
                <a:latin typeface="G마켓 산스 TTF Medium" panose="02000000000000000000" pitchFamily="2" charset="-127"/>
                <a:ea typeface="G마켓 산스 TTF Light" panose="02000000000000000000" pitchFamily="2" charset="-127"/>
              </a:endParaRPr>
            </a:p>
          </p:txBody>
        </p:sp>
        <p:sp>
          <p:nvSpPr>
            <p:cNvPr id="238" name="직사각형 237">
              <a:extLst>
                <a:ext uri="{FF2B5EF4-FFF2-40B4-BE49-F238E27FC236}">
                  <a16:creationId xmlns:a16="http://schemas.microsoft.com/office/drawing/2014/main" xmlns="" id="{3D33F2BF-7498-410F-A30D-935EBB8A4019}"/>
                </a:ext>
              </a:extLst>
            </p:cNvPr>
            <p:cNvSpPr/>
            <p:nvPr/>
          </p:nvSpPr>
          <p:spPr>
            <a:xfrm>
              <a:off x="1183934" y="5000636"/>
              <a:ext cx="285752" cy="7143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539" dirty="0">
                <a:latin typeface="G마켓 산스 TTF Medium" panose="02000000000000000000" pitchFamily="2" charset="-127"/>
                <a:ea typeface="G마켓 산스 TTF Light" panose="02000000000000000000" pitchFamily="2" charset="-127"/>
              </a:endParaRPr>
            </a:p>
          </p:txBody>
        </p:sp>
        <p:sp>
          <p:nvSpPr>
            <p:cNvPr id="239" name="직사각형 238">
              <a:extLst>
                <a:ext uri="{FF2B5EF4-FFF2-40B4-BE49-F238E27FC236}">
                  <a16:creationId xmlns:a16="http://schemas.microsoft.com/office/drawing/2014/main" xmlns="" id="{88C2D00A-D7AE-46B9-BBE5-ED8C22DA84FD}"/>
                </a:ext>
              </a:extLst>
            </p:cNvPr>
            <p:cNvSpPr/>
            <p:nvPr/>
          </p:nvSpPr>
          <p:spPr>
            <a:xfrm>
              <a:off x="1183934" y="5072074"/>
              <a:ext cx="285752" cy="7143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539" dirty="0">
                <a:latin typeface="G마켓 산스 TTF Medium" panose="02000000000000000000" pitchFamily="2" charset="-127"/>
                <a:ea typeface="G마켓 산스 TTF Light" panose="02000000000000000000" pitchFamily="2" charset="-127"/>
              </a:endParaRPr>
            </a:p>
          </p:txBody>
        </p:sp>
        <p:sp>
          <p:nvSpPr>
            <p:cNvPr id="240" name="직사각형 239">
              <a:extLst>
                <a:ext uri="{FF2B5EF4-FFF2-40B4-BE49-F238E27FC236}">
                  <a16:creationId xmlns:a16="http://schemas.microsoft.com/office/drawing/2014/main" xmlns="" id="{035E6292-532C-435A-BBBC-B609ECA6CE88}"/>
                </a:ext>
              </a:extLst>
            </p:cNvPr>
            <p:cNvSpPr/>
            <p:nvPr/>
          </p:nvSpPr>
          <p:spPr>
            <a:xfrm>
              <a:off x="1183934" y="5143512"/>
              <a:ext cx="285752" cy="7143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539" dirty="0">
                <a:latin typeface="G마켓 산스 TTF Medium" panose="02000000000000000000" pitchFamily="2" charset="-127"/>
                <a:ea typeface="G마켓 산스 TTF Light" panose="02000000000000000000" pitchFamily="2" charset="-127"/>
              </a:endParaRPr>
            </a:p>
          </p:txBody>
        </p:sp>
        <p:sp>
          <p:nvSpPr>
            <p:cNvPr id="241" name="직사각형 240">
              <a:extLst>
                <a:ext uri="{FF2B5EF4-FFF2-40B4-BE49-F238E27FC236}">
                  <a16:creationId xmlns:a16="http://schemas.microsoft.com/office/drawing/2014/main" xmlns="" id="{F662F4AB-2EAE-415C-856C-8E543593FA11}"/>
                </a:ext>
              </a:extLst>
            </p:cNvPr>
            <p:cNvSpPr/>
            <p:nvPr/>
          </p:nvSpPr>
          <p:spPr>
            <a:xfrm>
              <a:off x="1183934" y="5214950"/>
              <a:ext cx="285752" cy="7143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539" dirty="0">
                <a:latin typeface="G마켓 산스 TTF Medium" panose="02000000000000000000" pitchFamily="2" charset="-127"/>
                <a:ea typeface="G마켓 산스 TTF Light" panose="02000000000000000000" pitchFamily="2" charset="-127"/>
              </a:endParaRPr>
            </a:p>
          </p:txBody>
        </p:sp>
        <p:sp>
          <p:nvSpPr>
            <p:cNvPr id="242" name="직사각형 241">
              <a:extLst>
                <a:ext uri="{FF2B5EF4-FFF2-40B4-BE49-F238E27FC236}">
                  <a16:creationId xmlns:a16="http://schemas.microsoft.com/office/drawing/2014/main" xmlns="" id="{9A6A56D0-3D5D-4D60-A4D8-6CE879ED5FF1}"/>
                </a:ext>
              </a:extLst>
            </p:cNvPr>
            <p:cNvSpPr/>
            <p:nvPr/>
          </p:nvSpPr>
          <p:spPr>
            <a:xfrm>
              <a:off x="1183934" y="5286388"/>
              <a:ext cx="285752" cy="71438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539" dirty="0">
                <a:latin typeface="G마켓 산스 TTF Medium" panose="02000000000000000000" pitchFamily="2" charset="-127"/>
                <a:ea typeface="G마켓 산스 TTF Light" panose="02000000000000000000" pitchFamily="2" charset="-127"/>
              </a:endParaRPr>
            </a:p>
          </p:txBody>
        </p:sp>
        <p:sp>
          <p:nvSpPr>
            <p:cNvPr id="243" name="직사각형 242">
              <a:extLst>
                <a:ext uri="{FF2B5EF4-FFF2-40B4-BE49-F238E27FC236}">
                  <a16:creationId xmlns:a16="http://schemas.microsoft.com/office/drawing/2014/main" xmlns="" id="{0A0D7DD4-48B6-4969-9A57-86B57AE6F975}"/>
                </a:ext>
              </a:extLst>
            </p:cNvPr>
            <p:cNvSpPr/>
            <p:nvPr/>
          </p:nvSpPr>
          <p:spPr>
            <a:xfrm>
              <a:off x="1183934" y="5357826"/>
              <a:ext cx="285752" cy="71438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539" dirty="0">
                <a:latin typeface="G마켓 산스 TTF Medium" panose="02000000000000000000" pitchFamily="2" charset="-127"/>
                <a:ea typeface="G마켓 산스 TTF Light" panose="02000000000000000000" pitchFamily="2" charset="-127"/>
              </a:endParaRPr>
            </a:p>
          </p:txBody>
        </p:sp>
        <p:sp>
          <p:nvSpPr>
            <p:cNvPr id="244" name="직사각형 243">
              <a:extLst>
                <a:ext uri="{FF2B5EF4-FFF2-40B4-BE49-F238E27FC236}">
                  <a16:creationId xmlns:a16="http://schemas.microsoft.com/office/drawing/2014/main" xmlns="" id="{9F1A5113-4C9F-4B23-8215-1B75711D177B}"/>
                </a:ext>
              </a:extLst>
            </p:cNvPr>
            <p:cNvSpPr/>
            <p:nvPr/>
          </p:nvSpPr>
          <p:spPr>
            <a:xfrm>
              <a:off x="1183934" y="5429264"/>
              <a:ext cx="285752" cy="71438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539" dirty="0">
                <a:latin typeface="G마켓 산스 TTF Medium" panose="02000000000000000000" pitchFamily="2" charset="-127"/>
                <a:ea typeface="G마켓 산스 TTF Light" panose="02000000000000000000" pitchFamily="2" charset="-127"/>
              </a:endParaRPr>
            </a:p>
          </p:txBody>
        </p:sp>
        <p:sp>
          <p:nvSpPr>
            <p:cNvPr id="245" name="직사각형 244">
              <a:extLst>
                <a:ext uri="{FF2B5EF4-FFF2-40B4-BE49-F238E27FC236}">
                  <a16:creationId xmlns:a16="http://schemas.microsoft.com/office/drawing/2014/main" xmlns="" id="{D7AF705E-423E-4DAC-A321-D37F5D4BBFDB}"/>
                </a:ext>
              </a:extLst>
            </p:cNvPr>
            <p:cNvSpPr/>
            <p:nvPr/>
          </p:nvSpPr>
          <p:spPr>
            <a:xfrm>
              <a:off x="1183934" y="5500702"/>
              <a:ext cx="285752" cy="71438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539" dirty="0">
                <a:latin typeface="G마켓 산스 TTF Medium" panose="02000000000000000000" pitchFamily="2" charset="-127"/>
                <a:ea typeface="G마켓 산스 TTF Light" panose="02000000000000000000" pitchFamily="2" charset="-127"/>
              </a:endParaRPr>
            </a:p>
          </p:txBody>
        </p:sp>
        <p:sp>
          <p:nvSpPr>
            <p:cNvPr id="246" name="직사각형 245">
              <a:extLst>
                <a:ext uri="{FF2B5EF4-FFF2-40B4-BE49-F238E27FC236}">
                  <a16:creationId xmlns:a16="http://schemas.microsoft.com/office/drawing/2014/main" xmlns="" id="{D960EF50-725B-4A72-92D8-EB939C6E8065}"/>
                </a:ext>
              </a:extLst>
            </p:cNvPr>
            <p:cNvSpPr/>
            <p:nvPr/>
          </p:nvSpPr>
          <p:spPr>
            <a:xfrm>
              <a:off x="1183934" y="4857760"/>
              <a:ext cx="285752" cy="7143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539" dirty="0">
                <a:latin typeface="G마켓 산스 TTF Medium" panose="02000000000000000000" pitchFamily="2" charset="-127"/>
                <a:ea typeface="G마켓 산스 TTF Light" panose="02000000000000000000" pitchFamily="2" charset="-127"/>
              </a:endParaRPr>
            </a:p>
          </p:txBody>
        </p:sp>
      </p:grpSp>
      <p:sp>
        <p:nvSpPr>
          <p:cNvPr id="266" name="직사각형 265">
            <a:extLst>
              <a:ext uri="{FF2B5EF4-FFF2-40B4-BE49-F238E27FC236}">
                <a16:creationId xmlns:a16="http://schemas.microsoft.com/office/drawing/2014/main" xmlns="" id="{0AD01F09-7254-4F91-B838-DEEF29A0192E}"/>
              </a:ext>
            </a:extLst>
          </p:cNvPr>
          <p:cNvSpPr/>
          <p:nvPr/>
        </p:nvSpPr>
        <p:spPr>
          <a:xfrm>
            <a:off x="2900175" y="2507869"/>
            <a:ext cx="152417" cy="199573"/>
          </a:xfrm>
          <a:prstGeom prst="rect">
            <a:avLst/>
          </a:prstGeom>
          <a:solidFill>
            <a:schemeClr val="tx2"/>
          </a:solidFill>
          <a:ln w="9525">
            <a:solidFill>
              <a:srgbClr val="7F7F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39" dirty="0">
              <a:latin typeface="G마켓 산스 TTF Medium" panose="02000000000000000000" pitchFamily="2" charset="-127"/>
              <a:ea typeface="G마켓 산스 TTF Light" panose="02000000000000000000" pitchFamily="2" charset="-127"/>
            </a:endParaRPr>
          </a:p>
        </p:txBody>
      </p:sp>
      <p:sp>
        <p:nvSpPr>
          <p:cNvPr id="267" name="직사각형 266">
            <a:extLst>
              <a:ext uri="{FF2B5EF4-FFF2-40B4-BE49-F238E27FC236}">
                <a16:creationId xmlns:a16="http://schemas.microsoft.com/office/drawing/2014/main" xmlns="" id="{D024DC29-180E-46A2-B77D-E509E8DE41C8}"/>
              </a:ext>
            </a:extLst>
          </p:cNvPr>
          <p:cNvSpPr/>
          <p:nvPr/>
        </p:nvSpPr>
        <p:spPr>
          <a:xfrm>
            <a:off x="3052592" y="2308296"/>
            <a:ext cx="152417" cy="399145"/>
          </a:xfrm>
          <a:prstGeom prst="rect">
            <a:avLst/>
          </a:prstGeom>
          <a:solidFill>
            <a:schemeClr val="tx2"/>
          </a:solidFill>
          <a:ln w="9525">
            <a:solidFill>
              <a:srgbClr val="7F7F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39" dirty="0">
              <a:latin typeface="G마켓 산스 TTF Medium" panose="02000000000000000000" pitchFamily="2" charset="-127"/>
              <a:ea typeface="G마켓 산스 TTF Light" panose="02000000000000000000" pitchFamily="2" charset="-127"/>
            </a:endParaRPr>
          </a:p>
        </p:txBody>
      </p:sp>
      <p:sp>
        <p:nvSpPr>
          <p:cNvPr id="268" name="직사각형 267">
            <a:extLst>
              <a:ext uri="{FF2B5EF4-FFF2-40B4-BE49-F238E27FC236}">
                <a16:creationId xmlns:a16="http://schemas.microsoft.com/office/drawing/2014/main" xmlns="" id="{BB6278C0-9346-4F07-91D6-05418B864B61}"/>
              </a:ext>
            </a:extLst>
          </p:cNvPr>
          <p:cNvSpPr/>
          <p:nvPr/>
        </p:nvSpPr>
        <p:spPr>
          <a:xfrm>
            <a:off x="3205008" y="2352646"/>
            <a:ext cx="152417" cy="354796"/>
          </a:xfrm>
          <a:prstGeom prst="rect">
            <a:avLst/>
          </a:prstGeom>
          <a:solidFill>
            <a:schemeClr val="tx2"/>
          </a:solidFill>
          <a:ln w="9525">
            <a:solidFill>
              <a:srgbClr val="7F7F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39" dirty="0">
              <a:latin typeface="G마켓 산스 TTF Medium" panose="02000000000000000000" pitchFamily="2" charset="-127"/>
              <a:ea typeface="G마켓 산스 TTF Light" panose="02000000000000000000" pitchFamily="2" charset="-127"/>
            </a:endParaRPr>
          </a:p>
        </p:txBody>
      </p:sp>
      <p:sp>
        <p:nvSpPr>
          <p:cNvPr id="269" name="직사각형 268">
            <a:extLst>
              <a:ext uri="{FF2B5EF4-FFF2-40B4-BE49-F238E27FC236}">
                <a16:creationId xmlns:a16="http://schemas.microsoft.com/office/drawing/2014/main" xmlns="" id="{81FD1710-7161-436D-ADFE-30D93D58D084}"/>
              </a:ext>
            </a:extLst>
          </p:cNvPr>
          <p:cNvSpPr/>
          <p:nvPr/>
        </p:nvSpPr>
        <p:spPr>
          <a:xfrm>
            <a:off x="3357424" y="2441345"/>
            <a:ext cx="152417" cy="266096"/>
          </a:xfrm>
          <a:prstGeom prst="rect">
            <a:avLst/>
          </a:prstGeom>
          <a:solidFill>
            <a:schemeClr val="tx2"/>
          </a:solidFill>
          <a:ln w="9525">
            <a:solidFill>
              <a:srgbClr val="7F7F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39" dirty="0">
              <a:latin typeface="G마켓 산스 TTF Medium" panose="02000000000000000000" pitchFamily="2" charset="-127"/>
              <a:ea typeface="G마켓 산스 TTF Light" panose="02000000000000000000" pitchFamily="2" charset="-127"/>
            </a:endParaRPr>
          </a:p>
        </p:txBody>
      </p:sp>
      <p:cxnSp>
        <p:nvCxnSpPr>
          <p:cNvPr id="4" name="직선 화살표 연결선 3">
            <a:extLst>
              <a:ext uri="{FF2B5EF4-FFF2-40B4-BE49-F238E27FC236}">
                <a16:creationId xmlns:a16="http://schemas.microsoft.com/office/drawing/2014/main" xmlns="" id="{6B6B2558-31D9-47AE-8B85-4BFC8F361B9D}"/>
              </a:ext>
            </a:extLst>
          </p:cNvPr>
          <p:cNvCxnSpPr>
            <a:cxnSpLocks/>
          </p:cNvCxnSpPr>
          <p:nvPr/>
        </p:nvCxnSpPr>
        <p:spPr>
          <a:xfrm flipV="1">
            <a:off x="2896801" y="2100967"/>
            <a:ext cx="0" cy="606397"/>
          </a:xfrm>
          <a:prstGeom prst="straightConnector1">
            <a:avLst/>
          </a:prstGeom>
          <a:ln>
            <a:solidFill>
              <a:srgbClr val="7F7F7F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8" name="직선 화살표 연결선 127">
            <a:extLst>
              <a:ext uri="{FF2B5EF4-FFF2-40B4-BE49-F238E27FC236}">
                <a16:creationId xmlns:a16="http://schemas.microsoft.com/office/drawing/2014/main" xmlns="" id="{3740D717-BE4C-443A-A6D7-A16588684FA3}"/>
              </a:ext>
            </a:extLst>
          </p:cNvPr>
          <p:cNvCxnSpPr>
            <a:cxnSpLocks/>
          </p:cNvCxnSpPr>
          <p:nvPr/>
        </p:nvCxnSpPr>
        <p:spPr>
          <a:xfrm>
            <a:off x="2896303" y="2707364"/>
            <a:ext cx="770855" cy="0"/>
          </a:xfrm>
          <a:prstGeom prst="straightConnector1">
            <a:avLst/>
          </a:prstGeom>
          <a:ln>
            <a:solidFill>
              <a:srgbClr val="7F7F7F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화살표: 오른쪽 6">
            <a:extLst>
              <a:ext uri="{FF2B5EF4-FFF2-40B4-BE49-F238E27FC236}">
                <a16:creationId xmlns:a16="http://schemas.microsoft.com/office/drawing/2014/main" xmlns="" id="{D69DBDE0-18D2-49E0-AB93-72ECA1006127}"/>
              </a:ext>
            </a:extLst>
          </p:cNvPr>
          <p:cNvSpPr/>
          <p:nvPr/>
        </p:nvSpPr>
        <p:spPr>
          <a:xfrm>
            <a:off x="1791878" y="2303697"/>
            <a:ext cx="251387" cy="179428"/>
          </a:xfrm>
          <a:prstGeom prst="rightArrow">
            <a:avLst/>
          </a:prstGeom>
          <a:solidFill>
            <a:srgbClr val="002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39" dirty="0">
              <a:latin typeface="G마켓 산스 TTF Medium" panose="02000000000000000000" pitchFamily="2" charset="-127"/>
              <a:ea typeface="G마켓 산스 TTF Light" panose="02000000000000000000" pitchFamily="2" charset="-127"/>
            </a:endParaRPr>
          </a:p>
        </p:txBody>
      </p:sp>
      <p:sp>
        <p:nvSpPr>
          <p:cNvPr id="129" name="화살표: 오른쪽 128">
            <a:extLst>
              <a:ext uri="{FF2B5EF4-FFF2-40B4-BE49-F238E27FC236}">
                <a16:creationId xmlns:a16="http://schemas.microsoft.com/office/drawing/2014/main" xmlns="" id="{0B280D60-53BA-42EA-BC3B-238E443D01D9}"/>
              </a:ext>
            </a:extLst>
          </p:cNvPr>
          <p:cNvSpPr/>
          <p:nvPr/>
        </p:nvSpPr>
        <p:spPr>
          <a:xfrm>
            <a:off x="2572660" y="2302612"/>
            <a:ext cx="251387" cy="179428"/>
          </a:xfrm>
          <a:prstGeom prst="rightArrow">
            <a:avLst/>
          </a:prstGeom>
          <a:solidFill>
            <a:srgbClr val="002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39" dirty="0">
              <a:latin typeface="G마켓 산스 TTF Medium" panose="02000000000000000000" pitchFamily="2" charset="-127"/>
              <a:ea typeface="G마켓 산스 TTF Light" panose="02000000000000000000" pitchFamily="2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758F3F9-00B3-483D-862F-FD941AB87EED}"/>
              </a:ext>
            </a:extLst>
          </p:cNvPr>
          <p:cNvSpPr txBox="1"/>
          <p:nvPr/>
        </p:nvSpPr>
        <p:spPr>
          <a:xfrm>
            <a:off x="2754017" y="2158594"/>
            <a:ext cx="142785" cy="171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513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K</a:t>
            </a:r>
            <a:endParaRPr lang="ko-KR" altLang="en-US" sz="513" dirty="0"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xmlns="" id="{2C72B0AA-ED1D-4947-B3BB-F9C22D51A09D}"/>
              </a:ext>
            </a:extLst>
          </p:cNvPr>
          <p:cNvSpPr txBox="1"/>
          <p:nvPr/>
        </p:nvSpPr>
        <p:spPr>
          <a:xfrm>
            <a:off x="3272674" y="2712505"/>
            <a:ext cx="390919" cy="171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513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시간</a:t>
            </a: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xmlns="" id="{B7F840C3-DABC-43F5-A9AC-59FF008355B8}"/>
              </a:ext>
            </a:extLst>
          </p:cNvPr>
          <p:cNvSpPr txBox="1"/>
          <p:nvPr/>
        </p:nvSpPr>
        <p:spPr>
          <a:xfrm>
            <a:off x="438001" y="2710846"/>
            <a:ext cx="468714" cy="171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13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K_</a:t>
            </a:r>
            <a:r>
              <a:rPr lang="ko-KR" altLang="en-US" sz="513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청양</a:t>
            </a: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xmlns="" id="{E893A4AE-F0F9-4E92-A508-ABD8018755AE}"/>
              </a:ext>
            </a:extLst>
          </p:cNvPr>
          <p:cNvSpPr txBox="1"/>
          <p:nvPr/>
        </p:nvSpPr>
        <p:spPr>
          <a:xfrm>
            <a:off x="724031" y="2710846"/>
            <a:ext cx="468714" cy="171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13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K_</a:t>
            </a:r>
            <a:r>
              <a:rPr lang="ko-KR" altLang="en-US" sz="513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이천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xmlns="" id="{F1ABA75C-3CC6-4FE1-9B39-6E9035177E92}"/>
              </a:ext>
            </a:extLst>
          </p:cNvPr>
          <p:cNvSpPr txBox="1"/>
          <p:nvPr/>
        </p:nvSpPr>
        <p:spPr>
          <a:xfrm>
            <a:off x="1010060" y="2710846"/>
            <a:ext cx="468714" cy="171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13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K_</a:t>
            </a:r>
            <a:r>
              <a:rPr lang="ko-KR" altLang="en-US" sz="513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강릉</a:t>
            </a: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xmlns="" id="{7DC5BFC8-98AC-4830-B5DE-F44FB3054EC6}"/>
              </a:ext>
            </a:extLst>
          </p:cNvPr>
          <p:cNvSpPr txBox="1"/>
          <p:nvPr/>
        </p:nvSpPr>
        <p:spPr>
          <a:xfrm>
            <a:off x="1296091" y="2710846"/>
            <a:ext cx="468714" cy="171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13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K_</a:t>
            </a:r>
            <a:r>
              <a:rPr lang="ko-KR" altLang="en-US" sz="513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제주</a:t>
            </a: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xmlns="" id="{E72F967D-AEB6-4941-989C-5E830F8FD641}"/>
              </a:ext>
            </a:extLst>
          </p:cNvPr>
          <p:cNvSpPr txBox="1"/>
          <p:nvPr/>
        </p:nvSpPr>
        <p:spPr>
          <a:xfrm>
            <a:off x="2043753" y="2710846"/>
            <a:ext cx="468714" cy="171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13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K_</a:t>
            </a:r>
            <a:r>
              <a:rPr lang="ko-KR" altLang="en-US" sz="513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통합</a:t>
            </a:r>
          </a:p>
        </p:txBody>
      </p:sp>
      <p:sp>
        <p:nvSpPr>
          <p:cNvPr id="204" name="TextBox 203">
            <a:extLst>
              <a:ext uri="{FF2B5EF4-FFF2-40B4-BE49-F238E27FC236}">
                <a16:creationId xmlns:a16="http://schemas.microsoft.com/office/drawing/2014/main" xmlns="" id="{1BCCC1A1-926C-4FA5-A90E-B11F69A6A52C}"/>
              </a:ext>
            </a:extLst>
          </p:cNvPr>
          <p:cNvSpPr txBox="1"/>
          <p:nvPr/>
        </p:nvSpPr>
        <p:spPr>
          <a:xfrm>
            <a:off x="431675" y="1619638"/>
            <a:ext cx="2083540" cy="355482"/>
          </a:xfrm>
          <a:prstGeom prst="rect">
            <a:avLst/>
          </a:prstGeom>
          <a:gradFill>
            <a:gsLst>
              <a:gs pos="0">
                <a:srgbClr val="002254"/>
              </a:gs>
              <a:gs pos="100000">
                <a:srgbClr val="003076"/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710" dirty="0">
                <a:solidFill>
                  <a:schemeClr val="bg1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Korea K Index</a:t>
            </a:r>
          </a:p>
        </p:txBody>
      </p:sp>
      <p:grpSp>
        <p:nvGrpSpPr>
          <p:cNvPr id="216" name="그룹 215">
            <a:extLst>
              <a:ext uri="{FF2B5EF4-FFF2-40B4-BE49-F238E27FC236}">
                <a16:creationId xmlns:a16="http://schemas.microsoft.com/office/drawing/2014/main" xmlns="" id="{B279C394-DEED-4978-94A3-0BFF8FBA47D6}"/>
              </a:ext>
            </a:extLst>
          </p:cNvPr>
          <p:cNvGrpSpPr/>
          <p:nvPr/>
        </p:nvGrpSpPr>
        <p:grpSpPr>
          <a:xfrm>
            <a:off x="0" y="1051127"/>
            <a:ext cx="9144000" cy="526422"/>
            <a:chOff x="0" y="1504538"/>
            <a:chExt cx="10693400" cy="615621"/>
          </a:xfrm>
        </p:grpSpPr>
        <p:sp>
          <p:nvSpPr>
            <p:cNvPr id="217" name="직사각형 216">
              <a:extLst>
                <a:ext uri="{FF2B5EF4-FFF2-40B4-BE49-F238E27FC236}">
                  <a16:creationId xmlns:a16="http://schemas.microsoft.com/office/drawing/2014/main" xmlns="" id="{6825FBC7-91D7-4B65-8976-B9265B2B3B79}"/>
                </a:ext>
              </a:extLst>
            </p:cNvPr>
            <p:cNvSpPr/>
            <p:nvPr/>
          </p:nvSpPr>
          <p:spPr>
            <a:xfrm>
              <a:off x="0" y="1518917"/>
              <a:ext cx="10693400" cy="60124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lvl="0" algn="ctr"/>
              <a:r>
                <a:rPr lang="en-US" altLang="ko-KR" sz="1600" dirty="0">
                  <a:ln>
                    <a:solidFill>
                      <a:srgbClr val="0180FF">
                        <a:alpha val="0"/>
                      </a:srgbClr>
                    </a:solidFill>
                  </a:ln>
                  <a:solidFill>
                    <a:srgbClr val="002254"/>
                  </a:solidFill>
                  <a:latin typeface="G마켓 산스 TTF Bold" panose="02000000000000000000" pitchFamily="2" charset="-127"/>
                  <a:ea typeface="G마켓 산스 TTF Bold" panose="02000000000000000000" pitchFamily="2" charset="-127"/>
                  <a:cs typeface="Microsoft Sans Serif" panose="020B0604020202020204" pitchFamily="34" charset="0"/>
                </a:rPr>
                <a:t>Prediction Local Geomagnetic field condition(Local K index)</a:t>
              </a:r>
            </a:p>
          </p:txBody>
        </p:sp>
        <p:sp>
          <p:nvSpPr>
            <p:cNvPr id="218" name="직사각형 217">
              <a:extLst>
                <a:ext uri="{FF2B5EF4-FFF2-40B4-BE49-F238E27FC236}">
                  <a16:creationId xmlns:a16="http://schemas.microsoft.com/office/drawing/2014/main" xmlns="" id="{80FBA9A5-718D-427B-BF02-80A16B22F3EB}"/>
                </a:ext>
              </a:extLst>
            </p:cNvPr>
            <p:cNvSpPr/>
            <p:nvPr/>
          </p:nvSpPr>
          <p:spPr>
            <a:xfrm>
              <a:off x="494270" y="1504538"/>
              <a:ext cx="9707713" cy="72000"/>
            </a:xfrm>
            <a:prstGeom prst="rect">
              <a:avLst/>
            </a:prstGeom>
            <a:solidFill>
              <a:srgbClr val="0022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539" dirty="0">
                <a:latin typeface="G마켓 산스 TTF Medium" panose="02000000000000000000" pitchFamily="2" charset="-127"/>
                <a:ea typeface="G마켓 산스 TTF Light" panose="02000000000000000000" pitchFamily="2" charset="-127"/>
              </a:endParaRPr>
            </a:p>
          </p:txBody>
        </p:sp>
        <p:sp>
          <p:nvSpPr>
            <p:cNvPr id="219" name="직사각형 218">
              <a:extLst>
                <a:ext uri="{FF2B5EF4-FFF2-40B4-BE49-F238E27FC236}">
                  <a16:creationId xmlns:a16="http://schemas.microsoft.com/office/drawing/2014/main" xmlns="" id="{ED067F99-5A39-4670-B7AF-FADD0C0A7F36}"/>
                </a:ext>
              </a:extLst>
            </p:cNvPr>
            <p:cNvSpPr/>
            <p:nvPr/>
          </p:nvSpPr>
          <p:spPr>
            <a:xfrm>
              <a:off x="492843" y="2030626"/>
              <a:ext cx="9707713" cy="72000"/>
            </a:xfrm>
            <a:prstGeom prst="rect">
              <a:avLst/>
            </a:prstGeom>
            <a:solidFill>
              <a:srgbClr val="0022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539" dirty="0">
                <a:latin typeface="G마켓 산스 TTF Medium" panose="02000000000000000000" pitchFamily="2" charset="-127"/>
                <a:ea typeface="G마켓 산스 TTF Light" panose="02000000000000000000" pitchFamily="2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4352586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xmlns="" id="{04EFE27D-0F30-48CC-9E23-C90725229E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96157"/>
            <a:ext cx="9144000" cy="6459177"/>
          </a:xfrm>
          <a:prstGeom prst="rect">
            <a:avLst/>
          </a:prstGeom>
        </p:spPr>
      </p:pic>
      <p:sp>
        <p:nvSpPr>
          <p:cNvPr id="10" name="직사각형 17">
            <a:extLst>
              <a:ext uri="{FF2B5EF4-FFF2-40B4-BE49-F238E27FC236}">
                <a16:creationId xmlns:a16="http://schemas.microsoft.com/office/drawing/2014/main" xmlns="" id="{0BC2797D-DEEF-47EB-9DB5-5943436F23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208" y="173872"/>
            <a:ext cx="8127839" cy="809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78178" tIns="39089" rIns="78178" bIns="39089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ko-KR" sz="4104" dirty="0">
                <a:solidFill>
                  <a:schemeClr val="bg1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  <a:cs typeface="Arial Unicode MS" pitchFamily="50" charset="-127"/>
              </a:rPr>
              <a:t>Satellite Missions</a:t>
            </a: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xmlns="" id="{04E61F95-A8E6-4E2E-9F02-D340730C93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8634" y="1275743"/>
            <a:ext cx="8866733" cy="4957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EB3B4BCF-C755-4495-8483-CAB592422838}"/>
              </a:ext>
            </a:extLst>
          </p:cNvPr>
          <p:cNvSpPr txBox="1"/>
          <p:nvPr/>
        </p:nvSpPr>
        <p:spPr>
          <a:xfrm>
            <a:off x="2959121" y="1736247"/>
            <a:ext cx="2246064" cy="3291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539" dirty="0">
                <a:solidFill>
                  <a:schemeClr val="bg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Solar wind observation</a:t>
            </a:r>
          </a:p>
        </p:txBody>
      </p:sp>
      <p:sp>
        <p:nvSpPr>
          <p:cNvPr id="14" name="아래쪽 화살표 1">
            <a:extLst>
              <a:ext uri="{FF2B5EF4-FFF2-40B4-BE49-F238E27FC236}">
                <a16:creationId xmlns:a16="http://schemas.microsoft.com/office/drawing/2014/main" xmlns="" id="{4C7521AF-28AA-46CC-9EB4-B2B67518AF15}"/>
              </a:ext>
            </a:extLst>
          </p:cNvPr>
          <p:cNvSpPr/>
          <p:nvPr/>
        </p:nvSpPr>
        <p:spPr>
          <a:xfrm>
            <a:off x="2832224" y="1365598"/>
            <a:ext cx="1408003" cy="340513"/>
          </a:xfrm>
          <a:prstGeom prst="down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39" dirty="0">
              <a:latin typeface="G마켓 산스 TTF Medium" panose="02000000000000000000" pitchFamily="2" charset="-127"/>
              <a:ea typeface="G마켓 산스 TTF Light" panose="02000000000000000000" pitchFamily="2" charset="-127"/>
            </a:endParaRPr>
          </a:p>
        </p:txBody>
      </p:sp>
      <p:pic>
        <p:nvPicPr>
          <p:cNvPr id="15" name="Picture 4" descr="DSCOVR rendering (transparent bg).png">
            <a:extLst>
              <a:ext uri="{FF2B5EF4-FFF2-40B4-BE49-F238E27FC236}">
                <a16:creationId xmlns:a16="http://schemas.microsoft.com/office/drawing/2014/main" xmlns="" id="{F0996DD4-B371-4307-87AC-175EC0AA0D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33678" y="3399704"/>
            <a:ext cx="1005360" cy="354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직사각형 15">
            <a:extLst>
              <a:ext uri="{FF2B5EF4-FFF2-40B4-BE49-F238E27FC236}">
                <a16:creationId xmlns:a16="http://schemas.microsoft.com/office/drawing/2014/main" xmlns="" id="{FCBB9069-48A5-4182-93AB-DAF05A167941}"/>
              </a:ext>
            </a:extLst>
          </p:cNvPr>
          <p:cNvSpPr/>
          <p:nvPr/>
        </p:nvSpPr>
        <p:spPr>
          <a:xfrm>
            <a:off x="3035294" y="2906092"/>
            <a:ext cx="1982017" cy="3291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539" dirty="0">
                <a:solidFill>
                  <a:srgbClr val="FFC000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NOAA</a:t>
            </a:r>
            <a:r>
              <a:rPr lang="ko-KR" altLang="en-US" sz="1539" dirty="0">
                <a:solidFill>
                  <a:srgbClr val="FFC000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 </a:t>
            </a:r>
            <a:r>
              <a:rPr lang="en-US" altLang="ko-KR" sz="1539" dirty="0">
                <a:solidFill>
                  <a:srgbClr val="FFC000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SWFO-L1(24)</a:t>
            </a: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xmlns="" id="{D390E740-6DB6-40D3-9B39-C176A9D71834}"/>
              </a:ext>
            </a:extLst>
          </p:cNvPr>
          <p:cNvSpPr/>
          <p:nvPr/>
        </p:nvSpPr>
        <p:spPr>
          <a:xfrm>
            <a:off x="5405323" y="2932548"/>
            <a:ext cx="3716082" cy="5660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1539" dirty="0" err="1">
                <a:solidFill>
                  <a:srgbClr val="FFC000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Nano</a:t>
            </a:r>
            <a:r>
              <a:rPr lang="en-US" altLang="ko-KR" sz="1539" dirty="0">
                <a:solidFill>
                  <a:srgbClr val="FFC000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-sat </a:t>
            </a:r>
            <a:r>
              <a:rPr lang="en-US" altLang="ko-KR" sz="1539" dirty="0" smtClean="0">
                <a:solidFill>
                  <a:srgbClr val="FFC000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Constellations(TBD)</a:t>
            </a:r>
          </a:p>
          <a:p>
            <a:pPr algn="ctr"/>
            <a:r>
              <a:rPr lang="en-US" altLang="ko-KR" sz="1539" dirty="0" smtClean="0">
                <a:solidFill>
                  <a:srgbClr val="FFC000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3U(PD. magnetometer</a:t>
            </a:r>
            <a:r>
              <a:rPr lang="en-US" altLang="ko-KR" sz="1539" dirty="0" smtClean="0">
                <a:solidFill>
                  <a:srgbClr val="FFC000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, GPS receiver)</a:t>
            </a:r>
            <a:endParaRPr lang="en-US" altLang="ko-KR" sz="1539" dirty="0" smtClean="0">
              <a:solidFill>
                <a:srgbClr val="FFC000"/>
              </a:solidFill>
              <a:latin typeface="G마켓 산스 TTF Bold" panose="02000000000000000000" pitchFamily="2" charset="-127"/>
              <a:ea typeface="G마켓 산스 TTF Bold" panose="02000000000000000000" pitchFamily="2" charset="-127"/>
            </a:endParaRPr>
          </a:p>
        </p:txBody>
      </p:sp>
      <p:pic>
        <p:nvPicPr>
          <p:cNvPr id="18" name="Picture 4" descr="DSCOVR rendering (transparent bg).png">
            <a:extLst>
              <a:ext uri="{FF2B5EF4-FFF2-40B4-BE49-F238E27FC236}">
                <a16:creationId xmlns:a16="http://schemas.microsoft.com/office/drawing/2014/main" xmlns="" id="{D442E858-E228-41E9-9BF2-74D211440C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51377" y="2067042"/>
            <a:ext cx="425811" cy="125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DSCOVR rendering (transparent bg).png">
            <a:extLst>
              <a:ext uri="{FF2B5EF4-FFF2-40B4-BE49-F238E27FC236}">
                <a16:creationId xmlns:a16="http://schemas.microsoft.com/office/drawing/2014/main" xmlns="" id="{F200AB91-5ED5-46C8-A7A6-902E1CBCEA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78021" y="2286238"/>
            <a:ext cx="425811" cy="125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DSCOVR rendering (transparent bg).png">
            <a:extLst>
              <a:ext uri="{FF2B5EF4-FFF2-40B4-BE49-F238E27FC236}">
                <a16:creationId xmlns:a16="http://schemas.microsoft.com/office/drawing/2014/main" xmlns="" id="{C73D4072-BDCF-49D5-A783-FE65BCAE34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94461" y="2363604"/>
            <a:ext cx="425811" cy="172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DSCOVR rendering (transparent bg).png">
            <a:extLst>
              <a:ext uri="{FF2B5EF4-FFF2-40B4-BE49-F238E27FC236}">
                <a16:creationId xmlns:a16="http://schemas.microsoft.com/office/drawing/2014/main" xmlns="" id="{CDB9D3BB-B583-48CD-B615-9E2341508F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34819" y="2052348"/>
            <a:ext cx="425811" cy="181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DSCOVR rendering (transparent bg).png">
            <a:extLst>
              <a:ext uri="{FF2B5EF4-FFF2-40B4-BE49-F238E27FC236}">
                <a16:creationId xmlns:a16="http://schemas.microsoft.com/office/drawing/2014/main" xmlns="" id="{88F98B7C-C14E-4C5E-8852-F44F2ECEEE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10902" y="2253451"/>
            <a:ext cx="425811" cy="160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직사각형 22">
            <a:extLst>
              <a:ext uri="{FF2B5EF4-FFF2-40B4-BE49-F238E27FC236}">
                <a16:creationId xmlns:a16="http://schemas.microsoft.com/office/drawing/2014/main" xmlns="" id="{5181D8F6-0A76-4E32-8099-C365128E953A}"/>
              </a:ext>
            </a:extLst>
          </p:cNvPr>
          <p:cNvSpPr/>
          <p:nvPr/>
        </p:nvSpPr>
        <p:spPr>
          <a:xfrm>
            <a:off x="3031385" y="4288985"/>
            <a:ext cx="1656223" cy="3291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539" dirty="0">
                <a:solidFill>
                  <a:srgbClr val="FFC000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NASA</a:t>
            </a:r>
            <a:r>
              <a:rPr lang="ko-KR" altLang="en-US" sz="1539" dirty="0">
                <a:solidFill>
                  <a:srgbClr val="FFC000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 </a:t>
            </a:r>
            <a:r>
              <a:rPr lang="en-US" altLang="ko-KR" sz="1539" dirty="0">
                <a:solidFill>
                  <a:srgbClr val="FFC000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IMAP (24)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E7CA56D-D20E-42DF-A755-C24E154551D2}"/>
              </a:ext>
            </a:extLst>
          </p:cNvPr>
          <p:cNvSpPr txBox="1"/>
          <p:nvPr/>
        </p:nvSpPr>
        <p:spPr>
          <a:xfrm>
            <a:off x="3031385" y="3150103"/>
            <a:ext cx="2248302" cy="263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12" dirty="0">
                <a:solidFill>
                  <a:schemeClr val="bg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[Ground receiving station]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95EFA91D-67B4-4A7D-A946-B19E6FE0B854}"/>
              </a:ext>
            </a:extLst>
          </p:cNvPr>
          <p:cNvSpPr txBox="1"/>
          <p:nvPr/>
        </p:nvSpPr>
        <p:spPr>
          <a:xfrm>
            <a:off x="3031385" y="4496297"/>
            <a:ext cx="2248302" cy="263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12" dirty="0">
                <a:solidFill>
                  <a:schemeClr val="bg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[Ground receiving station]</a:t>
            </a:r>
          </a:p>
        </p:txBody>
      </p:sp>
      <p:pic>
        <p:nvPicPr>
          <p:cNvPr id="25" name="Picture 4" descr="DSCOVR rendering (transparent bg).png">
            <a:extLst>
              <a:ext uri="{FF2B5EF4-FFF2-40B4-BE49-F238E27FC236}">
                <a16:creationId xmlns:a16="http://schemas.microsoft.com/office/drawing/2014/main" xmlns="" id="{72B86B81-82A5-44C2-8EA9-A6C0C2E5CB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41973" y="1935610"/>
            <a:ext cx="425811" cy="125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DSCOVR rendering (transparent bg).png">
            <a:extLst>
              <a:ext uri="{FF2B5EF4-FFF2-40B4-BE49-F238E27FC236}">
                <a16:creationId xmlns:a16="http://schemas.microsoft.com/office/drawing/2014/main" xmlns="" id="{B209B742-162B-4EA3-BA21-B9AFF9DFE7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53167" y="1903341"/>
            <a:ext cx="425811" cy="125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DSCOVR rendering (transparent bg).png">
            <a:extLst>
              <a:ext uri="{FF2B5EF4-FFF2-40B4-BE49-F238E27FC236}">
                <a16:creationId xmlns:a16="http://schemas.microsoft.com/office/drawing/2014/main" xmlns="" id="{01B65E02-5AA4-4BA0-BB34-D07986C598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99510" y="2585667"/>
            <a:ext cx="425811" cy="172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직사각형 27">
            <a:extLst>
              <a:ext uri="{FF2B5EF4-FFF2-40B4-BE49-F238E27FC236}">
                <a16:creationId xmlns:a16="http://schemas.microsoft.com/office/drawing/2014/main" xmlns="" id="{3E09F15E-175E-495F-8501-9211362600FC}"/>
              </a:ext>
            </a:extLst>
          </p:cNvPr>
          <p:cNvSpPr/>
          <p:nvPr/>
        </p:nvSpPr>
        <p:spPr>
          <a:xfrm>
            <a:off x="2409525" y="5523398"/>
            <a:ext cx="2233240" cy="3291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539" dirty="0">
                <a:solidFill>
                  <a:srgbClr val="FFC000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ESA</a:t>
            </a:r>
            <a:r>
              <a:rPr lang="ko-KR" altLang="en-US" sz="1539" dirty="0">
                <a:solidFill>
                  <a:srgbClr val="FFC000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 </a:t>
            </a:r>
            <a:r>
              <a:rPr lang="en-US" altLang="ko-KR" sz="1539" dirty="0">
                <a:solidFill>
                  <a:srgbClr val="FFC000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Carrington-</a:t>
            </a:r>
            <a:r>
              <a:rPr lang="ko-KR" altLang="en-US" sz="1539" dirty="0">
                <a:solidFill>
                  <a:srgbClr val="FFC000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 </a:t>
            </a:r>
            <a:r>
              <a:rPr lang="en-US" altLang="ko-KR" sz="1539" dirty="0">
                <a:solidFill>
                  <a:srgbClr val="FFC000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L5(28)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EC50FCCF-9835-4239-95DF-F954FC709EB7}"/>
              </a:ext>
            </a:extLst>
          </p:cNvPr>
          <p:cNvSpPr txBox="1"/>
          <p:nvPr/>
        </p:nvSpPr>
        <p:spPr>
          <a:xfrm>
            <a:off x="2409526" y="5730710"/>
            <a:ext cx="2248302" cy="263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12" dirty="0">
                <a:solidFill>
                  <a:schemeClr val="bg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[Ground receiving station]</a:t>
            </a:r>
          </a:p>
        </p:txBody>
      </p:sp>
      <p:sp>
        <p:nvSpPr>
          <p:cNvPr id="30" name="아래쪽 화살표 1">
            <a:extLst>
              <a:ext uri="{FF2B5EF4-FFF2-40B4-BE49-F238E27FC236}">
                <a16:creationId xmlns:a16="http://schemas.microsoft.com/office/drawing/2014/main" xmlns="" id="{3A3C49B8-961F-40C9-B41F-B3DCAC0637D2}"/>
              </a:ext>
            </a:extLst>
          </p:cNvPr>
          <p:cNvSpPr/>
          <p:nvPr/>
        </p:nvSpPr>
        <p:spPr>
          <a:xfrm>
            <a:off x="6453168" y="1361318"/>
            <a:ext cx="1408003" cy="340513"/>
          </a:xfrm>
          <a:prstGeom prst="down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39" dirty="0">
              <a:latin typeface="G마켓 산스 TTF Medium" panose="02000000000000000000" pitchFamily="2" charset="-127"/>
              <a:ea typeface="G마켓 산스 TTF Light" panose="02000000000000000000" pitchFamily="2" charset="-127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1AA900D4-3780-40A2-94DE-C16CD0690FA0}"/>
              </a:ext>
            </a:extLst>
          </p:cNvPr>
          <p:cNvSpPr txBox="1"/>
          <p:nvPr/>
        </p:nvSpPr>
        <p:spPr>
          <a:xfrm>
            <a:off x="5742805" y="1699670"/>
            <a:ext cx="2776081" cy="3554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710" dirty="0">
                <a:solidFill>
                  <a:schemeClr val="bg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Ionosphere, Particle, GMD</a:t>
            </a:r>
          </a:p>
        </p:txBody>
      </p:sp>
      <p:grpSp>
        <p:nvGrpSpPr>
          <p:cNvPr id="37" name="그룹 36">
            <a:extLst>
              <a:ext uri="{FF2B5EF4-FFF2-40B4-BE49-F238E27FC236}">
                <a16:creationId xmlns:a16="http://schemas.microsoft.com/office/drawing/2014/main" xmlns="" id="{784255A5-120B-48BC-8B94-F7D818A0008E}"/>
              </a:ext>
            </a:extLst>
          </p:cNvPr>
          <p:cNvGrpSpPr/>
          <p:nvPr/>
        </p:nvGrpSpPr>
        <p:grpSpPr>
          <a:xfrm>
            <a:off x="0" y="6163223"/>
            <a:ext cx="9144000" cy="544175"/>
            <a:chOff x="0" y="1466244"/>
            <a:chExt cx="10693400" cy="636382"/>
          </a:xfrm>
        </p:grpSpPr>
        <p:sp>
          <p:nvSpPr>
            <p:cNvPr id="38" name="직사각형 37">
              <a:extLst>
                <a:ext uri="{FF2B5EF4-FFF2-40B4-BE49-F238E27FC236}">
                  <a16:creationId xmlns:a16="http://schemas.microsoft.com/office/drawing/2014/main" xmlns="" id="{17AE128D-BD7A-4F6A-93EF-13704DDEA2A1}"/>
                </a:ext>
              </a:extLst>
            </p:cNvPr>
            <p:cNvSpPr/>
            <p:nvPr/>
          </p:nvSpPr>
          <p:spPr>
            <a:xfrm>
              <a:off x="0" y="1499867"/>
              <a:ext cx="10693400" cy="60124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US" altLang="ko-KR" sz="1600" dirty="0" smtClean="0">
                  <a:ln>
                    <a:solidFill>
                      <a:srgbClr val="0180FF">
                        <a:alpha val="0"/>
                      </a:srgbClr>
                    </a:solidFill>
                  </a:ln>
                  <a:solidFill>
                    <a:srgbClr val="002254"/>
                  </a:solidFill>
                  <a:latin typeface="G마켓 산스 TTF Bold" panose="02000000000000000000" pitchFamily="2" charset="-127"/>
                  <a:ea typeface="G마켓 산스 TTF Bold" panose="02000000000000000000" pitchFamily="2" charset="-127"/>
                  <a:cs typeface="Microsoft Sans Serif" panose="020B0604020202020204" pitchFamily="34" charset="0"/>
                </a:rPr>
                <a:t>CCMC’s Scoreboards are highly beneficial for KSWC’s forecasts and warnings !</a:t>
              </a:r>
              <a:endParaRPr lang="en-US" altLang="ko-KR" sz="1600" dirty="0">
                <a:ln>
                  <a:solidFill>
                    <a:srgbClr val="0180FF">
                      <a:alpha val="0"/>
                    </a:srgbClr>
                  </a:solidFill>
                </a:ln>
                <a:solidFill>
                  <a:srgbClr val="002254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  <a:cs typeface="Microsoft Sans Serif" panose="020B0604020202020204" pitchFamily="34" charset="0"/>
              </a:endParaRPr>
            </a:p>
          </p:txBody>
        </p:sp>
        <p:sp>
          <p:nvSpPr>
            <p:cNvPr id="39" name="직사각형 38">
              <a:extLst>
                <a:ext uri="{FF2B5EF4-FFF2-40B4-BE49-F238E27FC236}">
                  <a16:creationId xmlns:a16="http://schemas.microsoft.com/office/drawing/2014/main" xmlns="" id="{9480E3B8-772D-4BD5-9157-EFC32F379F20}"/>
                </a:ext>
              </a:extLst>
            </p:cNvPr>
            <p:cNvSpPr/>
            <p:nvPr/>
          </p:nvSpPr>
          <p:spPr>
            <a:xfrm>
              <a:off x="306700" y="1466244"/>
              <a:ext cx="10080000" cy="72000"/>
            </a:xfrm>
            <a:prstGeom prst="rect">
              <a:avLst/>
            </a:prstGeom>
            <a:solidFill>
              <a:srgbClr val="0022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539" dirty="0">
                <a:latin typeface="G마켓 산스 TTF Medium" panose="02000000000000000000" pitchFamily="2" charset="-127"/>
                <a:ea typeface="G마켓 산스 TTF Light" panose="02000000000000000000" pitchFamily="2" charset="-127"/>
              </a:endParaRPr>
            </a:p>
          </p:txBody>
        </p:sp>
        <p:sp>
          <p:nvSpPr>
            <p:cNvPr id="40" name="직사각형 39">
              <a:extLst>
                <a:ext uri="{FF2B5EF4-FFF2-40B4-BE49-F238E27FC236}">
                  <a16:creationId xmlns:a16="http://schemas.microsoft.com/office/drawing/2014/main" xmlns="" id="{405B3D63-AFAE-4F46-AF40-C9C075E38915}"/>
                </a:ext>
              </a:extLst>
            </p:cNvPr>
            <p:cNvSpPr/>
            <p:nvPr/>
          </p:nvSpPr>
          <p:spPr>
            <a:xfrm>
              <a:off x="306700" y="2030626"/>
              <a:ext cx="10080000" cy="72000"/>
            </a:xfrm>
            <a:prstGeom prst="rect">
              <a:avLst/>
            </a:prstGeom>
            <a:solidFill>
              <a:srgbClr val="0022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539" dirty="0">
                <a:latin typeface="G마켓 산스 TTF Medium" panose="02000000000000000000" pitchFamily="2" charset="-127"/>
                <a:ea typeface="G마켓 산스 TTF Light" panose="02000000000000000000" pitchFamily="2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7377197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xmlns="" id="{35346AA6-FD61-4761-8B83-9A18830785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07" y="196157"/>
            <a:ext cx="9140693" cy="685323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A95D7C6-0063-488B-A7AD-666498D8DC3C}"/>
              </a:ext>
            </a:extLst>
          </p:cNvPr>
          <p:cNvSpPr txBox="1"/>
          <p:nvPr/>
        </p:nvSpPr>
        <p:spPr>
          <a:xfrm>
            <a:off x="1001742" y="1766488"/>
            <a:ext cx="6908266" cy="301217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25400"/>
          </a:bodyPr>
          <a:lstStyle/>
          <a:p>
            <a:pPr lvl="0" algn="ctr">
              <a:lnSpc>
                <a:spcPct val="150000"/>
              </a:lnSpc>
            </a:pPr>
            <a:r>
              <a:rPr lang="en-US" altLang="ko-KR" sz="2640" b="1" dirty="0">
                <a:solidFill>
                  <a:prstClr val="white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Thank</a:t>
            </a:r>
            <a:r>
              <a:rPr lang="ko-KR" altLang="en-US" sz="2640" b="1" dirty="0">
                <a:solidFill>
                  <a:prstClr val="white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 </a:t>
            </a:r>
            <a:r>
              <a:rPr lang="en-US" altLang="ko-KR" sz="2640" b="1" dirty="0">
                <a:solidFill>
                  <a:prstClr val="white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You !</a:t>
            </a:r>
            <a:endParaRPr lang="en-US" altLang="ko-KR" sz="6600" b="1" dirty="0">
              <a:solidFill>
                <a:schemeClr val="bg1"/>
              </a:solidFill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  <a:p>
            <a:pPr algn="ctr">
              <a:lnSpc>
                <a:spcPct val="150000"/>
              </a:lnSpc>
            </a:pPr>
            <a:r>
              <a:rPr lang="en-US" altLang="ko-KR" sz="8209" b="1" dirty="0">
                <a:solidFill>
                  <a:schemeClr val="bg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Q &amp; </a:t>
            </a:r>
            <a:r>
              <a:rPr lang="en-US" altLang="ko-KR" sz="8209" b="1" dirty="0" smtClean="0">
                <a:solidFill>
                  <a:schemeClr val="bg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A</a:t>
            </a:r>
          </a:p>
          <a:p>
            <a:pPr algn="ctr">
              <a:lnSpc>
                <a:spcPct val="150000"/>
              </a:lnSpc>
            </a:pPr>
            <a:r>
              <a:rPr lang="en-US" altLang="ko-KR" b="1" dirty="0" smtClean="0">
                <a:solidFill>
                  <a:schemeClr val="bg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portion@korea.kr</a:t>
            </a:r>
            <a:endParaRPr lang="en-US" altLang="ko-KR" b="1" dirty="0">
              <a:solidFill>
                <a:schemeClr val="bg1"/>
              </a:solidFill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xmlns="" id="{0640A7B1-7E17-4DF1-BF7E-1DE631AC757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45781" y="5460960"/>
            <a:ext cx="1652439" cy="529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557894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xmlns="" id="{04EFE27D-0F30-48CC-9E23-C90725229E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02668"/>
            <a:ext cx="9144000" cy="6459177"/>
          </a:xfrm>
          <a:prstGeom prst="rect">
            <a:avLst/>
          </a:prstGeom>
        </p:spPr>
      </p:pic>
      <p:sp>
        <p:nvSpPr>
          <p:cNvPr id="3" name="직사각형 17">
            <a:extLst>
              <a:ext uri="{FF2B5EF4-FFF2-40B4-BE49-F238E27FC236}">
                <a16:creationId xmlns:a16="http://schemas.microsoft.com/office/drawing/2014/main" xmlns="" id="{1E8F64B6-EAF9-4F50-AC4B-1873892BD1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218" y="209882"/>
            <a:ext cx="8217928" cy="809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78178" tIns="39089" rIns="78178" bIns="39089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ko-KR" sz="4104" dirty="0">
                <a:solidFill>
                  <a:schemeClr val="bg1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  <a:cs typeface="Arial Unicode MS" pitchFamily="50" charset="-127"/>
              </a:rPr>
              <a:t>ROK Space Weather Capability</a:t>
            </a:r>
          </a:p>
        </p:txBody>
      </p:sp>
      <p:sp>
        <p:nvSpPr>
          <p:cNvPr id="43" name="슬라이드 번호 개체 틀 1">
            <a:extLst>
              <a:ext uri="{FF2B5EF4-FFF2-40B4-BE49-F238E27FC236}">
                <a16:creationId xmlns:a16="http://schemas.microsoft.com/office/drawing/2014/main" xmlns="" id="{3BDE06DB-7BC8-4DAE-9C2C-EB67C3998D82}"/>
              </a:ext>
            </a:extLst>
          </p:cNvPr>
          <p:cNvSpPr txBox="1">
            <a:spLocks/>
          </p:cNvSpPr>
          <p:nvPr/>
        </p:nvSpPr>
        <p:spPr>
          <a:xfrm>
            <a:off x="5991945" y="5995115"/>
            <a:ext cx="2133962" cy="364281"/>
          </a:xfrm>
          <a:prstGeom prst="rect">
            <a:avLst/>
          </a:prstGeom>
        </p:spPr>
        <p:txBody>
          <a:bodyPr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4E841C4-B785-4DF7-8E14-04785C6A97E1}" type="slidenum">
              <a:rPr lang="ko-KR" altLang="en-US" smtClean="0"/>
              <a:pPr/>
              <a:t>2</a:t>
            </a:fld>
            <a:r>
              <a:rPr lang="en-US" altLang="ko-KR"/>
              <a:t>/18</a:t>
            </a:r>
            <a:endParaRPr lang="ko-KR" altLang="en-US" dirty="0"/>
          </a:p>
        </p:txBody>
      </p:sp>
      <p:sp>
        <p:nvSpPr>
          <p:cNvPr id="44" name="모서리가 둥근 직사각형 2">
            <a:extLst>
              <a:ext uri="{FF2B5EF4-FFF2-40B4-BE49-F238E27FC236}">
                <a16:creationId xmlns:a16="http://schemas.microsoft.com/office/drawing/2014/main" xmlns="" id="{C06E4B15-B9BF-4F8D-ABDA-D0531E1AD45E}"/>
              </a:ext>
            </a:extLst>
          </p:cNvPr>
          <p:cNvSpPr/>
          <p:nvPr/>
        </p:nvSpPr>
        <p:spPr>
          <a:xfrm>
            <a:off x="47948" y="1193189"/>
            <a:ext cx="9072626" cy="233603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ko-KR" altLang="en-US"/>
          </a:p>
        </p:txBody>
      </p:sp>
      <p:pic>
        <p:nvPicPr>
          <p:cNvPr id="45" name="그림 44">
            <a:extLst>
              <a:ext uri="{FF2B5EF4-FFF2-40B4-BE49-F238E27FC236}">
                <a16:creationId xmlns:a16="http://schemas.microsoft.com/office/drawing/2014/main" xmlns="" id="{7FD6CD5E-A8EE-4E53-9B48-B8928EFEA89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68001" y="1459890"/>
            <a:ext cx="1263000" cy="793833"/>
          </a:xfrm>
          <a:prstGeom prst="rect">
            <a:avLst/>
          </a:prstGeom>
        </p:spPr>
      </p:pic>
      <p:pic>
        <p:nvPicPr>
          <p:cNvPr id="46" name="그림 45">
            <a:extLst>
              <a:ext uri="{FF2B5EF4-FFF2-40B4-BE49-F238E27FC236}">
                <a16:creationId xmlns:a16="http://schemas.microsoft.com/office/drawing/2014/main" xmlns="" id="{0C00AD63-83BF-431F-99F1-69822227813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5574" y="3593115"/>
            <a:ext cx="944299" cy="7938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7" name="그림 46">
            <a:extLst>
              <a:ext uri="{FF2B5EF4-FFF2-40B4-BE49-F238E27FC236}">
                <a16:creationId xmlns:a16="http://schemas.microsoft.com/office/drawing/2014/main" xmlns="" id="{BCC1F3B3-8DE1-4BA3-807F-5FDFC8BA25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9859" y="4573239"/>
            <a:ext cx="1114035" cy="7065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8" name="그림 47">
            <a:extLst>
              <a:ext uri="{FF2B5EF4-FFF2-40B4-BE49-F238E27FC236}">
                <a16:creationId xmlns:a16="http://schemas.microsoft.com/office/drawing/2014/main" xmlns="" id="{F2FF7A2B-B352-405B-A4C4-5CE773699B5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500" t="26511" r="18500" b="27245"/>
          <a:stretch/>
        </p:blipFill>
        <p:spPr>
          <a:xfrm>
            <a:off x="370005" y="5641528"/>
            <a:ext cx="1226119" cy="6946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519D5BB4-4038-499E-A38E-32F953C7A3AC}"/>
              </a:ext>
            </a:extLst>
          </p:cNvPr>
          <p:cNvSpPr txBox="1"/>
          <p:nvPr/>
        </p:nvSpPr>
        <p:spPr>
          <a:xfrm>
            <a:off x="630382" y="2364245"/>
            <a:ext cx="2027044" cy="843988"/>
          </a:xfrm>
          <a:prstGeom prst="rect">
            <a:avLst/>
          </a:prstGeom>
          <a:noFill/>
        </p:spPr>
        <p:txBody>
          <a:bodyPr wrap="none" lIns="104306" tIns="52153" rIns="104306" bIns="52153" rtlCol="0">
            <a:spAutoFit/>
          </a:bodyPr>
          <a:lstStyle/>
          <a:p>
            <a:r>
              <a:rPr lang="en-US" altLang="ko-KR" sz="1600" b="1" dirty="0">
                <a:solidFill>
                  <a:srgbClr val="FF0000"/>
                </a:solidFill>
                <a:latin typeface="+mj-lt"/>
              </a:rPr>
              <a:t>KOREAN SPACE</a:t>
            </a:r>
          </a:p>
          <a:p>
            <a:r>
              <a:rPr lang="en-US" altLang="ko-KR" sz="1600" b="1" dirty="0">
                <a:solidFill>
                  <a:srgbClr val="FF0000"/>
                </a:solidFill>
                <a:latin typeface="+mj-lt"/>
              </a:rPr>
              <a:t>WEATHER CENTER</a:t>
            </a:r>
          </a:p>
          <a:p>
            <a:r>
              <a:rPr lang="en-US" altLang="ko-KR" sz="1600" b="1" dirty="0">
                <a:solidFill>
                  <a:srgbClr val="FF0000"/>
                </a:solidFill>
                <a:latin typeface="+mj-lt"/>
              </a:rPr>
              <a:t>(KSWC)</a:t>
            </a:r>
            <a:endParaRPr lang="ko-KR" altLang="en-US" sz="16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0" name="L 도형 49">
            <a:extLst>
              <a:ext uri="{FF2B5EF4-FFF2-40B4-BE49-F238E27FC236}">
                <a16:creationId xmlns:a16="http://schemas.microsoft.com/office/drawing/2014/main" xmlns="" id="{724F928C-6E47-414A-B03B-1452EC23D22E}"/>
              </a:ext>
            </a:extLst>
          </p:cNvPr>
          <p:cNvSpPr/>
          <p:nvPr/>
        </p:nvSpPr>
        <p:spPr>
          <a:xfrm>
            <a:off x="293545" y="2356996"/>
            <a:ext cx="294733" cy="301756"/>
          </a:xfrm>
          <a:prstGeom prst="corner">
            <a:avLst>
              <a:gd name="adj1" fmla="val 1876"/>
              <a:gd name="adj2" fmla="val 1138"/>
            </a:avLst>
          </a:prstGeom>
          <a:solidFill>
            <a:srgbClr val="00B0F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ko-KR" altLang="en-US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070BAF25-66B0-47E5-A9F2-F4557531F280}"/>
              </a:ext>
            </a:extLst>
          </p:cNvPr>
          <p:cNvSpPr txBox="1"/>
          <p:nvPr/>
        </p:nvSpPr>
        <p:spPr>
          <a:xfrm>
            <a:off x="2634002" y="1412264"/>
            <a:ext cx="5126069" cy="720878"/>
          </a:xfrm>
          <a:prstGeom prst="rect">
            <a:avLst/>
          </a:prstGeom>
          <a:noFill/>
        </p:spPr>
        <p:txBody>
          <a:bodyPr wrap="square" lIns="104306" tIns="52153" rIns="104306" bIns="52153" rtlCol="0">
            <a:spAutoFit/>
          </a:bodyPr>
          <a:lstStyle/>
          <a:p>
            <a:r>
              <a:rPr lang="en-US" altLang="ko-KR" sz="2000" b="1" dirty="0">
                <a:latin typeface="+mj-lt"/>
              </a:rPr>
              <a:t>Official source to deliver space weather products &amp; services in Korea 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DE1B51EC-C673-4884-B456-2A98773BD191}"/>
              </a:ext>
            </a:extLst>
          </p:cNvPr>
          <p:cNvSpPr txBox="1"/>
          <p:nvPr/>
        </p:nvSpPr>
        <p:spPr>
          <a:xfrm>
            <a:off x="2478983" y="2353873"/>
            <a:ext cx="4853488" cy="720878"/>
          </a:xfrm>
          <a:prstGeom prst="rect">
            <a:avLst/>
          </a:prstGeom>
          <a:noFill/>
        </p:spPr>
        <p:txBody>
          <a:bodyPr wrap="square" lIns="104306" tIns="52153" rIns="104306" bIns="52153" rtlCol="0">
            <a:spAutoFit/>
          </a:bodyPr>
          <a:lstStyle/>
          <a:p>
            <a:r>
              <a:rPr lang="en-US" altLang="ko-KR" sz="1800" b="1" dirty="0">
                <a:latin typeface="+mj-lt"/>
              </a:rPr>
              <a:t>  </a:t>
            </a:r>
            <a:r>
              <a:rPr lang="en-US" altLang="ko-KR" sz="2000" b="1" dirty="0">
                <a:solidFill>
                  <a:srgbClr val="0000FF"/>
                </a:solidFill>
                <a:latin typeface="+mj-lt"/>
              </a:rPr>
              <a:t>Operation Center</a:t>
            </a:r>
            <a:br>
              <a:rPr lang="en-US" altLang="ko-KR" sz="2000" b="1" dirty="0">
                <a:solidFill>
                  <a:srgbClr val="0000FF"/>
                </a:solidFill>
                <a:latin typeface="+mj-lt"/>
              </a:rPr>
            </a:br>
            <a:r>
              <a:rPr lang="en-US" altLang="ko-KR" sz="2000" b="1" dirty="0">
                <a:solidFill>
                  <a:srgbClr val="0000FF"/>
                </a:solidFill>
                <a:latin typeface="+mj-lt"/>
              </a:rPr>
              <a:t>  Forecast &amp; Alert,  R&amp;D, Observation</a:t>
            </a:r>
            <a:endParaRPr lang="ko-KR" altLang="en-US" sz="2000" b="1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BBB992F8-36FA-4D29-B080-11E837399887}"/>
              </a:ext>
            </a:extLst>
          </p:cNvPr>
          <p:cNvSpPr txBox="1"/>
          <p:nvPr/>
        </p:nvSpPr>
        <p:spPr>
          <a:xfrm>
            <a:off x="1612669" y="4561105"/>
            <a:ext cx="6511541" cy="843988"/>
          </a:xfrm>
          <a:prstGeom prst="rect">
            <a:avLst/>
          </a:prstGeom>
          <a:noFill/>
        </p:spPr>
        <p:txBody>
          <a:bodyPr wrap="none" lIns="104306" tIns="52153" rIns="104306" bIns="52153" rtlCol="0">
            <a:spAutoFit/>
          </a:bodyPr>
          <a:lstStyle/>
          <a:p>
            <a:pPr marL="325955" indent="-325955">
              <a:buFont typeface="Wingdings" panose="05000000000000000000" pitchFamily="2" charset="2"/>
              <a:buChar char="§"/>
            </a:pPr>
            <a:r>
              <a:rPr lang="en-US" altLang="ko-KR" sz="2400" b="1" dirty="0">
                <a:latin typeface="+mj-lt"/>
              </a:rPr>
              <a:t>Research on optical &amp; radio astronomy, </a:t>
            </a:r>
          </a:p>
          <a:p>
            <a:pPr marL="325955" indent="-325955"/>
            <a:r>
              <a:rPr lang="en-US" altLang="ko-KR" sz="2400" b="1" dirty="0">
                <a:latin typeface="+mj-lt"/>
              </a:rPr>
              <a:t>   space science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6E27C796-A89C-4991-90CB-D12F9E533E07}"/>
              </a:ext>
            </a:extLst>
          </p:cNvPr>
          <p:cNvSpPr txBox="1"/>
          <p:nvPr/>
        </p:nvSpPr>
        <p:spPr>
          <a:xfrm>
            <a:off x="1622834" y="5564021"/>
            <a:ext cx="7140549" cy="843988"/>
          </a:xfrm>
          <a:prstGeom prst="rect">
            <a:avLst/>
          </a:prstGeom>
          <a:noFill/>
        </p:spPr>
        <p:txBody>
          <a:bodyPr wrap="square" lIns="104306" tIns="52153" rIns="104306" bIns="52153" rtlCol="0">
            <a:spAutoFit/>
          </a:bodyPr>
          <a:lstStyle/>
          <a:p>
            <a:pPr marL="325955" indent="-325955">
              <a:buFont typeface="Wingdings" panose="05000000000000000000" pitchFamily="2" charset="2"/>
              <a:buChar char="§"/>
            </a:pPr>
            <a:r>
              <a:rPr lang="en-US" altLang="ko-KR" sz="2400" b="1" dirty="0">
                <a:latin typeface="+mj-lt"/>
              </a:rPr>
              <a:t>Research on ionosphere, mesosphere in polar region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3AB8C2D4-D9E1-4B61-ABFF-E24133E66B3C}"/>
              </a:ext>
            </a:extLst>
          </p:cNvPr>
          <p:cNvSpPr txBox="1"/>
          <p:nvPr/>
        </p:nvSpPr>
        <p:spPr>
          <a:xfrm>
            <a:off x="1611091" y="3531920"/>
            <a:ext cx="6580790" cy="843988"/>
          </a:xfrm>
          <a:prstGeom prst="rect">
            <a:avLst/>
          </a:prstGeom>
          <a:noFill/>
        </p:spPr>
        <p:txBody>
          <a:bodyPr wrap="square" lIns="104306" tIns="52153" rIns="104306" bIns="52153" rtlCol="0">
            <a:spAutoFit/>
          </a:bodyPr>
          <a:lstStyle/>
          <a:p>
            <a:pPr marL="325955" indent="-325955">
              <a:buFont typeface="Wingdings" panose="05000000000000000000" pitchFamily="2" charset="2"/>
              <a:buChar char="§"/>
            </a:pPr>
            <a:r>
              <a:rPr lang="en-US" altLang="ko-KR" sz="2400" dirty="0"/>
              <a:t>Space weather effect on (terrestrial) climate, weather, meteorological satellite </a:t>
            </a:r>
          </a:p>
        </p:txBody>
      </p:sp>
      <p:sp>
        <p:nvSpPr>
          <p:cNvPr id="56" name="모서리가 둥근 직사각형 14">
            <a:extLst>
              <a:ext uri="{FF2B5EF4-FFF2-40B4-BE49-F238E27FC236}">
                <a16:creationId xmlns:a16="http://schemas.microsoft.com/office/drawing/2014/main" xmlns="" id="{C04AAC63-C4B4-4436-8E57-9A6814EDE073}"/>
              </a:ext>
            </a:extLst>
          </p:cNvPr>
          <p:cNvSpPr/>
          <p:nvPr/>
        </p:nvSpPr>
        <p:spPr>
          <a:xfrm>
            <a:off x="685516" y="2376015"/>
            <a:ext cx="1906698" cy="756927"/>
          </a:xfrm>
          <a:prstGeom prst="roundRect">
            <a:avLst>
              <a:gd name="adj" fmla="val 6700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ko-KR" altLang="en-US"/>
          </a:p>
        </p:txBody>
      </p:sp>
      <p:pic>
        <p:nvPicPr>
          <p:cNvPr id="57" name="Picture 3">
            <a:extLst>
              <a:ext uri="{FF2B5EF4-FFF2-40B4-BE49-F238E27FC236}">
                <a16:creationId xmlns:a16="http://schemas.microsoft.com/office/drawing/2014/main" xmlns="" id="{0BF41CDC-6C7C-4E4F-96DE-C6F8F8027A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28910" y="1436077"/>
            <a:ext cx="2500330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125756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xmlns="" id="{04EFE27D-0F30-48CC-9E23-C90725229E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02668"/>
            <a:ext cx="9144000" cy="6459177"/>
          </a:xfrm>
          <a:prstGeom prst="rect">
            <a:avLst/>
          </a:prstGeom>
        </p:spPr>
      </p:pic>
      <p:sp>
        <p:nvSpPr>
          <p:cNvPr id="3" name="직사각형 17">
            <a:extLst>
              <a:ext uri="{FF2B5EF4-FFF2-40B4-BE49-F238E27FC236}">
                <a16:creationId xmlns:a16="http://schemas.microsoft.com/office/drawing/2014/main" xmlns="" id="{1E8F64B6-EAF9-4F50-AC4B-1873892BD1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218" y="209882"/>
            <a:ext cx="8217928" cy="809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78178" tIns="39089" rIns="78178" bIns="39089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ko-KR" sz="4104" dirty="0">
                <a:solidFill>
                  <a:schemeClr val="bg1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  <a:cs typeface="Arial Unicode MS" pitchFamily="50" charset="-127"/>
              </a:rPr>
              <a:t>KSWC Overview</a:t>
            </a:r>
          </a:p>
        </p:txBody>
      </p:sp>
      <p:pic>
        <p:nvPicPr>
          <p:cNvPr id="19" name="Picture 2">
            <a:extLst>
              <a:ext uri="{FF2B5EF4-FFF2-40B4-BE49-F238E27FC236}">
                <a16:creationId xmlns:a16="http://schemas.microsoft.com/office/drawing/2014/main" xmlns="" id="{17541778-BFBD-4C7E-B51F-85C388DB3A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 b="1688"/>
          <a:stretch>
            <a:fillRect/>
          </a:stretch>
        </p:blipFill>
        <p:spPr bwMode="auto">
          <a:xfrm>
            <a:off x="88777" y="1825625"/>
            <a:ext cx="3986073" cy="320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8" descr="C:\Users\YUN\Desktop\1119 발표자료\logo_top1_3_new.png">
            <a:extLst>
              <a:ext uri="{FF2B5EF4-FFF2-40B4-BE49-F238E27FC236}">
                <a16:creationId xmlns:a16="http://schemas.microsoft.com/office/drawing/2014/main" xmlns="" id="{88921DA2-BC3B-457D-9230-2D81C859EA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0562" y="1872359"/>
            <a:ext cx="1262746" cy="11905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9" descr="C:\Users\YUN\Desktop\1119 발표자료\sss.png">
            <a:extLst>
              <a:ext uri="{FF2B5EF4-FFF2-40B4-BE49-F238E27FC236}">
                <a16:creationId xmlns:a16="http://schemas.microsoft.com/office/drawing/2014/main" xmlns="" id="{5297ACA1-4CE8-4E13-AE82-9F9001F10D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25444" y="1825625"/>
            <a:ext cx="1233750" cy="12747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2" name="Picture 20" descr="C:\Users\YUN\Desktop\1119 발표자료\COPUOS-620x300.jpg">
            <a:extLst>
              <a:ext uri="{FF2B5EF4-FFF2-40B4-BE49-F238E27FC236}">
                <a16:creationId xmlns:a16="http://schemas.microsoft.com/office/drawing/2014/main" xmlns="" id="{C4C64E60-B474-4BE4-977C-8FB62F4D5A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32201" y="4236837"/>
            <a:ext cx="1878175" cy="11096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3" name="직사각형 22">
            <a:extLst>
              <a:ext uri="{FF2B5EF4-FFF2-40B4-BE49-F238E27FC236}">
                <a16:creationId xmlns:a16="http://schemas.microsoft.com/office/drawing/2014/main" xmlns="" id="{D711B24C-3B55-4B70-B3B8-116FFB931E9B}"/>
              </a:ext>
            </a:extLst>
          </p:cNvPr>
          <p:cNvSpPr/>
          <p:nvPr/>
        </p:nvSpPr>
        <p:spPr>
          <a:xfrm>
            <a:off x="5039606" y="3079997"/>
            <a:ext cx="62465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dirty="0">
                <a:solidFill>
                  <a:srgbClr val="3366FF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2011</a:t>
            </a:r>
            <a:endParaRPr lang="ko-KR" altLang="en-US" dirty="0">
              <a:solidFill>
                <a:srgbClr val="3366FF"/>
              </a:solidFill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xmlns="" id="{16FBDDCF-0E69-4AD7-A52B-2D9EF75607A8}"/>
              </a:ext>
            </a:extLst>
          </p:cNvPr>
          <p:cNvSpPr/>
          <p:nvPr/>
        </p:nvSpPr>
        <p:spPr>
          <a:xfrm>
            <a:off x="7622359" y="3117551"/>
            <a:ext cx="63991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dirty="0">
                <a:solidFill>
                  <a:srgbClr val="3366FF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2012</a:t>
            </a:r>
            <a:endParaRPr lang="ko-KR" altLang="en-US" dirty="0">
              <a:solidFill>
                <a:srgbClr val="3366FF"/>
              </a:solidFill>
            </a:endParaRPr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xmlns="" id="{27237F34-EAAC-4FE8-B858-86D78C31EACE}"/>
              </a:ext>
            </a:extLst>
          </p:cNvPr>
          <p:cNvSpPr/>
          <p:nvPr/>
        </p:nvSpPr>
        <p:spPr>
          <a:xfrm>
            <a:off x="4960782" y="5358846"/>
            <a:ext cx="63991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dirty="0">
                <a:solidFill>
                  <a:srgbClr val="3366FF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2014</a:t>
            </a:r>
            <a:endParaRPr lang="ko-KR" altLang="en-US" dirty="0">
              <a:solidFill>
                <a:srgbClr val="3366FF"/>
              </a:solidFill>
            </a:endParaRPr>
          </a:p>
        </p:txBody>
      </p:sp>
      <p:pic>
        <p:nvPicPr>
          <p:cNvPr id="26" name="Picture 2" descr="C:\Users\YUN\Desktop\imagesOZ82TJGN.jpg">
            <a:extLst>
              <a:ext uri="{FF2B5EF4-FFF2-40B4-BE49-F238E27FC236}">
                <a16:creationId xmlns:a16="http://schemas.microsoft.com/office/drawing/2014/main" xmlns="" id="{24BE1813-8638-4C6E-9CF1-E0AEB55EE5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64754" y="4028722"/>
            <a:ext cx="1320767" cy="1381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직사각형 26">
            <a:extLst>
              <a:ext uri="{FF2B5EF4-FFF2-40B4-BE49-F238E27FC236}">
                <a16:creationId xmlns:a16="http://schemas.microsoft.com/office/drawing/2014/main" xmlns="" id="{ECDD709F-11F0-494F-8850-6610354F1AA8}"/>
              </a:ext>
            </a:extLst>
          </p:cNvPr>
          <p:cNvSpPr/>
          <p:nvPr/>
        </p:nvSpPr>
        <p:spPr>
          <a:xfrm>
            <a:off x="7786675" y="5316957"/>
            <a:ext cx="89639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dirty="0">
                <a:solidFill>
                  <a:srgbClr val="3366FF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1980S~</a:t>
            </a:r>
            <a:endParaRPr lang="ko-KR" altLang="en-US" dirty="0">
              <a:solidFill>
                <a:srgbClr val="3366FF"/>
              </a:solidFill>
            </a:endParaRPr>
          </a:p>
        </p:txBody>
      </p:sp>
      <p:sp>
        <p:nvSpPr>
          <p:cNvPr id="28" name="Round Same Side Corner Rectangle 9">
            <a:extLst>
              <a:ext uri="{FF2B5EF4-FFF2-40B4-BE49-F238E27FC236}">
                <a16:creationId xmlns:a16="http://schemas.microsoft.com/office/drawing/2014/main" xmlns="" id="{028C269F-6DFA-4D30-BA9A-D29E464B27EC}"/>
              </a:ext>
            </a:extLst>
          </p:cNvPr>
          <p:cNvSpPr/>
          <p:nvPr/>
        </p:nvSpPr>
        <p:spPr bwMode="auto">
          <a:xfrm>
            <a:off x="3941068" y="3462117"/>
            <a:ext cx="2660416" cy="573823"/>
          </a:xfrm>
          <a:prstGeom prst="round2SameRect">
            <a:avLst>
              <a:gd name="adj1" fmla="val 20587"/>
              <a:gd name="adj2" fmla="val 0"/>
            </a:avLst>
          </a:prstGeom>
          <a:gradFill>
            <a:gsLst>
              <a:gs pos="0">
                <a:srgbClr val="FF8D00"/>
              </a:gs>
              <a:gs pos="100000">
                <a:schemeClr val="accent6">
                  <a:lumMod val="60000"/>
                  <a:lumOff val="40000"/>
                </a:schemeClr>
              </a:gs>
            </a:gsLst>
          </a:gradFill>
          <a:ln>
            <a:solidFill>
              <a:srgbClr val="FF8D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4287" tIns="52144" rIns="104287" bIns="52144" anchor="ctr"/>
          <a:lstStyle/>
          <a:p>
            <a:pPr algn="ctr">
              <a:defRPr/>
            </a:pPr>
            <a:r>
              <a:rPr lang="en-US" sz="1400" b="1" dirty="0">
                <a:solidFill>
                  <a:schemeClr val="tx1"/>
                </a:solidFill>
                <a:ea typeface="ＭＳ Ｐゴシック" charset="-128"/>
              </a:rPr>
              <a:t>Regional Warning Center</a:t>
            </a:r>
          </a:p>
        </p:txBody>
      </p:sp>
      <p:sp>
        <p:nvSpPr>
          <p:cNvPr id="29" name="Round Same Side Corner Rectangle 9">
            <a:extLst>
              <a:ext uri="{FF2B5EF4-FFF2-40B4-BE49-F238E27FC236}">
                <a16:creationId xmlns:a16="http://schemas.microsoft.com/office/drawing/2014/main" xmlns="" id="{E85E37E5-2652-48BB-B263-57BCFE38B37B}"/>
              </a:ext>
            </a:extLst>
          </p:cNvPr>
          <p:cNvSpPr/>
          <p:nvPr/>
        </p:nvSpPr>
        <p:spPr bwMode="auto">
          <a:xfrm>
            <a:off x="6893395" y="3444749"/>
            <a:ext cx="2394372" cy="573823"/>
          </a:xfrm>
          <a:prstGeom prst="round2SameRect">
            <a:avLst>
              <a:gd name="adj1" fmla="val 20587"/>
              <a:gd name="adj2" fmla="val 0"/>
            </a:avLst>
          </a:prstGeom>
          <a:gradFill>
            <a:gsLst>
              <a:gs pos="0">
                <a:srgbClr val="FF8D00"/>
              </a:gs>
              <a:gs pos="100000">
                <a:schemeClr val="accent6">
                  <a:lumMod val="60000"/>
                  <a:lumOff val="40000"/>
                </a:schemeClr>
              </a:gs>
            </a:gsLst>
          </a:gradFill>
          <a:ln>
            <a:solidFill>
              <a:srgbClr val="FF8D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4287" tIns="52144" rIns="104287" bIns="52144" anchor="ctr"/>
          <a:lstStyle/>
          <a:p>
            <a:pPr algn="ctr">
              <a:defRPr/>
            </a:pPr>
            <a:r>
              <a:rPr lang="en-US" sz="1400" b="1" dirty="0">
                <a:solidFill>
                  <a:schemeClr val="tx1"/>
                </a:solidFill>
                <a:ea typeface="ＭＳ Ｐゴシック" charset="-128"/>
              </a:rPr>
              <a:t>Member of  IPT-</a:t>
            </a:r>
            <a:r>
              <a:rPr lang="en-US" sz="1400" b="1" dirty="0" err="1">
                <a:solidFill>
                  <a:schemeClr val="tx1"/>
                </a:solidFill>
                <a:ea typeface="ＭＳ Ｐゴシック" charset="-128"/>
              </a:rPr>
              <a:t>SwieSS</a:t>
            </a:r>
            <a:endParaRPr lang="en-US" sz="1400" b="1" dirty="0">
              <a:solidFill>
                <a:schemeClr val="tx1"/>
              </a:solidFill>
              <a:ea typeface="ＭＳ Ｐゴシック" charset="-128"/>
            </a:endParaRPr>
          </a:p>
        </p:txBody>
      </p:sp>
      <p:sp>
        <p:nvSpPr>
          <p:cNvPr id="30" name="Round Same Side Corner Rectangle 9">
            <a:extLst>
              <a:ext uri="{FF2B5EF4-FFF2-40B4-BE49-F238E27FC236}">
                <a16:creationId xmlns:a16="http://schemas.microsoft.com/office/drawing/2014/main" xmlns="" id="{6AAAD79C-FC15-4B50-8D0D-373D4997BF5C}"/>
              </a:ext>
            </a:extLst>
          </p:cNvPr>
          <p:cNvSpPr/>
          <p:nvPr/>
        </p:nvSpPr>
        <p:spPr bwMode="auto">
          <a:xfrm>
            <a:off x="3941068" y="5878659"/>
            <a:ext cx="2808312" cy="573823"/>
          </a:xfrm>
          <a:prstGeom prst="round2SameRect">
            <a:avLst>
              <a:gd name="adj1" fmla="val 20587"/>
              <a:gd name="adj2" fmla="val 0"/>
            </a:avLst>
          </a:prstGeom>
          <a:gradFill>
            <a:gsLst>
              <a:gs pos="0">
                <a:srgbClr val="FF8D00"/>
              </a:gs>
              <a:gs pos="100000">
                <a:schemeClr val="accent6">
                  <a:lumMod val="60000"/>
                  <a:lumOff val="40000"/>
                </a:schemeClr>
              </a:gs>
            </a:gsLst>
          </a:gradFill>
          <a:ln>
            <a:solidFill>
              <a:srgbClr val="FF8D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4287" tIns="52144" rIns="104287" bIns="52144" anchor="ctr"/>
          <a:lstStyle/>
          <a:p>
            <a:pPr algn="ctr">
              <a:defRPr/>
            </a:pPr>
            <a:r>
              <a:rPr lang="en-US" sz="1400" b="1" dirty="0">
                <a:solidFill>
                  <a:schemeClr val="tx1"/>
                </a:solidFill>
                <a:ea typeface="ＭＳ Ｐゴシック" charset="-128"/>
              </a:rPr>
              <a:t>Delegate for Space Weather </a:t>
            </a:r>
          </a:p>
        </p:txBody>
      </p:sp>
      <p:sp>
        <p:nvSpPr>
          <p:cNvPr id="31" name="Round Same Side Corner Rectangle 9">
            <a:extLst>
              <a:ext uri="{FF2B5EF4-FFF2-40B4-BE49-F238E27FC236}">
                <a16:creationId xmlns:a16="http://schemas.microsoft.com/office/drawing/2014/main" xmlns="" id="{6D9DB920-68D0-4E30-89FF-3DC158CA479F}"/>
              </a:ext>
            </a:extLst>
          </p:cNvPr>
          <p:cNvSpPr/>
          <p:nvPr/>
        </p:nvSpPr>
        <p:spPr bwMode="auto">
          <a:xfrm>
            <a:off x="6893395" y="5861291"/>
            <a:ext cx="2394372" cy="573823"/>
          </a:xfrm>
          <a:prstGeom prst="round2SameRect">
            <a:avLst>
              <a:gd name="adj1" fmla="val 20587"/>
              <a:gd name="adj2" fmla="val 0"/>
            </a:avLst>
          </a:prstGeom>
          <a:gradFill>
            <a:gsLst>
              <a:gs pos="0">
                <a:srgbClr val="FF8D00"/>
              </a:gs>
              <a:gs pos="100000">
                <a:schemeClr val="accent6">
                  <a:lumMod val="60000"/>
                  <a:lumOff val="40000"/>
                </a:schemeClr>
              </a:gs>
            </a:gsLst>
          </a:gradFill>
          <a:ln>
            <a:solidFill>
              <a:srgbClr val="FF8D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4287" tIns="52144" rIns="104287" bIns="52144" anchor="ctr"/>
          <a:lstStyle/>
          <a:p>
            <a:pPr algn="ctr">
              <a:defRPr/>
            </a:pPr>
            <a:r>
              <a:rPr lang="en-US" sz="1400" b="1" dirty="0">
                <a:solidFill>
                  <a:schemeClr val="tx1"/>
                </a:solidFill>
                <a:ea typeface="ＭＳ Ｐゴシック" charset="-128"/>
              </a:rPr>
              <a:t>Leading Agency of ROK</a:t>
            </a:r>
          </a:p>
        </p:txBody>
      </p:sp>
      <p:sp>
        <p:nvSpPr>
          <p:cNvPr id="32" name="Round Same Side Corner Rectangle 9">
            <a:extLst>
              <a:ext uri="{FF2B5EF4-FFF2-40B4-BE49-F238E27FC236}">
                <a16:creationId xmlns:a16="http://schemas.microsoft.com/office/drawing/2014/main" xmlns="" id="{5FC8A2CA-A677-4DCA-A682-39AAE7D1AE8F}"/>
              </a:ext>
            </a:extLst>
          </p:cNvPr>
          <p:cNvSpPr/>
          <p:nvPr/>
        </p:nvSpPr>
        <p:spPr bwMode="auto">
          <a:xfrm>
            <a:off x="311581" y="6056632"/>
            <a:ext cx="2660416" cy="573823"/>
          </a:xfrm>
          <a:prstGeom prst="round2SameRect">
            <a:avLst>
              <a:gd name="adj1" fmla="val 20587"/>
              <a:gd name="adj2" fmla="val 0"/>
            </a:avLst>
          </a:prstGeom>
          <a:gradFill>
            <a:gsLst>
              <a:gs pos="0">
                <a:srgbClr val="FF8D00"/>
              </a:gs>
              <a:gs pos="100000">
                <a:schemeClr val="accent6">
                  <a:lumMod val="60000"/>
                  <a:lumOff val="40000"/>
                </a:schemeClr>
              </a:gs>
            </a:gsLst>
          </a:gradFill>
          <a:ln>
            <a:solidFill>
              <a:srgbClr val="FF8D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4287" tIns="52144" rIns="104287" bIns="52144" anchor="ctr"/>
          <a:lstStyle/>
          <a:p>
            <a:pPr algn="ctr">
              <a:defRPr/>
            </a:pPr>
            <a:r>
              <a:rPr lang="en-US" sz="1400" b="1" dirty="0">
                <a:solidFill>
                  <a:schemeClr val="tx1"/>
                </a:solidFill>
                <a:ea typeface="ＭＳ Ｐゴシック" charset="-128"/>
              </a:rPr>
              <a:t>Recently joined ICAO MET/H </a:t>
            </a:r>
          </a:p>
        </p:txBody>
      </p:sp>
    </p:spTree>
    <p:extLst>
      <p:ext uri="{BB962C8B-B14F-4D97-AF65-F5344CB8AC3E}">
        <p14:creationId xmlns:p14="http://schemas.microsoft.com/office/powerpoint/2010/main" xmlns="" val="17709767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xmlns="" id="{04EFE27D-0F30-48CC-9E23-C90725229E0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02668"/>
            <a:ext cx="9144000" cy="6459177"/>
          </a:xfrm>
          <a:prstGeom prst="rect">
            <a:avLst/>
          </a:prstGeom>
        </p:spPr>
      </p:pic>
      <p:sp>
        <p:nvSpPr>
          <p:cNvPr id="3" name="직사각형 17">
            <a:extLst>
              <a:ext uri="{FF2B5EF4-FFF2-40B4-BE49-F238E27FC236}">
                <a16:creationId xmlns:a16="http://schemas.microsoft.com/office/drawing/2014/main" xmlns="" id="{1E8F64B6-EAF9-4F50-AC4B-1873892BD1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218" y="209882"/>
            <a:ext cx="8217928" cy="809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78178" tIns="39089" rIns="78178" bIns="39089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ko-KR" sz="4104" dirty="0">
                <a:solidFill>
                  <a:schemeClr val="bg1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  <a:cs typeface="Arial Unicode MS" pitchFamily="50" charset="-127"/>
              </a:rPr>
              <a:t>KSWC Overview</a:t>
            </a:r>
          </a:p>
        </p:txBody>
      </p:sp>
      <p:grpSp>
        <p:nvGrpSpPr>
          <p:cNvPr id="18" name="그룹 99">
            <a:extLst>
              <a:ext uri="{FF2B5EF4-FFF2-40B4-BE49-F238E27FC236}">
                <a16:creationId xmlns:a16="http://schemas.microsoft.com/office/drawing/2014/main" xmlns="" id="{D284C564-D416-4694-9939-A6396799422B}"/>
              </a:ext>
            </a:extLst>
          </p:cNvPr>
          <p:cNvGrpSpPr/>
          <p:nvPr/>
        </p:nvGrpSpPr>
        <p:grpSpPr>
          <a:xfrm>
            <a:off x="1528872" y="2811722"/>
            <a:ext cx="2889815" cy="565989"/>
            <a:chOff x="666180" y="3348583"/>
            <a:chExt cx="3379478" cy="661893"/>
          </a:xfrm>
        </p:grpSpPr>
        <p:sp>
          <p:nvSpPr>
            <p:cNvPr id="33" name="직사각형 32">
              <a:extLst>
                <a:ext uri="{FF2B5EF4-FFF2-40B4-BE49-F238E27FC236}">
                  <a16:creationId xmlns:a16="http://schemas.microsoft.com/office/drawing/2014/main" xmlns="" id="{45CD77E9-4E61-4F0D-A822-C058E29E510D}"/>
                </a:ext>
              </a:extLst>
            </p:cNvPr>
            <p:cNvSpPr/>
            <p:nvPr/>
          </p:nvSpPr>
          <p:spPr>
            <a:xfrm>
              <a:off x="666180" y="3348583"/>
              <a:ext cx="1625673" cy="66189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3078" b="1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나눔고딕 ExtraBold" pitchFamily="50" charset="-127"/>
                  <a:cs typeface="Arial" pitchFamily="34" charset="0"/>
                </a:rPr>
                <a:t>KSWC</a:t>
              </a:r>
              <a:endParaRPr lang="ko-KR" altLang="en-US" sz="2052" dirty="0">
                <a:solidFill>
                  <a:schemeClr val="tx2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" name="직사각형 33">
              <a:extLst>
                <a:ext uri="{FF2B5EF4-FFF2-40B4-BE49-F238E27FC236}">
                  <a16:creationId xmlns:a16="http://schemas.microsoft.com/office/drawing/2014/main" xmlns="" id="{09A15FBC-3456-4106-B473-B139CC47D65A}"/>
                </a:ext>
              </a:extLst>
            </p:cNvPr>
            <p:cNvSpPr/>
            <p:nvPr/>
          </p:nvSpPr>
          <p:spPr>
            <a:xfrm>
              <a:off x="2164396" y="3406076"/>
              <a:ext cx="1881262" cy="5388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197" b="1" dirty="0">
                  <a:solidFill>
                    <a:schemeClr val="tx2"/>
                  </a:solidFill>
                  <a:latin typeface="Arial Narrow" pitchFamily="34" charset="0"/>
                  <a:cs typeface="Arial" pitchFamily="34" charset="0"/>
                </a:rPr>
                <a:t>KOREAN SPACE</a:t>
              </a:r>
              <a:br>
                <a:rPr lang="en-US" altLang="ko-KR" sz="1197" b="1" dirty="0">
                  <a:solidFill>
                    <a:schemeClr val="tx2"/>
                  </a:solidFill>
                  <a:latin typeface="Arial Narrow" pitchFamily="34" charset="0"/>
                  <a:cs typeface="Arial" pitchFamily="34" charset="0"/>
                </a:rPr>
              </a:br>
              <a:r>
                <a:rPr lang="en-US" altLang="ko-KR" sz="1197" b="1" dirty="0">
                  <a:solidFill>
                    <a:schemeClr val="tx2"/>
                  </a:solidFill>
                  <a:latin typeface="Arial Narrow" pitchFamily="34" charset="0"/>
                  <a:cs typeface="Arial" pitchFamily="34" charset="0"/>
                </a:rPr>
                <a:t>WEATHER CENTER</a:t>
              </a:r>
            </a:p>
          </p:txBody>
        </p:sp>
      </p:grpSp>
      <p:grpSp>
        <p:nvGrpSpPr>
          <p:cNvPr id="35" name="그룹 82">
            <a:extLst>
              <a:ext uri="{FF2B5EF4-FFF2-40B4-BE49-F238E27FC236}">
                <a16:creationId xmlns:a16="http://schemas.microsoft.com/office/drawing/2014/main" xmlns="" id="{484DD968-43BF-4E99-8ED7-94AA755055E9}"/>
              </a:ext>
            </a:extLst>
          </p:cNvPr>
          <p:cNvGrpSpPr/>
          <p:nvPr/>
        </p:nvGrpSpPr>
        <p:grpSpPr>
          <a:xfrm>
            <a:off x="167892" y="3315312"/>
            <a:ext cx="8976106" cy="3476198"/>
            <a:chOff x="4536563" y="2124447"/>
            <a:chExt cx="6852460" cy="4065220"/>
          </a:xfrm>
        </p:grpSpPr>
        <p:sp>
          <p:nvSpPr>
            <p:cNvPr id="36" name="모서리가 둥근 직사각형 19">
              <a:extLst>
                <a:ext uri="{FF2B5EF4-FFF2-40B4-BE49-F238E27FC236}">
                  <a16:creationId xmlns:a16="http://schemas.microsoft.com/office/drawing/2014/main" xmlns="" id="{DA376DE0-F76C-4750-A623-05AE04F5B77C}"/>
                </a:ext>
              </a:extLst>
            </p:cNvPr>
            <p:cNvSpPr/>
            <p:nvPr/>
          </p:nvSpPr>
          <p:spPr>
            <a:xfrm>
              <a:off x="7091607" y="2803035"/>
              <a:ext cx="649056" cy="52199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41"/>
            </a:p>
          </p:txBody>
        </p:sp>
        <p:sp>
          <p:nvSpPr>
            <p:cNvPr id="37" name="모서리가 둥근 직사각형 20">
              <a:extLst>
                <a:ext uri="{FF2B5EF4-FFF2-40B4-BE49-F238E27FC236}">
                  <a16:creationId xmlns:a16="http://schemas.microsoft.com/office/drawing/2014/main" xmlns="" id="{1E79860B-8E7F-4BFA-ADDD-19B9465F18A1}"/>
                </a:ext>
              </a:extLst>
            </p:cNvPr>
            <p:cNvSpPr/>
            <p:nvPr/>
          </p:nvSpPr>
          <p:spPr>
            <a:xfrm>
              <a:off x="7844006" y="2803036"/>
              <a:ext cx="604786" cy="52199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41"/>
            </a:p>
          </p:txBody>
        </p:sp>
        <p:sp>
          <p:nvSpPr>
            <p:cNvPr id="38" name="모서리가 둥근 직사각형 21">
              <a:extLst>
                <a:ext uri="{FF2B5EF4-FFF2-40B4-BE49-F238E27FC236}">
                  <a16:creationId xmlns:a16="http://schemas.microsoft.com/office/drawing/2014/main" xmlns="" id="{237AE887-11F7-4CBC-B4C0-4691AE28A476}"/>
                </a:ext>
              </a:extLst>
            </p:cNvPr>
            <p:cNvSpPr/>
            <p:nvPr/>
          </p:nvSpPr>
          <p:spPr>
            <a:xfrm>
              <a:off x="8174122" y="2124447"/>
              <a:ext cx="776112" cy="52199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41"/>
            </a:p>
          </p:txBody>
        </p:sp>
        <p:sp>
          <p:nvSpPr>
            <p:cNvPr id="39" name="모서리가 둥근 직사각형 22">
              <a:extLst>
                <a:ext uri="{FF2B5EF4-FFF2-40B4-BE49-F238E27FC236}">
                  <a16:creationId xmlns:a16="http://schemas.microsoft.com/office/drawing/2014/main" xmlns="" id="{B57B48C0-22EE-4EA3-8389-3F1174DFEED4}"/>
                </a:ext>
              </a:extLst>
            </p:cNvPr>
            <p:cNvSpPr/>
            <p:nvPr/>
          </p:nvSpPr>
          <p:spPr>
            <a:xfrm>
              <a:off x="6059573" y="2806901"/>
              <a:ext cx="736112" cy="52199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41"/>
            </a:p>
          </p:txBody>
        </p:sp>
        <p:sp>
          <p:nvSpPr>
            <p:cNvPr id="40" name="모서리가 둥근 직사각형 23">
              <a:extLst>
                <a:ext uri="{FF2B5EF4-FFF2-40B4-BE49-F238E27FC236}">
                  <a16:creationId xmlns:a16="http://schemas.microsoft.com/office/drawing/2014/main" xmlns="" id="{8BB9A470-1EEB-4737-84C8-0B4F25B57256}"/>
                </a:ext>
              </a:extLst>
            </p:cNvPr>
            <p:cNvSpPr/>
            <p:nvPr/>
          </p:nvSpPr>
          <p:spPr>
            <a:xfrm>
              <a:off x="6566820" y="2131352"/>
              <a:ext cx="720253" cy="52199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41"/>
            </a:p>
          </p:txBody>
        </p:sp>
        <p:sp>
          <p:nvSpPr>
            <p:cNvPr id="41" name="모서리가 둥근 직사각형 25">
              <a:extLst>
                <a:ext uri="{FF2B5EF4-FFF2-40B4-BE49-F238E27FC236}">
                  <a16:creationId xmlns:a16="http://schemas.microsoft.com/office/drawing/2014/main" xmlns="" id="{D53F45E3-96A1-40CC-9D69-CCB49400240A}"/>
                </a:ext>
              </a:extLst>
            </p:cNvPr>
            <p:cNvSpPr/>
            <p:nvPr/>
          </p:nvSpPr>
          <p:spPr>
            <a:xfrm>
              <a:off x="7941859" y="5294784"/>
              <a:ext cx="1663161" cy="790103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41"/>
            </a:p>
          </p:txBody>
        </p:sp>
        <p:sp>
          <p:nvSpPr>
            <p:cNvPr id="42" name="모서리가 둥근 직사각형 26">
              <a:extLst>
                <a:ext uri="{FF2B5EF4-FFF2-40B4-BE49-F238E27FC236}">
                  <a16:creationId xmlns:a16="http://schemas.microsoft.com/office/drawing/2014/main" xmlns="" id="{371D95EA-0938-4099-888E-0FE06E9BBEE7}"/>
                </a:ext>
              </a:extLst>
            </p:cNvPr>
            <p:cNvSpPr/>
            <p:nvPr/>
          </p:nvSpPr>
          <p:spPr>
            <a:xfrm>
              <a:off x="6720087" y="4473407"/>
              <a:ext cx="1663161" cy="521991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41"/>
            </a:p>
          </p:txBody>
        </p:sp>
        <p:sp>
          <p:nvSpPr>
            <p:cNvPr id="43" name="모서리가 둥근 직사각형 27">
              <a:extLst>
                <a:ext uri="{FF2B5EF4-FFF2-40B4-BE49-F238E27FC236}">
                  <a16:creationId xmlns:a16="http://schemas.microsoft.com/office/drawing/2014/main" xmlns="" id="{EC99C270-4047-45A9-A5BF-33770C9E80A1}"/>
                </a:ext>
              </a:extLst>
            </p:cNvPr>
            <p:cNvSpPr/>
            <p:nvPr/>
          </p:nvSpPr>
          <p:spPr>
            <a:xfrm>
              <a:off x="5397118" y="5204195"/>
              <a:ext cx="1322969" cy="521991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41"/>
            </a:p>
          </p:txBody>
        </p:sp>
        <p:sp>
          <p:nvSpPr>
            <p:cNvPr id="44" name="모서리가 둥근 직사각형 28">
              <a:extLst>
                <a:ext uri="{FF2B5EF4-FFF2-40B4-BE49-F238E27FC236}">
                  <a16:creationId xmlns:a16="http://schemas.microsoft.com/office/drawing/2014/main" xmlns="" id="{88FA6B8B-12AB-4867-AFB5-B3CC1B39BE07}"/>
                </a:ext>
              </a:extLst>
            </p:cNvPr>
            <p:cNvSpPr/>
            <p:nvPr/>
          </p:nvSpPr>
          <p:spPr>
            <a:xfrm>
              <a:off x="5299919" y="4493397"/>
              <a:ext cx="648122" cy="438696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41"/>
            </a:p>
          </p:txBody>
        </p:sp>
        <p:grpSp>
          <p:nvGrpSpPr>
            <p:cNvPr id="45" name="그룹 33">
              <a:extLst>
                <a:ext uri="{FF2B5EF4-FFF2-40B4-BE49-F238E27FC236}">
                  <a16:creationId xmlns:a16="http://schemas.microsoft.com/office/drawing/2014/main" xmlns="" id="{CE69AC6A-E177-4913-B2D7-14F730C56AEF}"/>
                </a:ext>
              </a:extLst>
            </p:cNvPr>
            <p:cNvGrpSpPr/>
            <p:nvPr/>
          </p:nvGrpSpPr>
          <p:grpSpPr>
            <a:xfrm>
              <a:off x="4536563" y="3742620"/>
              <a:ext cx="6852460" cy="301769"/>
              <a:chOff x="-1183682" y="3213100"/>
              <a:chExt cx="11432358" cy="402545"/>
            </a:xfrm>
          </p:grpSpPr>
          <p:pic>
            <p:nvPicPr>
              <p:cNvPr id="75" name="Picture 11" descr="050">
                <a:extLst>
                  <a:ext uri="{FF2B5EF4-FFF2-40B4-BE49-F238E27FC236}">
                    <a16:creationId xmlns:a16="http://schemas.microsoft.com/office/drawing/2014/main" xmlns="" id="{3FB2433C-8B5C-4BA8-B67D-D3295A31765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t="50000" b="24749"/>
              <a:stretch>
                <a:fillRect/>
              </a:stretch>
            </p:blipFill>
            <p:spPr bwMode="auto">
              <a:xfrm flipH="1">
                <a:off x="6376989" y="3220139"/>
                <a:ext cx="3871687" cy="395506"/>
              </a:xfrm>
              <a:prstGeom prst="rect">
                <a:avLst/>
              </a:prstGeom>
              <a:noFill/>
            </p:spPr>
          </p:pic>
          <p:pic>
            <p:nvPicPr>
              <p:cNvPr id="76" name="Picture 11" descr="050">
                <a:extLst>
                  <a:ext uri="{FF2B5EF4-FFF2-40B4-BE49-F238E27FC236}">
                    <a16:creationId xmlns:a16="http://schemas.microsoft.com/office/drawing/2014/main" xmlns="" id="{9BE670F3-7205-44A4-8C51-EFFD804320AE}"/>
                  </a:ext>
                </a:extLst>
              </p:cNvPr>
              <p:cNvPicPr preferRelativeResize="0">
                <a:picLocks noChangeArrowheads="1"/>
              </p:cNvPicPr>
              <p:nvPr/>
            </p:nvPicPr>
            <p:blipFill>
              <a:blip r:embed="rId5" cstate="print"/>
              <a:srcRect l="18750" t="49550" r="33894" b="25719"/>
              <a:stretch>
                <a:fillRect/>
              </a:stretch>
            </p:blipFill>
            <p:spPr bwMode="auto">
              <a:xfrm flipH="1">
                <a:off x="-1183682" y="3213100"/>
                <a:ext cx="9699382" cy="387349"/>
              </a:xfrm>
              <a:prstGeom prst="rect">
                <a:avLst/>
              </a:prstGeom>
              <a:noFill/>
            </p:spPr>
          </p:pic>
        </p:grpSp>
        <p:sp>
          <p:nvSpPr>
            <p:cNvPr id="46" name="직사각형 9">
              <a:extLst>
                <a:ext uri="{FF2B5EF4-FFF2-40B4-BE49-F238E27FC236}">
                  <a16:creationId xmlns:a16="http://schemas.microsoft.com/office/drawing/2014/main" xmlns="" id="{7F437957-06C0-44BA-85C3-C5EBFBD18E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51812" y="3533821"/>
              <a:ext cx="551219" cy="2772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ts val="342"/>
                </a:spcBef>
              </a:pPr>
              <a:r>
                <a:rPr lang="en-US" altLang="ko-KR" sz="941" dirty="0">
                  <a:latin typeface="Arial Narrow" pitchFamily="34" charset="0"/>
                </a:rPr>
                <a:t>1975</a:t>
              </a:r>
            </a:p>
          </p:txBody>
        </p:sp>
        <p:sp>
          <p:nvSpPr>
            <p:cNvPr id="47" name="직사각형 10">
              <a:extLst>
                <a:ext uri="{FF2B5EF4-FFF2-40B4-BE49-F238E27FC236}">
                  <a16:creationId xmlns:a16="http://schemas.microsoft.com/office/drawing/2014/main" xmlns="" id="{6A286CEE-320F-4F51-BE27-E5D7897962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16271" y="2270098"/>
              <a:ext cx="853330" cy="2618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ts val="342"/>
                </a:spcBef>
              </a:pPr>
              <a:r>
                <a:rPr lang="en-US" altLang="ko-KR" sz="855" dirty="0">
                  <a:latin typeface="Arial Narrow" pitchFamily="34" charset="0"/>
                </a:rPr>
                <a:t>Sunspot Obs.</a:t>
              </a:r>
            </a:p>
          </p:txBody>
        </p:sp>
        <p:sp>
          <p:nvSpPr>
            <p:cNvPr id="48" name="직사각형 11">
              <a:extLst>
                <a:ext uri="{FF2B5EF4-FFF2-40B4-BE49-F238E27FC236}">
                  <a16:creationId xmlns:a16="http://schemas.microsoft.com/office/drawing/2014/main" xmlns="" id="{E7CB35BA-79D8-4075-956C-CEDFC51A6F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90670" y="2868728"/>
              <a:ext cx="845831" cy="4157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ts val="342"/>
                </a:spcBef>
              </a:pPr>
              <a:r>
                <a:rPr lang="en-US" altLang="ko-KR" sz="855" dirty="0">
                  <a:latin typeface="Arial Narrow" pitchFamily="34" charset="0"/>
                </a:rPr>
                <a:t>Solar Radio </a:t>
              </a:r>
              <a:br>
                <a:rPr lang="en-US" altLang="ko-KR" sz="855" dirty="0">
                  <a:latin typeface="Arial Narrow" pitchFamily="34" charset="0"/>
                </a:rPr>
              </a:br>
              <a:r>
                <a:rPr lang="en-US" altLang="ko-KR" sz="855" dirty="0">
                  <a:latin typeface="Arial Narrow" pitchFamily="34" charset="0"/>
                </a:rPr>
                <a:t>Spectrograph</a:t>
              </a:r>
            </a:p>
          </p:txBody>
        </p:sp>
        <p:sp>
          <p:nvSpPr>
            <p:cNvPr id="49" name="직사각형 12">
              <a:extLst>
                <a:ext uri="{FF2B5EF4-FFF2-40B4-BE49-F238E27FC236}">
                  <a16:creationId xmlns:a16="http://schemas.microsoft.com/office/drawing/2014/main" xmlns="" id="{8E8BEAF7-1F87-468A-9ACD-1D7E4B4D1D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33485" y="4520069"/>
              <a:ext cx="1436366" cy="4157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ts val="342"/>
                </a:spcBef>
              </a:pPr>
              <a:r>
                <a:rPr lang="en-US" altLang="ko-KR" sz="855" b="1" dirty="0">
                  <a:solidFill>
                    <a:srgbClr val="FF0000"/>
                  </a:solidFill>
                  <a:latin typeface="Arial Narrow" pitchFamily="34" charset="0"/>
                </a:rPr>
                <a:t>Internet </a:t>
              </a:r>
              <a:r>
                <a:rPr lang="en-US" altLang="ko-KR" sz="855" b="1" dirty="0" err="1">
                  <a:solidFill>
                    <a:srgbClr val="FF0000"/>
                  </a:solidFill>
                  <a:latin typeface="Arial Narrow" pitchFamily="34" charset="0"/>
                </a:rPr>
                <a:t>SWx</a:t>
              </a:r>
              <a:r>
                <a:rPr lang="en-US" altLang="ko-KR" sz="855" b="1" dirty="0">
                  <a:solidFill>
                    <a:srgbClr val="FF0000"/>
                  </a:solidFill>
                  <a:latin typeface="Arial Narrow" pitchFamily="34" charset="0"/>
                </a:rPr>
                <a:t> Service </a:t>
              </a:r>
              <a:r>
                <a:rPr lang="en-US" altLang="ko-KR" sz="855" dirty="0">
                  <a:latin typeface="Arial Narrow" pitchFamily="34" charset="0"/>
                </a:rPr>
                <a:t>(http://spaceweather.go.kr)</a:t>
              </a:r>
            </a:p>
          </p:txBody>
        </p:sp>
        <p:sp>
          <p:nvSpPr>
            <p:cNvPr id="50" name="직사각형 14">
              <a:extLst>
                <a:ext uri="{FF2B5EF4-FFF2-40B4-BE49-F238E27FC236}">
                  <a16:creationId xmlns:a16="http://schemas.microsoft.com/office/drawing/2014/main" xmlns="" id="{00A26CD4-045F-4D65-BE5E-2820A25446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69148" y="2868728"/>
              <a:ext cx="789750" cy="2618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ts val="342"/>
                </a:spcBef>
              </a:pPr>
              <a:r>
                <a:rPr lang="en-US" altLang="ko-KR" sz="855" dirty="0">
                  <a:latin typeface="Arial Narrow" pitchFamily="34" charset="0"/>
                </a:rPr>
                <a:t>F10.7</a:t>
              </a:r>
            </a:p>
          </p:txBody>
        </p:sp>
        <p:sp>
          <p:nvSpPr>
            <p:cNvPr id="51" name="직사각형 15">
              <a:extLst>
                <a:ext uri="{FF2B5EF4-FFF2-40B4-BE49-F238E27FC236}">
                  <a16:creationId xmlns:a16="http://schemas.microsoft.com/office/drawing/2014/main" xmlns="" id="{55634E13-A6A8-4B05-BC4C-C992262589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30413" y="2188972"/>
              <a:ext cx="892697" cy="4157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ko-KR" sz="855" dirty="0">
                  <a:latin typeface="Arial Narrow" pitchFamily="34" charset="0"/>
                </a:rPr>
                <a:t>Alerts Service </a:t>
              </a:r>
              <a:br>
                <a:rPr lang="en-US" altLang="ko-KR" sz="855" dirty="0">
                  <a:latin typeface="Arial Narrow" pitchFamily="34" charset="0"/>
                </a:rPr>
              </a:br>
              <a:r>
                <a:rPr lang="en-US" altLang="ko-KR" sz="855" dirty="0">
                  <a:latin typeface="Arial Narrow" pitchFamily="34" charset="0"/>
                </a:rPr>
                <a:t>via SMS</a:t>
              </a:r>
              <a:endParaRPr lang="ko-KR" altLang="en-US" sz="855" dirty="0"/>
            </a:p>
          </p:txBody>
        </p:sp>
        <p:sp>
          <p:nvSpPr>
            <p:cNvPr id="52" name="직사각형 16">
              <a:extLst>
                <a:ext uri="{FF2B5EF4-FFF2-40B4-BE49-F238E27FC236}">
                  <a16:creationId xmlns:a16="http://schemas.microsoft.com/office/drawing/2014/main" xmlns="" id="{BDC11F8C-29A5-4280-9EEA-E9611120B8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6644" y="3951415"/>
              <a:ext cx="547235" cy="2772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ts val="342"/>
                </a:spcBef>
              </a:pPr>
              <a:r>
                <a:rPr lang="en-US" altLang="ko-KR" sz="941" b="1" dirty="0">
                  <a:latin typeface="Arial Narrow" pitchFamily="34" charset="0"/>
                </a:rPr>
                <a:t>2009</a:t>
              </a:r>
              <a:endParaRPr lang="en-US" altLang="ko-KR" sz="941" dirty="0">
                <a:latin typeface="Arial Narrow" pitchFamily="34" charset="0"/>
              </a:endParaRPr>
            </a:p>
          </p:txBody>
        </p:sp>
        <p:sp>
          <p:nvSpPr>
            <p:cNvPr id="53" name="직사각형 9">
              <a:extLst>
                <a:ext uri="{FF2B5EF4-FFF2-40B4-BE49-F238E27FC236}">
                  <a16:creationId xmlns:a16="http://schemas.microsoft.com/office/drawing/2014/main" xmlns="" id="{35103933-DF5D-4090-A443-865EA3A680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8360" y="3951415"/>
              <a:ext cx="599119" cy="2772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ts val="342"/>
                </a:spcBef>
              </a:pPr>
              <a:r>
                <a:rPr lang="en-US" altLang="ko-KR" sz="941" b="1" dirty="0">
                  <a:latin typeface="Arial Narrow" pitchFamily="34" charset="0"/>
                </a:rPr>
                <a:t>1967</a:t>
              </a:r>
              <a:endParaRPr lang="en-US" altLang="ko-KR" sz="941" b="1" dirty="0">
                <a:solidFill>
                  <a:srgbClr val="FF0000"/>
                </a:solidFill>
                <a:latin typeface="Arial Narrow" pitchFamily="34" charset="0"/>
              </a:endParaRPr>
            </a:p>
          </p:txBody>
        </p:sp>
        <p:sp>
          <p:nvSpPr>
            <p:cNvPr id="54" name="직사각형 10">
              <a:extLst>
                <a:ext uri="{FF2B5EF4-FFF2-40B4-BE49-F238E27FC236}">
                  <a16:creationId xmlns:a16="http://schemas.microsoft.com/office/drawing/2014/main" xmlns="" id="{A4A63731-70C2-4736-92AC-B0B645AB79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82944" y="3951415"/>
              <a:ext cx="481209" cy="2772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ts val="342"/>
                </a:spcBef>
              </a:pPr>
              <a:r>
                <a:rPr lang="en-US" altLang="ko-KR" sz="941" b="1" dirty="0">
                  <a:latin typeface="Arial Narrow" pitchFamily="34" charset="0"/>
                </a:rPr>
                <a:t>1966</a:t>
              </a:r>
              <a:endParaRPr lang="en-US" altLang="ko-KR" sz="941" b="1" dirty="0">
                <a:solidFill>
                  <a:srgbClr val="FF0000"/>
                </a:solidFill>
                <a:latin typeface="Arial Narrow" pitchFamily="34" charset="0"/>
              </a:endParaRPr>
            </a:p>
          </p:txBody>
        </p:sp>
        <p:sp>
          <p:nvSpPr>
            <p:cNvPr id="55" name="직사각형 10">
              <a:extLst>
                <a:ext uri="{FF2B5EF4-FFF2-40B4-BE49-F238E27FC236}">
                  <a16:creationId xmlns:a16="http://schemas.microsoft.com/office/drawing/2014/main" xmlns="" id="{D8341FF1-7474-4972-AB81-C15F1C88BE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95730" y="4493398"/>
              <a:ext cx="1655638" cy="431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ts val="342"/>
                </a:spcBef>
              </a:pPr>
              <a:r>
                <a:rPr lang="en-US" altLang="ko-KR" sz="898" b="1" dirty="0" err="1">
                  <a:solidFill>
                    <a:srgbClr val="FF0000"/>
                  </a:solidFill>
                  <a:latin typeface="Arial Narrow" pitchFamily="34" charset="0"/>
                </a:rPr>
                <a:t>Foun</a:t>
              </a:r>
              <a:r>
                <a:rPr lang="en-US" altLang="ko-KR" sz="898" b="1" dirty="0">
                  <a:solidFill>
                    <a:srgbClr val="FF0000"/>
                  </a:solidFill>
                  <a:latin typeface="Arial Narrow" pitchFamily="34" charset="0"/>
                </a:rPr>
                <a:t>. of </a:t>
              </a:r>
              <a:br>
                <a:rPr lang="en-US" altLang="ko-KR" sz="898" b="1" dirty="0">
                  <a:solidFill>
                    <a:srgbClr val="FF0000"/>
                  </a:solidFill>
                  <a:latin typeface="Arial Narrow" pitchFamily="34" charset="0"/>
                </a:rPr>
              </a:br>
              <a:r>
                <a:rPr lang="en-US" altLang="ko-KR" sz="898" b="1" dirty="0">
                  <a:solidFill>
                    <a:srgbClr val="FF0000"/>
                  </a:solidFill>
                  <a:latin typeface="Arial Narrow" pitchFamily="34" charset="0"/>
                </a:rPr>
                <a:t>the RRA</a:t>
              </a:r>
            </a:p>
          </p:txBody>
        </p:sp>
        <p:sp>
          <p:nvSpPr>
            <p:cNvPr id="56" name="직사각형 9">
              <a:extLst>
                <a:ext uri="{FF2B5EF4-FFF2-40B4-BE49-F238E27FC236}">
                  <a16:creationId xmlns:a16="http://schemas.microsoft.com/office/drawing/2014/main" xmlns="" id="{62EA63FD-E908-4D2C-8648-142B9F9F16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31522" y="5182021"/>
              <a:ext cx="1455532" cy="4229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ts val="2138"/>
                </a:lnSpc>
                <a:spcBef>
                  <a:spcPts val="342"/>
                </a:spcBef>
              </a:pPr>
              <a:r>
                <a:rPr lang="en-US" altLang="ko-KR" sz="898" b="1" dirty="0" err="1">
                  <a:solidFill>
                    <a:srgbClr val="FF0000"/>
                  </a:solidFill>
                  <a:latin typeface="Arial Narrow" pitchFamily="34" charset="0"/>
                </a:rPr>
                <a:t>Iono</a:t>
              </a:r>
              <a:r>
                <a:rPr lang="en-US" altLang="ko-KR" sz="898" b="1" dirty="0">
                  <a:solidFill>
                    <a:srgbClr val="FF0000"/>
                  </a:solidFill>
                  <a:latin typeface="Arial Narrow" pitchFamily="34" charset="0"/>
                </a:rPr>
                <a:t>. Obs.</a:t>
              </a:r>
              <a:r>
                <a:rPr lang="en-US" altLang="ko-KR" sz="898" dirty="0">
                  <a:latin typeface="Arial Narrow" pitchFamily="34" charset="0"/>
                </a:rPr>
                <a:t> &amp;</a:t>
              </a:r>
              <a:r>
                <a:rPr lang="en-US" altLang="ko-KR" sz="898" dirty="0">
                  <a:solidFill>
                    <a:srgbClr val="FF0000"/>
                  </a:solidFill>
                  <a:latin typeface="Arial Narrow" pitchFamily="34" charset="0"/>
                </a:rPr>
                <a:t> </a:t>
              </a:r>
              <a:r>
                <a:rPr lang="en-US" altLang="ko-KR" sz="898" b="1" dirty="0">
                  <a:solidFill>
                    <a:srgbClr val="FF0000"/>
                  </a:solidFill>
                  <a:latin typeface="Arial Narrow" pitchFamily="34" charset="0"/>
                </a:rPr>
                <a:t>HF </a:t>
              </a:r>
              <a:r>
                <a:rPr lang="en-US" altLang="ko-KR" sz="898" b="1" dirty="0" err="1">
                  <a:solidFill>
                    <a:srgbClr val="FF0000"/>
                  </a:solidFill>
                  <a:latin typeface="Arial Narrow" pitchFamily="34" charset="0"/>
                </a:rPr>
                <a:t>Predi</a:t>
              </a:r>
              <a:r>
                <a:rPr lang="en-US" altLang="ko-KR" sz="898" b="1" dirty="0">
                  <a:solidFill>
                    <a:srgbClr val="FF0000"/>
                  </a:solidFill>
                  <a:latin typeface="Arial Narrow" pitchFamily="34" charset="0"/>
                </a:rPr>
                <a:t>.</a:t>
              </a:r>
            </a:p>
          </p:txBody>
        </p:sp>
        <p:cxnSp>
          <p:nvCxnSpPr>
            <p:cNvPr id="57" name="직선 연결선 56">
              <a:extLst>
                <a:ext uri="{FF2B5EF4-FFF2-40B4-BE49-F238E27FC236}">
                  <a16:creationId xmlns:a16="http://schemas.microsoft.com/office/drawing/2014/main" xmlns="" id="{B531D05F-A95C-4726-9CF3-029053BD3B01}"/>
                </a:ext>
              </a:extLst>
            </p:cNvPr>
            <p:cNvCxnSpPr>
              <a:stCxn id="54" idx="2"/>
              <a:endCxn id="55" idx="0"/>
            </p:cNvCxnSpPr>
            <p:nvPr/>
          </p:nvCxnSpPr>
          <p:spPr>
            <a:xfrm>
              <a:off x="5623549" y="4228709"/>
              <a:ext cx="0" cy="26469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직선 연결선 57">
              <a:extLst>
                <a:ext uri="{FF2B5EF4-FFF2-40B4-BE49-F238E27FC236}">
                  <a16:creationId xmlns:a16="http://schemas.microsoft.com/office/drawing/2014/main" xmlns="" id="{6DF2E7F6-A1FB-4AAB-98B0-360555C2234A}"/>
                </a:ext>
              </a:extLst>
            </p:cNvPr>
            <p:cNvCxnSpPr>
              <a:stCxn id="53" idx="2"/>
              <a:endCxn id="43" idx="0"/>
            </p:cNvCxnSpPr>
            <p:nvPr/>
          </p:nvCxnSpPr>
          <p:spPr>
            <a:xfrm flipH="1">
              <a:off x="6058603" y="4228709"/>
              <a:ext cx="9318" cy="97548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직사각형 12">
              <a:extLst>
                <a:ext uri="{FF2B5EF4-FFF2-40B4-BE49-F238E27FC236}">
                  <a16:creationId xmlns:a16="http://schemas.microsoft.com/office/drawing/2014/main" xmlns="" id="{6B73DC3F-F754-4E82-AB9A-2859F162AB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07648" y="3951415"/>
              <a:ext cx="488615" cy="2772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ts val="342"/>
                </a:spcBef>
              </a:pPr>
              <a:r>
                <a:rPr lang="en-US" altLang="ko-KR" sz="941" b="1" dirty="0">
                  <a:latin typeface="Arial Narrow" pitchFamily="34" charset="0"/>
                </a:rPr>
                <a:t>1998</a:t>
              </a:r>
              <a:endParaRPr lang="en-US" altLang="ko-KR" sz="941" dirty="0">
                <a:latin typeface="Arial Narrow" pitchFamily="34" charset="0"/>
              </a:endParaRPr>
            </a:p>
          </p:txBody>
        </p:sp>
        <p:sp>
          <p:nvSpPr>
            <p:cNvPr id="60" name="직사각형 16">
              <a:extLst>
                <a:ext uri="{FF2B5EF4-FFF2-40B4-BE49-F238E27FC236}">
                  <a16:creationId xmlns:a16="http://schemas.microsoft.com/office/drawing/2014/main" xmlns="" id="{05D63ADD-B8FE-4C49-9B37-1308D32468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23433" y="5312344"/>
              <a:ext cx="1493789" cy="877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ts val="342"/>
                </a:spcBef>
              </a:pPr>
              <a:r>
                <a:rPr lang="en-US" altLang="ko-KR" sz="855" b="1" dirty="0">
                  <a:solidFill>
                    <a:srgbClr val="FF0000"/>
                  </a:solidFill>
                  <a:latin typeface="Arial Narrow" pitchFamily="34" charset="0"/>
                </a:rPr>
                <a:t>NOAA Agreement</a:t>
              </a:r>
              <a:br>
                <a:rPr lang="en-US" altLang="ko-KR" sz="855" b="1" dirty="0">
                  <a:solidFill>
                    <a:srgbClr val="FF0000"/>
                  </a:solidFill>
                  <a:latin typeface="Arial Narrow" pitchFamily="34" charset="0"/>
                </a:rPr>
              </a:br>
              <a:r>
                <a:rPr lang="en-US" altLang="ko-KR" sz="855" dirty="0">
                  <a:latin typeface="Arial Narrow" pitchFamily="34" charset="0"/>
                </a:rPr>
                <a:t>(Personnel exchanges;</a:t>
              </a:r>
              <a:br>
                <a:rPr lang="en-US" altLang="ko-KR" sz="855" dirty="0">
                  <a:latin typeface="Arial Narrow" pitchFamily="34" charset="0"/>
                </a:rPr>
              </a:br>
              <a:r>
                <a:rPr lang="en-US" altLang="ko-KR" sz="855" dirty="0">
                  <a:latin typeface="Arial Narrow" pitchFamily="34" charset="0"/>
                </a:rPr>
                <a:t>Hong(2010), Onsager(2011), </a:t>
              </a:r>
              <a:br>
                <a:rPr lang="en-US" altLang="ko-KR" sz="855" dirty="0">
                  <a:latin typeface="Arial Narrow" pitchFamily="34" charset="0"/>
                </a:rPr>
              </a:br>
              <a:r>
                <a:rPr lang="en-US" altLang="ko-KR" sz="855" dirty="0">
                  <a:latin typeface="Arial Narrow" pitchFamily="34" charset="0"/>
                </a:rPr>
                <a:t>Han(2012), </a:t>
              </a:r>
              <a:r>
                <a:rPr lang="en-US" altLang="ko-KR" sz="855" dirty="0" err="1">
                  <a:latin typeface="Arial Narrow" pitchFamily="34" charset="0"/>
                </a:rPr>
                <a:t>Tegnell</a:t>
              </a:r>
              <a:r>
                <a:rPr lang="en-US" altLang="ko-KR" sz="855" dirty="0">
                  <a:latin typeface="Arial Narrow" pitchFamily="34" charset="0"/>
                </a:rPr>
                <a:t>(2013))</a:t>
              </a:r>
            </a:p>
          </p:txBody>
        </p:sp>
        <p:sp>
          <p:nvSpPr>
            <p:cNvPr id="61" name="직사각형 9">
              <a:extLst>
                <a:ext uri="{FF2B5EF4-FFF2-40B4-BE49-F238E27FC236}">
                  <a16:creationId xmlns:a16="http://schemas.microsoft.com/office/drawing/2014/main" xmlns="" id="{3448C9DE-703E-4757-8FA9-4C3DE2A3EE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29392" y="2907992"/>
              <a:ext cx="1002490" cy="2618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ts val="342"/>
                </a:spcBef>
              </a:pPr>
              <a:r>
                <a:rPr lang="en-US" altLang="ko-KR" sz="855" dirty="0" err="1">
                  <a:latin typeface="Arial Narrow" pitchFamily="34" charset="0"/>
                </a:rPr>
                <a:t>Geomag</a:t>
              </a:r>
              <a:r>
                <a:rPr lang="en-US" altLang="ko-KR" sz="855" dirty="0">
                  <a:latin typeface="Arial Narrow" pitchFamily="34" charset="0"/>
                </a:rPr>
                <a:t>. Obs.</a:t>
              </a:r>
            </a:p>
          </p:txBody>
        </p:sp>
        <p:sp>
          <p:nvSpPr>
            <p:cNvPr id="62" name="직사각형 10">
              <a:extLst>
                <a:ext uri="{FF2B5EF4-FFF2-40B4-BE49-F238E27FC236}">
                  <a16:creationId xmlns:a16="http://schemas.microsoft.com/office/drawing/2014/main" xmlns="" id="{61D90A73-061C-4F8F-9A87-27E5EFD95B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84572" y="3533822"/>
              <a:ext cx="470906" cy="2772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ts val="342"/>
                </a:spcBef>
              </a:pPr>
              <a:r>
                <a:rPr lang="en-US" altLang="ko-KR" sz="941" dirty="0">
                  <a:latin typeface="Arial Narrow" pitchFamily="34" charset="0"/>
                </a:rPr>
                <a:t>1985</a:t>
              </a:r>
            </a:p>
          </p:txBody>
        </p:sp>
        <p:sp>
          <p:nvSpPr>
            <p:cNvPr id="63" name="직사각형 11">
              <a:extLst>
                <a:ext uri="{FF2B5EF4-FFF2-40B4-BE49-F238E27FC236}">
                  <a16:creationId xmlns:a16="http://schemas.microsoft.com/office/drawing/2014/main" xmlns="" id="{A69A08BA-0C09-4A11-917D-6008D67FD3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75960" y="3533822"/>
              <a:ext cx="470906" cy="2772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ts val="342"/>
                </a:spcBef>
              </a:pPr>
              <a:r>
                <a:rPr lang="en-US" altLang="ko-KR" sz="941" dirty="0">
                  <a:latin typeface="Arial Narrow" pitchFamily="34" charset="0"/>
                </a:rPr>
                <a:t>1995</a:t>
              </a:r>
            </a:p>
          </p:txBody>
        </p:sp>
        <p:sp>
          <p:nvSpPr>
            <p:cNvPr id="64" name="직사각형 14">
              <a:extLst>
                <a:ext uri="{FF2B5EF4-FFF2-40B4-BE49-F238E27FC236}">
                  <a16:creationId xmlns:a16="http://schemas.microsoft.com/office/drawing/2014/main" xmlns="" id="{FFB636E7-6DFD-406E-A4BB-321820AA89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82052" y="3533822"/>
              <a:ext cx="495419" cy="2772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ts val="342"/>
                </a:spcBef>
              </a:pPr>
              <a:r>
                <a:rPr lang="en-US" altLang="ko-KR" sz="941" dirty="0">
                  <a:latin typeface="Arial Narrow" pitchFamily="34" charset="0"/>
                </a:rPr>
                <a:t>2006</a:t>
              </a:r>
            </a:p>
          </p:txBody>
        </p:sp>
        <p:sp>
          <p:nvSpPr>
            <p:cNvPr id="65" name="직사각형 15">
              <a:extLst>
                <a:ext uri="{FF2B5EF4-FFF2-40B4-BE49-F238E27FC236}">
                  <a16:creationId xmlns:a16="http://schemas.microsoft.com/office/drawing/2014/main" xmlns="" id="{A1510058-6A17-452A-8772-D5EA0160F6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21589" y="3533822"/>
              <a:ext cx="470906" cy="2772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ko-KR" sz="941" dirty="0">
                  <a:latin typeface="Arial Narrow" pitchFamily="34" charset="0"/>
                </a:rPr>
                <a:t>2007</a:t>
              </a:r>
              <a:endParaRPr lang="ko-KR" altLang="en-US" sz="941" dirty="0"/>
            </a:p>
          </p:txBody>
        </p:sp>
        <p:cxnSp>
          <p:nvCxnSpPr>
            <p:cNvPr id="66" name="직선 연결선 65">
              <a:extLst>
                <a:ext uri="{FF2B5EF4-FFF2-40B4-BE49-F238E27FC236}">
                  <a16:creationId xmlns:a16="http://schemas.microsoft.com/office/drawing/2014/main" xmlns="" id="{8B26E48C-4A0A-4BC1-AB4E-626B42D81611}"/>
                </a:ext>
              </a:extLst>
            </p:cNvPr>
            <p:cNvCxnSpPr>
              <a:stCxn id="39" idx="2"/>
              <a:endCxn id="46" idx="0"/>
            </p:cNvCxnSpPr>
            <p:nvPr/>
          </p:nvCxnSpPr>
          <p:spPr>
            <a:xfrm flipH="1">
              <a:off x="6427422" y="3328892"/>
              <a:ext cx="207" cy="2049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직선 연결선 66">
              <a:extLst>
                <a:ext uri="{FF2B5EF4-FFF2-40B4-BE49-F238E27FC236}">
                  <a16:creationId xmlns:a16="http://schemas.microsoft.com/office/drawing/2014/main" xmlns="" id="{420514B4-C084-4BD3-8AB6-4694307330AF}"/>
                </a:ext>
              </a:extLst>
            </p:cNvPr>
            <p:cNvCxnSpPr>
              <a:stCxn id="40" idx="2"/>
              <a:endCxn id="62" idx="0"/>
            </p:cNvCxnSpPr>
            <p:nvPr/>
          </p:nvCxnSpPr>
          <p:spPr>
            <a:xfrm flipH="1">
              <a:off x="6920026" y="2653343"/>
              <a:ext cx="6921" cy="88047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직선 연결선 67">
              <a:extLst>
                <a:ext uri="{FF2B5EF4-FFF2-40B4-BE49-F238E27FC236}">
                  <a16:creationId xmlns:a16="http://schemas.microsoft.com/office/drawing/2014/main" xmlns="" id="{3DB1CC9C-FA62-4EA5-A681-57F885545A76}"/>
                </a:ext>
              </a:extLst>
            </p:cNvPr>
            <p:cNvCxnSpPr>
              <a:stCxn id="36" idx="2"/>
              <a:endCxn id="63" idx="0"/>
            </p:cNvCxnSpPr>
            <p:nvPr/>
          </p:nvCxnSpPr>
          <p:spPr>
            <a:xfrm flipH="1">
              <a:off x="7411414" y="3325025"/>
              <a:ext cx="4721" cy="2087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직선 연결선 68">
              <a:extLst>
                <a:ext uri="{FF2B5EF4-FFF2-40B4-BE49-F238E27FC236}">
                  <a16:creationId xmlns:a16="http://schemas.microsoft.com/office/drawing/2014/main" xmlns="" id="{D46D2186-BBA0-4A74-88C0-CA8984CE0432}"/>
                </a:ext>
              </a:extLst>
            </p:cNvPr>
            <p:cNvCxnSpPr>
              <a:endCxn id="64" idx="0"/>
            </p:cNvCxnSpPr>
            <p:nvPr/>
          </p:nvCxnSpPr>
          <p:spPr>
            <a:xfrm>
              <a:off x="8129120" y="3352792"/>
              <a:ext cx="641" cy="1810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직선 연결선 69">
              <a:extLst>
                <a:ext uri="{FF2B5EF4-FFF2-40B4-BE49-F238E27FC236}">
                  <a16:creationId xmlns:a16="http://schemas.microsoft.com/office/drawing/2014/main" xmlns="" id="{C7E36D61-6F5B-4D63-B148-86F3B924E497}"/>
                </a:ext>
              </a:extLst>
            </p:cNvPr>
            <p:cNvCxnSpPr>
              <a:stCxn id="38" idx="2"/>
              <a:endCxn id="65" idx="0"/>
            </p:cNvCxnSpPr>
            <p:nvPr/>
          </p:nvCxnSpPr>
          <p:spPr>
            <a:xfrm flipH="1">
              <a:off x="8557042" y="2646438"/>
              <a:ext cx="5136" cy="88738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직선 연결선 70">
              <a:extLst>
                <a:ext uri="{FF2B5EF4-FFF2-40B4-BE49-F238E27FC236}">
                  <a16:creationId xmlns:a16="http://schemas.microsoft.com/office/drawing/2014/main" xmlns="" id="{0A6D1B44-BAD6-49C9-988C-8D057B40655C}"/>
                </a:ext>
              </a:extLst>
            </p:cNvPr>
            <p:cNvCxnSpPr>
              <a:stCxn id="42" idx="0"/>
              <a:endCxn id="59" idx="2"/>
            </p:cNvCxnSpPr>
            <p:nvPr/>
          </p:nvCxnSpPr>
          <p:spPr>
            <a:xfrm flipV="1">
              <a:off x="7551667" y="4228709"/>
              <a:ext cx="288" cy="24469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직선 연결선 71">
              <a:extLst>
                <a:ext uri="{FF2B5EF4-FFF2-40B4-BE49-F238E27FC236}">
                  <a16:creationId xmlns:a16="http://schemas.microsoft.com/office/drawing/2014/main" xmlns="" id="{E9193073-3215-492D-9DB2-8513C2C8B42A}"/>
                </a:ext>
              </a:extLst>
            </p:cNvPr>
            <p:cNvCxnSpPr>
              <a:stCxn id="41" idx="0"/>
              <a:endCxn id="52" idx="2"/>
            </p:cNvCxnSpPr>
            <p:nvPr/>
          </p:nvCxnSpPr>
          <p:spPr>
            <a:xfrm flipH="1" flipV="1">
              <a:off x="8770261" y="4228709"/>
              <a:ext cx="3177" cy="10660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직사각형 9">
              <a:extLst>
                <a:ext uri="{FF2B5EF4-FFF2-40B4-BE49-F238E27FC236}">
                  <a16:creationId xmlns:a16="http://schemas.microsoft.com/office/drawing/2014/main" xmlns="" id="{9EAA097E-2221-4790-A60B-8EAF4F9DF0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7394" y="2437642"/>
              <a:ext cx="1152310" cy="4229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ts val="2138"/>
                </a:lnSpc>
                <a:spcBef>
                  <a:spcPts val="342"/>
                </a:spcBef>
              </a:pPr>
              <a:r>
                <a:rPr lang="en-US" altLang="ko-KR" sz="898" dirty="0">
                  <a:latin typeface="Arial Narrow" pitchFamily="34" charset="0"/>
                </a:rPr>
                <a:t>Radio Comm. Act</a:t>
              </a:r>
            </a:p>
          </p:txBody>
        </p:sp>
        <p:sp>
          <p:nvSpPr>
            <p:cNvPr id="74" name="아래쪽 화살표 62">
              <a:extLst>
                <a:ext uri="{FF2B5EF4-FFF2-40B4-BE49-F238E27FC236}">
                  <a16:creationId xmlns:a16="http://schemas.microsoft.com/office/drawing/2014/main" xmlns="" id="{08D45B27-28C2-496F-A98A-A4A2BE62D69F}"/>
                </a:ext>
              </a:extLst>
            </p:cNvPr>
            <p:cNvSpPr/>
            <p:nvPr/>
          </p:nvSpPr>
          <p:spPr>
            <a:xfrm>
              <a:off x="5510516" y="2907434"/>
              <a:ext cx="226795" cy="626389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41"/>
            </a:p>
          </p:txBody>
        </p:sp>
      </p:grpSp>
      <p:grpSp>
        <p:nvGrpSpPr>
          <p:cNvPr id="77" name="그룹 73">
            <a:extLst>
              <a:ext uri="{FF2B5EF4-FFF2-40B4-BE49-F238E27FC236}">
                <a16:creationId xmlns:a16="http://schemas.microsoft.com/office/drawing/2014/main" xmlns="" id="{2741C423-E117-48E4-80CB-D98B4FD82888}"/>
              </a:ext>
            </a:extLst>
          </p:cNvPr>
          <p:cNvGrpSpPr/>
          <p:nvPr/>
        </p:nvGrpSpPr>
        <p:grpSpPr>
          <a:xfrm>
            <a:off x="5734789" y="3842321"/>
            <a:ext cx="1286104" cy="1895599"/>
            <a:chOff x="8834807" y="2803035"/>
            <a:chExt cx="1504026" cy="2216797"/>
          </a:xfrm>
        </p:grpSpPr>
        <p:sp>
          <p:nvSpPr>
            <p:cNvPr id="78" name="모서리가 둥근 직사각형 24">
              <a:extLst>
                <a:ext uri="{FF2B5EF4-FFF2-40B4-BE49-F238E27FC236}">
                  <a16:creationId xmlns:a16="http://schemas.microsoft.com/office/drawing/2014/main" xmlns="" id="{F898CDC3-1B37-4C21-8FD0-107EC1AD1F17}"/>
                </a:ext>
              </a:extLst>
            </p:cNvPr>
            <p:cNvSpPr/>
            <p:nvPr/>
          </p:nvSpPr>
          <p:spPr>
            <a:xfrm>
              <a:off x="8892986" y="4473407"/>
              <a:ext cx="1356754" cy="546425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41"/>
            </a:p>
          </p:txBody>
        </p:sp>
        <p:sp>
          <p:nvSpPr>
            <p:cNvPr id="79" name="Text Box 102">
              <a:extLst>
                <a:ext uri="{FF2B5EF4-FFF2-40B4-BE49-F238E27FC236}">
                  <a16:creationId xmlns:a16="http://schemas.microsoft.com/office/drawing/2014/main" xmlns="" id="{FA4665E9-6BB2-456F-9E14-19C5AB2B79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491623" y="3951415"/>
              <a:ext cx="479630" cy="277294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ts val="342"/>
                </a:spcBef>
              </a:pPr>
              <a:r>
                <a:rPr lang="en-US" altLang="ko-KR" sz="941" b="1" dirty="0">
                  <a:latin typeface="Arial Narrow" pitchFamily="34" charset="0"/>
                </a:rPr>
                <a:t>2011</a:t>
              </a:r>
              <a:endParaRPr lang="en-US" altLang="ko-KR" sz="941" dirty="0">
                <a:latin typeface="Arial Narrow" pitchFamily="34" charset="0"/>
              </a:endParaRPr>
            </a:p>
          </p:txBody>
        </p:sp>
        <p:sp>
          <p:nvSpPr>
            <p:cNvPr id="80" name="Text Box 102">
              <a:extLst>
                <a:ext uri="{FF2B5EF4-FFF2-40B4-BE49-F238E27FC236}">
                  <a16:creationId xmlns:a16="http://schemas.microsoft.com/office/drawing/2014/main" xmlns="" id="{CCED5264-5BCA-41FF-839D-4952E351FC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834807" y="4514556"/>
              <a:ext cx="1504026" cy="446460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ts val="342"/>
                </a:spcBef>
              </a:pPr>
              <a:r>
                <a:rPr lang="en-US" altLang="ko-KR" sz="1026" b="1" dirty="0">
                  <a:solidFill>
                    <a:srgbClr val="FF0000"/>
                  </a:solidFill>
                  <a:latin typeface="Arial Narrow" pitchFamily="34" charset="0"/>
                </a:rPr>
                <a:t>Opening KSWC</a:t>
              </a:r>
              <a:r>
                <a:rPr lang="en-US" altLang="ko-KR" sz="855" dirty="0">
                  <a:latin typeface="Arial Narrow" pitchFamily="34" charset="0"/>
                </a:rPr>
                <a:t> </a:t>
              </a:r>
              <a:br>
                <a:rPr lang="en-US" altLang="ko-KR" sz="855" dirty="0">
                  <a:latin typeface="Arial Narrow" pitchFamily="34" charset="0"/>
                </a:rPr>
              </a:br>
              <a:r>
                <a:rPr lang="en-US" altLang="ko-KR" sz="855" dirty="0">
                  <a:latin typeface="Arial Narrow" pitchFamily="34" charset="0"/>
                </a:rPr>
                <a:t>(ACE tracking station)</a:t>
              </a:r>
            </a:p>
          </p:txBody>
        </p:sp>
        <p:cxnSp>
          <p:nvCxnSpPr>
            <p:cNvPr id="81" name="직선 연결선 80">
              <a:extLst>
                <a:ext uri="{FF2B5EF4-FFF2-40B4-BE49-F238E27FC236}">
                  <a16:creationId xmlns:a16="http://schemas.microsoft.com/office/drawing/2014/main" xmlns="" id="{BB0C98C2-24D8-4F9D-A480-E9FD6BF585FB}"/>
                </a:ext>
              </a:extLst>
            </p:cNvPr>
            <p:cNvCxnSpPr>
              <a:endCxn id="79" idx="2"/>
            </p:cNvCxnSpPr>
            <p:nvPr/>
          </p:nvCxnSpPr>
          <p:spPr>
            <a:xfrm flipH="1" flipV="1">
              <a:off x="9731439" y="4228709"/>
              <a:ext cx="1263" cy="2262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모서리가 둥근 직사각형 68">
              <a:extLst>
                <a:ext uri="{FF2B5EF4-FFF2-40B4-BE49-F238E27FC236}">
                  <a16:creationId xmlns:a16="http://schemas.microsoft.com/office/drawing/2014/main" xmlns="" id="{9F6DA6A8-14A0-4040-9044-C375D0DF058A}"/>
                </a:ext>
              </a:extLst>
            </p:cNvPr>
            <p:cNvSpPr/>
            <p:nvPr/>
          </p:nvSpPr>
          <p:spPr>
            <a:xfrm>
              <a:off x="9226047" y="2803035"/>
              <a:ext cx="1062192" cy="619168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41"/>
            </a:p>
          </p:txBody>
        </p:sp>
        <p:cxnSp>
          <p:nvCxnSpPr>
            <p:cNvPr id="83" name="직선 연결선 82">
              <a:extLst>
                <a:ext uri="{FF2B5EF4-FFF2-40B4-BE49-F238E27FC236}">
                  <a16:creationId xmlns:a16="http://schemas.microsoft.com/office/drawing/2014/main" xmlns="" id="{C33CB28F-2FA3-4CA1-8ADD-5590C5E5079D}"/>
                </a:ext>
              </a:extLst>
            </p:cNvPr>
            <p:cNvCxnSpPr/>
            <p:nvPr/>
          </p:nvCxnSpPr>
          <p:spPr>
            <a:xfrm>
              <a:off x="9739865" y="3352792"/>
              <a:ext cx="641" cy="1810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직사각형 14">
              <a:extLst>
                <a:ext uri="{FF2B5EF4-FFF2-40B4-BE49-F238E27FC236}">
                  <a16:creationId xmlns:a16="http://schemas.microsoft.com/office/drawing/2014/main" xmlns="" id="{7F68C19E-E17C-4CD1-BB68-DF069BCEBC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37473" y="2872787"/>
              <a:ext cx="1201359" cy="614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ts val="342"/>
                </a:spcBef>
              </a:pPr>
              <a:r>
                <a:rPr lang="en-US" altLang="ko-KR" sz="855" b="1" dirty="0">
                  <a:latin typeface="Arial Narrow" pitchFamily="34" charset="0"/>
                </a:rPr>
                <a:t>The 14</a:t>
              </a:r>
              <a:r>
                <a:rPr lang="en-US" altLang="ko-KR" sz="855" b="1" baseline="30000" dirty="0">
                  <a:latin typeface="Arial Narrow" pitchFamily="34" charset="0"/>
                </a:rPr>
                <a:t>th</a:t>
              </a:r>
              <a:r>
                <a:rPr lang="en-US" altLang="ko-KR" sz="855" b="1" dirty="0">
                  <a:latin typeface="Arial Narrow" pitchFamily="34" charset="0"/>
                </a:rPr>
                <a:t> RWC of ISES</a:t>
              </a:r>
            </a:p>
            <a:p>
              <a:pPr algn="ctr">
                <a:spcBef>
                  <a:spcPts val="342"/>
                </a:spcBef>
              </a:pPr>
              <a:r>
                <a:rPr lang="en-US" altLang="ko-KR" sz="855" b="1" dirty="0">
                  <a:latin typeface="Arial Narrow" pitchFamily="34" charset="0"/>
                </a:rPr>
                <a:t>WMO ICTSW</a:t>
              </a:r>
            </a:p>
          </p:txBody>
        </p:sp>
        <p:sp>
          <p:nvSpPr>
            <p:cNvPr id="85" name="직사각형 15">
              <a:extLst>
                <a:ext uri="{FF2B5EF4-FFF2-40B4-BE49-F238E27FC236}">
                  <a16:creationId xmlns:a16="http://schemas.microsoft.com/office/drawing/2014/main" xmlns="" id="{E0F178BF-3803-453B-AC62-E26D708806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97406" y="3526984"/>
              <a:ext cx="470906" cy="2772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ko-KR" sz="941" dirty="0">
                  <a:latin typeface="Arial Narrow" pitchFamily="34" charset="0"/>
                </a:rPr>
                <a:t>2011</a:t>
              </a:r>
              <a:endParaRPr lang="ko-KR" altLang="en-US" sz="941" dirty="0"/>
            </a:p>
          </p:txBody>
        </p:sp>
      </p:grpSp>
      <p:grpSp>
        <p:nvGrpSpPr>
          <p:cNvPr id="86" name="그룹 81">
            <a:extLst>
              <a:ext uri="{FF2B5EF4-FFF2-40B4-BE49-F238E27FC236}">
                <a16:creationId xmlns:a16="http://schemas.microsoft.com/office/drawing/2014/main" xmlns="" id="{53DA44C2-2A46-4C6C-921A-AD0717B3DCBB}"/>
              </a:ext>
            </a:extLst>
          </p:cNvPr>
          <p:cNvGrpSpPr/>
          <p:nvPr/>
        </p:nvGrpSpPr>
        <p:grpSpPr>
          <a:xfrm>
            <a:off x="257911" y="1579407"/>
            <a:ext cx="3509749" cy="1557918"/>
            <a:chOff x="579096" y="2772519"/>
            <a:chExt cx="4104457" cy="1821899"/>
          </a:xfrm>
        </p:grpSpPr>
        <p:grpSp>
          <p:nvGrpSpPr>
            <p:cNvPr id="87" name="그룹 98">
              <a:extLst>
                <a:ext uri="{FF2B5EF4-FFF2-40B4-BE49-F238E27FC236}">
                  <a16:creationId xmlns:a16="http://schemas.microsoft.com/office/drawing/2014/main" xmlns="" id="{E000049B-A6A7-44CD-A6DE-84827AA1F2A6}"/>
                </a:ext>
              </a:extLst>
            </p:cNvPr>
            <p:cNvGrpSpPr/>
            <p:nvPr/>
          </p:nvGrpSpPr>
          <p:grpSpPr>
            <a:xfrm>
              <a:off x="579096" y="2772519"/>
              <a:ext cx="4032448" cy="661893"/>
              <a:chOff x="666180" y="2052439"/>
              <a:chExt cx="4032448" cy="661893"/>
            </a:xfrm>
          </p:grpSpPr>
          <p:sp>
            <p:nvSpPr>
              <p:cNvPr id="93" name="직사각형 92">
                <a:extLst>
                  <a:ext uri="{FF2B5EF4-FFF2-40B4-BE49-F238E27FC236}">
                    <a16:creationId xmlns:a16="http://schemas.microsoft.com/office/drawing/2014/main" xmlns="" id="{D383621A-AAE1-449F-ADAC-AF10E326B926}"/>
                  </a:ext>
                </a:extLst>
              </p:cNvPr>
              <p:cNvSpPr/>
              <p:nvPr/>
            </p:nvSpPr>
            <p:spPr>
              <a:xfrm>
                <a:off x="666180" y="2052439"/>
                <a:ext cx="1316361" cy="6618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ja-JP" sz="3078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ea typeface="나눔고딕 ExtraBold" pitchFamily="50" charset="-127"/>
                    <a:cs typeface="Arial" pitchFamily="34" charset="0"/>
                  </a:rPr>
                  <a:t>MSIT</a:t>
                </a:r>
                <a:endParaRPr lang="ko-KR" altLang="en-US" sz="2394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4" name="직사각형 93">
                <a:extLst>
                  <a:ext uri="{FF2B5EF4-FFF2-40B4-BE49-F238E27FC236}">
                    <a16:creationId xmlns:a16="http://schemas.microsoft.com/office/drawing/2014/main" xmlns="" id="{C3679CCB-C8CF-40EA-A5CC-2C792F6ECF53}"/>
                  </a:ext>
                </a:extLst>
              </p:cNvPr>
              <p:cNvSpPr/>
              <p:nvPr/>
            </p:nvSpPr>
            <p:spPr>
              <a:xfrm>
                <a:off x="1889755" y="2138962"/>
                <a:ext cx="2808873" cy="3234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ko-KR" sz="1197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itchFamily="34" charset="0"/>
                    <a:cs typeface="Arial" pitchFamily="34" charset="0"/>
                  </a:rPr>
                  <a:t>MINISTRY OF SCIENCE and ICT</a:t>
                </a:r>
              </a:p>
            </p:txBody>
          </p:sp>
        </p:grpSp>
        <p:cxnSp>
          <p:nvCxnSpPr>
            <p:cNvPr id="88" name="Shape 103">
              <a:extLst>
                <a:ext uri="{FF2B5EF4-FFF2-40B4-BE49-F238E27FC236}">
                  <a16:creationId xmlns:a16="http://schemas.microsoft.com/office/drawing/2014/main" xmlns="" id="{30741016-DF7A-4116-8648-508182112BA1}"/>
                </a:ext>
              </a:extLst>
            </p:cNvPr>
            <p:cNvCxnSpPr>
              <a:stCxn id="93" idx="2"/>
            </p:cNvCxnSpPr>
            <p:nvPr/>
          </p:nvCxnSpPr>
          <p:spPr>
            <a:xfrm rot="16200000" flipH="1">
              <a:off x="1099652" y="3572036"/>
              <a:ext cx="438184" cy="162935"/>
            </a:xfrm>
            <a:prstGeom prst="bentConnector3">
              <a:avLst>
                <a:gd name="adj1" fmla="val 97801"/>
              </a:avLst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hape 104">
              <a:extLst>
                <a:ext uri="{FF2B5EF4-FFF2-40B4-BE49-F238E27FC236}">
                  <a16:creationId xmlns:a16="http://schemas.microsoft.com/office/drawing/2014/main" xmlns="" id="{6A871E84-C832-4E2C-8AEE-45ECEFAD7673}"/>
                </a:ext>
              </a:extLst>
            </p:cNvPr>
            <p:cNvCxnSpPr/>
            <p:nvPr/>
          </p:nvCxnSpPr>
          <p:spPr>
            <a:xfrm rot="16200000" flipH="1">
              <a:off x="1743454" y="4272458"/>
              <a:ext cx="453747" cy="190174"/>
            </a:xfrm>
            <a:prstGeom prst="bentConnector2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0" name="그룹 78">
              <a:extLst>
                <a:ext uri="{FF2B5EF4-FFF2-40B4-BE49-F238E27FC236}">
                  <a16:creationId xmlns:a16="http://schemas.microsoft.com/office/drawing/2014/main" xmlns="" id="{5AEDBD3F-8986-4A04-A952-464C5585B9B3}"/>
                </a:ext>
              </a:extLst>
            </p:cNvPr>
            <p:cNvGrpSpPr/>
            <p:nvPr/>
          </p:nvGrpSpPr>
          <p:grpSpPr>
            <a:xfrm>
              <a:off x="1371184" y="3549159"/>
              <a:ext cx="3312369" cy="661893"/>
              <a:chOff x="666180" y="3348583"/>
              <a:chExt cx="3312369" cy="661893"/>
            </a:xfrm>
          </p:grpSpPr>
          <p:sp>
            <p:nvSpPr>
              <p:cNvPr id="91" name="직사각형 90">
                <a:extLst>
                  <a:ext uri="{FF2B5EF4-FFF2-40B4-BE49-F238E27FC236}">
                    <a16:creationId xmlns:a16="http://schemas.microsoft.com/office/drawing/2014/main" xmlns="" id="{A3601379-FC62-4079-9E75-6FBE1E515ED7}"/>
                  </a:ext>
                </a:extLst>
              </p:cNvPr>
              <p:cNvSpPr/>
              <p:nvPr/>
            </p:nvSpPr>
            <p:spPr>
              <a:xfrm>
                <a:off x="666180" y="3348583"/>
                <a:ext cx="1224136" cy="6618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dist"/>
                <a:r>
                  <a:rPr lang="en-US" altLang="ja-JP" sz="3078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ea typeface="나눔고딕 ExtraBold" pitchFamily="50" charset="-127"/>
                    <a:cs typeface="Arial" pitchFamily="34" charset="0"/>
                  </a:rPr>
                  <a:t>RRA</a:t>
                </a:r>
                <a:endParaRPr lang="ko-KR" altLang="en-US" sz="2394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2" name="직사각형 91">
                <a:extLst>
                  <a:ext uri="{FF2B5EF4-FFF2-40B4-BE49-F238E27FC236}">
                    <a16:creationId xmlns:a16="http://schemas.microsoft.com/office/drawing/2014/main" xmlns="" id="{80C2A9C7-C53E-481F-BC49-99C8CDCECEFB}"/>
                  </a:ext>
                </a:extLst>
              </p:cNvPr>
              <p:cNvSpPr/>
              <p:nvPr/>
            </p:nvSpPr>
            <p:spPr>
              <a:xfrm>
                <a:off x="1818309" y="3406076"/>
                <a:ext cx="2160240" cy="5388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ko-KR" sz="1197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itchFamily="34" charset="0"/>
                    <a:cs typeface="Arial" pitchFamily="34" charset="0"/>
                  </a:rPr>
                  <a:t>NATIONAL RADIO</a:t>
                </a:r>
                <a:br>
                  <a:rPr lang="en-US" altLang="ko-KR" sz="1197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itchFamily="34" charset="0"/>
                    <a:cs typeface="Arial" pitchFamily="34" charset="0"/>
                  </a:rPr>
                </a:br>
                <a:r>
                  <a:rPr lang="en-US" altLang="ko-KR" sz="1197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itchFamily="34" charset="0"/>
                    <a:cs typeface="Arial" pitchFamily="34" charset="0"/>
                  </a:rPr>
                  <a:t>RESEARCH AGENCY</a:t>
                </a:r>
              </a:p>
            </p:txBody>
          </p:sp>
        </p:grpSp>
      </p:grpSp>
      <p:sp>
        <p:nvSpPr>
          <p:cNvPr id="95" name="직사각형 94">
            <a:extLst>
              <a:ext uri="{FF2B5EF4-FFF2-40B4-BE49-F238E27FC236}">
                <a16:creationId xmlns:a16="http://schemas.microsoft.com/office/drawing/2014/main" xmlns="" id="{A95356FF-420E-487D-8D7F-B74CF6754B38}"/>
              </a:ext>
            </a:extLst>
          </p:cNvPr>
          <p:cNvSpPr/>
          <p:nvPr/>
        </p:nvSpPr>
        <p:spPr>
          <a:xfrm>
            <a:off x="4242109" y="2871754"/>
            <a:ext cx="1635128" cy="3028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368" dirty="0">
                <a:solidFill>
                  <a:srgbClr val="3366FF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Since August 2011</a:t>
            </a:r>
            <a:endParaRPr lang="ko-KR" altLang="en-US" sz="1539" dirty="0">
              <a:solidFill>
                <a:srgbClr val="3366FF"/>
              </a:solidFill>
            </a:endParaRPr>
          </a:p>
        </p:txBody>
      </p:sp>
      <p:sp>
        <p:nvSpPr>
          <p:cNvPr id="96" name="직사각형 15">
            <a:extLst>
              <a:ext uri="{FF2B5EF4-FFF2-40B4-BE49-F238E27FC236}">
                <a16:creationId xmlns:a16="http://schemas.microsoft.com/office/drawing/2014/main" xmlns="" id="{C3FFD2FF-4733-47AE-8A41-D21339366D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41206" y="4477717"/>
            <a:ext cx="41549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ko-KR" sz="1000" b="1" dirty="0">
                <a:latin typeface="Arial Narrow" pitchFamily="34" charset="0"/>
              </a:rPr>
              <a:t>2016</a:t>
            </a:r>
            <a:endParaRPr lang="ko-KR" altLang="en-US" sz="1000" b="1" dirty="0"/>
          </a:p>
        </p:txBody>
      </p:sp>
      <p:sp>
        <p:nvSpPr>
          <p:cNvPr id="97" name="직사각형 15">
            <a:extLst>
              <a:ext uri="{FF2B5EF4-FFF2-40B4-BE49-F238E27FC236}">
                <a16:creationId xmlns:a16="http://schemas.microsoft.com/office/drawing/2014/main" xmlns="" id="{90EC8DB3-98A6-4A6A-A78A-0421BF17EF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5755" y="4858592"/>
            <a:ext cx="41549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ko-KR" sz="1000" b="1" dirty="0">
                <a:latin typeface="Arial Narrow" pitchFamily="34" charset="0"/>
              </a:rPr>
              <a:t>2018</a:t>
            </a:r>
            <a:endParaRPr lang="ko-KR" altLang="en-US" sz="1000" b="1" dirty="0"/>
          </a:p>
        </p:txBody>
      </p:sp>
      <p:sp>
        <p:nvSpPr>
          <p:cNvPr id="98" name="직사각형 15">
            <a:extLst>
              <a:ext uri="{FF2B5EF4-FFF2-40B4-BE49-F238E27FC236}">
                <a16:creationId xmlns:a16="http://schemas.microsoft.com/office/drawing/2014/main" xmlns="" id="{4EA868D1-9D74-4060-9170-D3BA96632B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76284" y="4858592"/>
            <a:ext cx="41549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ko-KR" sz="1000" b="1" dirty="0">
                <a:latin typeface="Arial Narrow" pitchFamily="34" charset="0"/>
              </a:rPr>
              <a:t>2015</a:t>
            </a:r>
            <a:endParaRPr lang="ko-KR" altLang="en-US" sz="1000" b="1" dirty="0"/>
          </a:p>
        </p:txBody>
      </p:sp>
      <p:sp>
        <p:nvSpPr>
          <p:cNvPr id="99" name="모서리가 둥근 직사각형 81">
            <a:extLst>
              <a:ext uri="{FF2B5EF4-FFF2-40B4-BE49-F238E27FC236}">
                <a16:creationId xmlns:a16="http://schemas.microsoft.com/office/drawing/2014/main" xmlns="" id="{222BF056-0101-4E62-B4E8-043ED7D6B88A}"/>
              </a:ext>
            </a:extLst>
          </p:cNvPr>
          <p:cNvSpPr/>
          <p:nvPr/>
        </p:nvSpPr>
        <p:spPr>
          <a:xfrm>
            <a:off x="6977625" y="5271926"/>
            <a:ext cx="908288" cy="44635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342"/>
              </a:spcBef>
            </a:pPr>
            <a:r>
              <a:rPr lang="en-US" altLang="ko-KR" sz="1100" b="1" dirty="0">
                <a:solidFill>
                  <a:schemeClr val="tx1"/>
                </a:solidFill>
                <a:latin typeface="Arial Narrow" pitchFamily="34" charset="0"/>
              </a:rPr>
              <a:t>DSCOVR Receiving</a:t>
            </a:r>
          </a:p>
        </p:txBody>
      </p:sp>
      <p:sp>
        <p:nvSpPr>
          <p:cNvPr id="100" name="직사각형 9">
            <a:extLst>
              <a:ext uri="{FF2B5EF4-FFF2-40B4-BE49-F238E27FC236}">
                <a16:creationId xmlns:a16="http://schemas.microsoft.com/office/drawing/2014/main" xmlns="" id="{7C4E9217-85E7-44E0-A224-CCF6BBFD1F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3324" y="4089884"/>
            <a:ext cx="1056384" cy="36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2138"/>
              </a:lnSpc>
              <a:spcBef>
                <a:spcPts val="342"/>
              </a:spcBef>
            </a:pPr>
            <a:r>
              <a:rPr lang="en-US" altLang="ko-KR" sz="898" dirty="0" err="1">
                <a:latin typeface="Arial Narrow" pitchFamily="34" charset="0"/>
              </a:rPr>
              <a:t>MoU</a:t>
            </a:r>
            <a:r>
              <a:rPr lang="en-US" altLang="ko-KR" sz="898" dirty="0">
                <a:latin typeface="Arial Narrow" pitchFamily="34" charset="0"/>
              </a:rPr>
              <a:t>(UK Met Office)</a:t>
            </a:r>
          </a:p>
        </p:txBody>
      </p:sp>
      <p:sp>
        <p:nvSpPr>
          <p:cNvPr id="101" name="직사각형 9">
            <a:extLst>
              <a:ext uri="{FF2B5EF4-FFF2-40B4-BE49-F238E27FC236}">
                <a16:creationId xmlns:a16="http://schemas.microsoft.com/office/drawing/2014/main" xmlns="" id="{AC3DACF7-2799-4030-A92C-0B3B665E24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07665" y="3916039"/>
            <a:ext cx="1344180" cy="319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2138"/>
              </a:lnSpc>
              <a:spcBef>
                <a:spcPts val="342"/>
              </a:spcBef>
            </a:pPr>
            <a:r>
              <a:rPr lang="en-US" altLang="ko-KR" sz="898" b="1" dirty="0">
                <a:latin typeface="Arial Narrow" pitchFamily="34" charset="0"/>
              </a:rPr>
              <a:t>MoU(FMI) &amp; ICAO Met/H</a:t>
            </a:r>
          </a:p>
        </p:txBody>
      </p:sp>
      <p:sp>
        <p:nvSpPr>
          <p:cNvPr id="102" name="직사각형 15">
            <a:extLst>
              <a:ext uri="{FF2B5EF4-FFF2-40B4-BE49-F238E27FC236}">
                <a16:creationId xmlns:a16="http://schemas.microsoft.com/office/drawing/2014/main" xmlns="" id="{71A8A4ED-30DA-4ECD-B6D0-F8E6638D23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46217" y="4474960"/>
            <a:ext cx="41549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ko-KR" sz="1000" b="1" dirty="0">
                <a:latin typeface="Arial Narrow" pitchFamily="34" charset="0"/>
              </a:rPr>
              <a:t>2020</a:t>
            </a:r>
            <a:endParaRPr lang="ko-KR" altLang="en-US" sz="1000" b="1" dirty="0"/>
          </a:p>
        </p:txBody>
      </p:sp>
      <p:sp>
        <p:nvSpPr>
          <p:cNvPr id="105" name="모서리가 둥근 직사각형 81">
            <a:extLst>
              <a:ext uri="{FF2B5EF4-FFF2-40B4-BE49-F238E27FC236}">
                <a16:creationId xmlns:a16="http://schemas.microsoft.com/office/drawing/2014/main" xmlns="" id="{0CDCDCF2-1F0F-4953-9B4A-C67B5B6993BB}"/>
              </a:ext>
            </a:extLst>
          </p:cNvPr>
          <p:cNvSpPr/>
          <p:nvPr/>
        </p:nvSpPr>
        <p:spPr>
          <a:xfrm>
            <a:off x="7937845" y="5263352"/>
            <a:ext cx="908288" cy="44635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342"/>
              </a:spcBef>
            </a:pPr>
            <a:r>
              <a:rPr lang="en-US" altLang="ko-KR" sz="1100" b="1" dirty="0">
                <a:solidFill>
                  <a:schemeClr val="tx1"/>
                </a:solidFill>
                <a:latin typeface="Arial Narrow" pitchFamily="34" charset="0"/>
              </a:rPr>
              <a:t>Solar burst observation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327386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xmlns="" id="{04EFE27D-0F30-48CC-9E23-C90725229E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02668"/>
            <a:ext cx="9144000" cy="6459177"/>
          </a:xfrm>
          <a:prstGeom prst="rect">
            <a:avLst/>
          </a:prstGeom>
        </p:spPr>
      </p:pic>
      <p:sp>
        <p:nvSpPr>
          <p:cNvPr id="3" name="직사각형 17">
            <a:extLst>
              <a:ext uri="{FF2B5EF4-FFF2-40B4-BE49-F238E27FC236}">
                <a16:creationId xmlns:a16="http://schemas.microsoft.com/office/drawing/2014/main" xmlns="" id="{1E8F64B6-EAF9-4F50-AC4B-1873892BD1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208" y="173872"/>
            <a:ext cx="5603283" cy="809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78178" tIns="39089" rIns="78178" bIns="39089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ko-KR" sz="4104" dirty="0">
                <a:solidFill>
                  <a:schemeClr val="bg1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  <a:cs typeface="Arial Unicode MS" pitchFamily="50" charset="-127"/>
              </a:rPr>
              <a:t>Observation networks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xmlns="" id="{3F9CCA63-086C-4090-8C5B-76F19F8E76B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388" b="8753"/>
          <a:stretch/>
        </p:blipFill>
        <p:spPr>
          <a:xfrm>
            <a:off x="4510806" y="1601518"/>
            <a:ext cx="4611837" cy="4051923"/>
          </a:xfrm>
          <a:prstGeom prst="rect">
            <a:avLst/>
          </a:prstGeom>
          <a:solidFill>
            <a:srgbClr val="F33D6E"/>
          </a:solidFill>
        </p:spPr>
      </p:pic>
      <p:grpSp>
        <p:nvGrpSpPr>
          <p:cNvPr id="10" name="그룹 9">
            <a:extLst>
              <a:ext uri="{FF2B5EF4-FFF2-40B4-BE49-F238E27FC236}">
                <a16:creationId xmlns:a16="http://schemas.microsoft.com/office/drawing/2014/main" xmlns="" id="{0AA2F77B-4549-46A4-B2B9-D84196B31C84}"/>
              </a:ext>
            </a:extLst>
          </p:cNvPr>
          <p:cNvGrpSpPr/>
          <p:nvPr/>
        </p:nvGrpSpPr>
        <p:grpSpPr>
          <a:xfrm>
            <a:off x="416181" y="6097365"/>
            <a:ext cx="8311639" cy="526518"/>
            <a:chOff x="486700" y="6667688"/>
            <a:chExt cx="9720000" cy="615733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0155C06B-009F-4475-BED3-5B02C64B9B2F}"/>
                </a:ext>
              </a:extLst>
            </p:cNvPr>
            <p:cNvSpPr txBox="1"/>
            <p:nvPr/>
          </p:nvSpPr>
          <p:spPr>
            <a:xfrm>
              <a:off x="486700" y="6751719"/>
              <a:ext cx="9720000" cy="47727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altLang="ko-KR" sz="2052" kern="0" spc="-128" dirty="0">
                  <a:solidFill>
                    <a:srgbClr val="002254"/>
                  </a:solidFill>
                  <a:latin typeface="G마켓 산스 TTF Bold" panose="02000000000000000000" pitchFamily="2" charset="-127"/>
                  <a:ea typeface="G마켓 산스 TTF Bold" panose="02000000000000000000" pitchFamily="2" charset="-127"/>
                </a:rPr>
                <a:t>Ionosphere, Geomagnetic field and Solar radio flux observation </a:t>
              </a:r>
            </a:p>
          </p:txBody>
        </p:sp>
        <p:grpSp>
          <p:nvGrpSpPr>
            <p:cNvPr id="12" name="그룹 11">
              <a:extLst>
                <a:ext uri="{FF2B5EF4-FFF2-40B4-BE49-F238E27FC236}">
                  <a16:creationId xmlns:a16="http://schemas.microsoft.com/office/drawing/2014/main" xmlns="" id="{0DB2499A-D96D-4969-8073-C7C912CD1CFA}"/>
                </a:ext>
              </a:extLst>
            </p:cNvPr>
            <p:cNvGrpSpPr/>
            <p:nvPr/>
          </p:nvGrpSpPr>
          <p:grpSpPr>
            <a:xfrm>
              <a:off x="486700" y="6667688"/>
              <a:ext cx="9720000" cy="615733"/>
              <a:chOff x="486700" y="6667688"/>
              <a:chExt cx="9720000" cy="615733"/>
            </a:xfrm>
          </p:grpSpPr>
          <p:sp>
            <p:nvSpPr>
              <p:cNvPr id="13" name="직사각형 12">
                <a:extLst>
                  <a:ext uri="{FF2B5EF4-FFF2-40B4-BE49-F238E27FC236}">
                    <a16:creationId xmlns:a16="http://schemas.microsoft.com/office/drawing/2014/main" xmlns="" id="{BABF9C1F-B668-4056-9169-B985CF128CC5}"/>
                  </a:ext>
                </a:extLst>
              </p:cNvPr>
              <p:cNvSpPr/>
              <p:nvPr/>
            </p:nvSpPr>
            <p:spPr>
              <a:xfrm>
                <a:off x="486700" y="6667688"/>
                <a:ext cx="9720000" cy="72000"/>
              </a:xfrm>
              <a:prstGeom prst="rect">
                <a:avLst/>
              </a:prstGeom>
              <a:solidFill>
                <a:srgbClr val="00225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539" dirty="0">
                  <a:latin typeface="G마켓 산스 TTF Medium" panose="02000000000000000000" pitchFamily="2" charset="-127"/>
                  <a:ea typeface="G마켓 산스 TTF Light" panose="02000000000000000000" pitchFamily="2" charset="-127"/>
                </a:endParaRPr>
              </a:p>
            </p:txBody>
          </p:sp>
          <p:sp>
            <p:nvSpPr>
              <p:cNvPr id="14" name="직사각형 13">
                <a:extLst>
                  <a:ext uri="{FF2B5EF4-FFF2-40B4-BE49-F238E27FC236}">
                    <a16:creationId xmlns:a16="http://schemas.microsoft.com/office/drawing/2014/main" xmlns="" id="{C79C3E71-4A1E-417E-A90C-8D008106A984}"/>
                  </a:ext>
                </a:extLst>
              </p:cNvPr>
              <p:cNvSpPr/>
              <p:nvPr/>
            </p:nvSpPr>
            <p:spPr>
              <a:xfrm>
                <a:off x="486700" y="7211421"/>
                <a:ext cx="9720000" cy="72000"/>
              </a:xfrm>
              <a:prstGeom prst="rect">
                <a:avLst/>
              </a:prstGeom>
              <a:solidFill>
                <a:srgbClr val="00225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539" dirty="0">
                  <a:latin typeface="G마켓 산스 TTF Medium" panose="02000000000000000000" pitchFamily="2" charset="-127"/>
                  <a:ea typeface="G마켓 산스 TTF Light" panose="02000000000000000000" pitchFamily="2" charset="-127"/>
                </a:endParaRPr>
              </a:p>
            </p:txBody>
          </p:sp>
        </p:grp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60799D52-95BD-4A17-A25F-316F97864499}"/>
              </a:ext>
            </a:extLst>
          </p:cNvPr>
          <p:cNvSpPr txBox="1"/>
          <p:nvPr/>
        </p:nvSpPr>
        <p:spPr>
          <a:xfrm>
            <a:off x="1240092" y="1219355"/>
            <a:ext cx="1886144" cy="355482"/>
          </a:xfrm>
          <a:prstGeom prst="rect">
            <a:avLst/>
          </a:prstGeom>
          <a:gradFill>
            <a:gsLst>
              <a:gs pos="0">
                <a:srgbClr val="002254"/>
              </a:gs>
              <a:gs pos="100000">
                <a:srgbClr val="003076"/>
              </a:gs>
            </a:gsLst>
            <a:lin ang="5400000" scaled="1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710" dirty="0">
                <a:solidFill>
                  <a:schemeClr val="bg1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Before 2011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7B721200-05AE-41CE-8160-A799A64CE75C}"/>
              </a:ext>
            </a:extLst>
          </p:cNvPr>
          <p:cNvSpPr txBox="1"/>
          <p:nvPr/>
        </p:nvSpPr>
        <p:spPr>
          <a:xfrm>
            <a:off x="5729542" y="1219355"/>
            <a:ext cx="2174366" cy="355482"/>
          </a:xfrm>
          <a:prstGeom prst="rect">
            <a:avLst/>
          </a:prstGeom>
          <a:gradFill>
            <a:gsLst>
              <a:gs pos="0">
                <a:srgbClr val="002254"/>
              </a:gs>
              <a:gs pos="100000">
                <a:srgbClr val="003076"/>
              </a:gs>
            </a:gsLst>
            <a:lin ang="5400000" scaled="1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710" dirty="0">
                <a:solidFill>
                  <a:schemeClr val="bg1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Since 2011</a:t>
            </a:r>
          </a:p>
        </p:txBody>
      </p:sp>
      <p:sp>
        <p:nvSpPr>
          <p:cNvPr id="21" name="화살표: 오른쪽 20">
            <a:extLst>
              <a:ext uri="{FF2B5EF4-FFF2-40B4-BE49-F238E27FC236}">
                <a16:creationId xmlns:a16="http://schemas.microsoft.com/office/drawing/2014/main" xmlns="" id="{FC72CC74-C665-4922-BCEE-64BEC1160410}"/>
              </a:ext>
            </a:extLst>
          </p:cNvPr>
          <p:cNvSpPr/>
          <p:nvPr/>
        </p:nvSpPr>
        <p:spPr>
          <a:xfrm>
            <a:off x="3466811" y="3146627"/>
            <a:ext cx="1043995" cy="639845"/>
          </a:xfrm>
          <a:prstGeom prst="rightArrow">
            <a:avLst/>
          </a:prstGeom>
          <a:gradFill>
            <a:gsLst>
              <a:gs pos="0">
                <a:srgbClr val="002254"/>
              </a:gs>
              <a:gs pos="100000">
                <a:srgbClr val="003076"/>
              </a:gs>
            </a:gsLst>
            <a:lin ang="54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39" dirty="0">
              <a:latin typeface="G마켓 산스 TTF Medium" panose="02000000000000000000" pitchFamily="2" charset="-127"/>
              <a:ea typeface="G마켓 산스 TTF Light" panose="02000000000000000000" pitchFamily="2" charset="-127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xmlns="" id="{E9FF8EDF-F828-421E-858E-B95C0393CCA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623" t="28482" r="42455" b="39811"/>
          <a:stretch/>
        </p:blipFill>
        <p:spPr>
          <a:xfrm>
            <a:off x="1275139" y="2898224"/>
            <a:ext cx="1816049" cy="1153467"/>
          </a:xfrm>
          <a:prstGeom prst="rect">
            <a:avLst/>
          </a:prstGeom>
        </p:spPr>
      </p:pic>
      <p:grpSp>
        <p:nvGrpSpPr>
          <p:cNvPr id="16" name="그룹 15">
            <a:extLst>
              <a:ext uri="{FF2B5EF4-FFF2-40B4-BE49-F238E27FC236}">
                <a16:creationId xmlns:a16="http://schemas.microsoft.com/office/drawing/2014/main" xmlns="" id="{8164F3F6-517C-4B89-A043-6EC9A773EAD2}"/>
              </a:ext>
            </a:extLst>
          </p:cNvPr>
          <p:cNvGrpSpPr/>
          <p:nvPr/>
        </p:nvGrpSpPr>
        <p:grpSpPr>
          <a:xfrm>
            <a:off x="4203261" y="5032491"/>
            <a:ext cx="1600230" cy="1069991"/>
            <a:chOff x="2414470" y="2686007"/>
            <a:chExt cx="2764827" cy="1936420"/>
          </a:xfrm>
        </p:grpSpPr>
        <p:pic>
          <p:nvPicPr>
            <p:cNvPr id="18" name="그림 17">
              <a:extLst>
                <a:ext uri="{FF2B5EF4-FFF2-40B4-BE49-F238E27FC236}">
                  <a16:creationId xmlns:a16="http://schemas.microsoft.com/office/drawing/2014/main" xmlns="" id="{41BD81B6-2909-432F-AC08-D6A30CD7E09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474734" y="2686007"/>
              <a:ext cx="2704563" cy="193642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cxnSp>
          <p:nvCxnSpPr>
            <p:cNvPr id="19" name="직선 연결선 18">
              <a:extLst>
                <a:ext uri="{FF2B5EF4-FFF2-40B4-BE49-F238E27FC236}">
                  <a16:creationId xmlns:a16="http://schemas.microsoft.com/office/drawing/2014/main" xmlns="" id="{611CB584-F35E-46D3-A60B-4436D4557C62}"/>
                </a:ext>
              </a:extLst>
            </p:cNvPr>
            <p:cNvCxnSpPr/>
            <p:nvPr/>
          </p:nvCxnSpPr>
          <p:spPr>
            <a:xfrm>
              <a:off x="3955689" y="3348615"/>
              <a:ext cx="522472" cy="536366"/>
            </a:xfrm>
            <a:prstGeom prst="line">
              <a:avLst/>
            </a:prstGeom>
            <a:ln w="25400" cmpd="sng">
              <a:solidFill>
                <a:srgbClr val="FFFF00"/>
              </a:solidFill>
              <a:prstDash val="solid"/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직선 연결선 21">
              <a:extLst>
                <a:ext uri="{FF2B5EF4-FFF2-40B4-BE49-F238E27FC236}">
                  <a16:creationId xmlns:a16="http://schemas.microsoft.com/office/drawing/2014/main" xmlns="" id="{E61CECBB-4FAA-40AB-B43A-A884DBBE38DD}"/>
                </a:ext>
              </a:extLst>
            </p:cNvPr>
            <p:cNvCxnSpPr/>
            <p:nvPr/>
          </p:nvCxnSpPr>
          <p:spPr>
            <a:xfrm>
              <a:off x="4656825" y="2795472"/>
              <a:ext cx="0" cy="858745"/>
            </a:xfrm>
            <a:prstGeom prst="line">
              <a:avLst/>
            </a:prstGeom>
            <a:ln w="25400" cmpd="sng">
              <a:solidFill>
                <a:srgbClr val="FF0000"/>
              </a:solidFill>
              <a:prstDash val="solid"/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직선 연결선 22">
              <a:extLst>
                <a:ext uri="{FF2B5EF4-FFF2-40B4-BE49-F238E27FC236}">
                  <a16:creationId xmlns:a16="http://schemas.microsoft.com/office/drawing/2014/main" xmlns="" id="{D747B456-8A27-4E60-89B7-ACAF3061B855}"/>
                </a:ext>
              </a:extLst>
            </p:cNvPr>
            <p:cNvCxnSpPr/>
            <p:nvPr/>
          </p:nvCxnSpPr>
          <p:spPr>
            <a:xfrm>
              <a:off x="3955689" y="3365175"/>
              <a:ext cx="689657" cy="300599"/>
            </a:xfrm>
            <a:prstGeom prst="line">
              <a:avLst/>
            </a:prstGeom>
            <a:ln w="25400" cmpd="sng">
              <a:solidFill>
                <a:srgbClr val="FF0000"/>
              </a:solidFill>
              <a:prstDash val="solid"/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직선 연결선 23">
              <a:extLst>
                <a:ext uri="{FF2B5EF4-FFF2-40B4-BE49-F238E27FC236}">
                  <a16:creationId xmlns:a16="http://schemas.microsoft.com/office/drawing/2014/main" xmlns="" id="{1F694E25-95A2-4CC8-BFF2-545401573DF5}"/>
                </a:ext>
              </a:extLst>
            </p:cNvPr>
            <p:cNvCxnSpPr/>
            <p:nvPr/>
          </p:nvCxnSpPr>
          <p:spPr>
            <a:xfrm flipV="1">
              <a:off x="3533008" y="3682335"/>
              <a:ext cx="1112338" cy="161950"/>
            </a:xfrm>
            <a:prstGeom prst="line">
              <a:avLst/>
            </a:prstGeom>
            <a:ln w="25400" cmpd="sng">
              <a:solidFill>
                <a:srgbClr val="FF0000"/>
              </a:solidFill>
              <a:prstDash val="solid"/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직선 연결선 24">
              <a:extLst>
                <a:ext uri="{FF2B5EF4-FFF2-40B4-BE49-F238E27FC236}">
                  <a16:creationId xmlns:a16="http://schemas.microsoft.com/office/drawing/2014/main" xmlns="" id="{43D387F3-E111-44F3-A059-B9A5116A4B18}"/>
                </a:ext>
              </a:extLst>
            </p:cNvPr>
            <p:cNvCxnSpPr/>
            <p:nvPr/>
          </p:nvCxnSpPr>
          <p:spPr>
            <a:xfrm flipV="1">
              <a:off x="2725421" y="3682335"/>
              <a:ext cx="1919925" cy="808992"/>
            </a:xfrm>
            <a:prstGeom prst="line">
              <a:avLst/>
            </a:prstGeom>
            <a:ln w="25400" cmpd="sng">
              <a:solidFill>
                <a:srgbClr val="FF0000"/>
              </a:solidFill>
              <a:prstDash val="solid"/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직선 연결선 25">
              <a:extLst>
                <a:ext uri="{FF2B5EF4-FFF2-40B4-BE49-F238E27FC236}">
                  <a16:creationId xmlns:a16="http://schemas.microsoft.com/office/drawing/2014/main" xmlns="" id="{78E8CA90-E4F3-45CE-AA82-B5B36E708D64}"/>
                </a:ext>
              </a:extLst>
            </p:cNvPr>
            <p:cNvCxnSpPr/>
            <p:nvPr/>
          </p:nvCxnSpPr>
          <p:spPr>
            <a:xfrm flipH="1">
              <a:off x="2721355" y="3905611"/>
              <a:ext cx="1733850" cy="580207"/>
            </a:xfrm>
            <a:prstGeom prst="line">
              <a:avLst/>
            </a:prstGeom>
            <a:ln w="25400" cmpd="sng">
              <a:solidFill>
                <a:srgbClr val="FFFF00"/>
              </a:solidFill>
              <a:prstDash val="solid"/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직선 연결선 26">
              <a:extLst>
                <a:ext uri="{FF2B5EF4-FFF2-40B4-BE49-F238E27FC236}">
                  <a16:creationId xmlns:a16="http://schemas.microsoft.com/office/drawing/2014/main" xmlns="" id="{2D073BE7-100A-4BCE-A049-FF45A5FE0DE2}"/>
                </a:ext>
              </a:extLst>
            </p:cNvPr>
            <p:cNvCxnSpPr/>
            <p:nvPr/>
          </p:nvCxnSpPr>
          <p:spPr>
            <a:xfrm flipH="1" flipV="1">
              <a:off x="3533008" y="3853701"/>
              <a:ext cx="920524" cy="36713"/>
            </a:xfrm>
            <a:prstGeom prst="line">
              <a:avLst/>
            </a:prstGeom>
            <a:ln w="25400" cmpd="sng">
              <a:solidFill>
                <a:srgbClr val="FFFF00"/>
              </a:solidFill>
              <a:prstDash val="solid"/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직선 연결선 27">
              <a:extLst>
                <a:ext uri="{FF2B5EF4-FFF2-40B4-BE49-F238E27FC236}">
                  <a16:creationId xmlns:a16="http://schemas.microsoft.com/office/drawing/2014/main" xmlns="" id="{50C758CD-5F2A-464F-B730-A803914D67DC}"/>
                </a:ext>
              </a:extLst>
            </p:cNvPr>
            <p:cNvCxnSpPr/>
            <p:nvPr/>
          </p:nvCxnSpPr>
          <p:spPr>
            <a:xfrm flipH="1">
              <a:off x="4478162" y="2795472"/>
              <a:ext cx="167184" cy="1076586"/>
            </a:xfrm>
            <a:prstGeom prst="line">
              <a:avLst/>
            </a:prstGeom>
            <a:ln w="25400" cmpd="sng">
              <a:solidFill>
                <a:srgbClr val="FFFF00"/>
              </a:solidFill>
              <a:prstDash val="solid"/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타원 28">
              <a:extLst>
                <a:ext uri="{FF2B5EF4-FFF2-40B4-BE49-F238E27FC236}">
                  <a16:creationId xmlns:a16="http://schemas.microsoft.com/office/drawing/2014/main" xmlns="" id="{79328E11-B0EF-422E-91FE-25084F131D11}"/>
                </a:ext>
              </a:extLst>
            </p:cNvPr>
            <p:cNvSpPr/>
            <p:nvPr/>
          </p:nvSpPr>
          <p:spPr>
            <a:xfrm>
              <a:off x="3488945" y="4115758"/>
              <a:ext cx="92201" cy="618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44" dirty="0">
                <a:latin typeface="G마켓 산스 TTF Medium" panose="02000000000000000000" pitchFamily="2" charset="-127"/>
                <a:ea typeface="G마켓 산스 TTF Light" panose="02000000000000000000" pitchFamily="2" charset="-127"/>
              </a:endParaRPr>
            </a:p>
          </p:txBody>
        </p:sp>
        <p:sp>
          <p:nvSpPr>
            <p:cNvPr id="30" name="타원 29">
              <a:extLst>
                <a:ext uri="{FF2B5EF4-FFF2-40B4-BE49-F238E27FC236}">
                  <a16:creationId xmlns:a16="http://schemas.microsoft.com/office/drawing/2014/main" xmlns="" id="{A10E7574-D68E-4AF4-86BF-749543C9AE7C}"/>
                </a:ext>
              </a:extLst>
            </p:cNvPr>
            <p:cNvSpPr/>
            <p:nvPr/>
          </p:nvSpPr>
          <p:spPr>
            <a:xfrm>
              <a:off x="3613799" y="4139744"/>
              <a:ext cx="92201" cy="618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44" dirty="0">
                <a:latin typeface="G마켓 산스 TTF Medium" panose="02000000000000000000" pitchFamily="2" charset="-127"/>
                <a:ea typeface="G마켓 산스 TTF Light" panose="02000000000000000000" pitchFamily="2" charset="-127"/>
              </a:endParaRPr>
            </a:p>
          </p:txBody>
        </p:sp>
        <p:sp>
          <p:nvSpPr>
            <p:cNvPr id="31" name="타원 30">
              <a:extLst>
                <a:ext uri="{FF2B5EF4-FFF2-40B4-BE49-F238E27FC236}">
                  <a16:creationId xmlns:a16="http://schemas.microsoft.com/office/drawing/2014/main" xmlns="" id="{0F9F0C90-CF5A-4513-80D5-D471A8A1B636}"/>
                </a:ext>
              </a:extLst>
            </p:cNvPr>
            <p:cNvSpPr/>
            <p:nvPr/>
          </p:nvSpPr>
          <p:spPr>
            <a:xfrm>
              <a:off x="3955689" y="3838213"/>
              <a:ext cx="92201" cy="618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44" dirty="0">
                <a:latin typeface="G마켓 산스 TTF Medium" panose="02000000000000000000" pitchFamily="2" charset="-127"/>
                <a:ea typeface="G마켓 산스 TTF Light" panose="02000000000000000000" pitchFamily="2" charset="-127"/>
              </a:endParaRPr>
            </a:p>
          </p:txBody>
        </p:sp>
        <p:sp>
          <p:nvSpPr>
            <p:cNvPr id="32" name="타원 31">
              <a:extLst>
                <a:ext uri="{FF2B5EF4-FFF2-40B4-BE49-F238E27FC236}">
                  <a16:creationId xmlns:a16="http://schemas.microsoft.com/office/drawing/2014/main" xmlns="" id="{E4E87B89-25E5-4A5F-B06D-0057CF17833E}"/>
                </a:ext>
              </a:extLst>
            </p:cNvPr>
            <p:cNvSpPr/>
            <p:nvPr/>
          </p:nvSpPr>
          <p:spPr>
            <a:xfrm>
              <a:off x="4022766" y="3732084"/>
              <a:ext cx="92201" cy="618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44" dirty="0">
                <a:latin typeface="G마켓 산스 TTF Medium" panose="02000000000000000000" pitchFamily="2" charset="-127"/>
                <a:ea typeface="G마켓 산스 TTF Light" panose="02000000000000000000" pitchFamily="2" charset="-127"/>
              </a:endParaRPr>
            </a:p>
          </p:txBody>
        </p:sp>
        <p:sp>
          <p:nvSpPr>
            <p:cNvPr id="33" name="타원 32">
              <a:extLst>
                <a:ext uri="{FF2B5EF4-FFF2-40B4-BE49-F238E27FC236}">
                  <a16:creationId xmlns:a16="http://schemas.microsoft.com/office/drawing/2014/main" xmlns="" id="{ECAEE023-C06B-436B-99B7-FA0A6FBC998B}"/>
                </a:ext>
              </a:extLst>
            </p:cNvPr>
            <p:cNvSpPr/>
            <p:nvPr/>
          </p:nvSpPr>
          <p:spPr>
            <a:xfrm>
              <a:off x="4169620" y="3587572"/>
              <a:ext cx="92201" cy="618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44" dirty="0">
                <a:latin typeface="G마켓 산스 TTF Medium" panose="02000000000000000000" pitchFamily="2" charset="-127"/>
                <a:ea typeface="G마켓 산스 TTF Light" panose="02000000000000000000" pitchFamily="2" charset="-127"/>
              </a:endParaRPr>
            </a:p>
          </p:txBody>
        </p:sp>
        <p:sp>
          <p:nvSpPr>
            <p:cNvPr id="34" name="타원 33">
              <a:extLst>
                <a:ext uri="{FF2B5EF4-FFF2-40B4-BE49-F238E27FC236}">
                  <a16:creationId xmlns:a16="http://schemas.microsoft.com/office/drawing/2014/main" xmlns="" id="{950E0517-2777-4D6A-BBAA-0603F6D0EAB4}"/>
                </a:ext>
              </a:extLst>
            </p:cNvPr>
            <p:cNvSpPr/>
            <p:nvPr/>
          </p:nvSpPr>
          <p:spPr>
            <a:xfrm>
              <a:off x="4267112" y="3494749"/>
              <a:ext cx="92201" cy="618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44" dirty="0">
                <a:latin typeface="G마켓 산스 TTF Medium" panose="02000000000000000000" pitchFamily="2" charset="-127"/>
                <a:ea typeface="G마켓 산스 TTF Light" panose="02000000000000000000" pitchFamily="2" charset="-127"/>
              </a:endParaRPr>
            </a:p>
          </p:txBody>
        </p:sp>
        <p:sp>
          <p:nvSpPr>
            <p:cNvPr id="35" name="타원 34">
              <a:extLst>
                <a:ext uri="{FF2B5EF4-FFF2-40B4-BE49-F238E27FC236}">
                  <a16:creationId xmlns:a16="http://schemas.microsoft.com/office/drawing/2014/main" xmlns="" id="{24C13AE0-F7EC-493A-8E16-5BA723BA5A34}"/>
                </a:ext>
              </a:extLst>
            </p:cNvPr>
            <p:cNvSpPr/>
            <p:nvPr/>
          </p:nvSpPr>
          <p:spPr>
            <a:xfrm>
              <a:off x="4510964" y="3290924"/>
              <a:ext cx="92201" cy="618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44" dirty="0">
                <a:latin typeface="G마켓 산스 TTF Medium" panose="02000000000000000000" pitchFamily="2" charset="-127"/>
                <a:ea typeface="G마켓 산스 TTF Light" panose="02000000000000000000" pitchFamily="2" charset="-127"/>
              </a:endParaRPr>
            </a:p>
          </p:txBody>
        </p:sp>
        <p:sp>
          <p:nvSpPr>
            <p:cNvPr id="36" name="타원 35">
              <a:extLst>
                <a:ext uri="{FF2B5EF4-FFF2-40B4-BE49-F238E27FC236}">
                  <a16:creationId xmlns:a16="http://schemas.microsoft.com/office/drawing/2014/main" xmlns="" id="{3B86CA80-1788-4080-945B-E1818BCE1BB0}"/>
                </a:ext>
              </a:extLst>
            </p:cNvPr>
            <p:cNvSpPr/>
            <p:nvPr/>
          </p:nvSpPr>
          <p:spPr>
            <a:xfrm>
              <a:off x="4610724" y="3207811"/>
              <a:ext cx="92201" cy="618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44" dirty="0">
                <a:latin typeface="G마켓 산스 TTF Medium" panose="02000000000000000000" pitchFamily="2" charset="-127"/>
                <a:ea typeface="G마켓 산스 TTF Light" panose="02000000000000000000" pitchFamily="2" charset="-127"/>
              </a:endParaRPr>
            </a:p>
          </p:txBody>
        </p:sp>
        <p:sp>
          <p:nvSpPr>
            <p:cNvPr id="37" name="文本框 10">
              <a:extLst>
                <a:ext uri="{FF2B5EF4-FFF2-40B4-BE49-F238E27FC236}">
                  <a16:creationId xmlns:a16="http://schemas.microsoft.com/office/drawing/2014/main" xmlns="" id="{6154127C-79A4-4239-B424-917019FCC55E}"/>
                </a:ext>
              </a:extLst>
            </p:cNvPr>
            <p:cNvSpPr txBox="1"/>
            <p:nvPr/>
          </p:nvSpPr>
          <p:spPr>
            <a:xfrm>
              <a:off x="4104772" y="2708378"/>
              <a:ext cx="722624" cy="2320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000" dirty="0">
                  <a:solidFill>
                    <a:schemeClr val="bg1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MH</a:t>
              </a:r>
              <a:endParaRPr lang="zh-CN" altLang="en-US" sz="1000" dirty="0">
                <a:solidFill>
                  <a:schemeClr val="bg1"/>
                </a:solidFill>
                <a:latin typeface="G마켓 산스 TTF Medium" panose="02000000000000000000" pitchFamily="2" charset="-127"/>
              </a:endParaRPr>
            </a:p>
          </p:txBody>
        </p:sp>
        <p:sp>
          <p:nvSpPr>
            <p:cNvPr id="38" name="文本框 11">
              <a:extLst>
                <a:ext uri="{FF2B5EF4-FFF2-40B4-BE49-F238E27FC236}">
                  <a16:creationId xmlns:a16="http://schemas.microsoft.com/office/drawing/2014/main" xmlns="" id="{912161DC-42FE-4D74-85D9-7B94BD108B72}"/>
                </a:ext>
              </a:extLst>
            </p:cNvPr>
            <p:cNvSpPr txBox="1"/>
            <p:nvPr/>
          </p:nvSpPr>
          <p:spPr>
            <a:xfrm>
              <a:off x="3511208" y="3149442"/>
              <a:ext cx="592676" cy="2320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000" dirty="0">
                  <a:solidFill>
                    <a:schemeClr val="bg1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BJ</a:t>
              </a:r>
              <a:endParaRPr lang="zh-CN" altLang="en-US" sz="1000" dirty="0">
                <a:solidFill>
                  <a:schemeClr val="bg1"/>
                </a:solidFill>
                <a:latin typeface="G마켓 산스 TTF Medium" panose="02000000000000000000" pitchFamily="2" charset="-127"/>
              </a:endParaRPr>
            </a:p>
          </p:txBody>
        </p:sp>
        <p:sp>
          <p:nvSpPr>
            <p:cNvPr id="39" name="文本框 12">
              <a:extLst>
                <a:ext uri="{FF2B5EF4-FFF2-40B4-BE49-F238E27FC236}">
                  <a16:creationId xmlns:a16="http://schemas.microsoft.com/office/drawing/2014/main" xmlns="" id="{3A05D7D0-4495-4ACD-B4FB-410A9E2E89C3}"/>
                </a:ext>
              </a:extLst>
            </p:cNvPr>
            <p:cNvSpPr txBox="1"/>
            <p:nvPr/>
          </p:nvSpPr>
          <p:spPr>
            <a:xfrm>
              <a:off x="2978461" y="3677551"/>
              <a:ext cx="732651" cy="2320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000" dirty="0">
                  <a:solidFill>
                    <a:schemeClr val="bg1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WH</a:t>
              </a:r>
              <a:endParaRPr lang="zh-CN" altLang="en-US" sz="1000" dirty="0">
                <a:solidFill>
                  <a:schemeClr val="bg1"/>
                </a:solidFill>
                <a:latin typeface="G마켓 산스 TTF Medium" panose="02000000000000000000" pitchFamily="2" charset="-127"/>
              </a:endParaRPr>
            </a:p>
          </p:txBody>
        </p:sp>
        <p:sp>
          <p:nvSpPr>
            <p:cNvPr id="40" name="文本框 15">
              <a:extLst>
                <a:ext uri="{FF2B5EF4-FFF2-40B4-BE49-F238E27FC236}">
                  <a16:creationId xmlns:a16="http://schemas.microsoft.com/office/drawing/2014/main" xmlns="" id="{C162F90F-ABE1-4A1D-BF34-01F563F6012B}"/>
                </a:ext>
              </a:extLst>
            </p:cNvPr>
            <p:cNvSpPr txBox="1"/>
            <p:nvPr/>
          </p:nvSpPr>
          <p:spPr>
            <a:xfrm>
              <a:off x="2414470" y="4285238"/>
              <a:ext cx="577441" cy="2320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000" dirty="0">
                  <a:solidFill>
                    <a:schemeClr val="bg1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SY</a:t>
              </a:r>
              <a:endParaRPr lang="zh-CN" altLang="en-US" sz="1000" dirty="0">
                <a:solidFill>
                  <a:schemeClr val="bg1"/>
                </a:solidFill>
                <a:latin typeface="G마켓 산스 TTF Medium" panose="02000000000000000000" pitchFamily="2" charset="-127"/>
              </a:endParaRPr>
            </a:p>
          </p:txBody>
        </p:sp>
        <p:sp>
          <p:nvSpPr>
            <p:cNvPr id="41" name="文本框 10">
              <a:extLst>
                <a:ext uri="{FF2B5EF4-FFF2-40B4-BE49-F238E27FC236}">
                  <a16:creationId xmlns:a16="http://schemas.microsoft.com/office/drawing/2014/main" xmlns="" id="{5B25D18E-A8BC-4E01-A875-FDF58D221104}"/>
                </a:ext>
              </a:extLst>
            </p:cNvPr>
            <p:cNvSpPr txBox="1"/>
            <p:nvPr/>
          </p:nvSpPr>
          <p:spPr>
            <a:xfrm>
              <a:off x="4586476" y="3603114"/>
              <a:ext cx="390138" cy="2320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000" dirty="0">
                  <a:solidFill>
                    <a:schemeClr val="bg1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IC</a:t>
              </a:r>
              <a:endParaRPr lang="zh-CN" altLang="en-US" sz="1000" dirty="0">
                <a:solidFill>
                  <a:schemeClr val="bg1"/>
                </a:solidFill>
                <a:latin typeface="G마켓 산스 TTF Medium" panose="02000000000000000000" pitchFamily="2" charset="-127"/>
              </a:endParaRPr>
            </a:p>
          </p:txBody>
        </p:sp>
        <p:sp>
          <p:nvSpPr>
            <p:cNvPr id="42" name="文本框 10">
              <a:extLst>
                <a:ext uri="{FF2B5EF4-FFF2-40B4-BE49-F238E27FC236}">
                  <a16:creationId xmlns:a16="http://schemas.microsoft.com/office/drawing/2014/main" xmlns="" id="{15958486-01C9-4FB9-84ED-5289F580B2DA}"/>
                </a:ext>
              </a:extLst>
            </p:cNvPr>
            <p:cNvSpPr txBox="1"/>
            <p:nvPr/>
          </p:nvSpPr>
          <p:spPr>
            <a:xfrm>
              <a:off x="4388769" y="3847189"/>
              <a:ext cx="454528" cy="2320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000" dirty="0">
                  <a:solidFill>
                    <a:schemeClr val="bg1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JJ</a:t>
              </a:r>
              <a:endParaRPr lang="zh-CN" altLang="en-US" sz="1000" dirty="0">
                <a:solidFill>
                  <a:schemeClr val="bg1"/>
                </a:solidFill>
                <a:latin typeface="G마켓 산스 TTF Medium" panose="02000000000000000000" pitchFamily="2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2058803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xmlns="" id="{04EFE27D-0F30-48CC-9E23-C90725229E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87" y="196157"/>
            <a:ext cx="9144000" cy="6459177"/>
          </a:xfrm>
          <a:prstGeom prst="rect">
            <a:avLst/>
          </a:prstGeom>
        </p:spPr>
      </p:pic>
      <p:sp>
        <p:nvSpPr>
          <p:cNvPr id="5" name="직사각형 17">
            <a:extLst>
              <a:ext uri="{FF2B5EF4-FFF2-40B4-BE49-F238E27FC236}">
                <a16:creationId xmlns:a16="http://schemas.microsoft.com/office/drawing/2014/main" xmlns="" id="{574DAE12-ED6A-4D76-B0AA-D93709844C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208" y="173872"/>
            <a:ext cx="8127839" cy="809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78178" tIns="39089" rIns="78178" bIns="39089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ko-KR" sz="4104" dirty="0">
                <a:solidFill>
                  <a:schemeClr val="bg1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  <a:cs typeface="Arial Unicode MS" pitchFamily="50" charset="-127"/>
              </a:rPr>
              <a:t>The number of Users</a:t>
            </a:r>
          </a:p>
        </p:txBody>
      </p:sp>
      <p:graphicFrame>
        <p:nvGraphicFramePr>
          <p:cNvPr id="27" name="차트 26">
            <a:extLst>
              <a:ext uri="{FF2B5EF4-FFF2-40B4-BE49-F238E27FC236}">
                <a16:creationId xmlns:a16="http://schemas.microsoft.com/office/drawing/2014/main" xmlns="" id="{A889E56C-E099-4B8A-A74D-06939EEBCE9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141651514"/>
              </p:ext>
            </p:extLst>
          </p:nvPr>
        </p:nvGraphicFramePr>
        <p:xfrm>
          <a:off x="310692" y="1317035"/>
          <a:ext cx="6096000" cy="5074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직사각형 2">
            <a:extLst>
              <a:ext uri="{FF2B5EF4-FFF2-40B4-BE49-F238E27FC236}">
                <a16:creationId xmlns:a16="http://schemas.microsoft.com/office/drawing/2014/main" xmlns="" id="{DE49DBCF-6689-45E5-9C28-9D3B84B5FFE9}"/>
              </a:ext>
            </a:extLst>
          </p:cNvPr>
          <p:cNvSpPr/>
          <p:nvPr/>
        </p:nvSpPr>
        <p:spPr>
          <a:xfrm>
            <a:off x="6717383" y="1871817"/>
            <a:ext cx="2010436" cy="3336669"/>
          </a:xfrm>
          <a:prstGeom prst="rect">
            <a:avLst/>
          </a:prstGeom>
          <a:solidFill>
            <a:schemeClr val="bg1"/>
          </a:solidFill>
          <a:ln w="19050">
            <a:solidFill>
              <a:srgbClr val="00307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39" dirty="0">
              <a:latin typeface="G마켓 산스 TTF Medium" panose="02000000000000000000" pitchFamily="2" charset="-127"/>
              <a:ea typeface="G마켓 산스 TTF Light" panose="02000000000000000000" pitchFamily="2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25A4006-C6EF-4AA2-BC21-B75E204E7C0D}"/>
              </a:ext>
            </a:extLst>
          </p:cNvPr>
          <p:cNvSpPr txBox="1"/>
          <p:nvPr/>
        </p:nvSpPr>
        <p:spPr>
          <a:xfrm>
            <a:off x="6717384" y="1848084"/>
            <a:ext cx="2010434" cy="2533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44345" indent="-244345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ko-KR" sz="1539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Government: 418</a:t>
            </a:r>
          </a:p>
          <a:p>
            <a:pPr marL="244345" indent="-244345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ko-KR" sz="1539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Aviation: 438</a:t>
            </a:r>
          </a:p>
          <a:p>
            <a:pPr marL="244345" indent="-244345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ko-KR" sz="1539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Defense</a:t>
            </a:r>
            <a:r>
              <a:rPr lang="ko-KR" altLang="en-US" sz="1539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  </a:t>
            </a:r>
            <a:r>
              <a:rPr lang="en-US" altLang="ko-KR" sz="1539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: 488</a:t>
            </a:r>
          </a:p>
          <a:p>
            <a:pPr marL="244345" indent="-244345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ko-KR" sz="1539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Satellite : 50 </a:t>
            </a:r>
          </a:p>
          <a:p>
            <a:pPr marL="244345" indent="-244345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ko-KR" sz="1539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Communications : 160</a:t>
            </a:r>
          </a:p>
          <a:p>
            <a:pPr marL="244345" indent="-244345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ko-KR" sz="1539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Power gird:  75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2AA4FBC-06FD-408D-915F-D5E1419531D1}"/>
              </a:ext>
            </a:extLst>
          </p:cNvPr>
          <p:cNvSpPr txBox="1"/>
          <p:nvPr/>
        </p:nvSpPr>
        <p:spPr>
          <a:xfrm>
            <a:off x="6717383" y="1461708"/>
            <a:ext cx="2010434" cy="369332"/>
          </a:xfrm>
          <a:prstGeom prst="rect">
            <a:avLst/>
          </a:prstGeom>
          <a:gradFill>
            <a:gsLst>
              <a:gs pos="0">
                <a:srgbClr val="002254"/>
              </a:gs>
              <a:gs pos="100000">
                <a:srgbClr val="003076"/>
              </a:gs>
            </a:gsLst>
            <a:lin ang="5400000" scaled="1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>
                <a:solidFill>
                  <a:schemeClr val="bg1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# of field</a:t>
            </a:r>
          </a:p>
        </p:txBody>
      </p:sp>
    </p:spTree>
    <p:extLst>
      <p:ext uri="{BB962C8B-B14F-4D97-AF65-F5344CB8AC3E}">
        <p14:creationId xmlns:p14="http://schemas.microsoft.com/office/powerpoint/2010/main" xmlns="" val="16024995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xmlns="" id="{04EFE27D-0F30-48CC-9E23-C90725229E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87" y="196157"/>
            <a:ext cx="9144000" cy="6459177"/>
          </a:xfrm>
          <a:prstGeom prst="rect">
            <a:avLst/>
          </a:prstGeom>
        </p:spPr>
      </p:pic>
      <p:sp>
        <p:nvSpPr>
          <p:cNvPr id="5" name="직사각형 17">
            <a:extLst>
              <a:ext uri="{FF2B5EF4-FFF2-40B4-BE49-F238E27FC236}">
                <a16:creationId xmlns:a16="http://schemas.microsoft.com/office/drawing/2014/main" xmlns="" id="{574DAE12-ED6A-4D76-B0AA-D93709844C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208" y="173872"/>
            <a:ext cx="8127839" cy="809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78178" tIns="39089" rIns="78178" bIns="39089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ko-KR" sz="4104" dirty="0">
                <a:solidFill>
                  <a:schemeClr val="bg1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  <a:cs typeface="Arial Unicode MS" pitchFamily="50" charset="-127"/>
              </a:rPr>
              <a:t>Space weather risk management</a:t>
            </a:r>
          </a:p>
        </p:txBody>
      </p:sp>
      <p:grpSp>
        <p:nvGrpSpPr>
          <p:cNvPr id="8" name="Group 263">
            <a:extLst>
              <a:ext uri="{FF2B5EF4-FFF2-40B4-BE49-F238E27FC236}">
                <a16:creationId xmlns:a16="http://schemas.microsoft.com/office/drawing/2014/main" xmlns="" id="{501D8752-5818-4A6D-85BB-4377B20AABFB}"/>
              </a:ext>
            </a:extLst>
          </p:cNvPr>
          <p:cNvGrpSpPr>
            <a:grpSpLocks/>
          </p:cNvGrpSpPr>
          <p:nvPr/>
        </p:nvGrpSpPr>
        <p:grpSpPr bwMode="auto">
          <a:xfrm>
            <a:off x="622691" y="1482866"/>
            <a:ext cx="8352928" cy="4605335"/>
            <a:chOff x="609600" y="373161"/>
            <a:chExt cx="7945438" cy="4538606"/>
          </a:xfrm>
        </p:grpSpPr>
        <p:sp>
          <p:nvSpPr>
            <p:cNvPr id="9" name="Folded Corner 251">
              <a:extLst>
                <a:ext uri="{FF2B5EF4-FFF2-40B4-BE49-F238E27FC236}">
                  <a16:creationId xmlns:a16="http://schemas.microsoft.com/office/drawing/2014/main" xmlns="" id="{021E676F-4718-4593-A1DB-CBC1BA9099E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609600" y="377923"/>
              <a:ext cx="7945438" cy="4533844"/>
            </a:xfrm>
            <a:prstGeom prst="foldedCorner">
              <a:avLst>
                <a:gd name="adj" fmla="val 31699"/>
              </a:avLst>
            </a:prstGeom>
            <a:gradFill rotWithShape="1">
              <a:gsLst>
                <a:gs pos="0">
                  <a:srgbClr val="F2F2F2"/>
                </a:gs>
                <a:gs pos="100000">
                  <a:srgbClr val="F2F2F2"/>
                </a:gs>
              </a:gsLst>
              <a:lin ang="5400000"/>
            </a:gradFill>
            <a:ln>
              <a:noFill/>
            </a:ln>
            <a:effectLst>
              <a:outerShdw dist="23000" dir="5400000" rotWithShape="0">
                <a:srgbClr val="808080">
                  <a:alpha val="34998"/>
                </a:srgbClr>
              </a:outerShdw>
            </a:effectLst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en-US" sz="1539">
                <a:solidFill>
                  <a:srgbClr val="FFFFFF"/>
                </a:solidFill>
              </a:endParaRPr>
            </a:p>
          </p:txBody>
        </p:sp>
        <p:sp>
          <p:nvSpPr>
            <p:cNvPr id="11" name="Freeform 262">
              <a:extLst>
                <a:ext uri="{FF2B5EF4-FFF2-40B4-BE49-F238E27FC236}">
                  <a16:creationId xmlns:a16="http://schemas.microsoft.com/office/drawing/2014/main" xmlns="" id="{A22A2248-7274-42E7-86F8-00BD8760B6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9600" y="373161"/>
              <a:ext cx="1447800" cy="1425557"/>
            </a:xfrm>
            <a:custGeom>
              <a:avLst/>
              <a:gdLst>
                <a:gd name="T0" fmla="*/ 0 w 971550"/>
                <a:gd name="T1" fmla="*/ 6964986 h 958850"/>
                <a:gd name="T2" fmla="*/ 5786451 w 971550"/>
                <a:gd name="T3" fmla="*/ 5581214 h 958850"/>
                <a:gd name="T4" fmla="*/ 7139738 w 971550"/>
                <a:gd name="T5" fmla="*/ 0 h 958850"/>
                <a:gd name="T6" fmla="*/ 0 w 971550"/>
                <a:gd name="T7" fmla="*/ 6964986 h 9588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71550"/>
                <a:gd name="T13" fmla="*/ 0 h 958850"/>
                <a:gd name="T14" fmla="*/ 971550 w 971550"/>
                <a:gd name="T15" fmla="*/ 958850 h 9588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71550" h="958850">
                  <a:moveTo>
                    <a:pt x="0" y="958850"/>
                  </a:moveTo>
                  <a:lnTo>
                    <a:pt x="787400" y="768350"/>
                  </a:lnTo>
                  <a:lnTo>
                    <a:pt x="971550" y="0"/>
                  </a:lnTo>
                  <a:lnTo>
                    <a:pt x="0" y="958850"/>
                  </a:lnTo>
                  <a:close/>
                </a:path>
              </a:pathLst>
            </a:custGeom>
            <a:gradFill rotWithShape="1">
              <a:gsLst>
                <a:gs pos="0">
                  <a:srgbClr val="BFBFBF"/>
                </a:gs>
                <a:gs pos="41000">
                  <a:srgbClr val="BFBFBF"/>
                </a:gs>
                <a:gs pos="100000">
                  <a:srgbClr val="F2F2F2"/>
                </a:gs>
              </a:gsLst>
              <a:lin ang="2700000"/>
            </a:gradFill>
            <a:ln>
              <a:noFill/>
            </a:ln>
            <a:effectLst>
              <a:outerShdw dist="23000" dir="5400000" rotWithShape="0">
                <a:srgbClr val="808080">
                  <a:alpha val="34998"/>
                </a:srgbClr>
              </a:outerShdw>
            </a:effectLst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IN" sz="1539"/>
            </a:p>
          </p:txBody>
        </p:sp>
      </p:grpSp>
      <p:sp>
        <p:nvSpPr>
          <p:cNvPr id="12" name="Rectangle 3">
            <a:extLst>
              <a:ext uri="{FF2B5EF4-FFF2-40B4-BE49-F238E27FC236}">
                <a16:creationId xmlns:a16="http://schemas.microsoft.com/office/drawing/2014/main" xmlns="" id="{A0DE31F0-412A-4559-A447-F5BCAEF870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9176" y="1453309"/>
            <a:ext cx="6705292" cy="2942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193" tIns="44596" rIns="89193" bIns="44596" numCol="1" anchor="ctr" anchorCtr="0" compatLnSpc="1">
            <a:prstTxWarp prst="textNoShape">
              <a:avLst/>
            </a:prstTxWarp>
            <a:spAutoFit/>
          </a:bodyPr>
          <a:lstStyle/>
          <a:p>
            <a:pPr defTabSz="891917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2309" b="1" dirty="0">
                <a:solidFill>
                  <a:schemeClr val="accent1"/>
                </a:solidFill>
                <a:latin typeface="Times New Roman" pitchFamily="18" charset="0"/>
                <a:ea typeface="Arial Unicode MS" pitchFamily="50" charset="-127"/>
                <a:cs typeface="Times New Roman" pitchFamily="18" charset="0"/>
              </a:rPr>
              <a:t>Article 51</a:t>
            </a:r>
            <a:r>
              <a:rPr kumimoji="1" lang="en-US" altLang="ko-KR" sz="1539" b="1" dirty="0">
                <a:solidFill>
                  <a:srgbClr val="000000"/>
                </a:solidFill>
                <a:latin typeface="Times New Roman" pitchFamily="18" charset="0"/>
                <a:ea typeface="Arial Unicode MS" pitchFamily="50" charset="-127"/>
                <a:cs typeface="Times New Roman" pitchFamily="18" charset="0"/>
              </a:rPr>
              <a:t>(Establishment &amp; Implementation of basic plan for the management of Space Weather Risks)</a:t>
            </a:r>
          </a:p>
          <a:p>
            <a:pPr defTabSz="891917" fontAlgn="base">
              <a:lnSpc>
                <a:spcPts val="1073"/>
              </a:lnSpc>
              <a:spcBef>
                <a:spcPct val="0"/>
              </a:spcBef>
              <a:spcAft>
                <a:spcPct val="0"/>
              </a:spcAft>
            </a:pPr>
            <a:endParaRPr lang="en-US" altLang="ko-KR" sz="2309" b="1" dirty="0">
              <a:solidFill>
                <a:srgbClr val="000000"/>
              </a:solidFill>
              <a:latin typeface="Times New Roman" pitchFamily="18" charset="0"/>
              <a:ea typeface="Arial Unicode MS" pitchFamily="50" charset="-127"/>
              <a:cs typeface="Times New Roman" pitchFamily="18" charset="0"/>
            </a:endParaRPr>
          </a:p>
          <a:p>
            <a:pPr defTabSz="891917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967" b="1" dirty="0">
                <a:solidFill>
                  <a:schemeClr val="accent1"/>
                </a:solidFill>
                <a:latin typeface="Times New Roman" pitchFamily="18" charset="0"/>
                <a:ea typeface="Arial Unicode MS" pitchFamily="50" charset="-127"/>
                <a:cs typeface="Times New Roman" pitchFamily="18" charset="0"/>
              </a:rPr>
              <a:t>The Minister of Science, ICT and Future Planning </a:t>
            </a:r>
            <a:r>
              <a:rPr kumimoji="1" lang="en-US" altLang="ko-KR" sz="1967" dirty="0">
                <a:solidFill>
                  <a:srgbClr val="000000"/>
                </a:solidFill>
                <a:latin typeface="Times New Roman" pitchFamily="18" charset="0"/>
                <a:ea typeface="Arial Unicode MS" pitchFamily="50" charset="-127"/>
                <a:cs typeface="Times New Roman" pitchFamily="18" charset="0"/>
              </a:rPr>
              <a:t>shall establish and implement a </a:t>
            </a:r>
            <a:r>
              <a:rPr kumimoji="1" lang="en-US" altLang="ko-KR" sz="1967" b="1" dirty="0">
                <a:solidFill>
                  <a:schemeClr val="accent1"/>
                </a:solidFill>
                <a:latin typeface="Times New Roman" pitchFamily="18" charset="0"/>
                <a:ea typeface="Arial Unicode MS" pitchFamily="50" charset="-127"/>
                <a:cs typeface="Times New Roman" pitchFamily="18" charset="0"/>
              </a:rPr>
              <a:t>basic plan for the management of space weather risks</a:t>
            </a:r>
            <a:r>
              <a:rPr kumimoji="1" lang="en-US" altLang="ko-KR" sz="1967" b="1" dirty="0">
                <a:solidFill>
                  <a:srgbClr val="000000"/>
                </a:solidFill>
                <a:latin typeface="Times New Roman" pitchFamily="18" charset="0"/>
                <a:ea typeface="Arial Unicode MS" pitchFamily="50" charset="-127"/>
                <a:cs typeface="Times New Roman" pitchFamily="18" charset="0"/>
              </a:rPr>
              <a:t> </a:t>
            </a:r>
            <a:r>
              <a:rPr kumimoji="1" lang="en-US" altLang="ko-KR" sz="1967" dirty="0">
                <a:solidFill>
                  <a:srgbClr val="000000"/>
                </a:solidFill>
                <a:latin typeface="Times New Roman" pitchFamily="18" charset="0"/>
                <a:ea typeface="Arial Unicode MS" pitchFamily="50" charset="-127"/>
                <a:cs typeface="Times New Roman" pitchFamily="18" charset="0"/>
              </a:rPr>
              <a:t>including following in order to prepare, control and recover against disasters due to variation of space weather conditions in every 5 years.</a:t>
            </a:r>
          </a:p>
          <a:p>
            <a:pPr defTabSz="891917" fontAlgn="base">
              <a:spcBef>
                <a:spcPct val="0"/>
              </a:spcBef>
              <a:spcAft>
                <a:spcPct val="0"/>
              </a:spcAft>
            </a:pPr>
            <a:endParaRPr kumimoji="1" lang="en-US" altLang="ko-KR" sz="1967" dirty="0">
              <a:cs typeface="굴림" pitchFamily="50" charset="-127"/>
            </a:endParaRPr>
          </a:p>
          <a:p>
            <a:pPr defTabSz="891917" eaLnBrk="0" fontAlgn="base" latinLnBrk="0" hangingPunct="0">
              <a:spcBef>
                <a:spcPct val="0"/>
              </a:spcBef>
              <a:spcAft>
                <a:spcPct val="0"/>
              </a:spcAft>
            </a:pPr>
            <a:endParaRPr kumimoji="1" lang="en-US" altLang="ko-KR" sz="1967" dirty="0">
              <a:cs typeface="굴림" pitchFamily="50" charset="-127"/>
            </a:endParaRP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xmlns="" id="{659C0F2F-F97D-4C4D-A9A6-D4E188F023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4" y="1324449"/>
            <a:ext cx="1525339" cy="1255943"/>
          </a:xfrm>
          <a:prstGeom prst="ellipse">
            <a:avLst/>
          </a:prstGeom>
          <a:gradFill rotWithShape="1">
            <a:gsLst>
              <a:gs pos="100000">
                <a:srgbClr val="BDE836"/>
              </a:gs>
              <a:gs pos="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innerShdw blurRad="136525" dist="114300" dir="5400000">
              <a:srgbClr val="000000">
                <a:alpha val="18000"/>
              </a:srgbClr>
            </a:innerShdw>
          </a:effectLst>
        </p:spPr>
        <p:txBody>
          <a:bodyPr lIns="89193" tIns="44596" rIns="89193" bIns="44596"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defTabSz="891917" eaLnBrk="1" hangingPunct="1">
              <a:defRPr/>
            </a:pPr>
            <a:r>
              <a:rPr lang="en-US" sz="1796" b="1" dirty="0">
                <a:solidFill>
                  <a:srgbClr val="262626"/>
                </a:solidFill>
              </a:rPr>
              <a:t>Radio </a:t>
            </a:r>
          </a:p>
          <a:p>
            <a:pPr algn="ctr" defTabSz="891917" eaLnBrk="1" hangingPunct="1">
              <a:defRPr/>
            </a:pPr>
            <a:r>
              <a:rPr lang="en-US" sz="1796" b="1" dirty="0">
                <a:solidFill>
                  <a:srgbClr val="262626"/>
                </a:solidFill>
              </a:rPr>
              <a:t>Wave </a:t>
            </a:r>
          </a:p>
          <a:p>
            <a:pPr algn="ctr" defTabSz="891917" eaLnBrk="1" hangingPunct="1">
              <a:defRPr/>
            </a:pPr>
            <a:r>
              <a:rPr lang="en-US" sz="1796" b="1" dirty="0">
                <a:solidFill>
                  <a:srgbClr val="262626"/>
                </a:solidFill>
              </a:rPr>
              <a:t>ACT</a:t>
            </a: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xmlns="" id="{2C4C5292-9070-4FB4-ADA4-7C03D57D34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414" y="1392338"/>
            <a:ext cx="1119588" cy="681707"/>
          </a:xfrm>
          <a:prstGeom prst="ellipse">
            <a:avLst/>
          </a:prstGeom>
          <a:gradFill rotWithShape="1">
            <a:gsLst>
              <a:gs pos="0">
                <a:srgbClr val="FFFCF9">
                  <a:alpha val="76999"/>
                </a:srgbClr>
              </a:gs>
              <a:gs pos="100000">
                <a:srgbClr val="FFFFFF">
                  <a:alpha val="0"/>
                </a:srgbClr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193" tIns="44596" rIns="89193" bIns="44596" anchor="ctr"/>
          <a:lstStyle/>
          <a:p>
            <a:pPr algn="ctr" defTabSz="891917"/>
            <a:endParaRPr lang="nb-NO" sz="4276" b="1" dirty="0">
              <a:solidFill>
                <a:srgbClr val="262626"/>
              </a:solidFill>
            </a:endParaRPr>
          </a:p>
        </p:txBody>
      </p:sp>
      <p:sp>
        <p:nvSpPr>
          <p:cNvPr id="15" name="Rectangle 5">
            <a:extLst>
              <a:ext uri="{FF2B5EF4-FFF2-40B4-BE49-F238E27FC236}">
                <a16:creationId xmlns:a16="http://schemas.microsoft.com/office/drawing/2014/main" xmlns="" id="{B7FE2DC2-8420-4E0C-B3BB-06C8199C5F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2300" y="3045527"/>
            <a:ext cx="180193" cy="326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9193" tIns="44596" rIns="89193" bIns="44596" numCol="1" anchor="ctr" anchorCtr="0" compatLnSpc="1">
            <a:prstTxWarp prst="textNoShape">
              <a:avLst/>
            </a:prstTxWarp>
            <a:spAutoFit/>
          </a:bodyPr>
          <a:lstStyle/>
          <a:p>
            <a:pPr defTabSz="891917" fontAlgn="base">
              <a:spcBef>
                <a:spcPct val="0"/>
              </a:spcBef>
              <a:spcAft>
                <a:spcPct val="0"/>
              </a:spcAft>
            </a:pPr>
            <a:endParaRPr kumimoji="1" lang="ko-KR" altLang="ko-KR" sz="1539"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xmlns="" id="{51489AF1-5695-4662-881B-899936243C31}"/>
              </a:ext>
            </a:extLst>
          </p:cNvPr>
          <p:cNvSpPr/>
          <p:nvPr/>
        </p:nvSpPr>
        <p:spPr>
          <a:xfrm>
            <a:off x="710386" y="3871918"/>
            <a:ext cx="7930066" cy="2511752"/>
          </a:xfrm>
          <a:prstGeom prst="rect">
            <a:avLst/>
          </a:prstGeom>
        </p:spPr>
        <p:txBody>
          <a:bodyPr wrap="square" lIns="89193" tIns="44596" rIns="89193" bIns="44596">
            <a:spAutoFit/>
          </a:bodyPr>
          <a:lstStyle/>
          <a:p>
            <a:pPr marL="445959" indent="-445959" latinLnBrk="0">
              <a:buAutoNum type="arabicPeriod"/>
            </a:pPr>
            <a:r>
              <a:rPr lang="en-US" altLang="ko-KR" sz="1967" kern="0" dirty="0">
                <a:latin typeface="Times New Roman" pitchFamily="18" charset="0"/>
                <a:cs typeface="Times New Roman" pitchFamily="18" charset="0"/>
              </a:rPr>
              <a:t>Matters concerning </a:t>
            </a:r>
            <a:r>
              <a:rPr lang="en-US" altLang="ko-KR" sz="1967" b="1" kern="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observation</a:t>
            </a:r>
            <a:r>
              <a:rPr lang="en-US" altLang="ko-KR" sz="1967" kern="0" dirty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altLang="ko-KR" sz="1967" b="1" kern="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surveillance</a:t>
            </a:r>
            <a:r>
              <a:rPr lang="en-US" altLang="ko-KR" sz="1967" kern="0" dirty="0">
                <a:latin typeface="Times New Roman" pitchFamily="18" charset="0"/>
                <a:cs typeface="Times New Roman" pitchFamily="18" charset="0"/>
              </a:rPr>
              <a:t> of variation of </a:t>
            </a:r>
            <a:r>
              <a:rPr lang="en-US" altLang="ko-KR" sz="1967" b="1" kern="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space weather conditions;</a:t>
            </a:r>
          </a:p>
          <a:p>
            <a:pPr marL="445959" indent="-445959" latinLnBrk="0">
              <a:buFontTx/>
              <a:buAutoNum type="arabicPeriod"/>
            </a:pPr>
            <a:r>
              <a:rPr lang="en-US" altLang="ko-KR" sz="1967" kern="0" dirty="0">
                <a:latin typeface="Times New Roman" pitchFamily="18" charset="0"/>
                <a:cs typeface="Times New Roman" pitchFamily="18" charset="0"/>
              </a:rPr>
              <a:t>Matters concerning </a:t>
            </a:r>
            <a:r>
              <a:rPr lang="en-US" altLang="ko-KR" sz="1967" b="1" kern="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forecasts and alerts </a:t>
            </a:r>
            <a:r>
              <a:rPr lang="en-US" altLang="ko-KR" sz="1967" kern="0" dirty="0">
                <a:latin typeface="Times New Roman" pitchFamily="18" charset="0"/>
                <a:cs typeface="Times New Roman" pitchFamily="18" charset="0"/>
              </a:rPr>
              <a:t>of space weather risks;</a:t>
            </a:r>
            <a:endParaRPr lang="ko-KR" altLang="ko-KR" sz="1368" kern="100" dirty="0">
              <a:latin typeface="Times New Roman" pitchFamily="18" charset="0"/>
              <a:ea typeface="맑은 고딕"/>
              <a:cs typeface="Times New Roman" pitchFamily="18" charset="0"/>
            </a:endParaRPr>
          </a:p>
          <a:p>
            <a:pPr marL="445959" indent="-445959" latinLnBrk="0">
              <a:buFontTx/>
              <a:buAutoNum type="arabicPeriod"/>
            </a:pPr>
            <a:r>
              <a:rPr lang="en-US" altLang="ko-KR" sz="1967" kern="0" dirty="0">
                <a:latin typeface="Times New Roman" pitchFamily="18" charset="0"/>
                <a:cs typeface="Times New Roman" pitchFamily="18" charset="0"/>
              </a:rPr>
              <a:t>Matters concerning </a:t>
            </a:r>
            <a:r>
              <a:rPr lang="en-US" altLang="ko-KR" sz="1967" b="1" kern="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R&amp;D</a:t>
            </a:r>
            <a:r>
              <a:rPr lang="en-US" altLang="ko-KR" sz="1967" kern="0" dirty="0">
                <a:latin typeface="Times New Roman" pitchFamily="18" charset="0"/>
                <a:cs typeface="Times New Roman" pitchFamily="18" charset="0"/>
              </a:rPr>
              <a:t> (Research and Development) and </a:t>
            </a:r>
            <a:r>
              <a:rPr lang="en-US" altLang="ko-KR" sz="1967" b="1" kern="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international cooperation </a:t>
            </a:r>
            <a:r>
              <a:rPr lang="en-US" altLang="ko-KR" sz="1967" kern="0" dirty="0">
                <a:latin typeface="Times New Roman" pitchFamily="18" charset="0"/>
                <a:cs typeface="Times New Roman" pitchFamily="18" charset="0"/>
              </a:rPr>
              <a:t>for the prevention of and preparing against space weather risks.</a:t>
            </a:r>
            <a:endParaRPr lang="ko-KR" altLang="ko-KR" sz="1368" kern="100" dirty="0">
              <a:latin typeface="Times New Roman" pitchFamily="18" charset="0"/>
              <a:ea typeface="맑은 고딕"/>
              <a:cs typeface="Times New Roman" pitchFamily="18" charset="0"/>
            </a:endParaRPr>
          </a:p>
          <a:p>
            <a:pPr marL="445959" indent="-445959" latinLnBrk="0">
              <a:buFontTx/>
              <a:buAutoNum type="arabicPeriod"/>
            </a:pPr>
            <a:r>
              <a:rPr lang="en-US" altLang="ko-KR" sz="1967" kern="0" dirty="0">
                <a:latin typeface="Times New Roman" pitchFamily="18" charset="0"/>
                <a:cs typeface="Times New Roman" pitchFamily="18" charset="0"/>
              </a:rPr>
              <a:t>Other matters necessary to provide against space weather risks.</a:t>
            </a:r>
            <a:endParaRPr lang="ko-KR" altLang="ko-KR" sz="1368" kern="100" dirty="0">
              <a:latin typeface="Times New Roman" pitchFamily="18" charset="0"/>
              <a:ea typeface="맑은 고딕"/>
              <a:cs typeface="Times New Roman" pitchFamily="18" charset="0"/>
            </a:endParaRPr>
          </a:p>
          <a:p>
            <a:pPr latinLnBrk="0"/>
            <a:endParaRPr lang="ko-KR" altLang="ko-KR" sz="1967" kern="100" dirty="0">
              <a:latin typeface="Times New Roman" pitchFamily="18" charset="0"/>
              <a:ea typeface="맑은 고딕"/>
              <a:cs typeface="Times New Roman" pitchFamily="18" charset="0"/>
            </a:endParaRPr>
          </a:p>
        </p:txBody>
      </p:sp>
      <p:grpSp>
        <p:nvGrpSpPr>
          <p:cNvPr id="17" name="그룹 16">
            <a:extLst>
              <a:ext uri="{FF2B5EF4-FFF2-40B4-BE49-F238E27FC236}">
                <a16:creationId xmlns:a16="http://schemas.microsoft.com/office/drawing/2014/main" xmlns="" id="{784255A5-120B-48BC-8B94-F7D818A0008E}"/>
              </a:ext>
            </a:extLst>
          </p:cNvPr>
          <p:cNvGrpSpPr/>
          <p:nvPr/>
        </p:nvGrpSpPr>
        <p:grpSpPr>
          <a:xfrm>
            <a:off x="0" y="6163223"/>
            <a:ext cx="9144000" cy="544175"/>
            <a:chOff x="0" y="1466244"/>
            <a:chExt cx="10693400" cy="636382"/>
          </a:xfrm>
        </p:grpSpPr>
        <p:sp>
          <p:nvSpPr>
            <p:cNvPr id="18" name="직사각형 17">
              <a:extLst>
                <a:ext uri="{FF2B5EF4-FFF2-40B4-BE49-F238E27FC236}">
                  <a16:creationId xmlns:a16="http://schemas.microsoft.com/office/drawing/2014/main" xmlns="" id="{17AE128D-BD7A-4F6A-93EF-13704DDEA2A1}"/>
                </a:ext>
              </a:extLst>
            </p:cNvPr>
            <p:cNvSpPr/>
            <p:nvPr/>
          </p:nvSpPr>
          <p:spPr>
            <a:xfrm>
              <a:off x="0" y="1499867"/>
              <a:ext cx="10693400" cy="60124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US" altLang="ko-KR" sz="1600" dirty="0" smtClean="0">
                  <a:ln>
                    <a:solidFill>
                      <a:srgbClr val="0180FF">
                        <a:alpha val="0"/>
                      </a:srgbClr>
                    </a:solidFill>
                  </a:ln>
                  <a:solidFill>
                    <a:srgbClr val="002254"/>
                  </a:solidFill>
                  <a:latin typeface="G마켓 산스 TTF Bold" panose="02000000000000000000" pitchFamily="2" charset="-127"/>
                  <a:ea typeface="G마켓 산스 TTF Bold" panose="02000000000000000000" pitchFamily="2" charset="-127"/>
                  <a:cs typeface="Microsoft Sans Serif" panose="020B0604020202020204" pitchFamily="34" charset="0"/>
                </a:rPr>
                <a:t>To prepare for 25</a:t>
              </a:r>
              <a:r>
                <a:rPr lang="en-US" altLang="ko-KR" sz="1600" baseline="30000" dirty="0" smtClean="0">
                  <a:ln>
                    <a:solidFill>
                      <a:srgbClr val="0180FF">
                        <a:alpha val="0"/>
                      </a:srgbClr>
                    </a:solidFill>
                  </a:ln>
                  <a:solidFill>
                    <a:srgbClr val="002254"/>
                  </a:solidFill>
                  <a:latin typeface="G마켓 산스 TTF Bold" panose="02000000000000000000" pitchFamily="2" charset="-127"/>
                  <a:ea typeface="G마켓 산스 TTF Bold" panose="02000000000000000000" pitchFamily="2" charset="-127"/>
                  <a:cs typeface="Microsoft Sans Serif" panose="020B0604020202020204" pitchFamily="34" charset="0"/>
                </a:rPr>
                <a:t>th</a:t>
              </a:r>
              <a:r>
                <a:rPr lang="en-US" altLang="ko-KR" sz="1600" dirty="0" smtClean="0">
                  <a:ln>
                    <a:solidFill>
                      <a:srgbClr val="0180FF">
                        <a:alpha val="0"/>
                      </a:srgbClr>
                    </a:solidFill>
                  </a:ln>
                  <a:solidFill>
                    <a:srgbClr val="002254"/>
                  </a:solidFill>
                  <a:latin typeface="G마켓 산스 TTF Bold" panose="02000000000000000000" pitchFamily="2" charset="-127"/>
                  <a:ea typeface="G마켓 산스 TTF Bold" panose="02000000000000000000" pitchFamily="2" charset="-127"/>
                  <a:cs typeface="Microsoft Sans Serif" panose="020B0604020202020204" pitchFamily="34" charset="0"/>
                </a:rPr>
                <a:t> solar maximum, we’ve secured a new bill plan for 2023-2027 !</a:t>
              </a:r>
              <a:endParaRPr lang="en-US" altLang="ko-KR" sz="1600" dirty="0">
                <a:ln>
                  <a:solidFill>
                    <a:srgbClr val="0180FF">
                      <a:alpha val="0"/>
                    </a:srgbClr>
                  </a:solidFill>
                </a:ln>
                <a:solidFill>
                  <a:srgbClr val="002254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  <a:cs typeface="Microsoft Sans Serif" panose="020B0604020202020204" pitchFamily="34" charset="0"/>
              </a:endParaRPr>
            </a:p>
          </p:txBody>
        </p:sp>
        <p:sp>
          <p:nvSpPr>
            <p:cNvPr id="19" name="직사각형 18">
              <a:extLst>
                <a:ext uri="{FF2B5EF4-FFF2-40B4-BE49-F238E27FC236}">
                  <a16:creationId xmlns:a16="http://schemas.microsoft.com/office/drawing/2014/main" xmlns="" id="{9480E3B8-772D-4BD5-9157-EFC32F379F20}"/>
                </a:ext>
              </a:extLst>
            </p:cNvPr>
            <p:cNvSpPr/>
            <p:nvPr/>
          </p:nvSpPr>
          <p:spPr>
            <a:xfrm>
              <a:off x="306700" y="1466244"/>
              <a:ext cx="10080000" cy="72000"/>
            </a:xfrm>
            <a:prstGeom prst="rect">
              <a:avLst/>
            </a:prstGeom>
            <a:solidFill>
              <a:srgbClr val="0022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539" dirty="0">
                <a:latin typeface="G마켓 산스 TTF Medium" panose="02000000000000000000" pitchFamily="2" charset="-127"/>
                <a:ea typeface="G마켓 산스 TTF Light" panose="02000000000000000000" pitchFamily="2" charset="-127"/>
              </a:endParaRPr>
            </a:p>
          </p:txBody>
        </p:sp>
        <p:sp>
          <p:nvSpPr>
            <p:cNvPr id="20" name="직사각형 19">
              <a:extLst>
                <a:ext uri="{FF2B5EF4-FFF2-40B4-BE49-F238E27FC236}">
                  <a16:creationId xmlns:a16="http://schemas.microsoft.com/office/drawing/2014/main" xmlns="" id="{405B3D63-AFAE-4F46-AF40-C9C075E38915}"/>
                </a:ext>
              </a:extLst>
            </p:cNvPr>
            <p:cNvSpPr/>
            <p:nvPr/>
          </p:nvSpPr>
          <p:spPr>
            <a:xfrm>
              <a:off x="306700" y="2030626"/>
              <a:ext cx="10080000" cy="72000"/>
            </a:xfrm>
            <a:prstGeom prst="rect">
              <a:avLst/>
            </a:prstGeom>
            <a:solidFill>
              <a:srgbClr val="0022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539" dirty="0">
                <a:latin typeface="G마켓 산스 TTF Medium" panose="02000000000000000000" pitchFamily="2" charset="-127"/>
                <a:ea typeface="G마켓 산스 TTF Light" panose="02000000000000000000" pitchFamily="2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505326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xmlns="" id="{04EFE27D-0F30-48CC-9E23-C90725229E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96157"/>
            <a:ext cx="9144000" cy="6459177"/>
          </a:xfrm>
          <a:prstGeom prst="rect">
            <a:avLst/>
          </a:prstGeom>
        </p:spPr>
      </p:pic>
      <p:sp>
        <p:nvSpPr>
          <p:cNvPr id="10" name="직사각형 17">
            <a:extLst>
              <a:ext uri="{FF2B5EF4-FFF2-40B4-BE49-F238E27FC236}">
                <a16:creationId xmlns:a16="http://schemas.microsoft.com/office/drawing/2014/main" xmlns="" id="{0BC2797D-DEEF-47EB-9DB5-5943436F23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208" y="173872"/>
            <a:ext cx="8943792" cy="9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78178" tIns="39089" rIns="78178" bIns="39089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ko-KR" sz="4104" dirty="0" smtClean="0">
                <a:solidFill>
                  <a:schemeClr val="bg1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  <a:cs typeface="Arial Unicode MS" pitchFamily="50" charset="-127"/>
              </a:rPr>
              <a:t>Collaboration with NASA CCMC</a:t>
            </a:r>
            <a:endParaRPr lang="en-US" altLang="ko-KR" sz="4104" dirty="0">
              <a:solidFill>
                <a:schemeClr val="bg1"/>
              </a:solidFill>
              <a:latin typeface="G마켓 산스 TTF Bold" panose="02000000000000000000" pitchFamily="2" charset="-127"/>
              <a:ea typeface="G마켓 산스 TTF Bold" panose="02000000000000000000" pitchFamily="2" charset="-127"/>
              <a:cs typeface="Arial Unicode MS" pitchFamily="50" charset="-127"/>
            </a:endParaRP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xmlns="" id="{04E61F95-A8E6-4E2E-9F02-D340730C93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8634" y="1275743"/>
            <a:ext cx="8866733" cy="4957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EB3B4BCF-C755-4495-8483-CAB592422838}"/>
              </a:ext>
            </a:extLst>
          </p:cNvPr>
          <p:cNvSpPr txBox="1"/>
          <p:nvPr/>
        </p:nvSpPr>
        <p:spPr>
          <a:xfrm>
            <a:off x="2181885" y="1736247"/>
            <a:ext cx="3267100" cy="5660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539" dirty="0">
                <a:solidFill>
                  <a:schemeClr val="bg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Solar wind </a:t>
            </a:r>
            <a:r>
              <a:rPr lang="en-US" altLang="ko-KR" sz="1539" dirty="0" smtClean="0">
                <a:solidFill>
                  <a:schemeClr val="bg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Prediction</a:t>
            </a:r>
            <a:r>
              <a:rPr lang="en-US" altLang="ko-KR" sz="1539" dirty="0" smtClean="0">
                <a:solidFill>
                  <a:schemeClr val="bg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(</a:t>
            </a:r>
            <a:r>
              <a:rPr lang="en-US" altLang="ko-KR" sz="1539" dirty="0" smtClean="0">
                <a:solidFill>
                  <a:schemeClr val="bg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’23-’27)</a:t>
            </a:r>
            <a:endParaRPr lang="en-US" altLang="ko-KR" sz="1539" dirty="0" smtClean="0">
              <a:solidFill>
                <a:schemeClr val="bg1"/>
              </a:solidFill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  <a:p>
            <a:endParaRPr lang="en-US" altLang="ko-KR" sz="1539" dirty="0">
              <a:solidFill>
                <a:schemeClr val="bg1"/>
              </a:solidFill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</p:txBody>
      </p:sp>
      <p:sp>
        <p:nvSpPr>
          <p:cNvPr id="14" name="아래쪽 화살표 1">
            <a:extLst>
              <a:ext uri="{FF2B5EF4-FFF2-40B4-BE49-F238E27FC236}">
                <a16:creationId xmlns:a16="http://schemas.microsoft.com/office/drawing/2014/main" xmlns="" id="{4C7521AF-28AA-46CC-9EB4-B2B67518AF15}"/>
              </a:ext>
            </a:extLst>
          </p:cNvPr>
          <p:cNvSpPr/>
          <p:nvPr/>
        </p:nvSpPr>
        <p:spPr>
          <a:xfrm>
            <a:off x="2832224" y="1365598"/>
            <a:ext cx="1408003" cy="340513"/>
          </a:xfrm>
          <a:prstGeom prst="down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39" dirty="0">
              <a:latin typeface="G마켓 산스 TTF Medium" panose="02000000000000000000" pitchFamily="2" charset="-127"/>
              <a:ea typeface="G마켓 산스 TTF Light" panose="02000000000000000000" pitchFamily="2" charset="-127"/>
            </a:endParaRPr>
          </a:p>
        </p:txBody>
      </p:sp>
      <p:pic>
        <p:nvPicPr>
          <p:cNvPr id="18" name="Picture 4" descr="DSCOVR rendering (transparent bg).png">
            <a:extLst>
              <a:ext uri="{FF2B5EF4-FFF2-40B4-BE49-F238E27FC236}">
                <a16:creationId xmlns:a16="http://schemas.microsoft.com/office/drawing/2014/main" xmlns="" id="{D442E858-E228-41E9-9BF2-74D211440C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51377" y="2067042"/>
            <a:ext cx="425811" cy="125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DSCOVR rendering (transparent bg).png">
            <a:extLst>
              <a:ext uri="{FF2B5EF4-FFF2-40B4-BE49-F238E27FC236}">
                <a16:creationId xmlns:a16="http://schemas.microsoft.com/office/drawing/2014/main" xmlns="" id="{F200AB91-5ED5-46C8-A7A6-902E1CBCEA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78021" y="2286238"/>
            <a:ext cx="425811" cy="125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DSCOVR rendering (transparent bg).png">
            <a:extLst>
              <a:ext uri="{FF2B5EF4-FFF2-40B4-BE49-F238E27FC236}">
                <a16:creationId xmlns:a16="http://schemas.microsoft.com/office/drawing/2014/main" xmlns="" id="{C73D4072-BDCF-49D5-A783-FE65BCAE34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94461" y="2363604"/>
            <a:ext cx="425811" cy="172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DSCOVR rendering (transparent bg).png">
            <a:extLst>
              <a:ext uri="{FF2B5EF4-FFF2-40B4-BE49-F238E27FC236}">
                <a16:creationId xmlns:a16="http://schemas.microsoft.com/office/drawing/2014/main" xmlns="" id="{CDB9D3BB-B583-48CD-B615-9E2341508F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34819" y="2052348"/>
            <a:ext cx="425811" cy="181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DSCOVR rendering (transparent bg).png">
            <a:extLst>
              <a:ext uri="{FF2B5EF4-FFF2-40B4-BE49-F238E27FC236}">
                <a16:creationId xmlns:a16="http://schemas.microsoft.com/office/drawing/2014/main" xmlns="" id="{88F98B7C-C14E-4C5E-8852-F44F2ECEEE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10902" y="2253451"/>
            <a:ext cx="425811" cy="160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DSCOVR rendering (transparent bg).png">
            <a:extLst>
              <a:ext uri="{FF2B5EF4-FFF2-40B4-BE49-F238E27FC236}">
                <a16:creationId xmlns:a16="http://schemas.microsoft.com/office/drawing/2014/main" xmlns="" id="{72B86B81-82A5-44C2-8EA9-A6C0C2E5CB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41973" y="1935610"/>
            <a:ext cx="425811" cy="125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DSCOVR rendering (transparent bg).png">
            <a:extLst>
              <a:ext uri="{FF2B5EF4-FFF2-40B4-BE49-F238E27FC236}">
                <a16:creationId xmlns:a16="http://schemas.microsoft.com/office/drawing/2014/main" xmlns="" id="{B209B742-162B-4EA3-BA21-B9AFF9DFE7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53167" y="1903341"/>
            <a:ext cx="425811" cy="125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DSCOVR rendering (transparent bg).png">
            <a:extLst>
              <a:ext uri="{FF2B5EF4-FFF2-40B4-BE49-F238E27FC236}">
                <a16:creationId xmlns:a16="http://schemas.microsoft.com/office/drawing/2014/main" xmlns="" id="{01B65E02-5AA4-4BA0-BB34-D07986C598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99510" y="2585667"/>
            <a:ext cx="425811" cy="172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아래쪽 화살표 1">
            <a:extLst>
              <a:ext uri="{FF2B5EF4-FFF2-40B4-BE49-F238E27FC236}">
                <a16:creationId xmlns:a16="http://schemas.microsoft.com/office/drawing/2014/main" xmlns="" id="{3A3C49B8-961F-40C9-B41F-B3DCAC0637D2}"/>
              </a:ext>
            </a:extLst>
          </p:cNvPr>
          <p:cNvSpPr/>
          <p:nvPr/>
        </p:nvSpPr>
        <p:spPr>
          <a:xfrm>
            <a:off x="6453168" y="1361318"/>
            <a:ext cx="1408003" cy="340513"/>
          </a:xfrm>
          <a:prstGeom prst="down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39" dirty="0">
              <a:latin typeface="G마켓 산스 TTF Medium" panose="02000000000000000000" pitchFamily="2" charset="-127"/>
              <a:ea typeface="G마켓 산스 TTF Light" panose="02000000000000000000" pitchFamily="2" charset="-127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1AA900D4-3780-40A2-94DE-C16CD0690FA0}"/>
              </a:ext>
            </a:extLst>
          </p:cNvPr>
          <p:cNvSpPr txBox="1"/>
          <p:nvPr/>
        </p:nvSpPr>
        <p:spPr>
          <a:xfrm>
            <a:off x="5742805" y="1699670"/>
            <a:ext cx="3267241" cy="881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710" dirty="0" smtClean="0">
                <a:solidFill>
                  <a:schemeClr val="bg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Local Geomagnetic field/</a:t>
            </a:r>
          </a:p>
          <a:p>
            <a:r>
              <a:rPr lang="en-US" altLang="ko-KR" sz="1710" dirty="0" err="1" smtClean="0">
                <a:solidFill>
                  <a:schemeClr val="bg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Ionospheric</a:t>
            </a:r>
            <a:r>
              <a:rPr lang="en-US" altLang="ko-KR" sz="1710" dirty="0" smtClean="0">
                <a:solidFill>
                  <a:schemeClr val="bg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 condition</a:t>
            </a:r>
            <a:r>
              <a:rPr lang="en-US" altLang="ko-KR" sz="1600" dirty="0" smtClean="0">
                <a:solidFill>
                  <a:schemeClr val="bg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(</a:t>
            </a:r>
            <a:r>
              <a:rPr lang="en-US" altLang="ko-KR" sz="1600" dirty="0" smtClean="0">
                <a:solidFill>
                  <a:schemeClr val="bg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’23-25)</a:t>
            </a:r>
            <a:endParaRPr lang="en-US" altLang="ko-KR" sz="1600" dirty="0" smtClean="0">
              <a:solidFill>
                <a:schemeClr val="bg1"/>
              </a:solidFill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  <a:p>
            <a:endParaRPr lang="en-US" altLang="ko-KR" sz="1710" dirty="0">
              <a:solidFill>
                <a:schemeClr val="bg1"/>
              </a:solidFill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EB3B4BCF-C755-4495-8483-CAB592422838}"/>
              </a:ext>
            </a:extLst>
          </p:cNvPr>
          <p:cNvSpPr txBox="1"/>
          <p:nvPr/>
        </p:nvSpPr>
        <p:spPr>
          <a:xfrm>
            <a:off x="4906983" y="2848314"/>
            <a:ext cx="4299096" cy="5660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539" dirty="0" smtClean="0">
                <a:solidFill>
                  <a:schemeClr val="bg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Surface charging </a:t>
            </a:r>
          </a:p>
          <a:p>
            <a:r>
              <a:rPr lang="en-US" altLang="ko-KR" sz="1539" dirty="0" smtClean="0">
                <a:solidFill>
                  <a:schemeClr val="bg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Satellite Drag for Korean Satellite</a:t>
            </a:r>
            <a:r>
              <a:rPr lang="en-US" altLang="ko-KR" sz="1539" dirty="0" smtClean="0">
                <a:solidFill>
                  <a:schemeClr val="bg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(</a:t>
            </a:r>
            <a:r>
              <a:rPr lang="en-US" altLang="ko-KR" sz="1539" dirty="0" smtClean="0">
                <a:solidFill>
                  <a:schemeClr val="bg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’23-27)</a:t>
            </a:r>
            <a:endParaRPr lang="en-US" altLang="ko-KR" sz="1539" dirty="0" smtClean="0">
              <a:solidFill>
                <a:schemeClr val="bg1"/>
              </a:solidFill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EB3B4BCF-C755-4495-8483-CAB592422838}"/>
              </a:ext>
            </a:extLst>
          </p:cNvPr>
          <p:cNvSpPr txBox="1"/>
          <p:nvPr/>
        </p:nvSpPr>
        <p:spPr>
          <a:xfrm>
            <a:off x="451163" y="5680540"/>
            <a:ext cx="5542231" cy="5660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539" dirty="0" smtClean="0">
                <a:solidFill>
                  <a:schemeClr val="bg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Backside Solar Imaging with AI for forecast(’23-’27) +CCMC </a:t>
            </a:r>
            <a:r>
              <a:rPr lang="en-US" altLang="ko-KR" sz="1539" dirty="0" err="1" smtClean="0">
                <a:solidFill>
                  <a:schemeClr val="bg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FlarescoreBoard</a:t>
            </a:r>
            <a:endParaRPr lang="en-US" altLang="ko-KR" sz="1539" dirty="0">
              <a:solidFill>
                <a:schemeClr val="bg1"/>
              </a:solidFill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</p:txBody>
      </p:sp>
      <p:pic>
        <p:nvPicPr>
          <p:cNvPr id="34" name="Picture 4" descr="DSCOVR rendering (transparent bg).png">
            <a:extLst>
              <a:ext uri="{FF2B5EF4-FFF2-40B4-BE49-F238E27FC236}">
                <a16:creationId xmlns:a16="http://schemas.microsoft.com/office/drawing/2014/main" xmlns="" id="{F0996DD4-B371-4307-87AC-175EC0AA0D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63309" y="2702587"/>
            <a:ext cx="1005360" cy="354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직사각형 34">
            <a:extLst>
              <a:ext uri="{FF2B5EF4-FFF2-40B4-BE49-F238E27FC236}">
                <a16:creationId xmlns:a16="http://schemas.microsoft.com/office/drawing/2014/main" xmlns="" id="{FCBB9069-48A5-4182-93AB-DAF05A167941}"/>
              </a:ext>
            </a:extLst>
          </p:cNvPr>
          <p:cNvSpPr/>
          <p:nvPr/>
        </p:nvSpPr>
        <p:spPr>
          <a:xfrm>
            <a:off x="2464925" y="2208975"/>
            <a:ext cx="1982017" cy="3291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539" dirty="0">
                <a:solidFill>
                  <a:srgbClr val="FFC000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NOAA</a:t>
            </a:r>
            <a:r>
              <a:rPr lang="ko-KR" altLang="en-US" sz="1539" dirty="0">
                <a:solidFill>
                  <a:srgbClr val="FFC000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 </a:t>
            </a:r>
            <a:r>
              <a:rPr lang="en-US" altLang="ko-KR" sz="1539" dirty="0">
                <a:solidFill>
                  <a:srgbClr val="FFC000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SWFO-L1(24)</a:t>
            </a:r>
          </a:p>
        </p:txBody>
      </p:sp>
      <p:sp>
        <p:nvSpPr>
          <p:cNvPr id="36" name="직사각형 35">
            <a:extLst>
              <a:ext uri="{FF2B5EF4-FFF2-40B4-BE49-F238E27FC236}">
                <a16:creationId xmlns:a16="http://schemas.microsoft.com/office/drawing/2014/main" xmlns="" id="{5181D8F6-0A76-4E32-8099-C365128E953A}"/>
              </a:ext>
            </a:extLst>
          </p:cNvPr>
          <p:cNvSpPr/>
          <p:nvPr/>
        </p:nvSpPr>
        <p:spPr>
          <a:xfrm>
            <a:off x="2986090" y="3591868"/>
            <a:ext cx="1656223" cy="3291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539" dirty="0">
                <a:solidFill>
                  <a:srgbClr val="FFC000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NASA</a:t>
            </a:r>
            <a:r>
              <a:rPr lang="ko-KR" altLang="en-US" sz="1539" dirty="0">
                <a:solidFill>
                  <a:srgbClr val="FFC000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 </a:t>
            </a:r>
            <a:r>
              <a:rPr lang="en-US" altLang="ko-KR" sz="1539" dirty="0">
                <a:solidFill>
                  <a:srgbClr val="FFC000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IMAP (24)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0E7CA56D-D20E-42DF-A755-C24E154551D2}"/>
              </a:ext>
            </a:extLst>
          </p:cNvPr>
          <p:cNvSpPr txBox="1"/>
          <p:nvPr/>
        </p:nvSpPr>
        <p:spPr>
          <a:xfrm>
            <a:off x="2461016" y="2452986"/>
            <a:ext cx="2248302" cy="263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12" dirty="0">
                <a:solidFill>
                  <a:schemeClr val="bg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[Ground receiving station]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95EFA91D-67B4-4A7D-A946-B19E6FE0B854}"/>
              </a:ext>
            </a:extLst>
          </p:cNvPr>
          <p:cNvSpPr txBox="1"/>
          <p:nvPr/>
        </p:nvSpPr>
        <p:spPr>
          <a:xfrm>
            <a:off x="2986090" y="3799180"/>
            <a:ext cx="4057506" cy="263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12" dirty="0">
                <a:solidFill>
                  <a:schemeClr val="bg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[Ground receiving station</a:t>
            </a:r>
            <a:r>
              <a:rPr lang="en-US" altLang="ko-KR" sz="1112" dirty="0" smtClean="0">
                <a:solidFill>
                  <a:schemeClr val="bg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] + CCMC CME Scoreboard </a:t>
            </a:r>
            <a:endParaRPr lang="en-US" altLang="ko-KR" sz="1112" dirty="0">
              <a:solidFill>
                <a:schemeClr val="bg1"/>
              </a:solidFill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</p:txBody>
      </p:sp>
      <p:sp>
        <p:nvSpPr>
          <p:cNvPr id="39" name="직사각형 38">
            <a:extLst>
              <a:ext uri="{FF2B5EF4-FFF2-40B4-BE49-F238E27FC236}">
                <a16:creationId xmlns:a16="http://schemas.microsoft.com/office/drawing/2014/main" xmlns="" id="{3E09F15E-175E-495F-8501-9211362600FC}"/>
              </a:ext>
            </a:extLst>
          </p:cNvPr>
          <p:cNvSpPr/>
          <p:nvPr/>
        </p:nvSpPr>
        <p:spPr>
          <a:xfrm>
            <a:off x="1839156" y="4826281"/>
            <a:ext cx="2233240" cy="3291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539" dirty="0">
                <a:solidFill>
                  <a:srgbClr val="FFC000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ESA</a:t>
            </a:r>
            <a:r>
              <a:rPr lang="ko-KR" altLang="en-US" sz="1539" dirty="0">
                <a:solidFill>
                  <a:srgbClr val="FFC000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 </a:t>
            </a:r>
            <a:r>
              <a:rPr lang="en-US" altLang="ko-KR" sz="1539" dirty="0">
                <a:solidFill>
                  <a:srgbClr val="FFC000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Carrington-</a:t>
            </a:r>
            <a:r>
              <a:rPr lang="ko-KR" altLang="en-US" sz="1539" dirty="0">
                <a:solidFill>
                  <a:srgbClr val="FFC000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 </a:t>
            </a:r>
            <a:r>
              <a:rPr lang="en-US" altLang="ko-KR" sz="1539" dirty="0">
                <a:solidFill>
                  <a:srgbClr val="FFC000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L5(28)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EC50FCCF-9835-4239-95DF-F954FC709EB7}"/>
              </a:ext>
            </a:extLst>
          </p:cNvPr>
          <p:cNvSpPr txBox="1"/>
          <p:nvPr/>
        </p:nvSpPr>
        <p:spPr>
          <a:xfrm>
            <a:off x="1839157" y="5033593"/>
            <a:ext cx="2248302" cy="263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12" dirty="0">
                <a:solidFill>
                  <a:schemeClr val="bg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[Ground receiving station]</a:t>
            </a:r>
          </a:p>
        </p:txBody>
      </p:sp>
    </p:spTree>
    <p:extLst>
      <p:ext uri="{BB962C8B-B14F-4D97-AF65-F5344CB8AC3E}">
        <p14:creationId xmlns:p14="http://schemas.microsoft.com/office/powerpoint/2010/main" xmlns="" val="27377197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xmlns="" id="{04EFE27D-0F30-48CC-9E23-C90725229E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96157"/>
            <a:ext cx="9144000" cy="6459177"/>
          </a:xfrm>
          <a:prstGeom prst="rect">
            <a:avLst/>
          </a:prstGeom>
        </p:spPr>
      </p:pic>
      <p:sp>
        <p:nvSpPr>
          <p:cNvPr id="10" name="직사각형 17">
            <a:extLst>
              <a:ext uri="{FF2B5EF4-FFF2-40B4-BE49-F238E27FC236}">
                <a16:creationId xmlns:a16="http://schemas.microsoft.com/office/drawing/2014/main" xmlns="" id="{0BC2797D-DEEF-47EB-9DB5-5943436F23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208" y="173872"/>
            <a:ext cx="8943792" cy="9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78178" tIns="39089" rIns="78178" bIns="39089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ko-KR" sz="4104" dirty="0" smtClean="0">
                <a:solidFill>
                  <a:schemeClr val="bg1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  <a:cs typeface="Arial Unicode MS" pitchFamily="50" charset="-127"/>
              </a:rPr>
              <a:t>Collaboration with NASA CCMC</a:t>
            </a:r>
            <a:endParaRPr lang="en-US" altLang="ko-KR" sz="4104" dirty="0">
              <a:solidFill>
                <a:schemeClr val="bg1"/>
              </a:solidFill>
              <a:latin typeface="G마켓 산스 TTF Bold" panose="02000000000000000000" pitchFamily="2" charset="-127"/>
              <a:ea typeface="G마켓 산스 TTF Bold" panose="02000000000000000000" pitchFamily="2" charset="-127"/>
              <a:cs typeface="Arial Unicode MS" pitchFamily="50" charset="-127"/>
            </a:endParaRPr>
          </a:p>
        </p:txBody>
      </p:sp>
      <p:pic>
        <p:nvPicPr>
          <p:cNvPr id="28" name="Picture 3" descr="C:\Users\kijit\Downloads\IMG_712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9631" y="2425147"/>
            <a:ext cx="4315657" cy="3236743"/>
          </a:xfrm>
          <a:prstGeom prst="rect">
            <a:avLst/>
          </a:prstGeom>
          <a:noFill/>
        </p:spPr>
      </p:pic>
      <p:pic>
        <p:nvPicPr>
          <p:cNvPr id="29" name="그림 28" descr="IMG_712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400000">
            <a:off x="4770677" y="2770239"/>
            <a:ext cx="3984721" cy="2988541"/>
          </a:xfrm>
          <a:prstGeom prst="rect">
            <a:avLst/>
          </a:prstGeom>
        </p:spPr>
      </p:pic>
      <p:grpSp>
        <p:nvGrpSpPr>
          <p:cNvPr id="41" name="그룹 40">
            <a:extLst>
              <a:ext uri="{FF2B5EF4-FFF2-40B4-BE49-F238E27FC236}">
                <a16:creationId xmlns:a16="http://schemas.microsoft.com/office/drawing/2014/main" xmlns="" id="{784255A5-120B-48BC-8B94-F7D818A0008E}"/>
              </a:ext>
            </a:extLst>
          </p:cNvPr>
          <p:cNvGrpSpPr/>
          <p:nvPr/>
        </p:nvGrpSpPr>
        <p:grpSpPr>
          <a:xfrm>
            <a:off x="0" y="6163223"/>
            <a:ext cx="9144000" cy="544175"/>
            <a:chOff x="0" y="1466244"/>
            <a:chExt cx="10693400" cy="636382"/>
          </a:xfrm>
        </p:grpSpPr>
        <p:sp>
          <p:nvSpPr>
            <p:cNvPr id="42" name="직사각형 41">
              <a:extLst>
                <a:ext uri="{FF2B5EF4-FFF2-40B4-BE49-F238E27FC236}">
                  <a16:creationId xmlns:a16="http://schemas.microsoft.com/office/drawing/2014/main" xmlns="" id="{17AE128D-BD7A-4F6A-93EF-13704DDEA2A1}"/>
                </a:ext>
              </a:extLst>
            </p:cNvPr>
            <p:cNvSpPr/>
            <p:nvPr/>
          </p:nvSpPr>
          <p:spPr>
            <a:xfrm>
              <a:off x="0" y="1499867"/>
              <a:ext cx="10693400" cy="60124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US" altLang="ko-KR" sz="1600" dirty="0" smtClean="0">
                  <a:ln>
                    <a:solidFill>
                      <a:srgbClr val="0180FF">
                        <a:alpha val="0"/>
                      </a:srgbClr>
                    </a:solidFill>
                  </a:ln>
                  <a:solidFill>
                    <a:srgbClr val="002254"/>
                  </a:solidFill>
                  <a:latin typeface="G마켓 산스 TTF Bold" panose="02000000000000000000" pitchFamily="2" charset="-127"/>
                  <a:ea typeface="G마켓 산스 TTF Bold" panose="02000000000000000000" pitchFamily="2" charset="-127"/>
                  <a:cs typeface="Microsoft Sans Serif" panose="020B0604020202020204" pitchFamily="34" charset="0"/>
                </a:rPr>
                <a:t>KSWC-NASA </a:t>
              </a:r>
              <a:r>
                <a:rPr lang="en-US" altLang="ko-KR" sz="1600" dirty="0" smtClean="0">
                  <a:ln>
                    <a:solidFill>
                      <a:srgbClr val="0180FF">
                        <a:alpha val="0"/>
                      </a:srgbClr>
                    </a:solidFill>
                  </a:ln>
                  <a:solidFill>
                    <a:srgbClr val="002254"/>
                  </a:solidFill>
                  <a:latin typeface="G마켓 산스 TTF Bold" panose="02000000000000000000" pitchFamily="2" charset="-127"/>
                  <a:ea typeface="G마켓 산스 TTF Bold" panose="02000000000000000000" pitchFamily="2" charset="-127"/>
                  <a:cs typeface="Microsoft Sans Serif" panose="020B0604020202020204" pitchFamily="34" charset="0"/>
                </a:rPr>
                <a:t>Agreement </a:t>
              </a:r>
              <a:r>
                <a:rPr lang="en-US" altLang="ko-KR" sz="1600" dirty="0" smtClean="0">
                  <a:ln>
                    <a:solidFill>
                      <a:srgbClr val="0180FF">
                        <a:alpha val="0"/>
                      </a:srgbClr>
                    </a:solidFill>
                  </a:ln>
                  <a:solidFill>
                    <a:srgbClr val="002254"/>
                  </a:solidFill>
                  <a:latin typeface="G마켓 산스 TTF Bold" panose="02000000000000000000" pitchFamily="2" charset="-127"/>
                  <a:ea typeface="G마켓 산스 TTF Bold" panose="02000000000000000000" pitchFamily="2" charset="-127"/>
                  <a:cs typeface="Microsoft Sans Serif" panose="020B0604020202020204" pitchFamily="34" charset="0"/>
                </a:rPr>
                <a:t>f</a:t>
              </a:r>
              <a:r>
                <a:rPr lang="en-US" altLang="ko-KR" sz="1600" dirty="0" smtClean="0">
                  <a:ln>
                    <a:solidFill>
                      <a:srgbClr val="0180FF">
                        <a:alpha val="0"/>
                      </a:srgbClr>
                    </a:solidFill>
                  </a:ln>
                  <a:solidFill>
                    <a:srgbClr val="002254"/>
                  </a:solidFill>
                  <a:latin typeface="G마켓 산스 TTF Bold" panose="02000000000000000000" pitchFamily="2" charset="-127"/>
                  <a:ea typeface="G마켓 산스 TTF Bold" panose="02000000000000000000" pitchFamily="2" charset="-127"/>
                  <a:cs typeface="Microsoft Sans Serif" panose="020B0604020202020204" pitchFamily="34" charset="0"/>
                </a:rPr>
                <a:t>or IMAP receiving(Mar 31, 2022)</a:t>
              </a:r>
              <a:endParaRPr lang="en-US" altLang="ko-KR" sz="1600" dirty="0">
                <a:ln>
                  <a:solidFill>
                    <a:srgbClr val="0180FF">
                      <a:alpha val="0"/>
                    </a:srgbClr>
                  </a:solidFill>
                </a:ln>
                <a:solidFill>
                  <a:srgbClr val="002254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  <a:cs typeface="Microsoft Sans Serif" panose="020B0604020202020204" pitchFamily="34" charset="0"/>
              </a:endParaRPr>
            </a:p>
          </p:txBody>
        </p:sp>
        <p:sp>
          <p:nvSpPr>
            <p:cNvPr id="43" name="직사각형 42">
              <a:extLst>
                <a:ext uri="{FF2B5EF4-FFF2-40B4-BE49-F238E27FC236}">
                  <a16:creationId xmlns:a16="http://schemas.microsoft.com/office/drawing/2014/main" xmlns="" id="{9480E3B8-772D-4BD5-9157-EFC32F379F20}"/>
                </a:ext>
              </a:extLst>
            </p:cNvPr>
            <p:cNvSpPr/>
            <p:nvPr/>
          </p:nvSpPr>
          <p:spPr>
            <a:xfrm>
              <a:off x="306700" y="1466244"/>
              <a:ext cx="10080000" cy="72000"/>
            </a:xfrm>
            <a:prstGeom prst="rect">
              <a:avLst/>
            </a:prstGeom>
            <a:solidFill>
              <a:srgbClr val="0022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539" dirty="0">
                <a:latin typeface="G마켓 산스 TTF Medium" panose="02000000000000000000" pitchFamily="2" charset="-127"/>
                <a:ea typeface="G마켓 산스 TTF Light" panose="02000000000000000000" pitchFamily="2" charset="-127"/>
              </a:endParaRPr>
            </a:p>
          </p:txBody>
        </p:sp>
        <p:sp>
          <p:nvSpPr>
            <p:cNvPr id="44" name="직사각형 43">
              <a:extLst>
                <a:ext uri="{FF2B5EF4-FFF2-40B4-BE49-F238E27FC236}">
                  <a16:creationId xmlns:a16="http://schemas.microsoft.com/office/drawing/2014/main" xmlns="" id="{405B3D63-AFAE-4F46-AF40-C9C075E38915}"/>
                </a:ext>
              </a:extLst>
            </p:cNvPr>
            <p:cNvSpPr/>
            <p:nvPr/>
          </p:nvSpPr>
          <p:spPr>
            <a:xfrm>
              <a:off x="306700" y="2030626"/>
              <a:ext cx="10080000" cy="72000"/>
            </a:xfrm>
            <a:prstGeom prst="rect">
              <a:avLst/>
            </a:prstGeom>
            <a:solidFill>
              <a:srgbClr val="0022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539" dirty="0">
                <a:latin typeface="G마켓 산스 TTF Medium" panose="02000000000000000000" pitchFamily="2" charset="-127"/>
                <a:ea typeface="G마켓 산스 TTF Light" panose="02000000000000000000" pitchFamily="2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73771976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1"/>
</p:tagLst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6177</TotalTime>
  <Words>1743</Words>
  <Application>Microsoft Office PowerPoint</Application>
  <PresentationFormat>화면 슬라이드 쇼(4:3)</PresentationFormat>
  <Paragraphs>321</Paragraphs>
  <Slides>13</Slides>
  <Notes>13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13</vt:i4>
      </vt:variant>
    </vt:vector>
  </HeadingPairs>
  <TitlesOfParts>
    <vt:vector size="14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유병규</dc:creator>
  <cp:lastModifiedBy>HP</cp:lastModifiedBy>
  <cp:revision>484</cp:revision>
  <cp:lastPrinted>2020-11-23T07:15:49Z</cp:lastPrinted>
  <dcterms:created xsi:type="dcterms:W3CDTF">2017-05-29T10:34:18Z</dcterms:created>
  <dcterms:modified xsi:type="dcterms:W3CDTF">2022-06-10T02:18:02Z</dcterms:modified>
</cp:coreProperties>
</file>