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7" r:id="rId5"/>
    <p:sldId id="268" r:id="rId6"/>
    <p:sldId id="269" r:id="rId7"/>
    <p:sldId id="270" r:id="rId8"/>
    <p:sldId id="260" r:id="rId9"/>
    <p:sldId id="25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44"/>
    <p:restoredTop sz="94699"/>
  </p:normalViewPr>
  <p:slideViewPr>
    <p:cSldViewPr snapToGrid="0" snapToObjects="1">
      <p:cViewPr>
        <p:scale>
          <a:sx n="100" d="100"/>
          <a:sy n="100" d="100"/>
        </p:scale>
        <p:origin x="656" y="1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11BF9-9D60-B443-9A42-03718C1F47D0}" type="datetimeFigureOut">
              <a:rPr lang="en-US" smtClean="0"/>
              <a:t>6/8/22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2F32E-4D36-7E44-B2BB-2FA083870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9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6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6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7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3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0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2F32E-4D36-7E44-B2BB-2FA083870A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4CFBC-CD2F-AB28-C594-1CA997122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C8E00-9496-BF32-FE8C-B8A4DA7B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72B0-CCC7-8CB9-7ED6-B18DF22D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8D983-6DD6-9161-FD72-AA840479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2BDDC-8192-822D-2A2D-AC8064B6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5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790C-FB0E-749A-040D-58255D69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690D9-233C-A1C3-A9CE-9B90D51A2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FFD6E-3121-B3DC-4FAC-D672C5A4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895E6-FE75-7B2B-635A-54BE2935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57DB-574D-8665-C4F6-83309CB4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9CD0F-896A-A4EB-6BF0-C80564FF9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F20FF-212B-ED3C-2B97-07A7F9A8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5ED2-BE2D-B108-480E-136ACABE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44508-87F6-3F1D-5947-986ED885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EC59-9C03-F739-03B1-DC72F52E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FB4B-399F-F392-612E-89B0C021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C7D9-A207-1042-5476-0542823FF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BD6B-F596-9223-18C4-120A46EF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D73E7-4807-931A-A62F-C35A762B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4B1E4-8093-555D-9CB5-443853BB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19C3-BF1D-14E0-5F7D-3CE4B2E4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011C3-5C04-6A0F-CE4B-2184E2181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F54E3-47C6-98E3-6E04-99293A57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D3D3-56F6-8C40-D3EE-0349AF39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9B523-827E-0350-F3D7-6BC44C8C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2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4F9B-85DC-391E-736E-D2B43CD0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D0495-D58F-148F-3EEB-9FFB6B521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560F4-C7A4-B10B-F31B-C7BE93F8E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616BA-E9F6-C804-0361-7F48D3BE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E3199-CEED-952D-6056-611015FE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3E9AA-876A-0AFC-BD20-85D9A2FA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6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9852-861B-F1B5-987C-F85CEA98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2C66-0E6F-60D2-AF4E-749D5748A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59A44-CF82-BC89-46C1-F05192E0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DE039-842A-F5C5-07FC-E4EC8EA14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3A2E8-0836-F679-0A35-34F9642D5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CC204-F98D-7EBE-0C84-E8EEDA6F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F69DA-35AD-EC93-0588-D3161836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95847-D3C6-2BE1-01C4-549DAC4C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0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1DDD-29D1-A136-E819-5F56FB5D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0FC52-30ED-1480-DD47-4AD7D8D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34C34-032C-CB5A-EB1D-238BF739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700D6-37FF-86DD-47DA-B53EC212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33B8F-817B-73A4-9A5E-B262029A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01B40-9BB1-65AA-204F-74226F51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4F419-41EB-EB70-A355-200F54FB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BA91-3C5F-F0A3-20CA-DDD85866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0D23-F87D-5F5D-08E2-7E052B4E6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120E-63F2-AE58-E9C8-1D211E9B2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A5920-F972-29E5-C077-A4E4F511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4C1F4-6B82-C3D2-6729-850A2F73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AD44F-D99F-1E26-8D3C-FF98515B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67E2-25E4-CF15-E61E-88EF9760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5D5F7-2489-775B-B7B8-934F76B4A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4315D-DBEB-5BFF-E5AF-30F7290DF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4A1CA-3C61-09DE-A8B0-7F1CA153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8C95D-CC72-C7D9-764A-16B79B72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30AB9-9E46-6AD5-95CB-79D2F006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7339B-9E87-BA98-B60F-C6358C34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052E1-1260-5877-922B-BDB9725B6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929A-5B10-4178-6F02-3D01A34BD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A020-5EB6-3346-B9D1-8576ABEAF7D0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246F-6626-D7AA-1543-45764AF6B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A0993-E816-F011-FB3E-A04738E74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2AE74-EBCA-3F47-B76C-7B762B9C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4E07-F33E-C0C4-7846-056090A85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eXtreme</a:t>
            </a:r>
            <a:r>
              <a:rPr lang="en-US" dirty="0"/>
              <a:t> Benchmarks (</a:t>
            </a:r>
            <a:r>
              <a:rPr lang="en-US" b="1" i="1" dirty="0"/>
              <a:t>XB</a:t>
            </a:r>
            <a:r>
              <a:rPr lang="en-US" dirty="0"/>
              <a:t>) Framework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D790B-E4EC-44DB-25D9-0E0D1E363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Pete Riley</a:t>
            </a:r>
          </a:p>
          <a:p>
            <a:r>
              <a:rPr lang="en-US" dirty="0"/>
              <a:t>Predictive Science Inc.</a:t>
            </a:r>
          </a:p>
          <a:p>
            <a:r>
              <a:rPr lang="en-US" dirty="0"/>
              <a:t>CCMC Workshop 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June, 2022</a:t>
            </a:r>
          </a:p>
        </p:txBody>
      </p:sp>
    </p:spTree>
    <p:extLst>
      <p:ext uri="{BB962C8B-B14F-4D97-AF65-F5344CB8AC3E}">
        <p14:creationId xmlns:p14="http://schemas.microsoft.com/office/powerpoint/2010/main" val="105128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D582-9A8A-82DE-C6C5-76573CD0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B263-D961-678F-FD30-8FDD42066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XB</a:t>
            </a:r>
            <a:r>
              <a:rPr lang="en-US" dirty="0"/>
              <a:t> is a useful tool for making climatological forecasts of space-weather-related parameters</a:t>
            </a:r>
          </a:p>
          <a:p>
            <a:r>
              <a:rPr lang="en-US" dirty="0"/>
              <a:t>Easy to extend to bivariate (and multi-variate) phase space if datasets available</a:t>
            </a:r>
          </a:p>
          <a:p>
            <a:r>
              <a:rPr lang="en-US" dirty="0"/>
              <a:t>Spatial analysis could be useful for some space weather datasets (e.g., electric field hazards)</a:t>
            </a:r>
          </a:p>
          <a:p>
            <a:r>
              <a:rPr lang="en-US" b="1" i="1" dirty="0"/>
              <a:t>XB</a:t>
            </a:r>
            <a:r>
              <a:rPr lang="en-US" dirty="0"/>
              <a:t> can be “combined” with mechanistic models </a:t>
            </a:r>
          </a:p>
          <a:p>
            <a:pPr lvl="1"/>
            <a:r>
              <a:rPr lang="en-US" dirty="0"/>
              <a:t>To provide the amplitudes of input boundary conditions; and </a:t>
            </a:r>
          </a:p>
          <a:p>
            <a:pPr lvl="1"/>
            <a:r>
              <a:rPr lang="en-US" dirty="0"/>
              <a:t>As part of a multi-time-horizon forecast. </a:t>
            </a:r>
          </a:p>
        </p:txBody>
      </p:sp>
    </p:spTree>
    <p:extLst>
      <p:ext uri="{BB962C8B-B14F-4D97-AF65-F5344CB8AC3E}">
        <p14:creationId xmlns:p14="http://schemas.microsoft.com/office/powerpoint/2010/main" val="232944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4446A-F90A-C387-37C5-68F50E93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7929"/>
          </a:xfrm>
        </p:spPr>
        <p:txBody>
          <a:bodyPr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857D-2DB5-037E-6CF2-4D93083E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866499"/>
            <a:ext cx="7747000" cy="3989665"/>
          </a:xfrm>
        </p:spPr>
        <p:txBody>
          <a:bodyPr>
            <a:noAutofit/>
          </a:bodyPr>
          <a:lstStyle/>
          <a:p>
            <a:r>
              <a:rPr lang="en-US" sz="3600" dirty="0"/>
              <a:t>Summary of </a:t>
            </a:r>
            <a:r>
              <a:rPr lang="en-US" sz="3600" b="1" i="1" dirty="0"/>
              <a:t>XB</a:t>
            </a:r>
            <a:r>
              <a:rPr lang="en-US" sz="3600" dirty="0"/>
              <a:t> Framework*</a:t>
            </a:r>
          </a:p>
          <a:p>
            <a:r>
              <a:rPr lang="en-US" sz="3600" dirty="0"/>
              <a:t>Illustration of </a:t>
            </a:r>
            <a:r>
              <a:rPr lang="en-US" sz="3600" b="1" i="1" dirty="0"/>
              <a:t>XB</a:t>
            </a:r>
            <a:r>
              <a:rPr lang="en-US" sz="3600" dirty="0"/>
              <a:t> using </a:t>
            </a:r>
            <a:r>
              <a:rPr lang="en-US" sz="3600" dirty="0" err="1"/>
              <a:t>Dst</a:t>
            </a:r>
            <a:r>
              <a:rPr lang="en-US" sz="3600" dirty="0"/>
              <a:t> </a:t>
            </a:r>
          </a:p>
          <a:p>
            <a:r>
              <a:rPr lang="en-US" sz="3600" dirty="0"/>
              <a:t>Extension to </a:t>
            </a:r>
          </a:p>
          <a:p>
            <a:pPr lvl="1"/>
            <a:r>
              <a:rPr lang="en-US" sz="3200" dirty="0"/>
              <a:t>multi-variate analysis</a:t>
            </a:r>
          </a:p>
          <a:p>
            <a:pPr lvl="1"/>
            <a:r>
              <a:rPr lang="en-US" sz="3200" strike="sngStrike" dirty="0"/>
              <a:t>spatial analysis</a:t>
            </a:r>
          </a:p>
          <a:p>
            <a:r>
              <a:rPr lang="en-US" sz="3600" dirty="0"/>
              <a:t>“Combining” with mechanistic models</a:t>
            </a:r>
          </a:p>
          <a:p>
            <a:r>
              <a:rPr lang="en-US" sz="3600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7A16C-ACA2-B90A-4E12-AD8F6825DC46}"/>
              </a:ext>
            </a:extLst>
          </p:cNvPr>
          <p:cNvSpPr txBox="1"/>
          <p:nvPr/>
        </p:nvSpPr>
        <p:spPr>
          <a:xfrm>
            <a:off x="0" y="6027003"/>
            <a:ext cx="12320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*Riley, Pete. "On the probability of occurrence of extreme space weather events." Space Weather 10.2 (2012).</a:t>
            </a:r>
          </a:p>
          <a:p>
            <a:r>
              <a:rPr lang="en-US" sz="1600" dirty="0"/>
              <a:t>  Riley, Pete, and Jeffrey J. Love. "Extreme geomagnetic storms: Probabilistic forecasts and their uncertainties." Space Weather 15.1 (2017): 53-64.</a:t>
            </a:r>
          </a:p>
          <a:p>
            <a:r>
              <a:rPr lang="en-US" sz="1600" dirty="0"/>
              <a:t>  Riley, Pete, et al. "Extreme space weather events: From cradle to grave." Space Science Reviews 214.1 (2018): 1-24.</a:t>
            </a:r>
          </a:p>
        </p:txBody>
      </p:sp>
    </p:spTree>
    <p:extLst>
      <p:ext uri="{BB962C8B-B14F-4D97-AF65-F5344CB8AC3E}">
        <p14:creationId xmlns:p14="http://schemas.microsoft.com/office/powerpoint/2010/main" val="338411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3D92-09B8-018E-91E2-5DC39C90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Components of </a:t>
            </a:r>
            <a:r>
              <a:rPr lang="en-US" b="1" i="1" dirty="0"/>
              <a:t>XB</a:t>
            </a:r>
            <a:r>
              <a:rPr lang="en-US" dirty="0"/>
              <a:t>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5E89A-609A-F806-1EED-0B59D302C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94" y="1394834"/>
            <a:ext cx="10050211" cy="53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3D92-09B8-018E-91E2-5DC39C90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59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XB</a:t>
            </a:r>
            <a:r>
              <a:rPr lang="en-US" dirty="0"/>
              <a:t> in action (https://</a:t>
            </a:r>
            <a:r>
              <a:rPr lang="en-US" dirty="0" err="1"/>
              <a:t>www.predsci.com</a:t>
            </a:r>
            <a:r>
              <a:rPr lang="en-US" dirty="0"/>
              <a:t>/</a:t>
            </a:r>
            <a:r>
              <a:rPr lang="en-US" dirty="0" err="1"/>
              <a:t>solarExtremes</a:t>
            </a:r>
            <a:r>
              <a:rPr lang="en-US" dirty="0"/>
              <a:t>/)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0E1F6-ABCC-48FD-C40E-2DED0ED0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8" y="1155908"/>
            <a:ext cx="11966532" cy="57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0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3D92-09B8-018E-91E2-5DC39C90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6926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XB</a:t>
            </a:r>
            <a:r>
              <a:rPr lang="en-US" dirty="0"/>
              <a:t>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96D21-B5FD-8FBD-4AF6-2FF277C31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3" y="633425"/>
            <a:ext cx="11035233" cy="62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0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3D92-09B8-018E-91E2-5DC39C90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8999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XB</a:t>
            </a:r>
            <a:r>
              <a:rPr lang="en-US" dirty="0"/>
              <a:t>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9E096-6A35-3F38-4A9D-C2EDC576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81" y="3925090"/>
            <a:ext cx="7242506" cy="2259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8026DA-4866-7F01-E3E6-6A51250B0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0" y="1026294"/>
            <a:ext cx="5067300" cy="2081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E3493-E0DB-AB28-E801-9107BECA5B40}"/>
              </a:ext>
            </a:extLst>
          </p:cNvPr>
          <p:cNvSpPr txBox="1"/>
          <p:nvPr/>
        </p:nvSpPr>
        <p:spPr>
          <a:xfrm>
            <a:off x="1594285" y="359591"/>
            <a:ext cx="2384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Vuong's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test statistic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A2A93-AD80-BCB4-8569-2B9AD50D29AC}"/>
              </a:ext>
            </a:extLst>
          </p:cNvPr>
          <p:cNvSpPr txBox="1"/>
          <p:nvPr/>
        </p:nvSpPr>
        <p:spPr>
          <a:xfrm>
            <a:off x="630512" y="4075686"/>
            <a:ext cx="40533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Estimates and Confidence Intervals for 10-Year Probabilistic Forecasts of |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Dst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| Exceeding 589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nT.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9B97C-16ED-CDE7-6118-FDB62E050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246" y="967004"/>
            <a:ext cx="6472228" cy="1990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66687-00C1-DA4E-7202-B241999CBA12}"/>
              </a:ext>
            </a:extLst>
          </p:cNvPr>
          <p:cNvSpPr txBox="1"/>
          <p:nvPr/>
        </p:nvSpPr>
        <p:spPr>
          <a:xfrm>
            <a:off x="861531" y="806927"/>
            <a:ext cx="475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PL vs. LN.  PL vs. Expo.   LN vs. Expo.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037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3D92-09B8-018E-91E2-5DC39C90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0858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XB</a:t>
            </a:r>
            <a:r>
              <a:rPr lang="en-US" dirty="0"/>
              <a:t>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90D29-0684-33E0-208E-FC3005B7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714"/>
            <a:ext cx="12125189" cy="4038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99F7C-9888-22C9-E409-A0B5BF9D8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5" y="1839685"/>
            <a:ext cx="3583358" cy="26103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5F9486-2DEB-48E9-0D2D-9B5A5D9B1F59}"/>
              </a:ext>
            </a:extLst>
          </p:cNvPr>
          <p:cNvSpPr txBox="1">
            <a:spLocks/>
          </p:cNvSpPr>
          <p:nvPr/>
        </p:nvSpPr>
        <p:spPr>
          <a:xfrm>
            <a:off x="717755" y="1231899"/>
            <a:ext cx="10515600" cy="509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Points Over Threshold (POT) Analysis</a:t>
            </a:r>
          </a:p>
        </p:txBody>
      </p:sp>
    </p:spTree>
    <p:extLst>
      <p:ext uri="{BB962C8B-B14F-4D97-AF65-F5344CB8AC3E}">
        <p14:creationId xmlns:p14="http://schemas.microsoft.com/office/powerpoint/2010/main" val="207886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16E0DF4-5670-6DCC-4B7F-6C0CFE85D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8" y="22828"/>
            <a:ext cx="6803571" cy="6835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16F0FE-DD68-6A5E-4E6E-AAFD845C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6" y="1295400"/>
            <a:ext cx="2311400" cy="386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Multi-Variate Analysis</a:t>
            </a:r>
          </a:p>
        </p:txBody>
      </p:sp>
    </p:spTree>
    <p:extLst>
      <p:ext uri="{BB962C8B-B14F-4D97-AF65-F5344CB8AC3E}">
        <p14:creationId xmlns:p14="http://schemas.microsoft.com/office/powerpoint/2010/main" val="136529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D582-9A8A-82DE-C6C5-76573CD0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“Combining” </a:t>
            </a:r>
            <a:r>
              <a:rPr lang="en-US" b="1" i="1" dirty="0"/>
              <a:t>XB</a:t>
            </a:r>
            <a:r>
              <a:rPr lang="en-US" dirty="0"/>
              <a:t> with Mechanistic Models</a:t>
            </a:r>
            <a:br>
              <a:rPr lang="en-US" dirty="0"/>
            </a:br>
            <a:r>
              <a:rPr lang="en-US" dirty="0"/>
              <a:t>e.g., </a:t>
            </a:r>
            <a:r>
              <a:rPr lang="en-US" b="1" i="1" dirty="0"/>
              <a:t>XB</a:t>
            </a:r>
            <a:r>
              <a:rPr lang="en-US" dirty="0"/>
              <a:t> + </a:t>
            </a:r>
            <a:r>
              <a:rPr lang="en-US" i="1" dirty="0"/>
              <a:t>sunRunner1D + BATS-R-US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D1AEBCF-1FFC-0BDF-B99F-CF7ABD7E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369" y="4009727"/>
            <a:ext cx="2094791" cy="113026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6982CE-3868-BD11-DBA1-B5FFFD1E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36"/>
            <a:ext cx="11020302" cy="1576584"/>
          </a:xfrm>
        </p:spPr>
        <p:txBody>
          <a:bodyPr>
            <a:normAutofit/>
          </a:bodyPr>
          <a:lstStyle/>
          <a:p>
            <a:r>
              <a:rPr lang="en-US" sz="2200" dirty="0"/>
              <a:t>Use </a:t>
            </a:r>
            <a:r>
              <a:rPr lang="en-US" sz="2200" b="1" i="1" dirty="0"/>
              <a:t>XB</a:t>
            </a:r>
            <a:r>
              <a:rPr lang="en-US" sz="2200" dirty="0"/>
              <a:t> to specify, say, 1-in-100-year parameters (speed, field, density) at Sun</a:t>
            </a:r>
          </a:p>
          <a:p>
            <a:r>
              <a:rPr lang="en-US" sz="2200" dirty="0"/>
              <a:t>Use sunRunner1D to propagate this pulse from 30 Rs to 1 AU</a:t>
            </a:r>
          </a:p>
          <a:p>
            <a:r>
              <a:rPr lang="en-US" sz="2200" dirty="0"/>
              <a:t>Use these outputs to drive a magnetospheric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474CB-1D1E-AD63-3D53-5B2730EEF6D6}"/>
              </a:ext>
            </a:extLst>
          </p:cNvPr>
          <p:cNvSpPr/>
          <p:nvPr/>
        </p:nvSpPr>
        <p:spPr>
          <a:xfrm>
            <a:off x="790698" y="3987800"/>
            <a:ext cx="2765302" cy="22637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B8094-1463-AA87-F671-F573C724162A}"/>
              </a:ext>
            </a:extLst>
          </p:cNvPr>
          <p:cNvCxnSpPr>
            <a:cxnSpLocks/>
          </p:cNvCxnSpPr>
          <p:nvPr/>
        </p:nvCxnSpPr>
        <p:spPr>
          <a:xfrm flipV="1">
            <a:off x="3556000" y="5119685"/>
            <a:ext cx="465929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4191E-6135-08B6-0F07-83CE202095BD}"/>
              </a:ext>
            </a:extLst>
          </p:cNvPr>
          <p:cNvSpPr/>
          <p:nvPr/>
        </p:nvSpPr>
        <p:spPr>
          <a:xfrm>
            <a:off x="4021929" y="3987800"/>
            <a:ext cx="3953671" cy="22637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FD751-85C9-C7F8-37DC-D6D8823223CE}"/>
              </a:ext>
            </a:extLst>
          </p:cNvPr>
          <p:cNvSpPr/>
          <p:nvPr/>
        </p:nvSpPr>
        <p:spPr>
          <a:xfrm>
            <a:off x="8495458" y="3987799"/>
            <a:ext cx="2765302" cy="22637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6B4A33-1E22-BCBC-96FC-158B4FF634B3}"/>
              </a:ext>
            </a:extLst>
          </p:cNvPr>
          <p:cNvCxnSpPr>
            <a:cxnSpLocks/>
          </p:cNvCxnSpPr>
          <p:nvPr/>
        </p:nvCxnSpPr>
        <p:spPr>
          <a:xfrm>
            <a:off x="7975600" y="5119685"/>
            <a:ext cx="519858" cy="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BFA77CF-5C72-B196-5DB2-805C748D2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38" y="4145913"/>
            <a:ext cx="1882142" cy="19475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CAFFF0-CB0A-DF11-CFF7-F918D3F29B7A}"/>
              </a:ext>
            </a:extLst>
          </p:cNvPr>
          <p:cNvSpPr txBox="1"/>
          <p:nvPr/>
        </p:nvSpPr>
        <p:spPr>
          <a:xfrm>
            <a:off x="1976330" y="3624723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1E2D1-0A97-67EE-60CB-9CC6E722FE36}"/>
              </a:ext>
            </a:extLst>
          </p:cNvPr>
          <p:cNvSpPr txBox="1"/>
          <p:nvPr/>
        </p:nvSpPr>
        <p:spPr>
          <a:xfrm>
            <a:off x="5373587" y="3618465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sunRunner1D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62093D-65BA-9D8A-A814-A36783ADBDFD}"/>
              </a:ext>
            </a:extLst>
          </p:cNvPr>
          <p:cNvSpPr txBox="1"/>
          <p:nvPr/>
        </p:nvSpPr>
        <p:spPr>
          <a:xfrm>
            <a:off x="9299264" y="361846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BATS-R-US</a:t>
            </a:r>
          </a:p>
        </p:txBody>
      </p:sp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FB565262-0DB1-DF93-3B54-0B28C9250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17997"/>
            <a:ext cx="1786662" cy="1011650"/>
          </a:xfrm>
          <a:prstGeom prst="rect">
            <a:avLst/>
          </a:prstGeom>
        </p:spPr>
      </p:pic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4F393CE2-9B61-FC29-99A0-59B748437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012" y="5210577"/>
            <a:ext cx="1783677" cy="1011650"/>
          </a:xfrm>
          <a:prstGeom prst="rect">
            <a:avLst/>
          </a:prstGeom>
        </p:spPr>
      </p:pic>
      <p:pic>
        <p:nvPicPr>
          <p:cNvPr id="32" name="Picture 31" descr="Chart, scatter chart&#10;&#10;Description automatically generated">
            <a:extLst>
              <a:ext uri="{FF2B5EF4-FFF2-40B4-BE49-F238E27FC236}">
                <a16:creationId xmlns:a16="http://schemas.microsoft.com/office/drawing/2014/main" id="{00AF340B-ADA6-FCC8-B661-DBFDF32EF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218" y="4017409"/>
            <a:ext cx="2194624" cy="22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94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334</Words>
  <Application>Microsoft Macintosh PowerPoint</Application>
  <PresentationFormat>Widescreen</PresentationFormat>
  <Paragraphs>50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Office Theme</vt:lpstr>
      <vt:lpstr>eXtreme Benchmarks (XB) Framework</vt:lpstr>
      <vt:lpstr>Overview</vt:lpstr>
      <vt:lpstr>Components of XB Framework</vt:lpstr>
      <vt:lpstr>XB in action (https://www.predsci.com/solarExtremes/)</vt:lpstr>
      <vt:lpstr>XB in action</vt:lpstr>
      <vt:lpstr>XB in action</vt:lpstr>
      <vt:lpstr>XB in action</vt:lpstr>
      <vt:lpstr>Multi-Variate Analysis</vt:lpstr>
      <vt:lpstr>“Combining” XB with Mechanistic Models e.g., XB + sunRunner1D + BATS-R-US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Benchmarks (XB) Framework</dc:title>
  <dc:creator>Pete Riley</dc:creator>
  <cp:lastModifiedBy>Pete Riley</cp:lastModifiedBy>
  <cp:revision>12</cp:revision>
  <dcterms:created xsi:type="dcterms:W3CDTF">2022-06-06T16:04:31Z</dcterms:created>
  <dcterms:modified xsi:type="dcterms:W3CDTF">2022-06-09T00:10:13Z</dcterms:modified>
</cp:coreProperties>
</file>