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1303" r:id="rId2"/>
    <p:sldId id="1282" r:id="rId3"/>
    <p:sldId id="1910" r:id="rId4"/>
    <p:sldId id="1903" r:id="rId5"/>
    <p:sldId id="1907" r:id="rId6"/>
    <p:sldId id="1908" r:id="rId7"/>
    <p:sldId id="1932" r:id="rId8"/>
    <p:sldId id="1966" r:id="rId9"/>
    <p:sldId id="1955" r:id="rId10"/>
    <p:sldId id="1954" r:id="rId11"/>
    <p:sldId id="1956" r:id="rId12"/>
    <p:sldId id="1904" r:id="rId13"/>
    <p:sldId id="1958" r:id="rId14"/>
    <p:sldId id="1967" r:id="rId15"/>
    <p:sldId id="1931" r:id="rId16"/>
    <p:sldId id="1962" r:id="rId17"/>
    <p:sldId id="1930" r:id="rId18"/>
    <p:sldId id="1963" r:id="rId19"/>
    <p:sldId id="1964" r:id="rId20"/>
    <p:sldId id="1959" r:id="rId21"/>
    <p:sldId id="1947" r:id="rId22"/>
    <p:sldId id="1948" r:id="rId23"/>
    <p:sldId id="1941" r:id="rId24"/>
    <p:sldId id="1960" r:id="rId25"/>
    <p:sldId id="1961" r:id="rId26"/>
    <p:sldId id="1950" r:id="rId27"/>
    <p:sldId id="1951" r:id="rId28"/>
    <p:sldId id="1937" r:id="rId29"/>
  </p:sldIdLst>
  <p:sldSz cx="12192000" cy="6858000"/>
  <p:notesSz cx="6985000" cy="92837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Jackson" initials="BJ" lastIdx="1" clrIdx="0">
    <p:extLst>
      <p:ext uri="{19B8F6BF-5375-455C-9EA6-DF929625EA0E}">
        <p15:presenceInfo xmlns:p15="http://schemas.microsoft.com/office/powerpoint/2012/main" userId="Bernard Jack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00"/>
    <a:srgbClr val="99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9" autoAdjust="0"/>
    <p:restoredTop sz="96613" autoAdjust="0"/>
  </p:normalViewPr>
  <p:slideViewPr>
    <p:cSldViewPr>
      <p:cViewPr varScale="1">
        <p:scale>
          <a:sx n="76" d="100"/>
          <a:sy n="76" d="100"/>
        </p:scale>
        <p:origin x="15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58" d="100"/>
          <a:sy n="58" d="100"/>
        </p:scale>
        <p:origin x="-1680" y="-6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3677" tIns="46839" rIns="93677" bIns="46839" numCol="1" anchor="t" anchorCtr="0" compatLnSpc="1">
            <a:prstTxWarp prst="textNoShape">
              <a:avLst/>
            </a:prstTxWarp>
          </a:bodyPr>
          <a:lstStyle>
            <a:lvl1pPr defTabSz="930275" eaLnBrk="0" hangingPunct="0">
              <a:defRPr sz="1200"/>
            </a:lvl1pPr>
          </a:lstStyle>
          <a:p>
            <a:pPr>
              <a:defRPr/>
            </a:pPr>
            <a:endParaRPr lang="en-US"/>
          </a:p>
        </p:txBody>
      </p:sp>
      <p:sp>
        <p:nvSpPr>
          <p:cNvPr id="3075"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3677" tIns="46839" rIns="93677" bIns="46839" numCol="1" anchor="t" anchorCtr="0" compatLnSpc="1">
            <a:prstTxWarp prst="textNoShape">
              <a:avLst/>
            </a:prstTxWarp>
          </a:bodyPr>
          <a:lstStyle>
            <a:lvl1pPr algn="r" defTabSz="930275" eaLnBrk="0" hangingPunct="0">
              <a:defRPr sz="1200"/>
            </a:lvl1pPr>
          </a:lstStyle>
          <a:p>
            <a:pPr>
              <a:defRPr/>
            </a:pPr>
            <a:endParaRPr lang="en-US"/>
          </a:p>
        </p:txBody>
      </p:sp>
      <p:sp>
        <p:nvSpPr>
          <p:cNvPr id="3076" name="Rectangle 4"/>
          <p:cNvSpPr>
            <a:spLocks noGrp="1" noChangeArrowheads="1"/>
          </p:cNvSpPr>
          <p:nvPr>
            <p:ph type="ftr" sz="quarter" idx="2"/>
          </p:nvPr>
        </p:nvSpPr>
        <p:spPr bwMode="auto">
          <a:xfrm>
            <a:off x="0" y="8820150"/>
            <a:ext cx="3027363" cy="463550"/>
          </a:xfrm>
          <a:prstGeom prst="rect">
            <a:avLst/>
          </a:prstGeom>
          <a:noFill/>
          <a:ln w="9525">
            <a:noFill/>
            <a:miter lim="800000"/>
            <a:headEnd/>
            <a:tailEnd/>
          </a:ln>
          <a:effectLst/>
        </p:spPr>
        <p:txBody>
          <a:bodyPr vert="horz" wrap="square" lIns="93677" tIns="46839" rIns="93677" bIns="46839" numCol="1" anchor="b" anchorCtr="0" compatLnSpc="1">
            <a:prstTxWarp prst="textNoShape">
              <a:avLst/>
            </a:prstTxWarp>
          </a:bodyPr>
          <a:lstStyle>
            <a:lvl1pPr defTabSz="930275" eaLnBrk="0" hangingPunct="0">
              <a:defRPr sz="1200"/>
            </a:lvl1pPr>
          </a:lstStyle>
          <a:p>
            <a:pPr>
              <a:defRPr/>
            </a:pPr>
            <a:endParaRPr lang="en-US"/>
          </a:p>
        </p:txBody>
      </p:sp>
      <p:sp>
        <p:nvSpPr>
          <p:cNvPr id="3077" name="Rectangle 5"/>
          <p:cNvSpPr>
            <a:spLocks noGrp="1" noChangeArrowheads="1"/>
          </p:cNvSpPr>
          <p:nvPr>
            <p:ph type="sldNum" sz="quarter" idx="3"/>
          </p:nvPr>
        </p:nvSpPr>
        <p:spPr bwMode="auto">
          <a:xfrm>
            <a:off x="3957638" y="8820150"/>
            <a:ext cx="3027362" cy="463550"/>
          </a:xfrm>
          <a:prstGeom prst="rect">
            <a:avLst/>
          </a:prstGeom>
          <a:noFill/>
          <a:ln w="9525">
            <a:noFill/>
            <a:miter lim="800000"/>
            <a:headEnd/>
            <a:tailEnd/>
          </a:ln>
          <a:effectLst/>
        </p:spPr>
        <p:txBody>
          <a:bodyPr vert="horz" wrap="square" lIns="93677" tIns="46839" rIns="93677" bIns="46839" numCol="1" anchor="b" anchorCtr="0" compatLnSpc="1">
            <a:prstTxWarp prst="textNoShape">
              <a:avLst/>
            </a:prstTxWarp>
          </a:bodyPr>
          <a:lstStyle>
            <a:lvl1pPr algn="r" defTabSz="930275" eaLnBrk="0" hangingPunct="0">
              <a:defRPr sz="1200"/>
            </a:lvl1pPr>
          </a:lstStyle>
          <a:p>
            <a:pPr>
              <a:defRPr/>
            </a:pPr>
            <a:fld id="{525D4818-DB2E-411E-98E7-DB2E006412BE}" type="slidenum">
              <a:rPr lang="en-US"/>
              <a:pPr>
                <a:defRPr/>
              </a:pPr>
              <a:t>‹#›</a:t>
            </a:fld>
            <a:endParaRPr lang="en-US"/>
          </a:p>
        </p:txBody>
      </p:sp>
    </p:spTree>
    <p:extLst>
      <p:ext uri="{BB962C8B-B14F-4D97-AF65-F5344CB8AC3E}">
        <p14:creationId xmlns:p14="http://schemas.microsoft.com/office/powerpoint/2010/main" val="578121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3677" tIns="46839" rIns="93677" bIns="46839" numCol="1" anchor="t" anchorCtr="0" compatLnSpc="1">
            <a:prstTxWarp prst="textNoShape">
              <a:avLst/>
            </a:prstTxWarp>
          </a:bodyPr>
          <a:lstStyle>
            <a:lvl1pPr defTabSz="930275" eaLnBrk="0" hangingPunct="0">
              <a:defRPr sz="1200"/>
            </a:lvl1pPr>
          </a:lstStyle>
          <a:p>
            <a:pPr>
              <a:defRPr/>
            </a:pPr>
            <a:endParaRPr lang="en-US"/>
          </a:p>
        </p:txBody>
      </p:sp>
      <p:sp>
        <p:nvSpPr>
          <p:cNvPr id="2051"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3677" tIns="46839" rIns="93677" bIns="46839" numCol="1" anchor="t" anchorCtr="0" compatLnSpc="1">
            <a:prstTxWarp prst="textNoShape">
              <a:avLst/>
            </a:prstTxWarp>
          </a:bodyPr>
          <a:lstStyle>
            <a:lvl1pPr algn="r" defTabSz="930275" eaLnBrk="0" hangingPunct="0">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401638" y="698500"/>
            <a:ext cx="6183312" cy="3478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31863" y="4410075"/>
            <a:ext cx="5121275" cy="4176713"/>
          </a:xfrm>
          <a:prstGeom prst="rect">
            <a:avLst/>
          </a:prstGeom>
          <a:noFill/>
          <a:ln w="9525">
            <a:noFill/>
            <a:miter lim="800000"/>
            <a:headEnd/>
            <a:tailEnd/>
          </a:ln>
          <a:effectLst/>
        </p:spPr>
        <p:txBody>
          <a:bodyPr vert="horz" wrap="square" lIns="93677" tIns="46839" rIns="93677" bIns="468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20150"/>
            <a:ext cx="3027363" cy="463550"/>
          </a:xfrm>
          <a:prstGeom prst="rect">
            <a:avLst/>
          </a:prstGeom>
          <a:noFill/>
          <a:ln w="9525">
            <a:noFill/>
            <a:miter lim="800000"/>
            <a:headEnd/>
            <a:tailEnd/>
          </a:ln>
          <a:effectLst/>
        </p:spPr>
        <p:txBody>
          <a:bodyPr vert="horz" wrap="square" lIns="93677" tIns="46839" rIns="93677" bIns="46839" numCol="1" anchor="b" anchorCtr="0" compatLnSpc="1">
            <a:prstTxWarp prst="textNoShape">
              <a:avLst/>
            </a:prstTxWarp>
          </a:bodyPr>
          <a:lstStyle>
            <a:lvl1pPr defTabSz="930275" eaLnBrk="0" hangingPunct="0">
              <a:defRPr sz="1200"/>
            </a:lvl1pPr>
          </a:lstStyle>
          <a:p>
            <a:pPr>
              <a:defRPr/>
            </a:pPr>
            <a:endParaRPr lang="en-US"/>
          </a:p>
        </p:txBody>
      </p:sp>
      <p:sp>
        <p:nvSpPr>
          <p:cNvPr id="2055" name="Rectangle 7"/>
          <p:cNvSpPr>
            <a:spLocks noGrp="1" noChangeArrowheads="1"/>
          </p:cNvSpPr>
          <p:nvPr>
            <p:ph type="sldNum" sz="quarter" idx="5"/>
          </p:nvPr>
        </p:nvSpPr>
        <p:spPr bwMode="auto">
          <a:xfrm>
            <a:off x="3957638" y="8820150"/>
            <a:ext cx="3027362" cy="463550"/>
          </a:xfrm>
          <a:prstGeom prst="rect">
            <a:avLst/>
          </a:prstGeom>
          <a:noFill/>
          <a:ln w="9525">
            <a:noFill/>
            <a:miter lim="800000"/>
            <a:headEnd/>
            <a:tailEnd/>
          </a:ln>
          <a:effectLst/>
        </p:spPr>
        <p:txBody>
          <a:bodyPr vert="horz" wrap="square" lIns="93677" tIns="46839" rIns="93677" bIns="46839" numCol="1" anchor="b" anchorCtr="0" compatLnSpc="1">
            <a:prstTxWarp prst="textNoShape">
              <a:avLst/>
            </a:prstTxWarp>
          </a:bodyPr>
          <a:lstStyle>
            <a:lvl1pPr algn="r" defTabSz="930275" eaLnBrk="0" hangingPunct="0">
              <a:defRPr sz="1200"/>
            </a:lvl1pPr>
          </a:lstStyle>
          <a:p>
            <a:pPr>
              <a:defRPr/>
            </a:pPr>
            <a:fld id="{042E6C30-1E34-4429-A44B-36002FEDFF73}" type="slidenum">
              <a:rPr lang="en-US"/>
              <a:pPr>
                <a:defRPr/>
              </a:pPr>
              <a:t>‹#›</a:t>
            </a:fld>
            <a:endParaRPr lang="en-US"/>
          </a:p>
        </p:txBody>
      </p:sp>
    </p:spTree>
    <p:extLst>
      <p:ext uri="{BB962C8B-B14F-4D97-AF65-F5344CB8AC3E}">
        <p14:creationId xmlns:p14="http://schemas.microsoft.com/office/powerpoint/2010/main" val="668491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5D487D88-567F-4F4F-8C30-773E541B4289}" type="slidenum">
              <a:rPr lang="en-US" altLang="en-US" sz="1200">
                <a:latin typeface="Times New Roman" panose="02020603050405020304" pitchFamily="18" charset="0"/>
              </a:rPr>
              <a:pPr>
                <a:spcBef>
                  <a:spcPct val="0"/>
                </a:spcBef>
                <a:buFontTx/>
                <a:buNone/>
              </a:pPr>
              <a:t>1</a:t>
            </a:fld>
            <a:endParaRPr lang="en-US" altLang="en-US" sz="1200">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54025" y="688975"/>
            <a:ext cx="6127750" cy="3448050"/>
          </a:xfrm>
          <a:ln/>
        </p:spPr>
      </p:sp>
      <p:sp>
        <p:nvSpPr>
          <p:cNvPr id="7172" name="Rectangle 3"/>
          <p:cNvSpPr>
            <a:spLocks noGrp="1" noChangeArrowheads="1"/>
          </p:cNvSpPr>
          <p:nvPr>
            <p:ph type="body" idx="1"/>
          </p:nvPr>
        </p:nvSpPr>
        <p:spPr>
          <a:xfrm>
            <a:off x="938213" y="4367213"/>
            <a:ext cx="5159375" cy="4138612"/>
          </a:xfrm>
          <a:noFill/>
        </p:spPr>
        <p:txBody>
          <a:bodyPr/>
          <a:lstStyle/>
          <a:p>
            <a:pPr eaLnBrk="1" hangingPunct="1"/>
            <a:endParaRPr lang="en-US" altLang="en-US" dirty="0"/>
          </a:p>
        </p:txBody>
      </p:sp>
    </p:spTree>
    <p:extLst>
      <p:ext uri="{BB962C8B-B14F-4D97-AF65-F5344CB8AC3E}">
        <p14:creationId xmlns:p14="http://schemas.microsoft.com/office/powerpoint/2010/main" val="219946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22</a:t>
            </a:fld>
            <a:endParaRPr lang="en-US"/>
          </a:p>
        </p:txBody>
      </p:sp>
    </p:spTree>
    <p:extLst>
      <p:ext uri="{BB962C8B-B14F-4D97-AF65-F5344CB8AC3E}">
        <p14:creationId xmlns:p14="http://schemas.microsoft.com/office/powerpoint/2010/main" val="261360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5D487D88-567F-4F4F-8C30-773E541B4289}" type="slidenum">
              <a:rPr lang="en-US" altLang="en-US" sz="1200">
                <a:latin typeface="Times New Roman" panose="02020603050405020304" pitchFamily="18" charset="0"/>
              </a:rPr>
              <a:pPr>
                <a:spcBef>
                  <a:spcPct val="0"/>
                </a:spcBef>
                <a:buFontTx/>
                <a:buNone/>
              </a:pPr>
              <a:t>2</a:t>
            </a:fld>
            <a:endParaRPr lang="en-US" altLang="en-US" sz="1200">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54025" y="688975"/>
            <a:ext cx="6127750" cy="3448050"/>
          </a:xfrm>
          <a:ln/>
        </p:spPr>
      </p:sp>
      <p:sp>
        <p:nvSpPr>
          <p:cNvPr id="7172" name="Rectangle 3"/>
          <p:cNvSpPr>
            <a:spLocks noGrp="1" noChangeArrowheads="1"/>
          </p:cNvSpPr>
          <p:nvPr>
            <p:ph type="body" idx="1"/>
          </p:nvPr>
        </p:nvSpPr>
        <p:spPr>
          <a:xfrm>
            <a:off x="938213" y="4367213"/>
            <a:ext cx="5159375" cy="4138612"/>
          </a:xfrm>
          <a:noFill/>
        </p:spPr>
        <p:txBody>
          <a:bodyPr/>
          <a:lstStyle/>
          <a:p>
            <a:pPr eaLnBrk="1" hangingPunct="1"/>
            <a:r>
              <a:rPr lang="en-US" altLang="en-US" dirty="0"/>
              <a:t>Introduction</a:t>
            </a:r>
          </a:p>
        </p:txBody>
      </p:sp>
    </p:spTree>
    <p:extLst>
      <p:ext uri="{BB962C8B-B14F-4D97-AF65-F5344CB8AC3E}">
        <p14:creationId xmlns:p14="http://schemas.microsoft.com/office/powerpoint/2010/main" val="175856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8DB7818D-6B4D-4A5D-98E1-594E99803F18}" type="slidenum">
              <a:rPr lang="en-US" altLang="en-US" sz="1200">
                <a:latin typeface="Times New Roman" panose="02020603050405020304" pitchFamily="18" charset="0"/>
              </a:rPr>
              <a:pPr>
                <a:spcBef>
                  <a:spcPct val="0"/>
                </a:spcBef>
                <a:buFontTx/>
                <a:buNone/>
              </a:pPr>
              <a:t>3</a:t>
            </a:fld>
            <a:endParaRPr lang="en-US" altLang="en-US" sz="120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57200" y="685800"/>
            <a:ext cx="6096000" cy="3429000"/>
          </a:xfrm>
          <a:ln/>
        </p:spPr>
      </p:sp>
      <p:sp>
        <p:nvSpPr>
          <p:cNvPr id="1126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 ISEE interplanetary scintillation 327 MHz remote-sensing cylindrical parabola near Mt. Fuji is shown. The array moves in declination to process has had much help in these analyses over the years.</a:t>
            </a:r>
          </a:p>
          <a:p>
            <a:pPr eaLnBrk="1" hangingPunct="1"/>
            <a:r>
              <a:rPr lang="en-US" altLang="en-US" dirty="0" err="1"/>
              <a:t>ovide</a:t>
            </a:r>
            <a:r>
              <a:rPr lang="en-US" altLang="en-US" dirty="0"/>
              <a:t> views of sources at different locations in the sky as they pass overhead. Another array of this type is at Kiso, to the north of Toyokawa. There is also a larger array at Toyokawa that electronically switches to different declination locations. (click) When more than one array is operating, the view of the same scintillating source at the same time provides heliospheric velocity by the correlation of the radio signal pattern across the surface of the Earth; a heliospheric density proxy is given by the level of the scintillation signal of each radio source.</a:t>
            </a:r>
          </a:p>
        </p:txBody>
      </p:sp>
    </p:spTree>
    <p:extLst>
      <p:ext uri="{BB962C8B-B14F-4D97-AF65-F5344CB8AC3E}">
        <p14:creationId xmlns:p14="http://schemas.microsoft.com/office/powerpoint/2010/main" val="386658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8DB7818D-6B4D-4A5D-98E1-594E99803F18}" type="slidenum">
              <a:rPr lang="en-US" altLang="en-US" sz="1200">
                <a:latin typeface="Times New Roman" panose="02020603050405020304" pitchFamily="18" charset="0"/>
              </a:rPr>
              <a:pPr>
                <a:spcBef>
                  <a:spcPct val="0"/>
                </a:spcBef>
                <a:buFontTx/>
                <a:buNone/>
              </a:pPr>
              <a:t>4</a:t>
            </a:fld>
            <a:endParaRPr lang="en-US" altLang="en-US" sz="120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57200" y="685800"/>
            <a:ext cx="6096000" cy="3429000"/>
          </a:xfrm>
          <a:ln/>
        </p:spPr>
      </p:sp>
      <p:sp>
        <p:nvSpPr>
          <p:cNvPr id="1126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 ISEE interplanetary scintillation 327 MHz remote-sensing cylindrical parabola near Mt. Fuji is shown. The array moves in declination to process has had much help in these analyses over the years.</a:t>
            </a:r>
          </a:p>
          <a:p>
            <a:pPr eaLnBrk="1" hangingPunct="1"/>
            <a:r>
              <a:rPr lang="en-US" altLang="en-US" dirty="0" err="1"/>
              <a:t>ovide</a:t>
            </a:r>
            <a:r>
              <a:rPr lang="en-US" altLang="en-US" dirty="0"/>
              <a:t> views of sources at different locations in the sky as they pass overhead. Another array of this type is at Kiso, to the north of Toyokawa. There is also a larger array at Toyokawa that electronically switches to different declination locations. (click) When more than one array is operating, the view of the same scintillating source at the same time provides heliospheric velocity by the correlation of the radio signal pattern across the surface of the Earth; a heliospheric density proxy is given by the level of the scintillation signal of each radio source.</a:t>
            </a:r>
          </a:p>
        </p:txBody>
      </p:sp>
    </p:spTree>
    <p:extLst>
      <p:ext uri="{BB962C8B-B14F-4D97-AF65-F5344CB8AC3E}">
        <p14:creationId xmlns:p14="http://schemas.microsoft.com/office/powerpoint/2010/main" val="391954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92A56-20AD-4740-AC34-22B12198C556}" type="slidenum">
              <a:rPr lang="en-US" altLang="en-US"/>
              <a:pPr/>
              <a:t>5</a:t>
            </a:fld>
            <a:endParaRPr lang="en-US" altLang="en-US"/>
          </a:p>
        </p:txBody>
      </p:sp>
      <p:sp>
        <p:nvSpPr>
          <p:cNvPr id="1518594" name="Rectangle 2"/>
          <p:cNvSpPr>
            <a:spLocks noGrp="1" noRot="1" noChangeAspect="1" noChangeArrowheads="1" noTextEdit="1"/>
          </p:cNvSpPr>
          <p:nvPr>
            <p:ph type="sldImg"/>
          </p:nvPr>
        </p:nvSpPr>
        <p:spPr>
          <a:xfrm>
            <a:off x="398463" y="695325"/>
            <a:ext cx="6188075" cy="3481388"/>
          </a:xfrm>
          <a:ln/>
        </p:spPr>
      </p:sp>
      <p:sp>
        <p:nvSpPr>
          <p:cNvPr id="1518595" name="Rectangle 3"/>
          <p:cNvSpPr>
            <a:spLocks noGrp="1" noChangeArrowheads="1"/>
          </p:cNvSpPr>
          <p:nvPr>
            <p:ph type="body" idx="1"/>
          </p:nvPr>
        </p:nvSpPr>
        <p:spPr>
          <a:xfrm>
            <a:off x="1066800" y="4419600"/>
            <a:ext cx="4857750" cy="3530600"/>
          </a:xfrm>
        </p:spPr>
        <p:txBody>
          <a:bodyPr/>
          <a:lstStyle/>
          <a:p>
            <a:r>
              <a:rPr lang="en-US" altLang="en-US" dirty="0"/>
              <a:t>To the upper left is the weighting from the Thomson-scattering</a:t>
            </a:r>
            <a:r>
              <a:rPr lang="en-US" altLang="en-US" baseline="0" dirty="0"/>
              <a:t> signal at three different elongations, 30, 60, and 90 degrees. I don’t like simulation very much but in this case, I have taken the SMEI tomographic analysis, and modified it to provide 3-D reconstructions with Thomson-Scattering pB data as well as from Brightness data. This modification will show how this iterative process works not only with brightness and tracking, but also including the pB/B ratio to converge to a solution of line-of-sight structure location for data that already has a 3-D location determined. By adding noise to the pB data we will then see how well the B-given structure survives. We also will find out how long it takes the current tomographic analysis to provide an answer at a given resolution over a given range of elongations.</a:t>
            </a:r>
            <a:endParaRPr lang="en-US" altLang="en-US" dirty="0"/>
          </a:p>
        </p:txBody>
      </p:sp>
    </p:spTree>
    <p:extLst>
      <p:ext uri="{BB962C8B-B14F-4D97-AF65-F5344CB8AC3E}">
        <p14:creationId xmlns:p14="http://schemas.microsoft.com/office/powerpoint/2010/main" val="171498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92A56-20AD-4740-AC34-22B12198C556}" type="slidenum">
              <a:rPr lang="en-US" altLang="en-US"/>
              <a:pPr/>
              <a:t>6</a:t>
            </a:fld>
            <a:endParaRPr lang="en-US" altLang="en-US"/>
          </a:p>
        </p:txBody>
      </p:sp>
      <p:sp>
        <p:nvSpPr>
          <p:cNvPr id="1518594" name="Rectangle 2"/>
          <p:cNvSpPr>
            <a:spLocks noGrp="1" noRot="1" noChangeAspect="1" noChangeArrowheads="1" noTextEdit="1"/>
          </p:cNvSpPr>
          <p:nvPr>
            <p:ph type="sldImg"/>
          </p:nvPr>
        </p:nvSpPr>
        <p:spPr>
          <a:xfrm>
            <a:off x="398463" y="695325"/>
            <a:ext cx="6188075" cy="3481388"/>
          </a:xfrm>
          <a:ln/>
        </p:spPr>
      </p:sp>
      <p:sp>
        <p:nvSpPr>
          <p:cNvPr id="1518595" name="Rectangle 3"/>
          <p:cNvSpPr>
            <a:spLocks noGrp="1" noChangeArrowheads="1"/>
          </p:cNvSpPr>
          <p:nvPr>
            <p:ph type="body" idx="1"/>
          </p:nvPr>
        </p:nvSpPr>
        <p:spPr>
          <a:xfrm>
            <a:off x="1066800" y="4419600"/>
            <a:ext cx="4857750" cy="3530600"/>
          </a:xfrm>
        </p:spPr>
        <p:txBody>
          <a:bodyPr/>
          <a:lstStyle/>
          <a:p>
            <a:r>
              <a:rPr lang="en-US" altLang="en-US" dirty="0"/>
              <a:t>To the upper left is the weighting from the Thomson-scattering</a:t>
            </a:r>
            <a:r>
              <a:rPr lang="en-US" altLang="en-US" baseline="0" dirty="0"/>
              <a:t> signal at three different elongations, 30, 60, and 90 degrees. I don’t like simulation very much but in this case, I have taken the SMEI tomographic analysis, and modified it to provide 3-D reconstructions with Thomson-Scattering pB data as well as from Brightness data. This modification will show how this iterative process works not only with brightness and tracking, but also including the pB/B ratio to converge to a solution of line-of-sight structure location for data that already has a 3-D location determined. By adding noise to the pB data we will then see how well the B-given structure survives. We also will find out how long it takes the current tomographic analysis to provide an answer at a given resolution over a given range of elongations.</a:t>
            </a:r>
            <a:endParaRPr lang="en-US" altLang="en-US" dirty="0"/>
          </a:p>
        </p:txBody>
      </p:sp>
    </p:spTree>
    <p:extLst>
      <p:ext uri="{BB962C8B-B14F-4D97-AF65-F5344CB8AC3E}">
        <p14:creationId xmlns:p14="http://schemas.microsoft.com/office/powerpoint/2010/main" val="239867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0B00E902-C303-487C-87D3-DFDC693EA618}" type="slidenum">
              <a:rPr lang="en-US" altLang="en-US" sz="1200">
                <a:latin typeface="Times New Roman" panose="02020603050405020304" pitchFamily="18" charset="0"/>
              </a:rPr>
              <a:pPr>
                <a:spcBef>
                  <a:spcPct val="0"/>
                </a:spcBef>
                <a:buFontTx/>
                <a:buNone/>
              </a:pPr>
              <a:t>7</a:t>
            </a:fld>
            <a:endParaRPr lang="en-US" altLang="en-US" sz="120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xfrm>
            <a:off x="457200" y="685800"/>
            <a:ext cx="6096000" cy="3429000"/>
          </a:xfrm>
          <a:ln/>
        </p:spPr>
      </p:sp>
      <p:sp>
        <p:nvSpPr>
          <p:cNvPr id="23556" name="Rectangle 3"/>
          <p:cNvSpPr>
            <a:spLocks noGrp="1" noChangeArrowheads="1"/>
          </p:cNvSpPr>
          <p:nvPr>
            <p:ph type="body" idx="1"/>
          </p:nvPr>
        </p:nvSpPr>
        <p:spPr>
          <a:noFill/>
        </p:spPr>
        <p:txBody>
          <a:bodyPr/>
          <a:lstStyle/>
          <a:p>
            <a:pPr eaLnBrk="1" hangingPunct="1"/>
            <a:r>
              <a:rPr lang="en-US" altLang="en-US" dirty="0"/>
              <a:t>UCSD has forecast background and CME solar wind conditions in real time at the Earth and throughout the heliosphere globally since the year 2000 with updates over this period at UCSD and at other locations around the world using a variety of different visualizations. Recently this has been used to drive the ENLIL 3-D MHD model, and to use ENLIL as a kernel in the tomographic result to provide comparative modeling results that can be accessed from this website (shown at top left on the website panel).</a:t>
            </a:r>
          </a:p>
        </p:txBody>
      </p:sp>
    </p:spTree>
    <p:extLst>
      <p:ext uri="{BB962C8B-B14F-4D97-AF65-F5344CB8AC3E}">
        <p14:creationId xmlns:p14="http://schemas.microsoft.com/office/powerpoint/2010/main" val="184381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0B00E902-C303-487C-87D3-DFDC693EA618}" type="slidenum">
              <a:rPr lang="en-US" altLang="en-US" sz="1200">
                <a:latin typeface="Times New Roman" panose="02020603050405020304" pitchFamily="18" charset="0"/>
              </a:rPr>
              <a:pPr>
                <a:spcBef>
                  <a:spcPct val="0"/>
                </a:spcBef>
                <a:buFontTx/>
                <a:buNone/>
              </a:pPr>
              <a:t>12</a:t>
            </a:fld>
            <a:endParaRPr lang="en-US" altLang="en-US" sz="120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xfrm>
            <a:off x="457200" y="685800"/>
            <a:ext cx="6096000" cy="3429000"/>
          </a:xfrm>
          <a:ln/>
        </p:spPr>
      </p:sp>
      <p:sp>
        <p:nvSpPr>
          <p:cNvPr id="23556" name="Rectangle 3"/>
          <p:cNvSpPr>
            <a:spLocks noGrp="1" noChangeArrowheads="1"/>
          </p:cNvSpPr>
          <p:nvPr>
            <p:ph type="body" idx="1"/>
          </p:nvPr>
        </p:nvSpPr>
        <p:spPr>
          <a:noFill/>
        </p:spPr>
        <p:txBody>
          <a:bodyPr/>
          <a:lstStyle/>
          <a:p>
            <a:pPr eaLnBrk="1" hangingPunct="1"/>
            <a:r>
              <a:rPr lang="en-US" altLang="en-US" dirty="0"/>
              <a:t>UCSD has forecast background and CME solar wind conditions in real time at the Earth and throughout the heliosphere globally since the year 2000 with updates over this period at UCSD and at other locations around the world using a variety of different visualizations. Recently this has been used to drive the ENLIL 3-D MHD model, and to use ENLIL as a kernel in the tomographic result to provide comparative modeling results that can be accessed from this website (shown at top left on the website panel).</a:t>
            </a:r>
          </a:p>
        </p:txBody>
      </p:sp>
    </p:spTree>
    <p:extLst>
      <p:ext uri="{BB962C8B-B14F-4D97-AF65-F5344CB8AC3E}">
        <p14:creationId xmlns:p14="http://schemas.microsoft.com/office/powerpoint/2010/main" val="3565028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0B00E902-C303-487C-87D3-DFDC693EA618}" type="slidenum">
              <a:rPr lang="en-US" altLang="en-US" sz="1200">
                <a:latin typeface="Times New Roman" panose="02020603050405020304" pitchFamily="18" charset="0"/>
              </a:rPr>
              <a:pPr>
                <a:spcBef>
                  <a:spcPct val="0"/>
                </a:spcBef>
                <a:buFontTx/>
                <a:buNone/>
              </a:pPr>
              <a:t>13</a:t>
            </a:fld>
            <a:endParaRPr lang="en-US" altLang="en-US" sz="120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xfrm>
            <a:off x="457200" y="685800"/>
            <a:ext cx="6096000" cy="3429000"/>
          </a:xfrm>
          <a:ln/>
        </p:spPr>
      </p:sp>
      <p:sp>
        <p:nvSpPr>
          <p:cNvPr id="23556" name="Rectangle 3"/>
          <p:cNvSpPr>
            <a:spLocks noGrp="1" noChangeArrowheads="1"/>
          </p:cNvSpPr>
          <p:nvPr>
            <p:ph type="body" idx="1"/>
          </p:nvPr>
        </p:nvSpPr>
        <p:spPr>
          <a:noFill/>
        </p:spPr>
        <p:txBody>
          <a:bodyPr/>
          <a:lstStyle/>
          <a:p>
            <a:pPr eaLnBrk="1" hangingPunct="1"/>
            <a:r>
              <a:rPr lang="en-US" altLang="en-US" dirty="0"/>
              <a:t>UCSD has forecast background and CME solar wind conditions in real time at the Earth and throughout the heliosphere globally since the year 2000 with updates over this period at UCSD and at other locations around the world using a variety of different visualizations. Recently this has been used to drive the ENLIL 3-D MHD model, and to use ENLIL as a kernel in the tomographic result to provide comparative modeling results that can be accessed from this website (shown at top left on the website panel).</a:t>
            </a:r>
          </a:p>
        </p:txBody>
      </p:sp>
    </p:spTree>
    <p:extLst>
      <p:ext uri="{BB962C8B-B14F-4D97-AF65-F5344CB8AC3E}">
        <p14:creationId xmlns:p14="http://schemas.microsoft.com/office/powerpoint/2010/main" val="337788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6"/>
          <p:cNvSpPr txBox="1">
            <a:spLocks noChangeArrowheads="1"/>
          </p:cNvSpPr>
          <p:nvPr userDrawn="1"/>
        </p:nvSpPr>
        <p:spPr bwMode="auto">
          <a:xfrm>
            <a:off x="812800" y="228600"/>
            <a:ext cx="1056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defRPr/>
            </a:pPr>
            <a:endParaRPr lang="en-US" altLang="en-US" sz="2400"/>
          </a:p>
        </p:txBody>
      </p:sp>
      <p:sp>
        <p:nvSpPr>
          <p:cNvPr id="22530" name="Rectangle 2"/>
          <p:cNvSpPr>
            <a:spLocks noGrp="1" noChangeArrowheads="1"/>
          </p:cNvSpPr>
          <p:nvPr>
            <p:ph type="subTitle" idx="1"/>
          </p:nvPr>
        </p:nvSpPr>
        <p:spPr>
          <a:xfrm>
            <a:off x="1727200" y="1143000"/>
            <a:ext cx="8534400" cy="4114800"/>
          </a:xfrm>
          <a:prstGeom prst="rect">
            <a:avLst/>
          </a:prstGeo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64696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609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447800"/>
            <a:ext cx="103632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2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46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3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609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14400" y="1447800"/>
            <a:ext cx="10363200" cy="4572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724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791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791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4212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5334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2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24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xmlns="" id="{5848BFA0-2B32-4497-B45A-C34A5941BBF9}"/>
              </a:ext>
            </a:extLst>
          </p:cNvPr>
          <p:cNvSpPr txBox="1">
            <a:spLocks noChangeArrowheads="1"/>
          </p:cNvSpPr>
          <p:nvPr userDrawn="1"/>
        </p:nvSpPr>
        <p:spPr bwMode="auto">
          <a:xfrm>
            <a:off x="0" y="-152400"/>
            <a:ext cx="12192000" cy="4924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600" b="1" i="0" u="none" strike="noStrike" kern="1200" dirty="0" smtClean="0">
                <a:solidFill>
                  <a:srgbClr val="0070C0"/>
                </a:solidFill>
                <a:effectLst/>
                <a:latin typeface="Arial" panose="020B0604020202020204" pitchFamily="34" charset="0"/>
                <a:ea typeface="+mn-ea"/>
                <a:cs typeface="+mn-cs"/>
              </a:rPr>
              <a:t>Recent Developments Using Interplanetary Scintillation (IPS) Tomography</a:t>
            </a:r>
            <a:endParaRPr lang="en-US" sz="2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 Box 7">
            <a:extLst>
              <a:ext uri="{FF2B5EF4-FFF2-40B4-BE49-F238E27FC236}">
                <a16:creationId xmlns:a16="http://schemas.microsoft.com/office/drawing/2014/main" xmlns="" id="{416F6357-55A6-42A1-B304-DD861C09E8B5}"/>
              </a:ext>
            </a:extLst>
          </p:cNvPr>
          <p:cNvSpPr txBox="1">
            <a:spLocks noChangeArrowheads="1"/>
          </p:cNvSpPr>
          <p:nvPr userDrawn="1"/>
        </p:nvSpPr>
        <p:spPr bwMode="auto">
          <a:xfrm>
            <a:off x="10820400" y="6629400"/>
            <a:ext cx="1371600" cy="215422"/>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800" b="1" dirty="0" smtClean="0">
                <a:solidFill>
                  <a:srgbClr val="FFCC00"/>
                </a:solidFill>
                <a:latin typeface="Arial" panose="020B0604020202020204" pitchFamily="34" charset="0"/>
                <a:cs typeface="Arial" panose="020B0604020202020204" pitchFamily="34" charset="0"/>
              </a:rPr>
              <a:t>CCMC WKSP</a:t>
            </a:r>
            <a:r>
              <a:rPr lang="en-US" altLang="en-US" sz="800" b="1" baseline="0" dirty="0" smtClean="0">
                <a:solidFill>
                  <a:srgbClr val="FFCC00"/>
                </a:solidFill>
                <a:latin typeface="Arial" panose="020B0604020202020204" pitchFamily="34" charset="0"/>
                <a:cs typeface="Arial" panose="020B0604020202020204" pitchFamily="34" charset="0"/>
              </a:rPr>
              <a:t> </a:t>
            </a:r>
            <a:r>
              <a:rPr lang="en-US" altLang="en-US" sz="800" b="1" dirty="0" smtClean="0">
                <a:solidFill>
                  <a:srgbClr val="FFCC00"/>
                </a:solidFill>
                <a:latin typeface="Arial" panose="020B0604020202020204" pitchFamily="34" charset="0"/>
                <a:cs typeface="Arial" panose="020B0604020202020204" pitchFamily="34" charset="0"/>
              </a:rPr>
              <a:t>06/09/2022</a:t>
            </a:r>
            <a:endParaRPr lang="en-US" altLang="en-US" sz="800" b="1" dirty="0">
              <a:solidFill>
                <a:srgbClr val="FFCC00"/>
              </a:solidFill>
              <a:latin typeface="Arial" panose="020B0604020202020204" pitchFamily="34" charset="0"/>
              <a:cs typeface="Arial" panose="020B0604020202020204" pitchFamily="34" charset="0"/>
            </a:endParaRPr>
          </a:p>
        </p:txBody>
      </p:sp>
      <p:sp>
        <p:nvSpPr>
          <p:cNvPr id="2" name="Line 8"/>
          <p:cNvSpPr>
            <a:spLocks noChangeShapeType="1"/>
          </p:cNvSpPr>
          <p:nvPr userDrawn="1"/>
        </p:nvSpPr>
        <p:spPr bwMode="auto">
          <a:xfrm>
            <a:off x="914400" y="331555"/>
            <a:ext cx="10363200"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50" r:id="rId3"/>
    <p:sldLayoutId id="2147483752" r:id="rId4"/>
    <p:sldLayoutId id="2147483753" r:id="rId5"/>
    <p:sldLayoutId id="2147483754" r:id="rId6"/>
    <p:sldLayoutId id="2147483756" r:id="rId7"/>
    <p:sldLayoutId id="2147483757" r:id="rId8"/>
    <p:sldLayoutId id="2147483758" r:id="rId9"/>
  </p:sldLayoutIdLst>
  <p:timing>
    <p:tnLst>
      <p:par>
        <p:cTn id="1" dur="indefinite" restart="never" nodeType="tmRoot"/>
      </p:par>
    </p:tnLst>
  </p:timing>
  <p:hf hdr="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Times New Roman" charset="0"/>
        </a:defRPr>
      </a:lvl2pPr>
      <a:lvl3pPr algn="ctr" rtl="0" eaLnBrk="0" fontAlgn="base" hangingPunct="0">
        <a:spcBef>
          <a:spcPct val="0"/>
        </a:spcBef>
        <a:spcAft>
          <a:spcPct val="0"/>
        </a:spcAft>
        <a:defRPr sz="2800">
          <a:solidFill>
            <a:schemeClr val="tx2"/>
          </a:solidFill>
          <a:latin typeface="Times New Roman" charset="0"/>
        </a:defRPr>
      </a:lvl3pPr>
      <a:lvl4pPr algn="ctr" rtl="0" eaLnBrk="0" fontAlgn="base" hangingPunct="0">
        <a:spcBef>
          <a:spcPct val="0"/>
        </a:spcBef>
        <a:spcAft>
          <a:spcPct val="0"/>
        </a:spcAft>
        <a:defRPr sz="2800">
          <a:solidFill>
            <a:schemeClr val="tx2"/>
          </a:solidFill>
          <a:latin typeface="Times New Roman" charset="0"/>
        </a:defRPr>
      </a:lvl4pPr>
      <a:lvl5pPr algn="ctr" rtl="0" eaLnBrk="0" fontAlgn="base" hangingPunct="0">
        <a:spcBef>
          <a:spcPct val="0"/>
        </a:spcBef>
        <a:spcAft>
          <a:spcPct val="0"/>
        </a:spcAft>
        <a:defRPr sz="2800">
          <a:solidFill>
            <a:schemeClr val="tx2"/>
          </a:solidFill>
          <a:latin typeface="Times New Roman" charset="0"/>
        </a:defRPr>
      </a:lvl5pPr>
      <a:lvl6pPr marL="457200" algn="ctr" rtl="0" fontAlgn="base">
        <a:spcBef>
          <a:spcPct val="0"/>
        </a:spcBef>
        <a:spcAft>
          <a:spcPct val="0"/>
        </a:spcAft>
        <a:defRPr sz="2800">
          <a:solidFill>
            <a:schemeClr val="tx2"/>
          </a:solidFill>
          <a:latin typeface="Times New Roman" charset="0"/>
        </a:defRPr>
      </a:lvl6pPr>
      <a:lvl7pPr marL="914400" algn="ctr" rtl="0" fontAlgn="base">
        <a:spcBef>
          <a:spcPct val="0"/>
        </a:spcBef>
        <a:spcAft>
          <a:spcPct val="0"/>
        </a:spcAft>
        <a:defRPr sz="2800">
          <a:solidFill>
            <a:schemeClr val="tx2"/>
          </a:solidFill>
          <a:latin typeface="Times New Roman" charset="0"/>
        </a:defRPr>
      </a:lvl7pPr>
      <a:lvl8pPr marL="1371600" algn="ctr" rtl="0" fontAlgn="base">
        <a:spcBef>
          <a:spcPct val="0"/>
        </a:spcBef>
        <a:spcAft>
          <a:spcPct val="0"/>
        </a:spcAft>
        <a:defRPr sz="2800">
          <a:solidFill>
            <a:schemeClr val="tx2"/>
          </a:solidFill>
          <a:latin typeface="Times New Roman" charset="0"/>
        </a:defRPr>
      </a:lvl8pPr>
      <a:lvl9pPr marL="1828800" algn="ctr" rtl="0" fontAlgn="base">
        <a:spcBef>
          <a:spcPct val="0"/>
        </a:spcBef>
        <a:spcAft>
          <a:spcPct val="0"/>
        </a:spcAft>
        <a:defRPr sz="2800">
          <a:solidFill>
            <a:schemeClr val="tx2"/>
          </a:solidFill>
          <a:latin typeface="Times New Roman" charset="0"/>
        </a:defRPr>
      </a:lvl9pPr>
    </p:titleStyle>
    <p:bodyStyle>
      <a:lvl1pPr marL="228600" indent="-228600" algn="l" rtl="0" eaLnBrk="0" fontAlgn="base" hangingPunct="0">
        <a:spcBef>
          <a:spcPct val="20000"/>
        </a:spcBef>
        <a:spcAft>
          <a:spcPct val="0"/>
        </a:spcAft>
        <a:buChar char="•"/>
        <a:defRPr sz="2000">
          <a:solidFill>
            <a:schemeClr val="tx1"/>
          </a:solidFill>
          <a:latin typeface="+mn-lt"/>
          <a:ea typeface="+mn-ea"/>
          <a:cs typeface="+mn-cs"/>
        </a:defRPr>
      </a:lvl1pPr>
      <a:lvl2pPr marL="571500" indent="-228600" algn="l" rtl="0" eaLnBrk="0" fontAlgn="base" hangingPunct="0">
        <a:spcBef>
          <a:spcPct val="20000"/>
        </a:spcBef>
        <a:spcAft>
          <a:spcPct val="0"/>
        </a:spcAft>
        <a:buChar char="–"/>
        <a:defRPr>
          <a:solidFill>
            <a:schemeClr val="tx1"/>
          </a:solidFill>
          <a:latin typeface="+mn-lt"/>
        </a:defRPr>
      </a:lvl2pPr>
      <a:lvl3pPr marL="914400" indent="-228600" algn="l" rtl="0" eaLnBrk="0" fontAlgn="base" hangingPunct="0">
        <a:spcBef>
          <a:spcPct val="20000"/>
        </a:spcBef>
        <a:spcAft>
          <a:spcPct val="0"/>
        </a:spcAft>
        <a:buChar char="•"/>
        <a:defRPr>
          <a:solidFill>
            <a:schemeClr val="tx1"/>
          </a:solidFill>
          <a:latin typeface="+mn-lt"/>
        </a:defRPr>
      </a:lvl3pPr>
      <a:lvl4pPr marL="12573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3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6.png"/><Relationship Id="rId5" Type="http://schemas.openxmlformats.org/officeDocument/2006/relationships/slideLayout" Target="../slideLayouts/slideLayout9.xml"/><Relationship Id="rId4" Type="http://schemas.openxmlformats.org/officeDocument/2006/relationships/video" Target="../media/media2.avi"/></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28600" y="934708"/>
            <a:ext cx="10439400" cy="527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None/>
            </a:pPr>
            <a:r>
              <a:rPr kumimoji="1" lang="en-US" altLang="en-US" sz="2400" b="1" dirty="0"/>
              <a:t>                                     </a:t>
            </a:r>
            <a:r>
              <a:rPr kumimoji="1" lang="en-US" altLang="en-US" b="1" u="sng" dirty="0" smtClean="0"/>
              <a:t>Bernard Jackson</a:t>
            </a:r>
            <a:r>
              <a:rPr kumimoji="1" lang="en-US" altLang="en-US" b="1" dirty="0" smtClean="0"/>
              <a:t> </a:t>
            </a:r>
            <a:r>
              <a:rPr kumimoji="1" lang="en-US" altLang="en-US" sz="1600" b="1" dirty="0"/>
              <a:t>(bvjackson@ucsd.edu)</a:t>
            </a:r>
          </a:p>
          <a:p>
            <a:pPr>
              <a:spcBef>
                <a:spcPct val="0"/>
              </a:spcBef>
              <a:buNone/>
            </a:pPr>
            <a:endParaRPr kumimoji="1" lang="en-US" altLang="en-US" sz="1000" b="1" dirty="0"/>
          </a:p>
          <a:p>
            <a:pPr>
              <a:spcBef>
                <a:spcPct val="0"/>
              </a:spcBef>
              <a:buNone/>
            </a:pPr>
            <a:endParaRPr kumimoji="1" lang="en-US" altLang="en-US" sz="800" b="1" dirty="0" smtClean="0"/>
          </a:p>
          <a:p>
            <a:pPr>
              <a:spcBef>
                <a:spcPct val="0"/>
              </a:spcBef>
              <a:buNone/>
            </a:pPr>
            <a:r>
              <a:rPr kumimoji="1" lang="en-US" altLang="en-US" sz="1600" b="1" dirty="0" smtClean="0"/>
              <a:t>	  </a:t>
            </a:r>
            <a:r>
              <a:rPr lang="en-US" sz="2400" b="1" dirty="0" smtClean="0">
                <a:effectLst/>
                <a:ea typeface="Times New Roman" panose="02020603050405020304" pitchFamily="18" charset="0"/>
                <a:cs typeface="Arial" panose="020B0604020202020204" pitchFamily="34" charset="0"/>
              </a:rPr>
              <a:t>Lucas </a:t>
            </a:r>
            <a:r>
              <a:rPr lang="en-US" sz="2400" b="1" dirty="0">
                <a:effectLst/>
                <a:ea typeface="Times New Roman" panose="02020603050405020304" pitchFamily="18" charset="0"/>
                <a:cs typeface="Arial" panose="020B0604020202020204" pitchFamily="34" charset="0"/>
              </a:rPr>
              <a:t>Cota, Matthew Bracamontes, </a:t>
            </a:r>
            <a:r>
              <a:rPr kumimoji="1" lang="en-US" altLang="en-US" sz="2400" b="1" dirty="0">
                <a:cs typeface="Arial" panose="020B0604020202020204" pitchFamily="34" charset="0"/>
              </a:rPr>
              <a:t>Andrew Buffington</a:t>
            </a:r>
            <a:endParaRPr lang="en-US" sz="2400" b="1" dirty="0">
              <a:effectLst/>
              <a:ea typeface="Times New Roman" panose="02020603050405020304" pitchFamily="18" charset="0"/>
              <a:cs typeface="Arial" panose="020B0604020202020204" pitchFamily="34" charset="0"/>
            </a:endParaRPr>
          </a:p>
          <a:p>
            <a:pPr>
              <a:spcBef>
                <a:spcPct val="0"/>
              </a:spcBef>
              <a:buNone/>
            </a:pPr>
            <a:endParaRPr lang="en-US" sz="400" i="1"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buNone/>
            </a:pPr>
            <a:r>
              <a:rPr lang="en-US" sz="1800" i="1" dirty="0">
                <a:ea typeface="Calibri" panose="020F0502020204030204" pitchFamily="34" charset="0"/>
                <a:cs typeface="Times New Roman" panose="02020603050405020304" pitchFamily="18" charset="0"/>
              </a:rPr>
              <a:t>                	      </a:t>
            </a:r>
            <a:r>
              <a:rPr lang="en-US" sz="1800" i="1" dirty="0" smtClean="0">
                <a:ea typeface="Calibri" panose="020F0502020204030204" pitchFamily="34" charset="0"/>
                <a:cs typeface="Times New Roman" panose="02020603050405020304" pitchFamily="18" charset="0"/>
              </a:rPr>
              <a:t> </a:t>
            </a:r>
            <a:r>
              <a:rPr lang="en-US" sz="1600" b="1" i="1" dirty="0">
                <a:effectLst/>
                <a:latin typeface="Arial" panose="020B0604020202020204" pitchFamily="34" charset="0"/>
                <a:ea typeface="Calibri" panose="020F0502020204030204" pitchFamily="34" charset="0"/>
                <a:cs typeface="Times New Roman" panose="02020603050405020304" pitchFamily="18" charset="0"/>
              </a:rPr>
              <a:t>Center for Astrophysics and Space Sciences, University of California, </a:t>
            </a:r>
          </a:p>
          <a:p>
            <a:pPr marL="0" marR="0">
              <a:lnSpc>
                <a:spcPct val="115000"/>
              </a:lnSpc>
              <a:spcBef>
                <a:spcPts val="0"/>
              </a:spcBef>
              <a:spcAft>
                <a:spcPts val="0"/>
              </a:spcAft>
              <a:buNone/>
            </a:pPr>
            <a:r>
              <a:rPr lang="en-US" sz="1600" b="1" i="1" dirty="0">
                <a:effectLst/>
                <a:ea typeface="Calibri" panose="020F0502020204030204" pitchFamily="34" charset="0"/>
                <a:cs typeface="Arial" panose="020B0604020202020204" pitchFamily="34" charset="0"/>
              </a:rPr>
              <a:t>                                                </a:t>
            </a:r>
            <a:r>
              <a:rPr lang="en-US" sz="1600" b="1" i="1" dirty="0" smtClean="0">
                <a:effectLst/>
                <a:ea typeface="Calibri" panose="020F0502020204030204" pitchFamily="34" charset="0"/>
                <a:cs typeface="Arial" panose="020B0604020202020204" pitchFamily="34" charset="0"/>
              </a:rPr>
              <a:t>San </a:t>
            </a:r>
            <a:r>
              <a:rPr lang="en-US" sz="1600" b="1" i="1" dirty="0">
                <a:effectLst/>
                <a:ea typeface="Calibri" panose="020F0502020204030204" pitchFamily="34" charset="0"/>
                <a:cs typeface="Arial" panose="020B0604020202020204" pitchFamily="34" charset="0"/>
              </a:rPr>
              <a:t>Diego, 9500 Gilman Drive, La Jolla, CA 92093-0424, USA</a:t>
            </a:r>
          </a:p>
          <a:p>
            <a:pPr algn="ctr">
              <a:spcBef>
                <a:spcPct val="0"/>
              </a:spcBef>
              <a:buFontTx/>
              <a:buNone/>
            </a:pPr>
            <a:endParaRPr lang="en-GB" altLang="en-US" sz="1600" dirty="0" smtClean="0">
              <a:cs typeface="Arial" panose="020B0604020202020204" pitchFamily="34" charset="0"/>
            </a:endParaRPr>
          </a:p>
          <a:p>
            <a:pPr algn="ctr">
              <a:spcBef>
                <a:spcPct val="0"/>
              </a:spcBef>
              <a:buFontTx/>
              <a:buNone/>
            </a:pPr>
            <a:r>
              <a:rPr lang="en-US" sz="2400" b="1" dirty="0" smtClean="0">
                <a:cs typeface="Arial" panose="020B0604020202020204" pitchFamily="34" charset="0"/>
              </a:rPr>
              <a:t>Dusan Odstrcil</a:t>
            </a:r>
          </a:p>
          <a:p>
            <a:pPr lvl="0" algn="ctr">
              <a:spcBef>
                <a:spcPct val="0"/>
              </a:spcBef>
              <a:buNone/>
              <a:defRPr/>
            </a:pPr>
            <a:r>
              <a:rPr lang="en-US" sz="1600" b="1" i="1" dirty="0"/>
              <a:t>George Mason University and NASA/GSFC</a:t>
            </a:r>
            <a:endParaRPr lang="en-US" sz="1600" dirty="0">
              <a:ea typeface="Times New Roman" panose="02020603050405020304" pitchFamily="18" charset="0"/>
              <a:cs typeface="Arial" panose="020B0604020202020204" pitchFamily="34" charset="0"/>
            </a:endParaRPr>
          </a:p>
          <a:p>
            <a:pPr algn="ctr">
              <a:spcBef>
                <a:spcPct val="0"/>
              </a:spcBef>
              <a:buFontTx/>
              <a:buNone/>
            </a:pPr>
            <a:endParaRPr lang="en-GB" altLang="en-US" sz="1600" dirty="0">
              <a:cs typeface="Arial" panose="020B0604020202020204" pitchFamily="34" charset="0"/>
            </a:endParaRPr>
          </a:p>
          <a:p>
            <a:pPr algn="ctr">
              <a:spcBef>
                <a:spcPct val="0"/>
              </a:spcBef>
              <a:buNone/>
            </a:pPr>
            <a:r>
              <a:rPr lang="en-US" sz="2400" b="1" dirty="0" smtClean="0">
                <a:cs typeface="Arial" panose="020B0604020202020204" pitchFamily="34" charset="0"/>
              </a:rPr>
              <a:t>Munetoshi Tokumaru, Ken’ichi Fujiki</a:t>
            </a:r>
          </a:p>
          <a:p>
            <a:pPr algn="ctr">
              <a:spcBef>
                <a:spcPct val="0"/>
              </a:spcBef>
              <a:buFontTx/>
              <a:buNone/>
            </a:pPr>
            <a:r>
              <a:rPr lang="en-US" sz="1600" b="1" i="1" dirty="0" smtClean="0">
                <a:cs typeface="Arial" panose="020B0604020202020204" pitchFamily="34" charset="0"/>
              </a:rPr>
              <a:t>I</a:t>
            </a:r>
            <a:r>
              <a:rPr lang="en-US" sz="1600" b="1" i="1" dirty="0" smtClean="0"/>
              <a:t>nstitute for Space-Earth Environmental Research, Nagoya University, Nagoya, Japan</a:t>
            </a:r>
          </a:p>
          <a:p>
            <a:pPr algn="ctr">
              <a:spcBef>
                <a:spcPct val="0"/>
              </a:spcBef>
              <a:buFontTx/>
              <a:buNone/>
            </a:pPr>
            <a:endParaRPr lang="en-US" sz="1600" b="1" i="1" dirty="0"/>
          </a:p>
          <a:p>
            <a:pPr algn="ctr">
              <a:spcBef>
                <a:spcPct val="0"/>
              </a:spcBef>
              <a:buFontTx/>
              <a:buNone/>
            </a:pPr>
            <a:r>
              <a:rPr lang="en-US" sz="2400" b="1" dirty="0" smtClean="0"/>
              <a:t>Richard Fallows</a:t>
            </a:r>
          </a:p>
          <a:p>
            <a:pPr algn="ctr">
              <a:spcBef>
                <a:spcPct val="0"/>
              </a:spcBef>
              <a:buNone/>
            </a:pPr>
            <a:r>
              <a:rPr lang="en-US" sz="1600" b="1" i="1" dirty="0"/>
              <a:t>ASTRON, the Netherlands Institute for Radio Astronomy, </a:t>
            </a:r>
            <a:r>
              <a:rPr lang="en-US" sz="1600" b="1" i="1" dirty="0" err="1" smtClean="0"/>
              <a:t>Dwingeloo</a:t>
            </a:r>
            <a:r>
              <a:rPr lang="en-US" sz="1600" b="1" i="1" dirty="0"/>
              <a:t>, The Netherlands</a:t>
            </a:r>
            <a:endParaRPr lang="en-US" sz="1600" b="1" dirty="0"/>
          </a:p>
          <a:p>
            <a:pPr marL="0" marR="0" algn="ctr">
              <a:lnSpc>
                <a:spcPct val="115000"/>
              </a:lnSpc>
              <a:spcBef>
                <a:spcPts val="0"/>
              </a:spcBef>
              <a:spcAft>
                <a:spcPts val="0"/>
              </a:spcAft>
              <a:buNone/>
            </a:pPr>
            <a:endParaRPr lang="en-US" sz="1600" dirty="0">
              <a:cs typeface="Arial" panose="020B0604020202020204" pitchFamily="34" charset="0"/>
            </a:endParaRPr>
          </a:p>
          <a:p>
            <a:pPr algn="ctr">
              <a:spcBef>
                <a:spcPct val="0"/>
              </a:spcBef>
              <a:buNone/>
            </a:pPr>
            <a:r>
              <a:rPr lang="en-US" sz="2400" b="1" dirty="0" smtClean="0"/>
              <a:t>Mario Bisi, David Barnes, </a:t>
            </a:r>
            <a:r>
              <a:rPr lang="en-US" sz="2400" b="1" dirty="0"/>
              <a:t>Oyuki Chang</a:t>
            </a:r>
            <a:endParaRPr lang="en-US" sz="2400" b="1" dirty="0" smtClean="0"/>
          </a:p>
          <a:p>
            <a:pPr algn="ctr">
              <a:spcBef>
                <a:spcPct val="0"/>
              </a:spcBef>
              <a:buNone/>
            </a:pPr>
            <a:r>
              <a:rPr lang="en-US" sz="1600" b="1" i="1" dirty="0" smtClean="0">
                <a:cs typeface="Arial" panose="020B0604020202020204" pitchFamily="34" charset="0"/>
              </a:rPr>
              <a:t>RAL Space, STFC Rutherford Appleton Laboratory, Harwell </a:t>
            </a:r>
            <a:r>
              <a:rPr lang="en-GB" sz="1600" b="1" i="1" dirty="0" smtClean="0">
                <a:cs typeface="Arial" panose="020B0604020202020204" pitchFamily="34" charset="0"/>
              </a:rPr>
              <a:t>Campus, </a:t>
            </a:r>
            <a:r>
              <a:rPr lang="en-US" sz="1600" b="1" i="1" dirty="0" err="1" smtClean="0">
                <a:cs typeface="Arial" panose="020B0604020202020204" pitchFamily="34" charset="0"/>
              </a:rPr>
              <a:t>Oxfordshire</a:t>
            </a:r>
            <a:r>
              <a:rPr lang="en-US" sz="1600" b="1" i="1" dirty="0" smtClean="0">
                <a:cs typeface="Arial" panose="020B0604020202020204" pitchFamily="34" charset="0"/>
              </a:rPr>
              <a:t>, </a:t>
            </a:r>
            <a:r>
              <a:rPr lang="en-GB" altLang="en-US" sz="1600" b="1" i="1" dirty="0" smtClean="0">
                <a:cs typeface="Arial" panose="020B0604020202020204" pitchFamily="34" charset="0"/>
              </a:rPr>
              <a:t>OX11 0QX, UK</a:t>
            </a:r>
          </a:p>
        </p:txBody>
      </p:sp>
      <p:pic>
        <p:nvPicPr>
          <p:cNvPr id="6" name="Picture 2" descr="IMG_2540_M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3062" y="951641"/>
            <a:ext cx="25498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2590800" y="6400800"/>
            <a:ext cx="5715000"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solidFill>
                  <a:srgbClr val="0000FF"/>
                </a:solidFill>
              </a:rPr>
              <a:t>http://ips.ucsd.edu/                 http</a:t>
            </a:r>
            <a:r>
              <a:rPr kumimoji="1" lang="en-US" altLang="en-US" sz="1600" b="1" dirty="0" smtClean="0">
                <a:solidFill>
                  <a:srgbClr val="0000FF"/>
                </a:solidFill>
              </a:rPr>
              <a:t>://ips.ucsd.edu/stereo</a:t>
            </a:r>
            <a:endParaRPr kumimoji="1" lang="en-US" altLang="en-US" sz="1600" b="1" dirty="0">
              <a:solidFill>
                <a:srgbClr val="0000FF"/>
              </a:solidFill>
            </a:endParaRPr>
          </a:p>
        </p:txBody>
      </p:sp>
      <p:sp>
        <p:nvSpPr>
          <p:cNvPr id="7" name="Text Box 8">
            <a:extLst>
              <a:ext uri="{FF2B5EF4-FFF2-40B4-BE49-F238E27FC236}">
                <a16:creationId xmlns:a16="http://schemas.microsoft.com/office/drawing/2014/main" xmlns="" id="{5848BFA0-2B32-4497-B45A-C34A5941BBF9}"/>
              </a:ext>
            </a:extLst>
          </p:cNvPr>
          <p:cNvSpPr txBox="1">
            <a:spLocks noChangeArrowheads="1"/>
          </p:cNvSpPr>
          <p:nvPr/>
        </p:nvSpPr>
        <p:spPr bwMode="auto">
          <a:xfrm>
            <a:off x="0" y="-152400"/>
            <a:ext cx="12192000" cy="8617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lvl="0" algn="ctr">
              <a:spcBef>
                <a:spcPts val="0"/>
              </a:spcBef>
              <a:spcAft>
                <a:spcPts val="0"/>
              </a:spcAft>
              <a:buNone/>
              <a:defRPr/>
            </a:pPr>
            <a:r>
              <a:rPr lang="en-US" sz="2600" b="1" i="0" u="none" strike="noStrike" kern="1200" dirty="0" smtClean="0">
                <a:solidFill>
                  <a:srgbClr val="0070C0"/>
                </a:solidFill>
                <a:effectLst/>
              </a:rPr>
              <a:t>Recent Developments Using Interplanetary Scintillation (IPS) Tomography:</a:t>
            </a:r>
            <a:r>
              <a:rPr lang="en-US" sz="2400" b="1" dirty="0" smtClean="0">
                <a:solidFill>
                  <a:srgbClr val="0070C0"/>
                </a:solidFill>
              </a:rPr>
              <a:t> </a:t>
            </a:r>
            <a:r>
              <a:rPr lang="en-US" sz="2400" b="1" dirty="0">
                <a:solidFill>
                  <a:srgbClr val="0070C0"/>
                </a:solidFill>
              </a:rPr>
              <a:t>Adjusting </a:t>
            </a:r>
            <a:r>
              <a:rPr lang="en-US" sz="2400" b="1" dirty="0" smtClean="0">
                <a:solidFill>
                  <a:srgbClr val="0070C0"/>
                </a:solidFill>
              </a:rPr>
              <a:t>IPS-Driven </a:t>
            </a:r>
            <a:r>
              <a:rPr lang="en-US" sz="2400" b="1" dirty="0">
                <a:solidFill>
                  <a:srgbClr val="0070C0"/>
                </a:solidFill>
              </a:rPr>
              <a:t>ENLIL to Work Better?</a:t>
            </a:r>
            <a:endParaRPr lang="en-US" sz="2600" b="1" dirty="0">
              <a:solidFill>
                <a:srgbClr val="0070C0"/>
              </a:solidFill>
              <a:effectLst/>
              <a:ea typeface="Times New Roman" panose="02020603050405020304" pitchFamily="18" charset="0"/>
              <a:cs typeface="Arial" panose="020B0604020202020204" pitchFamily="34" charset="0"/>
            </a:endParaRPr>
          </a:p>
        </p:txBody>
      </p:sp>
      <p:cxnSp>
        <p:nvCxnSpPr>
          <p:cNvPr id="9" name="Straight Connector 8"/>
          <p:cNvCxnSpPr/>
          <p:nvPr/>
        </p:nvCxnSpPr>
        <p:spPr bwMode="auto">
          <a:xfrm>
            <a:off x="904875" y="709354"/>
            <a:ext cx="10363200" cy="0"/>
          </a:xfrm>
          <a:prstGeom prst="line">
            <a:avLst/>
          </a:prstGeom>
          <a:solidFill>
            <a:schemeClr val="accent1"/>
          </a:solidFill>
          <a:ln w="571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34090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638800" y="3505200"/>
            <a:ext cx="5638800"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  Synoptic Cut at Earth</a:t>
            </a:r>
            <a:endParaRPr lang="en-US" altLang="en-US" sz="1600" b="1"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273" y="3790536"/>
            <a:ext cx="5096983" cy="254624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273" y="968881"/>
            <a:ext cx="5196602" cy="2598301"/>
          </a:xfrm>
          <a:prstGeom prst="rect">
            <a:avLst/>
          </a:prstGeom>
        </p:spPr>
      </p:pic>
      <p:sp>
        <p:nvSpPr>
          <p:cNvPr id="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 y="1447800"/>
            <a:ext cx="16941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A Good Recent      IPS CME Forecast</a:t>
            </a:r>
            <a:endParaRPr lang="en-US" altLang="en-US" sz="3000" b="1" dirty="0">
              <a:solidFill>
                <a:srgbClr val="660033"/>
              </a:solidFill>
              <a:latin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317" y="3883874"/>
            <a:ext cx="2819400" cy="27688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6317" y="932410"/>
            <a:ext cx="2824720" cy="2819556"/>
          </a:xfrm>
          <a:prstGeom prst="rect">
            <a:avLst/>
          </a:prstGeom>
        </p:spPr>
      </p:pic>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722222" y="508882"/>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2022/03/10 CME</a:t>
            </a:r>
            <a:endParaRPr lang="en-US" altLang="en-US" sz="2800" b="1" dirty="0">
              <a:solidFill>
                <a:srgbClr val="660033"/>
              </a:solidFill>
              <a:latin typeface="Arial" panose="020B0604020202020204" pitchFamily="34" charset="0"/>
            </a:endParaRPr>
          </a:p>
        </p:txBody>
      </p:sp>
      <p:sp>
        <p:nvSpPr>
          <p:cNvPr id="14" name="Text Box 3"/>
          <p:cNvSpPr txBox="1">
            <a:spLocks noChangeArrowheads="1"/>
          </p:cNvSpPr>
          <p:nvPr/>
        </p:nvSpPr>
        <p:spPr bwMode="auto">
          <a:xfrm>
            <a:off x="5802391" y="6336778"/>
            <a:ext cx="5513309"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Time Series Comparison   Pearson’s “R” Correlation</a:t>
            </a:r>
            <a:endParaRPr lang="en-US" altLang="en-US" sz="1600" b="1" dirty="0"/>
          </a:p>
        </p:txBody>
      </p:sp>
      <p:sp>
        <p:nvSpPr>
          <p:cNvPr id="10"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7244517" y="477612"/>
            <a:ext cx="3124200" cy="502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2022/03/12 21 UT</a:t>
            </a:r>
            <a:endParaRPr lang="en-US" altLang="en-US" sz="2800" b="1" dirty="0">
              <a:solidFill>
                <a:srgbClr val="660033"/>
              </a:solidFill>
              <a:latin typeface="Arial" panose="020B0604020202020204" pitchFamily="34" charset="0"/>
            </a:endParaRPr>
          </a:p>
        </p:txBody>
      </p:sp>
    </p:spTree>
    <p:extLst>
      <p:ext uri="{BB962C8B-B14F-4D97-AF65-F5344CB8AC3E}">
        <p14:creationId xmlns:p14="http://schemas.microsoft.com/office/powerpoint/2010/main" val="81545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744" y="969264"/>
            <a:ext cx="5193792" cy="259689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744" y="3794760"/>
            <a:ext cx="5094209" cy="2544856"/>
          </a:xfrm>
          <a:prstGeom prst="rect">
            <a:avLst/>
          </a:prstGeom>
        </p:spPr>
      </p:pic>
      <p:sp>
        <p:nvSpPr>
          <p:cNvPr id="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 y="1447800"/>
            <a:ext cx="16941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A Good Recent      IPS CME Forecast</a:t>
            </a:r>
            <a:endParaRPr lang="en-US" altLang="en-US" sz="3000" b="1" dirty="0">
              <a:solidFill>
                <a:srgbClr val="660033"/>
              </a:solidFill>
              <a:latin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317" y="3883874"/>
            <a:ext cx="2819400" cy="27688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6317" y="932410"/>
            <a:ext cx="2824720" cy="2819556"/>
          </a:xfrm>
          <a:prstGeom prst="rect">
            <a:avLst/>
          </a:prstGeom>
        </p:spPr>
      </p:pic>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722222" y="508882"/>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2022/03/10 CME</a:t>
            </a:r>
            <a:endParaRPr lang="en-US" altLang="en-US" sz="2800" b="1" dirty="0">
              <a:solidFill>
                <a:srgbClr val="660033"/>
              </a:solidFill>
              <a:latin typeface="Arial" panose="020B0604020202020204" pitchFamily="34" charset="0"/>
            </a:endParaRPr>
          </a:p>
        </p:txBody>
      </p:sp>
      <p:sp>
        <p:nvSpPr>
          <p:cNvPr id="14" name="Text Box 3"/>
          <p:cNvSpPr txBox="1">
            <a:spLocks noChangeArrowheads="1"/>
          </p:cNvSpPr>
          <p:nvPr/>
        </p:nvSpPr>
        <p:spPr bwMode="auto">
          <a:xfrm>
            <a:off x="5802391" y="6336778"/>
            <a:ext cx="5513309"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Time Series Comparison   Pearson’s “R” Correlation</a:t>
            </a:r>
            <a:endParaRPr lang="en-US" altLang="en-US" sz="1600" b="1" dirty="0"/>
          </a:p>
        </p:txBody>
      </p:sp>
      <p:sp>
        <p:nvSpPr>
          <p:cNvPr id="10"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7244517" y="477612"/>
            <a:ext cx="3124200" cy="502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2022/03/14 21 UT</a:t>
            </a:r>
            <a:endParaRPr lang="en-US" altLang="en-US" sz="2800" b="1" dirty="0">
              <a:solidFill>
                <a:srgbClr val="660033"/>
              </a:solidFill>
              <a:latin typeface="Arial" panose="020B0604020202020204" pitchFamily="34" charset="0"/>
            </a:endParaRPr>
          </a:p>
        </p:txBody>
      </p:sp>
      <p:sp>
        <p:nvSpPr>
          <p:cNvPr id="17" name="Text Box 3"/>
          <p:cNvSpPr txBox="1">
            <a:spLocks noChangeArrowheads="1"/>
          </p:cNvSpPr>
          <p:nvPr/>
        </p:nvSpPr>
        <p:spPr bwMode="auto">
          <a:xfrm>
            <a:off x="5638800" y="3505200"/>
            <a:ext cx="5638800"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  Synoptic Cut at Earth</a:t>
            </a:r>
            <a:endParaRPr lang="en-US" altLang="en-US" sz="1600" b="1" dirty="0"/>
          </a:p>
        </p:txBody>
      </p:sp>
    </p:spTree>
    <p:extLst>
      <p:ext uri="{BB962C8B-B14F-4D97-AF65-F5344CB8AC3E}">
        <p14:creationId xmlns:p14="http://schemas.microsoft.com/office/powerpoint/2010/main" val="296747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527" y="1600200"/>
            <a:ext cx="4107873" cy="2052124"/>
          </a:xfrm>
          <a:prstGeom prst="rect">
            <a:avLst/>
          </a:prstGeom>
        </p:spPr>
      </p:pic>
      <p:sp>
        <p:nvSpPr>
          <p:cNvPr id="25"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8534400" y="1176270"/>
            <a:ext cx="3392912"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GSM Bz Forecast</a:t>
            </a:r>
            <a:endParaRPr lang="en-US" altLang="en-US" sz="3000" b="1" dirty="0">
              <a:solidFill>
                <a:srgbClr val="660033"/>
              </a:solidFill>
              <a:latin typeface="Arial" panose="020B0604020202020204" pitchFamily="34" charset="0"/>
            </a:endParaRPr>
          </a:p>
        </p:txBody>
      </p:sp>
      <p:sp>
        <p:nvSpPr>
          <p:cNvPr id="22531" name="Text Box 3"/>
          <p:cNvSpPr txBox="1">
            <a:spLocks noChangeArrowheads="1"/>
          </p:cNvSpPr>
          <p:nvPr/>
        </p:nvSpPr>
        <p:spPr bwMode="auto">
          <a:xfrm>
            <a:off x="27432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22532"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rgbClr val="C00000"/>
                </a:solidFill>
              </a:rPr>
              <a:t>https://ips.ucsd.edu</a:t>
            </a:r>
            <a:r>
              <a:rPr lang="en-US" altLang="en-US" sz="1700" b="1" dirty="0" smtClean="0">
                <a:solidFill>
                  <a:schemeClr val="tx2"/>
                </a:solidFill>
              </a:rPr>
              <a:t>    </a:t>
            </a:r>
            <a:r>
              <a:rPr lang="en-US" altLang="en-US" sz="1700" b="1" dirty="0" smtClean="0">
                <a:solidFill>
                  <a:srgbClr val="C00000"/>
                </a:solidFill>
              </a:rPr>
              <a:t>https://ips.ucsd.edu/high_resolution_predictions</a:t>
            </a:r>
            <a:r>
              <a:rPr lang="en-US" altLang="en-US" sz="1700" b="1" dirty="0" smtClean="0">
                <a:solidFill>
                  <a:schemeClr val="tx2"/>
                </a:solidFill>
              </a:rPr>
              <a:t>   https://ips.ucsd.edu/experimentalforecasts </a:t>
            </a:r>
            <a:endParaRPr lang="en-US" altLang="en-US" sz="1700" b="1" dirty="0">
              <a:solidFill>
                <a:srgbClr val="0000FF"/>
              </a:solidFill>
            </a:endParaRPr>
          </a:p>
        </p:txBody>
      </p:sp>
      <p:sp>
        <p:nvSpPr>
          <p:cNvPr id="22533" name="Rectangle 5"/>
          <p:cNvSpPr>
            <a:spLocks noChangeArrowheads="1"/>
          </p:cNvSpPr>
          <p:nvPr/>
        </p:nvSpPr>
        <p:spPr bwMode="auto">
          <a:xfrm>
            <a:off x="172828" y="1355065"/>
            <a:ext cx="3632835" cy="68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UCSD and </a:t>
            </a:r>
            <a:r>
              <a:rPr lang="en-US" altLang="en-US" sz="2400" b="1" dirty="0" smtClean="0">
                <a:solidFill>
                  <a:schemeClr val="tx2"/>
                </a:solidFill>
              </a:rPr>
              <a:t>other IPS </a:t>
            </a:r>
            <a:r>
              <a:rPr lang="en-US" altLang="en-US" sz="2400" b="1" dirty="0">
                <a:solidFill>
                  <a:schemeClr val="tx2"/>
                </a:solidFill>
              </a:rPr>
              <a:t>Web pages </a:t>
            </a:r>
            <a:r>
              <a:rPr lang="en-US" altLang="en-US" sz="2400" b="1" dirty="0" smtClean="0">
                <a:solidFill>
                  <a:schemeClr val="tx2"/>
                </a:solidFill>
              </a:rPr>
              <a:t>(2022/05/06)</a:t>
            </a:r>
            <a:endParaRPr lang="en-US" altLang="en-US" sz="2400" b="1" dirty="0">
              <a:solidFill>
                <a:srgbClr val="0000FF"/>
              </a:solidFill>
            </a:endParaRPr>
          </a:p>
        </p:txBody>
      </p:sp>
      <p:sp>
        <p:nvSpPr>
          <p:cNvPr id="2253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8" name="Text Box 263">
            <a:extLst>
              <a:ext uri="{FF2B5EF4-FFF2-40B4-BE49-F238E27FC236}">
                <a16:creationId xmlns:a16="http://schemas.microsoft.com/office/drawing/2014/main" xmlns="" id="{396EBE90-10A6-4A72-A8EB-BB3A2F0434B9}"/>
              </a:ext>
            </a:extLst>
          </p:cNvPr>
          <p:cNvSpPr txBox="1">
            <a:spLocks noChangeAspect="1" noChangeArrowheads="1"/>
          </p:cNvSpPr>
          <p:nvPr/>
        </p:nvSpPr>
        <p:spPr bwMode="auto">
          <a:xfrm>
            <a:off x="3571148" y="2787425"/>
            <a:ext cx="4170247" cy="337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USCD: </a:t>
            </a:r>
            <a:r>
              <a:rPr lang="en-US" altLang="en-US" sz="1200" b="1" dirty="0">
                <a:solidFill>
                  <a:srgbClr val="0000FF"/>
                </a:solidFill>
                <a:latin typeface="Arial" panose="020B0604020202020204" pitchFamily="34" charset="0"/>
              </a:rPr>
              <a:t>https://ips.ucsd.edu/high_resolution_predictions</a:t>
            </a:r>
          </a:p>
        </p:txBody>
      </p:sp>
      <p:sp>
        <p:nvSpPr>
          <p:cNvPr id="9" name="Text Box 330">
            <a:extLst>
              <a:ext uri="{FF2B5EF4-FFF2-40B4-BE49-F238E27FC236}">
                <a16:creationId xmlns:a16="http://schemas.microsoft.com/office/drawing/2014/main" xmlns="" id="{92D1B430-357B-47A7-B39E-78CE218EDEC2}"/>
              </a:ext>
            </a:extLst>
          </p:cNvPr>
          <p:cNvSpPr txBox="1">
            <a:spLocks noChangeAspect="1" noChangeArrowheads="1"/>
          </p:cNvSpPr>
          <p:nvPr/>
        </p:nvSpPr>
        <p:spPr bwMode="auto">
          <a:xfrm>
            <a:off x="3571149" y="3169981"/>
            <a:ext cx="4559510" cy="31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CCMC:</a:t>
            </a:r>
            <a:r>
              <a:rPr lang="en-US" altLang="en-US" sz="1200" b="1" dirty="0">
                <a:solidFill>
                  <a:srgbClr val="0000FF"/>
                </a:solidFill>
                <a:latin typeface="Arial" panose="020B0604020202020204" pitchFamily="34" charset="0"/>
              </a:rPr>
              <a:t> https://iswa.ccmc.gsfc.nasa.gov/IswaSystemWebApp/</a:t>
            </a:r>
          </a:p>
        </p:txBody>
      </p:sp>
      <p:sp>
        <p:nvSpPr>
          <p:cNvPr id="10" name="Text Box 331">
            <a:extLst>
              <a:ext uri="{FF2B5EF4-FFF2-40B4-BE49-F238E27FC236}">
                <a16:creationId xmlns:a16="http://schemas.microsoft.com/office/drawing/2014/main" xmlns="" id="{F01324C2-8E6A-40C0-8B7B-B0B2EF27E07C}"/>
              </a:ext>
            </a:extLst>
          </p:cNvPr>
          <p:cNvSpPr txBox="1">
            <a:spLocks noChangeAspect="1" noChangeArrowheads="1"/>
          </p:cNvSpPr>
          <p:nvPr/>
        </p:nvSpPr>
        <p:spPr bwMode="auto">
          <a:xfrm>
            <a:off x="3571148" y="3571839"/>
            <a:ext cx="3857066" cy="39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KSWC:</a:t>
            </a:r>
            <a:r>
              <a:rPr lang="en-US" altLang="en-US" sz="1200" b="1" dirty="0">
                <a:solidFill>
                  <a:srgbClr val="0066FF"/>
                </a:solidFill>
                <a:latin typeface="Arial" panose="020B0604020202020204" pitchFamily="34" charset="0"/>
              </a:rPr>
              <a:t> </a:t>
            </a:r>
            <a:r>
              <a:rPr lang="en-US" altLang="en-US" sz="1200" b="1" dirty="0">
                <a:solidFill>
                  <a:srgbClr val="0000FF"/>
                </a:solidFill>
                <a:latin typeface="Arial" panose="020B0604020202020204" pitchFamily="34" charset="0"/>
              </a:rPr>
              <a:t>http://www.spaceweather.go.kr/models/ips</a:t>
            </a:r>
          </a:p>
        </p:txBody>
      </p:sp>
      <p:sp>
        <p:nvSpPr>
          <p:cNvPr id="11" name="Text Box 332">
            <a:extLst>
              <a:ext uri="{FF2B5EF4-FFF2-40B4-BE49-F238E27FC236}">
                <a16:creationId xmlns:a16="http://schemas.microsoft.com/office/drawing/2014/main" xmlns="" id="{EEFD86B2-406E-404E-885F-6218BCBCB7E1}"/>
              </a:ext>
            </a:extLst>
          </p:cNvPr>
          <p:cNvSpPr txBox="1">
            <a:spLocks noChangeAspect="1" noChangeArrowheads="1"/>
          </p:cNvSpPr>
          <p:nvPr/>
        </p:nvSpPr>
        <p:spPr bwMode="auto">
          <a:xfrm>
            <a:off x="3571148" y="3969832"/>
            <a:ext cx="4078440" cy="40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GMU:  </a:t>
            </a:r>
            <a:r>
              <a:rPr lang="en-US" altLang="en-US" sz="1200" b="1" dirty="0">
                <a:solidFill>
                  <a:srgbClr val="0000FF"/>
                </a:solidFill>
                <a:latin typeface="Arial" panose="020B0604020202020204" pitchFamily="34" charset="0"/>
              </a:rPr>
              <a:t> http://spaceweather.gmu.edu/projects/enlil/</a:t>
            </a:r>
          </a:p>
        </p:txBody>
      </p:sp>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0" y="1765645"/>
            <a:ext cx="1799753"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a:solidFill>
                  <a:srgbClr val="660033"/>
                </a:solidFill>
                <a:latin typeface="Arial" panose="020B0604020202020204" pitchFamily="34" charset="0"/>
              </a:rPr>
              <a:t>Websites:</a:t>
            </a:r>
          </a:p>
        </p:txBody>
      </p:sp>
      <p:sp>
        <p:nvSpPr>
          <p:cNvPr id="13" name="Text Box 263">
            <a:extLst>
              <a:ext uri="{FF2B5EF4-FFF2-40B4-BE49-F238E27FC236}">
                <a16:creationId xmlns:a16="http://schemas.microsoft.com/office/drawing/2014/main" xmlns="" id="{0DE5EB25-6CBE-4193-BF0E-AE086960A679}"/>
              </a:ext>
            </a:extLst>
          </p:cNvPr>
          <p:cNvSpPr txBox="1">
            <a:spLocks noChangeAspect="1" noChangeArrowheads="1"/>
          </p:cNvSpPr>
          <p:nvPr/>
        </p:nvSpPr>
        <p:spPr bwMode="auto">
          <a:xfrm>
            <a:off x="3581400" y="2362200"/>
            <a:ext cx="4116015" cy="36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ISEE:   </a:t>
            </a:r>
            <a:r>
              <a:rPr lang="en-US" altLang="en-US" sz="1200" b="1" dirty="0">
                <a:solidFill>
                  <a:srgbClr val="0000FF"/>
                </a:solidFill>
                <a:latin typeface="Arial" panose="020B0604020202020204" pitchFamily="34" charset="0"/>
              </a:rPr>
              <a:t>http://stsw1.stelab.nagoya-u.ac.jp/index-e.html</a:t>
            </a:r>
          </a:p>
        </p:txBody>
      </p:sp>
      <p:sp>
        <p:nvSpPr>
          <p:cNvPr id="16" name="Rectangle 5">
            <a:extLst>
              <a:ext uri="{FF2B5EF4-FFF2-40B4-BE49-F238E27FC236}">
                <a16:creationId xmlns:a16="http://schemas.microsoft.com/office/drawing/2014/main" xmlns="" id="{CE796A94-DEDA-4622-9C28-6738286F6973}"/>
              </a:ext>
            </a:extLst>
          </p:cNvPr>
          <p:cNvSpPr>
            <a:spLocks noChangeArrowheads="1"/>
          </p:cNvSpPr>
          <p:nvPr/>
        </p:nvSpPr>
        <p:spPr bwMode="auto">
          <a:xfrm>
            <a:off x="3831063" y="4488410"/>
            <a:ext cx="3934961" cy="10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600" b="1" dirty="0">
                <a:solidFill>
                  <a:srgbClr val="FF0000"/>
                </a:solidFill>
              </a:rPr>
              <a:t>Soon at the UK Met</a:t>
            </a:r>
          </a:p>
          <a:p>
            <a:pPr algn="ctr">
              <a:buNone/>
            </a:pPr>
            <a:r>
              <a:rPr lang="en-US" altLang="en-US" sz="1200" b="1" dirty="0">
                <a:solidFill>
                  <a:srgbClr val="0000FF"/>
                </a:solidFill>
              </a:rPr>
              <a:t>(Python scripting of UCSD analysis finished, </a:t>
            </a:r>
          </a:p>
          <a:p>
            <a:pPr algn="ctr">
              <a:buNone/>
            </a:pPr>
            <a:r>
              <a:rPr lang="en-US" altLang="en-US" sz="1200" b="1" dirty="0">
                <a:solidFill>
                  <a:srgbClr val="0000FF"/>
                </a:solidFill>
              </a:rPr>
              <a:t>Siegfried </a:t>
            </a:r>
            <a:r>
              <a:rPr lang="en-US" altLang="en-US" sz="1200" b="1" dirty="0" smtClean="0">
                <a:solidFill>
                  <a:srgbClr val="0000FF"/>
                </a:solidFill>
              </a:rPr>
              <a:t>Gonzi, </a:t>
            </a:r>
            <a:r>
              <a:rPr lang="en-US" altLang="en-US" sz="1200" b="1" dirty="0">
                <a:solidFill>
                  <a:srgbClr val="0000FF"/>
                </a:solidFill>
              </a:rPr>
              <a:t>UK Met)</a:t>
            </a:r>
          </a:p>
          <a:p>
            <a:pPr algn="ctr">
              <a:buNone/>
            </a:pPr>
            <a:r>
              <a:rPr lang="en-US" altLang="en-US" sz="1200" b="1" dirty="0">
                <a:solidFill>
                  <a:srgbClr val="0000FF"/>
                </a:solidFill>
              </a:rPr>
              <a:t>ENLIL Python scripting underway?</a:t>
            </a:r>
          </a:p>
          <a:p>
            <a:pPr algn="ctr">
              <a:buNone/>
            </a:pPr>
            <a:endParaRPr lang="en-US" altLang="en-US" sz="2400" b="1" dirty="0">
              <a:solidFill>
                <a:srgbClr val="0000FF"/>
              </a:solidFill>
            </a:endParaRPr>
          </a:p>
        </p:txBody>
      </p:sp>
      <p:cxnSp>
        <p:nvCxnSpPr>
          <p:cNvPr id="22" name="Straight Arrow Connector 21"/>
          <p:cNvCxnSpPr/>
          <p:nvPr/>
        </p:nvCxnSpPr>
        <p:spPr bwMode="auto">
          <a:xfrm>
            <a:off x="9829800" y="1981200"/>
            <a:ext cx="0" cy="576072"/>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28" name="Text Box 9">
            <a:extLst>
              <a:ext uri="{FF2B5EF4-FFF2-40B4-BE49-F238E27FC236}">
                <a16:creationId xmlns:a16="http://schemas.microsoft.com/office/drawing/2014/main" xmlns="" id="{AD2CF8BC-820C-46C4-958A-CECD1549BE3D}"/>
              </a:ext>
            </a:extLst>
          </p:cNvPr>
          <p:cNvSpPr txBox="1">
            <a:spLocks noChangeArrowheads="1"/>
          </p:cNvSpPr>
          <p:nvPr/>
        </p:nvSpPr>
        <p:spPr bwMode="auto">
          <a:xfrm>
            <a:off x="4113512" y="5333741"/>
            <a:ext cx="422541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marR="0" algn="ctr" eaLnBrk="0" fontAlgn="base" hangingPunct="0">
              <a:spcBef>
                <a:spcPts val="0"/>
              </a:spcBef>
              <a:spcAft>
                <a:spcPts val="0"/>
              </a:spcAft>
              <a:buNone/>
            </a:pPr>
            <a:r>
              <a:rPr lang="en-US" sz="1400" b="1" dirty="0">
                <a:effectLst/>
                <a:latin typeface="Arial" panose="020B0604020202020204" pitchFamily="34" charset="0"/>
                <a:ea typeface="Times New Roman" panose="02020603050405020304" pitchFamily="18" charset="0"/>
                <a:cs typeface="Arial" panose="020B0604020202020204" pitchFamily="34" charset="0"/>
              </a:rPr>
              <a:t>Jackson, B.V., </a:t>
            </a:r>
            <a:r>
              <a:rPr lang="en-US" sz="1400" b="1" i="1" dirty="0">
                <a:effectLst/>
                <a:latin typeface="Arial" panose="020B0604020202020204" pitchFamily="34" charset="0"/>
                <a:ea typeface="Times New Roman" panose="02020603050405020304" pitchFamily="18" charset="0"/>
                <a:cs typeface="Arial" panose="020B0604020202020204" pitchFamily="34" charset="0"/>
              </a:rPr>
              <a:t>et al., </a:t>
            </a:r>
            <a:r>
              <a:rPr lang="en-US" sz="1400" b="1" dirty="0">
                <a:effectLst/>
                <a:latin typeface="Arial" panose="020B0604020202020204" pitchFamily="34" charset="0"/>
                <a:ea typeface="Times New Roman" panose="02020603050405020304" pitchFamily="18" charset="0"/>
                <a:cs typeface="Arial" panose="020B0604020202020204" pitchFamily="34" charset="0"/>
              </a:rPr>
              <a:t>2019, </a:t>
            </a:r>
            <a:r>
              <a:rPr lang="en-US" sz="1400" b="1" i="1" kern="1200" dirty="0">
                <a:effectLst/>
                <a:latin typeface="Arial" panose="020B0604020202020204" pitchFamily="34" charset="0"/>
                <a:ea typeface="MS Mincho" panose="02020609040205080304" pitchFamily="49" charset="-128"/>
                <a:cs typeface="Arial" panose="020B0604020202020204" pitchFamily="34" charset="0"/>
              </a:rPr>
              <a:t>Space Weather</a:t>
            </a:r>
            <a:r>
              <a:rPr lang="en-US" sz="1400" b="1" i="1" kern="1200" dirty="0" smtClean="0">
                <a:effectLst/>
                <a:latin typeface="Arial" panose="020B0604020202020204" pitchFamily="34" charset="0"/>
                <a:ea typeface="MS Mincho" panose="02020609040205080304" pitchFamily="49" charset="-128"/>
                <a:cs typeface="Arial" panose="020B0604020202020204" pitchFamily="34" charset="0"/>
              </a:rPr>
              <a:t>,</a:t>
            </a:r>
          </a:p>
          <a:p>
            <a:pPr marR="0" algn="ctr" eaLnBrk="0" fontAlgn="base" hangingPunct="0">
              <a:spcBef>
                <a:spcPts val="0"/>
              </a:spcBef>
              <a:spcAft>
                <a:spcPts val="0"/>
              </a:spcAft>
              <a:buNone/>
            </a:pPr>
            <a:r>
              <a:rPr lang="en-US" sz="1400" b="1" kern="1200" dirty="0" smtClean="0">
                <a:effectLst/>
                <a:latin typeface="Arial" panose="020B0604020202020204" pitchFamily="34" charset="0"/>
                <a:ea typeface="MS Mincho" panose="02020609040205080304" pitchFamily="49" charset="-128"/>
                <a:cs typeface="Arial" panose="020B0604020202020204" pitchFamily="34" charset="0"/>
              </a:rPr>
              <a:t> </a:t>
            </a:r>
            <a:r>
              <a:rPr lang="en-US" sz="1400" b="1" kern="1200" dirty="0">
                <a:effectLst/>
                <a:latin typeface="Arial" panose="020B0604020202020204" pitchFamily="34" charset="0"/>
                <a:ea typeface="MS Mincho" panose="02020609040205080304" pitchFamily="49" charset="-128"/>
                <a:cs typeface="Arial" panose="020B0604020202020204" pitchFamily="34" charset="0"/>
              </a:rPr>
              <a:t>17, 639-652, doi: 10.1029/2018SW002098</a:t>
            </a:r>
            <a:r>
              <a:rPr lang="en-US" sz="1400" b="1" kern="1200" dirty="0" smtClean="0">
                <a:effectLst/>
                <a:latin typeface="Arial" panose="020B0604020202020204" pitchFamily="34" charset="0"/>
                <a:ea typeface="MS Mincho" panose="02020609040205080304" pitchFamily="49" charset="-128"/>
                <a:cs typeface="Arial" panose="020B0604020202020204" pitchFamily="34" charset="0"/>
              </a:rPr>
              <a:t>.</a:t>
            </a:r>
            <a:endParaRPr lang="en-US" sz="1400" b="1" dirty="0">
              <a:ea typeface="MS Mincho" panose="02020609040205080304" pitchFamily="49" charset="-128"/>
              <a:cs typeface="Arial" panose="020B0604020202020204" pitchFamily="34" charset="0"/>
            </a:endParaRPr>
          </a:p>
          <a:p>
            <a:pPr marR="0" algn="ctr" eaLnBrk="0" fontAlgn="base" hangingPunct="0">
              <a:spcBef>
                <a:spcPts val="0"/>
              </a:spcBef>
              <a:spcAft>
                <a:spcPts val="0"/>
              </a:spcAft>
              <a:buNone/>
            </a:pPr>
            <a:r>
              <a:rPr lang="en-US" sz="2000" b="1" dirty="0" smtClean="0">
                <a:effectLst/>
                <a:latin typeface="Arial" panose="020B0604020202020204" pitchFamily="34" charset="0"/>
                <a:ea typeface="MS Mincho" panose="02020609040205080304" pitchFamily="49" charset="-128"/>
                <a:cs typeface="Arial" panose="020B0604020202020204" pitchFamily="34" charset="0"/>
              </a:rPr>
              <a:t>Use of contingency Tables –</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p>
          <a:p>
            <a:pPr marR="0" algn="ctr" eaLnBrk="0" fontAlgn="base" hangingPunct="0">
              <a:spcBef>
                <a:spcPts val="0"/>
              </a:spcBef>
              <a:spcAft>
                <a:spcPts val="0"/>
              </a:spcAft>
              <a:buNone/>
            </a:pP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Hit </a:t>
            </a:r>
            <a:r>
              <a:rPr lang="en-US" sz="2000" b="1" dirty="0">
                <a:solidFill>
                  <a:srgbClr val="FF0000"/>
                </a:solidFill>
                <a:ea typeface="MS Mincho" panose="02020609040205080304" pitchFamily="49" charset="-128"/>
                <a:cs typeface="Arial" panose="020B0604020202020204" pitchFamily="34" charset="0"/>
              </a:rPr>
              <a:t>R</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ate ~80%! </a:t>
            </a:r>
            <a:r>
              <a:rPr lang="en-US" sz="2000" b="1" dirty="0" smtClean="0">
                <a:solidFill>
                  <a:srgbClr val="FF0000"/>
                </a:solidFill>
                <a:ea typeface="MS Mincho" panose="02020609040205080304" pitchFamily="49" charset="-128"/>
                <a:cs typeface="Arial" panose="020B0604020202020204" pitchFamily="34" charset="0"/>
              </a:rPr>
              <a:t>(data o</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ver 11 years)</a:t>
            </a:r>
            <a:endPar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3"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419600" y="1219200"/>
            <a:ext cx="2819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ISEE IPS Data</a:t>
            </a:r>
            <a:endParaRPr lang="en-US" altLang="en-US" sz="3000" b="1" dirty="0">
              <a:solidFill>
                <a:srgbClr val="660033"/>
              </a:solidFill>
              <a:latin typeface="Arial" panose="020B0604020202020204" pitchFamily="34" charset="0"/>
            </a:endParaRPr>
          </a:p>
        </p:txBody>
      </p:sp>
      <p:sp>
        <p:nvSpPr>
          <p:cNvPr id="2" name="Right Brace 1"/>
          <p:cNvSpPr/>
          <p:nvPr/>
        </p:nvSpPr>
        <p:spPr bwMode="auto">
          <a:xfrm>
            <a:off x="9982200" y="2494651"/>
            <a:ext cx="184481" cy="259983"/>
          </a:xfrm>
          <a:prstGeom prst="rightBrace">
            <a:avLst/>
          </a:prstGeom>
          <a:solidFill>
            <a:schemeClr val="bg1"/>
          </a:solid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5" name="Right Brace 4"/>
          <p:cNvSpPr/>
          <p:nvPr/>
        </p:nvSpPr>
        <p:spPr bwMode="auto">
          <a:xfrm rot="5400000">
            <a:off x="9769019" y="2891618"/>
            <a:ext cx="197762" cy="228600"/>
          </a:xfrm>
          <a:prstGeom prst="rightBrace">
            <a:avLst>
              <a:gd name="adj1" fmla="val 8333"/>
              <a:gd name="adj2" fmla="val 54161"/>
            </a:avLst>
          </a:prstGeom>
          <a:no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cxnSp>
        <p:nvCxnSpPr>
          <p:cNvPr id="6" name="Straight Arrow Connector 5"/>
          <p:cNvCxnSpPr/>
          <p:nvPr/>
        </p:nvCxnSpPr>
        <p:spPr bwMode="auto">
          <a:xfrm flipV="1">
            <a:off x="7152839" y="3047821"/>
            <a:ext cx="2140822" cy="2149451"/>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23" y="2088221"/>
            <a:ext cx="3043777" cy="223428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034" y="4484393"/>
            <a:ext cx="3806254" cy="1858994"/>
          </a:xfrm>
          <a:prstGeom prst="rect">
            <a:avLst/>
          </a:prstGeom>
        </p:spPr>
      </p:pic>
    </p:spTree>
    <p:extLst>
      <p:ext uri="{BB962C8B-B14F-4D97-AF65-F5344CB8AC3E}">
        <p14:creationId xmlns:p14="http://schemas.microsoft.com/office/powerpoint/2010/main" val="3230237908"/>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527" y="1600200"/>
            <a:ext cx="4107873" cy="2052124"/>
          </a:xfrm>
          <a:prstGeom prst="rect">
            <a:avLst/>
          </a:prstGeom>
        </p:spPr>
      </p:pic>
      <p:sp>
        <p:nvSpPr>
          <p:cNvPr id="25"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8534400" y="1176270"/>
            <a:ext cx="3392912"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GSM Bz Forecast</a:t>
            </a:r>
            <a:endParaRPr lang="en-US" altLang="en-US" sz="3000" b="1" dirty="0">
              <a:solidFill>
                <a:srgbClr val="660033"/>
              </a:solidFill>
              <a:latin typeface="Arial" panose="020B0604020202020204" pitchFamily="34" charset="0"/>
            </a:endParaRPr>
          </a:p>
        </p:txBody>
      </p:sp>
      <p:sp>
        <p:nvSpPr>
          <p:cNvPr id="22531" name="Text Box 3"/>
          <p:cNvSpPr txBox="1">
            <a:spLocks noChangeArrowheads="1"/>
          </p:cNvSpPr>
          <p:nvPr/>
        </p:nvSpPr>
        <p:spPr bwMode="auto">
          <a:xfrm>
            <a:off x="27432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22532"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rgbClr val="C00000"/>
                </a:solidFill>
              </a:rPr>
              <a:t>https://ips.ucsd.edu</a:t>
            </a:r>
            <a:r>
              <a:rPr lang="en-US" altLang="en-US" sz="1700" b="1" dirty="0" smtClean="0">
                <a:solidFill>
                  <a:schemeClr val="tx2"/>
                </a:solidFill>
              </a:rPr>
              <a:t>    </a:t>
            </a:r>
            <a:r>
              <a:rPr lang="en-US" altLang="en-US" sz="1700" b="1" dirty="0" smtClean="0">
                <a:solidFill>
                  <a:srgbClr val="C00000"/>
                </a:solidFill>
              </a:rPr>
              <a:t>https://ips.ucsd.edu/high_resolution_predictions</a:t>
            </a:r>
            <a:r>
              <a:rPr lang="en-US" altLang="en-US" sz="1700" b="1" dirty="0" smtClean="0">
                <a:solidFill>
                  <a:schemeClr val="tx2"/>
                </a:solidFill>
              </a:rPr>
              <a:t>   https://ips.ucsd.edu/experimentalforecasts </a:t>
            </a:r>
            <a:endParaRPr lang="en-US" altLang="en-US" sz="1700" b="1" dirty="0">
              <a:solidFill>
                <a:srgbClr val="0000FF"/>
              </a:solidFill>
            </a:endParaRPr>
          </a:p>
        </p:txBody>
      </p:sp>
      <p:sp>
        <p:nvSpPr>
          <p:cNvPr id="22533" name="Rectangle 5"/>
          <p:cNvSpPr>
            <a:spLocks noChangeArrowheads="1"/>
          </p:cNvSpPr>
          <p:nvPr/>
        </p:nvSpPr>
        <p:spPr bwMode="auto">
          <a:xfrm>
            <a:off x="172828" y="1355065"/>
            <a:ext cx="3632835" cy="68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UCSD and </a:t>
            </a:r>
            <a:r>
              <a:rPr lang="en-US" altLang="en-US" sz="2400" b="1" dirty="0" smtClean="0">
                <a:solidFill>
                  <a:schemeClr val="tx2"/>
                </a:solidFill>
              </a:rPr>
              <a:t>other IPS </a:t>
            </a:r>
            <a:r>
              <a:rPr lang="en-US" altLang="en-US" sz="2400" b="1" dirty="0">
                <a:solidFill>
                  <a:schemeClr val="tx2"/>
                </a:solidFill>
              </a:rPr>
              <a:t>Web pages </a:t>
            </a:r>
            <a:r>
              <a:rPr lang="en-US" altLang="en-US" sz="2400" b="1" dirty="0" smtClean="0">
                <a:solidFill>
                  <a:schemeClr val="tx2"/>
                </a:solidFill>
              </a:rPr>
              <a:t>(2022/05/06)</a:t>
            </a:r>
            <a:endParaRPr lang="en-US" altLang="en-US" sz="2400" b="1" dirty="0">
              <a:solidFill>
                <a:srgbClr val="0000FF"/>
              </a:solidFill>
            </a:endParaRPr>
          </a:p>
        </p:txBody>
      </p:sp>
      <p:sp>
        <p:nvSpPr>
          <p:cNvPr id="2253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8" name="Text Box 263">
            <a:extLst>
              <a:ext uri="{FF2B5EF4-FFF2-40B4-BE49-F238E27FC236}">
                <a16:creationId xmlns:a16="http://schemas.microsoft.com/office/drawing/2014/main" xmlns="" id="{396EBE90-10A6-4A72-A8EB-BB3A2F0434B9}"/>
              </a:ext>
            </a:extLst>
          </p:cNvPr>
          <p:cNvSpPr txBox="1">
            <a:spLocks noChangeAspect="1" noChangeArrowheads="1"/>
          </p:cNvSpPr>
          <p:nvPr/>
        </p:nvSpPr>
        <p:spPr bwMode="auto">
          <a:xfrm>
            <a:off x="3571148" y="2787425"/>
            <a:ext cx="4170247" cy="337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USCD: </a:t>
            </a:r>
            <a:r>
              <a:rPr lang="en-US" altLang="en-US" sz="1200" b="1" dirty="0">
                <a:solidFill>
                  <a:srgbClr val="0000FF"/>
                </a:solidFill>
                <a:latin typeface="Arial" panose="020B0604020202020204" pitchFamily="34" charset="0"/>
              </a:rPr>
              <a:t>https://ips.ucsd.edu/high_resolution_predictions</a:t>
            </a:r>
          </a:p>
        </p:txBody>
      </p:sp>
      <p:sp>
        <p:nvSpPr>
          <p:cNvPr id="9" name="Text Box 330">
            <a:extLst>
              <a:ext uri="{FF2B5EF4-FFF2-40B4-BE49-F238E27FC236}">
                <a16:creationId xmlns:a16="http://schemas.microsoft.com/office/drawing/2014/main" xmlns="" id="{92D1B430-357B-47A7-B39E-78CE218EDEC2}"/>
              </a:ext>
            </a:extLst>
          </p:cNvPr>
          <p:cNvSpPr txBox="1">
            <a:spLocks noChangeAspect="1" noChangeArrowheads="1"/>
          </p:cNvSpPr>
          <p:nvPr/>
        </p:nvSpPr>
        <p:spPr bwMode="auto">
          <a:xfrm>
            <a:off x="3571149" y="3169981"/>
            <a:ext cx="4559510" cy="31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CCMC:</a:t>
            </a:r>
            <a:r>
              <a:rPr lang="en-US" altLang="en-US" sz="1200" b="1" dirty="0">
                <a:solidFill>
                  <a:srgbClr val="0000FF"/>
                </a:solidFill>
                <a:latin typeface="Arial" panose="020B0604020202020204" pitchFamily="34" charset="0"/>
              </a:rPr>
              <a:t> https://iswa.ccmc.gsfc.nasa.gov/IswaSystemWebApp/</a:t>
            </a:r>
          </a:p>
        </p:txBody>
      </p:sp>
      <p:sp>
        <p:nvSpPr>
          <p:cNvPr id="10" name="Text Box 331">
            <a:extLst>
              <a:ext uri="{FF2B5EF4-FFF2-40B4-BE49-F238E27FC236}">
                <a16:creationId xmlns:a16="http://schemas.microsoft.com/office/drawing/2014/main" xmlns="" id="{F01324C2-8E6A-40C0-8B7B-B0B2EF27E07C}"/>
              </a:ext>
            </a:extLst>
          </p:cNvPr>
          <p:cNvSpPr txBox="1">
            <a:spLocks noChangeAspect="1" noChangeArrowheads="1"/>
          </p:cNvSpPr>
          <p:nvPr/>
        </p:nvSpPr>
        <p:spPr bwMode="auto">
          <a:xfrm>
            <a:off x="3571148" y="3571839"/>
            <a:ext cx="3857066" cy="39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KSWC:</a:t>
            </a:r>
            <a:r>
              <a:rPr lang="en-US" altLang="en-US" sz="1200" b="1" dirty="0">
                <a:solidFill>
                  <a:srgbClr val="0066FF"/>
                </a:solidFill>
                <a:latin typeface="Arial" panose="020B0604020202020204" pitchFamily="34" charset="0"/>
              </a:rPr>
              <a:t> </a:t>
            </a:r>
            <a:r>
              <a:rPr lang="en-US" altLang="en-US" sz="1200" b="1" dirty="0">
                <a:solidFill>
                  <a:srgbClr val="0000FF"/>
                </a:solidFill>
                <a:latin typeface="Arial" panose="020B0604020202020204" pitchFamily="34" charset="0"/>
              </a:rPr>
              <a:t>http://www.spaceweather.go.kr/models/ips</a:t>
            </a:r>
          </a:p>
        </p:txBody>
      </p:sp>
      <p:sp>
        <p:nvSpPr>
          <p:cNvPr id="11" name="Text Box 332">
            <a:extLst>
              <a:ext uri="{FF2B5EF4-FFF2-40B4-BE49-F238E27FC236}">
                <a16:creationId xmlns:a16="http://schemas.microsoft.com/office/drawing/2014/main" xmlns="" id="{EEFD86B2-406E-404E-885F-6218BCBCB7E1}"/>
              </a:ext>
            </a:extLst>
          </p:cNvPr>
          <p:cNvSpPr txBox="1">
            <a:spLocks noChangeAspect="1" noChangeArrowheads="1"/>
          </p:cNvSpPr>
          <p:nvPr/>
        </p:nvSpPr>
        <p:spPr bwMode="auto">
          <a:xfrm>
            <a:off x="3571148" y="3969832"/>
            <a:ext cx="4078440" cy="40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GMU:  </a:t>
            </a:r>
            <a:r>
              <a:rPr lang="en-US" altLang="en-US" sz="1200" b="1" dirty="0">
                <a:solidFill>
                  <a:srgbClr val="0000FF"/>
                </a:solidFill>
                <a:latin typeface="Arial" panose="020B0604020202020204" pitchFamily="34" charset="0"/>
              </a:rPr>
              <a:t> http://spaceweather.gmu.edu/projects/enlil/</a:t>
            </a:r>
          </a:p>
        </p:txBody>
      </p:sp>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0" y="1765645"/>
            <a:ext cx="1799753"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a:solidFill>
                  <a:srgbClr val="660033"/>
                </a:solidFill>
                <a:latin typeface="Arial" panose="020B0604020202020204" pitchFamily="34" charset="0"/>
              </a:rPr>
              <a:t>Websites:</a:t>
            </a:r>
          </a:p>
        </p:txBody>
      </p:sp>
      <p:sp>
        <p:nvSpPr>
          <p:cNvPr id="13" name="Text Box 263">
            <a:extLst>
              <a:ext uri="{FF2B5EF4-FFF2-40B4-BE49-F238E27FC236}">
                <a16:creationId xmlns:a16="http://schemas.microsoft.com/office/drawing/2014/main" xmlns="" id="{0DE5EB25-6CBE-4193-BF0E-AE086960A679}"/>
              </a:ext>
            </a:extLst>
          </p:cNvPr>
          <p:cNvSpPr txBox="1">
            <a:spLocks noChangeAspect="1" noChangeArrowheads="1"/>
          </p:cNvSpPr>
          <p:nvPr/>
        </p:nvSpPr>
        <p:spPr bwMode="auto">
          <a:xfrm>
            <a:off x="3581400" y="2362200"/>
            <a:ext cx="4116015" cy="36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ISEE:   </a:t>
            </a:r>
            <a:r>
              <a:rPr lang="en-US" altLang="en-US" sz="1200" b="1" dirty="0">
                <a:solidFill>
                  <a:srgbClr val="0000FF"/>
                </a:solidFill>
                <a:latin typeface="Arial" panose="020B0604020202020204" pitchFamily="34" charset="0"/>
              </a:rPr>
              <a:t>http://stsw1.stelab.nagoya-u.ac.jp/index-e.html</a:t>
            </a:r>
          </a:p>
        </p:txBody>
      </p:sp>
      <p:sp>
        <p:nvSpPr>
          <p:cNvPr id="16" name="Rectangle 5">
            <a:extLst>
              <a:ext uri="{FF2B5EF4-FFF2-40B4-BE49-F238E27FC236}">
                <a16:creationId xmlns:a16="http://schemas.microsoft.com/office/drawing/2014/main" xmlns="" id="{CE796A94-DEDA-4622-9C28-6738286F6973}"/>
              </a:ext>
            </a:extLst>
          </p:cNvPr>
          <p:cNvSpPr>
            <a:spLocks noChangeArrowheads="1"/>
          </p:cNvSpPr>
          <p:nvPr/>
        </p:nvSpPr>
        <p:spPr bwMode="auto">
          <a:xfrm>
            <a:off x="3831063" y="4488410"/>
            <a:ext cx="3934961" cy="10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600" b="1" dirty="0">
                <a:solidFill>
                  <a:srgbClr val="FF0000"/>
                </a:solidFill>
              </a:rPr>
              <a:t>Soon at the UK Met</a:t>
            </a:r>
          </a:p>
          <a:p>
            <a:pPr algn="ctr">
              <a:buNone/>
            </a:pPr>
            <a:r>
              <a:rPr lang="en-US" altLang="en-US" sz="1200" b="1" dirty="0">
                <a:solidFill>
                  <a:srgbClr val="0000FF"/>
                </a:solidFill>
              </a:rPr>
              <a:t>(Python scripting of UCSD analysis finished, </a:t>
            </a:r>
          </a:p>
          <a:p>
            <a:pPr algn="ctr">
              <a:buNone/>
            </a:pPr>
            <a:r>
              <a:rPr lang="en-US" altLang="en-US" sz="1200" b="1" dirty="0">
                <a:solidFill>
                  <a:srgbClr val="0000FF"/>
                </a:solidFill>
              </a:rPr>
              <a:t>Siegfried </a:t>
            </a:r>
            <a:r>
              <a:rPr lang="en-US" altLang="en-US" sz="1200" b="1" dirty="0" smtClean="0">
                <a:solidFill>
                  <a:srgbClr val="0000FF"/>
                </a:solidFill>
              </a:rPr>
              <a:t>Gonzi, </a:t>
            </a:r>
            <a:r>
              <a:rPr lang="en-US" altLang="en-US" sz="1200" b="1" dirty="0">
                <a:solidFill>
                  <a:srgbClr val="0000FF"/>
                </a:solidFill>
              </a:rPr>
              <a:t>UK Met)</a:t>
            </a:r>
          </a:p>
          <a:p>
            <a:pPr algn="ctr">
              <a:buNone/>
            </a:pPr>
            <a:r>
              <a:rPr lang="en-US" altLang="en-US" sz="1200" b="1" dirty="0">
                <a:solidFill>
                  <a:srgbClr val="0000FF"/>
                </a:solidFill>
              </a:rPr>
              <a:t>ENLIL Python scripting underway?</a:t>
            </a:r>
          </a:p>
          <a:p>
            <a:pPr algn="ctr">
              <a:buNone/>
            </a:pPr>
            <a:endParaRPr lang="en-US" altLang="en-US" sz="2400" b="1" dirty="0">
              <a:solidFill>
                <a:srgbClr val="0000FF"/>
              </a:solidFill>
            </a:endParaRPr>
          </a:p>
        </p:txBody>
      </p:sp>
      <p:cxnSp>
        <p:nvCxnSpPr>
          <p:cNvPr id="22" name="Straight Arrow Connector 21"/>
          <p:cNvCxnSpPr/>
          <p:nvPr/>
        </p:nvCxnSpPr>
        <p:spPr bwMode="auto">
          <a:xfrm>
            <a:off x="9829800" y="1981200"/>
            <a:ext cx="0" cy="576072"/>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28" name="Text Box 9">
            <a:extLst>
              <a:ext uri="{FF2B5EF4-FFF2-40B4-BE49-F238E27FC236}">
                <a16:creationId xmlns:a16="http://schemas.microsoft.com/office/drawing/2014/main" xmlns="" id="{AD2CF8BC-820C-46C4-958A-CECD1549BE3D}"/>
              </a:ext>
            </a:extLst>
          </p:cNvPr>
          <p:cNvSpPr txBox="1">
            <a:spLocks noChangeArrowheads="1"/>
          </p:cNvSpPr>
          <p:nvPr/>
        </p:nvSpPr>
        <p:spPr bwMode="auto">
          <a:xfrm>
            <a:off x="4113512" y="5333741"/>
            <a:ext cx="422541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marR="0" algn="ctr" eaLnBrk="0" fontAlgn="base" hangingPunct="0">
              <a:spcBef>
                <a:spcPts val="0"/>
              </a:spcBef>
              <a:spcAft>
                <a:spcPts val="0"/>
              </a:spcAft>
              <a:buNone/>
            </a:pPr>
            <a:r>
              <a:rPr lang="en-US" sz="1400" b="1" dirty="0">
                <a:effectLst/>
                <a:latin typeface="Arial" panose="020B0604020202020204" pitchFamily="34" charset="0"/>
                <a:ea typeface="Times New Roman" panose="02020603050405020304" pitchFamily="18" charset="0"/>
                <a:cs typeface="Arial" panose="020B0604020202020204" pitchFamily="34" charset="0"/>
              </a:rPr>
              <a:t>Jackson, B.V., </a:t>
            </a:r>
            <a:r>
              <a:rPr lang="en-US" sz="1400" b="1" i="1" dirty="0">
                <a:effectLst/>
                <a:latin typeface="Arial" panose="020B0604020202020204" pitchFamily="34" charset="0"/>
                <a:ea typeface="Times New Roman" panose="02020603050405020304" pitchFamily="18" charset="0"/>
                <a:cs typeface="Arial" panose="020B0604020202020204" pitchFamily="34" charset="0"/>
              </a:rPr>
              <a:t>et al., </a:t>
            </a:r>
            <a:r>
              <a:rPr lang="en-US" sz="1400" b="1" dirty="0">
                <a:effectLst/>
                <a:latin typeface="Arial" panose="020B0604020202020204" pitchFamily="34" charset="0"/>
                <a:ea typeface="Times New Roman" panose="02020603050405020304" pitchFamily="18" charset="0"/>
                <a:cs typeface="Arial" panose="020B0604020202020204" pitchFamily="34" charset="0"/>
              </a:rPr>
              <a:t>2019, </a:t>
            </a:r>
            <a:r>
              <a:rPr lang="en-US" sz="1400" b="1" i="1" kern="1200" dirty="0">
                <a:effectLst/>
                <a:latin typeface="Arial" panose="020B0604020202020204" pitchFamily="34" charset="0"/>
                <a:ea typeface="MS Mincho" panose="02020609040205080304" pitchFamily="49" charset="-128"/>
                <a:cs typeface="Arial" panose="020B0604020202020204" pitchFamily="34" charset="0"/>
              </a:rPr>
              <a:t>Space Weather</a:t>
            </a:r>
            <a:r>
              <a:rPr lang="en-US" sz="1400" b="1" i="1" kern="1200" dirty="0" smtClean="0">
                <a:effectLst/>
                <a:latin typeface="Arial" panose="020B0604020202020204" pitchFamily="34" charset="0"/>
                <a:ea typeface="MS Mincho" panose="02020609040205080304" pitchFamily="49" charset="-128"/>
                <a:cs typeface="Arial" panose="020B0604020202020204" pitchFamily="34" charset="0"/>
              </a:rPr>
              <a:t>,</a:t>
            </a:r>
          </a:p>
          <a:p>
            <a:pPr marR="0" algn="ctr" eaLnBrk="0" fontAlgn="base" hangingPunct="0">
              <a:spcBef>
                <a:spcPts val="0"/>
              </a:spcBef>
              <a:spcAft>
                <a:spcPts val="0"/>
              </a:spcAft>
              <a:buNone/>
            </a:pPr>
            <a:r>
              <a:rPr lang="en-US" sz="1400" b="1" kern="1200" dirty="0" smtClean="0">
                <a:effectLst/>
                <a:latin typeface="Arial" panose="020B0604020202020204" pitchFamily="34" charset="0"/>
                <a:ea typeface="MS Mincho" panose="02020609040205080304" pitchFamily="49" charset="-128"/>
                <a:cs typeface="Arial" panose="020B0604020202020204" pitchFamily="34" charset="0"/>
              </a:rPr>
              <a:t> </a:t>
            </a:r>
            <a:r>
              <a:rPr lang="en-US" sz="1400" b="1" kern="1200" dirty="0">
                <a:effectLst/>
                <a:latin typeface="Arial" panose="020B0604020202020204" pitchFamily="34" charset="0"/>
                <a:ea typeface="MS Mincho" panose="02020609040205080304" pitchFamily="49" charset="-128"/>
                <a:cs typeface="Arial" panose="020B0604020202020204" pitchFamily="34" charset="0"/>
              </a:rPr>
              <a:t>17, 639-652, doi: 10.1029/2018SW002098</a:t>
            </a:r>
            <a:r>
              <a:rPr lang="en-US" sz="1400" b="1" kern="1200" dirty="0" smtClean="0">
                <a:effectLst/>
                <a:latin typeface="Arial" panose="020B0604020202020204" pitchFamily="34" charset="0"/>
                <a:ea typeface="MS Mincho" panose="02020609040205080304" pitchFamily="49" charset="-128"/>
                <a:cs typeface="Arial" panose="020B0604020202020204" pitchFamily="34" charset="0"/>
              </a:rPr>
              <a:t>.</a:t>
            </a:r>
            <a:endParaRPr lang="en-US" sz="1400" b="1" dirty="0">
              <a:ea typeface="MS Mincho" panose="02020609040205080304" pitchFamily="49" charset="-128"/>
              <a:cs typeface="Arial" panose="020B0604020202020204" pitchFamily="34" charset="0"/>
            </a:endParaRPr>
          </a:p>
          <a:p>
            <a:pPr marR="0" algn="ctr" eaLnBrk="0" fontAlgn="base" hangingPunct="0">
              <a:spcBef>
                <a:spcPts val="0"/>
              </a:spcBef>
              <a:spcAft>
                <a:spcPts val="0"/>
              </a:spcAft>
              <a:buNone/>
            </a:pPr>
            <a:r>
              <a:rPr lang="en-US" sz="2000" b="1" dirty="0" smtClean="0">
                <a:effectLst/>
                <a:latin typeface="Arial" panose="020B0604020202020204" pitchFamily="34" charset="0"/>
                <a:ea typeface="MS Mincho" panose="02020609040205080304" pitchFamily="49" charset="-128"/>
                <a:cs typeface="Arial" panose="020B0604020202020204" pitchFamily="34" charset="0"/>
              </a:rPr>
              <a:t>Use of contingency Tables –</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p>
          <a:p>
            <a:pPr marR="0" algn="ctr" eaLnBrk="0" fontAlgn="base" hangingPunct="0">
              <a:spcBef>
                <a:spcPts val="0"/>
              </a:spcBef>
              <a:spcAft>
                <a:spcPts val="0"/>
              </a:spcAft>
              <a:buNone/>
            </a:pP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Hit </a:t>
            </a:r>
            <a:r>
              <a:rPr lang="en-US" sz="2000" b="1" dirty="0">
                <a:solidFill>
                  <a:srgbClr val="FF0000"/>
                </a:solidFill>
                <a:ea typeface="MS Mincho" panose="02020609040205080304" pitchFamily="49" charset="-128"/>
                <a:cs typeface="Arial" panose="020B0604020202020204" pitchFamily="34" charset="0"/>
              </a:rPr>
              <a:t>R</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ate ~80%! </a:t>
            </a:r>
            <a:r>
              <a:rPr lang="en-US" sz="2000" b="1" dirty="0" smtClean="0">
                <a:solidFill>
                  <a:srgbClr val="FF0000"/>
                </a:solidFill>
                <a:ea typeface="MS Mincho" panose="02020609040205080304" pitchFamily="49" charset="-128"/>
                <a:cs typeface="Arial" panose="020B0604020202020204" pitchFamily="34" charset="0"/>
              </a:rPr>
              <a:t>(data o</a:t>
            </a:r>
            <a:r>
              <a:rPr lang="en-US" sz="20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ver 11 years)</a:t>
            </a:r>
            <a:endPar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8610600" y="3733800"/>
            <a:ext cx="3310016" cy="2357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000" b="1" dirty="0" smtClean="0">
                <a:solidFill>
                  <a:srgbClr val="660033"/>
                </a:solidFill>
                <a:latin typeface="Arial" panose="020B0604020202020204" pitchFamily="34" charset="0"/>
              </a:rPr>
              <a:t>Time Series Comparison Pearson’s “R” Correlation</a:t>
            </a:r>
          </a:p>
          <a:p>
            <a:endParaRPr lang="en-US" altLang="en-US" sz="2000" b="1" dirty="0">
              <a:solidFill>
                <a:srgbClr val="660033"/>
              </a:solidFill>
              <a:latin typeface="Arial" panose="020B0604020202020204" pitchFamily="34" charset="0"/>
            </a:endParaRPr>
          </a:p>
          <a:p>
            <a:r>
              <a:rPr lang="en-US" altLang="en-US" sz="2000" b="1" dirty="0" smtClean="0">
                <a:solidFill>
                  <a:srgbClr val="660033"/>
                </a:solidFill>
                <a:latin typeface="Arial" panose="020B0604020202020204" pitchFamily="34" charset="0"/>
              </a:rPr>
              <a:t>           March 5, 2022</a:t>
            </a:r>
          </a:p>
          <a:p>
            <a:r>
              <a:rPr lang="en-US" altLang="en-US" sz="2000" b="1" dirty="0">
                <a:solidFill>
                  <a:srgbClr val="660033"/>
                </a:solidFill>
                <a:latin typeface="Arial" panose="020B0604020202020204" pitchFamily="34" charset="0"/>
              </a:rPr>
              <a:t> </a:t>
            </a:r>
            <a:r>
              <a:rPr lang="en-US" altLang="en-US" sz="2000" b="1" dirty="0" smtClean="0">
                <a:solidFill>
                  <a:srgbClr val="660033"/>
                </a:solidFill>
                <a:latin typeface="Arial" panose="020B0604020202020204" pitchFamily="34" charset="0"/>
              </a:rPr>
              <a:t>      minor to moderate  </a:t>
            </a:r>
          </a:p>
          <a:p>
            <a:r>
              <a:rPr lang="en-US" altLang="en-US" sz="2000" b="1" dirty="0">
                <a:solidFill>
                  <a:srgbClr val="660033"/>
                </a:solidFill>
                <a:latin typeface="Arial" panose="020B0604020202020204" pitchFamily="34" charset="0"/>
              </a:rPr>
              <a:t> </a:t>
            </a:r>
            <a:r>
              <a:rPr lang="en-US" altLang="en-US" sz="2000" b="1" dirty="0" smtClean="0">
                <a:solidFill>
                  <a:srgbClr val="660033"/>
                </a:solidFill>
                <a:latin typeface="Arial" panose="020B0604020202020204" pitchFamily="34" charset="0"/>
              </a:rPr>
              <a:t>     geomagnetic storm</a:t>
            </a:r>
          </a:p>
          <a:p>
            <a:r>
              <a:rPr lang="en-US" altLang="en-US" sz="2000" b="1" dirty="0" smtClean="0">
                <a:solidFill>
                  <a:srgbClr val="660033"/>
                </a:solidFill>
                <a:latin typeface="Arial" panose="020B0604020202020204" pitchFamily="34" charset="0"/>
              </a:rPr>
              <a:t>                 forecast</a:t>
            </a:r>
            <a:endParaRPr lang="en-US" altLang="en-US" sz="2000" b="1" dirty="0">
              <a:solidFill>
                <a:srgbClr val="660033"/>
              </a:solidFill>
              <a:latin typeface="Arial" panose="020B0604020202020204"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361" y="4363810"/>
            <a:ext cx="2822203" cy="2073055"/>
          </a:xfrm>
          <a:prstGeom prst="rect">
            <a:avLst/>
          </a:prstGeom>
        </p:spPr>
      </p:pic>
      <p:sp>
        <p:nvSpPr>
          <p:cNvPr id="33"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419600" y="1219200"/>
            <a:ext cx="2819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ISEE IPS Data</a:t>
            </a:r>
            <a:endParaRPr lang="en-US" altLang="en-US" sz="3000" b="1" dirty="0">
              <a:solidFill>
                <a:srgbClr val="660033"/>
              </a:solidFill>
              <a:latin typeface="Arial" panose="020B0604020202020204" pitchFamily="34" charset="0"/>
            </a:endParaRPr>
          </a:p>
        </p:txBody>
      </p:sp>
      <p:sp>
        <p:nvSpPr>
          <p:cNvPr id="2" name="Right Brace 1"/>
          <p:cNvSpPr/>
          <p:nvPr/>
        </p:nvSpPr>
        <p:spPr bwMode="auto">
          <a:xfrm>
            <a:off x="9982200" y="2494651"/>
            <a:ext cx="184481" cy="259983"/>
          </a:xfrm>
          <a:prstGeom prst="rightBrace">
            <a:avLst/>
          </a:prstGeom>
          <a:solidFill>
            <a:schemeClr val="bg1"/>
          </a:solid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5" name="Right Brace 4"/>
          <p:cNvSpPr/>
          <p:nvPr/>
        </p:nvSpPr>
        <p:spPr bwMode="auto">
          <a:xfrm rot="5400000">
            <a:off x="9769019" y="2891618"/>
            <a:ext cx="197762" cy="228600"/>
          </a:xfrm>
          <a:prstGeom prst="rightBrace">
            <a:avLst>
              <a:gd name="adj1" fmla="val 8333"/>
              <a:gd name="adj2" fmla="val 54161"/>
            </a:avLst>
          </a:prstGeom>
          <a:no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cxnSp>
        <p:nvCxnSpPr>
          <p:cNvPr id="6" name="Straight Arrow Connector 5"/>
          <p:cNvCxnSpPr/>
          <p:nvPr/>
        </p:nvCxnSpPr>
        <p:spPr bwMode="auto">
          <a:xfrm flipV="1">
            <a:off x="7152839" y="3047821"/>
            <a:ext cx="2140822" cy="2149451"/>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023" y="2088221"/>
            <a:ext cx="3043777" cy="223428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034" y="4484393"/>
            <a:ext cx="3806254" cy="1858994"/>
          </a:xfrm>
          <a:prstGeom prst="rect">
            <a:avLst/>
          </a:prstGeom>
        </p:spPr>
      </p:pic>
    </p:spTree>
    <p:extLst>
      <p:ext uri="{BB962C8B-B14F-4D97-AF65-F5344CB8AC3E}">
        <p14:creationId xmlns:p14="http://schemas.microsoft.com/office/powerpoint/2010/main" val="306767790"/>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95602"/>
            <a:ext cx="10852781" cy="5205198"/>
          </a:xfrm>
          <a:prstGeom prst="rect">
            <a:avLst/>
          </a:prstGeom>
        </p:spPr>
      </p:pic>
      <p:sp>
        <p:nvSpPr>
          <p:cNvPr id="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590800" y="304800"/>
            <a:ext cx="7391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    </a:t>
            </a:r>
            <a:r>
              <a:rPr lang="en-US" altLang="en-US" sz="2400" b="1" dirty="0" smtClean="0">
                <a:solidFill>
                  <a:srgbClr val="660033"/>
                </a:solidFill>
                <a:latin typeface="Arial" panose="020B0604020202020204" pitchFamily="34" charset="0"/>
              </a:rPr>
              <a:t>(09 June 2022 09UT -- Very  recent analysis)</a:t>
            </a:r>
            <a:endParaRPr lang="en-US" altLang="en-US" sz="2400" b="1" dirty="0">
              <a:solidFill>
                <a:srgbClr val="660033"/>
              </a:solidFill>
              <a:latin typeface="Arial" panose="020B0604020202020204" pitchFamily="34" charset="0"/>
            </a:endParaRPr>
          </a:p>
          <a:p>
            <a:r>
              <a:rPr lang="en-US" altLang="en-US" sz="3200" b="1" dirty="0">
                <a:solidFill>
                  <a:srgbClr val="660033"/>
                </a:solidFill>
                <a:latin typeface="Arial" panose="020B0604020202020204" pitchFamily="34" charset="0"/>
              </a:rPr>
              <a:t>Faraday Rotation – Rotation Measure</a:t>
            </a:r>
          </a:p>
          <a:p>
            <a:endParaRPr lang="en-US" altLang="en-US" sz="2400" b="1" dirty="0">
              <a:solidFill>
                <a:srgbClr val="660033"/>
              </a:solidFill>
              <a:latin typeface="Arial" panose="020B0604020202020204" pitchFamily="34" charset="0"/>
            </a:endParaRPr>
          </a:p>
        </p:txBody>
      </p:sp>
      <p:sp>
        <p:nvSpPr>
          <p:cNvPr id="6" name="Text Box 3"/>
          <p:cNvSpPr txBox="1">
            <a:spLocks noChangeArrowheads="1"/>
          </p:cNvSpPr>
          <p:nvPr/>
        </p:nvSpPr>
        <p:spPr bwMode="auto">
          <a:xfrm>
            <a:off x="27432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cxnSp>
        <p:nvCxnSpPr>
          <p:cNvPr id="8" name="Straight Arrow Connector 7"/>
          <p:cNvCxnSpPr/>
          <p:nvPr/>
        </p:nvCxnSpPr>
        <p:spPr bwMode="auto">
          <a:xfrm>
            <a:off x="8534400" y="1210408"/>
            <a:ext cx="609600" cy="1304192"/>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cxnSp>
        <p:nvCxnSpPr>
          <p:cNvPr id="11" name="Straight Arrow Connector 10"/>
          <p:cNvCxnSpPr/>
          <p:nvPr/>
        </p:nvCxnSpPr>
        <p:spPr bwMode="auto">
          <a:xfrm flipH="1">
            <a:off x="6781800" y="1219200"/>
            <a:ext cx="685800" cy="1295400"/>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sp>
        <p:nvSpPr>
          <p:cNvPr id="21" name="Oval 20"/>
          <p:cNvSpPr/>
          <p:nvPr/>
        </p:nvSpPr>
        <p:spPr bwMode="auto">
          <a:xfrm>
            <a:off x="381000" y="3588651"/>
            <a:ext cx="1371600" cy="449949"/>
          </a:xfrm>
          <a:prstGeom prst="ellipse">
            <a:avLst/>
          </a:prstGeom>
          <a:no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1395197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11"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chemeClr val="tx2"/>
                </a:solidFill>
              </a:rPr>
              <a:t>https://ips.ucsd.edu    </a:t>
            </a:r>
            <a:r>
              <a:rPr lang="en-US" altLang="en-US" sz="1700" b="1" dirty="0" smtClean="0">
                <a:solidFill>
                  <a:srgbClr val="C00000"/>
                </a:solidFill>
              </a:rPr>
              <a:t>https://ips.ucsd.edu/high_resolution_predictions</a:t>
            </a:r>
            <a:r>
              <a:rPr lang="en-US" altLang="en-US" sz="1700" b="1" dirty="0" smtClean="0">
                <a:solidFill>
                  <a:schemeClr val="tx2"/>
                </a:solidFill>
              </a:rPr>
              <a:t>   https://ips.ucsd.edu/experimentalforecasts </a:t>
            </a:r>
            <a:endParaRPr lang="en-US" altLang="en-US" sz="1700" b="1" dirty="0">
              <a:solidFill>
                <a:srgbClr val="0000FF"/>
              </a:solidFill>
            </a:endParaRPr>
          </a:p>
        </p:txBody>
      </p:sp>
      <p:sp>
        <p:nvSpPr>
          <p:cNvPr id="13" name="Text Box 3"/>
          <p:cNvSpPr txBox="1">
            <a:spLocks noChangeArrowheads="1"/>
          </p:cNvSpPr>
          <p:nvPr/>
        </p:nvSpPr>
        <p:spPr bwMode="auto">
          <a:xfrm>
            <a:off x="-1" y="6237242"/>
            <a:ext cx="1105180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smtClean="0">
                <a:solidFill>
                  <a:srgbClr val="C00000"/>
                </a:solidFill>
              </a:rPr>
              <a:t>In-situ values at inner Planets/Spacecraft: </a:t>
            </a:r>
            <a:r>
              <a:rPr lang="en-US" altLang="en-US" sz="1800" b="1" dirty="0" smtClean="0"/>
              <a:t>Web </a:t>
            </a:r>
            <a:r>
              <a:rPr lang="en-US" altLang="en-US" sz="1800" b="1" dirty="0"/>
              <a:t>analysis runs “automatically” using Linux on a P.C</a:t>
            </a:r>
            <a:r>
              <a:rPr lang="en-US" altLang="en-US" sz="2400" b="1" dirty="0">
                <a:solidFill>
                  <a:srgbClr val="003399"/>
                </a:solidFill>
              </a:rPr>
              <a:t>.</a:t>
            </a:r>
            <a:endParaRPr lang="en-US" alt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157636"/>
            <a:ext cx="8952099" cy="5058172"/>
          </a:xfrm>
          <a:prstGeom prst="rect">
            <a:avLst/>
          </a:prstGeom>
        </p:spPr>
      </p:pic>
      <p:cxnSp>
        <p:nvCxnSpPr>
          <p:cNvPr id="4" name="Straight Connector 3"/>
          <p:cNvCxnSpPr/>
          <p:nvPr/>
        </p:nvCxnSpPr>
        <p:spPr bwMode="auto">
          <a:xfrm flipH="1" flipV="1">
            <a:off x="3733800" y="2895600"/>
            <a:ext cx="1524000" cy="406944"/>
          </a:xfrm>
          <a:prstGeom prst="line">
            <a:avLst/>
          </a:prstGeom>
          <a:solidFill>
            <a:schemeClr val="accent1"/>
          </a:solidFill>
          <a:ln w="38100" cap="flat" cmpd="sng" algn="ctr">
            <a:solidFill>
              <a:srgbClr val="FF00FF"/>
            </a:solidFill>
            <a:prstDash val="solid"/>
            <a:round/>
            <a:headEnd type="none" w="sm" len="sm"/>
            <a:tailEnd type="none" w="sm" len="sm"/>
          </a:ln>
          <a:effectLst/>
        </p:spPr>
      </p:cxnSp>
      <p:cxnSp>
        <p:nvCxnSpPr>
          <p:cNvPr id="15" name="Straight Connector 14"/>
          <p:cNvCxnSpPr/>
          <p:nvPr/>
        </p:nvCxnSpPr>
        <p:spPr bwMode="auto">
          <a:xfrm flipH="1">
            <a:off x="3657600" y="3686722"/>
            <a:ext cx="1600200" cy="428078"/>
          </a:xfrm>
          <a:prstGeom prst="line">
            <a:avLst/>
          </a:prstGeom>
          <a:solidFill>
            <a:schemeClr val="accent1"/>
          </a:solidFill>
          <a:ln w="38100" cap="flat" cmpd="sng" algn="ctr">
            <a:solidFill>
              <a:srgbClr val="FF00FF"/>
            </a:solidFill>
            <a:prstDash val="solid"/>
            <a:round/>
            <a:headEnd type="none" w="sm" len="sm"/>
            <a:tailEnd type="none" w="sm" len="sm"/>
          </a:ln>
          <a:effectLst/>
        </p:spPr>
      </p:cxnSp>
    </p:spTree>
    <p:extLst>
      <p:ext uri="{BB962C8B-B14F-4D97-AF65-F5344CB8AC3E}">
        <p14:creationId xmlns:p14="http://schemas.microsoft.com/office/powerpoint/2010/main" val="128560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968" y="3962400"/>
            <a:ext cx="3783105" cy="283732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59352"/>
            <a:ext cx="3779520" cy="28346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1219200"/>
            <a:ext cx="3779520" cy="2834640"/>
          </a:xfrm>
          <a:prstGeom prst="rect">
            <a:avLst/>
          </a:prstGeom>
        </p:spPr>
      </p:pic>
      <p:sp>
        <p:nvSpPr>
          <p:cNvPr id="5"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 y="533400"/>
            <a:ext cx="11201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3000" b="1" dirty="0" smtClean="0">
                <a:solidFill>
                  <a:srgbClr val="660033"/>
                </a:solidFill>
                <a:latin typeface="Arial" panose="020B0604020202020204" pitchFamily="34" charset="0"/>
              </a:rPr>
              <a:t>0.1 AU Lower Boundaries Used For ENLIL Propagation</a:t>
            </a:r>
            <a:endParaRPr lang="en-US" altLang="en-US" sz="3000" b="1" dirty="0">
              <a:solidFill>
                <a:srgbClr val="660033"/>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221377"/>
            <a:ext cx="3779520" cy="2834640"/>
          </a:xfrm>
          <a:prstGeom prst="rect">
            <a:avLst/>
          </a:prstGeom>
        </p:spPr>
      </p:pic>
      <p:sp>
        <p:nvSpPr>
          <p:cNvPr id="8"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984500" y="1447800"/>
            <a:ext cx="753110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400" b="1" dirty="0" smtClean="0">
                <a:solidFill>
                  <a:srgbClr val="660033"/>
                </a:solidFill>
                <a:latin typeface="Arial" panose="020B0604020202020204" pitchFamily="34" charset="0"/>
              </a:rPr>
              <a:t>Density                                              Velocity</a:t>
            </a:r>
            <a:endParaRPr lang="en-US" altLang="en-US" sz="2400" b="1" dirty="0">
              <a:solidFill>
                <a:srgbClr val="660033"/>
              </a:solidFill>
              <a:latin typeface="Arial" panose="020B0604020202020204" pitchFamily="34" charset="0"/>
            </a:endParaRPr>
          </a:p>
        </p:txBody>
      </p:sp>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3048000" y="4210594"/>
            <a:ext cx="753110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400" b="1" dirty="0" smtClean="0">
                <a:solidFill>
                  <a:srgbClr val="660033"/>
                </a:solidFill>
                <a:latin typeface="Arial" panose="020B0604020202020204" pitchFamily="34" charset="0"/>
              </a:rPr>
              <a:t>B radial                                         B tangential</a:t>
            </a:r>
            <a:endParaRPr lang="en-US" altLang="en-US" sz="2400" b="1" dirty="0">
              <a:solidFill>
                <a:srgbClr val="660033"/>
              </a:solidFill>
              <a:latin typeface="Arial" panose="020B0604020202020204" pitchFamily="34" charset="0"/>
            </a:endParaRPr>
          </a:p>
        </p:txBody>
      </p:sp>
    </p:spTree>
    <p:extLst>
      <p:ext uri="{BB962C8B-B14F-4D97-AF65-F5344CB8AC3E}">
        <p14:creationId xmlns:p14="http://schemas.microsoft.com/office/powerpoint/2010/main" val="191589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6"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chemeClr val="tx2"/>
                </a:solidFill>
              </a:rPr>
              <a:t>https://ips.ucsd.edu    https://ips.ucsd.edu/high_resolution_predictions   </a:t>
            </a:r>
            <a:r>
              <a:rPr lang="en-US" altLang="en-US" sz="1700" b="1" dirty="0" smtClean="0">
                <a:solidFill>
                  <a:srgbClr val="C00000"/>
                </a:solidFill>
              </a:rPr>
              <a:t>https://ips.ucsd.edu/experimentalforecasts </a:t>
            </a:r>
            <a:endParaRPr lang="en-US" altLang="en-US" sz="1700" b="1" dirty="0">
              <a:solidFill>
                <a:srgbClr val="C00000"/>
              </a:solidFill>
            </a:endParaRPr>
          </a:p>
        </p:txBody>
      </p:sp>
      <p:sp>
        <p:nvSpPr>
          <p:cNvPr id="10" name="Text Box 3"/>
          <p:cNvSpPr txBox="1">
            <a:spLocks noChangeArrowheads="1"/>
          </p:cNvSpPr>
          <p:nvPr/>
        </p:nvSpPr>
        <p:spPr bwMode="auto">
          <a:xfrm>
            <a:off x="-1" y="6400800"/>
            <a:ext cx="1089660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smtClean="0">
                <a:solidFill>
                  <a:srgbClr val="C00000"/>
                </a:solidFill>
              </a:rPr>
              <a:t>IPS boundary values use to drive ENLIL</a:t>
            </a:r>
            <a:r>
              <a:rPr lang="en-US" altLang="en-US" sz="1800" b="1" dirty="0" smtClean="0"/>
              <a:t>: Web </a:t>
            </a:r>
            <a:r>
              <a:rPr lang="en-US" altLang="en-US" sz="1800" b="1" dirty="0"/>
              <a:t>analysis runs “automatically” using Linux on a P.C</a:t>
            </a:r>
            <a:r>
              <a:rPr lang="en-US" altLang="en-US" sz="2400" b="1" dirty="0">
                <a:solidFill>
                  <a:srgbClr val="003399"/>
                </a:solidFill>
              </a:rPr>
              <a:t>.</a:t>
            </a:r>
            <a:endParaRPr lang="en-US" alt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93" y="1196588"/>
            <a:ext cx="11167811" cy="5232787"/>
          </a:xfrm>
          <a:prstGeom prst="rect">
            <a:avLst/>
          </a:prstGeom>
        </p:spPr>
      </p:pic>
    </p:spTree>
    <p:extLst>
      <p:ext uri="{BB962C8B-B14F-4D97-AF65-F5344CB8AC3E}">
        <p14:creationId xmlns:p14="http://schemas.microsoft.com/office/powerpoint/2010/main" val="27984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 y="1143000"/>
            <a:ext cx="10817352" cy="5374061"/>
          </a:xfrm>
          <a:prstGeom prst="rect">
            <a:avLst/>
          </a:prstGeom>
        </p:spPr>
      </p:pic>
      <p:sp>
        <p:nvSpPr>
          <p:cNvPr id="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6"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chemeClr val="tx2"/>
                </a:solidFill>
              </a:rPr>
              <a:t>https://ips.ucsd.edu    https://ips.ucsd.edu/high_resolution_predictions   </a:t>
            </a:r>
            <a:r>
              <a:rPr lang="en-US" altLang="en-US" sz="1700" b="1" dirty="0" smtClean="0">
                <a:solidFill>
                  <a:srgbClr val="C00000"/>
                </a:solidFill>
              </a:rPr>
              <a:t>https://ips.ucsd.edu/experimentalforecasts </a:t>
            </a:r>
            <a:endParaRPr lang="en-US" altLang="en-US" sz="1700" b="1" dirty="0">
              <a:solidFill>
                <a:srgbClr val="C00000"/>
              </a:solidFill>
            </a:endParaRPr>
          </a:p>
        </p:txBody>
      </p:sp>
      <p:sp>
        <p:nvSpPr>
          <p:cNvPr id="10" name="Text Box 3"/>
          <p:cNvSpPr txBox="1">
            <a:spLocks noChangeArrowheads="1"/>
          </p:cNvSpPr>
          <p:nvPr/>
        </p:nvSpPr>
        <p:spPr bwMode="auto">
          <a:xfrm>
            <a:off x="-1" y="6400800"/>
            <a:ext cx="1089660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smtClean="0">
                <a:solidFill>
                  <a:srgbClr val="C00000"/>
                </a:solidFill>
              </a:rPr>
              <a:t>IPS boundary values use to drive ENLIL</a:t>
            </a:r>
            <a:r>
              <a:rPr lang="en-US" altLang="en-US" sz="1800" b="1" dirty="0" smtClean="0"/>
              <a:t>: Web </a:t>
            </a:r>
            <a:r>
              <a:rPr lang="en-US" altLang="en-US" sz="1800" b="1" dirty="0"/>
              <a:t>analysis runs “automatically” using Linux on a P.C</a:t>
            </a:r>
            <a:r>
              <a:rPr lang="en-US" altLang="en-US" sz="2400" b="1" dirty="0">
                <a:solidFill>
                  <a:srgbClr val="003399"/>
                </a:solidFill>
              </a:rPr>
              <a:t>.</a:t>
            </a:r>
            <a:endParaRPr lang="en-US" altLang="en-US" sz="2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8080" y="3749040"/>
            <a:ext cx="4389120" cy="21945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8080" y="1463040"/>
            <a:ext cx="4389120" cy="2194560"/>
          </a:xfrm>
          <a:prstGeom prst="rect">
            <a:avLst/>
          </a:prstGeom>
        </p:spPr>
      </p:pic>
    </p:spTree>
    <p:extLst>
      <p:ext uri="{BB962C8B-B14F-4D97-AF65-F5344CB8AC3E}">
        <p14:creationId xmlns:p14="http://schemas.microsoft.com/office/powerpoint/2010/main" val="26997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 y="1143000"/>
            <a:ext cx="10817352" cy="5374061"/>
          </a:xfrm>
          <a:prstGeom prst="rect">
            <a:avLst/>
          </a:prstGeom>
        </p:spPr>
      </p:pic>
      <p:sp>
        <p:nvSpPr>
          <p:cNvPr id="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6"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chemeClr val="tx2"/>
                </a:solidFill>
              </a:rPr>
              <a:t>https://ips.ucsd.edu    https://ips.ucsd.edu/high_resolution_predictions   </a:t>
            </a:r>
            <a:r>
              <a:rPr lang="en-US" altLang="en-US" sz="1700" b="1" dirty="0" smtClean="0">
                <a:solidFill>
                  <a:srgbClr val="C00000"/>
                </a:solidFill>
              </a:rPr>
              <a:t>https://ips.ucsd.edu/experimentalforecasts </a:t>
            </a:r>
            <a:endParaRPr lang="en-US" altLang="en-US" sz="1700" b="1" dirty="0">
              <a:solidFill>
                <a:srgbClr val="C00000"/>
              </a:solidFill>
            </a:endParaRPr>
          </a:p>
        </p:txBody>
      </p:sp>
      <p:sp>
        <p:nvSpPr>
          <p:cNvPr id="10" name="Text Box 3"/>
          <p:cNvSpPr txBox="1">
            <a:spLocks noChangeArrowheads="1"/>
          </p:cNvSpPr>
          <p:nvPr/>
        </p:nvSpPr>
        <p:spPr bwMode="auto">
          <a:xfrm>
            <a:off x="-1" y="6400800"/>
            <a:ext cx="1089660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smtClean="0">
                <a:solidFill>
                  <a:srgbClr val="C00000"/>
                </a:solidFill>
              </a:rPr>
              <a:t>IPS boundary values use to drive ENLIL</a:t>
            </a:r>
            <a:r>
              <a:rPr lang="en-US" altLang="en-US" sz="1800" b="1" dirty="0" smtClean="0"/>
              <a:t>: Web </a:t>
            </a:r>
            <a:r>
              <a:rPr lang="en-US" altLang="en-US" sz="1800" b="1" dirty="0"/>
              <a:t>analysis runs “automatically” using Linux on a P.C</a:t>
            </a:r>
            <a:r>
              <a:rPr lang="en-US" altLang="en-US" sz="2400" b="1" dirty="0">
                <a:solidFill>
                  <a:srgbClr val="003399"/>
                </a:solidFill>
              </a:rPr>
              <a:t>.</a:t>
            </a:r>
            <a:endParaRPr lang="en-US" altLang="en-US" sz="24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8080" y="1463040"/>
            <a:ext cx="4389120" cy="21945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8080" y="3749040"/>
            <a:ext cx="4389120" cy="2194560"/>
          </a:xfrm>
          <a:prstGeom prst="rect">
            <a:avLst/>
          </a:prstGeom>
        </p:spPr>
      </p:pic>
    </p:spTree>
    <p:extLst>
      <p:ext uri="{BB962C8B-B14F-4D97-AF65-F5344CB8AC3E}">
        <p14:creationId xmlns:p14="http://schemas.microsoft.com/office/powerpoint/2010/main" val="10073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 y="1600200"/>
            <a:ext cx="1203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ts val="0"/>
              </a:spcBef>
              <a:buNone/>
            </a:pPr>
            <a:r>
              <a:rPr lang="en-US" altLang="en-US" b="1" dirty="0" smtClean="0"/>
              <a:t>Interplanetary Scintillation (IPS) and its use in forecasts of CMEs and corotating structure analyses in this new solar cycle.</a:t>
            </a:r>
          </a:p>
          <a:p>
            <a:pPr>
              <a:spcBef>
                <a:spcPts val="0"/>
              </a:spcBef>
              <a:buNone/>
            </a:pPr>
            <a:endParaRPr lang="en-US" altLang="en-US" b="1" dirty="0"/>
          </a:p>
          <a:p>
            <a:pPr>
              <a:spcBef>
                <a:spcPts val="0"/>
              </a:spcBef>
              <a:buNone/>
            </a:pPr>
            <a:r>
              <a:rPr lang="en-US" altLang="en-US" b="1" dirty="0" smtClean="0"/>
              <a:t>The new UCSD Webpages now provide far more information globally, and to the distance of Jupiter. </a:t>
            </a:r>
          </a:p>
          <a:p>
            <a:pPr>
              <a:spcBef>
                <a:spcPts val="0"/>
              </a:spcBef>
              <a:buNone/>
            </a:pPr>
            <a:endParaRPr lang="en-US" altLang="en-US" b="1" dirty="0"/>
          </a:p>
          <a:p>
            <a:pPr>
              <a:spcBef>
                <a:spcPts val="0"/>
              </a:spcBef>
              <a:buNone/>
            </a:pPr>
            <a:r>
              <a:rPr lang="en-US" altLang="en-US" b="1" dirty="0" smtClean="0"/>
              <a:t>Current studies for better future results and confirmation from inner spacecraft. </a:t>
            </a:r>
          </a:p>
          <a:p>
            <a:pPr>
              <a:spcBef>
                <a:spcPts val="0"/>
              </a:spcBef>
              <a:buNone/>
            </a:pPr>
            <a:endParaRPr lang="en-US" altLang="en-US" b="1" dirty="0" smtClean="0"/>
          </a:p>
          <a:p>
            <a:pPr>
              <a:spcBef>
                <a:spcPts val="0"/>
              </a:spcBef>
              <a:buNone/>
            </a:pPr>
            <a:r>
              <a:rPr lang="en-US" altLang="en-US" b="1" dirty="0" smtClean="0"/>
              <a:t>Tweaking ENLIL to provide better results in-situ.</a:t>
            </a:r>
            <a:endParaRPr lang="en-US" altLang="en-US" b="1" dirty="0"/>
          </a:p>
          <a:p>
            <a:pPr>
              <a:spcBef>
                <a:spcPts val="0"/>
              </a:spcBef>
              <a:buNone/>
            </a:pPr>
            <a:endParaRPr lang="en-US" altLang="en-US" b="1" dirty="0"/>
          </a:p>
        </p:txBody>
      </p:sp>
      <p:sp>
        <p:nvSpPr>
          <p:cNvPr id="6147" name="Rectangle 4"/>
          <p:cNvSpPr>
            <a:spLocks noChangeArrowheads="1"/>
          </p:cNvSpPr>
          <p:nvPr/>
        </p:nvSpPr>
        <p:spPr bwMode="auto">
          <a:xfrm>
            <a:off x="914400" y="762000"/>
            <a:ext cx="335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tx2"/>
                </a:solidFill>
              </a:rPr>
              <a:t>Introduction:</a:t>
            </a:r>
          </a:p>
        </p:txBody>
      </p:sp>
    </p:spTree>
    <p:extLst>
      <p:ext uri="{BB962C8B-B14F-4D97-AF65-F5344CB8AC3E}">
        <p14:creationId xmlns:p14="http://schemas.microsoft.com/office/powerpoint/2010/main" val="94365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rot="20013304">
            <a:off x="-493938" y="3242383"/>
            <a:ext cx="1322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6600" b="1" dirty="0" smtClean="0">
                <a:solidFill>
                  <a:srgbClr val="990000"/>
                </a:solidFill>
                <a:ea typeface="MS PGothic" panose="020B0600070205080204" pitchFamily="34" charset="-128"/>
              </a:rPr>
              <a:t>More Verifications and Checks</a:t>
            </a:r>
            <a:endParaRPr lang="en-US" altLang="ja-JP" sz="6600" dirty="0">
              <a:solidFill>
                <a:srgbClr val="99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46124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nsity_ecliptic_4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1295400"/>
            <a:ext cx="4953000" cy="4953000"/>
          </a:xfrm>
          <a:prstGeom prst="rect">
            <a:avLst/>
          </a:prstGeom>
        </p:spPr>
      </p:pic>
      <p:pic>
        <p:nvPicPr>
          <p:cNvPr id="3" name="vel_ecliptic_4fp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934200" y="1295400"/>
            <a:ext cx="4953000" cy="4953000"/>
          </a:xfrm>
          <a:prstGeom prst="rect">
            <a:avLst/>
          </a:prstGeom>
        </p:spPr>
      </p:pic>
      <p:sp>
        <p:nvSpPr>
          <p:cNvPr id="4" name="Rectangle 2"/>
          <p:cNvSpPr>
            <a:spLocks noChangeArrowheads="1"/>
          </p:cNvSpPr>
          <p:nvPr/>
        </p:nvSpPr>
        <p:spPr bwMode="auto">
          <a:xfrm>
            <a:off x="0" y="545166"/>
            <a:ext cx="12192000" cy="67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b="1" dirty="0">
                <a:solidFill>
                  <a:srgbClr val="990000"/>
                </a:solidFill>
                <a:ea typeface="MS PGothic" panose="020B0600070205080204" pitchFamily="34" charset="-128"/>
              </a:rPr>
              <a:t>Checks at BepiColombo – </a:t>
            </a:r>
            <a:r>
              <a:rPr lang="en-US" altLang="ja-JP" b="1" dirty="0">
                <a:solidFill>
                  <a:srgbClr val="990000"/>
                </a:solidFill>
                <a:ea typeface="MS PGothic" panose="020B0600070205080204" pitchFamily="34" charset="-128"/>
                <a:cs typeface="Arial" panose="020B0604020202020204" pitchFamily="34" charset="0"/>
              </a:rPr>
              <a:t>Venus Pass August 10, </a:t>
            </a:r>
            <a:r>
              <a:rPr lang="en-US" altLang="ja-JP" b="1" dirty="0" smtClean="0">
                <a:solidFill>
                  <a:srgbClr val="990000"/>
                </a:solidFill>
                <a:ea typeface="MS PGothic" panose="020B0600070205080204" pitchFamily="34" charset="-128"/>
                <a:cs typeface="Arial" panose="020B0604020202020204" pitchFamily="34" charset="0"/>
              </a:rPr>
              <a:t>2021</a:t>
            </a:r>
            <a:endParaRPr lang="en-US" altLang="ja-JP" b="1" dirty="0">
              <a:solidFill>
                <a:srgbClr val="990000"/>
              </a:solidFill>
              <a:ea typeface="MS PGothic" panose="020B0600070205080204" pitchFamily="34" charset="-128"/>
              <a:cs typeface="Arial" panose="020B0604020202020204" pitchFamily="34" charset="0"/>
            </a:endParaRPr>
          </a:p>
          <a:p>
            <a:pPr algn="ctr" eaLnBrk="1" hangingPunct="1">
              <a:lnSpc>
                <a:spcPct val="75000"/>
              </a:lnSpc>
              <a:spcBef>
                <a:spcPct val="0"/>
              </a:spcBef>
              <a:buFontTx/>
              <a:buNone/>
            </a:pPr>
            <a:r>
              <a:rPr lang="en-US" altLang="ja-JP" b="1" dirty="0" smtClean="0">
                <a:solidFill>
                  <a:srgbClr val="990000"/>
                </a:solidFill>
                <a:ea typeface="MS PGothic" panose="020B0600070205080204" pitchFamily="34" charset="-128"/>
                <a:cs typeface="Arial" panose="020B0604020202020204" pitchFamily="34" charset="0"/>
              </a:rPr>
              <a:t>In </a:t>
            </a:r>
            <a:r>
              <a:rPr lang="en-US" altLang="ja-JP" b="1" dirty="0">
                <a:solidFill>
                  <a:srgbClr val="990000"/>
                </a:solidFill>
                <a:ea typeface="MS PGothic" panose="020B0600070205080204" pitchFamily="34" charset="-128"/>
                <a:cs typeface="Arial" panose="020B0604020202020204" pitchFamily="34" charset="0"/>
              </a:rPr>
              <a:t>Agreement with Venus Shock Standoff</a:t>
            </a:r>
            <a:endParaRPr lang="en-US" altLang="ja-JP" dirty="0">
              <a:solidFill>
                <a:srgbClr val="990000"/>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9192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2" presetClass="mediacall" presetSubtype="0" fill="hold" nodeType="withEffect">
                                  <p:stCondLst>
                                    <p:cond delay="0"/>
                                  </p:stCondLst>
                                  <p:childTnLst>
                                    <p:cmd type="call" cmd="togglePause">
                                      <p:cBhvr>
                                        <p:cTn id="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10640"/>
            <a:ext cx="2731151"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449" y="1310640"/>
            <a:ext cx="2731151" cy="27432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4114800"/>
            <a:ext cx="2731151" cy="2743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1449" y="4114800"/>
            <a:ext cx="2731151" cy="2743200"/>
          </a:xfrm>
          <a:prstGeom prst="rect">
            <a:avLst/>
          </a:prstGeom>
        </p:spPr>
      </p:pic>
      <p:sp>
        <p:nvSpPr>
          <p:cNvPr id="12" name="TextBox 11"/>
          <p:cNvSpPr txBox="1"/>
          <p:nvPr/>
        </p:nvSpPr>
        <p:spPr>
          <a:xfrm>
            <a:off x="2362200" y="1200090"/>
            <a:ext cx="19812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Density</a:t>
            </a:r>
          </a:p>
        </p:txBody>
      </p:sp>
      <p:sp>
        <p:nvSpPr>
          <p:cNvPr id="13" name="TextBox 12"/>
          <p:cNvSpPr txBox="1"/>
          <p:nvPr/>
        </p:nvSpPr>
        <p:spPr>
          <a:xfrm>
            <a:off x="7453132" y="3994474"/>
            <a:ext cx="238359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Magnetic Bt (RTN)</a:t>
            </a:r>
          </a:p>
        </p:txBody>
      </p:sp>
      <p:sp>
        <p:nvSpPr>
          <p:cNvPr id="14" name="TextBox 13"/>
          <p:cNvSpPr txBox="1"/>
          <p:nvPr/>
        </p:nvSpPr>
        <p:spPr>
          <a:xfrm>
            <a:off x="2362200" y="4028440"/>
            <a:ext cx="19812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Velocity</a:t>
            </a:r>
          </a:p>
        </p:txBody>
      </p:sp>
      <p:sp>
        <p:nvSpPr>
          <p:cNvPr id="15" name="TextBox 14"/>
          <p:cNvSpPr txBox="1"/>
          <p:nvPr/>
        </p:nvSpPr>
        <p:spPr>
          <a:xfrm>
            <a:off x="7457631" y="1200090"/>
            <a:ext cx="254361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Magnetic Br (RTN)</a:t>
            </a:r>
          </a:p>
        </p:txBody>
      </p:sp>
      <p:pic>
        <p:nvPicPr>
          <p:cNvPr id="8" name="Graphic 7">
            <a:extLst>
              <a:ext uri="{FF2B5EF4-FFF2-40B4-BE49-F238E27FC236}">
                <a16:creationId xmlns:a16="http://schemas.microsoft.com/office/drawing/2014/main" xmlns="" id="{82AD9DC4-C9E6-4ED9-8EE1-E0F840765A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486400" y="1984674"/>
            <a:ext cx="6140617" cy="4610463"/>
          </a:xfrm>
          <a:prstGeom prst="rect">
            <a:avLst/>
          </a:prstGeom>
        </p:spPr>
      </p:pic>
      <p:sp>
        <p:nvSpPr>
          <p:cNvPr id="16" name="TextBox 15">
            <a:extLst>
              <a:ext uri="{FF2B5EF4-FFF2-40B4-BE49-F238E27FC236}">
                <a16:creationId xmlns:a16="http://schemas.microsoft.com/office/drawing/2014/main" xmlns="" id="{3EDB4AB0-33D9-4A99-98BA-1A5F7119A3EA}"/>
              </a:ext>
            </a:extLst>
          </p:cNvPr>
          <p:cNvSpPr txBox="1"/>
          <p:nvPr/>
        </p:nvSpPr>
        <p:spPr>
          <a:xfrm>
            <a:off x="6062440" y="1139654"/>
            <a:ext cx="5334000" cy="1323439"/>
          </a:xfrm>
          <a:prstGeom prst="rect">
            <a:avLst/>
          </a:prstGeom>
          <a:solidFill>
            <a:schemeClr val="bg1"/>
          </a:solidFill>
        </p:spPr>
        <p:txBody>
          <a:bodyPr wrap="square" rtlCol="0">
            <a:spAutoFit/>
          </a:bodyPr>
          <a:lstStyle/>
          <a:p>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Ram Pressure 10</a:t>
            </a:r>
            <a:r>
              <a:rPr lang="en-US" sz="2000" b="1" baseline="30000" dirty="0">
                <a:latin typeface="Arial" panose="020B0604020202020204" pitchFamily="34" charset="0"/>
                <a:cs typeface="Arial" panose="020B0604020202020204" pitchFamily="34" charset="0"/>
              </a:rPr>
              <a:t>-6</a:t>
            </a:r>
            <a:r>
              <a:rPr lang="en-US" sz="2000" b="1" dirty="0">
                <a:latin typeface="Arial" panose="020B0604020202020204" pitchFamily="34" charset="0"/>
                <a:cs typeface="Arial" panose="020B0604020202020204" pitchFamily="34" charset="0"/>
              </a:rPr>
              <a:t> nV</a:t>
            </a:r>
            <a:r>
              <a:rPr lang="en-US" sz="2000" b="1" baseline="30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nP</a:t>
            </a:r>
            <a:r>
              <a:rPr lang="en-US" sz="2000" b="1" dirty="0">
                <a:latin typeface="Arial" panose="020B0604020202020204" pitchFamily="34" charset="0"/>
                <a:cs typeface="Arial" panose="020B0604020202020204" pitchFamily="34" charset="0"/>
              </a:rPr>
              <a:t>)</a:t>
            </a:r>
          </a:p>
          <a:p>
            <a:endParaRPr lang="en-US" sz="2000"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xmlns="" id="{DC9BC509-6922-473A-93BB-3F879DB8AC00}"/>
              </a:ext>
            </a:extLst>
          </p:cNvPr>
          <p:cNvCxnSpPr/>
          <p:nvPr/>
        </p:nvCxnSpPr>
        <p:spPr bwMode="auto">
          <a:xfrm>
            <a:off x="8991600" y="4495800"/>
            <a:ext cx="0" cy="533400"/>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cxnSp>
        <p:nvCxnSpPr>
          <p:cNvPr id="19" name="Straight Arrow Connector 18">
            <a:extLst>
              <a:ext uri="{FF2B5EF4-FFF2-40B4-BE49-F238E27FC236}">
                <a16:creationId xmlns:a16="http://schemas.microsoft.com/office/drawing/2014/main" xmlns="" id="{521D5EAF-251E-4A10-AA14-DFF816B270EE}"/>
              </a:ext>
            </a:extLst>
          </p:cNvPr>
          <p:cNvCxnSpPr/>
          <p:nvPr/>
        </p:nvCxnSpPr>
        <p:spPr bwMode="auto">
          <a:xfrm>
            <a:off x="4343400" y="4648200"/>
            <a:ext cx="0" cy="533400"/>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cxnSp>
        <p:nvCxnSpPr>
          <p:cNvPr id="20" name="Straight Arrow Connector 19">
            <a:extLst>
              <a:ext uri="{FF2B5EF4-FFF2-40B4-BE49-F238E27FC236}">
                <a16:creationId xmlns:a16="http://schemas.microsoft.com/office/drawing/2014/main" xmlns="" id="{8ADC6046-10F9-4FDD-9021-FF36CD7441CC}"/>
              </a:ext>
            </a:extLst>
          </p:cNvPr>
          <p:cNvCxnSpPr/>
          <p:nvPr/>
        </p:nvCxnSpPr>
        <p:spPr bwMode="auto">
          <a:xfrm>
            <a:off x="4347883" y="2514600"/>
            <a:ext cx="0" cy="533400"/>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sp>
        <p:nvSpPr>
          <p:cNvPr id="21" name="Rectangle 2"/>
          <p:cNvSpPr>
            <a:spLocks noChangeArrowheads="1"/>
          </p:cNvSpPr>
          <p:nvPr/>
        </p:nvSpPr>
        <p:spPr bwMode="auto">
          <a:xfrm>
            <a:off x="0" y="545166"/>
            <a:ext cx="12192000" cy="67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b="1" dirty="0">
                <a:solidFill>
                  <a:srgbClr val="990000"/>
                </a:solidFill>
                <a:ea typeface="MS PGothic" panose="020B0600070205080204" pitchFamily="34" charset="-128"/>
              </a:rPr>
              <a:t>Checks at BepiColombo – </a:t>
            </a:r>
            <a:r>
              <a:rPr lang="en-US" altLang="ja-JP" b="1" dirty="0">
                <a:solidFill>
                  <a:srgbClr val="990000"/>
                </a:solidFill>
                <a:ea typeface="MS PGothic" panose="020B0600070205080204" pitchFamily="34" charset="-128"/>
                <a:cs typeface="Arial" panose="020B0604020202020204" pitchFamily="34" charset="0"/>
              </a:rPr>
              <a:t>Venus Pass August 10, </a:t>
            </a:r>
            <a:r>
              <a:rPr lang="en-US" altLang="ja-JP" b="1" dirty="0" smtClean="0">
                <a:solidFill>
                  <a:srgbClr val="990000"/>
                </a:solidFill>
                <a:ea typeface="MS PGothic" panose="020B0600070205080204" pitchFamily="34" charset="-128"/>
                <a:cs typeface="Arial" panose="020B0604020202020204" pitchFamily="34" charset="0"/>
              </a:rPr>
              <a:t>2021</a:t>
            </a:r>
            <a:endParaRPr lang="en-US" altLang="ja-JP" b="1" dirty="0">
              <a:solidFill>
                <a:srgbClr val="990000"/>
              </a:solidFill>
              <a:ea typeface="MS PGothic" panose="020B0600070205080204" pitchFamily="34" charset="-128"/>
              <a:cs typeface="Arial" panose="020B0604020202020204" pitchFamily="34" charset="0"/>
            </a:endParaRPr>
          </a:p>
          <a:p>
            <a:pPr algn="ctr" eaLnBrk="1" hangingPunct="1">
              <a:lnSpc>
                <a:spcPct val="75000"/>
              </a:lnSpc>
              <a:spcBef>
                <a:spcPct val="0"/>
              </a:spcBef>
              <a:buFontTx/>
              <a:buNone/>
            </a:pPr>
            <a:r>
              <a:rPr lang="en-US" altLang="ja-JP" b="1" dirty="0" smtClean="0">
                <a:solidFill>
                  <a:srgbClr val="990000"/>
                </a:solidFill>
                <a:ea typeface="MS PGothic" panose="020B0600070205080204" pitchFamily="34" charset="-128"/>
                <a:cs typeface="Arial" panose="020B0604020202020204" pitchFamily="34" charset="0"/>
              </a:rPr>
              <a:t>In </a:t>
            </a:r>
            <a:r>
              <a:rPr lang="en-US" altLang="ja-JP" b="1" dirty="0">
                <a:solidFill>
                  <a:srgbClr val="990000"/>
                </a:solidFill>
                <a:ea typeface="MS PGothic" panose="020B0600070205080204" pitchFamily="34" charset="-128"/>
                <a:cs typeface="Arial" panose="020B0604020202020204" pitchFamily="34" charset="0"/>
              </a:rPr>
              <a:t>Agreement with Venus Shock Standoff</a:t>
            </a:r>
            <a:endParaRPr lang="en-US" altLang="ja-JP" dirty="0">
              <a:solidFill>
                <a:srgbClr val="990000"/>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4887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2000" y="609600"/>
            <a:ext cx="617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err="1" smtClean="0">
                <a:latin typeface="Arial" panose="020B0604020202020204" pitchFamily="34" charset="0"/>
              </a:rPr>
              <a:t>Tiburzi</a:t>
            </a:r>
            <a:r>
              <a:rPr lang="en-US" altLang="en-US" sz="1400" b="1" dirty="0" smtClean="0">
                <a:latin typeface="Arial" panose="020B0604020202020204" pitchFamily="34" charset="0"/>
              </a:rPr>
              <a:t>, C., Jackson</a:t>
            </a:r>
            <a:r>
              <a:rPr lang="en-US" altLang="en-US" sz="1400" b="1" dirty="0">
                <a:latin typeface="Arial" panose="020B0604020202020204" pitchFamily="34" charset="0"/>
              </a:rPr>
              <a:t>, B.V., </a:t>
            </a:r>
            <a:r>
              <a:rPr lang="en-US" altLang="en-US" sz="1400" b="1" i="1" dirty="0">
                <a:latin typeface="Arial" panose="020B0604020202020204" pitchFamily="34" charset="0"/>
              </a:rPr>
              <a:t>et al</a:t>
            </a:r>
            <a:r>
              <a:rPr lang="en-US" altLang="en-US" sz="1400" b="1" dirty="0">
                <a:latin typeface="Arial" panose="020B0604020202020204" pitchFamily="34" charset="0"/>
              </a:rPr>
              <a:t>., </a:t>
            </a:r>
            <a:r>
              <a:rPr lang="en-US" altLang="en-US" sz="1400" b="1" dirty="0" smtClean="0">
                <a:latin typeface="Arial" panose="020B0604020202020204" pitchFamily="34" charset="0"/>
              </a:rPr>
              <a:t>2022, </a:t>
            </a:r>
            <a:r>
              <a:rPr lang="en-US" altLang="en-US" sz="1400" b="1" i="1" dirty="0">
                <a:latin typeface="Arial" panose="020B0604020202020204" pitchFamily="34" charset="0"/>
              </a:rPr>
              <a:t>Adv. in </a:t>
            </a:r>
            <a:r>
              <a:rPr lang="en-US" altLang="en-US" sz="1400" b="1" i="1" dirty="0" smtClean="0">
                <a:latin typeface="Arial" panose="020B0604020202020204" pitchFamily="34" charset="0"/>
              </a:rPr>
              <a:t>Space Res.,</a:t>
            </a:r>
            <a:r>
              <a:rPr lang="en-US" altLang="en-US" sz="1400" b="1" dirty="0">
                <a:latin typeface="Arial" panose="020B0604020202020204" pitchFamily="34" charset="0"/>
              </a:rPr>
              <a:t> </a:t>
            </a:r>
            <a:r>
              <a:rPr lang="en-US" altLang="en-US" sz="1400" b="1" dirty="0" smtClean="0">
                <a:latin typeface="Arial" panose="020B0604020202020204" pitchFamily="34" charset="0"/>
              </a:rPr>
              <a:t>(accepted)</a:t>
            </a:r>
            <a:endParaRPr lang="en-US" altLang="en-US" sz="1400" dirty="0">
              <a:latin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590800"/>
            <a:ext cx="6705600" cy="33528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14400"/>
            <a:ext cx="2512040" cy="202996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818116"/>
            <a:ext cx="2578206" cy="20299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914400"/>
            <a:ext cx="2578208" cy="2029968"/>
          </a:xfrm>
          <a:prstGeom prst="rect">
            <a:avLst/>
          </a:prstGeom>
        </p:spPr>
      </p:pic>
      <p:sp>
        <p:nvSpPr>
          <p:cNvPr id="14" name="Text Box 2"/>
          <p:cNvSpPr txBox="1">
            <a:spLocks noChangeArrowheads="1"/>
          </p:cNvSpPr>
          <p:nvPr/>
        </p:nvSpPr>
        <p:spPr bwMode="auto">
          <a:xfrm>
            <a:off x="2895600" y="3276600"/>
            <a:ext cx="2971800" cy="293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000" b="1" dirty="0" smtClean="0"/>
              <a:t>Each LoS segment multiplied by:</a:t>
            </a:r>
          </a:p>
          <a:p>
            <a:pPr>
              <a:spcBef>
                <a:spcPts val="600"/>
              </a:spcBef>
              <a:buFontTx/>
              <a:buNone/>
            </a:pPr>
            <a:r>
              <a:rPr lang="es-ES" sz="2000" i="1" dirty="0" smtClean="0"/>
              <a:t>    g </a:t>
            </a:r>
            <a:r>
              <a:rPr lang="es-ES" sz="2000" b="1" dirty="0"/>
              <a:t>=</a:t>
            </a:r>
            <a:r>
              <a:rPr lang="es-ES" sz="2000" dirty="0"/>
              <a:t> </a:t>
            </a:r>
            <a:r>
              <a:rPr lang="es-ES" sz="2000" i="1" dirty="0"/>
              <a:t>AR</a:t>
            </a:r>
            <a:r>
              <a:rPr lang="es-ES" sz="2000" i="1" baseline="30000" dirty="0"/>
              <a:t>α</a:t>
            </a:r>
            <a:r>
              <a:rPr lang="es-ES" sz="2000" i="1" dirty="0"/>
              <a:t> </a:t>
            </a:r>
            <a:r>
              <a:rPr lang="es-ES" sz="2000" i="1" dirty="0" smtClean="0"/>
              <a:t>Np</a:t>
            </a:r>
            <a:r>
              <a:rPr lang="es-ES" sz="2000" i="1" baseline="30000" dirty="0" smtClean="0"/>
              <a:t>β</a:t>
            </a:r>
          </a:p>
          <a:p>
            <a:pPr>
              <a:spcBef>
                <a:spcPts val="600"/>
              </a:spcBef>
              <a:buNone/>
            </a:pPr>
            <a:r>
              <a:rPr lang="es-ES" sz="2000" i="1" dirty="0" smtClean="0"/>
              <a:t>    α = 3.60</a:t>
            </a:r>
          </a:p>
          <a:p>
            <a:pPr>
              <a:spcBef>
                <a:spcPts val="600"/>
              </a:spcBef>
              <a:buNone/>
            </a:pPr>
            <a:r>
              <a:rPr lang="es-ES" sz="2000" i="1" dirty="0" smtClean="0"/>
              <a:t>    β = 0.70</a:t>
            </a:r>
          </a:p>
          <a:p>
            <a:pPr>
              <a:spcBef>
                <a:spcPts val="600"/>
              </a:spcBef>
              <a:buNone/>
            </a:pPr>
            <a:r>
              <a:rPr lang="es-ES" sz="2000" i="1" dirty="0"/>
              <a:t> </a:t>
            </a:r>
            <a:r>
              <a:rPr lang="es-ES" sz="2000" i="1" dirty="0" smtClean="0"/>
              <a:t>   A = </a:t>
            </a:r>
            <a:r>
              <a:rPr lang="es-ES" sz="2000" dirty="0" err="1" smtClean="0"/>
              <a:t>fits</a:t>
            </a:r>
            <a:r>
              <a:rPr lang="es-ES" sz="2000" dirty="0" smtClean="0"/>
              <a:t> LoS </a:t>
            </a:r>
            <a:r>
              <a:rPr lang="es-ES" sz="2000" dirty="0" err="1" smtClean="0"/>
              <a:t>wt</a:t>
            </a:r>
            <a:r>
              <a:rPr lang="es-ES" sz="2000" dirty="0" smtClean="0"/>
              <a:t>.</a:t>
            </a:r>
          </a:p>
          <a:p>
            <a:pPr>
              <a:spcBef>
                <a:spcPts val="600"/>
              </a:spcBef>
              <a:buNone/>
            </a:pPr>
            <a:r>
              <a:rPr lang="es-ES" sz="2000" b="1" dirty="0" err="1" smtClean="0"/>
              <a:t>This</a:t>
            </a:r>
            <a:r>
              <a:rPr lang="es-ES" sz="2000" b="1" dirty="0" smtClean="0"/>
              <a:t> </a:t>
            </a:r>
            <a:r>
              <a:rPr lang="es-ES" sz="2000" b="1" dirty="0" err="1" smtClean="0"/>
              <a:t>converts</a:t>
            </a:r>
            <a:r>
              <a:rPr lang="es-ES" sz="2000" b="1" dirty="0" smtClean="0"/>
              <a:t> g to N and </a:t>
            </a:r>
            <a:r>
              <a:rPr lang="es-ES" sz="2000" b="1" dirty="0" err="1" smtClean="0"/>
              <a:t>fits</a:t>
            </a:r>
            <a:r>
              <a:rPr lang="es-ES" sz="2000" b="1" dirty="0" smtClean="0"/>
              <a:t> plasma N</a:t>
            </a:r>
            <a:r>
              <a:rPr lang="es-ES" sz="2000" b="1" baseline="-25000" dirty="0" smtClean="0"/>
              <a:t>p</a:t>
            </a:r>
            <a:r>
              <a:rPr lang="es-ES" sz="2000" b="1" dirty="0" smtClean="0"/>
              <a:t> at </a:t>
            </a:r>
            <a:r>
              <a:rPr lang="el-GR" sz="2000" b="1" dirty="0" smtClean="0"/>
              <a:t>ϴ</a:t>
            </a:r>
            <a:r>
              <a:rPr lang="es-ES" sz="2000" b="1" dirty="0" smtClean="0"/>
              <a:t> </a:t>
            </a:r>
            <a:endParaRPr lang="es-ES" sz="2000" b="1" dirty="0"/>
          </a:p>
        </p:txBody>
      </p:sp>
      <p:cxnSp>
        <p:nvCxnSpPr>
          <p:cNvPr id="16" name="Straight Connector 15"/>
          <p:cNvCxnSpPr/>
          <p:nvPr/>
        </p:nvCxnSpPr>
        <p:spPr bwMode="auto">
          <a:xfrm>
            <a:off x="5638800" y="5916168"/>
            <a:ext cx="0" cy="15240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20" name="Rectangle 19"/>
          <p:cNvSpPr/>
          <p:nvPr/>
        </p:nvSpPr>
        <p:spPr>
          <a:xfrm>
            <a:off x="5715000" y="1143000"/>
            <a:ext cx="6553200" cy="1200329"/>
          </a:xfrm>
          <a:prstGeom prst="rect">
            <a:avLst/>
          </a:prstGeom>
        </p:spPr>
        <p:txBody>
          <a:bodyPr wrap="square">
            <a:spAutoFit/>
          </a:bodyPr>
          <a:lstStyle/>
          <a:p>
            <a:r>
              <a:rPr lang="en-US" altLang="en-US" b="1" u="sng" dirty="0" smtClean="0">
                <a:latin typeface="Arial" panose="020B0604020202020204" pitchFamily="34" charset="0"/>
              </a:rPr>
              <a:t>Pulsar Dispersion Measures</a:t>
            </a:r>
            <a:r>
              <a:rPr lang="en-US" altLang="en-US" b="1" dirty="0" smtClean="0">
                <a:latin typeface="Arial" panose="020B0604020202020204" pitchFamily="34" charset="0"/>
              </a:rPr>
              <a:t> ~agree with the ACE L0 density 3-D reconstructions</a:t>
            </a:r>
          </a:p>
          <a:p>
            <a:r>
              <a:rPr lang="en-US" b="1" dirty="0">
                <a:latin typeface="Arial" panose="020B0604020202020204" pitchFamily="34" charset="0"/>
              </a:rPr>
              <a:t>c</a:t>
            </a:r>
            <a:r>
              <a:rPr lang="en-US" b="1" dirty="0" smtClean="0">
                <a:latin typeface="Arial" panose="020B0604020202020204" pitchFamily="34" charset="0"/>
              </a:rPr>
              <a:t>loser to the Sun. 4% Helium abundance. </a:t>
            </a:r>
            <a:endParaRPr lang="en-US" b="1"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2971800"/>
            <a:ext cx="2579964" cy="2031351"/>
          </a:xfrm>
          <a:prstGeom prst="rect">
            <a:avLst/>
          </a:prstGeom>
        </p:spPr>
      </p:pic>
    </p:spTree>
    <p:extLst>
      <p:ext uri="{BB962C8B-B14F-4D97-AF65-F5344CB8AC3E}">
        <p14:creationId xmlns:p14="http://schemas.microsoft.com/office/powerpoint/2010/main" val="344671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77824"/>
            <a:ext cx="5867400" cy="29337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810000"/>
            <a:ext cx="5867400" cy="2933700"/>
          </a:xfrm>
          <a:prstGeom prst="rect">
            <a:avLst/>
          </a:prstGeom>
        </p:spPr>
      </p:pic>
      <p:sp>
        <p:nvSpPr>
          <p:cNvPr id="4" name="Text Box 11"/>
          <p:cNvSpPr txBox="1">
            <a:spLocks noChangeArrowheads="1"/>
          </p:cNvSpPr>
          <p:nvPr/>
        </p:nvSpPr>
        <p:spPr bwMode="auto">
          <a:xfrm>
            <a:off x="762000" y="609600"/>
            <a:ext cx="518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Jackson, B.V., </a:t>
            </a:r>
            <a:r>
              <a:rPr lang="en-US" altLang="en-US" sz="1400" b="1" i="1" dirty="0">
                <a:latin typeface="Arial" panose="020B0604020202020204" pitchFamily="34" charset="0"/>
              </a:rPr>
              <a:t>et al</a:t>
            </a:r>
            <a:r>
              <a:rPr lang="en-US" altLang="en-US" sz="1400" b="1" dirty="0">
                <a:latin typeface="Arial" panose="020B0604020202020204" pitchFamily="34" charset="0"/>
              </a:rPr>
              <a:t>., </a:t>
            </a:r>
            <a:r>
              <a:rPr lang="en-US" altLang="en-US" sz="1400" b="1" dirty="0" smtClean="0">
                <a:latin typeface="Arial" panose="020B0604020202020204" pitchFamily="34" charset="0"/>
              </a:rPr>
              <a:t>2022, </a:t>
            </a:r>
            <a:r>
              <a:rPr lang="en-US" altLang="en-US" sz="1400" b="1" i="1" dirty="0">
                <a:latin typeface="Arial" panose="020B0604020202020204" pitchFamily="34" charset="0"/>
              </a:rPr>
              <a:t>Adv. in </a:t>
            </a:r>
            <a:r>
              <a:rPr lang="en-US" altLang="en-US" sz="1400" b="1" i="1" dirty="0" smtClean="0">
                <a:latin typeface="Arial" panose="020B0604020202020204" pitchFamily="34" charset="0"/>
              </a:rPr>
              <a:t>Space Res.,</a:t>
            </a:r>
            <a:r>
              <a:rPr lang="en-US" altLang="en-US" sz="1400" b="1" dirty="0">
                <a:latin typeface="Arial" panose="020B0604020202020204" pitchFamily="34" charset="0"/>
              </a:rPr>
              <a:t> </a:t>
            </a:r>
            <a:r>
              <a:rPr lang="en-US" altLang="en-US" sz="1400" b="1" dirty="0" smtClean="0">
                <a:latin typeface="Arial" panose="020B0604020202020204" pitchFamily="34" charset="0"/>
              </a:rPr>
              <a:t>(under review)</a:t>
            </a:r>
            <a:endParaRPr lang="en-US" altLang="en-US" sz="1400" dirty="0">
              <a:latin typeface="Arial" panose="020B0604020202020204" pitchFamily="34" charset="0"/>
            </a:endParaRPr>
          </a:p>
        </p:txBody>
      </p:sp>
      <p:sp>
        <p:nvSpPr>
          <p:cNvPr id="5" name="TextBox 4"/>
          <p:cNvSpPr txBox="1"/>
          <p:nvPr/>
        </p:nvSpPr>
        <p:spPr>
          <a:xfrm>
            <a:off x="2667000" y="3581400"/>
            <a:ext cx="1524000" cy="46166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At Earth</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6324600" y="2438400"/>
            <a:ext cx="1371600" cy="830997"/>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1st PSP Pass</a:t>
            </a: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762000"/>
            <a:ext cx="2819400" cy="2819400"/>
          </a:xfrm>
          <a:prstGeom prst="rect">
            <a:avLst/>
          </a:prstGeom>
        </p:spPr>
      </p:pic>
      <p:sp>
        <p:nvSpPr>
          <p:cNvPr id="10" name="TextBox 9"/>
          <p:cNvSpPr txBox="1"/>
          <p:nvPr/>
        </p:nvSpPr>
        <p:spPr>
          <a:xfrm>
            <a:off x="10515600" y="3657600"/>
            <a:ext cx="1371600" cy="46166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 oops!</a:t>
            </a:r>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6781800" y="3657600"/>
            <a:ext cx="3962400" cy="46166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At PSP </a:t>
            </a:r>
            <a:r>
              <a:rPr lang="en-US" sz="1800" b="1" dirty="0" smtClean="0">
                <a:latin typeface="Arial" panose="020B0604020202020204" pitchFamily="34" charset="0"/>
                <a:cs typeface="Arial" panose="020B0604020202020204" pitchFamily="34" charset="0"/>
              </a:rPr>
              <a:t>(min distance = 0.17 AU)</a:t>
            </a:r>
            <a:endParaRPr lang="en-US" sz="1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0840" y="4114800"/>
            <a:ext cx="5029200" cy="2514600"/>
          </a:xfrm>
          <a:prstGeom prst="rect">
            <a:avLst/>
          </a:prstGeom>
        </p:spPr>
      </p:pic>
    </p:spTree>
    <p:extLst>
      <p:ext uri="{BB962C8B-B14F-4D97-AF65-F5344CB8AC3E}">
        <p14:creationId xmlns:p14="http://schemas.microsoft.com/office/powerpoint/2010/main" val="335650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62000" y="609600"/>
            <a:ext cx="518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Jackson, B.V., </a:t>
            </a:r>
            <a:r>
              <a:rPr lang="en-US" altLang="en-US" sz="1400" b="1" i="1" dirty="0">
                <a:latin typeface="Arial" panose="020B0604020202020204" pitchFamily="34" charset="0"/>
              </a:rPr>
              <a:t>et al</a:t>
            </a:r>
            <a:r>
              <a:rPr lang="en-US" altLang="en-US" sz="1400" b="1" dirty="0">
                <a:latin typeface="Arial" panose="020B0604020202020204" pitchFamily="34" charset="0"/>
              </a:rPr>
              <a:t>., </a:t>
            </a:r>
            <a:r>
              <a:rPr lang="en-US" altLang="en-US" sz="1400" b="1" dirty="0" smtClean="0">
                <a:latin typeface="Arial" panose="020B0604020202020204" pitchFamily="34" charset="0"/>
              </a:rPr>
              <a:t>2022, </a:t>
            </a:r>
            <a:r>
              <a:rPr lang="en-US" altLang="en-US" sz="1400" b="1" i="1" dirty="0">
                <a:latin typeface="Arial" panose="020B0604020202020204" pitchFamily="34" charset="0"/>
              </a:rPr>
              <a:t>Adv. in </a:t>
            </a:r>
            <a:r>
              <a:rPr lang="en-US" altLang="en-US" sz="1400" b="1" i="1" dirty="0" smtClean="0">
                <a:latin typeface="Arial" panose="020B0604020202020204" pitchFamily="34" charset="0"/>
              </a:rPr>
              <a:t>Space Res.,</a:t>
            </a:r>
            <a:r>
              <a:rPr lang="en-US" altLang="en-US" sz="1400" b="1" dirty="0">
                <a:latin typeface="Arial" panose="020B0604020202020204" pitchFamily="34" charset="0"/>
              </a:rPr>
              <a:t> </a:t>
            </a:r>
            <a:r>
              <a:rPr lang="en-US" altLang="en-US" sz="1400" b="1" dirty="0" smtClean="0">
                <a:latin typeface="Arial" panose="020B0604020202020204" pitchFamily="34" charset="0"/>
              </a:rPr>
              <a:t>(under review)</a:t>
            </a:r>
            <a:endParaRPr lang="en-US" altLang="en-US" sz="1400" dirty="0">
              <a:latin typeface="Arial" panose="020B0604020202020204" pitchFamily="34" charset="0"/>
            </a:endParaRPr>
          </a:p>
        </p:txBody>
      </p:sp>
      <p:sp>
        <p:nvSpPr>
          <p:cNvPr id="6" name="TextBox 5"/>
          <p:cNvSpPr txBox="1"/>
          <p:nvPr/>
        </p:nvSpPr>
        <p:spPr>
          <a:xfrm>
            <a:off x="6324600" y="2438400"/>
            <a:ext cx="1371600" cy="830997"/>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1st PSP Pass</a:t>
            </a: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762000"/>
            <a:ext cx="2819400" cy="2819400"/>
          </a:xfrm>
          <a:prstGeom prst="rect">
            <a:avLst/>
          </a:prstGeom>
        </p:spPr>
      </p:pic>
      <p:sp>
        <p:nvSpPr>
          <p:cNvPr id="11" name="TextBox 10"/>
          <p:cNvSpPr txBox="1"/>
          <p:nvPr/>
        </p:nvSpPr>
        <p:spPr>
          <a:xfrm>
            <a:off x="6781800" y="3657600"/>
            <a:ext cx="5257800" cy="46166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At PSP: </a:t>
            </a:r>
            <a:r>
              <a:rPr lang="en-US" b="1" dirty="0" smtClean="0">
                <a:solidFill>
                  <a:srgbClr val="FF0000"/>
                </a:solidFill>
                <a:latin typeface="Arial" panose="020B0604020202020204" pitchFamily="34" charset="0"/>
                <a:cs typeface="Arial" panose="020B0604020202020204" pitchFamily="34" charset="0"/>
              </a:rPr>
              <a:t>But this can be “fixed”! ??</a:t>
            </a:r>
            <a:endParaRPr lang="en-US" sz="1800" b="1"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840" y="4114800"/>
            <a:ext cx="5029200" cy="2514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877824"/>
            <a:ext cx="5870448" cy="293522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810000"/>
            <a:ext cx="5870448" cy="2935224"/>
          </a:xfrm>
          <a:prstGeom prst="rect">
            <a:avLst/>
          </a:prstGeom>
        </p:spPr>
      </p:pic>
      <p:sp>
        <p:nvSpPr>
          <p:cNvPr id="5" name="TextBox 4"/>
          <p:cNvSpPr txBox="1"/>
          <p:nvPr/>
        </p:nvSpPr>
        <p:spPr>
          <a:xfrm>
            <a:off x="2667000" y="3581400"/>
            <a:ext cx="1524000" cy="46166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At Earth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4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9320" y="4746634"/>
            <a:ext cx="4297680" cy="2146944"/>
          </a:xfrm>
          <a:prstGeom prst="rect">
            <a:avLst/>
          </a:prstGeom>
        </p:spPr>
      </p:pic>
      <p:sp>
        <p:nvSpPr>
          <p:cNvPr id="2" name="Rectangle 1"/>
          <p:cNvSpPr/>
          <p:nvPr/>
        </p:nvSpPr>
        <p:spPr>
          <a:xfrm>
            <a:off x="152400" y="685800"/>
            <a:ext cx="3200400" cy="1754326"/>
          </a:xfrm>
          <a:prstGeom prst="rect">
            <a:avLst/>
          </a:prstGeom>
        </p:spPr>
        <p:txBody>
          <a:bodyPr wrap="square">
            <a:spAutoFit/>
          </a:bodyPr>
          <a:lstStyle/>
          <a:p>
            <a:r>
              <a:rPr lang="en-US" altLang="en-US" sz="5400" b="1" dirty="0" smtClean="0">
                <a:solidFill>
                  <a:srgbClr val="FF0000"/>
                </a:solidFill>
                <a:latin typeface="Arial" panose="020B0604020202020204" pitchFamily="34" charset="0"/>
              </a:rPr>
              <a:t>One Big Caveat</a:t>
            </a:r>
            <a:endParaRPr lang="en-US" sz="54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524" y="504287"/>
            <a:ext cx="4301476" cy="21488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120" y="2667000"/>
            <a:ext cx="4297680" cy="2148840"/>
          </a:xfrm>
          <a:prstGeom prst="rect">
            <a:avLst/>
          </a:prstGeom>
        </p:spPr>
      </p:pic>
      <p:sp>
        <p:nvSpPr>
          <p:cNvPr id="5" name="Rectangle 4"/>
          <p:cNvSpPr/>
          <p:nvPr/>
        </p:nvSpPr>
        <p:spPr>
          <a:xfrm>
            <a:off x="10210800" y="1295400"/>
            <a:ext cx="1981200" cy="4524315"/>
          </a:xfrm>
          <a:prstGeom prst="rect">
            <a:avLst/>
          </a:prstGeom>
        </p:spPr>
        <p:txBody>
          <a:bodyPr wrap="square">
            <a:spAutoFit/>
          </a:bodyPr>
          <a:lstStyle/>
          <a:p>
            <a:r>
              <a:rPr lang="en-US" altLang="en-US" sz="3200" b="1" dirty="0" smtClean="0">
                <a:latin typeface="Arial" panose="020B0604020202020204" pitchFamily="34" charset="0"/>
              </a:rPr>
              <a:t>ACE</a:t>
            </a:r>
          </a:p>
          <a:p>
            <a:endParaRPr lang="en-US" sz="3200" b="1" dirty="0" smtClean="0">
              <a:latin typeface="Arial" panose="020B0604020202020204" pitchFamily="34" charset="0"/>
            </a:endParaRPr>
          </a:p>
          <a:p>
            <a:endParaRPr lang="en-US" sz="3200" b="1" dirty="0">
              <a:latin typeface="Arial" panose="020B0604020202020204" pitchFamily="34" charset="0"/>
            </a:endParaRPr>
          </a:p>
          <a:p>
            <a:endParaRPr lang="en-US" sz="3200" b="1" dirty="0">
              <a:latin typeface="Arial" panose="020B0604020202020204" pitchFamily="34" charset="0"/>
            </a:endParaRPr>
          </a:p>
          <a:p>
            <a:r>
              <a:rPr lang="en-US" sz="3200" b="1" dirty="0" smtClean="0">
                <a:latin typeface="Arial" panose="020B0604020202020204" pitchFamily="34" charset="0"/>
              </a:rPr>
              <a:t>CELIAS</a:t>
            </a:r>
          </a:p>
          <a:p>
            <a:endParaRPr lang="en-US" sz="3200" b="1" dirty="0" smtClean="0">
              <a:latin typeface="Arial" panose="020B0604020202020204" pitchFamily="34" charset="0"/>
            </a:endParaRPr>
          </a:p>
          <a:p>
            <a:endParaRPr lang="en-US" sz="3200" b="1" dirty="0">
              <a:latin typeface="Arial" panose="020B0604020202020204" pitchFamily="34" charset="0"/>
            </a:endParaRPr>
          </a:p>
          <a:p>
            <a:endParaRPr lang="en-US" sz="3200" b="1" dirty="0" smtClean="0">
              <a:latin typeface="Arial" panose="020B0604020202020204" pitchFamily="34" charset="0"/>
            </a:endParaRPr>
          </a:p>
          <a:p>
            <a:r>
              <a:rPr lang="en-US" sz="3200" b="1" dirty="0" smtClean="0">
                <a:latin typeface="Arial" panose="020B0604020202020204" pitchFamily="34" charset="0"/>
              </a:rPr>
              <a:t>DSCOVR</a:t>
            </a:r>
            <a:endParaRPr lang="en-US" sz="3200" b="1" dirty="0"/>
          </a:p>
        </p:txBody>
      </p:sp>
      <p:sp>
        <p:nvSpPr>
          <p:cNvPr id="8" name="Rectangle 7"/>
          <p:cNvSpPr/>
          <p:nvPr/>
        </p:nvSpPr>
        <p:spPr>
          <a:xfrm>
            <a:off x="381000" y="2590800"/>
            <a:ext cx="2286000" cy="769441"/>
          </a:xfrm>
          <a:prstGeom prst="rect">
            <a:avLst/>
          </a:prstGeom>
        </p:spPr>
        <p:txBody>
          <a:bodyPr wrap="square">
            <a:spAutoFit/>
          </a:bodyPr>
          <a:lstStyle/>
          <a:p>
            <a:r>
              <a:rPr lang="en-US" altLang="en-US" sz="4400" b="1" dirty="0" smtClean="0">
                <a:latin typeface="Arial" panose="020B0604020202020204" pitchFamily="34" charset="0"/>
              </a:rPr>
              <a:t>Density</a:t>
            </a:r>
            <a:endParaRPr lang="en-US" sz="4400" b="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609600"/>
            <a:ext cx="2057400" cy="2057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667000"/>
            <a:ext cx="2057400" cy="2057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4800600"/>
            <a:ext cx="2057400" cy="2057400"/>
          </a:xfrm>
          <a:prstGeom prst="rect">
            <a:avLst/>
          </a:prstGeom>
        </p:spPr>
      </p:pic>
      <p:sp>
        <p:nvSpPr>
          <p:cNvPr id="12" name="Rectangle 11"/>
          <p:cNvSpPr/>
          <p:nvPr/>
        </p:nvSpPr>
        <p:spPr>
          <a:xfrm>
            <a:off x="152400" y="3810000"/>
            <a:ext cx="3124200" cy="2062103"/>
          </a:xfrm>
          <a:prstGeom prst="rect">
            <a:avLst/>
          </a:prstGeom>
        </p:spPr>
        <p:txBody>
          <a:bodyPr wrap="square">
            <a:spAutoFit/>
          </a:bodyPr>
          <a:lstStyle/>
          <a:p>
            <a:r>
              <a:rPr lang="en-US" altLang="en-US" sz="3200" b="1" dirty="0" smtClean="0">
                <a:latin typeface="Arial" panose="020B0604020202020204" pitchFamily="34" charset="0"/>
              </a:rPr>
              <a:t>ACE, </a:t>
            </a:r>
            <a:r>
              <a:rPr lang="en-US" sz="3200" b="1" dirty="0" smtClean="0">
                <a:latin typeface="Arial" panose="020B0604020202020204" pitchFamily="34" charset="0"/>
              </a:rPr>
              <a:t>CELIAS, and DSCOVR densities are</a:t>
            </a:r>
          </a:p>
          <a:p>
            <a:r>
              <a:rPr lang="en-US" sz="3200" b="1" dirty="0" smtClean="0">
                <a:latin typeface="Arial" panose="020B0604020202020204" pitchFamily="34" charset="0"/>
              </a:rPr>
              <a:t>all different!!!</a:t>
            </a:r>
            <a:endParaRPr lang="en-US" sz="3200" b="1" dirty="0"/>
          </a:p>
        </p:txBody>
      </p:sp>
    </p:spTree>
    <p:extLst>
      <p:ext uri="{BB962C8B-B14F-4D97-AF65-F5344CB8AC3E}">
        <p14:creationId xmlns:p14="http://schemas.microsoft.com/office/powerpoint/2010/main" val="14449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4800600"/>
            <a:ext cx="2057400" cy="20574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667000"/>
            <a:ext cx="2057400" cy="20574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609600"/>
            <a:ext cx="2057400" cy="2057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484632"/>
            <a:ext cx="4297680" cy="21469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9320" y="4711057"/>
            <a:ext cx="4297680" cy="2146943"/>
          </a:xfrm>
          <a:prstGeom prst="rect">
            <a:avLst/>
          </a:prstGeom>
        </p:spPr>
      </p:pic>
      <p:sp>
        <p:nvSpPr>
          <p:cNvPr id="2" name="Rectangle 1"/>
          <p:cNvSpPr/>
          <p:nvPr/>
        </p:nvSpPr>
        <p:spPr>
          <a:xfrm>
            <a:off x="152400" y="685800"/>
            <a:ext cx="3200400" cy="1754326"/>
          </a:xfrm>
          <a:prstGeom prst="rect">
            <a:avLst/>
          </a:prstGeom>
        </p:spPr>
        <p:txBody>
          <a:bodyPr wrap="square">
            <a:spAutoFit/>
          </a:bodyPr>
          <a:lstStyle/>
          <a:p>
            <a:r>
              <a:rPr lang="en-US" altLang="en-US" sz="5400" b="1" dirty="0" smtClean="0">
                <a:solidFill>
                  <a:srgbClr val="FF0000"/>
                </a:solidFill>
                <a:latin typeface="Arial" panose="020B0604020202020204" pitchFamily="34" charset="0"/>
              </a:rPr>
              <a:t>One Big Caveat</a:t>
            </a:r>
            <a:endParaRPr lang="en-US" sz="5400" b="1" dirty="0">
              <a:solidFill>
                <a:srgbClr val="FF0000"/>
              </a:solidFill>
            </a:endParaRPr>
          </a:p>
        </p:txBody>
      </p:sp>
      <p:sp>
        <p:nvSpPr>
          <p:cNvPr id="5" name="Rectangle 4"/>
          <p:cNvSpPr/>
          <p:nvPr/>
        </p:nvSpPr>
        <p:spPr>
          <a:xfrm>
            <a:off x="10210800" y="1295400"/>
            <a:ext cx="1981200" cy="4524315"/>
          </a:xfrm>
          <a:prstGeom prst="rect">
            <a:avLst/>
          </a:prstGeom>
        </p:spPr>
        <p:txBody>
          <a:bodyPr wrap="square">
            <a:spAutoFit/>
          </a:bodyPr>
          <a:lstStyle/>
          <a:p>
            <a:r>
              <a:rPr lang="en-US" altLang="en-US" sz="3200" b="1" dirty="0" smtClean="0">
                <a:latin typeface="Arial" panose="020B0604020202020204" pitchFamily="34" charset="0"/>
              </a:rPr>
              <a:t>ACE</a:t>
            </a:r>
          </a:p>
          <a:p>
            <a:endParaRPr lang="en-US" sz="3200" b="1" dirty="0" smtClean="0">
              <a:latin typeface="Arial" panose="020B0604020202020204" pitchFamily="34" charset="0"/>
            </a:endParaRPr>
          </a:p>
          <a:p>
            <a:endParaRPr lang="en-US" sz="3200" b="1" dirty="0">
              <a:latin typeface="Arial" panose="020B0604020202020204" pitchFamily="34" charset="0"/>
            </a:endParaRPr>
          </a:p>
          <a:p>
            <a:endParaRPr lang="en-US" sz="3200" b="1" dirty="0">
              <a:latin typeface="Arial" panose="020B0604020202020204" pitchFamily="34" charset="0"/>
            </a:endParaRPr>
          </a:p>
          <a:p>
            <a:r>
              <a:rPr lang="en-US" sz="3200" b="1" dirty="0" smtClean="0">
                <a:latin typeface="Arial" panose="020B0604020202020204" pitchFamily="34" charset="0"/>
              </a:rPr>
              <a:t>CELIAS</a:t>
            </a:r>
          </a:p>
          <a:p>
            <a:endParaRPr lang="en-US" sz="3200" b="1" dirty="0" smtClean="0">
              <a:latin typeface="Arial" panose="020B0604020202020204" pitchFamily="34" charset="0"/>
            </a:endParaRPr>
          </a:p>
          <a:p>
            <a:endParaRPr lang="en-US" sz="3200" b="1" dirty="0">
              <a:latin typeface="Arial" panose="020B0604020202020204" pitchFamily="34" charset="0"/>
            </a:endParaRPr>
          </a:p>
          <a:p>
            <a:endParaRPr lang="en-US" sz="3200" b="1" dirty="0" smtClean="0">
              <a:latin typeface="Arial" panose="020B0604020202020204" pitchFamily="34" charset="0"/>
            </a:endParaRPr>
          </a:p>
          <a:p>
            <a:r>
              <a:rPr lang="en-US" sz="3200" b="1" dirty="0" smtClean="0">
                <a:latin typeface="Arial" panose="020B0604020202020204" pitchFamily="34" charset="0"/>
              </a:rPr>
              <a:t>DSCOVR</a:t>
            </a:r>
            <a:endParaRPr lang="en-US" sz="3200" b="1" dirty="0"/>
          </a:p>
        </p:txBody>
      </p:sp>
      <p:sp>
        <p:nvSpPr>
          <p:cNvPr id="8" name="Rectangle 7"/>
          <p:cNvSpPr/>
          <p:nvPr/>
        </p:nvSpPr>
        <p:spPr>
          <a:xfrm>
            <a:off x="152400" y="3810000"/>
            <a:ext cx="3124200" cy="2062103"/>
          </a:xfrm>
          <a:prstGeom prst="rect">
            <a:avLst/>
          </a:prstGeom>
        </p:spPr>
        <p:txBody>
          <a:bodyPr wrap="square">
            <a:spAutoFit/>
          </a:bodyPr>
          <a:lstStyle/>
          <a:p>
            <a:r>
              <a:rPr lang="en-US" altLang="en-US" sz="3200" b="1" dirty="0" smtClean="0">
                <a:latin typeface="Arial" panose="020B0604020202020204" pitchFamily="34" charset="0"/>
              </a:rPr>
              <a:t>ACE, </a:t>
            </a:r>
            <a:r>
              <a:rPr lang="en-US" sz="3200" b="1" dirty="0" smtClean="0">
                <a:latin typeface="Arial" panose="020B0604020202020204" pitchFamily="34" charset="0"/>
              </a:rPr>
              <a:t>CELIAS, and DSCOVR velocities are different!!!</a:t>
            </a:r>
            <a:endParaRPr lang="en-US" sz="3200" b="1"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2624328"/>
            <a:ext cx="4297680" cy="2148840"/>
          </a:xfrm>
          <a:prstGeom prst="rect">
            <a:avLst/>
          </a:prstGeom>
        </p:spPr>
      </p:pic>
      <p:sp>
        <p:nvSpPr>
          <p:cNvPr id="14" name="Rectangle 13"/>
          <p:cNvSpPr/>
          <p:nvPr/>
        </p:nvSpPr>
        <p:spPr>
          <a:xfrm>
            <a:off x="381000" y="2590800"/>
            <a:ext cx="2438400" cy="769441"/>
          </a:xfrm>
          <a:prstGeom prst="rect">
            <a:avLst/>
          </a:prstGeom>
        </p:spPr>
        <p:txBody>
          <a:bodyPr wrap="square">
            <a:spAutoFit/>
          </a:bodyPr>
          <a:lstStyle/>
          <a:p>
            <a:r>
              <a:rPr lang="en-US" altLang="en-US" sz="4400" b="1" dirty="0" smtClean="0">
                <a:latin typeface="Arial" panose="020B0604020202020204" pitchFamily="34" charset="0"/>
              </a:rPr>
              <a:t>Velocity</a:t>
            </a:r>
            <a:endParaRPr lang="en-US" sz="4400" b="1" dirty="0"/>
          </a:p>
        </p:txBody>
      </p:sp>
    </p:spTree>
    <p:extLst>
      <p:ext uri="{BB962C8B-B14F-4D97-AF65-F5344CB8AC3E}">
        <p14:creationId xmlns:p14="http://schemas.microsoft.com/office/powerpoint/2010/main" val="350795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52400" y="1600200"/>
            <a:ext cx="1203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ts val="0"/>
              </a:spcBef>
              <a:buNone/>
            </a:pPr>
            <a:r>
              <a:rPr lang="en-US" altLang="en-US" b="1" dirty="0" smtClean="0"/>
              <a:t>I’ve shown </a:t>
            </a:r>
            <a:r>
              <a:rPr lang="en-US" altLang="en-US" b="1" dirty="0"/>
              <a:t>i</a:t>
            </a:r>
            <a:r>
              <a:rPr lang="en-US" altLang="en-US" b="1" dirty="0" smtClean="0"/>
              <a:t>nterplanetary scintillation </a:t>
            </a:r>
            <a:r>
              <a:rPr lang="en-US" altLang="en-US" b="1" dirty="0"/>
              <a:t>(IPS) and its use in forecasts of CMEs and corotating structure arrival in this new solar cycle.</a:t>
            </a:r>
          </a:p>
          <a:p>
            <a:pPr>
              <a:spcBef>
                <a:spcPts val="0"/>
              </a:spcBef>
              <a:buNone/>
            </a:pPr>
            <a:endParaRPr lang="en-US" altLang="en-US" b="1" dirty="0"/>
          </a:p>
          <a:p>
            <a:pPr>
              <a:spcBef>
                <a:spcPts val="0"/>
              </a:spcBef>
              <a:buNone/>
            </a:pPr>
            <a:r>
              <a:rPr lang="en-US" altLang="en-US" b="1" dirty="0"/>
              <a:t>The new UCSD Webpages </a:t>
            </a:r>
            <a:r>
              <a:rPr lang="en-US" altLang="en-US" b="1" dirty="0" smtClean="0"/>
              <a:t>and these analyses now provide </a:t>
            </a:r>
            <a:r>
              <a:rPr lang="en-US" altLang="en-US" b="1" dirty="0"/>
              <a:t>far more information globally, and to the distance of Jupiter. </a:t>
            </a:r>
          </a:p>
          <a:p>
            <a:pPr>
              <a:spcBef>
                <a:spcPts val="0"/>
              </a:spcBef>
              <a:buNone/>
            </a:pPr>
            <a:endParaRPr lang="en-US" altLang="en-US" b="1" dirty="0"/>
          </a:p>
          <a:p>
            <a:pPr>
              <a:spcBef>
                <a:spcPts val="0"/>
              </a:spcBef>
              <a:buNone/>
            </a:pPr>
            <a:r>
              <a:rPr lang="en-US" altLang="en-US" b="1" dirty="0" smtClean="0"/>
              <a:t>IPS boundaries can drive the ENLIL modeling to give better results </a:t>
            </a:r>
            <a:r>
              <a:rPr lang="en-US" altLang="en-US" b="1" dirty="0"/>
              <a:t>and </a:t>
            </a:r>
            <a:r>
              <a:rPr lang="en-US" altLang="en-US" b="1" dirty="0" smtClean="0"/>
              <a:t>confirm solar wind analyses near inner heliospheric spacecraft</a:t>
            </a:r>
            <a:r>
              <a:rPr lang="en-US" altLang="en-US" b="1" dirty="0"/>
              <a:t>. </a:t>
            </a:r>
          </a:p>
          <a:p>
            <a:pPr>
              <a:spcBef>
                <a:spcPts val="0"/>
              </a:spcBef>
              <a:buNone/>
            </a:pPr>
            <a:endParaRPr lang="en-US" altLang="en-US" b="1" dirty="0"/>
          </a:p>
          <a:p>
            <a:pPr>
              <a:spcBef>
                <a:spcPts val="0"/>
              </a:spcBef>
              <a:buNone/>
            </a:pPr>
            <a:r>
              <a:rPr lang="en-US" altLang="en-US" b="1" dirty="0" smtClean="0"/>
              <a:t>With caveats, </a:t>
            </a:r>
            <a:r>
              <a:rPr lang="en-US" altLang="en-US" b="1" dirty="0"/>
              <a:t>w</a:t>
            </a:r>
            <a:r>
              <a:rPr lang="en-US" altLang="en-US" b="1" dirty="0" smtClean="0"/>
              <a:t>e can now tweak MHD modeling (ENLIL) </a:t>
            </a:r>
            <a:r>
              <a:rPr lang="en-US" altLang="en-US" b="1" dirty="0"/>
              <a:t>to provide better </a:t>
            </a:r>
            <a:r>
              <a:rPr lang="en-US" altLang="en-US" b="1" dirty="0" smtClean="0"/>
              <a:t>results in-situ both for 3-D MHD and UCSD IPS analyses.</a:t>
            </a:r>
            <a:endParaRPr lang="en-US" altLang="en-US" b="1" dirty="0"/>
          </a:p>
        </p:txBody>
      </p:sp>
      <p:sp>
        <p:nvSpPr>
          <p:cNvPr id="5" name="Rectangle 4"/>
          <p:cNvSpPr>
            <a:spLocks noChangeArrowheads="1"/>
          </p:cNvSpPr>
          <p:nvPr/>
        </p:nvSpPr>
        <p:spPr bwMode="auto">
          <a:xfrm>
            <a:off x="533400" y="685800"/>
            <a:ext cx="3657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chemeClr val="tx2"/>
                </a:solidFill>
              </a:rPr>
              <a:t>Conclusions:</a:t>
            </a:r>
            <a:endParaRPr lang="en-US" altLang="en-US" sz="4000" b="1" dirty="0">
              <a:solidFill>
                <a:schemeClr val="tx2"/>
              </a:solidFill>
            </a:endParaRPr>
          </a:p>
        </p:txBody>
      </p:sp>
    </p:spTree>
    <p:extLst>
      <p:ext uri="{BB962C8B-B14F-4D97-AF65-F5344CB8AC3E}">
        <p14:creationId xmlns:p14="http://schemas.microsoft.com/office/powerpoint/2010/main" val="36872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02664"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near Mt. Fuji</a:t>
            </a:r>
            <a:endParaRPr lang="en-US" altLang="en-US" sz="4000" b="1" dirty="0">
              <a:solidFill>
                <a:schemeClr val="tx2"/>
              </a:solidFill>
            </a:endParaRPr>
          </a:p>
        </p:txBody>
      </p:sp>
      <p:pic>
        <p:nvPicPr>
          <p:cNvPr id="10244" name="Picture 4" descr="Japan_ar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46713"/>
            <a:ext cx="5029200" cy="42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6858000"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systems</a:t>
            </a:r>
            <a:endParaRPr lang="en-US" altLang="en-US" sz="4000" b="1" dirty="0">
              <a:solidFill>
                <a:schemeClr val="tx2"/>
              </a:solidFill>
            </a:endParaRPr>
          </a:p>
        </p:txBody>
      </p:sp>
      <p:pic>
        <p:nvPicPr>
          <p:cNvPr id="10246" name="Picture 6" descr="富士アンテナ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22" y="1795229"/>
            <a:ext cx="5998578" cy="42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9"/>
          <p:cNvSpPr>
            <a:spLocks noGrp="1" noChangeArrowheads="1"/>
          </p:cNvSpPr>
          <p:nvPr>
            <p:ph type="title"/>
          </p:nvPr>
        </p:nvSpPr>
        <p:spPr bwMode="auto">
          <a:xfrm>
            <a:off x="1483171" y="762000"/>
            <a:ext cx="9144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p>
            <a:pPr eaLnBrk="1" hangingPunct="1"/>
            <a:r>
              <a:rPr lang="en-US" altLang="en-US" sz="3200" b="1" dirty="0">
                <a:latin typeface="Arial" panose="020B0604020202020204" pitchFamily="34" charset="0"/>
              </a:rPr>
              <a:t>IPS Heliospheric Analyses </a:t>
            </a:r>
            <a:r>
              <a:rPr lang="en-US" altLang="en-US" sz="3200" b="1" dirty="0" smtClean="0">
                <a:latin typeface="Arial" panose="020B0604020202020204" pitchFamily="34" charset="0"/>
              </a:rPr>
              <a:t>from ISEE, Japan</a:t>
            </a:r>
            <a:endParaRPr lang="en-US" altLang="en-US" sz="3200" b="1" dirty="0">
              <a:latin typeface="Arial" panose="020B0604020202020204" pitchFamily="34" charset="0"/>
            </a:endParaRPr>
          </a:p>
        </p:txBody>
      </p:sp>
    </p:spTree>
    <p:extLst>
      <p:ext uri="{BB962C8B-B14F-4D97-AF65-F5344CB8AC3E}">
        <p14:creationId xmlns:p14="http://schemas.microsoft.com/office/powerpoint/2010/main" val="1932842467"/>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02664"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near Mt. Fuji</a:t>
            </a:r>
            <a:endParaRPr lang="en-US" altLang="en-US" sz="4000" b="1" dirty="0">
              <a:solidFill>
                <a:schemeClr val="tx2"/>
              </a:solidFill>
            </a:endParaRPr>
          </a:p>
        </p:txBody>
      </p:sp>
      <p:pic>
        <p:nvPicPr>
          <p:cNvPr id="10244" name="Picture 4" descr="Japan_ar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46713"/>
            <a:ext cx="5029200" cy="42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6858000"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systems</a:t>
            </a:r>
            <a:endParaRPr lang="en-US" altLang="en-US" sz="4000" b="1" dirty="0">
              <a:solidFill>
                <a:schemeClr val="tx2"/>
              </a:solidFill>
            </a:endParaRPr>
          </a:p>
        </p:txBody>
      </p:sp>
      <p:sp>
        <p:nvSpPr>
          <p:cNvPr id="10247" name="Rectangle 9"/>
          <p:cNvSpPr>
            <a:spLocks noGrp="1" noChangeArrowheads="1"/>
          </p:cNvSpPr>
          <p:nvPr>
            <p:ph type="title"/>
          </p:nvPr>
        </p:nvSpPr>
        <p:spPr bwMode="auto">
          <a:xfrm>
            <a:off x="1483171" y="762000"/>
            <a:ext cx="9144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p>
            <a:pPr eaLnBrk="1" hangingPunct="1"/>
            <a:r>
              <a:rPr lang="en-US" altLang="en-US" sz="3200" b="1" dirty="0">
                <a:latin typeface="Arial" panose="020B0604020202020204" pitchFamily="34" charset="0"/>
              </a:rPr>
              <a:t>IPS Heliospheric Analyses </a:t>
            </a:r>
            <a:r>
              <a:rPr lang="en-US" altLang="en-US" sz="3200" b="1" dirty="0" smtClean="0">
                <a:latin typeface="Arial" panose="020B0604020202020204" pitchFamily="34" charset="0"/>
              </a:rPr>
              <a:t>from ISEE, Japan</a:t>
            </a:r>
            <a:endParaRPr lang="en-US" altLang="en-US" sz="3200" b="1" dirty="0">
              <a:latin typeface="Arial" panose="020B0604020202020204" pitchFamily="34" charset="0"/>
            </a:endParaRPr>
          </a:p>
        </p:txBody>
      </p:sp>
      <p:pic>
        <p:nvPicPr>
          <p:cNvPr id="9" name="Picture 8">
            <a:extLst>
              <a:ext uri="{FF2B5EF4-FFF2-40B4-BE49-F238E27FC236}">
                <a16:creationId xmlns:a16="http://schemas.microsoft.com/office/drawing/2014/main" xmlns="" id="{98E9B894-3636-4B3B-81F3-CB058E7837E6}"/>
              </a:ext>
            </a:extLst>
          </p:cNvPr>
          <p:cNvPicPr>
            <a:picLocks noChangeAspect="1"/>
          </p:cNvPicPr>
          <p:nvPr/>
        </p:nvPicPr>
        <p:blipFill>
          <a:blip r:embed="rId4"/>
          <a:stretch>
            <a:fillRect/>
          </a:stretch>
        </p:blipFill>
        <p:spPr>
          <a:xfrm>
            <a:off x="647243" y="5149533"/>
            <a:ext cx="4953000" cy="135187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93" y="1555117"/>
            <a:ext cx="4933950" cy="3620596"/>
          </a:xfrm>
          <a:prstGeom prst="rect">
            <a:avLst/>
          </a:prstGeom>
        </p:spPr>
      </p:pic>
    </p:spTree>
    <p:extLst>
      <p:ext uri="{BB962C8B-B14F-4D97-AF65-F5344CB8AC3E}">
        <p14:creationId xmlns:p14="http://schemas.microsoft.com/office/powerpoint/2010/main" val="1708456762"/>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574" name="Picture 6" descr="Picture1M"/>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600200" y="4175644"/>
            <a:ext cx="3558901" cy="2686166"/>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180931" y="1533129"/>
            <a:ext cx="4278312" cy="152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2000" b="1" dirty="0">
                <a:solidFill>
                  <a:schemeClr val="tx1"/>
                </a:solidFill>
                <a:latin typeface="Arial" panose="020B0604020202020204" pitchFamily="34" charset="0"/>
              </a:rPr>
              <a:t>Heliospheric C.A.T. analyses: </a:t>
            </a:r>
            <a:br>
              <a:rPr lang="en-US" altLang="en-US" sz="2000" b="1" dirty="0">
                <a:solidFill>
                  <a:schemeClr val="tx1"/>
                </a:solidFill>
                <a:latin typeface="Arial" panose="020B0604020202020204" pitchFamily="34" charset="0"/>
              </a:rPr>
            </a:br>
            <a:r>
              <a:rPr lang="en-US" altLang="en-US" sz="2000" b="1" dirty="0">
                <a:solidFill>
                  <a:schemeClr val="tx1"/>
                </a:solidFill>
                <a:latin typeface="Arial" panose="020B0604020202020204" pitchFamily="34" charset="0"/>
              </a:rPr>
              <a:t>example line-of-sight distribution for each sky location to form the source surface weighting of the 3-D reconstruction.</a:t>
            </a:r>
          </a:p>
        </p:txBody>
      </p:sp>
      <p:sp>
        <p:nvSpPr>
          <p:cNvPr id="1517578" name="Rectangle 10"/>
          <p:cNvSpPr>
            <a:spLocks noChangeArrowheads="1"/>
          </p:cNvSpPr>
          <p:nvPr/>
        </p:nvSpPr>
        <p:spPr bwMode="auto">
          <a:xfrm>
            <a:off x="1066800" y="609600"/>
            <a:ext cx="4419600" cy="48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     </a:t>
            </a:r>
            <a:r>
              <a:rPr lang="en-US" altLang="en-US" sz="2400" b="1" dirty="0">
                <a:latin typeface="Arial" panose="020B0604020202020204" pitchFamily="34" charset="0"/>
              </a:rPr>
              <a:t>Line-of-sight Response</a:t>
            </a:r>
          </a:p>
        </p:txBody>
      </p:sp>
      <p:sp>
        <p:nvSpPr>
          <p:cNvPr id="1517579" name="Text Box 11"/>
          <p:cNvSpPr txBox="1">
            <a:spLocks noChangeArrowheads="1"/>
          </p:cNvSpPr>
          <p:nvPr/>
        </p:nvSpPr>
        <p:spPr bwMode="auto">
          <a:xfrm>
            <a:off x="5715000" y="684441"/>
            <a:ext cx="4800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Jackson, B.V., </a:t>
            </a:r>
            <a:r>
              <a:rPr lang="en-US" altLang="en-US" sz="1400" b="1" i="1" dirty="0">
                <a:latin typeface="Arial" panose="020B0604020202020204" pitchFamily="34" charset="0"/>
              </a:rPr>
              <a:t>et al</a:t>
            </a:r>
            <a:r>
              <a:rPr lang="en-US" altLang="en-US" sz="1400" b="1" dirty="0">
                <a:latin typeface="Arial" panose="020B0604020202020204" pitchFamily="34" charset="0"/>
              </a:rPr>
              <a:t>., 2008, </a:t>
            </a:r>
            <a:r>
              <a:rPr lang="en-US" altLang="en-US" sz="1400" b="1" i="1" dirty="0">
                <a:latin typeface="Arial" panose="020B0604020202020204" pitchFamily="34" charset="0"/>
              </a:rPr>
              <a:t>Adv. in Geosciences</a:t>
            </a:r>
            <a:r>
              <a:rPr lang="en-US" altLang="en-US" sz="1400" b="1" dirty="0">
                <a:latin typeface="Arial" panose="020B0604020202020204" pitchFamily="34" charset="0"/>
              </a:rPr>
              <a:t> 21, 339</a:t>
            </a:r>
            <a:endParaRPr lang="en-US" altLang="en-US" sz="1400" dirty="0">
              <a:latin typeface="Arial" panose="020B0604020202020204" pitchFamily="34" charset="0"/>
            </a:endParaRPr>
          </a:p>
        </p:txBody>
      </p:sp>
      <p:pic>
        <p:nvPicPr>
          <p:cNvPr id="1517580" name="Picture 12" descr="tom_outflow_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3581400"/>
            <a:ext cx="4438650" cy="309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
            <a:extLst>
              <a:ext uri="{FF2B5EF4-FFF2-40B4-BE49-F238E27FC236}">
                <a16:creationId xmlns="" xmlns:a16="http://schemas.microsoft.com/office/drawing/2014/main" id="{CF017523-12B9-4A59-8F49-E9BCD587E4AB}"/>
              </a:ext>
            </a:extLst>
          </p:cNvPr>
          <p:cNvSpPr txBox="1">
            <a:spLocks noChangeArrowheads="1"/>
          </p:cNvSpPr>
          <p:nvPr/>
        </p:nvSpPr>
        <p:spPr bwMode="auto">
          <a:xfrm>
            <a:off x="5588737" y="948897"/>
            <a:ext cx="43455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1400" b="1" dirty="0"/>
              <a:t>Jackson </a:t>
            </a:r>
            <a:r>
              <a:rPr lang="en-US" altLang="en-US" sz="1400" b="1" i="1" dirty="0"/>
              <a:t>et al</a:t>
            </a:r>
            <a:r>
              <a:rPr lang="en-US" altLang="en-US" sz="1400" b="1" dirty="0"/>
              <a:t>., 2020, </a:t>
            </a:r>
            <a:r>
              <a:rPr lang="en-US" altLang="en-US" sz="1400" b="1" i="1" dirty="0">
                <a:cs typeface="Arial" panose="020B0604020202020204" pitchFamily="34" charset="0"/>
              </a:rPr>
              <a:t>Frontiers in Astronomy and Space Sci</a:t>
            </a:r>
            <a:r>
              <a:rPr lang="en-US" altLang="en-US" sz="1400" b="1" dirty="0">
                <a:cs typeface="Arial" panose="020B0604020202020204" pitchFamily="34" charset="0"/>
              </a:rPr>
              <a:t>., </a:t>
            </a:r>
            <a:r>
              <a:rPr lang="en-US" altLang="en-US" sz="1400" b="1" dirty="0" err="1">
                <a:cs typeface="Arial" panose="020B0604020202020204" pitchFamily="34" charset="0"/>
              </a:rPr>
              <a:t>doi</a:t>
            </a:r>
            <a:r>
              <a:rPr lang="en-US" altLang="en-US" sz="1400" b="1" dirty="0">
                <a:cs typeface="Arial" panose="020B0604020202020204" pitchFamily="34" charset="0"/>
              </a:rPr>
              <a:t>: </a:t>
            </a:r>
            <a:r>
              <a:rPr lang="en-US" sz="1400" b="1" i="0" u="none" strike="noStrike" baseline="0" dirty="0">
                <a:solidFill>
                  <a:srgbClr val="4D4D4D"/>
                </a:solidFill>
                <a:cs typeface="Arial" panose="020B0604020202020204" pitchFamily="34" charset="0"/>
              </a:rPr>
              <a:t>10.3389/fspas.2020.568429</a:t>
            </a:r>
            <a:endParaRPr lang="en-US" altLang="en-US" sz="1400" b="1" dirty="0">
              <a:cs typeface="Arial" panose="020B0604020202020204" pitchFamily="34" charset="0"/>
            </a:endParaRPr>
          </a:p>
        </p:txBody>
      </p:sp>
      <p:sp>
        <p:nvSpPr>
          <p:cNvPr id="12" name="Text Box 8"/>
          <p:cNvSpPr txBox="1">
            <a:spLocks noChangeArrowheads="1"/>
          </p:cNvSpPr>
          <p:nvPr/>
        </p:nvSpPr>
        <p:spPr bwMode="auto">
          <a:xfrm>
            <a:off x="5973711" y="3112923"/>
            <a:ext cx="4448175" cy="468477"/>
          </a:xfrm>
          <a:prstGeom prst="rect">
            <a:avLst/>
          </a:prstGeom>
          <a:solidFill>
            <a:schemeClr val="bg1"/>
          </a:solidFill>
          <a:ln>
            <a:noFill/>
          </a:ln>
        </p:spPr>
        <p:txBody>
          <a:bodyPr wrap="square" lIns="82945" tIns="41473" rIns="82945" bIns="41473">
            <a:spAutoFit/>
          </a:bodyPr>
          <a:lstStyle>
            <a:lvl1pPr defTabSz="828675">
              <a:spcBef>
                <a:spcPct val="0"/>
              </a:spcBef>
              <a:defRPr sz="2400">
                <a:solidFill>
                  <a:schemeClr val="tx1"/>
                </a:solidFill>
                <a:latin typeface="Times New Roman" panose="02020603050405020304" pitchFamily="18" charset="0"/>
              </a:defRPr>
            </a:lvl1pPr>
            <a:lvl2pPr marL="414338" defTabSz="828675">
              <a:spcBef>
                <a:spcPct val="0"/>
              </a:spcBef>
              <a:defRPr sz="2400">
                <a:solidFill>
                  <a:schemeClr val="tx1"/>
                </a:solidFill>
                <a:latin typeface="Times New Roman" panose="02020603050405020304" pitchFamily="18" charset="0"/>
              </a:defRPr>
            </a:lvl2pPr>
            <a:lvl3pPr marL="828675" defTabSz="828675">
              <a:spcBef>
                <a:spcPct val="0"/>
              </a:spcBef>
              <a:defRPr sz="2400">
                <a:solidFill>
                  <a:schemeClr val="tx1"/>
                </a:solidFill>
                <a:latin typeface="Times New Roman" panose="02020603050405020304" pitchFamily="18" charset="0"/>
              </a:defRPr>
            </a:lvl3pPr>
            <a:lvl4pPr marL="1244600" defTabSz="828675">
              <a:spcBef>
                <a:spcPct val="0"/>
              </a:spcBef>
              <a:defRPr sz="2400">
                <a:solidFill>
                  <a:schemeClr val="tx1"/>
                </a:solidFill>
                <a:latin typeface="Times New Roman" panose="02020603050405020304" pitchFamily="18" charset="0"/>
              </a:defRPr>
            </a:lvl4pPr>
            <a:lvl5pPr marL="1658938" defTabSz="828675">
              <a:spcBef>
                <a:spcPct val="0"/>
              </a:spcBef>
              <a:defRPr sz="2400">
                <a:solidFill>
                  <a:schemeClr val="tx1"/>
                </a:solidFill>
                <a:latin typeface="Times New Roman" panose="02020603050405020304" pitchFamily="18" charset="0"/>
              </a:defRPr>
            </a:lvl5pPr>
            <a:lvl6pPr marL="2116138" defTabSz="828675" fontAlgn="base">
              <a:spcBef>
                <a:spcPct val="0"/>
              </a:spcBef>
              <a:spcAft>
                <a:spcPct val="0"/>
              </a:spcAft>
              <a:defRPr sz="2400">
                <a:solidFill>
                  <a:schemeClr val="tx1"/>
                </a:solidFill>
                <a:latin typeface="Times New Roman" panose="02020603050405020304" pitchFamily="18" charset="0"/>
              </a:defRPr>
            </a:lvl6pPr>
            <a:lvl7pPr marL="2573338" defTabSz="828675" fontAlgn="base">
              <a:spcBef>
                <a:spcPct val="0"/>
              </a:spcBef>
              <a:spcAft>
                <a:spcPct val="0"/>
              </a:spcAft>
              <a:defRPr sz="2400">
                <a:solidFill>
                  <a:schemeClr val="tx1"/>
                </a:solidFill>
                <a:latin typeface="Times New Roman" panose="02020603050405020304" pitchFamily="18" charset="0"/>
              </a:defRPr>
            </a:lvl7pPr>
            <a:lvl8pPr marL="3030538" defTabSz="828675" fontAlgn="base">
              <a:spcBef>
                <a:spcPct val="0"/>
              </a:spcBef>
              <a:spcAft>
                <a:spcPct val="0"/>
              </a:spcAft>
              <a:defRPr sz="2400">
                <a:solidFill>
                  <a:schemeClr val="tx1"/>
                </a:solidFill>
                <a:latin typeface="Times New Roman" panose="02020603050405020304" pitchFamily="18" charset="0"/>
              </a:defRPr>
            </a:lvl8pPr>
            <a:lvl9pPr marL="3487738" defTabSz="828675"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50000"/>
              </a:spcBef>
              <a:buFontTx/>
              <a:buNone/>
            </a:pPr>
            <a:r>
              <a:rPr lang="en-US" altLang="en-US" sz="2500" b="1" dirty="0" smtClean="0">
                <a:latin typeface="Arial" panose="020B0604020202020204" pitchFamily="34" charset="0"/>
              </a:rPr>
              <a:t>Interplanetary Scintillation</a:t>
            </a:r>
            <a:endParaRPr lang="en-US" altLang="en-US" sz="2500" b="1" dirty="0">
              <a:latin typeface="Arial" panose="020B0604020202020204" pitchFamily="34" charset="0"/>
            </a:endParaRPr>
          </a:p>
        </p:txBody>
      </p:sp>
      <p:sp>
        <p:nvSpPr>
          <p:cNvPr id="15" name="Rectangle 10"/>
          <p:cNvSpPr>
            <a:spLocks noChangeArrowheads="1"/>
          </p:cNvSpPr>
          <p:nvPr/>
        </p:nvSpPr>
        <p:spPr bwMode="auto">
          <a:xfrm>
            <a:off x="1161256" y="1156334"/>
            <a:ext cx="4230687" cy="446900"/>
          </a:xfrm>
          <a:prstGeom prst="rect">
            <a:avLst/>
          </a:prstGeom>
          <a:solidFill>
            <a:schemeClr val="bg1"/>
          </a:solidFill>
          <a:ln>
            <a:noFill/>
          </a:ln>
          <a:effec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smtClean="0">
                <a:latin typeface="Arial" panose="020B0604020202020204" pitchFamily="34" charset="0"/>
              </a:rPr>
              <a:t>Interplanetary Scintillation</a:t>
            </a:r>
            <a:endParaRPr lang="en-US" altLang="en-US" sz="4000" b="1" dirty="0">
              <a:latin typeface="Arial" panose="020B0604020202020204" pitchFamily="34" charset="0"/>
            </a:endParaRPr>
          </a:p>
        </p:txBody>
      </p:sp>
      <p:sp>
        <p:nvSpPr>
          <p:cNvPr id="13" name="Rectangle 7"/>
          <p:cNvSpPr>
            <a:spLocks noChangeArrowheads="1"/>
          </p:cNvSpPr>
          <p:nvPr/>
        </p:nvSpPr>
        <p:spPr bwMode="auto">
          <a:xfrm>
            <a:off x="259085" y="4419600"/>
            <a:ext cx="2057400" cy="1270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1600" b="1" dirty="0" smtClean="0">
                <a:solidFill>
                  <a:schemeClr val="tx1"/>
                </a:solidFill>
                <a:latin typeface="Arial" panose="020B0604020202020204" pitchFamily="34" charset="0"/>
              </a:rPr>
              <a:t>Remotely-sensed forecasts can be “preconditioned” using in-situ data near the observer.</a:t>
            </a:r>
            <a:endParaRPr lang="en-US" altLang="en-US" sz="1600" b="1" dirty="0">
              <a:solidFill>
                <a:schemeClr val="tx1"/>
              </a:solidFill>
              <a:latin typeface="Arial" panose="020B0604020202020204" pitchFamily="34" charset="0"/>
            </a:endParaRPr>
          </a:p>
        </p:txBody>
      </p:sp>
      <p:cxnSp>
        <p:nvCxnSpPr>
          <p:cNvPr id="14" name="Straight Arrow Connector 13"/>
          <p:cNvCxnSpPr/>
          <p:nvPr/>
        </p:nvCxnSpPr>
        <p:spPr bwMode="auto">
          <a:xfrm>
            <a:off x="1066800" y="5672056"/>
            <a:ext cx="710260" cy="652544"/>
          </a:xfrm>
          <a:prstGeom prst="straightConnector1">
            <a:avLst/>
          </a:prstGeom>
          <a:solidFill>
            <a:schemeClr val="accent1"/>
          </a:solidFill>
          <a:ln w="22225" cap="flat" cmpd="sng" algn="ctr">
            <a:solidFill>
              <a:schemeClr val="tx1"/>
            </a:solidFill>
            <a:prstDash val="solid"/>
            <a:round/>
            <a:headEnd type="none" w="sm" len="sm"/>
            <a:tailEnd type="triangle"/>
          </a:ln>
          <a:effectLst/>
        </p:spPr>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256" y="1488908"/>
            <a:ext cx="4160636" cy="2798769"/>
          </a:xfrm>
          <a:prstGeom prst="rect">
            <a:avLst/>
          </a:prstGeom>
        </p:spPr>
      </p:pic>
      <p:sp>
        <p:nvSpPr>
          <p:cNvPr id="16" name="Text Box 11"/>
          <p:cNvSpPr txBox="1">
            <a:spLocks noChangeArrowheads="1"/>
          </p:cNvSpPr>
          <p:nvPr/>
        </p:nvSpPr>
        <p:spPr bwMode="auto">
          <a:xfrm>
            <a:off x="2743200" y="2897479"/>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Y</a:t>
            </a:r>
            <a:r>
              <a:rPr lang="en-US" altLang="en-US" sz="1400" b="1" dirty="0" smtClean="0">
                <a:latin typeface="Arial" panose="020B0604020202020204" pitchFamily="34" charset="0"/>
              </a:rPr>
              <a:t>oung, A.T., 1971, </a:t>
            </a:r>
            <a:r>
              <a:rPr lang="en-US" altLang="en-US" sz="1400" b="1" i="1" dirty="0" err="1" smtClean="0">
                <a:latin typeface="Arial" panose="020B0604020202020204" pitchFamily="34" charset="0"/>
              </a:rPr>
              <a:t>Astrophys</a:t>
            </a:r>
            <a:r>
              <a:rPr lang="en-US" altLang="en-US" sz="1400" b="1" i="1" dirty="0" smtClean="0">
                <a:latin typeface="Arial" panose="020B0604020202020204" pitchFamily="34" charset="0"/>
              </a:rPr>
              <a:t>. J., </a:t>
            </a:r>
            <a:r>
              <a:rPr lang="en-US" altLang="en-US" sz="1400" b="1" dirty="0" smtClean="0">
                <a:latin typeface="Arial" panose="020B0604020202020204" pitchFamily="34" charset="0"/>
              </a:rPr>
              <a:t>168, 543</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8712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574" name="Picture 6" descr="Picture1M"/>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600200" y="4175644"/>
            <a:ext cx="3558901" cy="2686166"/>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180931" y="1533129"/>
            <a:ext cx="4278312" cy="152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2000" b="1" dirty="0">
                <a:solidFill>
                  <a:schemeClr val="tx1"/>
                </a:solidFill>
                <a:latin typeface="Arial" panose="020B0604020202020204" pitchFamily="34" charset="0"/>
              </a:rPr>
              <a:t>Heliospheric C.A.T. analyses: </a:t>
            </a:r>
            <a:br>
              <a:rPr lang="en-US" altLang="en-US" sz="2000" b="1" dirty="0">
                <a:solidFill>
                  <a:schemeClr val="tx1"/>
                </a:solidFill>
                <a:latin typeface="Arial" panose="020B0604020202020204" pitchFamily="34" charset="0"/>
              </a:rPr>
            </a:br>
            <a:r>
              <a:rPr lang="en-US" altLang="en-US" sz="2000" b="1" dirty="0">
                <a:solidFill>
                  <a:schemeClr val="tx1"/>
                </a:solidFill>
                <a:latin typeface="Arial" panose="020B0604020202020204" pitchFamily="34" charset="0"/>
              </a:rPr>
              <a:t>example line-of-sight distribution for each sky location to form the source surface weighting of the 3-D reconstruction.</a:t>
            </a:r>
          </a:p>
        </p:txBody>
      </p:sp>
      <p:sp>
        <p:nvSpPr>
          <p:cNvPr id="1517578" name="Rectangle 10"/>
          <p:cNvSpPr>
            <a:spLocks noChangeArrowheads="1"/>
          </p:cNvSpPr>
          <p:nvPr/>
        </p:nvSpPr>
        <p:spPr bwMode="auto">
          <a:xfrm>
            <a:off x="1066800" y="609600"/>
            <a:ext cx="4419600" cy="48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     </a:t>
            </a:r>
            <a:r>
              <a:rPr lang="en-US" altLang="en-US" sz="2400" b="1" dirty="0">
                <a:latin typeface="Arial" panose="020B0604020202020204" pitchFamily="34" charset="0"/>
              </a:rPr>
              <a:t>Line-of-sight Response</a:t>
            </a:r>
          </a:p>
        </p:txBody>
      </p:sp>
      <p:sp>
        <p:nvSpPr>
          <p:cNvPr id="1517579" name="Text Box 11"/>
          <p:cNvSpPr txBox="1">
            <a:spLocks noChangeArrowheads="1"/>
          </p:cNvSpPr>
          <p:nvPr/>
        </p:nvSpPr>
        <p:spPr bwMode="auto">
          <a:xfrm>
            <a:off x="5715000" y="684441"/>
            <a:ext cx="4800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Jackson, B.V., </a:t>
            </a:r>
            <a:r>
              <a:rPr lang="en-US" altLang="en-US" sz="1400" b="1" i="1" dirty="0">
                <a:latin typeface="Arial" panose="020B0604020202020204" pitchFamily="34" charset="0"/>
              </a:rPr>
              <a:t>et al</a:t>
            </a:r>
            <a:r>
              <a:rPr lang="en-US" altLang="en-US" sz="1400" b="1" dirty="0">
                <a:latin typeface="Arial" panose="020B0604020202020204" pitchFamily="34" charset="0"/>
              </a:rPr>
              <a:t>., 2008, </a:t>
            </a:r>
            <a:r>
              <a:rPr lang="en-US" altLang="en-US" sz="1400" b="1" i="1" dirty="0">
                <a:latin typeface="Arial" panose="020B0604020202020204" pitchFamily="34" charset="0"/>
              </a:rPr>
              <a:t>Adv. in Geosciences</a:t>
            </a:r>
            <a:r>
              <a:rPr lang="en-US" altLang="en-US" sz="1400" b="1" dirty="0">
                <a:latin typeface="Arial" panose="020B0604020202020204" pitchFamily="34" charset="0"/>
              </a:rPr>
              <a:t> 21, 339</a:t>
            </a:r>
            <a:endParaRPr lang="en-US" altLang="en-US" sz="1400" dirty="0">
              <a:latin typeface="Arial" panose="020B0604020202020204" pitchFamily="34" charset="0"/>
            </a:endParaRPr>
          </a:p>
        </p:txBody>
      </p:sp>
      <p:sp>
        <p:nvSpPr>
          <p:cNvPr id="17" name="Text Box 9">
            <a:extLst>
              <a:ext uri="{FF2B5EF4-FFF2-40B4-BE49-F238E27FC236}">
                <a16:creationId xmlns="" xmlns:a16="http://schemas.microsoft.com/office/drawing/2014/main" id="{CF017523-12B9-4A59-8F49-E9BCD587E4AB}"/>
              </a:ext>
            </a:extLst>
          </p:cNvPr>
          <p:cNvSpPr txBox="1">
            <a:spLocks noChangeArrowheads="1"/>
          </p:cNvSpPr>
          <p:nvPr/>
        </p:nvSpPr>
        <p:spPr bwMode="auto">
          <a:xfrm>
            <a:off x="5588737" y="948897"/>
            <a:ext cx="43455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1400" b="1" dirty="0"/>
              <a:t>Jackson </a:t>
            </a:r>
            <a:r>
              <a:rPr lang="en-US" altLang="en-US" sz="1400" b="1" i="1" dirty="0"/>
              <a:t>et al</a:t>
            </a:r>
            <a:r>
              <a:rPr lang="en-US" altLang="en-US" sz="1400" b="1" dirty="0"/>
              <a:t>., 2020, </a:t>
            </a:r>
            <a:r>
              <a:rPr lang="en-US" altLang="en-US" sz="1400" b="1" i="1" dirty="0">
                <a:cs typeface="Arial" panose="020B0604020202020204" pitchFamily="34" charset="0"/>
              </a:rPr>
              <a:t>Frontiers in Astronomy and Space Sci</a:t>
            </a:r>
            <a:r>
              <a:rPr lang="en-US" altLang="en-US" sz="1400" b="1" dirty="0">
                <a:cs typeface="Arial" panose="020B0604020202020204" pitchFamily="34" charset="0"/>
              </a:rPr>
              <a:t>., </a:t>
            </a:r>
            <a:r>
              <a:rPr lang="en-US" altLang="en-US" sz="1400" b="1" dirty="0" err="1">
                <a:cs typeface="Arial" panose="020B0604020202020204" pitchFamily="34" charset="0"/>
              </a:rPr>
              <a:t>doi</a:t>
            </a:r>
            <a:r>
              <a:rPr lang="en-US" altLang="en-US" sz="1400" b="1" dirty="0">
                <a:cs typeface="Arial" panose="020B0604020202020204" pitchFamily="34" charset="0"/>
              </a:rPr>
              <a:t>: </a:t>
            </a:r>
            <a:r>
              <a:rPr lang="en-US" sz="1400" b="1" i="0" u="none" strike="noStrike" baseline="0" dirty="0">
                <a:solidFill>
                  <a:srgbClr val="4D4D4D"/>
                </a:solidFill>
                <a:cs typeface="Arial" panose="020B0604020202020204" pitchFamily="34" charset="0"/>
              </a:rPr>
              <a:t>10.3389/fspas.2020.568429</a:t>
            </a:r>
            <a:endParaRPr lang="en-US" altLang="en-US" sz="1400" b="1" dirty="0">
              <a:cs typeface="Arial" panose="020B0604020202020204" pitchFamily="34" charset="0"/>
            </a:endParaRPr>
          </a:p>
        </p:txBody>
      </p:sp>
      <p:sp>
        <p:nvSpPr>
          <p:cNvPr id="12" name="Text Box 8"/>
          <p:cNvSpPr txBox="1">
            <a:spLocks noChangeArrowheads="1"/>
          </p:cNvSpPr>
          <p:nvPr/>
        </p:nvSpPr>
        <p:spPr bwMode="auto">
          <a:xfrm>
            <a:off x="5973711" y="3112923"/>
            <a:ext cx="4448175" cy="468477"/>
          </a:xfrm>
          <a:prstGeom prst="rect">
            <a:avLst/>
          </a:prstGeom>
          <a:solidFill>
            <a:schemeClr val="bg1"/>
          </a:solidFill>
          <a:ln>
            <a:noFill/>
          </a:ln>
        </p:spPr>
        <p:txBody>
          <a:bodyPr wrap="square" lIns="82945" tIns="41473" rIns="82945" bIns="41473">
            <a:spAutoFit/>
          </a:bodyPr>
          <a:lstStyle>
            <a:lvl1pPr defTabSz="828675">
              <a:spcBef>
                <a:spcPct val="0"/>
              </a:spcBef>
              <a:defRPr sz="2400">
                <a:solidFill>
                  <a:schemeClr val="tx1"/>
                </a:solidFill>
                <a:latin typeface="Times New Roman" panose="02020603050405020304" pitchFamily="18" charset="0"/>
              </a:defRPr>
            </a:lvl1pPr>
            <a:lvl2pPr marL="414338" defTabSz="828675">
              <a:spcBef>
                <a:spcPct val="0"/>
              </a:spcBef>
              <a:defRPr sz="2400">
                <a:solidFill>
                  <a:schemeClr val="tx1"/>
                </a:solidFill>
                <a:latin typeface="Times New Roman" panose="02020603050405020304" pitchFamily="18" charset="0"/>
              </a:defRPr>
            </a:lvl2pPr>
            <a:lvl3pPr marL="828675" defTabSz="828675">
              <a:spcBef>
                <a:spcPct val="0"/>
              </a:spcBef>
              <a:defRPr sz="2400">
                <a:solidFill>
                  <a:schemeClr val="tx1"/>
                </a:solidFill>
                <a:latin typeface="Times New Roman" panose="02020603050405020304" pitchFamily="18" charset="0"/>
              </a:defRPr>
            </a:lvl3pPr>
            <a:lvl4pPr marL="1244600" defTabSz="828675">
              <a:spcBef>
                <a:spcPct val="0"/>
              </a:spcBef>
              <a:defRPr sz="2400">
                <a:solidFill>
                  <a:schemeClr val="tx1"/>
                </a:solidFill>
                <a:latin typeface="Times New Roman" panose="02020603050405020304" pitchFamily="18" charset="0"/>
              </a:defRPr>
            </a:lvl4pPr>
            <a:lvl5pPr marL="1658938" defTabSz="828675">
              <a:spcBef>
                <a:spcPct val="0"/>
              </a:spcBef>
              <a:defRPr sz="2400">
                <a:solidFill>
                  <a:schemeClr val="tx1"/>
                </a:solidFill>
                <a:latin typeface="Times New Roman" panose="02020603050405020304" pitchFamily="18" charset="0"/>
              </a:defRPr>
            </a:lvl5pPr>
            <a:lvl6pPr marL="2116138" defTabSz="828675" fontAlgn="base">
              <a:spcBef>
                <a:spcPct val="0"/>
              </a:spcBef>
              <a:spcAft>
                <a:spcPct val="0"/>
              </a:spcAft>
              <a:defRPr sz="2400">
                <a:solidFill>
                  <a:schemeClr val="tx1"/>
                </a:solidFill>
                <a:latin typeface="Times New Roman" panose="02020603050405020304" pitchFamily="18" charset="0"/>
              </a:defRPr>
            </a:lvl6pPr>
            <a:lvl7pPr marL="2573338" defTabSz="828675" fontAlgn="base">
              <a:spcBef>
                <a:spcPct val="0"/>
              </a:spcBef>
              <a:spcAft>
                <a:spcPct val="0"/>
              </a:spcAft>
              <a:defRPr sz="2400">
                <a:solidFill>
                  <a:schemeClr val="tx1"/>
                </a:solidFill>
                <a:latin typeface="Times New Roman" panose="02020603050405020304" pitchFamily="18" charset="0"/>
              </a:defRPr>
            </a:lvl7pPr>
            <a:lvl8pPr marL="3030538" defTabSz="828675" fontAlgn="base">
              <a:spcBef>
                <a:spcPct val="0"/>
              </a:spcBef>
              <a:spcAft>
                <a:spcPct val="0"/>
              </a:spcAft>
              <a:defRPr sz="2400">
                <a:solidFill>
                  <a:schemeClr val="tx1"/>
                </a:solidFill>
                <a:latin typeface="Times New Roman" panose="02020603050405020304" pitchFamily="18" charset="0"/>
              </a:defRPr>
            </a:lvl8pPr>
            <a:lvl9pPr marL="3487738" defTabSz="828675"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50000"/>
              </a:spcBef>
              <a:buFontTx/>
              <a:buNone/>
            </a:pPr>
            <a:r>
              <a:rPr lang="en-US" altLang="en-US" sz="2500" b="1" dirty="0" smtClean="0">
                <a:latin typeface="Arial" panose="020B0604020202020204" pitchFamily="34" charset="0"/>
              </a:rPr>
              <a:t>Interplanetary Scintillation</a:t>
            </a:r>
            <a:endParaRPr lang="en-US" altLang="en-US" sz="2500" b="1" dirty="0">
              <a:latin typeface="Arial" panose="020B0604020202020204" pitchFamily="34" charset="0"/>
            </a:endParaRPr>
          </a:p>
        </p:txBody>
      </p:sp>
      <p:sp>
        <p:nvSpPr>
          <p:cNvPr id="15" name="Rectangle 10"/>
          <p:cNvSpPr>
            <a:spLocks noChangeArrowheads="1"/>
          </p:cNvSpPr>
          <p:nvPr/>
        </p:nvSpPr>
        <p:spPr bwMode="auto">
          <a:xfrm>
            <a:off x="1161256" y="1156334"/>
            <a:ext cx="4230687" cy="446900"/>
          </a:xfrm>
          <a:prstGeom prst="rect">
            <a:avLst/>
          </a:prstGeom>
          <a:solidFill>
            <a:schemeClr val="bg1"/>
          </a:solidFill>
          <a:ln>
            <a:noFill/>
          </a:ln>
          <a:effec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smtClean="0">
                <a:latin typeface="Arial" panose="020B0604020202020204" pitchFamily="34" charset="0"/>
              </a:rPr>
              <a:t>Interplanetary Scintillation</a:t>
            </a:r>
            <a:endParaRPr lang="en-US" altLang="en-US" sz="4000" b="1" dirty="0">
              <a:latin typeface="Arial" panose="020B0604020202020204" pitchFamily="34" charset="0"/>
            </a:endParaRPr>
          </a:p>
        </p:txBody>
      </p:sp>
      <p:sp>
        <p:nvSpPr>
          <p:cNvPr id="11" name="Text Box 3"/>
          <p:cNvSpPr txBox="1">
            <a:spLocks noChangeArrowheads="1"/>
          </p:cNvSpPr>
          <p:nvPr/>
        </p:nvSpPr>
        <p:spPr bwMode="auto">
          <a:xfrm>
            <a:off x="7620000" y="5943600"/>
            <a:ext cx="2373313" cy="42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200" dirty="0"/>
              <a:t>14 July 2000</a:t>
            </a:r>
          </a:p>
        </p:txBody>
      </p:sp>
      <p:pic>
        <p:nvPicPr>
          <p:cNvPr id="13" name="Picture 5" descr="July_13_SS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112" y="3657600"/>
            <a:ext cx="4206240" cy="22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259085" y="4419600"/>
            <a:ext cx="2057400" cy="1270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1600" b="1" dirty="0" smtClean="0">
                <a:solidFill>
                  <a:schemeClr val="tx1"/>
                </a:solidFill>
                <a:latin typeface="Arial" panose="020B0604020202020204" pitchFamily="34" charset="0"/>
              </a:rPr>
              <a:t>Remotely-sensed forecasts can be “preconditioned” using in-situ data near the observer.</a:t>
            </a:r>
            <a:endParaRPr lang="en-US" altLang="en-US" sz="1600" b="1" dirty="0">
              <a:solidFill>
                <a:schemeClr val="tx1"/>
              </a:solidFill>
              <a:latin typeface="Arial" panose="020B0604020202020204" pitchFamily="34" charset="0"/>
            </a:endParaRPr>
          </a:p>
        </p:txBody>
      </p:sp>
      <p:cxnSp>
        <p:nvCxnSpPr>
          <p:cNvPr id="4" name="Straight Arrow Connector 3"/>
          <p:cNvCxnSpPr/>
          <p:nvPr/>
        </p:nvCxnSpPr>
        <p:spPr bwMode="auto">
          <a:xfrm>
            <a:off x="1066800" y="5672056"/>
            <a:ext cx="710260" cy="652544"/>
          </a:xfrm>
          <a:prstGeom prst="straightConnector1">
            <a:avLst/>
          </a:prstGeom>
          <a:solidFill>
            <a:schemeClr val="accent1"/>
          </a:solidFill>
          <a:ln w="22225" cap="flat" cmpd="sng" algn="ctr">
            <a:solidFill>
              <a:schemeClr val="tx1"/>
            </a:solidFill>
            <a:prstDash val="solid"/>
            <a:round/>
            <a:headEnd type="none" w="sm" len="sm"/>
            <a:tailEnd type="triangle"/>
          </a:ln>
          <a:effectLst/>
        </p:spPr>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256" y="1488908"/>
            <a:ext cx="4160636" cy="2798769"/>
          </a:xfrm>
          <a:prstGeom prst="rect">
            <a:avLst/>
          </a:prstGeom>
        </p:spPr>
      </p:pic>
      <p:sp>
        <p:nvSpPr>
          <p:cNvPr id="20" name="Text Box 11"/>
          <p:cNvSpPr txBox="1">
            <a:spLocks noChangeArrowheads="1"/>
          </p:cNvSpPr>
          <p:nvPr/>
        </p:nvSpPr>
        <p:spPr bwMode="auto">
          <a:xfrm>
            <a:off x="2743200" y="2897479"/>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dirty="0">
                <a:latin typeface="Arial" panose="020B0604020202020204" pitchFamily="34" charset="0"/>
              </a:rPr>
              <a:t>Y</a:t>
            </a:r>
            <a:r>
              <a:rPr lang="en-US" altLang="en-US" sz="1400" b="1" dirty="0" smtClean="0">
                <a:latin typeface="Arial" panose="020B0604020202020204" pitchFamily="34" charset="0"/>
              </a:rPr>
              <a:t>oung, A.T., 1971, </a:t>
            </a:r>
            <a:r>
              <a:rPr lang="en-US" altLang="en-US" sz="1400" b="1" i="1" dirty="0" err="1" smtClean="0">
                <a:latin typeface="Arial" panose="020B0604020202020204" pitchFamily="34" charset="0"/>
              </a:rPr>
              <a:t>Astrophys</a:t>
            </a:r>
            <a:r>
              <a:rPr lang="en-US" altLang="en-US" sz="1400" b="1" i="1" dirty="0" smtClean="0">
                <a:latin typeface="Arial" panose="020B0604020202020204" pitchFamily="34" charset="0"/>
              </a:rPr>
              <a:t>. J., </a:t>
            </a:r>
            <a:r>
              <a:rPr lang="en-US" altLang="en-US" sz="1400" b="1" dirty="0" smtClean="0">
                <a:latin typeface="Arial" panose="020B0604020202020204" pitchFamily="34" charset="0"/>
              </a:rPr>
              <a:t>168, 543</a:t>
            </a:r>
            <a:endParaRPr lang="en-US" altLang="en-US" sz="1400" dirty="0">
              <a:latin typeface="Arial" panose="020B0604020202020204" pitchFamily="34" charset="0"/>
            </a:endParaRPr>
          </a:p>
        </p:txBody>
      </p:sp>
      <p:sp>
        <p:nvSpPr>
          <p:cNvPr id="22" name="Rectangle 7"/>
          <p:cNvSpPr>
            <a:spLocks noChangeArrowheads="1"/>
          </p:cNvSpPr>
          <p:nvPr/>
        </p:nvSpPr>
        <p:spPr bwMode="auto">
          <a:xfrm>
            <a:off x="10521006" y="3658989"/>
            <a:ext cx="1670994" cy="152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2000" b="1" dirty="0" smtClean="0">
                <a:solidFill>
                  <a:schemeClr val="tx1"/>
                </a:solidFill>
                <a:latin typeface="Arial" panose="020B0604020202020204" pitchFamily="34" charset="0"/>
              </a:rPr>
              <a:t>Bastille Day CME Event</a:t>
            </a:r>
          </a:p>
          <a:p>
            <a:pPr algn="l"/>
            <a:r>
              <a:rPr lang="en-US" altLang="en-US" sz="1400" b="1" dirty="0" smtClean="0">
                <a:latin typeface="Arial" panose="020B0604020202020204" pitchFamily="34" charset="0"/>
              </a:rPr>
              <a:t>(Jackson</a:t>
            </a:r>
            <a:r>
              <a:rPr lang="en-US" altLang="en-US" sz="1400" b="1" dirty="0">
                <a:latin typeface="Arial" panose="020B0604020202020204" pitchFamily="34" charset="0"/>
              </a:rPr>
              <a:t>, B.V., </a:t>
            </a:r>
            <a:endParaRPr lang="en-US" altLang="en-US" sz="1400" b="1" dirty="0" smtClean="0">
              <a:latin typeface="Arial" panose="020B0604020202020204" pitchFamily="34" charset="0"/>
            </a:endParaRPr>
          </a:p>
          <a:p>
            <a:pPr algn="l"/>
            <a:r>
              <a:rPr lang="en-US" altLang="en-US" sz="1400" b="1" i="1" dirty="0" smtClean="0">
                <a:latin typeface="Arial" panose="020B0604020202020204" pitchFamily="34" charset="0"/>
              </a:rPr>
              <a:t>et </a:t>
            </a:r>
            <a:r>
              <a:rPr lang="en-US" altLang="en-US" sz="1400" b="1" i="1" dirty="0">
                <a:latin typeface="Arial" panose="020B0604020202020204" pitchFamily="34" charset="0"/>
              </a:rPr>
              <a:t>al</a:t>
            </a:r>
            <a:r>
              <a:rPr lang="en-US" altLang="en-US" sz="1400" b="1" dirty="0">
                <a:latin typeface="Arial" panose="020B0604020202020204" pitchFamily="34" charset="0"/>
              </a:rPr>
              <a:t>., </a:t>
            </a:r>
            <a:r>
              <a:rPr lang="en-US" altLang="en-US" sz="1400" b="1" dirty="0" smtClean="0">
                <a:latin typeface="Arial" panose="020B0604020202020204" pitchFamily="34" charset="0"/>
              </a:rPr>
              <a:t>2003, </a:t>
            </a:r>
            <a:r>
              <a:rPr lang="en-US" altLang="en-US" sz="1400" b="1" i="1" dirty="0" smtClean="0">
                <a:latin typeface="Arial" panose="020B0604020202020204" pitchFamily="34" charset="0"/>
              </a:rPr>
              <a:t>AIP Conf. Proc. </a:t>
            </a:r>
          </a:p>
          <a:p>
            <a:pPr algn="l"/>
            <a:r>
              <a:rPr lang="en-US" altLang="en-US" sz="1400" b="1" i="1" dirty="0" smtClean="0">
                <a:latin typeface="Arial" panose="020B0604020202020204" pitchFamily="34" charset="0"/>
              </a:rPr>
              <a:t>679, 75)</a:t>
            </a:r>
            <a:endParaRPr lang="en-US" altLang="en-US" sz="2000" b="1" dirty="0">
              <a:solidFill>
                <a:schemeClr val="tx1"/>
              </a:solidFill>
              <a:latin typeface="Arial" panose="020B0604020202020204" pitchFamily="34" charset="0"/>
            </a:endParaRPr>
          </a:p>
        </p:txBody>
      </p:sp>
      <p:sp>
        <p:nvSpPr>
          <p:cNvPr id="24" name="Text Box 2"/>
          <p:cNvSpPr txBox="1">
            <a:spLocks noChangeArrowheads="1"/>
          </p:cNvSpPr>
          <p:nvPr/>
        </p:nvSpPr>
        <p:spPr bwMode="auto">
          <a:xfrm>
            <a:off x="4572000" y="4114800"/>
            <a:ext cx="2286000" cy="254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000" b="1" dirty="0" smtClean="0"/>
              <a:t>Each LoS segment multiplied by:</a:t>
            </a:r>
          </a:p>
          <a:p>
            <a:pPr>
              <a:spcBef>
                <a:spcPts val="600"/>
              </a:spcBef>
              <a:buFontTx/>
              <a:buNone/>
            </a:pPr>
            <a:r>
              <a:rPr lang="es-ES" sz="2000" i="1" dirty="0" smtClean="0"/>
              <a:t>    g </a:t>
            </a:r>
            <a:r>
              <a:rPr lang="es-ES" sz="2000" b="1" dirty="0"/>
              <a:t>=</a:t>
            </a:r>
            <a:r>
              <a:rPr lang="es-ES" sz="2000" dirty="0"/>
              <a:t> </a:t>
            </a:r>
            <a:r>
              <a:rPr lang="es-ES" sz="2000" i="1" dirty="0"/>
              <a:t>AR</a:t>
            </a:r>
            <a:r>
              <a:rPr lang="es-ES" sz="2000" i="1" baseline="30000" dirty="0"/>
              <a:t>α</a:t>
            </a:r>
            <a:r>
              <a:rPr lang="es-ES" sz="2000" i="1" dirty="0"/>
              <a:t> </a:t>
            </a:r>
            <a:r>
              <a:rPr lang="es-ES" sz="2000" i="1" dirty="0" smtClean="0"/>
              <a:t>Np</a:t>
            </a:r>
            <a:r>
              <a:rPr lang="es-ES" sz="2000" i="1" baseline="30000" dirty="0" smtClean="0"/>
              <a:t>β</a:t>
            </a:r>
          </a:p>
          <a:p>
            <a:pPr>
              <a:spcBef>
                <a:spcPts val="600"/>
              </a:spcBef>
              <a:buNone/>
            </a:pPr>
            <a:r>
              <a:rPr lang="es-ES" sz="2000" i="1" dirty="0" smtClean="0"/>
              <a:t>    α = 3.60</a:t>
            </a:r>
          </a:p>
          <a:p>
            <a:pPr>
              <a:spcBef>
                <a:spcPts val="600"/>
              </a:spcBef>
              <a:buNone/>
            </a:pPr>
            <a:r>
              <a:rPr lang="es-ES" sz="2000" i="1" dirty="0" smtClean="0"/>
              <a:t>    β = 0.70</a:t>
            </a:r>
          </a:p>
          <a:p>
            <a:pPr>
              <a:spcBef>
                <a:spcPts val="600"/>
              </a:spcBef>
              <a:buNone/>
            </a:pPr>
            <a:r>
              <a:rPr lang="es-ES" sz="2000" i="1" dirty="0"/>
              <a:t> </a:t>
            </a:r>
            <a:r>
              <a:rPr lang="es-ES" sz="2000" i="1" dirty="0" smtClean="0"/>
              <a:t>   A = </a:t>
            </a:r>
            <a:r>
              <a:rPr lang="es-ES" sz="2000" dirty="0" err="1" smtClean="0"/>
              <a:t>fits</a:t>
            </a:r>
            <a:r>
              <a:rPr lang="es-ES" sz="2000" dirty="0" smtClean="0"/>
              <a:t> LoS </a:t>
            </a:r>
            <a:r>
              <a:rPr lang="es-ES" sz="2000" dirty="0" err="1" smtClean="0"/>
              <a:t>wt</a:t>
            </a:r>
            <a:r>
              <a:rPr lang="es-ES" sz="2000" dirty="0" smtClean="0"/>
              <a:t>.</a:t>
            </a:r>
            <a:endParaRPr lang="es-ES" sz="2000" dirty="0"/>
          </a:p>
        </p:txBody>
      </p:sp>
    </p:spTree>
    <p:extLst>
      <p:ext uri="{BB962C8B-B14F-4D97-AF65-F5344CB8AC3E}">
        <p14:creationId xmlns:p14="http://schemas.microsoft.com/office/powerpoint/2010/main" val="173812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8610600" y="3657600"/>
            <a:ext cx="3276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000" b="1" dirty="0" smtClean="0">
                <a:solidFill>
                  <a:srgbClr val="660033"/>
                </a:solidFill>
                <a:latin typeface="Arial" panose="020B0604020202020204" pitchFamily="34" charset="0"/>
              </a:rPr>
              <a:t>Time Series Comparison Pearson’s “R” Correlation</a:t>
            </a:r>
          </a:p>
          <a:p>
            <a:endParaRPr lang="en-US" altLang="en-US" sz="2000" b="1" dirty="0">
              <a:solidFill>
                <a:srgbClr val="660033"/>
              </a:solidFill>
              <a:latin typeface="Arial" panose="020B0604020202020204" pitchFamily="34" charset="0"/>
            </a:endParaRPr>
          </a:p>
          <a:p>
            <a:endParaRPr lang="en-US" altLang="en-US" sz="2000" b="1" dirty="0" smtClean="0">
              <a:solidFill>
                <a:srgbClr val="660033"/>
              </a:solidFill>
              <a:latin typeface="Arial" panose="020B0604020202020204" pitchFamily="34" charset="0"/>
            </a:endParaRPr>
          </a:p>
          <a:p>
            <a:endParaRPr lang="en-US" altLang="en-US" sz="2000" b="1" dirty="0">
              <a:solidFill>
                <a:srgbClr val="660033"/>
              </a:solidFill>
              <a:latin typeface="Arial" panose="020B0604020202020204" pitchFamily="34" charset="0"/>
            </a:endParaRPr>
          </a:p>
          <a:p>
            <a:endParaRPr lang="en-US" altLang="en-US" sz="2000" b="1" dirty="0" smtClean="0">
              <a:solidFill>
                <a:srgbClr val="660033"/>
              </a:solidFill>
              <a:latin typeface="Arial" panose="020B0604020202020204" pitchFamily="34" charset="0"/>
            </a:endParaRPr>
          </a:p>
          <a:p>
            <a:endParaRPr lang="en-US" altLang="en-US" sz="2000" b="1" dirty="0">
              <a:solidFill>
                <a:srgbClr val="660033"/>
              </a:solidFill>
              <a:latin typeface="Arial" panose="020B0604020202020204" pitchFamily="34" charset="0"/>
            </a:endParaRPr>
          </a:p>
          <a:p>
            <a:endParaRPr lang="en-US" altLang="en-US" sz="2000" b="1" dirty="0" smtClean="0">
              <a:solidFill>
                <a:srgbClr val="660033"/>
              </a:solidFill>
              <a:latin typeface="Arial" panose="020B0604020202020204" pitchFamily="34" charset="0"/>
            </a:endParaRPr>
          </a:p>
          <a:p>
            <a:r>
              <a:rPr lang="en-US" altLang="en-US" sz="2000" b="1" dirty="0">
                <a:solidFill>
                  <a:srgbClr val="660033"/>
                </a:solidFill>
                <a:latin typeface="Arial" panose="020B0604020202020204" pitchFamily="34" charset="0"/>
              </a:rPr>
              <a:t> </a:t>
            </a:r>
            <a:r>
              <a:rPr lang="en-US" altLang="en-US" sz="2000" b="1" dirty="0" smtClean="0">
                <a:solidFill>
                  <a:srgbClr val="660033"/>
                </a:solidFill>
                <a:latin typeface="Arial" panose="020B0604020202020204" pitchFamily="34" charset="0"/>
              </a:rPr>
              <a:t>      (2022/03/12 21 UT)</a:t>
            </a:r>
            <a:endParaRPr lang="en-US" altLang="en-US" sz="2000" b="1" dirty="0">
              <a:solidFill>
                <a:srgbClr val="660033"/>
              </a:solidFill>
              <a:latin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4267200"/>
            <a:ext cx="4414619" cy="2205361"/>
          </a:xfrm>
          <a:prstGeom prst="rect">
            <a:avLst/>
          </a:prstGeom>
        </p:spPr>
      </p:pic>
      <p:sp>
        <p:nvSpPr>
          <p:cNvPr id="22531" name="Text Box 3"/>
          <p:cNvSpPr txBox="1">
            <a:spLocks noChangeArrowheads="1"/>
          </p:cNvSpPr>
          <p:nvPr/>
        </p:nvSpPr>
        <p:spPr bwMode="auto">
          <a:xfrm>
            <a:off x="27432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22532" name="Rectangle 4"/>
          <p:cNvSpPr>
            <a:spLocks noChangeArrowheads="1"/>
          </p:cNvSpPr>
          <p:nvPr/>
        </p:nvSpPr>
        <p:spPr bwMode="auto">
          <a:xfrm>
            <a:off x="0" y="838200"/>
            <a:ext cx="12192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1700" b="1" dirty="0" smtClean="0">
                <a:solidFill>
                  <a:srgbClr val="C00000"/>
                </a:solidFill>
              </a:rPr>
              <a:t>https://ips.ucsd.edu    https://ips.ucsd.edu/high_resolution_predictions   </a:t>
            </a:r>
            <a:r>
              <a:rPr lang="en-US" altLang="en-US" sz="1700" b="1" dirty="0" smtClean="0">
                <a:solidFill>
                  <a:schemeClr val="tx2"/>
                </a:solidFill>
              </a:rPr>
              <a:t>https://ips.ucsd.edu/experimentalforecasts </a:t>
            </a:r>
            <a:endParaRPr lang="en-US" altLang="en-US" sz="1700" b="1" dirty="0">
              <a:solidFill>
                <a:srgbClr val="0000FF"/>
              </a:solidFill>
            </a:endParaRPr>
          </a:p>
        </p:txBody>
      </p:sp>
      <p:sp>
        <p:nvSpPr>
          <p:cNvPr id="22533" name="Rectangle 5"/>
          <p:cNvSpPr>
            <a:spLocks noChangeArrowheads="1"/>
          </p:cNvSpPr>
          <p:nvPr/>
        </p:nvSpPr>
        <p:spPr bwMode="auto">
          <a:xfrm>
            <a:off x="172828" y="1355065"/>
            <a:ext cx="3632835" cy="68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UCSD and </a:t>
            </a:r>
            <a:r>
              <a:rPr lang="en-US" altLang="en-US" sz="2400" b="1" dirty="0" smtClean="0">
                <a:solidFill>
                  <a:schemeClr val="tx2"/>
                </a:solidFill>
              </a:rPr>
              <a:t>other IPS </a:t>
            </a:r>
            <a:r>
              <a:rPr lang="en-US" altLang="en-US" sz="2400" b="1" dirty="0">
                <a:solidFill>
                  <a:schemeClr val="tx2"/>
                </a:solidFill>
              </a:rPr>
              <a:t>Web pages </a:t>
            </a:r>
            <a:r>
              <a:rPr lang="en-US" altLang="en-US" sz="2400" b="1" dirty="0" smtClean="0">
                <a:solidFill>
                  <a:schemeClr val="tx2"/>
                </a:solidFill>
              </a:rPr>
              <a:t>(2022/05/06)</a:t>
            </a:r>
            <a:endParaRPr lang="en-US" altLang="en-US" sz="2400" b="1" dirty="0">
              <a:solidFill>
                <a:srgbClr val="0000FF"/>
              </a:solidFill>
            </a:endParaRPr>
          </a:p>
        </p:txBody>
      </p:sp>
      <p:sp>
        <p:nvSpPr>
          <p:cNvPr id="22535" name="Text Box 9"/>
          <p:cNvSpPr txBox="1">
            <a:spLocks noChangeArrowheads="1"/>
          </p:cNvSpPr>
          <p:nvPr/>
        </p:nvSpPr>
        <p:spPr bwMode="auto">
          <a:xfrm>
            <a:off x="-1" y="609600"/>
            <a:ext cx="121920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200" b="1" dirty="0"/>
              <a:t>Jackson, B.V., </a:t>
            </a:r>
            <a:r>
              <a:rPr lang="en-US" altLang="en-US" sz="1200" b="1" i="1" dirty="0"/>
              <a:t>et al</a:t>
            </a:r>
            <a:r>
              <a:rPr lang="en-US" altLang="en-US" sz="1200" b="1" dirty="0"/>
              <a:t>., 2011, </a:t>
            </a:r>
            <a:r>
              <a:rPr lang="en-US" altLang="en-US" sz="1200" b="1" i="1" dirty="0"/>
              <a:t>Adv. in Geosciences,</a:t>
            </a:r>
            <a:r>
              <a:rPr lang="en-US" altLang="en-US" sz="1200" b="1" dirty="0"/>
              <a:t> 30, 93-115</a:t>
            </a:r>
            <a:r>
              <a:rPr lang="en-US" altLang="en-US" sz="1200" b="1" dirty="0" smtClean="0"/>
              <a:t>;  Jackson </a:t>
            </a:r>
            <a:r>
              <a:rPr lang="en-US" altLang="en-US" sz="1200" b="1" i="1" dirty="0"/>
              <a:t>et al</a:t>
            </a:r>
            <a:r>
              <a:rPr lang="en-US" altLang="en-US" sz="1200" b="1" dirty="0"/>
              <a:t>., 2013, </a:t>
            </a:r>
            <a:r>
              <a:rPr lang="en-US" altLang="en-US" sz="1200" b="1" i="1" dirty="0"/>
              <a:t>Solar Phys</a:t>
            </a:r>
            <a:r>
              <a:rPr lang="en-US" altLang="en-US" sz="1200" b="1" dirty="0"/>
              <a:t>., 258, </a:t>
            </a:r>
            <a:r>
              <a:rPr lang="en-US" altLang="en-US" sz="1200" b="1" dirty="0" smtClean="0"/>
              <a:t>151-165; </a:t>
            </a:r>
            <a:r>
              <a:rPr lang="en-US" altLang="en-US" sz="1200" b="1" dirty="0"/>
              <a:t> </a:t>
            </a:r>
            <a:r>
              <a:rPr lang="en-US" altLang="en-US" sz="1200" b="1" dirty="0" smtClean="0"/>
              <a:t>Jackson et al., 2020 Frontiers, doi:</a:t>
            </a:r>
            <a:r>
              <a:rPr lang="en-US" sz="1200" b="1" dirty="0" smtClean="0">
                <a:cs typeface="Arial" panose="020B0604020202020204" pitchFamily="34" charset="0"/>
              </a:rPr>
              <a:t>10.3389/fspas.2020.568429</a:t>
            </a:r>
            <a:r>
              <a:rPr lang="en-US" altLang="en-US" sz="1400" b="1" dirty="0" smtClean="0"/>
              <a:t> </a:t>
            </a:r>
            <a:endParaRPr lang="en-US" altLang="en-US" sz="1400" b="1" dirty="0"/>
          </a:p>
        </p:txBody>
      </p:sp>
      <p:sp>
        <p:nvSpPr>
          <p:cNvPr id="8" name="Text Box 263">
            <a:extLst>
              <a:ext uri="{FF2B5EF4-FFF2-40B4-BE49-F238E27FC236}">
                <a16:creationId xmlns:a16="http://schemas.microsoft.com/office/drawing/2014/main" xmlns="" id="{396EBE90-10A6-4A72-A8EB-BB3A2F0434B9}"/>
              </a:ext>
            </a:extLst>
          </p:cNvPr>
          <p:cNvSpPr txBox="1">
            <a:spLocks noChangeAspect="1" noChangeArrowheads="1"/>
          </p:cNvSpPr>
          <p:nvPr/>
        </p:nvSpPr>
        <p:spPr bwMode="auto">
          <a:xfrm>
            <a:off x="3581400" y="2787425"/>
            <a:ext cx="4170247" cy="337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USCD: </a:t>
            </a:r>
            <a:r>
              <a:rPr lang="en-US" altLang="en-US" sz="1200" b="1" dirty="0">
                <a:solidFill>
                  <a:srgbClr val="0000FF"/>
                </a:solidFill>
                <a:latin typeface="Arial" panose="020B0604020202020204" pitchFamily="34" charset="0"/>
              </a:rPr>
              <a:t>https://ips.ucsd.edu/high_resolution_predictions</a:t>
            </a:r>
          </a:p>
        </p:txBody>
      </p:sp>
      <p:sp>
        <p:nvSpPr>
          <p:cNvPr id="9" name="Text Box 330">
            <a:extLst>
              <a:ext uri="{FF2B5EF4-FFF2-40B4-BE49-F238E27FC236}">
                <a16:creationId xmlns:a16="http://schemas.microsoft.com/office/drawing/2014/main" xmlns="" id="{92D1B430-357B-47A7-B39E-78CE218EDEC2}"/>
              </a:ext>
            </a:extLst>
          </p:cNvPr>
          <p:cNvSpPr txBox="1">
            <a:spLocks noChangeAspect="1" noChangeArrowheads="1"/>
          </p:cNvSpPr>
          <p:nvPr/>
        </p:nvSpPr>
        <p:spPr bwMode="auto">
          <a:xfrm>
            <a:off x="3581401" y="3169981"/>
            <a:ext cx="4559510" cy="31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CCMC:</a:t>
            </a:r>
            <a:r>
              <a:rPr lang="en-US" altLang="en-US" sz="1200" b="1" dirty="0">
                <a:solidFill>
                  <a:srgbClr val="0000FF"/>
                </a:solidFill>
                <a:latin typeface="Arial" panose="020B0604020202020204" pitchFamily="34" charset="0"/>
              </a:rPr>
              <a:t> https://iswa.ccmc.gsfc.nasa.gov/IswaSystemWebApp/</a:t>
            </a:r>
          </a:p>
        </p:txBody>
      </p:sp>
      <p:sp>
        <p:nvSpPr>
          <p:cNvPr id="10" name="Text Box 331">
            <a:extLst>
              <a:ext uri="{FF2B5EF4-FFF2-40B4-BE49-F238E27FC236}">
                <a16:creationId xmlns:a16="http://schemas.microsoft.com/office/drawing/2014/main" xmlns="" id="{F01324C2-8E6A-40C0-8B7B-B0B2EF27E07C}"/>
              </a:ext>
            </a:extLst>
          </p:cNvPr>
          <p:cNvSpPr txBox="1">
            <a:spLocks noChangeAspect="1" noChangeArrowheads="1"/>
          </p:cNvSpPr>
          <p:nvPr/>
        </p:nvSpPr>
        <p:spPr bwMode="auto">
          <a:xfrm>
            <a:off x="3581400" y="3571839"/>
            <a:ext cx="3857066" cy="39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KSWC:</a:t>
            </a:r>
            <a:r>
              <a:rPr lang="en-US" altLang="en-US" sz="1200" b="1" dirty="0">
                <a:solidFill>
                  <a:srgbClr val="0066FF"/>
                </a:solidFill>
                <a:latin typeface="Arial" panose="020B0604020202020204" pitchFamily="34" charset="0"/>
              </a:rPr>
              <a:t> </a:t>
            </a:r>
            <a:r>
              <a:rPr lang="en-US" altLang="en-US" sz="1200" b="1" dirty="0">
                <a:solidFill>
                  <a:srgbClr val="0000FF"/>
                </a:solidFill>
                <a:latin typeface="Arial" panose="020B0604020202020204" pitchFamily="34" charset="0"/>
              </a:rPr>
              <a:t>http://www.spaceweather.go.kr/models/ips</a:t>
            </a:r>
          </a:p>
        </p:txBody>
      </p:sp>
      <p:sp>
        <p:nvSpPr>
          <p:cNvPr id="11" name="Text Box 332">
            <a:extLst>
              <a:ext uri="{FF2B5EF4-FFF2-40B4-BE49-F238E27FC236}">
                <a16:creationId xmlns:a16="http://schemas.microsoft.com/office/drawing/2014/main" xmlns="" id="{EEFD86B2-406E-404E-885F-6218BCBCB7E1}"/>
              </a:ext>
            </a:extLst>
          </p:cNvPr>
          <p:cNvSpPr txBox="1">
            <a:spLocks noChangeAspect="1" noChangeArrowheads="1"/>
          </p:cNvSpPr>
          <p:nvPr/>
        </p:nvSpPr>
        <p:spPr bwMode="auto">
          <a:xfrm>
            <a:off x="3581400" y="3969832"/>
            <a:ext cx="4078440" cy="40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GMU:  </a:t>
            </a:r>
            <a:r>
              <a:rPr lang="en-US" altLang="en-US" sz="1200" b="1" dirty="0">
                <a:solidFill>
                  <a:srgbClr val="0000FF"/>
                </a:solidFill>
                <a:latin typeface="Arial" panose="020B0604020202020204" pitchFamily="34" charset="0"/>
              </a:rPr>
              <a:t> http://spaceweather.gmu.edu/projects/enlil/</a:t>
            </a:r>
          </a:p>
        </p:txBody>
      </p:sp>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0" y="1765645"/>
            <a:ext cx="1799753"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a:solidFill>
                  <a:srgbClr val="660033"/>
                </a:solidFill>
                <a:latin typeface="Arial" panose="020B0604020202020204" pitchFamily="34" charset="0"/>
              </a:rPr>
              <a:t>Websites:</a:t>
            </a:r>
          </a:p>
        </p:txBody>
      </p:sp>
      <p:sp>
        <p:nvSpPr>
          <p:cNvPr id="13" name="Text Box 263">
            <a:extLst>
              <a:ext uri="{FF2B5EF4-FFF2-40B4-BE49-F238E27FC236}">
                <a16:creationId xmlns:a16="http://schemas.microsoft.com/office/drawing/2014/main" xmlns="" id="{0DE5EB25-6CBE-4193-BF0E-AE086960A679}"/>
              </a:ext>
            </a:extLst>
          </p:cNvPr>
          <p:cNvSpPr txBox="1">
            <a:spLocks noChangeAspect="1" noChangeArrowheads="1"/>
          </p:cNvSpPr>
          <p:nvPr/>
        </p:nvSpPr>
        <p:spPr bwMode="auto">
          <a:xfrm>
            <a:off x="3591652" y="2362200"/>
            <a:ext cx="4116015" cy="36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ISEE:   </a:t>
            </a:r>
            <a:r>
              <a:rPr lang="en-US" altLang="en-US" sz="1200" b="1" dirty="0">
                <a:solidFill>
                  <a:srgbClr val="0000FF"/>
                </a:solidFill>
                <a:latin typeface="Arial" panose="020B0604020202020204" pitchFamily="34" charset="0"/>
              </a:rPr>
              <a:t>http://stsw1.stelab.nagoya-u.ac.jp/index-e.html</a:t>
            </a:r>
          </a:p>
        </p:txBody>
      </p:sp>
      <p:sp>
        <p:nvSpPr>
          <p:cNvPr id="16" name="Rectangle 5">
            <a:extLst>
              <a:ext uri="{FF2B5EF4-FFF2-40B4-BE49-F238E27FC236}">
                <a16:creationId xmlns:a16="http://schemas.microsoft.com/office/drawing/2014/main" xmlns="" id="{CE796A94-DEDA-4622-9C28-6738286F6973}"/>
              </a:ext>
            </a:extLst>
          </p:cNvPr>
          <p:cNvSpPr>
            <a:spLocks noChangeArrowheads="1"/>
          </p:cNvSpPr>
          <p:nvPr/>
        </p:nvSpPr>
        <p:spPr bwMode="auto">
          <a:xfrm>
            <a:off x="3831063" y="4488410"/>
            <a:ext cx="3934961" cy="10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600" b="1" dirty="0">
                <a:solidFill>
                  <a:srgbClr val="FF0000"/>
                </a:solidFill>
              </a:rPr>
              <a:t>Soon at the UK Met</a:t>
            </a:r>
          </a:p>
          <a:p>
            <a:pPr algn="ctr">
              <a:buNone/>
            </a:pPr>
            <a:r>
              <a:rPr lang="en-US" altLang="en-US" sz="1200" b="1" dirty="0">
                <a:solidFill>
                  <a:srgbClr val="0000FF"/>
                </a:solidFill>
              </a:rPr>
              <a:t>(Python scripting of UCSD analysis finished, </a:t>
            </a:r>
          </a:p>
          <a:p>
            <a:pPr algn="ctr">
              <a:buNone/>
            </a:pPr>
            <a:r>
              <a:rPr lang="en-US" altLang="en-US" sz="1200" b="1" dirty="0">
                <a:solidFill>
                  <a:srgbClr val="0000FF"/>
                </a:solidFill>
              </a:rPr>
              <a:t>Siegfried </a:t>
            </a:r>
            <a:r>
              <a:rPr lang="en-US" altLang="en-US" sz="1200" b="1" dirty="0" smtClean="0">
                <a:solidFill>
                  <a:srgbClr val="0000FF"/>
                </a:solidFill>
              </a:rPr>
              <a:t>Gonzi, </a:t>
            </a:r>
            <a:r>
              <a:rPr lang="en-US" altLang="en-US" sz="1200" b="1" dirty="0">
                <a:solidFill>
                  <a:srgbClr val="0000FF"/>
                </a:solidFill>
              </a:rPr>
              <a:t>UK Met)</a:t>
            </a:r>
          </a:p>
          <a:p>
            <a:pPr algn="ctr">
              <a:buNone/>
            </a:pPr>
            <a:r>
              <a:rPr lang="en-US" altLang="en-US" sz="1200" b="1" dirty="0">
                <a:solidFill>
                  <a:srgbClr val="0000FF"/>
                </a:solidFill>
              </a:rPr>
              <a:t>ENLIL Python scripting underway?</a:t>
            </a:r>
          </a:p>
          <a:p>
            <a:pPr algn="ctr">
              <a:buNone/>
            </a:pPr>
            <a:endParaRPr lang="en-US" altLang="en-US" sz="2400" b="1" dirty="0">
              <a:solidFill>
                <a:srgbClr val="0000FF"/>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600200"/>
            <a:ext cx="2006521" cy="20065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77" y="1549766"/>
            <a:ext cx="2006520" cy="2006520"/>
          </a:xfrm>
          <a:prstGeom prst="rect">
            <a:avLst/>
          </a:prstGeom>
        </p:spPr>
      </p:pic>
      <p:sp>
        <p:nvSpPr>
          <p:cNvPr id="2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8849842" y="1176270"/>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CME Forecast</a:t>
            </a:r>
            <a:endParaRPr lang="en-US" altLang="en-US" sz="3000" b="1" dirty="0">
              <a:solidFill>
                <a:srgbClr val="660033"/>
              </a:solidFill>
              <a:latin typeface="Arial" panose="020B0604020202020204" pitchFamily="34" charset="0"/>
            </a:endParaRPr>
          </a:p>
        </p:txBody>
      </p:sp>
      <p:sp>
        <p:nvSpPr>
          <p:cNvPr id="26" name="Text Box 3"/>
          <p:cNvSpPr txBox="1">
            <a:spLocks noChangeArrowheads="1"/>
          </p:cNvSpPr>
          <p:nvPr/>
        </p:nvSpPr>
        <p:spPr bwMode="auto">
          <a:xfrm>
            <a:off x="8534400" y="3200400"/>
            <a:ext cx="3657600"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Ecliptic cut               Meridional cut</a:t>
            </a:r>
            <a:endParaRPr lang="en-US" altLang="en-US" sz="1600" b="1" dirty="0"/>
          </a:p>
        </p:txBody>
      </p:sp>
      <p:sp>
        <p:nvSpPr>
          <p:cNvPr id="29"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0" y="5562600"/>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2022/03/10 CME</a:t>
            </a:r>
            <a:endParaRPr lang="en-US" altLang="en-US" sz="2800" b="1" dirty="0">
              <a:solidFill>
                <a:srgbClr val="660033"/>
              </a:solidFill>
              <a:latin typeface="Arial" panose="020B0604020202020204" pitchFamily="34" charset="0"/>
            </a:endParaRPr>
          </a:p>
        </p:txBody>
      </p:sp>
      <p:cxnSp>
        <p:nvCxnSpPr>
          <p:cNvPr id="18" name="Straight Arrow Connector 17"/>
          <p:cNvCxnSpPr/>
          <p:nvPr/>
        </p:nvCxnSpPr>
        <p:spPr bwMode="auto">
          <a:xfrm flipV="1">
            <a:off x="7010400" y="4953000"/>
            <a:ext cx="838200" cy="533400"/>
          </a:xfrm>
          <a:prstGeom prst="straightConnector1">
            <a:avLst/>
          </a:prstGeom>
          <a:solidFill>
            <a:schemeClr val="accent1"/>
          </a:solidFill>
          <a:ln w="57150" cap="flat" cmpd="sng" algn="ctr">
            <a:solidFill>
              <a:srgbClr val="990000"/>
            </a:solidFill>
            <a:prstDash val="solid"/>
            <a:round/>
            <a:headEnd type="none" w="sm" len="sm"/>
            <a:tailEnd type="triangle"/>
          </a:ln>
          <a:effectLst/>
        </p:spPr>
      </p:cxnSp>
      <p:sp>
        <p:nvSpPr>
          <p:cNvPr id="33"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419600" y="1219200"/>
            <a:ext cx="2819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ISEE IPS Data</a:t>
            </a:r>
            <a:endParaRPr lang="en-US" altLang="en-US" sz="3000" b="1" dirty="0">
              <a:solidFill>
                <a:srgbClr val="660033"/>
              </a:solidFill>
              <a:latin typeface="Arial" panose="020B0604020202020204" pitchFamily="34" charset="0"/>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023" y="2088221"/>
            <a:ext cx="3043777" cy="223428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58" y="4448427"/>
            <a:ext cx="3807542" cy="1971212"/>
          </a:xfrm>
          <a:prstGeom prst="rect">
            <a:avLst/>
          </a:prstGeom>
        </p:spPr>
      </p:pic>
    </p:spTree>
    <p:extLst>
      <p:ext uri="{BB962C8B-B14F-4D97-AF65-F5344CB8AC3E}">
        <p14:creationId xmlns:p14="http://schemas.microsoft.com/office/powerpoint/2010/main" val="996026363"/>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351" y="3858474"/>
            <a:ext cx="4419600" cy="3018822"/>
          </a:xfrm>
          <a:prstGeom prst="rect">
            <a:avLst/>
          </a:prstGeom>
        </p:spPr>
      </p:pic>
      <p:sp>
        <p:nvSpPr>
          <p:cNvPr id="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 y="1447800"/>
            <a:ext cx="16941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A Good Recent      IPS CME Forecast</a:t>
            </a:r>
            <a:endParaRPr lang="en-US" altLang="en-US" sz="3000" b="1" dirty="0">
              <a:solidFill>
                <a:srgbClr val="660033"/>
              </a:solidFill>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317" y="3883874"/>
            <a:ext cx="2819400" cy="27688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317" y="932410"/>
            <a:ext cx="2824720" cy="2819556"/>
          </a:xfrm>
          <a:prstGeom prst="rect">
            <a:avLst/>
          </a:prstGeom>
        </p:spPr>
      </p:pic>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722222" y="508882"/>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2022/03/10 CME</a:t>
            </a:r>
            <a:endParaRPr lang="en-US" altLang="en-US" sz="2800" b="1" dirty="0">
              <a:solidFill>
                <a:srgbClr val="660033"/>
              </a:solidFill>
              <a:latin typeface="Arial" panose="020B0604020202020204" pitchFamily="34" charset="0"/>
            </a:endParaRPr>
          </a:p>
        </p:txBody>
      </p:sp>
      <p:sp>
        <p:nvSpPr>
          <p:cNvPr id="10"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7244517" y="477612"/>
            <a:ext cx="3124200" cy="502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2022/03/12 21 UT</a:t>
            </a:r>
            <a:endParaRPr lang="en-US" altLang="en-US" sz="2800" b="1" dirty="0">
              <a:solidFill>
                <a:srgbClr val="660033"/>
              </a:solidFill>
              <a:latin typeface="Arial" panose="020B0604020202020204" pitchFamily="34" charset="0"/>
            </a:endParaRPr>
          </a:p>
        </p:txBody>
      </p:sp>
      <p:sp>
        <p:nvSpPr>
          <p:cNvPr id="11" name="Text Box 3"/>
          <p:cNvSpPr txBox="1">
            <a:spLocks noChangeArrowheads="1"/>
          </p:cNvSpPr>
          <p:nvPr/>
        </p:nvSpPr>
        <p:spPr bwMode="auto">
          <a:xfrm>
            <a:off x="5761300" y="3610388"/>
            <a:ext cx="5638800" cy="283155"/>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    IPS Ecliptic Cut                           IPS Meridional Cut</a:t>
            </a:r>
            <a:endParaRPr lang="en-US" altLang="en-US" sz="1600" b="1"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796" y="829558"/>
            <a:ext cx="2819400" cy="28194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8980" y="829560"/>
            <a:ext cx="2809873" cy="2809873"/>
          </a:xfrm>
          <a:prstGeom prst="rect">
            <a:avLst/>
          </a:prstGeom>
        </p:spPr>
      </p:pic>
    </p:spTree>
    <p:extLst>
      <p:ext uri="{BB962C8B-B14F-4D97-AF65-F5344CB8AC3E}">
        <p14:creationId xmlns:p14="http://schemas.microsoft.com/office/powerpoint/2010/main" val="288652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273" y="3790536"/>
            <a:ext cx="5096983" cy="2546242"/>
          </a:xfrm>
          <a:prstGeom prst="rect">
            <a:avLst/>
          </a:prstGeom>
        </p:spPr>
      </p:pic>
      <p:sp>
        <p:nvSpPr>
          <p:cNvPr id="4"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457200" y="1447800"/>
            <a:ext cx="16941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smtClean="0">
                <a:solidFill>
                  <a:srgbClr val="660033"/>
                </a:solidFill>
                <a:latin typeface="Arial" panose="020B0604020202020204" pitchFamily="34" charset="0"/>
              </a:rPr>
              <a:t>A Good Recent      IPS CME Forecast</a:t>
            </a:r>
            <a:endParaRPr lang="en-US" altLang="en-US" sz="3000" b="1" dirty="0">
              <a:solidFill>
                <a:srgbClr val="660033"/>
              </a:solidFill>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317" y="3883874"/>
            <a:ext cx="2819400" cy="27688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317" y="932410"/>
            <a:ext cx="2824720" cy="2819556"/>
          </a:xfrm>
          <a:prstGeom prst="rect">
            <a:avLst/>
          </a:prstGeom>
        </p:spPr>
      </p:pic>
      <p:sp>
        <p:nvSpPr>
          <p:cNvPr id="12"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2722222" y="508882"/>
            <a:ext cx="2722070"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2022/03/10 CME</a:t>
            </a:r>
            <a:endParaRPr lang="en-US" altLang="en-US" sz="2800" b="1" dirty="0">
              <a:solidFill>
                <a:srgbClr val="660033"/>
              </a:solidFill>
              <a:latin typeface="Arial" panose="020B0604020202020204" pitchFamily="34" charset="0"/>
            </a:endParaRPr>
          </a:p>
        </p:txBody>
      </p:sp>
      <p:sp>
        <p:nvSpPr>
          <p:cNvPr id="14" name="Text Box 3"/>
          <p:cNvSpPr txBox="1">
            <a:spLocks noChangeArrowheads="1"/>
          </p:cNvSpPr>
          <p:nvPr/>
        </p:nvSpPr>
        <p:spPr bwMode="auto">
          <a:xfrm>
            <a:off x="5802391" y="6336778"/>
            <a:ext cx="5513309" cy="283154"/>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Time Series Comparison   Pearson’s “R” Correlation</a:t>
            </a:r>
            <a:endParaRPr lang="en-US" altLang="en-US" sz="1600" b="1" dirty="0"/>
          </a:p>
        </p:txBody>
      </p:sp>
      <p:sp>
        <p:nvSpPr>
          <p:cNvPr id="10" name="Text Box 333">
            <a:extLst>
              <a:ext uri="{FF2B5EF4-FFF2-40B4-BE49-F238E27FC236}">
                <a16:creationId xmlns:a16="http://schemas.microsoft.com/office/drawing/2014/main" xmlns="" id="{42D4E953-4F83-4068-ACEA-B7C2172D506B}"/>
              </a:ext>
            </a:extLst>
          </p:cNvPr>
          <p:cNvSpPr txBox="1">
            <a:spLocks noChangeAspect="1" noChangeArrowheads="1"/>
          </p:cNvSpPr>
          <p:nvPr/>
        </p:nvSpPr>
        <p:spPr bwMode="auto">
          <a:xfrm>
            <a:off x="7244517" y="477612"/>
            <a:ext cx="3124200" cy="502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800" b="1" dirty="0" smtClean="0">
                <a:solidFill>
                  <a:srgbClr val="660033"/>
                </a:solidFill>
                <a:latin typeface="Arial" panose="020B0604020202020204" pitchFamily="34" charset="0"/>
              </a:rPr>
              <a:t>2022/03/12 21 UT</a:t>
            </a:r>
            <a:endParaRPr lang="en-US" altLang="en-US" sz="2800" b="1" dirty="0">
              <a:solidFill>
                <a:srgbClr val="660033"/>
              </a:solidFill>
              <a:latin typeface="Arial" panose="020B0604020202020204" pitchFamily="34" charset="0"/>
            </a:endParaRPr>
          </a:p>
        </p:txBody>
      </p:sp>
      <p:sp>
        <p:nvSpPr>
          <p:cNvPr id="15" name="Text Box 3"/>
          <p:cNvSpPr txBox="1">
            <a:spLocks noChangeArrowheads="1"/>
          </p:cNvSpPr>
          <p:nvPr/>
        </p:nvSpPr>
        <p:spPr bwMode="auto">
          <a:xfrm>
            <a:off x="5761300" y="3610388"/>
            <a:ext cx="5638800" cy="283155"/>
          </a:xfrm>
          <a:prstGeom prst="rect">
            <a:avLst/>
          </a:prstGeom>
          <a:solidFill>
            <a:schemeClr val="bg1"/>
          </a:solidFill>
          <a:ln>
            <a:noFill/>
          </a:ln>
          <a:extLst/>
        </p:spPr>
        <p:txBody>
          <a:bodyPr wrap="square" tIns="18288" bIns="1828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600" b="1" dirty="0" smtClean="0"/>
              <a:t>    IPS Ecliptic Cut                           IPS Meridional Cut</a:t>
            </a:r>
            <a:endParaRPr lang="en-US" altLang="en-US" sz="1600" b="1"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796" y="829558"/>
            <a:ext cx="2819400" cy="28194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8980" y="829560"/>
            <a:ext cx="2809873" cy="2809873"/>
          </a:xfrm>
          <a:prstGeom prst="rect">
            <a:avLst/>
          </a:prstGeom>
        </p:spPr>
      </p:pic>
    </p:spTree>
    <p:extLst>
      <p:ext uri="{BB962C8B-B14F-4D97-AF65-F5344CB8AC3E}">
        <p14:creationId xmlns:p14="http://schemas.microsoft.com/office/powerpoint/2010/main" val="173784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23531</TotalTime>
  <Words>2418</Words>
  <Application>Microsoft Office PowerPoint</Application>
  <PresentationFormat>Widescreen</PresentationFormat>
  <Paragraphs>253</Paragraphs>
  <Slides>28</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MS PGothic</vt:lpstr>
      <vt:lpstr>Arial</vt:lpstr>
      <vt:lpstr>Calibri</vt:lpstr>
      <vt:lpstr>MS Mincho</vt:lpstr>
      <vt:lpstr>Times New Roman</vt:lpstr>
      <vt:lpstr>Default Design</vt:lpstr>
      <vt:lpstr>PowerPoint Presentation</vt:lpstr>
      <vt:lpstr>PowerPoint Presentation</vt:lpstr>
      <vt:lpstr>IPS Heliospheric Analyses from ISEE, Japan</vt:lpstr>
      <vt:lpstr>IPS Heliospheric Analyses from ISEE, Japan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ANSER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Sextant-Autonomous Navigation and Attitude Reference System (SS-ANARS) SAMSO-508</dc:title>
  <dc:creator>Robin D. Roth</dc:creator>
  <cp:lastModifiedBy>Bernard Jackson (laptop)</cp:lastModifiedBy>
  <cp:revision>634</cp:revision>
  <cp:lastPrinted>2014-09-09T21:33:12Z</cp:lastPrinted>
  <dcterms:created xsi:type="dcterms:W3CDTF">1998-11-05T21:40:44Z</dcterms:created>
  <dcterms:modified xsi:type="dcterms:W3CDTF">2022-06-09T19:09:27Z</dcterms:modified>
</cp:coreProperties>
</file>