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251" r:id="rId4"/>
  </p:sldMasterIdLst>
  <p:notesMasterIdLst>
    <p:notesMasterId r:id="rId17"/>
  </p:notesMasterIdLst>
  <p:sldIdLst>
    <p:sldId id="720" r:id="rId5"/>
    <p:sldId id="3437" r:id="rId6"/>
    <p:sldId id="256" r:id="rId7"/>
    <p:sldId id="405" r:id="rId8"/>
    <p:sldId id="3439" r:id="rId9"/>
    <p:sldId id="3440" r:id="rId10"/>
    <p:sldId id="261" r:id="rId11"/>
    <p:sldId id="259" r:id="rId12"/>
    <p:sldId id="264" r:id="rId13"/>
    <p:sldId id="265" r:id="rId14"/>
    <p:sldId id="727" r:id="rId15"/>
    <p:sldId id="73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angelo Romano" initials="MR" lastIdx="12" clrIdx="0">
    <p:extLst>
      <p:ext uri="{19B8F6BF-5375-455C-9EA6-DF929625EA0E}">
        <p15:presenceInfo xmlns:p15="http://schemas.microsoft.com/office/powerpoint/2012/main" userId="fd1fe6535c9bcf7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p:restoredTop sz="96327" autoAdjust="0"/>
  </p:normalViewPr>
  <p:slideViewPr>
    <p:cSldViewPr snapToGrid="0" snapToObjects="1">
      <p:cViewPr varScale="1">
        <p:scale>
          <a:sx n="128" d="100"/>
          <a:sy n="128" d="100"/>
        </p:scale>
        <p:origin x="113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906E73-C0F6-3740-AC2A-3D3287AED0DD}" type="datetimeFigureOut">
              <a:rPr lang="en-US" smtClean="0"/>
              <a:t>6/8/22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4793F-2F0D-2C40-8761-AEE74F39AD8E}" type="slidenum">
              <a:rPr lang="en-US" smtClean="0"/>
              <a:t>‹#›</a:t>
            </a:fld>
            <a:endParaRPr lang="en-US"/>
          </a:p>
        </p:txBody>
      </p:sp>
    </p:spTree>
    <p:extLst>
      <p:ext uri="{BB962C8B-B14F-4D97-AF65-F5344CB8AC3E}">
        <p14:creationId xmlns:p14="http://schemas.microsoft.com/office/powerpoint/2010/main" val="2961687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FF0744-6840-E144-A780-C8B8D9AEC7BF}" type="slidenum">
              <a:rPr lang="en-US" smtClean="0"/>
              <a:t>4</a:t>
            </a:fld>
            <a:endParaRPr lang="en-US"/>
          </a:p>
        </p:txBody>
      </p:sp>
    </p:spTree>
    <p:extLst>
      <p:ext uri="{BB962C8B-B14F-4D97-AF65-F5344CB8AC3E}">
        <p14:creationId xmlns:p14="http://schemas.microsoft.com/office/powerpoint/2010/main" val="1804516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3933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94768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38163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353988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0103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764DE79-268F-4C1A-8933-263129D2AF90}" type="datetimeFigureOut">
              <a:rPr lang="en-US" smtClean="0"/>
              <a:t>6/8/22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59902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764DE79-268F-4C1A-8933-263129D2AF90}" type="datetimeFigureOut">
              <a:rPr lang="en-US" smtClean="0"/>
              <a:t>6/8/22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14843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69780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80388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752600"/>
            <a:ext cx="5080000" cy="4114800"/>
          </a:xfrm>
        </p:spPr>
        <p:txBody>
          <a:bodyPr/>
          <a:lstStyle/>
          <a:p>
            <a:pPr lvl="0"/>
            <a:endParaRPr lang="en-US" noProof="0"/>
          </a:p>
        </p:txBody>
      </p:sp>
      <p:sp>
        <p:nvSpPr>
          <p:cNvPr id="5" name="Rectangle 6"/>
          <p:cNvSpPr>
            <a:spLocks noGrp="1" noChangeArrowheads="1"/>
          </p:cNvSpPr>
          <p:nvPr>
            <p:ph type="sldNum" sz="quarter" idx="10"/>
          </p:nvPr>
        </p:nvSpPr>
        <p:spPr>
          <a:ln/>
        </p:spPr>
        <p:txBody>
          <a:bodyPr/>
          <a:lstStyle>
            <a:lvl1pPr>
              <a:defRPr/>
            </a:lvl1pPr>
          </a:lstStyle>
          <a:p>
            <a:pPr>
              <a:defRPr/>
            </a:pPr>
            <a:fld id="{407A0E51-D85C-2747-9C44-6E626A60A49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1238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CC9B6-3CD7-E142-8DD4-3D68EEAC7910}" type="datetimeFigureOut">
              <a:rPr lang="en-US" smtClean="0"/>
              <a:t>6/8/22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5D449-798E-8F46-901A-69F4B2A78B97}" type="slidenum">
              <a:rPr lang="en-US" smtClean="0"/>
              <a:t>‹#›</a:t>
            </a:fld>
            <a:endParaRPr lang="en-US"/>
          </a:p>
        </p:txBody>
      </p:sp>
    </p:spTree>
    <p:extLst>
      <p:ext uri="{BB962C8B-B14F-4D97-AF65-F5344CB8AC3E}">
        <p14:creationId xmlns:p14="http://schemas.microsoft.com/office/powerpoint/2010/main" val="380491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16166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2CC9B6-3CD7-E142-8DD4-3D68EEAC7910}" type="datetimeFigureOut">
              <a:rPr lang="en-US" smtClean="0"/>
              <a:t>6/8/22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5D449-798E-8F46-901A-69F4B2A78B97}" type="slidenum">
              <a:rPr lang="en-US" smtClean="0"/>
              <a:t>‹#›</a:t>
            </a:fld>
            <a:endParaRPr lang="en-US"/>
          </a:p>
        </p:txBody>
      </p:sp>
    </p:spTree>
    <p:extLst>
      <p:ext uri="{BB962C8B-B14F-4D97-AF65-F5344CB8AC3E}">
        <p14:creationId xmlns:p14="http://schemas.microsoft.com/office/powerpoint/2010/main" val="99527476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6/8/22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87049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C2CC9B6-3CD7-E142-8DD4-3D68EEAC7910}" type="datetimeFigureOut">
              <a:rPr lang="en-US" smtClean="0"/>
              <a:t>6/8/22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725D449-798E-8F46-901A-69F4B2A78B97}" type="slidenum">
              <a:rPr lang="en-US" smtClean="0"/>
              <a:t>‹#›</a:t>
            </a:fld>
            <a:endParaRPr lang="en-US"/>
          </a:p>
        </p:txBody>
      </p:sp>
    </p:spTree>
    <p:extLst>
      <p:ext uri="{BB962C8B-B14F-4D97-AF65-F5344CB8AC3E}">
        <p14:creationId xmlns:p14="http://schemas.microsoft.com/office/powerpoint/2010/main" val="4294778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C2CC9B6-3CD7-E142-8DD4-3D68EEAC7910}" type="datetimeFigureOut">
              <a:rPr lang="en-US" smtClean="0"/>
              <a:t>6/8/22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F725D449-798E-8F46-901A-69F4B2A78B97}" type="slidenum">
              <a:rPr lang="en-US" smtClean="0"/>
              <a:t>‹#›</a:t>
            </a:fld>
            <a:endParaRPr lang="en-US"/>
          </a:p>
        </p:txBody>
      </p:sp>
    </p:spTree>
    <p:extLst>
      <p:ext uri="{BB962C8B-B14F-4D97-AF65-F5344CB8AC3E}">
        <p14:creationId xmlns:p14="http://schemas.microsoft.com/office/powerpoint/2010/main" val="1989593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C764DE79-268F-4C1A-8933-263129D2AF90}" type="datetimeFigureOut">
              <a:rPr lang="en-US" smtClean="0"/>
              <a:t>6/8/22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8289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60664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764DE79-268F-4C1A-8933-263129D2AF90}" type="datetimeFigureOut">
              <a:rPr lang="en-US" smtClean="0"/>
              <a:t>6/8/22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592996058"/>
      </p:ext>
    </p:extLst>
  </p:cSld>
  <p:clrMap bg1="dk1" tx1="lt1" bg2="dk2" tx2="lt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 id="2147485263" r:id="rId12"/>
    <p:sldLayoutId id="2147485264" r:id="rId13"/>
    <p:sldLayoutId id="2147485265" r:id="rId14"/>
    <p:sldLayoutId id="2147485266" r:id="rId15"/>
    <p:sldLayoutId id="2147485267" r:id="rId16"/>
    <p:sldLayoutId id="2147485268" r:id="rId17"/>
    <p:sldLayoutId id="2147485270"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31.jpeg"/><Relationship Id="rId11" Type="http://schemas.openxmlformats.org/officeDocument/2006/relationships/image" Target="../media/image36.jp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ccmc.gsfc.nasa.gov/isep/"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kauai.ccmc.gsfc.nasa.gov/CMEscoreboard/"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s://kauai.ccmc.gsfc.nasa.gov/DONKI/"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C9B0-8EFD-874F-A737-185717C02B41}"/>
              </a:ext>
            </a:extLst>
          </p:cNvPr>
          <p:cNvSpPr>
            <a:spLocks noGrp="1"/>
          </p:cNvSpPr>
          <p:nvPr>
            <p:ph type="title"/>
          </p:nvPr>
        </p:nvSpPr>
        <p:spPr>
          <a:xfrm>
            <a:off x="252149" y="1271591"/>
            <a:ext cx="11422663" cy="1758768"/>
          </a:xfrm>
        </p:spPr>
        <p:txBody>
          <a:bodyPr>
            <a:normAutofit/>
          </a:bodyPr>
          <a:lstStyle/>
          <a:p>
            <a:pPr algn="ctr"/>
            <a:r>
              <a:rPr lang="en-US" sz="3600" b="1" dirty="0"/>
              <a:t>The Moon to Mars Space Weather Analysis Office</a:t>
            </a:r>
            <a:br>
              <a:rPr lang="en-US" sz="3600" b="1" dirty="0"/>
            </a:br>
            <a:r>
              <a:rPr lang="en-US" sz="3600" b="1" dirty="0"/>
              <a:t> Real-time Validation Efforts</a:t>
            </a:r>
            <a:br>
              <a:rPr lang="en-US" sz="3600" b="1" dirty="0"/>
            </a:br>
            <a:endParaRPr lang="en-US" sz="2200" dirty="0"/>
          </a:p>
        </p:txBody>
      </p:sp>
      <p:sp>
        <p:nvSpPr>
          <p:cNvPr id="3" name="TextBox 2">
            <a:extLst>
              <a:ext uri="{FF2B5EF4-FFF2-40B4-BE49-F238E27FC236}">
                <a16:creationId xmlns:a16="http://schemas.microsoft.com/office/drawing/2014/main" id="{B76A2079-7620-5347-BD7E-7CA843264A40}"/>
              </a:ext>
            </a:extLst>
          </p:cNvPr>
          <p:cNvSpPr txBox="1"/>
          <p:nvPr/>
        </p:nvSpPr>
        <p:spPr>
          <a:xfrm>
            <a:off x="266636" y="2856779"/>
            <a:ext cx="8792747" cy="2677656"/>
          </a:xfrm>
          <a:prstGeom prst="rect">
            <a:avLst/>
          </a:prstGeom>
          <a:noFill/>
        </p:spPr>
        <p:txBody>
          <a:bodyPr wrap="square" lIns="91440" tIns="45720" rIns="91440" bIns="45720" rtlCol="0" anchor="t">
            <a:spAutoFit/>
          </a:bodyPr>
          <a:lstStyle/>
          <a:p>
            <a:pPr algn="ctr"/>
            <a:r>
              <a:rPr lang="en-US" sz="2800" b="1" dirty="0"/>
              <a:t>Dr. Yaireska (Yari) Collado-Vega</a:t>
            </a:r>
          </a:p>
          <a:p>
            <a:pPr algn="ctr"/>
            <a:r>
              <a:rPr lang="en-US" sz="2800" b="1" dirty="0"/>
              <a:t>Michelangelo Romano</a:t>
            </a:r>
          </a:p>
          <a:p>
            <a:pPr algn="ctr"/>
            <a:r>
              <a:rPr lang="en-US" sz="2800" b="1" dirty="0"/>
              <a:t>M2M Team</a:t>
            </a:r>
          </a:p>
          <a:p>
            <a:pPr algn="ctr"/>
            <a:r>
              <a:rPr lang="en-US" sz="2800" dirty="0" err="1"/>
              <a:t>Heliophysics</a:t>
            </a:r>
            <a:r>
              <a:rPr lang="en-US" sz="2800" dirty="0"/>
              <a:t> Science Division</a:t>
            </a:r>
          </a:p>
          <a:p>
            <a:pPr algn="ctr"/>
            <a:r>
              <a:rPr lang="en-US" sz="2800" dirty="0"/>
              <a:t>Space Weather Laboratory</a:t>
            </a:r>
          </a:p>
          <a:p>
            <a:pPr algn="ctr"/>
            <a:r>
              <a:rPr lang="en-US" sz="2800" dirty="0"/>
              <a:t>NASA Goddard Space Flight Center</a:t>
            </a:r>
          </a:p>
        </p:txBody>
      </p:sp>
      <p:pic>
        <p:nvPicPr>
          <p:cNvPr id="10" name="Picture 9">
            <a:extLst>
              <a:ext uri="{FF2B5EF4-FFF2-40B4-BE49-F238E27FC236}">
                <a16:creationId xmlns:a16="http://schemas.microsoft.com/office/drawing/2014/main" id="{DC8CCBD0-0E0D-9C4D-A0CD-A854EF65063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047" y="134273"/>
            <a:ext cx="1215348" cy="1033045"/>
          </a:xfrm>
          <a:prstGeom prst="rect">
            <a:avLst/>
          </a:prstGeom>
        </p:spPr>
      </p:pic>
      <p:sp>
        <p:nvSpPr>
          <p:cNvPr id="5" name="TextBox 4">
            <a:extLst>
              <a:ext uri="{FF2B5EF4-FFF2-40B4-BE49-F238E27FC236}">
                <a16:creationId xmlns:a16="http://schemas.microsoft.com/office/drawing/2014/main" id="{520F8897-34FB-7B4E-8E6E-646BBA15A3EC}"/>
              </a:ext>
            </a:extLst>
          </p:cNvPr>
          <p:cNvSpPr txBox="1"/>
          <p:nvPr/>
        </p:nvSpPr>
        <p:spPr>
          <a:xfrm>
            <a:off x="252149" y="5659965"/>
            <a:ext cx="8792747" cy="1015663"/>
          </a:xfrm>
          <a:prstGeom prst="rect">
            <a:avLst/>
          </a:prstGeom>
          <a:noFill/>
        </p:spPr>
        <p:txBody>
          <a:bodyPr wrap="square" rtlCol="0">
            <a:spAutoFit/>
          </a:bodyPr>
          <a:lstStyle/>
          <a:p>
            <a:pPr algn="ctr"/>
            <a:r>
              <a:rPr lang="en-US" sz="2000" b="1" dirty="0"/>
              <a:t>In close collaboration with the Community Coordinated </a:t>
            </a:r>
          </a:p>
          <a:p>
            <a:pPr algn="ctr"/>
            <a:r>
              <a:rPr lang="en-US" sz="2000" b="1" dirty="0"/>
              <a:t>Modeling Center (CCMC) and the Space Radiation Analysis</a:t>
            </a:r>
          </a:p>
          <a:p>
            <a:pPr algn="ctr"/>
            <a:r>
              <a:rPr lang="en-US" sz="2000" b="1" dirty="0"/>
              <a:t>Group (SRAG) from JSC. </a:t>
            </a:r>
          </a:p>
        </p:txBody>
      </p:sp>
      <p:pic>
        <p:nvPicPr>
          <p:cNvPr id="9" name="Picture 8">
            <a:extLst>
              <a:ext uri="{FF2B5EF4-FFF2-40B4-BE49-F238E27FC236}">
                <a16:creationId xmlns:a16="http://schemas.microsoft.com/office/drawing/2014/main" id="{813E9D31-10C9-7943-ACC6-A28F207FFD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94685" y="67638"/>
            <a:ext cx="1129000" cy="1099680"/>
          </a:xfrm>
          <a:prstGeom prst="rect">
            <a:avLst/>
          </a:prstGeom>
        </p:spPr>
      </p:pic>
      <p:pic>
        <p:nvPicPr>
          <p:cNvPr id="12" name="Picture 11">
            <a:extLst>
              <a:ext uri="{FF2B5EF4-FFF2-40B4-BE49-F238E27FC236}">
                <a16:creationId xmlns:a16="http://schemas.microsoft.com/office/drawing/2014/main" id="{57846F1D-C593-9F47-9738-3D146C758B0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60974" y="79291"/>
            <a:ext cx="1227677" cy="1033045"/>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7A044541-E89E-B94C-A642-794862850ED6}"/>
              </a:ext>
            </a:extLst>
          </p:cNvPr>
          <p:cNvPicPr>
            <a:picLocks noChangeAspect="1"/>
          </p:cNvPicPr>
          <p:nvPr/>
        </p:nvPicPr>
        <p:blipFill>
          <a:blip r:embed="rId5"/>
          <a:stretch>
            <a:fillRect/>
          </a:stretch>
        </p:blipFill>
        <p:spPr>
          <a:xfrm>
            <a:off x="8793992" y="3538689"/>
            <a:ext cx="2880820" cy="2862112"/>
          </a:xfrm>
          <a:prstGeom prst="rect">
            <a:avLst/>
          </a:prstGeom>
        </p:spPr>
      </p:pic>
    </p:spTree>
    <p:extLst>
      <p:ext uri="{BB962C8B-B14F-4D97-AF65-F5344CB8AC3E}">
        <p14:creationId xmlns:p14="http://schemas.microsoft.com/office/powerpoint/2010/main" val="411134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5CF355-E4D2-12F0-FE27-9E82AE88A580}"/>
              </a:ext>
            </a:extLst>
          </p:cNvPr>
          <p:cNvSpPr txBox="1"/>
          <p:nvPr/>
        </p:nvSpPr>
        <p:spPr>
          <a:xfrm>
            <a:off x="3002685" y="0"/>
            <a:ext cx="6710491" cy="461665"/>
          </a:xfrm>
          <a:prstGeom prst="rect">
            <a:avLst/>
          </a:prstGeom>
          <a:noFill/>
        </p:spPr>
        <p:txBody>
          <a:bodyPr wrap="none" lIns="91440" tIns="45720" rIns="91440" bIns="45720" rtlCol="0" anchor="t">
            <a:spAutoFit/>
          </a:bodyPr>
          <a:lstStyle/>
          <a:p>
            <a:r>
              <a:rPr lang="en-US" sz="2400" b="1" u="sng" dirty="0"/>
              <a:t>Assessment of Model Performance Example</a:t>
            </a:r>
          </a:p>
        </p:txBody>
      </p:sp>
      <p:pic>
        <p:nvPicPr>
          <p:cNvPr id="3" name="Picture 2">
            <a:extLst>
              <a:ext uri="{FF2B5EF4-FFF2-40B4-BE49-F238E27FC236}">
                <a16:creationId xmlns:a16="http://schemas.microsoft.com/office/drawing/2014/main" id="{7C7F0CD8-1E8A-6609-D995-9D93F748CE62}"/>
              </a:ext>
            </a:extLst>
          </p:cNvPr>
          <p:cNvPicPr>
            <a:picLocks noChangeAspect="1"/>
          </p:cNvPicPr>
          <p:nvPr/>
        </p:nvPicPr>
        <p:blipFill>
          <a:blip r:embed="rId2"/>
          <a:stretch>
            <a:fillRect/>
          </a:stretch>
        </p:blipFill>
        <p:spPr>
          <a:xfrm>
            <a:off x="6182149" y="2586837"/>
            <a:ext cx="5958952" cy="3940630"/>
          </a:xfrm>
          <a:prstGeom prst="rect">
            <a:avLst/>
          </a:prstGeom>
          <a:ln>
            <a:solidFill>
              <a:schemeClr val="bg1"/>
            </a:solidFill>
          </a:ln>
        </p:spPr>
      </p:pic>
      <p:sp>
        <p:nvSpPr>
          <p:cNvPr id="4" name="TextBox 3">
            <a:extLst>
              <a:ext uri="{FF2B5EF4-FFF2-40B4-BE49-F238E27FC236}">
                <a16:creationId xmlns:a16="http://schemas.microsoft.com/office/drawing/2014/main" id="{02317054-18B5-ADBE-35A4-7DCCB3231A95}"/>
              </a:ext>
            </a:extLst>
          </p:cNvPr>
          <p:cNvSpPr txBox="1"/>
          <p:nvPr/>
        </p:nvSpPr>
        <p:spPr>
          <a:xfrm>
            <a:off x="6096000" y="876594"/>
            <a:ext cx="463506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Validation metrics for each model within the SEP Scoreboards are calculated in close collaboration with SRAG and CCMC.</a:t>
            </a:r>
          </a:p>
          <a:p>
            <a:pPr marL="742950" lvl="1"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916A7463-EE54-BD9C-FD13-2FB5D9029405}"/>
              </a:ext>
            </a:extLst>
          </p:cNvPr>
          <p:cNvSpPr txBox="1"/>
          <p:nvPr/>
        </p:nvSpPr>
        <p:spPr>
          <a:xfrm>
            <a:off x="6335927" y="2211671"/>
            <a:ext cx="4994188" cy="369332"/>
          </a:xfrm>
          <a:prstGeom prst="rect">
            <a:avLst/>
          </a:prstGeom>
          <a:noFill/>
        </p:spPr>
        <p:txBody>
          <a:bodyPr wrap="none" rtlCol="0">
            <a:spAutoFit/>
          </a:bodyPr>
          <a:lstStyle/>
          <a:p>
            <a:r>
              <a:rPr lang="en-US" b="1" i="1" dirty="0"/>
              <a:t>SEP Intensity Scoreboard for 2022-01-20 SEP Event</a:t>
            </a:r>
          </a:p>
        </p:txBody>
      </p:sp>
      <p:sp>
        <p:nvSpPr>
          <p:cNvPr id="6" name="TextBox 5">
            <a:extLst>
              <a:ext uri="{FF2B5EF4-FFF2-40B4-BE49-F238E27FC236}">
                <a16:creationId xmlns:a16="http://schemas.microsoft.com/office/drawing/2014/main" id="{9A96A999-1146-B9D8-E03B-14BE625CB50C}"/>
              </a:ext>
            </a:extLst>
          </p:cNvPr>
          <p:cNvSpPr txBox="1"/>
          <p:nvPr/>
        </p:nvSpPr>
        <p:spPr>
          <a:xfrm>
            <a:off x="5047360" y="351749"/>
            <a:ext cx="2231701" cy="338554"/>
          </a:xfrm>
          <a:prstGeom prst="rect">
            <a:avLst/>
          </a:prstGeom>
          <a:noFill/>
        </p:spPr>
        <p:txBody>
          <a:bodyPr wrap="none" rtlCol="0">
            <a:spAutoFit/>
          </a:bodyPr>
          <a:lstStyle/>
          <a:p>
            <a:r>
              <a:rPr lang="en-US" sz="1600" i="1" dirty="0"/>
              <a:t>2022-01-20 SEP Event</a:t>
            </a:r>
          </a:p>
        </p:txBody>
      </p:sp>
      <p:sp>
        <p:nvSpPr>
          <p:cNvPr id="9" name="TextBox 8">
            <a:extLst>
              <a:ext uri="{FF2B5EF4-FFF2-40B4-BE49-F238E27FC236}">
                <a16:creationId xmlns:a16="http://schemas.microsoft.com/office/drawing/2014/main" id="{2184F34A-2C32-E16D-0E2D-AA3903EACE09}"/>
              </a:ext>
            </a:extLst>
          </p:cNvPr>
          <p:cNvSpPr txBox="1"/>
          <p:nvPr/>
        </p:nvSpPr>
        <p:spPr>
          <a:xfrm>
            <a:off x="138604" y="919151"/>
            <a:ext cx="5987536" cy="923330"/>
          </a:xfrm>
          <a:prstGeom prst="rect">
            <a:avLst/>
          </a:prstGeom>
          <a:noFill/>
        </p:spPr>
        <p:txBody>
          <a:bodyPr wrap="square" rtlCol="0">
            <a:spAutoFit/>
          </a:bodyPr>
          <a:lstStyle/>
          <a:p>
            <a:pPr marL="285750" indent="-285750">
              <a:buFont typeface="Arial" panose="020B0604020202020204" pitchFamily="34" charset="0"/>
              <a:buChar char="•"/>
            </a:pPr>
            <a:r>
              <a:rPr lang="en-US" dirty="0"/>
              <a:t>Factors impacting forecast issue times for each model are reviewed closely to assess Advanced Warning Times:</a:t>
            </a:r>
          </a:p>
        </p:txBody>
      </p:sp>
      <p:sp>
        <p:nvSpPr>
          <p:cNvPr id="14" name="TextBox 13">
            <a:extLst>
              <a:ext uri="{FF2B5EF4-FFF2-40B4-BE49-F238E27FC236}">
                <a16:creationId xmlns:a16="http://schemas.microsoft.com/office/drawing/2014/main" id="{061C99D3-A651-2DFC-6490-3C1C92C1CA7A}"/>
              </a:ext>
            </a:extLst>
          </p:cNvPr>
          <p:cNvSpPr txBox="1"/>
          <p:nvPr/>
        </p:nvSpPr>
        <p:spPr>
          <a:xfrm>
            <a:off x="387634" y="6290807"/>
            <a:ext cx="5507421" cy="430887"/>
          </a:xfrm>
          <a:prstGeom prst="rect">
            <a:avLst/>
          </a:prstGeom>
          <a:noFill/>
        </p:spPr>
        <p:txBody>
          <a:bodyPr wrap="square" rtlCol="0">
            <a:spAutoFit/>
          </a:bodyPr>
          <a:lstStyle/>
          <a:p>
            <a:r>
              <a:rPr lang="en-US" sz="1100" b="1" i="1" dirty="0"/>
              <a:t>*DONKI Trigger refers to criteria for launching model (e.g., CME parameters submission to DONKI). </a:t>
            </a:r>
          </a:p>
        </p:txBody>
      </p:sp>
      <p:pic>
        <p:nvPicPr>
          <p:cNvPr id="7" name="Picture 6">
            <a:extLst>
              <a:ext uri="{FF2B5EF4-FFF2-40B4-BE49-F238E27FC236}">
                <a16:creationId xmlns:a16="http://schemas.microsoft.com/office/drawing/2014/main" id="{E216CA77-02F5-D7B0-B753-771B68415F14}"/>
              </a:ext>
            </a:extLst>
          </p:cNvPr>
          <p:cNvPicPr>
            <a:picLocks noChangeAspect="1"/>
          </p:cNvPicPr>
          <p:nvPr/>
        </p:nvPicPr>
        <p:blipFill>
          <a:blip r:embed="rId3"/>
          <a:stretch>
            <a:fillRect/>
          </a:stretch>
        </p:blipFill>
        <p:spPr>
          <a:xfrm>
            <a:off x="272837" y="1917496"/>
            <a:ext cx="5737016" cy="1833749"/>
          </a:xfrm>
          <a:prstGeom prst="rect">
            <a:avLst/>
          </a:prstGeom>
        </p:spPr>
      </p:pic>
      <p:pic>
        <p:nvPicPr>
          <p:cNvPr id="13" name="Picture 12">
            <a:extLst>
              <a:ext uri="{FF2B5EF4-FFF2-40B4-BE49-F238E27FC236}">
                <a16:creationId xmlns:a16="http://schemas.microsoft.com/office/drawing/2014/main" id="{BF13E47B-379C-26A4-8BA1-3019D9D345C1}"/>
              </a:ext>
            </a:extLst>
          </p:cNvPr>
          <p:cNvPicPr>
            <a:picLocks noChangeAspect="1"/>
          </p:cNvPicPr>
          <p:nvPr/>
        </p:nvPicPr>
        <p:blipFill>
          <a:blip r:embed="rId4"/>
          <a:stretch>
            <a:fillRect/>
          </a:stretch>
        </p:blipFill>
        <p:spPr>
          <a:xfrm>
            <a:off x="272837" y="3751245"/>
            <a:ext cx="5737016" cy="2457416"/>
          </a:xfrm>
          <a:prstGeom prst="rect">
            <a:avLst/>
          </a:prstGeom>
        </p:spPr>
      </p:pic>
      <p:sp>
        <p:nvSpPr>
          <p:cNvPr id="15" name="TextBox 14">
            <a:extLst>
              <a:ext uri="{FF2B5EF4-FFF2-40B4-BE49-F238E27FC236}">
                <a16:creationId xmlns:a16="http://schemas.microsoft.com/office/drawing/2014/main" id="{54C81710-9226-78BB-2CAD-143EDC8BC8D8}"/>
              </a:ext>
            </a:extLst>
          </p:cNvPr>
          <p:cNvSpPr txBox="1"/>
          <p:nvPr/>
        </p:nvSpPr>
        <p:spPr>
          <a:xfrm rot="16200000">
            <a:off x="-138179" y="5066207"/>
            <a:ext cx="553357" cy="276999"/>
          </a:xfrm>
          <a:prstGeom prst="rect">
            <a:avLst/>
          </a:prstGeom>
          <a:noFill/>
        </p:spPr>
        <p:txBody>
          <a:bodyPr wrap="none" rtlCol="0">
            <a:spAutoFit/>
          </a:bodyPr>
          <a:lstStyle/>
          <a:p>
            <a:r>
              <a:rPr lang="en-US" sz="1200" b="1" dirty="0"/>
              <a:t>Initial</a:t>
            </a:r>
          </a:p>
        </p:txBody>
      </p:sp>
      <p:sp>
        <p:nvSpPr>
          <p:cNvPr id="16" name="TextBox 15">
            <a:extLst>
              <a:ext uri="{FF2B5EF4-FFF2-40B4-BE49-F238E27FC236}">
                <a16:creationId xmlns:a16="http://schemas.microsoft.com/office/drawing/2014/main" id="{D83C6A96-EB5B-ED5F-19D8-1C0050D3BBF3}"/>
              </a:ext>
            </a:extLst>
          </p:cNvPr>
          <p:cNvSpPr txBox="1"/>
          <p:nvPr/>
        </p:nvSpPr>
        <p:spPr>
          <a:xfrm rot="16200000">
            <a:off x="-254550" y="5740180"/>
            <a:ext cx="777777" cy="261610"/>
          </a:xfrm>
          <a:prstGeom prst="rect">
            <a:avLst/>
          </a:prstGeom>
          <a:noFill/>
        </p:spPr>
        <p:txBody>
          <a:bodyPr wrap="none" rtlCol="0">
            <a:spAutoFit/>
          </a:bodyPr>
          <a:lstStyle/>
          <a:p>
            <a:r>
              <a:rPr lang="en-US" sz="1100" b="1" dirty="0"/>
              <a:t>Updated</a:t>
            </a:r>
            <a:endParaRPr lang="en-US" sz="1200" b="1" dirty="0"/>
          </a:p>
        </p:txBody>
      </p:sp>
    </p:spTree>
    <p:extLst>
      <p:ext uri="{BB962C8B-B14F-4D97-AF65-F5344CB8AC3E}">
        <p14:creationId xmlns:p14="http://schemas.microsoft.com/office/powerpoint/2010/main" val="103852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4B84-875C-A44A-848A-D9A14DAD0CDF}"/>
              </a:ext>
            </a:extLst>
          </p:cNvPr>
          <p:cNvSpPr>
            <a:spLocks noGrp="1"/>
          </p:cNvSpPr>
          <p:nvPr>
            <p:ph type="title"/>
          </p:nvPr>
        </p:nvSpPr>
        <p:spPr>
          <a:xfrm>
            <a:off x="4738745" y="144626"/>
            <a:ext cx="5914490" cy="1143000"/>
          </a:xfrm>
        </p:spPr>
        <p:txBody>
          <a:bodyPr/>
          <a:lstStyle/>
          <a:p>
            <a:r>
              <a:rPr lang="en-US" dirty="0"/>
              <a:t>Summary</a:t>
            </a:r>
          </a:p>
        </p:txBody>
      </p:sp>
      <p:sp>
        <p:nvSpPr>
          <p:cNvPr id="3" name="Text Placeholder 2">
            <a:extLst>
              <a:ext uri="{FF2B5EF4-FFF2-40B4-BE49-F238E27FC236}">
                <a16:creationId xmlns:a16="http://schemas.microsoft.com/office/drawing/2014/main" id="{D845035B-FEC1-B14C-A86F-9AF90190DDF9}"/>
              </a:ext>
            </a:extLst>
          </p:cNvPr>
          <p:cNvSpPr>
            <a:spLocks noGrp="1"/>
          </p:cNvSpPr>
          <p:nvPr>
            <p:ph type="body" sz="half" idx="1"/>
          </p:nvPr>
        </p:nvSpPr>
        <p:spPr>
          <a:xfrm>
            <a:off x="212333" y="795639"/>
            <a:ext cx="11517330" cy="4831167"/>
          </a:xfrm>
        </p:spPr>
        <p:txBody>
          <a:bodyPr>
            <a:normAutofit/>
          </a:bodyPr>
          <a:lstStyle/>
          <a:p>
            <a:r>
              <a:rPr lang="en-US" sz="2000" dirty="0"/>
              <a:t>Given the new challenges with deep space exploration missions, additional support is needed in analyzing the space weather environment beyond the Sun-Earth line.  </a:t>
            </a:r>
            <a:r>
              <a:rPr lang="en-US" sz="2000" b="1" dirty="0"/>
              <a:t>The Moon to Mars (M2M) </a:t>
            </a:r>
            <a:r>
              <a:rPr lang="en-US" sz="2000" dirty="0"/>
              <a:t>Space Weather Analysis Office will address these space weather needs by conducting and providing model-based predictions and analyses as proving grounds of tool development in support of SRAG.</a:t>
            </a:r>
          </a:p>
          <a:p>
            <a:r>
              <a:rPr lang="en-US" sz="2000" dirty="0"/>
              <a:t>CCMC and M2M are collaborating to create an effective NASA in-house R2O2R pipeline for space radiation environment predictive capabilities in support of human missions beyond LEO. </a:t>
            </a:r>
          </a:p>
          <a:p>
            <a:r>
              <a:rPr lang="en-US" sz="2000" dirty="0"/>
              <a:t>M2M also supports NASA robotic missions with space weather assessments and anomaly analysis support.</a:t>
            </a:r>
          </a:p>
          <a:p>
            <a:r>
              <a:rPr lang="en-US" altLang="en-US" dirty="0">
                <a:latin typeface="+mn-lt"/>
                <a:ea typeface="Palatino" pitchFamily="2" charset="77"/>
                <a:cs typeface="Times New Roman" panose="02020603050405020304" pitchFamily="18" charset="0"/>
              </a:rPr>
              <a:t>This Office </a:t>
            </a:r>
            <a:r>
              <a:rPr lang="en-US" altLang="en-US" dirty="0">
                <a:latin typeface="+mn-lt"/>
                <a:cs typeface="Times New Roman" panose="02020603050405020304" pitchFamily="18" charset="0"/>
              </a:rPr>
              <a:t>is focused internally to NASA missions, but the capabilities developed could be used for commercial applications and in support of other non-NASA space endeavors if transitioned to operational agencies.</a:t>
            </a:r>
            <a:endParaRPr lang="en-US" altLang="en-US" dirty="0">
              <a:latin typeface="+mn-lt"/>
            </a:endParaRPr>
          </a:p>
          <a:p>
            <a:endParaRPr lang="en-US" sz="2000" dirty="0"/>
          </a:p>
          <a:p>
            <a:endParaRPr lang="en-US" sz="2000" dirty="0"/>
          </a:p>
          <a:p>
            <a:endParaRPr lang="en-US" dirty="0"/>
          </a:p>
          <a:p>
            <a:endParaRPr lang="en-US" dirty="0"/>
          </a:p>
        </p:txBody>
      </p:sp>
      <p:sp>
        <p:nvSpPr>
          <p:cNvPr id="4" name="Rectangle 3">
            <a:extLst>
              <a:ext uri="{FF2B5EF4-FFF2-40B4-BE49-F238E27FC236}">
                <a16:creationId xmlns:a16="http://schemas.microsoft.com/office/drawing/2014/main" id="{AFD0A5DC-230D-D54B-AA71-A0D5DF24775F}"/>
              </a:ext>
            </a:extLst>
          </p:cNvPr>
          <p:cNvSpPr/>
          <p:nvPr/>
        </p:nvSpPr>
        <p:spPr>
          <a:xfrm>
            <a:off x="212333" y="5312680"/>
            <a:ext cx="9809423" cy="1323439"/>
          </a:xfrm>
          <a:prstGeom prst="rect">
            <a:avLst/>
          </a:prstGeom>
        </p:spPr>
        <p:txBody>
          <a:bodyPr wrap="square">
            <a:spAutoFit/>
          </a:bodyPr>
          <a:lstStyle/>
          <a:p>
            <a:r>
              <a:rPr lang="en-US" sz="2000" b="1" dirty="0"/>
              <a:t>We look forward to additional collaborations with NASA missions/groups to further analyze and validate predictions of the space weather environment at different locations.  We are also looking forward to strengthening our collaboration with NOAA. </a:t>
            </a:r>
          </a:p>
        </p:txBody>
      </p:sp>
      <p:pic>
        <p:nvPicPr>
          <p:cNvPr id="6" name="Picture 5" descr="A picture containing logo&#10;&#10;Description automatically generated">
            <a:extLst>
              <a:ext uri="{FF2B5EF4-FFF2-40B4-BE49-F238E27FC236}">
                <a16:creationId xmlns:a16="http://schemas.microsoft.com/office/drawing/2014/main" id="{571FE111-9B28-FA48-A76C-5FA27E766F25}"/>
              </a:ext>
            </a:extLst>
          </p:cNvPr>
          <p:cNvPicPr>
            <a:picLocks noChangeAspect="1"/>
          </p:cNvPicPr>
          <p:nvPr/>
        </p:nvPicPr>
        <p:blipFill>
          <a:blip r:embed="rId2"/>
          <a:stretch>
            <a:fillRect/>
          </a:stretch>
        </p:blipFill>
        <p:spPr>
          <a:xfrm>
            <a:off x="9936480" y="4828081"/>
            <a:ext cx="2043187" cy="2029919"/>
          </a:xfrm>
          <a:prstGeom prst="rect">
            <a:avLst/>
          </a:prstGeom>
        </p:spPr>
      </p:pic>
    </p:spTree>
    <p:extLst>
      <p:ext uri="{BB962C8B-B14F-4D97-AF65-F5344CB8AC3E}">
        <p14:creationId xmlns:p14="http://schemas.microsoft.com/office/powerpoint/2010/main" val="223058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FC4D08-9AD0-9149-8066-3F3144DBFE49}"/>
              </a:ext>
            </a:extLst>
          </p:cNvPr>
          <p:cNvSpPr txBox="1">
            <a:spLocks/>
          </p:cNvSpPr>
          <p:nvPr/>
        </p:nvSpPr>
        <p:spPr>
          <a:xfrm>
            <a:off x="-667643" y="352774"/>
            <a:ext cx="11050621" cy="102971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M2M Space Weather Office Team</a:t>
            </a:r>
          </a:p>
        </p:txBody>
      </p:sp>
      <p:pic>
        <p:nvPicPr>
          <p:cNvPr id="6" name="Picture 5">
            <a:extLst>
              <a:ext uri="{FF2B5EF4-FFF2-40B4-BE49-F238E27FC236}">
                <a16:creationId xmlns:a16="http://schemas.microsoft.com/office/drawing/2014/main" id="{AECDB1D3-EBF1-BB49-A57E-C6D907F4CF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64323" y="44783"/>
            <a:ext cx="1215348" cy="1033045"/>
          </a:xfrm>
          <a:prstGeom prst="rect">
            <a:avLst/>
          </a:prstGeom>
        </p:spPr>
      </p:pic>
      <p:pic>
        <p:nvPicPr>
          <p:cNvPr id="8" name="Picture 7" descr="A person with a beard in front of a flag&#10;&#10;Description automatically generated">
            <a:extLst>
              <a:ext uri="{FF2B5EF4-FFF2-40B4-BE49-F238E27FC236}">
                <a16:creationId xmlns:a16="http://schemas.microsoft.com/office/drawing/2014/main" id="{91000EA3-4703-8D40-AA79-FCE603E37293}"/>
              </a:ext>
            </a:extLst>
          </p:cNvPr>
          <p:cNvPicPr>
            <a:picLocks noChangeAspect="1"/>
          </p:cNvPicPr>
          <p:nvPr/>
        </p:nvPicPr>
        <p:blipFill>
          <a:blip r:embed="rId3"/>
          <a:stretch>
            <a:fillRect/>
          </a:stretch>
        </p:blipFill>
        <p:spPr>
          <a:xfrm>
            <a:off x="6460102" y="1814910"/>
            <a:ext cx="1274852" cy="1274852"/>
          </a:xfrm>
          <a:prstGeom prst="rect">
            <a:avLst/>
          </a:prstGeom>
          <a:ln>
            <a:solidFill>
              <a:schemeClr val="tx1"/>
            </a:solidFill>
          </a:ln>
        </p:spPr>
      </p:pic>
      <p:pic>
        <p:nvPicPr>
          <p:cNvPr id="12" name="Picture 11" descr="A person smiling for the camera&#10;&#10;Description automatically generated with medium confidence">
            <a:extLst>
              <a:ext uri="{FF2B5EF4-FFF2-40B4-BE49-F238E27FC236}">
                <a16:creationId xmlns:a16="http://schemas.microsoft.com/office/drawing/2014/main" id="{264EC668-DD79-A94E-A4B6-F5D81537028B}"/>
              </a:ext>
            </a:extLst>
          </p:cNvPr>
          <p:cNvPicPr>
            <a:picLocks noChangeAspect="1"/>
          </p:cNvPicPr>
          <p:nvPr/>
        </p:nvPicPr>
        <p:blipFill rotWithShape="1">
          <a:blip r:embed="rId4">
            <a:extLst>
              <a:ext uri="{28A0092B-C50C-407E-A947-70E740481C1C}">
                <a14:useLocalDpi xmlns:a14="http://schemas.microsoft.com/office/drawing/2010/main"/>
              </a:ext>
            </a:extLst>
          </a:blip>
          <a:srcRect r="6799"/>
          <a:stretch/>
        </p:blipFill>
        <p:spPr>
          <a:xfrm>
            <a:off x="8699962" y="1814910"/>
            <a:ext cx="1274852" cy="1274852"/>
          </a:xfrm>
          <a:prstGeom prst="rect">
            <a:avLst/>
          </a:prstGeom>
          <a:ln>
            <a:solidFill>
              <a:schemeClr val="tx1"/>
            </a:solidFill>
          </a:ln>
        </p:spPr>
      </p:pic>
      <p:pic>
        <p:nvPicPr>
          <p:cNvPr id="14" name="Picture 13" descr="A person wearing glasses&#10;&#10;Description automatically generated with low confidence">
            <a:extLst>
              <a:ext uri="{FF2B5EF4-FFF2-40B4-BE49-F238E27FC236}">
                <a16:creationId xmlns:a16="http://schemas.microsoft.com/office/drawing/2014/main" id="{D38A129D-676B-9744-9B25-22E9008332E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90886" y="3982603"/>
            <a:ext cx="1273996" cy="1274852"/>
          </a:xfrm>
          <a:prstGeom prst="rect">
            <a:avLst/>
          </a:prstGeom>
          <a:ln>
            <a:solidFill>
              <a:schemeClr val="tx1"/>
            </a:solidFill>
          </a:ln>
        </p:spPr>
      </p:pic>
      <p:sp>
        <p:nvSpPr>
          <p:cNvPr id="16" name="TextBox 15">
            <a:extLst>
              <a:ext uri="{FF2B5EF4-FFF2-40B4-BE49-F238E27FC236}">
                <a16:creationId xmlns:a16="http://schemas.microsoft.com/office/drawing/2014/main" id="{AB0868EC-E5E4-2B43-A3F3-5EC693DE4FEC}"/>
              </a:ext>
            </a:extLst>
          </p:cNvPr>
          <p:cNvSpPr txBox="1"/>
          <p:nvPr/>
        </p:nvSpPr>
        <p:spPr>
          <a:xfrm>
            <a:off x="1604671" y="3160432"/>
            <a:ext cx="2265107" cy="461665"/>
          </a:xfrm>
          <a:prstGeom prst="rect">
            <a:avLst/>
          </a:prstGeom>
          <a:noFill/>
        </p:spPr>
        <p:txBody>
          <a:bodyPr wrap="none" rtlCol="0">
            <a:spAutoFit/>
          </a:bodyPr>
          <a:lstStyle/>
          <a:p>
            <a:r>
              <a:rPr lang="en-US" sz="1200" dirty="0"/>
              <a:t>Yaireska (Yari) Collado-Vega, PhD</a:t>
            </a:r>
          </a:p>
          <a:p>
            <a:pPr algn="ctr"/>
            <a:r>
              <a:rPr lang="en-US" sz="1200" b="1" i="1" dirty="0"/>
              <a:t>Director</a:t>
            </a:r>
          </a:p>
        </p:txBody>
      </p:sp>
      <p:pic>
        <p:nvPicPr>
          <p:cNvPr id="19" name="Picture 18" descr="A picture containing person, person&#10;&#10;Description automatically generated">
            <a:extLst>
              <a:ext uri="{FF2B5EF4-FFF2-40B4-BE49-F238E27FC236}">
                <a16:creationId xmlns:a16="http://schemas.microsoft.com/office/drawing/2014/main" id="{BEDE161D-2674-1C4C-9B04-261D0419D074}"/>
              </a:ext>
            </a:extLst>
          </p:cNvPr>
          <p:cNvPicPr>
            <a:picLocks noChangeAspect="1"/>
          </p:cNvPicPr>
          <p:nvPr/>
        </p:nvPicPr>
        <p:blipFill rotWithShape="1">
          <a:blip r:embed="rId6">
            <a:extLst>
              <a:ext uri="{28A0092B-C50C-407E-A947-70E740481C1C}">
                <a14:useLocalDpi xmlns:a14="http://schemas.microsoft.com/office/drawing/2010/main"/>
              </a:ext>
            </a:extLst>
          </a:blip>
          <a:srcRect l="-1628" t="-248"/>
          <a:stretch/>
        </p:blipFill>
        <p:spPr>
          <a:xfrm>
            <a:off x="4220242" y="1778713"/>
            <a:ext cx="1274852" cy="1274852"/>
          </a:xfrm>
          <a:prstGeom prst="rect">
            <a:avLst/>
          </a:prstGeom>
          <a:ln>
            <a:solidFill>
              <a:schemeClr val="tx1"/>
            </a:solidFill>
          </a:ln>
          <a:effectLst>
            <a:glow>
              <a:schemeClr val="accent1">
                <a:alpha val="40000"/>
              </a:schemeClr>
            </a:glow>
            <a:outerShdw dist="50800" dir="5400000" sx="1000" sy="1000" algn="ctr" rotWithShape="0">
              <a:srgbClr val="000000">
                <a:alpha val="43137"/>
              </a:srgbClr>
            </a:outerShdw>
            <a:softEdge rad="0"/>
          </a:effectLst>
        </p:spPr>
      </p:pic>
      <p:sp>
        <p:nvSpPr>
          <p:cNvPr id="20" name="TextBox 19">
            <a:extLst>
              <a:ext uri="{FF2B5EF4-FFF2-40B4-BE49-F238E27FC236}">
                <a16:creationId xmlns:a16="http://schemas.microsoft.com/office/drawing/2014/main" id="{5DA8F83C-BC9F-804E-8C68-B83C167EC878}"/>
              </a:ext>
            </a:extLst>
          </p:cNvPr>
          <p:cNvSpPr txBox="1"/>
          <p:nvPr/>
        </p:nvSpPr>
        <p:spPr>
          <a:xfrm>
            <a:off x="4308479" y="3160432"/>
            <a:ext cx="1019831" cy="461665"/>
          </a:xfrm>
          <a:prstGeom prst="rect">
            <a:avLst/>
          </a:prstGeom>
          <a:noFill/>
        </p:spPr>
        <p:txBody>
          <a:bodyPr wrap="none" rtlCol="0">
            <a:spAutoFit/>
          </a:bodyPr>
          <a:lstStyle/>
          <a:p>
            <a:r>
              <a:rPr lang="en-US" sz="1200" dirty="0"/>
              <a:t>Anna Chulaki</a:t>
            </a:r>
          </a:p>
          <a:p>
            <a:pPr algn="ctr"/>
            <a:r>
              <a:rPr lang="en-US" sz="1200" b="1" i="1" dirty="0"/>
              <a:t>Deputy</a:t>
            </a:r>
          </a:p>
        </p:txBody>
      </p:sp>
      <p:sp>
        <p:nvSpPr>
          <p:cNvPr id="21" name="TextBox 20">
            <a:extLst>
              <a:ext uri="{FF2B5EF4-FFF2-40B4-BE49-F238E27FC236}">
                <a16:creationId xmlns:a16="http://schemas.microsoft.com/office/drawing/2014/main" id="{C37CE654-9E72-3843-808B-701B8E0A608A}"/>
              </a:ext>
            </a:extLst>
          </p:cNvPr>
          <p:cNvSpPr txBox="1"/>
          <p:nvPr/>
        </p:nvSpPr>
        <p:spPr>
          <a:xfrm>
            <a:off x="6416091" y="3160434"/>
            <a:ext cx="1360822" cy="461665"/>
          </a:xfrm>
          <a:prstGeom prst="rect">
            <a:avLst/>
          </a:prstGeom>
          <a:noFill/>
        </p:spPr>
        <p:txBody>
          <a:bodyPr wrap="none" rtlCol="0">
            <a:spAutoFit/>
          </a:bodyPr>
          <a:lstStyle/>
          <a:p>
            <a:r>
              <a:rPr lang="en-US" sz="1200" dirty="0"/>
              <a:t>Robert Loper, PhD</a:t>
            </a:r>
          </a:p>
          <a:p>
            <a:pPr algn="ctr"/>
            <a:r>
              <a:rPr lang="en-US" sz="1200" b="1" i="1" dirty="0"/>
              <a:t>Analyst</a:t>
            </a:r>
          </a:p>
        </p:txBody>
      </p:sp>
      <p:sp>
        <p:nvSpPr>
          <p:cNvPr id="22" name="TextBox 21">
            <a:extLst>
              <a:ext uri="{FF2B5EF4-FFF2-40B4-BE49-F238E27FC236}">
                <a16:creationId xmlns:a16="http://schemas.microsoft.com/office/drawing/2014/main" id="{9CB812E5-4C8F-1D4D-A9EA-445EBBB72537}"/>
              </a:ext>
            </a:extLst>
          </p:cNvPr>
          <p:cNvSpPr txBox="1"/>
          <p:nvPr/>
        </p:nvSpPr>
        <p:spPr>
          <a:xfrm>
            <a:off x="8811442" y="3160433"/>
            <a:ext cx="990015" cy="461665"/>
          </a:xfrm>
          <a:prstGeom prst="rect">
            <a:avLst/>
          </a:prstGeom>
          <a:noFill/>
        </p:spPr>
        <p:txBody>
          <a:bodyPr wrap="none" rtlCol="0">
            <a:spAutoFit/>
          </a:bodyPr>
          <a:lstStyle/>
          <a:p>
            <a:r>
              <a:rPr lang="en-US" sz="1200" dirty="0"/>
              <a:t>Carina Alden</a:t>
            </a:r>
          </a:p>
          <a:p>
            <a:pPr algn="ctr"/>
            <a:r>
              <a:rPr lang="en-US" sz="1200" b="1" i="1" dirty="0"/>
              <a:t>Analyst</a:t>
            </a:r>
          </a:p>
        </p:txBody>
      </p:sp>
      <p:sp>
        <p:nvSpPr>
          <p:cNvPr id="24" name="TextBox 23">
            <a:extLst>
              <a:ext uri="{FF2B5EF4-FFF2-40B4-BE49-F238E27FC236}">
                <a16:creationId xmlns:a16="http://schemas.microsoft.com/office/drawing/2014/main" id="{93A761B2-010A-744C-B7E5-6359B934BAF5}"/>
              </a:ext>
            </a:extLst>
          </p:cNvPr>
          <p:cNvSpPr txBox="1"/>
          <p:nvPr/>
        </p:nvSpPr>
        <p:spPr>
          <a:xfrm>
            <a:off x="686948" y="5357389"/>
            <a:ext cx="1558440" cy="461665"/>
          </a:xfrm>
          <a:prstGeom prst="rect">
            <a:avLst/>
          </a:prstGeom>
          <a:noFill/>
        </p:spPr>
        <p:txBody>
          <a:bodyPr wrap="none" rtlCol="0">
            <a:spAutoFit/>
          </a:bodyPr>
          <a:lstStyle/>
          <a:p>
            <a:r>
              <a:rPr lang="en-US" sz="1200" dirty="0"/>
              <a:t>Michelangelo Romano</a:t>
            </a:r>
          </a:p>
          <a:p>
            <a:pPr algn="ctr"/>
            <a:r>
              <a:rPr lang="en-US" sz="1200" b="1" i="1" dirty="0"/>
              <a:t>Analyst/PM</a:t>
            </a:r>
          </a:p>
        </p:txBody>
      </p:sp>
      <p:sp>
        <p:nvSpPr>
          <p:cNvPr id="29" name="TextBox 28">
            <a:extLst>
              <a:ext uri="{FF2B5EF4-FFF2-40B4-BE49-F238E27FC236}">
                <a16:creationId xmlns:a16="http://schemas.microsoft.com/office/drawing/2014/main" id="{68C4DCCA-1254-5F40-84A0-A90E0D7A0E76}"/>
              </a:ext>
            </a:extLst>
          </p:cNvPr>
          <p:cNvSpPr txBox="1"/>
          <p:nvPr/>
        </p:nvSpPr>
        <p:spPr>
          <a:xfrm>
            <a:off x="2727792" y="5345775"/>
            <a:ext cx="2176173" cy="461665"/>
          </a:xfrm>
          <a:prstGeom prst="rect">
            <a:avLst/>
          </a:prstGeom>
          <a:noFill/>
        </p:spPr>
        <p:txBody>
          <a:bodyPr wrap="none" rtlCol="0">
            <a:spAutoFit/>
          </a:bodyPr>
          <a:lstStyle/>
          <a:p>
            <a:pPr algn="ctr"/>
            <a:r>
              <a:rPr lang="en-US" sz="1200" dirty="0"/>
              <a:t>Mary Keenan, PhD</a:t>
            </a:r>
          </a:p>
          <a:p>
            <a:pPr algn="ctr"/>
            <a:r>
              <a:rPr lang="en-US" sz="1200" b="1" i="1" dirty="0"/>
              <a:t>Scientific Software Developer</a:t>
            </a:r>
          </a:p>
        </p:txBody>
      </p:sp>
      <p:pic>
        <p:nvPicPr>
          <p:cNvPr id="34" name="Picture 33" descr="A person wearing glasses&#10;&#10;Description automatically generated with low confidence">
            <a:extLst>
              <a:ext uri="{FF2B5EF4-FFF2-40B4-BE49-F238E27FC236}">
                <a16:creationId xmlns:a16="http://schemas.microsoft.com/office/drawing/2014/main" id="{15D4E5A1-A0CC-E44F-927F-822B1F8B6CB4}"/>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132354" y="3968605"/>
            <a:ext cx="1273996" cy="1274853"/>
          </a:xfrm>
          <a:prstGeom prst="rect">
            <a:avLst/>
          </a:prstGeom>
          <a:ln>
            <a:solidFill>
              <a:schemeClr val="tx1"/>
            </a:solidFill>
          </a:ln>
        </p:spPr>
      </p:pic>
      <p:pic>
        <p:nvPicPr>
          <p:cNvPr id="7" name="Picture 6">
            <a:extLst>
              <a:ext uri="{FF2B5EF4-FFF2-40B4-BE49-F238E27FC236}">
                <a16:creationId xmlns:a16="http://schemas.microsoft.com/office/drawing/2014/main" id="{9B9A3E9F-D7B1-C045-A600-FDA02EB6D801}"/>
              </a:ext>
            </a:extLst>
          </p:cNvPr>
          <p:cNvPicPr>
            <a:picLocks noChangeAspect="1"/>
          </p:cNvPicPr>
          <p:nvPr/>
        </p:nvPicPr>
        <p:blipFill rotWithShape="1">
          <a:blip r:embed="rId8"/>
          <a:srcRect b="9865"/>
          <a:stretch/>
        </p:blipFill>
        <p:spPr>
          <a:xfrm>
            <a:off x="5417639" y="3954608"/>
            <a:ext cx="1327656" cy="1302848"/>
          </a:xfrm>
          <a:prstGeom prst="rect">
            <a:avLst/>
          </a:prstGeom>
          <a:ln>
            <a:solidFill>
              <a:schemeClr val="tx1"/>
            </a:solidFill>
          </a:ln>
        </p:spPr>
      </p:pic>
      <p:sp>
        <p:nvSpPr>
          <p:cNvPr id="26" name="TextBox 25">
            <a:extLst>
              <a:ext uri="{FF2B5EF4-FFF2-40B4-BE49-F238E27FC236}">
                <a16:creationId xmlns:a16="http://schemas.microsoft.com/office/drawing/2014/main" id="{82ACE053-5A84-4742-A13E-8B3D1EF8E967}"/>
              </a:ext>
            </a:extLst>
          </p:cNvPr>
          <p:cNvSpPr txBox="1"/>
          <p:nvPr/>
        </p:nvSpPr>
        <p:spPr>
          <a:xfrm>
            <a:off x="5505534" y="5333121"/>
            <a:ext cx="1003544" cy="461665"/>
          </a:xfrm>
          <a:prstGeom prst="rect">
            <a:avLst/>
          </a:prstGeom>
          <a:noFill/>
        </p:spPr>
        <p:txBody>
          <a:bodyPr wrap="none" rtlCol="0">
            <a:spAutoFit/>
          </a:bodyPr>
          <a:lstStyle/>
          <a:p>
            <a:r>
              <a:rPr lang="en-US" sz="1200" dirty="0"/>
              <a:t>Mary Aronne</a:t>
            </a:r>
          </a:p>
          <a:p>
            <a:pPr algn="ctr"/>
            <a:r>
              <a:rPr lang="en-US" sz="1200" b="1" i="1" dirty="0"/>
              <a:t>Analyst</a:t>
            </a:r>
          </a:p>
        </p:txBody>
      </p:sp>
      <p:pic>
        <p:nvPicPr>
          <p:cNvPr id="3" name="Picture 2" descr="A person with purple hair&#10;&#10;Description automatically generated with medium confidence">
            <a:extLst>
              <a:ext uri="{FF2B5EF4-FFF2-40B4-BE49-F238E27FC236}">
                <a16:creationId xmlns:a16="http://schemas.microsoft.com/office/drawing/2014/main" id="{2F78C585-7E9F-0A43-9B9B-C0060BA427E7}"/>
              </a:ext>
            </a:extLst>
          </p:cNvPr>
          <p:cNvPicPr>
            <a:picLocks noChangeAspect="1"/>
          </p:cNvPicPr>
          <p:nvPr/>
        </p:nvPicPr>
        <p:blipFill rotWithShape="1">
          <a:blip r:embed="rId9"/>
          <a:srcRect t="5864" r="8952" b="8475"/>
          <a:stretch/>
        </p:blipFill>
        <p:spPr>
          <a:xfrm>
            <a:off x="7633163" y="3954605"/>
            <a:ext cx="1274852" cy="1302849"/>
          </a:xfrm>
          <a:prstGeom prst="rect">
            <a:avLst/>
          </a:prstGeom>
          <a:ln>
            <a:solidFill>
              <a:schemeClr val="tx1"/>
            </a:solidFill>
          </a:ln>
        </p:spPr>
      </p:pic>
      <p:sp>
        <p:nvSpPr>
          <p:cNvPr id="23" name="TextBox 22">
            <a:extLst>
              <a:ext uri="{FF2B5EF4-FFF2-40B4-BE49-F238E27FC236}">
                <a16:creationId xmlns:a16="http://schemas.microsoft.com/office/drawing/2014/main" id="{F6EC5F10-9224-5F45-8879-D4D66833617D}"/>
              </a:ext>
            </a:extLst>
          </p:cNvPr>
          <p:cNvSpPr txBox="1"/>
          <p:nvPr/>
        </p:nvSpPr>
        <p:spPr>
          <a:xfrm>
            <a:off x="7670010" y="5357388"/>
            <a:ext cx="1381147" cy="461665"/>
          </a:xfrm>
          <a:prstGeom prst="rect">
            <a:avLst/>
          </a:prstGeom>
          <a:noFill/>
        </p:spPr>
        <p:txBody>
          <a:bodyPr wrap="none" rtlCol="0">
            <a:spAutoFit/>
          </a:bodyPr>
          <a:lstStyle/>
          <a:p>
            <a:r>
              <a:rPr lang="en-US" sz="1200" dirty="0"/>
              <a:t>Mattie Anastopulos</a:t>
            </a:r>
          </a:p>
          <a:p>
            <a:pPr algn="ctr"/>
            <a:r>
              <a:rPr lang="en-US" sz="1200" b="1" i="1" dirty="0"/>
              <a:t>Analyst</a:t>
            </a:r>
          </a:p>
        </p:txBody>
      </p:sp>
      <p:pic>
        <p:nvPicPr>
          <p:cNvPr id="4" name="Picture 3" descr="A person wearing glasses&#10;&#10;Description automatically generated with low confidence">
            <a:extLst>
              <a:ext uri="{FF2B5EF4-FFF2-40B4-BE49-F238E27FC236}">
                <a16:creationId xmlns:a16="http://schemas.microsoft.com/office/drawing/2014/main" id="{B93BD197-8CBD-6340-88AB-6807C8A9B21A}"/>
              </a:ext>
            </a:extLst>
          </p:cNvPr>
          <p:cNvPicPr>
            <a:picLocks noChangeAspect="1"/>
          </p:cNvPicPr>
          <p:nvPr/>
        </p:nvPicPr>
        <p:blipFill rotWithShape="1">
          <a:blip r:embed="rId10"/>
          <a:srcRect t="4989" b="8344"/>
          <a:stretch/>
        </p:blipFill>
        <p:spPr>
          <a:xfrm>
            <a:off x="9751652" y="3954605"/>
            <a:ext cx="1153869" cy="1302848"/>
          </a:xfrm>
          <a:prstGeom prst="rect">
            <a:avLst/>
          </a:prstGeom>
          <a:ln>
            <a:solidFill>
              <a:schemeClr val="tx1"/>
            </a:solidFill>
          </a:ln>
        </p:spPr>
      </p:pic>
      <p:sp>
        <p:nvSpPr>
          <p:cNvPr id="25" name="TextBox 24">
            <a:extLst>
              <a:ext uri="{FF2B5EF4-FFF2-40B4-BE49-F238E27FC236}">
                <a16:creationId xmlns:a16="http://schemas.microsoft.com/office/drawing/2014/main" id="{8B7A17AF-0F2A-7340-A08E-FB65B3DDB15D}"/>
              </a:ext>
            </a:extLst>
          </p:cNvPr>
          <p:cNvSpPr txBox="1"/>
          <p:nvPr/>
        </p:nvSpPr>
        <p:spPr>
          <a:xfrm>
            <a:off x="9711961" y="5357387"/>
            <a:ext cx="1342034" cy="461665"/>
          </a:xfrm>
          <a:prstGeom prst="rect">
            <a:avLst/>
          </a:prstGeom>
          <a:noFill/>
        </p:spPr>
        <p:txBody>
          <a:bodyPr wrap="none" rtlCol="0">
            <a:spAutoFit/>
          </a:bodyPr>
          <a:lstStyle/>
          <a:p>
            <a:r>
              <a:rPr lang="en-US" sz="1200" dirty="0"/>
              <a:t>Chris Stubenrauch</a:t>
            </a:r>
          </a:p>
          <a:p>
            <a:pPr algn="ctr"/>
            <a:r>
              <a:rPr lang="en-US" sz="1200" b="1" i="1" dirty="0"/>
              <a:t>Analyst</a:t>
            </a:r>
          </a:p>
        </p:txBody>
      </p:sp>
      <p:sp>
        <p:nvSpPr>
          <p:cNvPr id="27" name="Title 1">
            <a:extLst>
              <a:ext uri="{FF2B5EF4-FFF2-40B4-BE49-F238E27FC236}">
                <a16:creationId xmlns:a16="http://schemas.microsoft.com/office/drawing/2014/main" id="{EF0630E5-5F23-D541-9B72-C9FADE040092}"/>
              </a:ext>
            </a:extLst>
          </p:cNvPr>
          <p:cNvSpPr txBox="1">
            <a:spLocks/>
          </p:cNvSpPr>
          <p:nvPr/>
        </p:nvSpPr>
        <p:spPr>
          <a:xfrm>
            <a:off x="686948" y="5900541"/>
            <a:ext cx="11050621" cy="102971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Thank you!</a:t>
            </a:r>
          </a:p>
        </p:txBody>
      </p:sp>
      <p:pic>
        <p:nvPicPr>
          <p:cNvPr id="17" name="Picture 16" descr="A person smiling in front of a planet&#10;&#10;Description automatically generated with low confidence">
            <a:extLst>
              <a:ext uri="{FF2B5EF4-FFF2-40B4-BE49-F238E27FC236}">
                <a16:creationId xmlns:a16="http://schemas.microsoft.com/office/drawing/2014/main" id="{40C5174F-A0AE-0C4B-BE70-946070B7C791}"/>
              </a:ext>
            </a:extLst>
          </p:cNvPr>
          <p:cNvPicPr>
            <a:picLocks noChangeAspect="1"/>
          </p:cNvPicPr>
          <p:nvPr/>
        </p:nvPicPr>
        <p:blipFill rotWithShape="1">
          <a:blip r:embed="rId11"/>
          <a:srcRect l="23245"/>
          <a:stretch/>
        </p:blipFill>
        <p:spPr>
          <a:xfrm>
            <a:off x="2164882" y="1778713"/>
            <a:ext cx="1327656" cy="1297288"/>
          </a:xfrm>
          <a:prstGeom prst="rect">
            <a:avLst/>
          </a:prstGeom>
          <a:ln>
            <a:solidFill>
              <a:schemeClr val="tx1"/>
            </a:solidFill>
          </a:ln>
        </p:spPr>
      </p:pic>
    </p:spTree>
    <p:extLst>
      <p:ext uri="{BB962C8B-B14F-4D97-AF65-F5344CB8AC3E}">
        <p14:creationId xmlns:p14="http://schemas.microsoft.com/office/powerpoint/2010/main" val="2455711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3E9DAD1-6FA8-534C-BF57-7D0B5EFC0A19}"/>
              </a:ext>
            </a:extLst>
          </p:cNvPr>
          <p:cNvSpPr txBox="1">
            <a:spLocks/>
          </p:cNvSpPr>
          <p:nvPr/>
        </p:nvSpPr>
        <p:spPr>
          <a:xfrm>
            <a:off x="-791877" y="191803"/>
            <a:ext cx="11050621" cy="102971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600" dirty="0"/>
              <a:t>M2M Space Weather Analysis Office</a:t>
            </a:r>
          </a:p>
        </p:txBody>
      </p:sp>
      <p:pic>
        <p:nvPicPr>
          <p:cNvPr id="7" name="Picture 6">
            <a:extLst>
              <a:ext uri="{FF2B5EF4-FFF2-40B4-BE49-F238E27FC236}">
                <a16:creationId xmlns:a16="http://schemas.microsoft.com/office/drawing/2014/main" id="{C611579B-9958-A842-9DBE-813D4D3C84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5348" cy="1033045"/>
          </a:xfrm>
          <a:prstGeom prst="rect">
            <a:avLst/>
          </a:prstGeom>
        </p:spPr>
      </p:pic>
      <p:pic>
        <p:nvPicPr>
          <p:cNvPr id="5" name="Picture 4">
            <a:extLst>
              <a:ext uri="{FF2B5EF4-FFF2-40B4-BE49-F238E27FC236}">
                <a16:creationId xmlns:a16="http://schemas.microsoft.com/office/drawing/2014/main" id="{6BBAB485-B8C1-374E-BC66-D26C3FCB919D}"/>
              </a:ext>
            </a:extLst>
          </p:cNvPr>
          <p:cNvPicPr>
            <a:picLocks noChangeAspect="1"/>
          </p:cNvPicPr>
          <p:nvPr/>
        </p:nvPicPr>
        <p:blipFill>
          <a:blip r:embed="rId3"/>
          <a:stretch>
            <a:fillRect/>
          </a:stretch>
        </p:blipFill>
        <p:spPr>
          <a:xfrm>
            <a:off x="5913783" y="3635673"/>
            <a:ext cx="6220644" cy="3222327"/>
          </a:xfrm>
          <a:prstGeom prst="rect">
            <a:avLst/>
          </a:prstGeom>
        </p:spPr>
      </p:pic>
      <p:sp>
        <p:nvSpPr>
          <p:cNvPr id="9" name="Subtitle 2">
            <a:extLst>
              <a:ext uri="{FF2B5EF4-FFF2-40B4-BE49-F238E27FC236}">
                <a16:creationId xmlns:a16="http://schemas.microsoft.com/office/drawing/2014/main" id="{B4C24496-AD02-C246-ADB7-0FDF5CD8DED5}"/>
              </a:ext>
            </a:extLst>
          </p:cNvPr>
          <p:cNvSpPr txBox="1">
            <a:spLocks/>
          </p:cNvSpPr>
          <p:nvPr/>
        </p:nvSpPr>
        <p:spPr>
          <a:xfrm>
            <a:off x="162867" y="1240001"/>
            <a:ext cx="11866266" cy="2395672"/>
          </a:xfrm>
          <a:prstGeom prst="rect">
            <a:avLst/>
          </a:prstGeom>
          <a:ln w="50800" cap="rnd" cmpd="sng">
            <a:solidFill>
              <a:srgbClr val="92D05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just">
              <a:buNone/>
            </a:pPr>
            <a:r>
              <a:rPr lang="en-US" sz="2800" b="1" dirty="0">
                <a:solidFill>
                  <a:schemeClr val="accent1"/>
                </a:solidFill>
              </a:rPr>
              <a:t>Mission Statement: </a:t>
            </a:r>
            <a:r>
              <a:rPr lang="en-US" sz="2800" dirty="0"/>
              <a:t>The Moon to Mars (M2M) Space Weather Analysis Office was established to support NASA’s Space Radiation Analysis Group (SRAG) with human space exploration activities by providing novel capabilities to characterize the space radiation environment. M2M also supports NASA robotic missions with space weather assessments and anomaly analysis support.</a:t>
            </a:r>
          </a:p>
          <a:p>
            <a:pPr marL="0" indent="0" algn="just">
              <a:buNone/>
            </a:pPr>
            <a:endParaRPr lang="en-US" sz="2800" dirty="0">
              <a:latin typeface="+mj-lt"/>
            </a:endParaRPr>
          </a:p>
        </p:txBody>
      </p:sp>
      <p:sp>
        <p:nvSpPr>
          <p:cNvPr id="10" name="Subtitle 2">
            <a:extLst>
              <a:ext uri="{FF2B5EF4-FFF2-40B4-BE49-F238E27FC236}">
                <a16:creationId xmlns:a16="http://schemas.microsoft.com/office/drawing/2014/main" id="{5CDD1B97-89AB-1F47-81E7-937B22718C9B}"/>
              </a:ext>
            </a:extLst>
          </p:cNvPr>
          <p:cNvSpPr txBox="1">
            <a:spLocks/>
          </p:cNvSpPr>
          <p:nvPr/>
        </p:nvSpPr>
        <p:spPr>
          <a:xfrm>
            <a:off x="162867" y="3842629"/>
            <a:ext cx="5681342" cy="5220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2400" dirty="0"/>
              <a:t>NOAA's Space Weather Prediction Center is the United States Government official source for space weather forecasts.</a:t>
            </a:r>
          </a:p>
          <a:p>
            <a:r>
              <a:rPr lang="en-US" sz="2400" dirty="0"/>
              <a:t>M2M will work as the proving grounds and testbed for the capabilities that will eventually transition to operational agencies.</a:t>
            </a:r>
          </a:p>
        </p:txBody>
      </p:sp>
      <p:pic>
        <p:nvPicPr>
          <p:cNvPr id="3" name="Picture 2" descr="A picture containing logo&#10;&#10;Description automatically generated">
            <a:extLst>
              <a:ext uri="{FF2B5EF4-FFF2-40B4-BE49-F238E27FC236}">
                <a16:creationId xmlns:a16="http://schemas.microsoft.com/office/drawing/2014/main" id="{DCAFBD9A-EF7A-6A46-8426-6116CE794A8C}"/>
              </a:ext>
            </a:extLst>
          </p:cNvPr>
          <p:cNvPicPr>
            <a:picLocks noChangeAspect="1"/>
          </p:cNvPicPr>
          <p:nvPr/>
        </p:nvPicPr>
        <p:blipFill>
          <a:blip r:embed="rId4"/>
          <a:stretch>
            <a:fillRect/>
          </a:stretch>
        </p:blipFill>
        <p:spPr>
          <a:xfrm>
            <a:off x="10970260" y="-5067"/>
            <a:ext cx="1044897" cy="1038112"/>
          </a:xfrm>
          <a:prstGeom prst="rect">
            <a:avLst/>
          </a:prstGeom>
        </p:spPr>
      </p:pic>
    </p:spTree>
    <p:extLst>
      <p:ext uri="{BB962C8B-B14F-4D97-AF65-F5344CB8AC3E}">
        <p14:creationId xmlns:p14="http://schemas.microsoft.com/office/powerpoint/2010/main" val="1332457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5234A96-D40F-9943-9D7F-994576659434}"/>
              </a:ext>
            </a:extLst>
          </p:cNvPr>
          <p:cNvSpPr/>
          <p:nvPr/>
        </p:nvSpPr>
        <p:spPr>
          <a:xfrm>
            <a:off x="941583" y="40194"/>
            <a:ext cx="9948765" cy="1288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Icon&#10;&#10;Description automatically generated">
            <a:extLst>
              <a:ext uri="{FF2B5EF4-FFF2-40B4-BE49-F238E27FC236}">
                <a16:creationId xmlns:a16="http://schemas.microsoft.com/office/drawing/2014/main" id="{2FA629AF-7F66-401A-B4B0-79C47B5D9184}"/>
              </a:ext>
            </a:extLst>
          </p:cNvPr>
          <p:cNvPicPr>
            <a:picLocks noChangeAspect="1"/>
          </p:cNvPicPr>
          <p:nvPr/>
        </p:nvPicPr>
        <p:blipFill>
          <a:blip r:embed="rId2"/>
          <a:stretch>
            <a:fillRect/>
          </a:stretch>
        </p:blipFill>
        <p:spPr>
          <a:xfrm>
            <a:off x="8745073" y="73301"/>
            <a:ext cx="2381548" cy="1190774"/>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C0458DD0-1FEE-4461-A9C2-C577E3143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497" y="148841"/>
            <a:ext cx="1049309" cy="1039694"/>
          </a:xfrm>
          <a:prstGeom prst="rect">
            <a:avLst/>
          </a:prstGeom>
        </p:spPr>
      </p:pic>
      <p:sp>
        <p:nvSpPr>
          <p:cNvPr id="3" name="TextBox 2">
            <a:extLst>
              <a:ext uri="{FF2B5EF4-FFF2-40B4-BE49-F238E27FC236}">
                <a16:creationId xmlns:a16="http://schemas.microsoft.com/office/drawing/2014/main" id="{8C4481AE-DEE5-C74A-9F32-E9FA11AB213A}"/>
              </a:ext>
            </a:extLst>
          </p:cNvPr>
          <p:cNvSpPr txBox="1"/>
          <p:nvPr/>
        </p:nvSpPr>
        <p:spPr>
          <a:xfrm>
            <a:off x="2407886" y="376362"/>
            <a:ext cx="6279924" cy="584775"/>
          </a:xfrm>
          <a:prstGeom prst="rect">
            <a:avLst/>
          </a:prstGeom>
          <a:noFill/>
        </p:spPr>
        <p:txBody>
          <a:bodyPr wrap="none" lIns="91440" tIns="45720" rIns="91440" bIns="45720" rtlCol="0" anchor="t">
            <a:spAutoFit/>
          </a:bodyPr>
          <a:lstStyle/>
          <a:p>
            <a:r>
              <a:rPr lang="en-US" sz="3200" b="1"/>
              <a:t>Overview of current M2M Activities</a:t>
            </a:r>
          </a:p>
        </p:txBody>
      </p:sp>
      <p:sp>
        <p:nvSpPr>
          <p:cNvPr id="4" name="TextBox 3">
            <a:extLst>
              <a:ext uri="{FF2B5EF4-FFF2-40B4-BE49-F238E27FC236}">
                <a16:creationId xmlns:a16="http://schemas.microsoft.com/office/drawing/2014/main" id="{ACB2A487-1CE1-E64A-A387-3DB4DD7EF142}"/>
              </a:ext>
            </a:extLst>
          </p:cNvPr>
          <p:cNvSpPr txBox="1"/>
          <p:nvPr/>
        </p:nvSpPr>
        <p:spPr>
          <a:xfrm>
            <a:off x="251790" y="1188535"/>
            <a:ext cx="11940210" cy="544764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dirty="0"/>
              <a:t>Real-time analysis of </a:t>
            </a:r>
            <a:r>
              <a:rPr lang="en-US" sz="2400" b="1" dirty="0" err="1"/>
              <a:t>SWx</a:t>
            </a:r>
            <a:r>
              <a:rPr lang="en-US" sz="2400" b="1" dirty="0"/>
              <a:t> activity (7 days a week; 8am-4pm ET).</a:t>
            </a:r>
            <a:endParaRPr lang="en-US" sz="2400" b="1" dirty="0">
              <a:cs typeface="Calibri"/>
            </a:endParaRPr>
          </a:p>
          <a:p>
            <a:pPr marL="742950" lvl="1" indent="-285750">
              <a:buFont typeface="Arial" panose="020B0604020202020204" pitchFamily="34" charset="0"/>
              <a:buChar char="•"/>
            </a:pPr>
            <a:r>
              <a:rPr lang="en-US" sz="2000" i="1" dirty="0" err="1"/>
              <a:t>SWx</a:t>
            </a:r>
            <a:r>
              <a:rPr lang="en-US" sz="2000" i="1" dirty="0"/>
              <a:t> notifications and weekly reports issued to support NASA missions.</a:t>
            </a:r>
            <a:endParaRPr lang="en-US" sz="2000" i="1" dirty="0">
              <a:cs typeface="Calibri"/>
            </a:endParaRPr>
          </a:p>
          <a:p>
            <a:pPr marL="742950" lvl="1" indent="-285750">
              <a:buFont typeface="Arial" panose="020B0604020202020204" pitchFamily="34" charset="0"/>
              <a:buChar char="•"/>
            </a:pPr>
            <a:r>
              <a:rPr lang="en-US" sz="2000" i="1" dirty="0"/>
              <a:t>Documented/archived analysis to support research and requests for information.</a:t>
            </a:r>
            <a:endParaRPr lang="en-US" sz="2000" i="1" dirty="0">
              <a:cs typeface="Calibri" panose="020F0502020204030204"/>
            </a:endParaRPr>
          </a:p>
          <a:p>
            <a:pPr marL="1200150" lvl="2" indent="-285750">
              <a:buFont typeface="Arial" panose="020B0604020202020204" pitchFamily="34" charset="0"/>
              <a:buChar char="•"/>
            </a:pPr>
            <a:r>
              <a:rPr lang="en-US" sz="2000" i="1" dirty="0">
                <a:cs typeface="Calibri" panose="020F0502020204030204"/>
              </a:rPr>
              <a:t>Support on anomaly analysis for NASA robotic missions</a:t>
            </a:r>
          </a:p>
          <a:p>
            <a:pPr marL="1200150" lvl="2" indent="-285750">
              <a:buFont typeface="Arial" panose="020B0604020202020204" pitchFamily="34" charset="0"/>
              <a:buChar char="•"/>
            </a:pPr>
            <a:r>
              <a:rPr lang="en-US" sz="2000" i="1" dirty="0">
                <a:cs typeface="Calibri" panose="020F0502020204030204"/>
              </a:rPr>
              <a:t>Part of the GSFC Mission Resilience Program activities</a:t>
            </a:r>
          </a:p>
          <a:p>
            <a:pPr marL="1200150" lvl="2" indent="-285750">
              <a:buFont typeface="Arial" panose="020B0604020202020204" pitchFamily="34" charset="0"/>
              <a:buChar char="•"/>
            </a:pPr>
            <a:r>
              <a:rPr lang="en-US" sz="2000" i="1" dirty="0">
                <a:cs typeface="Calibri" panose="020F0502020204030204"/>
              </a:rPr>
              <a:t>Support of information for NASA payloads in launch activities.</a:t>
            </a:r>
          </a:p>
          <a:p>
            <a:pPr lvl="1"/>
            <a:endParaRPr lang="en-US" sz="2400" dirty="0">
              <a:cs typeface="Calibri" panose="020F0502020204030204"/>
            </a:endParaRPr>
          </a:p>
          <a:p>
            <a:endParaRPr lang="en-US" sz="2400" dirty="0">
              <a:cs typeface="Calibri" panose="020F0502020204030204"/>
            </a:endParaRPr>
          </a:p>
          <a:p>
            <a:endParaRPr lang="en-US" sz="2400" dirty="0">
              <a:cs typeface="Calibri" panose="020F0502020204030204"/>
            </a:endParaRPr>
          </a:p>
          <a:p>
            <a:pPr marL="285750" indent="-285750">
              <a:buFont typeface="Arial" panose="020B0604020202020204" pitchFamily="34" charset="0"/>
              <a:buChar char="•"/>
            </a:pPr>
            <a:endParaRPr lang="en-US" sz="2400" dirty="0">
              <a:cs typeface="Calibri" panose="020F0502020204030204"/>
            </a:endParaRPr>
          </a:p>
          <a:p>
            <a:endParaRPr lang="en-US" sz="2400" b="1" dirty="0"/>
          </a:p>
          <a:p>
            <a:pPr marL="285750" indent="-285750">
              <a:buFont typeface="Arial" panose="020B0604020202020204" pitchFamily="34" charset="0"/>
              <a:buChar char="•"/>
            </a:pPr>
            <a:r>
              <a:rPr lang="en-US" sz="2400" b="1" dirty="0"/>
              <a:t>Integrated Solar Energetic Proton Alert/Warning System (ISEP)</a:t>
            </a:r>
            <a:endParaRPr lang="en-US" sz="2400" b="1" dirty="0">
              <a:cs typeface="Calibri"/>
            </a:endParaRPr>
          </a:p>
          <a:p>
            <a:pPr marL="742950" lvl="1" indent="-285750">
              <a:buFont typeface="Arial" panose="020B0604020202020204" pitchFamily="34" charset="0"/>
              <a:buChar char="•"/>
            </a:pPr>
            <a:r>
              <a:rPr lang="en-US" sz="2000" i="1" dirty="0"/>
              <a:t>Host ISEP models and SEP Scoreboards within M2M environment on AWS.</a:t>
            </a:r>
            <a:endParaRPr lang="en-US" sz="2000" i="1" dirty="0">
              <a:cs typeface="Calibri"/>
            </a:endParaRPr>
          </a:p>
          <a:p>
            <a:pPr marL="742950" lvl="1" indent="-285750">
              <a:buFont typeface="Arial" panose="020B0604020202020204" pitchFamily="34" charset="0"/>
              <a:buChar char="•"/>
            </a:pPr>
            <a:r>
              <a:rPr lang="en-US" sz="2000" i="1" dirty="0"/>
              <a:t>Offer real-time analysis of ISEP models in support of SRAG console operators as a proving ground of the new capabilities.</a:t>
            </a:r>
            <a:endParaRPr lang="en-US" sz="2000" i="1" dirty="0">
              <a:cs typeface="Calibri"/>
            </a:endParaRPr>
          </a:p>
          <a:p>
            <a:pPr marL="742950" lvl="1" indent="-285750">
              <a:buFont typeface="Arial" panose="020B0604020202020204" pitchFamily="34" charset="0"/>
              <a:buChar char="•"/>
            </a:pPr>
            <a:r>
              <a:rPr lang="en-US" sz="2000" i="1" dirty="0"/>
              <a:t>Validate performance of ISEP models tested in a real-time operational setting.</a:t>
            </a:r>
            <a:endParaRPr lang="en-US" sz="2000" i="1" dirty="0">
              <a:cs typeface="Calibri"/>
            </a:endParaRPr>
          </a:p>
        </p:txBody>
      </p:sp>
      <p:pic>
        <p:nvPicPr>
          <p:cNvPr id="5" name="Picture 4">
            <a:extLst>
              <a:ext uri="{FF2B5EF4-FFF2-40B4-BE49-F238E27FC236}">
                <a16:creationId xmlns:a16="http://schemas.microsoft.com/office/drawing/2014/main" id="{9C5B7EAD-DE3B-D848-8603-97BFAC400070}"/>
              </a:ext>
            </a:extLst>
          </p:cNvPr>
          <p:cNvPicPr>
            <a:picLocks noChangeAspect="1"/>
          </p:cNvPicPr>
          <p:nvPr/>
        </p:nvPicPr>
        <p:blipFill>
          <a:blip r:embed="rId4"/>
          <a:stretch>
            <a:fillRect/>
          </a:stretch>
        </p:blipFill>
        <p:spPr>
          <a:xfrm>
            <a:off x="934601" y="3584190"/>
            <a:ext cx="1766312" cy="1249231"/>
          </a:xfrm>
          <a:prstGeom prst="rect">
            <a:avLst/>
          </a:prstGeom>
        </p:spPr>
      </p:pic>
      <p:pic>
        <p:nvPicPr>
          <p:cNvPr id="7" name="Picture 6">
            <a:extLst>
              <a:ext uri="{FF2B5EF4-FFF2-40B4-BE49-F238E27FC236}">
                <a16:creationId xmlns:a16="http://schemas.microsoft.com/office/drawing/2014/main" id="{398DE646-73C5-A64B-B975-0D026D669143}"/>
              </a:ext>
            </a:extLst>
          </p:cNvPr>
          <p:cNvPicPr>
            <a:picLocks noChangeAspect="1"/>
          </p:cNvPicPr>
          <p:nvPr/>
        </p:nvPicPr>
        <p:blipFill>
          <a:blip r:embed="rId5"/>
          <a:stretch>
            <a:fillRect/>
          </a:stretch>
        </p:blipFill>
        <p:spPr>
          <a:xfrm>
            <a:off x="2694473" y="3583679"/>
            <a:ext cx="1956464" cy="1254281"/>
          </a:xfrm>
          <a:prstGeom prst="rect">
            <a:avLst/>
          </a:prstGeom>
        </p:spPr>
      </p:pic>
      <p:pic>
        <p:nvPicPr>
          <p:cNvPr id="8" name="Picture 7">
            <a:extLst>
              <a:ext uri="{FF2B5EF4-FFF2-40B4-BE49-F238E27FC236}">
                <a16:creationId xmlns:a16="http://schemas.microsoft.com/office/drawing/2014/main" id="{87D550CA-C0D3-5E4A-A69F-D3AA66734CD9}"/>
              </a:ext>
            </a:extLst>
          </p:cNvPr>
          <p:cNvPicPr>
            <a:picLocks noChangeAspect="1"/>
          </p:cNvPicPr>
          <p:nvPr/>
        </p:nvPicPr>
        <p:blipFill>
          <a:blip r:embed="rId6"/>
          <a:stretch>
            <a:fillRect/>
          </a:stretch>
        </p:blipFill>
        <p:spPr>
          <a:xfrm>
            <a:off x="4628261" y="3582728"/>
            <a:ext cx="2023203" cy="1255233"/>
          </a:xfrm>
          <a:prstGeom prst="rect">
            <a:avLst/>
          </a:prstGeom>
        </p:spPr>
      </p:pic>
      <p:pic>
        <p:nvPicPr>
          <p:cNvPr id="9" name="Picture 8">
            <a:extLst>
              <a:ext uri="{FF2B5EF4-FFF2-40B4-BE49-F238E27FC236}">
                <a16:creationId xmlns:a16="http://schemas.microsoft.com/office/drawing/2014/main" id="{FF067988-C194-0D4D-98B3-433E820F0D99}"/>
              </a:ext>
            </a:extLst>
          </p:cNvPr>
          <p:cNvPicPr>
            <a:picLocks noChangeAspect="1"/>
          </p:cNvPicPr>
          <p:nvPr/>
        </p:nvPicPr>
        <p:blipFill>
          <a:blip r:embed="rId7"/>
          <a:stretch>
            <a:fillRect/>
          </a:stretch>
        </p:blipFill>
        <p:spPr>
          <a:xfrm>
            <a:off x="6541473" y="3584600"/>
            <a:ext cx="2350527" cy="1249231"/>
          </a:xfrm>
          <a:prstGeom prst="rect">
            <a:avLst/>
          </a:prstGeom>
        </p:spPr>
      </p:pic>
      <p:pic>
        <p:nvPicPr>
          <p:cNvPr id="16" name="Picture 15">
            <a:extLst>
              <a:ext uri="{FF2B5EF4-FFF2-40B4-BE49-F238E27FC236}">
                <a16:creationId xmlns:a16="http://schemas.microsoft.com/office/drawing/2014/main" id="{B144669A-28D0-214F-B37E-99146E15E9A0}"/>
              </a:ext>
            </a:extLst>
          </p:cNvPr>
          <p:cNvPicPr>
            <a:picLocks noChangeAspect="1"/>
          </p:cNvPicPr>
          <p:nvPr/>
        </p:nvPicPr>
        <p:blipFill>
          <a:blip r:embed="rId8"/>
          <a:stretch>
            <a:fillRect/>
          </a:stretch>
        </p:blipFill>
        <p:spPr>
          <a:xfrm>
            <a:off x="8889820" y="3582728"/>
            <a:ext cx="2000528" cy="1255233"/>
          </a:xfrm>
          <a:prstGeom prst="rect">
            <a:avLst/>
          </a:prstGeom>
        </p:spPr>
      </p:pic>
      <p:sp>
        <p:nvSpPr>
          <p:cNvPr id="17" name="TextBox 16">
            <a:extLst>
              <a:ext uri="{FF2B5EF4-FFF2-40B4-BE49-F238E27FC236}">
                <a16:creationId xmlns:a16="http://schemas.microsoft.com/office/drawing/2014/main" id="{D8ABF3C1-E70F-4C49-AE64-0CF745FEE9EE}"/>
              </a:ext>
            </a:extLst>
          </p:cNvPr>
          <p:cNvSpPr txBox="1"/>
          <p:nvPr/>
        </p:nvSpPr>
        <p:spPr>
          <a:xfrm>
            <a:off x="9408305" y="4388664"/>
            <a:ext cx="1055085" cy="261610"/>
          </a:xfrm>
          <a:prstGeom prst="rect">
            <a:avLst/>
          </a:prstGeom>
          <a:solidFill>
            <a:schemeClr val="bg1"/>
          </a:solidFill>
          <a:ln>
            <a:solidFill>
              <a:schemeClr val="tx1"/>
            </a:solidFill>
          </a:ln>
        </p:spPr>
        <p:txBody>
          <a:bodyPr wrap="square" rtlCol="0">
            <a:spAutoFit/>
          </a:bodyPr>
          <a:lstStyle/>
          <a:p>
            <a:r>
              <a:rPr lang="en-US" sz="1100" b="1">
                <a:solidFill>
                  <a:srgbClr val="0070C0"/>
                </a:solidFill>
              </a:rPr>
              <a:t>SWPC_CAT</a:t>
            </a:r>
          </a:p>
        </p:txBody>
      </p:sp>
      <p:sp>
        <p:nvSpPr>
          <p:cNvPr id="18" name="TextBox 17">
            <a:extLst>
              <a:ext uri="{FF2B5EF4-FFF2-40B4-BE49-F238E27FC236}">
                <a16:creationId xmlns:a16="http://schemas.microsoft.com/office/drawing/2014/main" id="{16E7FCEB-1CE7-EA4B-9050-30FD1CD398A2}"/>
              </a:ext>
            </a:extLst>
          </p:cNvPr>
          <p:cNvSpPr txBox="1"/>
          <p:nvPr/>
        </p:nvSpPr>
        <p:spPr>
          <a:xfrm>
            <a:off x="2901349" y="3163445"/>
            <a:ext cx="4506811" cy="369332"/>
          </a:xfrm>
          <a:prstGeom prst="rect">
            <a:avLst/>
          </a:prstGeom>
          <a:noFill/>
        </p:spPr>
        <p:txBody>
          <a:bodyPr wrap="none" rtlCol="0">
            <a:spAutoFit/>
          </a:bodyPr>
          <a:lstStyle/>
          <a:p>
            <a:r>
              <a:rPr lang="en-US" b="1" i="1" u="sng" dirty="0"/>
              <a:t>Resources used to support real-time analysis:</a:t>
            </a:r>
          </a:p>
        </p:txBody>
      </p:sp>
    </p:spTree>
    <p:extLst>
      <p:ext uri="{BB962C8B-B14F-4D97-AF65-F5344CB8AC3E}">
        <p14:creationId xmlns:p14="http://schemas.microsoft.com/office/powerpoint/2010/main" val="1149645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1;p2">
            <a:extLst>
              <a:ext uri="{FF2B5EF4-FFF2-40B4-BE49-F238E27FC236}">
                <a16:creationId xmlns:a16="http://schemas.microsoft.com/office/drawing/2014/main" id="{B593B10C-E0BE-6F42-883F-438D479D258A}"/>
              </a:ext>
            </a:extLst>
          </p:cNvPr>
          <p:cNvSpPr txBox="1"/>
          <p:nvPr/>
        </p:nvSpPr>
        <p:spPr>
          <a:xfrm>
            <a:off x="441261" y="296024"/>
            <a:ext cx="10745467" cy="978689"/>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Clr>
                <a:schemeClr val="dk1"/>
              </a:buClr>
              <a:buSzPts val="4000"/>
              <a:buFont typeface="Arial"/>
              <a:buNone/>
            </a:pPr>
            <a:r>
              <a:rPr lang="en-US" sz="3200" b="1" dirty="0">
                <a:latin typeface="+mj-lt"/>
                <a:ea typeface="Calibri"/>
                <a:cs typeface="Calibri"/>
                <a:sym typeface="Calibri"/>
              </a:rPr>
              <a:t>CCMC – M2M partnership: NASA in-house R2O2R pipeline in Support of Human Exploration</a:t>
            </a:r>
            <a:endParaRPr sz="3200" dirty="0">
              <a:latin typeface="+mj-lt"/>
              <a:ea typeface="Calibri"/>
              <a:cs typeface="Calibri"/>
              <a:sym typeface="Calibri"/>
            </a:endParaRPr>
          </a:p>
        </p:txBody>
      </p:sp>
      <p:pic>
        <p:nvPicPr>
          <p:cNvPr id="6" name="Picture 5">
            <a:extLst>
              <a:ext uri="{FF2B5EF4-FFF2-40B4-BE49-F238E27FC236}">
                <a16:creationId xmlns:a16="http://schemas.microsoft.com/office/drawing/2014/main" id="{191F3977-6539-7C47-9C5D-A6F23F28EF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07824" y="22195"/>
            <a:ext cx="1215348" cy="1033045"/>
          </a:xfrm>
          <a:prstGeom prst="rect">
            <a:avLst/>
          </a:prstGeom>
        </p:spPr>
      </p:pic>
      <p:sp>
        <p:nvSpPr>
          <p:cNvPr id="8" name="Text Placeholder 1">
            <a:extLst>
              <a:ext uri="{FF2B5EF4-FFF2-40B4-BE49-F238E27FC236}">
                <a16:creationId xmlns:a16="http://schemas.microsoft.com/office/drawing/2014/main" id="{55C27448-B9EE-EA44-BFE2-234896602774}"/>
              </a:ext>
            </a:extLst>
          </p:cNvPr>
          <p:cNvSpPr txBox="1">
            <a:spLocks/>
          </p:cNvSpPr>
          <p:nvPr/>
        </p:nvSpPr>
        <p:spPr>
          <a:xfrm>
            <a:off x="40668" y="5385029"/>
            <a:ext cx="11983102" cy="5073651"/>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fontAlgn="base"/>
            <a:r>
              <a:rPr lang="en-US" dirty="0"/>
              <a:t>CCMC transitions ISEP models/software to the shared environment. M2M staff then transitions the models/software from the shared environment and maintains them within the M2M environment, serving SRAG as proving grounds of the capabilities in </a:t>
            </a:r>
            <a:r>
              <a:rPr lang="en-US"/>
              <a:t>real time.</a:t>
            </a:r>
            <a:endParaRPr lang="en-US" dirty="0"/>
          </a:p>
          <a:p>
            <a:endParaRPr lang="en-US" dirty="0"/>
          </a:p>
        </p:txBody>
      </p:sp>
      <p:grpSp>
        <p:nvGrpSpPr>
          <p:cNvPr id="5" name="Group 4">
            <a:extLst>
              <a:ext uri="{FF2B5EF4-FFF2-40B4-BE49-F238E27FC236}">
                <a16:creationId xmlns:a16="http://schemas.microsoft.com/office/drawing/2014/main" id="{1CDA6F8A-CC1C-7C86-11B4-6F421C280D76}"/>
              </a:ext>
            </a:extLst>
          </p:cNvPr>
          <p:cNvGrpSpPr/>
          <p:nvPr/>
        </p:nvGrpSpPr>
        <p:grpSpPr>
          <a:xfrm>
            <a:off x="439472" y="729696"/>
            <a:ext cx="11584298" cy="4861608"/>
            <a:chOff x="439472" y="729696"/>
            <a:chExt cx="11584298" cy="4861608"/>
          </a:xfrm>
        </p:grpSpPr>
        <p:pic>
          <p:nvPicPr>
            <p:cNvPr id="3" name="Google Shape;126;p2">
              <a:extLst>
                <a:ext uri="{FF2B5EF4-FFF2-40B4-BE49-F238E27FC236}">
                  <a16:creationId xmlns:a16="http://schemas.microsoft.com/office/drawing/2014/main" id="{04E4867A-57A8-354A-9D6C-9AD24D5295A2}"/>
                </a:ext>
              </a:extLst>
            </p:cNvPr>
            <p:cNvPicPr preferRelativeResize="0"/>
            <p:nvPr/>
          </p:nvPicPr>
          <p:blipFill rotWithShape="1">
            <a:blip r:embed="rId4">
              <a:alphaModFix/>
            </a:blip>
            <a:srcRect/>
            <a:stretch/>
          </p:blipFill>
          <p:spPr>
            <a:xfrm>
              <a:off x="439472" y="729696"/>
              <a:ext cx="11584298" cy="4861608"/>
            </a:xfrm>
            <a:prstGeom prst="rect">
              <a:avLst/>
            </a:prstGeom>
            <a:noFill/>
            <a:ln>
              <a:noFill/>
            </a:ln>
          </p:spPr>
        </p:pic>
        <p:sp>
          <p:nvSpPr>
            <p:cNvPr id="4" name="Rectangle 3">
              <a:extLst>
                <a:ext uri="{FF2B5EF4-FFF2-40B4-BE49-F238E27FC236}">
                  <a16:creationId xmlns:a16="http://schemas.microsoft.com/office/drawing/2014/main" id="{6DF20DC0-4ACE-446D-31E5-F8C348B01E56}"/>
                </a:ext>
              </a:extLst>
            </p:cNvPr>
            <p:cNvSpPr/>
            <p:nvPr/>
          </p:nvSpPr>
          <p:spPr>
            <a:xfrm>
              <a:off x="6569765" y="3041374"/>
              <a:ext cx="1162878" cy="2186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5011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0626-9BCD-594A-85BE-5146BC1B48A7}"/>
              </a:ext>
            </a:extLst>
          </p:cNvPr>
          <p:cNvSpPr>
            <a:spLocks noGrp="1"/>
          </p:cNvSpPr>
          <p:nvPr>
            <p:ph type="title"/>
          </p:nvPr>
        </p:nvSpPr>
        <p:spPr>
          <a:xfrm>
            <a:off x="6689102" y="224073"/>
            <a:ext cx="6629333" cy="1400530"/>
          </a:xfrm>
        </p:spPr>
        <p:txBody>
          <a:bodyPr/>
          <a:lstStyle/>
          <a:p>
            <a:r>
              <a:rPr lang="en-US" dirty="0"/>
              <a:t>Real Time Analysis/Validation</a:t>
            </a:r>
          </a:p>
        </p:txBody>
      </p:sp>
      <p:pic>
        <p:nvPicPr>
          <p:cNvPr id="8" name="Picture 7">
            <a:extLst>
              <a:ext uri="{FF2B5EF4-FFF2-40B4-BE49-F238E27FC236}">
                <a16:creationId xmlns:a16="http://schemas.microsoft.com/office/drawing/2014/main" id="{1B97BE90-5183-FB44-B077-196976BCE5E1}"/>
              </a:ext>
            </a:extLst>
          </p:cNvPr>
          <p:cNvPicPr>
            <a:picLocks noChangeAspect="1"/>
          </p:cNvPicPr>
          <p:nvPr/>
        </p:nvPicPr>
        <p:blipFill>
          <a:blip r:embed="rId2"/>
          <a:stretch>
            <a:fillRect/>
          </a:stretch>
        </p:blipFill>
        <p:spPr>
          <a:xfrm>
            <a:off x="-1" y="-1"/>
            <a:ext cx="6500191" cy="4062619"/>
          </a:xfrm>
          <a:prstGeom prst="rect">
            <a:avLst/>
          </a:prstGeom>
        </p:spPr>
      </p:pic>
      <p:pic>
        <p:nvPicPr>
          <p:cNvPr id="10" name="Picture 9" descr="Calendar&#10;&#10;Description automatically generated">
            <a:extLst>
              <a:ext uri="{FF2B5EF4-FFF2-40B4-BE49-F238E27FC236}">
                <a16:creationId xmlns:a16="http://schemas.microsoft.com/office/drawing/2014/main" id="{4323C87B-CF11-9D49-ABA2-854421C502EE}"/>
              </a:ext>
            </a:extLst>
          </p:cNvPr>
          <p:cNvPicPr>
            <a:picLocks noChangeAspect="1"/>
          </p:cNvPicPr>
          <p:nvPr/>
        </p:nvPicPr>
        <p:blipFill>
          <a:blip r:embed="rId3"/>
          <a:stretch>
            <a:fillRect/>
          </a:stretch>
        </p:blipFill>
        <p:spPr>
          <a:xfrm>
            <a:off x="0" y="4062618"/>
            <a:ext cx="9676262" cy="2251959"/>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EE758E4E-E515-364C-8B40-ADBE6DE600A3}"/>
              </a:ext>
            </a:extLst>
          </p:cNvPr>
          <p:cNvPicPr>
            <a:picLocks noChangeAspect="1"/>
          </p:cNvPicPr>
          <p:nvPr/>
        </p:nvPicPr>
        <p:blipFill>
          <a:blip r:embed="rId4"/>
          <a:stretch>
            <a:fillRect/>
          </a:stretch>
        </p:blipFill>
        <p:spPr>
          <a:xfrm>
            <a:off x="3176071" y="2246243"/>
            <a:ext cx="9015929" cy="4611757"/>
          </a:xfrm>
          <a:prstGeom prst="rect">
            <a:avLst/>
          </a:prstGeom>
        </p:spPr>
      </p:pic>
    </p:spTree>
    <p:extLst>
      <p:ext uri="{BB962C8B-B14F-4D97-AF65-F5344CB8AC3E}">
        <p14:creationId xmlns:p14="http://schemas.microsoft.com/office/powerpoint/2010/main" val="38335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BD9FDD-2A56-E81D-A959-342D05FB928B}"/>
              </a:ext>
            </a:extLst>
          </p:cNvPr>
          <p:cNvSpPr txBox="1"/>
          <p:nvPr/>
        </p:nvSpPr>
        <p:spPr>
          <a:xfrm>
            <a:off x="2963668" y="162005"/>
            <a:ext cx="6264664" cy="461665"/>
          </a:xfrm>
          <a:prstGeom prst="rect">
            <a:avLst/>
          </a:prstGeom>
          <a:noFill/>
        </p:spPr>
        <p:txBody>
          <a:bodyPr wrap="none" rtlCol="0">
            <a:spAutoFit/>
          </a:bodyPr>
          <a:lstStyle/>
          <a:p>
            <a:r>
              <a:rPr lang="en-US" sz="2400" b="1" u="sng" dirty="0"/>
              <a:t>Overview of M2M’s Real-time Validation Efforts</a:t>
            </a:r>
          </a:p>
        </p:txBody>
      </p:sp>
      <p:sp>
        <p:nvSpPr>
          <p:cNvPr id="26" name="TextBox 25">
            <a:extLst>
              <a:ext uri="{FF2B5EF4-FFF2-40B4-BE49-F238E27FC236}">
                <a16:creationId xmlns:a16="http://schemas.microsoft.com/office/drawing/2014/main" id="{876CD988-2E9C-462C-B689-F3B8E0F8C16F}"/>
              </a:ext>
            </a:extLst>
          </p:cNvPr>
          <p:cNvSpPr txBox="1"/>
          <p:nvPr/>
        </p:nvSpPr>
        <p:spPr>
          <a:xfrm>
            <a:off x="2029861" y="639385"/>
            <a:ext cx="8281780" cy="461665"/>
          </a:xfrm>
          <a:prstGeom prst="rect">
            <a:avLst/>
          </a:prstGeom>
          <a:noFill/>
        </p:spPr>
        <p:txBody>
          <a:bodyPr wrap="square">
            <a:spAutoFit/>
          </a:bodyPr>
          <a:lstStyle/>
          <a:p>
            <a:pPr algn="ctr"/>
            <a:r>
              <a:rPr lang="en-US" sz="2400" b="1" dirty="0"/>
              <a:t>M2M’s Role within the ISEP Project</a:t>
            </a:r>
          </a:p>
        </p:txBody>
      </p:sp>
      <p:sp>
        <p:nvSpPr>
          <p:cNvPr id="28" name="TextBox 27">
            <a:extLst>
              <a:ext uri="{FF2B5EF4-FFF2-40B4-BE49-F238E27FC236}">
                <a16:creationId xmlns:a16="http://schemas.microsoft.com/office/drawing/2014/main" id="{6360E1AE-3C43-5B5F-962F-36A57C3BAFC3}"/>
              </a:ext>
            </a:extLst>
          </p:cNvPr>
          <p:cNvSpPr txBox="1"/>
          <p:nvPr/>
        </p:nvSpPr>
        <p:spPr>
          <a:xfrm>
            <a:off x="4274572" y="1084565"/>
            <a:ext cx="3243708" cy="369332"/>
          </a:xfrm>
          <a:prstGeom prst="rect">
            <a:avLst/>
          </a:prstGeom>
          <a:noFill/>
        </p:spPr>
        <p:txBody>
          <a:bodyPr wrap="none" rtlCol="0">
            <a:spAutoFit/>
          </a:bodyPr>
          <a:lstStyle/>
          <a:p>
            <a:r>
              <a:rPr lang="en-US" dirty="0">
                <a:hlinkClick r:id="rId2"/>
              </a:rPr>
              <a:t>https://ccmc.gsfc.nasa.gov/isep/</a:t>
            </a:r>
            <a:endParaRPr lang="en-US" dirty="0"/>
          </a:p>
        </p:txBody>
      </p:sp>
      <p:cxnSp>
        <p:nvCxnSpPr>
          <p:cNvPr id="29" name="Straight Connector 28">
            <a:extLst>
              <a:ext uri="{FF2B5EF4-FFF2-40B4-BE49-F238E27FC236}">
                <a16:creationId xmlns:a16="http://schemas.microsoft.com/office/drawing/2014/main" id="{B59395EA-08DF-2F5D-F39E-B454D3A85EC5}"/>
              </a:ext>
            </a:extLst>
          </p:cNvPr>
          <p:cNvCxnSpPr/>
          <p:nvPr/>
        </p:nvCxnSpPr>
        <p:spPr>
          <a:xfrm>
            <a:off x="295426" y="4376462"/>
            <a:ext cx="1175064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07361E1-D388-C14F-D415-1BC7E882A05B}"/>
              </a:ext>
            </a:extLst>
          </p:cNvPr>
          <p:cNvSpPr txBox="1"/>
          <p:nvPr/>
        </p:nvSpPr>
        <p:spPr>
          <a:xfrm>
            <a:off x="7943400" y="1821614"/>
            <a:ext cx="3373092" cy="1754326"/>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i="1" dirty="0"/>
              <a:t>M2M implements and maintains the configuration of software related to the ISEP project in a real-time environment for supporting SRAG console operators.</a:t>
            </a:r>
          </a:p>
        </p:txBody>
      </p:sp>
      <p:sp>
        <p:nvSpPr>
          <p:cNvPr id="34" name="TextBox 33">
            <a:extLst>
              <a:ext uri="{FF2B5EF4-FFF2-40B4-BE49-F238E27FC236}">
                <a16:creationId xmlns:a16="http://schemas.microsoft.com/office/drawing/2014/main" id="{ADA39FC1-7462-4B8D-785C-5007AB227774}"/>
              </a:ext>
            </a:extLst>
          </p:cNvPr>
          <p:cNvSpPr txBox="1"/>
          <p:nvPr/>
        </p:nvSpPr>
        <p:spPr>
          <a:xfrm>
            <a:off x="439830" y="4524154"/>
            <a:ext cx="11457309" cy="1259919"/>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n-US" dirty="0"/>
              <a:t>M2M analysts lead efforts to validate models and evaluate how model performance is impacted by availability of real-time data and human-in-the-loop analysis.</a:t>
            </a:r>
          </a:p>
          <a:p>
            <a:pPr marL="742950" lvl="1" indent="-285750">
              <a:buFont typeface="Arial" panose="020B0604020202020204" pitchFamily="34" charset="0"/>
              <a:buChar char="•"/>
            </a:pPr>
            <a:r>
              <a:rPr lang="en-US" sz="1600" dirty="0"/>
              <a:t>Ongoing validation efforts support the assessment of model outputs populated into CCMC Scoreboards (see next slides).</a:t>
            </a:r>
          </a:p>
        </p:txBody>
      </p:sp>
      <p:pic>
        <p:nvPicPr>
          <p:cNvPr id="3" name="Picture 2" descr="Diagram&#10;&#10;Description automatically generated">
            <a:extLst>
              <a:ext uri="{FF2B5EF4-FFF2-40B4-BE49-F238E27FC236}">
                <a16:creationId xmlns:a16="http://schemas.microsoft.com/office/drawing/2014/main" id="{A6ED3F3D-F0B0-5D86-2882-20BBA4543830}"/>
              </a:ext>
            </a:extLst>
          </p:cNvPr>
          <p:cNvPicPr>
            <a:picLocks noChangeAspect="1"/>
          </p:cNvPicPr>
          <p:nvPr/>
        </p:nvPicPr>
        <p:blipFill>
          <a:blip r:embed="rId3"/>
          <a:stretch>
            <a:fillRect/>
          </a:stretch>
        </p:blipFill>
        <p:spPr>
          <a:xfrm>
            <a:off x="1895212" y="1546230"/>
            <a:ext cx="5237747" cy="2748735"/>
          </a:xfrm>
          <a:prstGeom prst="rect">
            <a:avLst/>
          </a:prstGeom>
        </p:spPr>
      </p:pic>
    </p:spTree>
    <p:extLst>
      <p:ext uri="{BB962C8B-B14F-4D97-AF65-F5344CB8AC3E}">
        <p14:creationId xmlns:p14="http://schemas.microsoft.com/office/powerpoint/2010/main" val="3645088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EEE8D97-E986-60E0-D07D-9AD342DFF60E}"/>
              </a:ext>
            </a:extLst>
          </p:cNvPr>
          <p:cNvSpPr txBox="1"/>
          <p:nvPr/>
        </p:nvSpPr>
        <p:spPr>
          <a:xfrm>
            <a:off x="3170884" y="132115"/>
            <a:ext cx="5515916" cy="769441"/>
          </a:xfrm>
          <a:prstGeom prst="rect">
            <a:avLst/>
          </a:prstGeom>
          <a:noFill/>
        </p:spPr>
        <p:txBody>
          <a:bodyPr wrap="square" rtlCol="0">
            <a:spAutoFit/>
          </a:bodyPr>
          <a:lstStyle/>
          <a:p>
            <a:pPr algn="ctr"/>
            <a:r>
              <a:rPr lang="en-US" sz="2800" b="1" u="sng" dirty="0"/>
              <a:t>CME Scoreboard</a:t>
            </a:r>
            <a:r>
              <a:rPr lang="en-US" sz="2800" b="1" dirty="0"/>
              <a:t> </a:t>
            </a:r>
          </a:p>
          <a:p>
            <a:pPr algn="ctr"/>
            <a:r>
              <a:rPr lang="en-US" sz="1600" b="1" dirty="0">
                <a:hlinkClick r:id="rId2"/>
              </a:rPr>
              <a:t>https://kauai.ccmc.gsfc.nasa.gov/CMEscoreboard/</a:t>
            </a:r>
            <a:endParaRPr lang="en-US" sz="2800" b="1" dirty="0"/>
          </a:p>
        </p:txBody>
      </p:sp>
      <p:sp>
        <p:nvSpPr>
          <p:cNvPr id="12" name="TextBox 11">
            <a:extLst>
              <a:ext uri="{FF2B5EF4-FFF2-40B4-BE49-F238E27FC236}">
                <a16:creationId xmlns:a16="http://schemas.microsoft.com/office/drawing/2014/main" id="{2826707D-2C58-9FFE-C66F-F0281034E352}"/>
              </a:ext>
            </a:extLst>
          </p:cNvPr>
          <p:cNvSpPr txBox="1"/>
          <p:nvPr/>
        </p:nvSpPr>
        <p:spPr>
          <a:xfrm>
            <a:off x="3170884" y="1153282"/>
            <a:ext cx="5515916" cy="369332"/>
          </a:xfrm>
          <a:prstGeom prst="rect">
            <a:avLst/>
          </a:prstGeom>
          <a:noFill/>
          <a:ln>
            <a:solidFill>
              <a:schemeClr val="tx1"/>
            </a:solidFill>
          </a:ln>
        </p:spPr>
        <p:txBody>
          <a:bodyPr wrap="square" rtlCol="0">
            <a:spAutoFit/>
          </a:bodyPr>
          <a:lstStyle/>
          <a:p>
            <a:pPr algn="ctr"/>
            <a:r>
              <a:rPr lang="en-US" b="1" dirty="0"/>
              <a:t>Example of CME with Community Predictions</a:t>
            </a:r>
          </a:p>
        </p:txBody>
      </p:sp>
      <p:sp>
        <p:nvSpPr>
          <p:cNvPr id="13" name="TextBox 12">
            <a:extLst>
              <a:ext uri="{FF2B5EF4-FFF2-40B4-BE49-F238E27FC236}">
                <a16:creationId xmlns:a16="http://schemas.microsoft.com/office/drawing/2014/main" id="{E614854E-9768-E925-E7BD-2F2BBB577179}"/>
              </a:ext>
            </a:extLst>
          </p:cNvPr>
          <p:cNvSpPr txBox="1"/>
          <p:nvPr/>
        </p:nvSpPr>
        <p:spPr>
          <a:xfrm>
            <a:off x="1465852" y="4961841"/>
            <a:ext cx="9367800" cy="13793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US" dirty="0">
                <a:solidFill>
                  <a:schemeClr val="bg1"/>
                </a:solidFill>
              </a:rPr>
              <a:t>M2M assists with populating the CME Scoreboard with events and predictions</a:t>
            </a:r>
          </a:p>
          <a:p>
            <a:pPr marL="285750" indent="-285750">
              <a:buFont typeface="Arial" panose="020B0604020202020204" pitchFamily="34" charset="0"/>
              <a:buChar char="•"/>
            </a:pPr>
            <a:r>
              <a:rPr lang="en-US" dirty="0">
                <a:solidFill>
                  <a:schemeClr val="bg1"/>
                </a:solidFill>
              </a:rPr>
              <a:t>Official arrival times are determined in consultation with ICME experts at NASA GSFC involved with the </a:t>
            </a:r>
            <a:r>
              <a:rPr lang="en-US" i="1" u="sng" dirty="0">
                <a:solidFill>
                  <a:schemeClr val="bg1"/>
                </a:solidFill>
              </a:rPr>
              <a:t>Large-Scale Structures Originating from the Sun </a:t>
            </a:r>
            <a:r>
              <a:rPr lang="en-US" dirty="0">
                <a:solidFill>
                  <a:schemeClr val="bg1"/>
                </a:solidFill>
              </a:rPr>
              <a:t>(LASSOS) project.</a:t>
            </a:r>
          </a:p>
        </p:txBody>
      </p:sp>
      <p:pic>
        <p:nvPicPr>
          <p:cNvPr id="2" name="Picture 1">
            <a:extLst>
              <a:ext uri="{FF2B5EF4-FFF2-40B4-BE49-F238E27FC236}">
                <a16:creationId xmlns:a16="http://schemas.microsoft.com/office/drawing/2014/main" id="{0C82618E-0E12-3DD3-8964-5F8192617FEF}"/>
              </a:ext>
            </a:extLst>
          </p:cNvPr>
          <p:cNvPicPr>
            <a:picLocks noChangeAspect="1"/>
          </p:cNvPicPr>
          <p:nvPr/>
        </p:nvPicPr>
        <p:blipFill>
          <a:blip r:embed="rId3"/>
          <a:stretch>
            <a:fillRect/>
          </a:stretch>
        </p:blipFill>
        <p:spPr>
          <a:xfrm>
            <a:off x="95250" y="1610172"/>
            <a:ext cx="12001500" cy="3251200"/>
          </a:xfrm>
          <a:prstGeom prst="rect">
            <a:avLst/>
          </a:prstGeom>
        </p:spPr>
      </p:pic>
    </p:spTree>
    <p:extLst>
      <p:ext uri="{BB962C8B-B14F-4D97-AF65-F5344CB8AC3E}">
        <p14:creationId xmlns:p14="http://schemas.microsoft.com/office/powerpoint/2010/main" val="2451130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41A00-5F9C-5271-5140-2975A64909FE}"/>
              </a:ext>
            </a:extLst>
          </p:cNvPr>
          <p:cNvSpPr txBox="1"/>
          <p:nvPr/>
        </p:nvSpPr>
        <p:spPr>
          <a:xfrm>
            <a:off x="3183613" y="178034"/>
            <a:ext cx="5582426" cy="461665"/>
          </a:xfrm>
          <a:prstGeom prst="rect">
            <a:avLst/>
          </a:prstGeom>
          <a:noFill/>
        </p:spPr>
        <p:txBody>
          <a:bodyPr wrap="none" rtlCol="0">
            <a:spAutoFit/>
          </a:bodyPr>
          <a:lstStyle/>
          <a:p>
            <a:r>
              <a:rPr lang="en-US" sz="2400" b="1" u="sng" dirty="0"/>
              <a:t>Framework of M2M’s Real-time Validation</a:t>
            </a:r>
          </a:p>
        </p:txBody>
      </p:sp>
      <p:sp>
        <p:nvSpPr>
          <p:cNvPr id="3" name="TextBox 2">
            <a:extLst>
              <a:ext uri="{FF2B5EF4-FFF2-40B4-BE49-F238E27FC236}">
                <a16:creationId xmlns:a16="http://schemas.microsoft.com/office/drawing/2014/main" id="{FE3593A3-BF8E-51ED-F3D8-7DDA58EC5BC2}"/>
              </a:ext>
            </a:extLst>
          </p:cNvPr>
          <p:cNvSpPr txBox="1"/>
          <p:nvPr/>
        </p:nvSpPr>
        <p:spPr>
          <a:xfrm>
            <a:off x="659228" y="636997"/>
            <a:ext cx="10418674" cy="1754326"/>
          </a:xfrm>
          <a:prstGeom prst="rect">
            <a:avLst/>
          </a:prstGeom>
          <a:noFill/>
        </p:spPr>
        <p:txBody>
          <a:bodyPr wrap="square" rtlCol="0">
            <a:spAutoFit/>
          </a:bodyPr>
          <a:lstStyle/>
          <a:p>
            <a:r>
              <a:rPr lang="en-US" b="1" u="sng" dirty="0"/>
              <a:t>Currently:</a:t>
            </a:r>
            <a:r>
              <a:rPr lang="en-US" b="1" dirty="0"/>
              <a:t> </a:t>
            </a:r>
            <a:r>
              <a:rPr lang="en-US" dirty="0"/>
              <a:t>M2M conducts an </a:t>
            </a:r>
            <a:r>
              <a:rPr lang="en-US" u="sng" dirty="0"/>
              <a:t>event-based validation</a:t>
            </a:r>
            <a:r>
              <a:rPr lang="en-US" dirty="0"/>
              <a:t> in which the real-time model outputs for specific events of interest </a:t>
            </a:r>
            <a:r>
              <a:rPr lang="en-US" i="1" dirty="0"/>
              <a:t>(e.g., SPEs/ESPEs or ICME arrivals) </a:t>
            </a:r>
            <a:r>
              <a:rPr lang="en-US" dirty="0"/>
              <a:t>are evaluated. M2M validation studies include the following components:</a:t>
            </a:r>
          </a:p>
          <a:p>
            <a:pPr marL="342900"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i="1" dirty="0"/>
          </a:p>
          <a:p>
            <a:pPr marL="800100" lvl="1" indent="-34290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00B17ACC-FC6F-4715-F2AF-E238845D24AD}"/>
              </a:ext>
            </a:extLst>
          </p:cNvPr>
          <p:cNvSpPr txBox="1"/>
          <p:nvPr/>
        </p:nvSpPr>
        <p:spPr>
          <a:xfrm>
            <a:off x="657664" y="5202639"/>
            <a:ext cx="10955216" cy="1207655"/>
          </a:xfrm>
          <a:prstGeom prst="rect">
            <a:avLst/>
          </a:prstGeom>
          <a:noFill/>
        </p:spPr>
        <p:txBody>
          <a:bodyPr wrap="square" rtlCol="0">
            <a:spAutoFit/>
          </a:bodyPr>
          <a:lstStyle/>
          <a:p>
            <a:r>
              <a:rPr lang="en-US" b="1" u="sng" dirty="0"/>
              <a:t>Future Work:</a:t>
            </a:r>
            <a:r>
              <a:rPr lang="en-US" b="1" dirty="0"/>
              <a:t> </a:t>
            </a:r>
            <a:r>
              <a:rPr lang="en-US" dirty="0"/>
              <a:t>M2M, CCMC, and SRAG plan to develop an </a:t>
            </a:r>
            <a:r>
              <a:rPr lang="en-US" u="sng" dirty="0"/>
              <a:t>automated validation technique</a:t>
            </a:r>
            <a:r>
              <a:rPr lang="en-US" dirty="0"/>
              <a:t> to evaluate real-time model outputs over a continuous period of time (</a:t>
            </a:r>
            <a:r>
              <a:rPr lang="en-US" i="1" dirty="0"/>
              <a:t>e.g., the past 30 or 60 days</a:t>
            </a:r>
            <a:r>
              <a:rPr lang="en-US" dirty="0"/>
              <a:t>).</a:t>
            </a:r>
          </a:p>
          <a:p>
            <a:pPr marL="800100" lvl="1" indent="-342900">
              <a:buFont typeface="Arial" panose="020B0604020202020204" pitchFamily="34" charset="0"/>
              <a:buChar char="•"/>
            </a:pPr>
            <a:r>
              <a:rPr lang="en-US" dirty="0"/>
              <a:t>Such a technique will enable end-users to gauge model accuracy during specific periods of time and also offer continuously updated assessments of model performance.</a:t>
            </a:r>
          </a:p>
        </p:txBody>
      </p:sp>
      <p:sp>
        <p:nvSpPr>
          <p:cNvPr id="5" name="TextBox 4">
            <a:extLst>
              <a:ext uri="{FF2B5EF4-FFF2-40B4-BE49-F238E27FC236}">
                <a16:creationId xmlns:a16="http://schemas.microsoft.com/office/drawing/2014/main" id="{1F4E29A9-1B48-33E4-AD14-613DF20CDCAE}"/>
              </a:ext>
            </a:extLst>
          </p:cNvPr>
          <p:cNvSpPr txBox="1"/>
          <p:nvPr/>
        </p:nvSpPr>
        <p:spPr>
          <a:xfrm>
            <a:off x="477520" y="1658302"/>
            <a:ext cx="10993120" cy="3541395"/>
          </a:xfrm>
          <a:prstGeom prst="roundRect">
            <a:avLst/>
          </a:prstGeom>
          <a:ln/>
        </p:spPr>
        <p:style>
          <a:lnRef idx="1">
            <a:schemeClr val="accent5"/>
          </a:lnRef>
          <a:fillRef idx="2">
            <a:schemeClr val="accent5"/>
          </a:fillRef>
          <a:effectRef idx="1">
            <a:schemeClr val="accent5"/>
          </a:effectRef>
          <a:fontRef idx="minor">
            <a:schemeClr val="dk1"/>
          </a:fontRef>
        </p:style>
        <p:txBody>
          <a:bodyPr wrap="square" lIns="91440" tIns="45720" rIns="91440" bIns="45720" rtlCol="0" anchor="t">
            <a:spAutoFit/>
          </a:bodyPr>
          <a:lstStyle/>
          <a:p>
            <a:pPr marL="400050" indent="-400050">
              <a:buFont typeface="+mj-lt"/>
              <a:buAutoNum type="romanUcPeriod"/>
            </a:pPr>
            <a:r>
              <a:rPr lang="en-US" u="sng" dirty="0"/>
              <a:t>Event Analysis</a:t>
            </a:r>
            <a:r>
              <a:rPr lang="en-US" dirty="0"/>
              <a:t> (e.g., event onset, duration, associated activity, etc.)</a:t>
            </a:r>
          </a:p>
          <a:p>
            <a:pPr marL="857250" lvl="1" indent="-400050">
              <a:buFont typeface="Courier New" panose="02070309020205020404" pitchFamily="49" charset="0"/>
              <a:buChar char="o"/>
            </a:pPr>
            <a:r>
              <a:rPr lang="en-US" sz="1600" dirty="0"/>
              <a:t>Details of each event analysis are documented in the </a:t>
            </a:r>
            <a:r>
              <a:rPr lang="en-US" sz="1400" u="sng" dirty="0"/>
              <a:t>M2M_Catalog</a:t>
            </a:r>
            <a:r>
              <a:rPr lang="en-US" sz="1400" dirty="0"/>
              <a:t> </a:t>
            </a:r>
            <a:r>
              <a:rPr lang="en-US" sz="1600" dirty="0"/>
              <a:t>within </a:t>
            </a:r>
            <a:r>
              <a:rPr lang="en-US" sz="1400" i="1" u="sng" dirty="0"/>
              <a:t>The Space Weather Database Of Notifications, Knowledge, Information</a:t>
            </a:r>
            <a:r>
              <a:rPr lang="en-US" sz="1600" b="1" dirty="0"/>
              <a:t> </a:t>
            </a:r>
            <a:r>
              <a:rPr lang="en-US" sz="1600" dirty="0"/>
              <a:t>(</a:t>
            </a:r>
            <a:r>
              <a:rPr lang="en-US" sz="1600" b="1" dirty="0">
                <a:solidFill>
                  <a:srgbClr val="0070C0"/>
                </a:solidFill>
                <a:hlinkClick r:id="rId2">
                  <a:extLst>
                    <a:ext uri="{A12FA001-AC4F-418D-AE19-62706E023703}">
                      <ahyp:hlinkClr xmlns:ahyp="http://schemas.microsoft.com/office/drawing/2018/hyperlinkcolor" val="tx"/>
                    </a:ext>
                  </a:extLst>
                </a:hlinkClick>
              </a:rPr>
              <a:t>DONKI</a:t>
            </a:r>
            <a:r>
              <a:rPr lang="en-US" sz="1600" dirty="0"/>
              <a:t>) hosted by CCMC.</a:t>
            </a:r>
            <a:br>
              <a:rPr lang="en-US" sz="1600" dirty="0"/>
            </a:br>
            <a:endParaRPr lang="en-US" sz="1600" b="1" dirty="0"/>
          </a:p>
          <a:p>
            <a:pPr marL="400050" indent="-400050">
              <a:buFont typeface="+mj-lt"/>
              <a:buAutoNum type="romanUcPeriod"/>
            </a:pPr>
            <a:r>
              <a:rPr lang="en-US" u="sng" dirty="0"/>
              <a:t>Review of Human-in-the-loop Activities</a:t>
            </a:r>
            <a:r>
              <a:rPr lang="en-US" dirty="0"/>
              <a:t> (e.g., CME analysis and model triggering)</a:t>
            </a:r>
          </a:p>
          <a:p>
            <a:pPr marL="742950" lvl="1" indent="-285750">
              <a:buFont typeface="Courier New" panose="02070309020205020404" pitchFamily="49" charset="0"/>
              <a:buChar char="o"/>
            </a:pPr>
            <a:r>
              <a:rPr lang="en-US" sz="1600" dirty="0"/>
              <a:t>Real-time data availability for CME analysis, review of initial/updated CME measurements, and identified model triggers are closely examined.</a:t>
            </a:r>
            <a:br>
              <a:rPr lang="en-US" dirty="0"/>
            </a:br>
            <a:endParaRPr lang="en-US" dirty="0"/>
          </a:p>
          <a:p>
            <a:pPr marL="400050" indent="-400050">
              <a:buFont typeface="+mj-lt"/>
              <a:buAutoNum type="romanUcPeriod"/>
            </a:pPr>
            <a:r>
              <a:rPr lang="en-US" u="sng" dirty="0"/>
              <a:t>Assessment of Model Performance</a:t>
            </a:r>
            <a:r>
              <a:rPr lang="en-US" dirty="0"/>
              <a:t> (e.g., advanced warning time, prediction accuracy, etc.)</a:t>
            </a:r>
          </a:p>
          <a:p>
            <a:pPr marL="857250" lvl="1" indent="-400050">
              <a:buFont typeface="Courier New" panose="02070309020205020404" pitchFamily="49" charset="0"/>
              <a:buChar char="o"/>
            </a:pPr>
            <a:r>
              <a:rPr lang="en-US" sz="1600" dirty="0"/>
              <a:t>The configuration and real-time outputs of each model are carefully evaluated by reviewing real-time model input data and relevant observational data.</a:t>
            </a:r>
          </a:p>
        </p:txBody>
      </p:sp>
    </p:spTree>
    <p:extLst>
      <p:ext uri="{BB962C8B-B14F-4D97-AF65-F5344CB8AC3E}">
        <p14:creationId xmlns:p14="http://schemas.microsoft.com/office/powerpoint/2010/main" val="250965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42F7FF-6488-3D6E-B7E3-684135349484}"/>
              </a:ext>
            </a:extLst>
          </p:cNvPr>
          <p:cNvSpPr txBox="1"/>
          <p:nvPr/>
        </p:nvSpPr>
        <p:spPr>
          <a:xfrm>
            <a:off x="2498017" y="56427"/>
            <a:ext cx="7443063" cy="461665"/>
          </a:xfrm>
          <a:prstGeom prst="rect">
            <a:avLst/>
          </a:prstGeom>
          <a:noFill/>
        </p:spPr>
        <p:txBody>
          <a:bodyPr wrap="none" lIns="91440" tIns="45720" rIns="91440" bIns="45720" rtlCol="0" anchor="t">
            <a:spAutoFit/>
          </a:bodyPr>
          <a:lstStyle/>
          <a:p>
            <a:r>
              <a:rPr lang="en-US" sz="2400" b="1" u="sng" dirty="0"/>
              <a:t>Review of Human-in-the-Loop Activities Example</a:t>
            </a:r>
          </a:p>
        </p:txBody>
      </p:sp>
      <p:sp>
        <p:nvSpPr>
          <p:cNvPr id="6" name="TextBox 5">
            <a:extLst>
              <a:ext uri="{FF2B5EF4-FFF2-40B4-BE49-F238E27FC236}">
                <a16:creationId xmlns:a16="http://schemas.microsoft.com/office/drawing/2014/main" id="{92BF4E09-B471-0988-F807-443FEDE69DA5}"/>
              </a:ext>
            </a:extLst>
          </p:cNvPr>
          <p:cNvSpPr txBox="1"/>
          <p:nvPr/>
        </p:nvSpPr>
        <p:spPr>
          <a:xfrm>
            <a:off x="515827" y="792406"/>
            <a:ext cx="11588429" cy="1815818"/>
          </a:xfrm>
          <a:prstGeom prst="rect">
            <a:avLst/>
          </a:prstGeom>
          <a:noFill/>
        </p:spPr>
        <p:txBody>
          <a:bodyPr wrap="none" lIns="91440" tIns="45720" rIns="91440" bIns="45720" rtlCol="0" anchor="t">
            <a:spAutoFit/>
          </a:bodyPr>
          <a:lstStyle/>
          <a:p>
            <a:r>
              <a:rPr lang="en-US" b="1" u="sng" dirty="0"/>
              <a:t>Questions</a:t>
            </a:r>
            <a:r>
              <a:rPr lang="en-US" u="sng" dirty="0"/>
              <a:t> </a:t>
            </a:r>
            <a:r>
              <a:rPr lang="en-US" b="1" u="sng" dirty="0"/>
              <a:t>regarding the real-time analysis of associated flare and CME triggers</a:t>
            </a:r>
            <a:r>
              <a:rPr lang="en-US" b="1" dirty="0"/>
              <a:t>:</a:t>
            </a:r>
          </a:p>
          <a:p>
            <a:pPr marL="742950" lvl="1" indent="-285750">
              <a:lnSpc>
                <a:spcPts val="2320"/>
              </a:lnSpc>
              <a:buFont typeface="Arial" panose="020B0604020202020204" pitchFamily="34" charset="0"/>
              <a:buChar char="•"/>
            </a:pPr>
            <a:r>
              <a:rPr lang="en-US" sz="1600" dirty="0"/>
              <a:t>Was the source of the flare clearly identified and distinguishable from other eruption signatures in real-time?</a:t>
            </a:r>
          </a:p>
          <a:p>
            <a:pPr marL="742950" lvl="1" indent="-285750">
              <a:lnSpc>
                <a:spcPts val="2320"/>
              </a:lnSpc>
              <a:buFont typeface="Arial" panose="020B0604020202020204" pitchFamily="34" charset="0"/>
              <a:buChar char="•"/>
            </a:pPr>
            <a:r>
              <a:rPr lang="en-US" sz="1600" dirty="0"/>
              <a:t>How quickly were CME measurements made after coronagraph imagery became available?</a:t>
            </a:r>
          </a:p>
          <a:p>
            <a:pPr marL="742950" lvl="1" indent="-285750">
              <a:lnSpc>
                <a:spcPts val="2320"/>
              </a:lnSpc>
              <a:buFont typeface="Arial" panose="020B0604020202020204" pitchFamily="34" charset="0"/>
              <a:buChar char="•"/>
            </a:pPr>
            <a:r>
              <a:rPr lang="en-US" sz="1600" dirty="0"/>
              <a:t>Were initial CME measurements updated based on additional data or further analysis?</a:t>
            </a:r>
          </a:p>
          <a:p>
            <a:pPr marL="742950" lvl="1" indent="-285750">
              <a:lnSpc>
                <a:spcPts val="2320"/>
              </a:lnSpc>
              <a:buFont typeface="Arial" panose="020B0604020202020204" pitchFamily="34" charset="0"/>
              <a:buChar char="•"/>
            </a:pPr>
            <a:r>
              <a:rPr lang="en-US" sz="1600" dirty="0"/>
              <a:t>At what point were models triggered and forecasts issued using CME parameters derived in real-time?</a:t>
            </a:r>
          </a:p>
          <a:p>
            <a:pPr marL="742950" lvl="1" indent="-285750">
              <a:lnSpc>
                <a:spcPts val="2320"/>
              </a:lnSpc>
              <a:buFont typeface="Arial" panose="020B0604020202020204" pitchFamily="34" charset="0"/>
              <a:buChar char="•"/>
            </a:pPr>
            <a:r>
              <a:rPr lang="en-US" sz="1600" dirty="0"/>
              <a:t>Were there other CME events observed and were they appropriately accounted for by models?</a:t>
            </a:r>
          </a:p>
        </p:txBody>
      </p:sp>
      <p:sp>
        <p:nvSpPr>
          <p:cNvPr id="49" name="TextBox 48">
            <a:extLst>
              <a:ext uri="{FF2B5EF4-FFF2-40B4-BE49-F238E27FC236}">
                <a16:creationId xmlns:a16="http://schemas.microsoft.com/office/drawing/2014/main" id="{3B690C12-F12B-C290-54B2-4C41E28A6404}"/>
              </a:ext>
            </a:extLst>
          </p:cNvPr>
          <p:cNvSpPr txBox="1"/>
          <p:nvPr/>
        </p:nvSpPr>
        <p:spPr>
          <a:xfrm>
            <a:off x="4758580" y="453852"/>
            <a:ext cx="2231701" cy="338554"/>
          </a:xfrm>
          <a:prstGeom prst="rect">
            <a:avLst/>
          </a:prstGeom>
          <a:noFill/>
        </p:spPr>
        <p:txBody>
          <a:bodyPr wrap="none" rtlCol="0">
            <a:spAutoFit/>
          </a:bodyPr>
          <a:lstStyle/>
          <a:p>
            <a:r>
              <a:rPr lang="en-US" sz="1600" i="1" dirty="0"/>
              <a:t>2022-01-20 SEP Event</a:t>
            </a:r>
          </a:p>
        </p:txBody>
      </p:sp>
      <p:pic>
        <p:nvPicPr>
          <p:cNvPr id="3" name="Picture 2">
            <a:extLst>
              <a:ext uri="{FF2B5EF4-FFF2-40B4-BE49-F238E27FC236}">
                <a16:creationId xmlns:a16="http://schemas.microsoft.com/office/drawing/2014/main" id="{6A3CEE6D-79F0-77B5-71FA-678279C74AC0}"/>
              </a:ext>
            </a:extLst>
          </p:cNvPr>
          <p:cNvPicPr>
            <a:picLocks noChangeAspect="1"/>
          </p:cNvPicPr>
          <p:nvPr/>
        </p:nvPicPr>
        <p:blipFill>
          <a:blip r:embed="rId2"/>
          <a:stretch>
            <a:fillRect/>
          </a:stretch>
        </p:blipFill>
        <p:spPr>
          <a:xfrm>
            <a:off x="515827" y="2690544"/>
            <a:ext cx="11090225" cy="3998633"/>
          </a:xfrm>
          <a:prstGeom prst="rect">
            <a:avLst/>
          </a:prstGeom>
        </p:spPr>
      </p:pic>
    </p:spTree>
    <p:extLst>
      <p:ext uri="{BB962C8B-B14F-4D97-AF65-F5344CB8AC3E}">
        <p14:creationId xmlns:p14="http://schemas.microsoft.com/office/powerpoint/2010/main" val="79671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FBC8FB4A68C24E93495359E20C8A99" ma:contentTypeVersion="10" ma:contentTypeDescription="Create a new document." ma:contentTypeScope="" ma:versionID="13962dfdda66fec9bbd794e9accb5f1e">
  <xsd:schema xmlns:xsd="http://www.w3.org/2001/XMLSchema" xmlns:xs="http://www.w3.org/2001/XMLSchema" xmlns:p="http://schemas.microsoft.com/office/2006/metadata/properties" xmlns:ns2="4b9e2a60-08cc-4b07-bcb6-f76d874a386e" xmlns:ns3="fe52e441-688d-47fd-93f6-da5419318f0f" targetNamespace="http://schemas.microsoft.com/office/2006/metadata/properties" ma:root="true" ma:fieldsID="64de010d401813a0746493b067c3686f" ns2:_="" ns3:_="">
    <xsd:import namespace="4b9e2a60-08cc-4b07-bcb6-f76d874a386e"/>
    <xsd:import namespace="fe52e441-688d-47fd-93f6-da5419318f0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9e2a60-08cc-4b07-bcb6-f76d874a38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52e441-688d-47fd-93f6-da5419318f0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15C63F-2460-4BD8-85E9-681330898B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9e2a60-08cc-4b07-bcb6-f76d874a386e"/>
    <ds:schemaRef ds:uri="fe52e441-688d-47fd-93f6-da5419318f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40FEF0-1BE9-47E6-A9E0-9855CC949232}">
  <ds:schemaRefs>
    <ds:schemaRef ds:uri="4b9e2a60-08cc-4b07-bcb6-f76d874a386e"/>
    <ds:schemaRef ds:uri="http://schemas.microsoft.com/office/2006/metadata/properties"/>
    <ds:schemaRef ds:uri="http://purl.org/dc/dcmitype/"/>
    <ds:schemaRef ds:uri="http://purl.org/dc/elements/1.1/"/>
    <ds:schemaRef ds:uri="fe52e441-688d-47fd-93f6-da5419318f0f"/>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5BFE197D-EAB6-4721-8C72-4AE772BA8481}">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{484D1A16-9689-554C-BFFC-98634AB3D4A3}tf10001062</Template>
  <TotalTime>18886</TotalTime>
  <Words>1130</Words>
  <Application>Microsoft Macintosh PowerPoint</Application>
  <PresentationFormat>Widescreen</PresentationFormat>
  <Paragraphs>102</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Courier New</vt:lpstr>
      <vt:lpstr>Wingdings 3</vt:lpstr>
      <vt:lpstr>Ion</vt:lpstr>
      <vt:lpstr>The Moon to Mars Space Weather Analysis Office  Real-time Validation Efforts </vt:lpstr>
      <vt:lpstr>PowerPoint Presentation</vt:lpstr>
      <vt:lpstr>PowerPoint Presentation</vt:lpstr>
      <vt:lpstr>PowerPoint Presentation</vt:lpstr>
      <vt:lpstr>Real Time Analysis/Validation</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Coordinated Modeling Center (CCMC) Space Weather Research Analysis – Forecasting for NASA’s Robotic Missions</dc:title>
  <dc:creator>Collado-Vega, Yaireska M (GSFC-6740)</dc:creator>
  <cp:lastModifiedBy>Collado-Vega, Yaireska M (GSFC-6740)</cp:lastModifiedBy>
  <cp:revision>370</cp:revision>
  <dcterms:created xsi:type="dcterms:W3CDTF">2019-06-12T20:23:25Z</dcterms:created>
  <dcterms:modified xsi:type="dcterms:W3CDTF">2022-06-08T23:10:29Z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0x010100C1FBC8FB4A68C24E93495359E20C8A99</vt:lpwstr>
  </property>
</Properties>
</file>