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</p:sldMasterIdLst>
  <p:notesMasterIdLst>
    <p:notesMasterId r:id="rId10"/>
  </p:notesMasterIdLst>
  <p:sldIdLst>
    <p:sldId id="263" r:id="rId2"/>
    <p:sldId id="264" r:id="rId3"/>
    <p:sldId id="267" r:id="rId4"/>
    <p:sldId id="259" r:id="rId5"/>
    <p:sldId id="269" r:id="rId6"/>
    <p:sldId id="272" r:id="rId7"/>
    <p:sldId id="273" r:id="rId8"/>
    <p:sldId id="270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4A25B5-F2C7-4F23-8174-93998F6F3BD8}">
  <a:tblStyle styleId="{824A25B5-F2C7-4F23-8174-93998F6F3B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59"/>
    <p:restoredTop sz="92517"/>
  </p:normalViewPr>
  <p:slideViewPr>
    <p:cSldViewPr snapToGrid="0" snapToObjects="1">
      <p:cViewPr varScale="1">
        <p:scale>
          <a:sx n="145" d="100"/>
          <a:sy n="145" d="100"/>
        </p:scale>
        <p:origin x="184" y="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82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 txBox="1">
            <a:spLocks noGrp="1"/>
          </p:cNvSpPr>
          <p:nvPr>
            <p:ph type="body" idx="1"/>
          </p:nvPr>
        </p:nvSpPr>
        <p:spPr>
          <a:xfrm>
            <a:off x="731500" y="4560550"/>
            <a:ext cx="5852150" cy="4320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26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49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258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_2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t="7911" r="28484" b="23056"/>
          <a:stretch/>
        </p:blipFill>
        <p:spPr>
          <a:xfrm>
            <a:off x="4697100" y="855300"/>
            <a:ext cx="4446900" cy="42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50" y="111413"/>
            <a:ext cx="1378249" cy="63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64900"/>
            <a:ext cx="835725" cy="2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225" y="1061003"/>
            <a:ext cx="6556625" cy="22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1569300" y="0"/>
            <a:ext cx="7574700" cy="8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1600200" y="5048"/>
            <a:ext cx="7315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205740" y="1200151"/>
            <a:ext cx="87096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670189" y="4932476"/>
            <a:ext cx="19725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228113" y="4932476"/>
            <a:ext cx="28956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761025" y="4932476"/>
            <a:ext cx="21336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3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1534900" y="0"/>
            <a:ext cx="76092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114150" y="1169250"/>
            <a:ext cx="4292400" cy="3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90250" y="1218450"/>
            <a:ext cx="8305800" cy="3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2"/>
          </p:nvPr>
        </p:nvSpPr>
        <p:spPr>
          <a:xfrm>
            <a:off x="4939500" y="985925"/>
            <a:ext cx="3837000" cy="41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alibri"/>
              <a:buChar char="○"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C45D-F259-6A87-074D-4BCA8122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104" y="10212"/>
            <a:ext cx="5723792" cy="857400"/>
          </a:xfrm>
        </p:spPr>
        <p:txBody>
          <a:bodyPr/>
          <a:lstStyle/>
          <a:p>
            <a:pPr algn="ctr"/>
            <a:r>
              <a:rPr lang="en" dirty="0"/>
              <a:t>Maturing Models Toward Operations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4E043-CC0B-9C66-89C3-B7F8ACC5E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800" y="1731491"/>
            <a:ext cx="8709600" cy="2358595"/>
          </a:xfrm>
        </p:spPr>
        <p:txBody>
          <a:bodyPr/>
          <a:lstStyle/>
          <a:p>
            <a:pPr marL="139700" indent="0">
              <a:buNone/>
            </a:pPr>
            <a:r>
              <a:rPr lang="en-US" sz="2000" dirty="0"/>
              <a:t>An </a:t>
            </a:r>
            <a:r>
              <a:rPr lang="en-US" sz="2000" b="1" i="1" dirty="0"/>
              <a:t>Operational Capability </a:t>
            </a:r>
            <a:r>
              <a:rPr lang="en-US" sz="2000" dirty="0"/>
              <a:t>is: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Available in real-time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Maintained and Operated 24x7 by forecasting entity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Robust to potential interruptions (e.g., bad/missing data, network issues, general error handling, power disruptions, etc.)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Valuable to forecasting efforts generalized across relevant </a:t>
            </a:r>
            <a:r>
              <a:rPr lang="en-US" dirty="0" err="1"/>
              <a:t>SWx</a:t>
            </a:r>
            <a:r>
              <a:rPr lang="en-US" dirty="0"/>
              <a:t> events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0932B-889F-DD00-4E5C-204445FC0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895" y="27432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99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4E043-CC0B-9C66-89C3-B7F8ACC5E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740" y="1138366"/>
            <a:ext cx="8709600" cy="3621000"/>
          </a:xfrm>
        </p:spPr>
        <p:txBody>
          <a:bodyPr/>
          <a:lstStyle/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How are models selected for operational implementation? </a:t>
            </a:r>
            <a:r>
              <a:rPr lang="en-US" sz="1600" i="1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 highly collaborative efforts</a:t>
            </a:r>
          </a:p>
          <a:p>
            <a:pPr marL="923925" lvl="8" indent="-2952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Internal:</a:t>
            </a:r>
            <a:r>
              <a:rPr lang="en-US" sz="1600" dirty="0"/>
              <a:t> develop in-house (to varying extents) capabilities – 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WAM, IPE, USTEC, GLOTEC</a:t>
            </a:r>
          </a:p>
          <a:p>
            <a:pPr marL="923925" lvl="8" indent="-295275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Direct:</a:t>
            </a:r>
            <a:r>
              <a:rPr lang="en-US" sz="1600" dirty="0"/>
              <a:t> Identify model within research community which meets existing need – 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WSA, Enlil, OVATION, CARI-7</a:t>
            </a:r>
          </a:p>
          <a:p>
            <a:pPr marL="923925" lvl="8" indent="-295275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Competition:</a:t>
            </a:r>
            <a:r>
              <a:rPr lang="en-US" sz="1600" dirty="0"/>
              <a:t> Organize community challenge to identify most skilled model according to predefined metrics – </a:t>
            </a:r>
            <a:r>
              <a:rPr lang="en-US" sz="1600" i="1" dirty="0" err="1">
                <a:solidFill>
                  <a:schemeClr val="accent6">
                    <a:lumMod val="50000"/>
                  </a:schemeClr>
                </a:solidFill>
              </a:rPr>
              <a:t>Geospace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sz="1600" i="1" dirty="0" err="1">
                <a:solidFill>
                  <a:schemeClr val="accent6">
                    <a:lumMod val="50000"/>
                  </a:schemeClr>
                </a:solidFill>
              </a:rPr>
              <a:t>UMich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 SWMF)</a:t>
            </a:r>
          </a:p>
          <a:p>
            <a:pPr marL="0" lvl="1" indent="0">
              <a:buNone/>
            </a:pPr>
            <a:r>
              <a:rPr lang="en-US" dirty="0"/>
              <a:t>Regardless of origins, </a:t>
            </a:r>
            <a:r>
              <a:rPr lang="en-US" i="1" u="sng" dirty="0"/>
              <a:t>all require substantial additional development </a:t>
            </a:r>
            <a:r>
              <a:rPr lang="en-US" dirty="0"/>
              <a:t>to support real-time operations</a:t>
            </a:r>
          </a:p>
          <a:p>
            <a:pPr marL="1035050" lvl="8" indent="-284163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Scripting to manage execution, error handling</a:t>
            </a:r>
          </a:p>
          <a:p>
            <a:pPr marL="1035050" lvl="3" indent="-284163">
              <a:buFont typeface="Arial" panose="020B0604020202020204" pitchFamily="34" charset="0"/>
              <a:buChar char="•"/>
            </a:pPr>
            <a:r>
              <a:rPr lang="en-US" sz="1600" dirty="0"/>
              <a:t>Additional tools to facilitate operational utility (e.g., CME Analysis Tool for WSA-Enlil)</a:t>
            </a:r>
          </a:p>
          <a:p>
            <a:pPr marL="1035050" lvl="3" indent="-284163">
              <a:buFont typeface="Arial" panose="020B0604020202020204" pitchFamily="34" charset="0"/>
              <a:buChar char="•"/>
            </a:pPr>
            <a:r>
              <a:rPr lang="en-US" sz="1600" dirty="0"/>
              <a:t>Supporting utilities – visualization, UI, forecast product, database, dissemination, etc.</a:t>
            </a:r>
          </a:p>
          <a:p>
            <a:pPr marL="466725" lvl="7" indent="-295275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0932B-889F-DD00-4E5C-204445FC0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895" y="27432"/>
            <a:ext cx="822960" cy="822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3BAFA3B-6308-C15C-9E3F-132BB01F2794}"/>
              </a:ext>
            </a:extLst>
          </p:cNvPr>
          <p:cNvSpPr txBox="1">
            <a:spLocks/>
          </p:cNvSpPr>
          <p:nvPr/>
        </p:nvSpPr>
        <p:spPr>
          <a:xfrm>
            <a:off x="1710104" y="10212"/>
            <a:ext cx="5723792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"/>
              <a:t>Maturing Models Toward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52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DF0A9D1-D850-7D5C-A2B8-73CCA9D0C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895" y="27432"/>
            <a:ext cx="822960" cy="82296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6A64ECB-E53D-410E-B273-98F600F2EDB1}"/>
              </a:ext>
            </a:extLst>
          </p:cNvPr>
          <p:cNvGrpSpPr/>
          <p:nvPr/>
        </p:nvGrpSpPr>
        <p:grpSpPr>
          <a:xfrm>
            <a:off x="327312" y="1162469"/>
            <a:ext cx="5219700" cy="3989176"/>
            <a:chOff x="1962150" y="1162469"/>
            <a:chExt cx="5219700" cy="398917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5100032-2CE0-B949-492D-4EFCC71318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150" y="1379745"/>
              <a:ext cx="5219700" cy="3771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9DCF8F-90CA-2C45-7B84-E43FB3456C43}"/>
                </a:ext>
              </a:extLst>
            </p:cNvPr>
            <p:cNvSpPr/>
            <p:nvPr/>
          </p:nvSpPr>
          <p:spPr>
            <a:xfrm>
              <a:off x="1962150" y="4844081"/>
              <a:ext cx="3584635" cy="3075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BD0D15-D579-FE01-4D60-88369A3274D3}"/>
                </a:ext>
              </a:extLst>
            </p:cNvPr>
            <p:cNvSpPr/>
            <p:nvPr/>
          </p:nvSpPr>
          <p:spPr>
            <a:xfrm rot="5400000">
              <a:off x="5161493" y="3111913"/>
              <a:ext cx="3584635" cy="3075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4C97C6-7CC8-AABB-FA8B-821AEA02CA5F}"/>
                </a:ext>
              </a:extLst>
            </p:cNvPr>
            <p:cNvSpPr txBox="1"/>
            <p:nvPr/>
          </p:nvSpPr>
          <p:spPr>
            <a:xfrm>
              <a:off x="2993797" y="1162469"/>
              <a:ext cx="15782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R2O Funnel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A4D37-D967-7166-5788-29B755C22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5190" y="1382366"/>
            <a:ext cx="3903310" cy="1941602"/>
          </a:xfrm>
        </p:spPr>
        <p:txBody>
          <a:bodyPr/>
          <a:lstStyle/>
          <a:p>
            <a:r>
              <a:rPr lang="en-US" dirty="0"/>
              <a:t>ROSES SWR2O2R Program supports R&amp;D, targeting RL5</a:t>
            </a:r>
          </a:p>
          <a:p>
            <a:r>
              <a:rPr lang="en-US" dirty="0"/>
              <a:t>Proving Grounds facilitate rigorous V&amp;V in Ops-like environment and prepping for testbed</a:t>
            </a:r>
          </a:p>
          <a:p>
            <a:r>
              <a:rPr lang="en-US" dirty="0"/>
              <a:t>Final V&amp;V and implementation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D1291C2-9BAB-A6B1-BB0D-11681789F7C2}"/>
              </a:ext>
            </a:extLst>
          </p:cNvPr>
          <p:cNvSpPr txBox="1">
            <a:spLocks/>
          </p:cNvSpPr>
          <p:nvPr/>
        </p:nvSpPr>
        <p:spPr>
          <a:xfrm>
            <a:off x="4678065" y="3191036"/>
            <a:ext cx="4465935" cy="1866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39700" indent="0"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i="1" dirty="0"/>
              <a:t>Progression is always a question of Cost vs Benefit</a:t>
            </a:r>
          </a:p>
          <a:p>
            <a:pPr>
              <a:buFont typeface="Wingdings" pitchFamily="2" charset="2"/>
              <a:buChar char="Ø"/>
            </a:pPr>
            <a:r>
              <a:rPr lang="en-US" i="1" dirty="0"/>
              <a:t>Not all projects will reach operational implementation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194D750-B650-9ABD-15FC-55B17233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104" y="10212"/>
            <a:ext cx="5723792" cy="857400"/>
          </a:xfrm>
        </p:spPr>
        <p:txBody>
          <a:bodyPr/>
          <a:lstStyle/>
          <a:p>
            <a:pPr algn="ctr"/>
            <a:r>
              <a:rPr lang="en" dirty="0"/>
              <a:t>Maturing Models Toward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7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05080F4-0B91-A8ED-FCEE-966844E009C3}"/>
              </a:ext>
            </a:extLst>
          </p:cNvPr>
          <p:cNvGrpSpPr/>
          <p:nvPr/>
        </p:nvGrpSpPr>
        <p:grpSpPr>
          <a:xfrm>
            <a:off x="557508" y="938015"/>
            <a:ext cx="8292199" cy="4064230"/>
            <a:chOff x="557508" y="604377"/>
            <a:chExt cx="8292199" cy="4064230"/>
          </a:xfrm>
        </p:grpSpPr>
        <p:graphicFrame>
          <p:nvGraphicFramePr>
            <p:cNvPr id="110" name="Google Shape;110;p17"/>
            <p:cNvGraphicFramePr/>
            <p:nvPr>
              <p:extLst>
                <p:ext uri="{D42A27DB-BD31-4B8C-83A1-F6EECF244321}">
                  <p14:modId xmlns:p14="http://schemas.microsoft.com/office/powerpoint/2010/main" val="75668331"/>
                </p:ext>
              </p:extLst>
            </p:nvPr>
          </p:nvGraphicFramePr>
          <p:xfrm>
            <a:off x="557508" y="1047277"/>
            <a:ext cx="6278440" cy="3098555"/>
          </p:xfrm>
          <a:graphic>
            <a:graphicData uri="http://schemas.openxmlformats.org/drawingml/2006/table">
              <a:tbl>
                <a:tblPr firstRow="1" bandRow="1">
                  <a:noFill/>
                </a:tblPr>
                <a:tblGrid>
                  <a:gridCol w="627844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627844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627844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627844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627844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627844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627844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627844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627844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  <a:gridCol w="627844">
                    <a:extLst>
                      <a:ext uri="{9D8B030D-6E8A-4147-A177-3AD203B41FA5}">
                        <a16:colId xmlns:a16="http://schemas.microsoft.com/office/drawing/2014/main" val="20009"/>
                      </a:ext>
                    </a:extLst>
                  </a:gridCol>
                </a:tblGrid>
                <a:tr h="37593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100" b="0">
                          <a:solidFill>
                            <a:srgbClr val="7F7F7F"/>
                          </a:solidFill>
                        </a:endParaRPr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 gridSpan="4"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200" b="1" dirty="0">
                            <a:solidFill>
                              <a:schemeClr val="dk1"/>
                            </a:solidFill>
                          </a:rPr>
                          <a:t>Research &amp; Development</a:t>
                        </a:r>
                        <a:endParaRPr sz="1100" dirty="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F2F2F2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gridSpan="2"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200" b="1">
                            <a:solidFill>
                              <a:schemeClr val="dk1"/>
                            </a:solidFill>
                          </a:rPr>
                          <a:t>Demonstration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F2F2F2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gridSpan="3"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200" b="1">
                            <a:solidFill>
                              <a:schemeClr val="dk1"/>
                            </a:solidFill>
                          </a:rPr>
                          <a:t>Transition &amp; Operations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F2F2F2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7432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>
                            <a:solidFill>
                              <a:schemeClr val="dk1"/>
                            </a:solidFill>
                          </a:rPr>
                          <a:t>RL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>
                            <a:solidFill>
                              <a:schemeClr val="dk1"/>
                            </a:solidFill>
                          </a:rPr>
                          <a:t>1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 dirty="0">
                            <a:solidFill>
                              <a:schemeClr val="dk1"/>
                            </a:solidFill>
                          </a:rPr>
                          <a:t>2</a:t>
                        </a:r>
                        <a:endParaRPr sz="1100" dirty="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>
                            <a:solidFill>
                              <a:schemeClr val="dk1"/>
                            </a:solidFill>
                          </a:rPr>
                          <a:t>3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>
                            <a:solidFill>
                              <a:schemeClr val="dk1"/>
                            </a:solidFill>
                          </a:rPr>
                          <a:t>4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>
                            <a:solidFill>
                              <a:schemeClr val="dk1"/>
                            </a:solidFill>
                          </a:rPr>
                          <a:t>5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>
                            <a:solidFill>
                              <a:schemeClr val="dk1"/>
                            </a:solidFill>
                          </a:rPr>
                          <a:t>6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>
                            <a:solidFill>
                              <a:schemeClr val="dk1"/>
                            </a:solidFill>
                          </a:rPr>
                          <a:t>7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>
                            <a:solidFill>
                              <a:schemeClr val="dk1"/>
                            </a:solidFill>
                          </a:rPr>
                          <a:t>8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>
                            <a:solidFill>
                              <a:schemeClr val="dk1"/>
                            </a:solidFill>
                          </a:rPr>
                          <a:t>9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818831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1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 gridSpan="7"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200" b="1" dirty="0"/>
                          <a:t>                          </a:t>
                        </a:r>
                        <a:r>
                          <a:rPr lang="en-US" sz="1200" b="1" dirty="0">
                            <a:solidFill>
                              <a:schemeClr val="dk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Universities &amp; Industry</a:t>
                        </a:r>
                        <a:endParaRPr sz="1100" dirty="0"/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gradFill>
                        <a:gsLst>
                          <a:gs pos="0">
                            <a:srgbClr val="2E75B5"/>
                          </a:gs>
                          <a:gs pos="54000">
                            <a:srgbClr val="97BADB"/>
                          </a:gs>
                          <a:gs pos="84000">
                            <a:schemeClr val="lt1"/>
                          </a:gs>
                          <a:gs pos="100000">
                            <a:schemeClr val="lt1"/>
                          </a:gs>
                        </a:gsLst>
                        <a:lin ang="0" scaled="0"/>
                      </a:gra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806494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1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 gridSpan="6"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200" b="1" dirty="0">
                            <a:solidFill>
                              <a:schemeClr val="dk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Proving Grounds  </a:t>
                        </a:r>
                        <a:endParaRPr sz="1100" dirty="0"/>
                      </a:p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200" b="1" dirty="0"/>
                          <a:t>(e.g</a:t>
                        </a:r>
                        <a:r>
                          <a:rPr lang="en-US" sz="1200" b="1" dirty="0">
                            <a:solidFill>
                              <a:schemeClr val="dk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. NASA /NOAA ACE, SWPT)</a:t>
                        </a:r>
                        <a:endParaRPr sz="1100" dirty="0"/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gradFill>
                        <a:gsLst>
                          <a:gs pos="0">
                            <a:schemeClr val="lt1"/>
                          </a:gs>
                          <a:gs pos="2000">
                            <a:schemeClr val="lt1"/>
                          </a:gs>
                          <a:gs pos="43000">
                            <a:srgbClr val="FFD966"/>
                          </a:gs>
                          <a:gs pos="77000">
                            <a:srgbClr val="FFD966"/>
                          </a:gs>
                          <a:gs pos="94000">
                            <a:schemeClr val="lt1"/>
                          </a:gs>
                          <a:gs pos="100000">
                            <a:schemeClr val="lt1"/>
                          </a:gs>
                        </a:gsLst>
                        <a:lin ang="0" scaled="0"/>
                      </a:gra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815344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1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 gridSpan="7"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200" b="1" dirty="0">
                            <a:solidFill>
                              <a:schemeClr val="dk1"/>
                            </a:solidFill>
                            <a:latin typeface="Calibri"/>
                            <a:ea typeface="Calibri"/>
                            <a:cs typeface="Calibri"/>
                            <a:sym typeface="Calibri"/>
                          </a:rPr>
                          <a:t>                   NOAA Space Weather Prediction Testbed</a:t>
                        </a:r>
                        <a:endParaRPr sz="1100" dirty="0"/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gradFill>
                        <a:gsLst>
                          <a:gs pos="0">
                            <a:schemeClr val="lt1"/>
                          </a:gs>
                          <a:gs pos="7000">
                            <a:schemeClr val="lt1"/>
                          </a:gs>
                          <a:gs pos="43000">
                            <a:schemeClr val="accent6"/>
                          </a:gs>
                          <a:gs pos="78000">
                            <a:schemeClr val="accent6"/>
                          </a:gs>
                          <a:gs pos="100000">
                            <a:schemeClr val="accent6"/>
                          </a:gs>
                        </a:gsLst>
                        <a:lin ang="0" scaled="0"/>
                      </a:gra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1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68588" marR="68588" marT="34294" marB="34294" anchor="ctr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  <p:graphicFrame>
          <p:nvGraphicFramePr>
            <p:cNvPr id="111" name="Google Shape;111;p17"/>
            <p:cNvGraphicFramePr/>
            <p:nvPr>
              <p:extLst>
                <p:ext uri="{D42A27DB-BD31-4B8C-83A1-F6EECF244321}">
                  <p14:modId xmlns:p14="http://schemas.microsoft.com/office/powerpoint/2010/main" val="617991123"/>
                </p:ext>
              </p:extLst>
            </p:nvPr>
          </p:nvGraphicFramePr>
          <p:xfrm>
            <a:off x="7124838" y="896635"/>
            <a:ext cx="1724869" cy="3771972"/>
          </p:xfrm>
          <a:graphic>
            <a:graphicData uri="http://schemas.openxmlformats.org/drawingml/2006/table">
              <a:tbl>
                <a:tblPr firstRow="1" bandRow="1">
                  <a:noFill/>
                </a:tblPr>
                <a:tblGrid>
                  <a:gridCol w="438431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28643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27432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 b="0">
                            <a:solidFill>
                              <a:schemeClr val="dk1"/>
                            </a:solidFill>
                          </a:rPr>
                          <a:t>1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100" b="0">
                            <a:solidFill>
                              <a:schemeClr val="dk1"/>
                            </a:solidFill>
                          </a:rPr>
                          <a:t>Basic Research</a:t>
                        </a:r>
                        <a:endParaRPr sz="1100"/>
                      </a:p>
                    </a:txBody>
                    <a:tcPr marL="68588" marR="68588" marT="34294" marB="34294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7432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 b="0">
                            <a:solidFill>
                              <a:schemeClr val="dk1"/>
                            </a:solidFill>
                          </a:rPr>
                          <a:t>2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100" b="0">
                            <a:solidFill>
                              <a:schemeClr val="dk1"/>
                            </a:solidFill>
                          </a:rPr>
                          <a:t>Applied Research</a:t>
                        </a:r>
                        <a:endParaRPr sz="1100"/>
                      </a:p>
                    </a:txBody>
                    <a:tcPr marL="68588" marR="68588" marT="34294" marB="34294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8862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 b="0">
                            <a:solidFill>
                              <a:schemeClr val="dk1"/>
                            </a:solidFill>
                          </a:rPr>
                          <a:t>3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100" b="0">
                            <a:solidFill>
                              <a:schemeClr val="dk1"/>
                            </a:solidFill>
                          </a:rPr>
                          <a:t>Proof-of-Concept Developed</a:t>
                        </a:r>
                        <a:endParaRPr sz="1100"/>
                      </a:p>
                    </a:txBody>
                    <a:tcPr marL="68588" marR="68588" marT="34294" marB="34294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38862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 b="0">
                            <a:solidFill>
                              <a:schemeClr val="dk1"/>
                            </a:solidFill>
                          </a:rPr>
                          <a:t>4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100" b="0">
                            <a:solidFill>
                              <a:schemeClr val="dk1"/>
                            </a:solidFill>
                          </a:rPr>
                          <a:t>Initial Validation Complete</a:t>
                        </a:r>
                        <a:endParaRPr sz="1100"/>
                      </a:p>
                    </a:txBody>
                    <a:tcPr marL="68588" marR="68588" marT="34294" marB="34294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54864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 b="0">
                            <a:solidFill>
                              <a:schemeClr val="dk1"/>
                            </a:solidFill>
                          </a:rPr>
                          <a:t>5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100" b="0">
                            <a:solidFill>
                              <a:schemeClr val="dk1"/>
                            </a:solidFill>
                          </a:rPr>
                          <a:t>Proving Ground Validation Complete</a:t>
                        </a:r>
                        <a:endParaRPr sz="1100"/>
                      </a:p>
                    </a:txBody>
                    <a:tcPr marL="68588" marR="68588" marT="34294" marB="34294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54864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 b="0">
                            <a:solidFill>
                              <a:schemeClr val="dk1"/>
                            </a:solidFill>
                          </a:rPr>
                          <a:t>6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100" b="0">
                            <a:solidFill>
                              <a:schemeClr val="dk1"/>
                            </a:solidFill>
                          </a:rPr>
                          <a:t>Product Running RT in Test Environment</a:t>
                        </a:r>
                        <a:endParaRPr sz="1100"/>
                      </a:p>
                    </a:txBody>
                    <a:tcPr marL="68588" marR="68588" marT="34294" marB="34294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54864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 b="0">
                            <a:solidFill>
                              <a:schemeClr val="dk1"/>
                            </a:solidFill>
                          </a:rPr>
                          <a:t>7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100" b="0">
                            <a:solidFill>
                              <a:schemeClr val="dk1"/>
                            </a:solidFill>
                          </a:rPr>
                          <a:t>Product Running in Staging Environment</a:t>
                        </a:r>
                        <a:endParaRPr sz="1100"/>
                      </a:p>
                    </a:txBody>
                    <a:tcPr marL="68588" marR="68588" marT="34294" marB="34294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38862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 b="0">
                            <a:solidFill>
                              <a:schemeClr val="dk1"/>
                            </a:solidFill>
                          </a:rPr>
                          <a:t>8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100" b="0">
                            <a:solidFill>
                              <a:schemeClr val="dk1"/>
                            </a:solidFill>
                          </a:rPr>
                          <a:t>Stability Tested in Ops Environment</a:t>
                        </a:r>
                        <a:endParaRPr sz="1100"/>
                      </a:p>
                    </a:txBody>
                    <a:tcPr marL="68588" marR="68588" marT="34294" marB="34294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27432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400" b="0">
                            <a:solidFill>
                              <a:schemeClr val="dk1"/>
                            </a:solidFill>
                          </a:rPr>
                          <a:t>9</a:t>
                        </a:r>
                        <a:endParaRPr sz="1100"/>
                      </a:p>
                    </a:txBody>
                    <a:tcPr marL="68588" marR="68588" marT="34294" marB="34294" anchor="ctr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100" b="0">
                            <a:solidFill>
                              <a:schemeClr val="dk1"/>
                            </a:solidFill>
                          </a:rPr>
                          <a:t>Full Operations</a:t>
                        </a:r>
                        <a:endParaRPr sz="1100"/>
                      </a:p>
                    </a:txBody>
                    <a:tcPr marL="68588" marR="68588" marT="34294" marB="34294">
                      <a:lnL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12700" cap="flat" cmpd="sng">
                        <a:solidFill>
                          <a:schemeClr val="dk1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l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</a:tbl>
            </a:graphicData>
          </a:graphic>
        </p:graphicFrame>
        <p:sp>
          <p:nvSpPr>
            <p:cNvPr id="112" name="Google Shape;112;p17"/>
            <p:cNvSpPr txBox="1"/>
            <p:nvPr/>
          </p:nvSpPr>
          <p:spPr>
            <a:xfrm>
              <a:off x="7379531" y="615919"/>
              <a:ext cx="1342350" cy="276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35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RL Activities</a:t>
              </a:r>
              <a:endParaRPr sz="1050" b="1"/>
            </a:p>
          </p:txBody>
        </p:sp>
        <p:sp>
          <p:nvSpPr>
            <p:cNvPr id="113" name="Google Shape;113;p17"/>
            <p:cNvSpPr txBox="1"/>
            <p:nvPr/>
          </p:nvSpPr>
          <p:spPr>
            <a:xfrm>
              <a:off x="2490420" y="604377"/>
              <a:ext cx="2699345" cy="300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Space Weather R2O Progression</a:t>
              </a:r>
              <a:endParaRPr sz="1050"/>
            </a:p>
          </p:txBody>
        </p:sp>
        <p:sp>
          <p:nvSpPr>
            <p:cNvPr id="114" name="Google Shape;114;p17"/>
            <p:cNvSpPr/>
            <p:nvPr/>
          </p:nvSpPr>
          <p:spPr>
            <a:xfrm rot="10800000">
              <a:off x="5475460" y="3020907"/>
              <a:ext cx="188858" cy="290147"/>
            </a:xfrm>
            <a:prstGeom prst="triangle">
              <a:avLst>
                <a:gd name="adj" fmla="val 50000"/>
              </a:avLst>
            </a:prstGeom>
            <a:solidFill>
              <a:srgbClr val="C9C9C9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b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7"/>
            <p:cNvSpPr txBox="1"/>
            <p:nvPr/>
          </p:nvSpPr>
          <p:spPr>
            <a:xfrm>
              <a:off x="5223118" y="2684872"/>
              <a:ext cx="917051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9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Science Briefing &amp; Approval</a:t>
              </a:r>
              <a:endParaRPr sz="1050"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4225928" y="1719423"/>
              <a:ext cx="188858" cy="290147"/>
            </a:xfrm>
            <a:prstGeom prst="triangle">
              <a:avLst>
                <a:gd name="adj" fmla="val 50000"/>
              </a:avLst>
            </a:prstGeom>
            <a:solidFill>
              <a:srgbClr val="C9C9C9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7"/>
            <p:cNvSpPr txBox="1"/>
            <p:nvPr/>
          </p:nvSpPr>
          <p:spPr>
            <a:xfrm>
              <a:off x="3868409" y="2032657"/>
              <a:ext cx="903825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9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Product Running in RT</a:t>
              </a:r>
              <a:endParaRPr sz="1050"/>
            </a:p>
          </p:txBody>
        </p:sp>
        <p:sp>
          <p:nvSpPr>
            <p:cNvPr id="118" name="Google Shape;118;p17"/>
            <p:cNvSpPr txBox="1"/>
            <p:nvPr/>
          </p:nvSpPr>
          <p:spPr>
            <a:xfrm>
              <a:off x="5569888" y="4172381"/>
              <a:ext cx="791135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9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Complete </a:t>
              </a:r>
              <a:endParaRPr sz="1050"/>
            </a:p>
            <a:p>
              <a:pPr algn="ctr"/>
              <a:r>
                <a:rPr lang="en-US" sz="9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Stability Test</a:t>
              </a:r>
              <a:endParaRPr sz="1050"/>
            </a:p>
          </p:txBody>
        </p:sp>
        <p:sp>
          <p:nvSpPr>
            <p:cNvPr id="119" name="Google Shape;119;p17"/>
            <p:cNvSpPr/>
            <p:nvPr/>
          </p:nvSpPr>
          <p:spPr>
            <a:xfrm rot="10800000">
              <a:off x="6102202" y="3029011"/>
              <a:ext cx="188858" cy="290147"/>
            </a:xfrm>
            <a:prstGeom prst="triangle">
              <a:avLst>
                <a:gd name="adj" fmla="val 50000"/>
              </a:avLst>
            </a:prstGeom>
            <a:solidFill>
              <a:srgbClr val="C9C9C9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b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7"/>
            <p:cNvSpPr txBox="1"/>
            <p:nvPr/>
          </p:nvSpPr>
          <p:spPr>
            <a:xfrm>
              <a:off x="6038502" y="2723413"/>
              <a:ext cx="878847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9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Promoted to Full Operations</a:t>
              </a:r>
              <a:endParaRPr sz="1050"/>
            </a:p>
          </p:txBody>
        </p:sp>
        <p:sp>
          <p:nvSpPr>
            <p:cNvPr id="123" name="Google Shape;123;p17"/>
            <p:cNvSpPr/>
            <p:nvPr/>
          </p:nvSpPr>
          <p:spPr>
            <a:xfrm rot="5400000">
              <a:off x="2929305" y="3236563"/>
              <a:ext cx="294154" cy="188860"/>
            </a:xfrm>
            <a:prstGeom prst="flowChartDecision">
              <a:avLst/>
            </a:prstGeom>
            <a:solidFill>
              <a:srgbClr val="C9C9C9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1719535" y="1702713"/>
              <a:ext cx="188858" cy="290147"/>
            </a:xfrm>
            <a:prstGeom prst="triangle">
              <a:avLst>
                <a:gd name="adj" fmla="val 50000"/>
              </a:avLst>
            </a:prstGeom>
            <a:solidFill>
              <a:srgbClr val="C9C9C9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7"/>
            <p:cNvSpPr txBox="1"/>
            <p:nvPr/>
          </p:nvSpPr>
          <p:spPr>
            <a:xfrm>
              <a:off x="1471094" y="1983396"/>
              <a:ext cx="739749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900">
                  <a:solidFill>
                    <a:srgbClr val="F2F2F2"/>
                  </a:solidFill>
                  <a:latin typeface="Calibri"/>
                  <a:ea typeface="Calibri"/>
                  <a:cs typeface="Calibri"/>
                  <a:sym typeface="Calibri"/>
                </a:rPr>
                <a:t>Application Identified</a:t>
              </a:r>
              <a:endParaRPr sz="1050"/>
            </a:p>
          </p:txBody>
        </p:sp>
        <p:sp>
          <p:nvSpPr>
            <p:cNvPr id="126" name="Google Shape;126;p17"/>
            <p:cNvSpPr txBox="1"/>
            <p:nvPr/>
          </p:nvSpPr>
          <p:spPr>
            <a:xfrm>
              <a:off x="2066663" y="3157855"/>
              <a:ext cx="1047825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Documented </a:t>
              </a:r>
              <a:endParaRPr sz="1050" dirty="0"/>
            </a:p>
            <a:p>
              <a:pPr algn="ctr"/>
              <a:r>
                <a:rPr lang="en-US" sz="900" dirty="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Proof-of-Concept</a:t>
              </a:r>
              <a:endParaRPr sz="1050" dirty="0"/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4855952" y="1719379"/>
              <a:ext cx="188858" cy="290147"/>
            </a:xfrm>
            <a:prstGeom prst="triangle">
              <a:avLst>
                <a:gd name="adj" fmla="val 50000"/>
              </a:avLst>
            </a:prstGeom>
            <a:solidFill>
              <a:srgbClr val="C9C9C9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7"/>
            <p:cNvSpPr txBox="1"/>
            <p:nvPr/>
          </p:nvSpPr>
          <p:spPr>
            <a:xfrm>
              <a:off x="4800810" y="1997882"/>
              <a:ext cx="1237693" cy="346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9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Service Change notice for public product</a:t>
              </a:r>
              <a:endParaRPr sz="1050"/>
            </a:p>
          </p:txBody>
        </p:sp>
        <p:sp>
          <p:nvSpPr>
            <p:cNvPr id="129" name="Google Shape;129;p17"/>
            <p:cNvSpPr txBox="1"/>
            <p:nvPr/>
          </p:nvSpPr>
          <p:spPr>
            <a:xfrm>
              <a:off x="3066395" y="2201176"/>
              <a:ext cx="878850" cy="484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Code Delivered to Proving Ground</a:t>
              </a:r>
              <a:endParaRPr sz="1050">
                <a:solidFill>
                  <a:schemeClr val="lt1"/>
                </a:solidFill>
              </a:endParaRPr>
            </a:p>
          </p:txBody>
        </p:sp>
        <p:sp>
          <p:nvSpPr>
            <p:cNvPr id="130" name="Google Shape;130;p17"/>
            <p:cNvSpPr/>
            <p:nvPr/>
          </p:nvSpPr>
          <p:spPr>
            <a:xfrm rot="5400000">
              <a:off x="3549658" y="2431569"/>
              <a:ext cx="294154" cy="188860"/>
            </a:xfrm>
            <a:prstGeom prst="flowChartDecision">
              <a:avLst/>
            </a:prstGeom>
            <a:solidFill>
              <a:srgbClr val="C9C9C9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75A168F-A8F5-828E-34A3-366C49C0E6A3}"/>
              </a:ext>
            </a:extLst>
          </p:cNvPr>
          <p:cNvSpPr txBox="1">
            <a:spLocks/>
          </p:cNvSpPr>
          <p:nvPr/>
        </p:nvSpPr>
        <p:spPr>
          <a:xfrm>
            <a:off x="1759503" y="34091"/>
            <a:ext cx="5627077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1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1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1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1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1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1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1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100"/>
              <a:buFont typeface="Calibri"/>
              <a:buNone/>
              <a:defRPr sz="2800" b="1" i="0" u="none" strike="noStrike" cap="none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" sz="2800" dirty="0"/>
              <a:t>Maturing Models Toward Operations</a:t>
            </a:r>
            <a:endParaRPr lang="en-US" sz="28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B59937C-61CB-5A9C-437C-A128A24A1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895" y="27432"/>
            <a:ext cx="822960" cy="8229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4E043-CC0B-9C66-89C3-B7F8ACC5E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740" y="1138366"/>
            <a:ext cx="8709600" cy="3890834"/>
          </a:xfrm>
        </p:spPr>
        <p:txBody>
          <a:bodyPr/>
          <a:lstStyle/>
          <a:p>
            <a:pPr marL="0" lvl="1" indent="0">
              <a:buNone/>
            </a:pPr>
            <a:r>
              <a:rPr lang="en-US" b="1" dirty="0"/>
              <a:t>What constitutes readiness for transition to Proving Grounds (RL5)?</a:t>
            </a:r>
          </a:p>
          <a:p>
            <a:pPr marL="285750" lvl="1" indent="-285750">
              <a:spcBef>
                <a:spcPts val="0"/>
              </a:spcBef>
            </a:pPr>
            <a:r>
              <a:rPr lang="en-US" sz="1600" dirty="0"/>
              <a:t>Substantial preliminary V&amp;V undertaken - </a:t>
            </a:r>
            <a:r>
              <a:rPr lang="en-US" sz="1600" i="1" dirty="0"/>
              <a:t>Modern software dev practices greatly expedite this process</a:t>
            </a:r>
          </a:p>
          <a:p>
            <a:pPr marL="742950" lvl="2" indent="-285750">
              <a:spcBef>
                <a:spcPts val="0"/>
              </a:spcBef>
            </a:pPr>
            <a:r>
              <a:rPr lang="en-US" dirty="0"/>
              <a:t>Illustration that capability meets operational need – improves upon existing or provides new capability</a:t>
            </a:r>
          </a:p>
          <a:p>
            <a:pPr marL="742950" lvl="2" indent="-285750">
              <a:spcBef>
                <a:spcPts val="0"/>
              </a:spcBef>
            </a:pPr>
            <a:r>
              <a:rPr lang="en-US" u="sng" dirty="0"/>
              <a:t>Repeatable</a:t>
            </a:r>
            <a:r>
              <a:rPr lang="en-US" dirty="0"/>
              <a:t> vs Reproducible - How portable is code? Migration to other architectures, compilers, OSs is inevitable</a:t>
            </a:r>
          </a:p>
          <a:p>
            <a:pPr marL="742950" lvl="2" indent="-285750">
              <a:spcBef>
                <a:spcPts val="0"/>
              </a:spcBef>
            </a:pPr>
            <a:r>
              <a:rPr lang="en-US" dirty="0"/>
              <a:t>Built-in Unit tests, Regressions tests, CI all very valuable here</a:t>
            </a:r>
          </a:p>
          <a:p>
            <a:pPr marL="285750" lvl="1" indent="-285750">
              <a:spcBef>
                <a:spcPts val="0"/>
              </a:spcBef>
            </a:pPr>
            <a:r>
              <a:rPr lang="en-US" sz="1600" dirty="0"/>
              <a:t>Prelim CONOPS and prototype product(s) available - illustrates feasible real time execution and associated latencies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Draft Transition Plan developed (preliminary description of full scope of path to ops – is the potential afforded worth cost to implement?)</a:t>
            </a:r>
          </a:p>
          <a:p>
            <a:pPr marL="742950" lvl="2" indent="-2857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Identify target implementation environment and governing standards</a:t>
            </a:r>
          </a:p>
          <a:p>
            <a:pPr marL="742950" lvl="2" indent="-28575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Describe critical software dependencies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0932B-889F-DD00-4E5C-204445FC0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895" y="27432"/>
            <a:ext cx="822960" cy="822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DF4E2F-F205-6362-D0EC-C36F581C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104" y="10212"/>
            <a:ext cx="5723792" cy="857400"/>
          </a:xfrm>
        </p:spPr>
        <p:txBody>
          <a:bodyPr/>
          <a:lstStyle/>
          <a:p>
            <a:pPr algn="ctr"/>
            <a:r>
              <a:rPr lang="en" dirty="0"/>
              <a:t>Maturing Models Toward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903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4E043-CC0B-9C66-89C3-B7F8ACC5E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740" y="1138366"/>
            <a:ext cx="8709600" cy="3890834"/>
          </a:xfrm>
        </p:spPr>
        <p:txBody>
          <a:bodyPr/>
          <a:lstStyle/>
          <a:p>
            <a:pPr marL="0" lvl="1" indent="0">
              <a:buNone/>
            </a:pPr>
            <a:r>
              <a:rPr lang="en-US" b="1" dirty="0"/>
              <a:t>Benchmarks and Baselines</a:t>
            </a:r>
            <a:endParaRPr lang="en-US" sz="1600" b="1" dirty="0"/>
          </a:p>
          <a:p>
            <a:pPr marL="0" lvl="1" indent="0">
              <a:buNone/>
            </a:pPr>
            <a:r>
              <a:rPr lang="en-US" dirty="0"/>
              <a:t>Illustration that a new capability improves predictive skill requires comparison to baseline performance (existing capability)</a:t>
            </a:r>
          </a:p>
          <a:p>
            <a:r>
              <a:rPr lang="en-US" sz="1600" dirty="0"/>
              <a:t>Establishment of Benchmark datasets can expedite determination of skill, but care should be taken</a:t>
            </a:r>
          </a:p>
          <a:p>
            <a:pPr lvl="1"/>
            <a:r>
              <a:rPr lang="en-US" sz="1400" dirty="0"/>
              <a:t>Should be as balanced as possible across phenomena of interest</a:t>
            </a:r>
          </a:p>
          <a:p>
            <a:pPr lvl="1"/>
            <a:r>
              <a:rPr lang="en-US" sz="1400" dirty="0"/>
              <a:t>Too small – encourages overfitting of models</a:t>
            </a:r>
          </a:p>
          <a:p>
            <a:pPr lvl="1"/>
            <a:r>
              <a:rPr lang="en-US" sz="1400" dirty="0"/>
              <a:t>Perhaps better to establish robust sets and pull randomized subsets for testing</a:t>
            </a:r>
          </a:p>
          <a:p>
            <a:r>
              <a:rPr lang="en-US" sz="1600" dirty="0"/>
              <a:t>SWPC aims to expand and update performance metrics for existing operational capabilities to facilitate R2O2R efforts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0932B-889F-DD00-4E5C-204445FC0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895" y="27432"/>
            <a:ext cx="822960" cy="822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328F4B-C328-51DD-D1B2-C6E7D826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104" y="10212"/>
            <a:ext cx="5723792" cy="857400"/>
          </a:xfrm>
        </p:spPr>
        <p:txBody>
          <a:bodyPr/>
          <a:lstStyle/>
          <a:p>
            <a:pPr algn="ctr"/>
            <a:r>
              <a:rPr lang="en" dirty="0"/>
              <a:t>Maturing Models Toward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13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4E043-CC0B-9C66-89C3-B7F8ACC5E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740" y="1138366"/>
            <a:ext cx="8709600" cy="3890834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“Essential Space Environment Quantities” (ESEQs) </a:t>
            </a:r>
            <a:r>
              <a:rPr lang="en-US" dirty="0"/>
              <a:t>– Quantities indicative of phenomena of interest</a:t>
            </a:r>
          </a:p>
          <a:p>
            <a:r>
              <a:rPr lang="en-US" sz="1600" dirty="0"/>
              <a:t>Valuable in establishing targets for quantifying model skill</a:t>
            </a:r>
          </a:p>
          <a:p>
            <a:r>
              <a:rPr lang="en-US" sz="1600" dirty="0"/>
              <a:t>Examples:</a:t>
            </a:r>
          </a:p>
          <a:p>
            <a:pPr lvl="1"/>
            <a:r>
              <a:rPr lang="en-US" sz="1400" dirty="0"/>
              <a:t>Solar/Solar Wind – density, B, CME arrival (which quantity?)</a:t>
            </a:r>
          </a:p>
          <a:p>
            <a:pPr lvl="1"/>
            <a:r>
              <a:rPr lang="en-US" sz="1400" dirty="0"/>
              <a:t>SEPs – onset, intensity, duration</a:t>
            </a:r>
          </a:p>
          <a:p>
            <a:pPr lvl="1"/>
            <a:r>
              <a:rPr lang="en-US" sz="1400" dirty="0" err="1"/>
              <a:t>Geospace</a:t>
            </a:r>
            <a:r>
              <a:rPr lang="en-US" sz="1400" dirty="0"/>
              <a:t> – </a:t>
            </a:r>
            <a:r>
              <a:rPr lang="en-US" sz="1400" dirty="0" err="1"/>
              <a:t>Kp</a:t>
            </a:r>
            <a:r>
              <a:rPr lang="en-US" sz="1400" dirty="0"/>
              <a:t>, </a:t>
            </a:r>
            <a:r>
              <a:rPr lang="en-US" sz="1400" dirty="0" err="1"/>
              <a:t>Dst</a:t>
            </a:r>
            <a:r>
              <a:rPr lang="en-US" sz="1400" dirty="0"/>
              <a:t>, dB/dt</a:t>
            </a:r>
          </a:p>
          <a:p>
            <a:pPr lvl="1"/>
            <a:r>
              <a:rPr lang="en-US" sz="1400" dirty="0"/>
              <a:t>Ionosphere – Total Electron Content, Max Useable Freq, Neutral density</a:t>
            </a:r>
          </a:p>
          <a:p>
            <a:r>
              <a:rPr lang="en-US" sz="1600" dirty="0"/>
              <a:t>May provide means of automating comparisons for early V&amp;V</a:t>
            </a:r>
          </a:p>
          <a:p>
            <a:endParaRPr lang="en-US" sz="1600" dirty="0"/>
          </a:p>
          <a:p>
            <a:pPr marL="139700" indent="0">
              <a:buNone/>
            </a:pPr>
            <a:r>
              <a:rPr lang="en-US" i="1" dirty="0"/>
              <a:t>Particular care should be taken to ensure such targeted quantities align with forecasting methodologies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0932B-889F-DD00-4E5C-204445FC0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895" y="27432"/>
            <a:ext cx="822960" cy="822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821A31-5774-F2D5-B408-8A2B15ADC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104" y="10212"/>
            <a:ext cx="5723792" cy="857400"/>
          </a:xfrm>
        </p:spPr>
        <p:txBody>
          <a:bodyPr/>
          <a:lstStyle/>
          <a:p>
            <a:pPr algn="ctr"/>
            <a:r>
              <a:rPr lang="en" dirty="0"/>
              <a:t>Maturing Models Toward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38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7A94C-95CD-AFD6-BEC9-435452107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740" y="1200150"/>
            <a:ext cx="8709600" cy="3943349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Key Takeaways</a:t>
            </a:r>
          </a:p>
          <a:p>
            <a:r>
              <a:rPr lang="en-US" dirty="0"/>
              <a:t>CCMC is a key partner in facilitating the evaluation of models for potential advancement into </a:t>
            </a:r>
            <a:r>
              <a:rPr lang="en-US" dirty="0" err="1"/>
              <a:t>SWx</a:t>
            </a:r>
            <a:r>
              <a:rPr lang="en-US" dirty="0"/>
              <a:t> Proving Grounds</a:t>
            </a:r>
          </a:p>
          <a:p>
            <a:r>
              <a:rPr lang="en-US" dirty="0"/>
              <a:t>Communication between operations and research throughout the R2O2R cycle is fundamental to accelerating improved </a:t>
            </a:r>
            <a:r>
              <a:rPr lang="en-US" dirty="0" err="1"/>
              <a:t>SWx</a:t>
            </a:r>
            <a:r>
              <a:rPr lang="en-US" dirty="0"/>
              <a:t> forecasting</a:t>
            </a:r>
          </a:p>
          <a:p>
            <a:r>
              <a:rPr lang="en-US" dirty="0"/>
              <a:t>Modern software development practices are beneficial to everyone</a:t>
            </a:r>
          </a:p>
          <a:p>
            <a:r>
              <a:rPr lang="en-US" dirty="0"/>
              <a:t>High level of code portability is critical</a:t>
            </a:r>
          </a:p>
          <a:p>
            <a:r>
              <a:rPr lang="en-US" dirty="0"/>
              <a:t>Cultivation of strong collaborative relationships plays a vital role in advancing R2O2R process and </a:t>
            </a:r>
            <a:r>
              <a:rPr lang="en-US" dirty="0" err="1"/>
              <a:t>SWx</a:t>
            </a:r>
            <a:r>
              <a:rPr lang="en-US" dirty="0"/>
              <a:t> capabilities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78B91-691A-F386-EFDC-C03BF305C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895" y="27432"/>
            <a:ext cx="822960" cy="8229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E7EF3F-F29B-1E81-701E-C5B0A6506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104" y="10212"/>
            <a:ext cx="5723792" cy="857400"/>
          </a:xfrm>
        </p:spPr>
        <p:txBody>
          <a:bodyPr/>
          <a:lstStyle/>
          <a:p>
            <a:pPr algn="ctr"/>
            <a:r>
              <a:rPr lang="en" dirty="0"/>
              <a:t>Maturing Models Toward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4733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7B9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12005</TotalTime>
  <Words>734</Words>
  <Application>Microsoft Macintosh PowerPoint</Application>
  <PresentationFormat>On-screen Show (16:9)</PresentationFormat>
  <Paragraphs>107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Simple Light</vt:lpstr>
      <vt:lpstr>Maturing Models Toward Operations</vt:lpstr>
      <vt:lpstr>PowerPoint Presentation</vt:lpstr>
      <vt:lpstr>Maturing Models Toward Operations</vt:lpstr>
      <vt:lpstr>PowerPoint Presentation</vt:lpstr>
      <vt:lpstr>Maturing Models Toward Operations</vt:lpstr>
      <vt:lpstr>Maturing Models Toward Operations</vt:lpstr>
      <vt:lpstr>Maturing Models Toward Operations</vt:lpstr>
      <vt:lpstr>Maturing Models Toward Operations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Ensemble Modeling</dc:title>
  <cp:lastModifiedBy>Eric Adamson</cp:lastModifiedBy>
  <cp:revision>8</cp:revision>
  <dcterms:modified xsi:type="dcterms:W3CDTF">2022-06-09T03:14:26Z</dcterms:modified>
</cp:coreProperties>
</file>