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97" r:id="rId3"/>
    <p:sldId id="296" r:id="rId4"/>
    <p:sldId id="258" r:id="rId5"/>
    <p:sldId id="261" r:id="rId6"/>
    <p:sldId id="323" r:id="rId7"/>
    <p:sldId id="324" r:id="rId8"/>
    <p:sldId id="278" r:id="rId9"/>
    <p:sldId id="306" r:id="rId10"/>
    <p:sldId id="319" r:id="rId11"/>
    <p:sldId id="321" r:id="rId12"/>
    <p:sldId id="32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3"/>
  </p:normalViewPr>
  <p:slideViewPr>
    <p:cSldViewPr snapToGrid="0" snapToObjects="1">
      <p:cViewPr varScale="1">
        <p:scale>
          <a:sx n="90" d="100"/>
          <a:sy n="90" d="100"/>
        </p:scale>
        <p:origin x="17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2FC1E-5A1D-1846-922A-9B1FC67D546F}" type="datetimeFigureOut">
              <a:rPr lang="en-US" smtClean="0"/>
              <a:t>6/9/22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3259A-7D71-3641-A5F2-13673737E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6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Analyze charged particle trajectories moving in plasma 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Post processing tool: use pre-calculated plasma and magnetic field</a:t>
            </a:r>
          </a:p>
          <a:p>
            <a:pPr marL="742950" lvl="1" indent="-285750">
              <a:buFont typeface="Lucida Grande"/>
              <a:buChar char="-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Import of the plasma flow simulations into AMPS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Time-dependent results of the plasma modeling is saved in files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/>
              <a:t>Kameleon</a:t>
            </a:r>
            <a:r>
              <a:rPr lang="en-US" dirty="0"/>
              <a:t> is used for interpolating of the plasma model into AMPS’ mesh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Results provided by AMPS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Individual particle trajectories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Samples of the distribution functions</a:t>
            </a:r>
          </a:p>
          <a:p>
            <a:pPr marL="742950" lvl="1" indent="-285750">
              <a:buFont typeface="Lucida Grande"/>
              <a:buChar char="-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Particle trajectory integration in AMPS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Boris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Guiding center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Particle tracking along a magnetic field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3259A-7D71-3641-A5F2-13673737E9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76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4E1B0-19D7-C845-8468-D91F1E16D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16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517166-0E98-8F43-B7BC-E74A34F1F68C}" type="datetimeFigureOut">
              <a:rPr lang="en-US" smtClean="0"/>
              <a:t>6/9/22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4E1B0-19D7-C845-8468-D91F1E16D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75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517166-0E98-8F43-B7BC-E74A34F1F68C}" type="datetimeFigureOut">
              <a:rPr lang="en-US" smtClean="0"/>
              <a:t>6/9/22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4E1B0-19D7-C845-8468-D91F1E16D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8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517166-0E98-8F43-B7BC-E74A34F1F68C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4E1B0-19D7-C845-8468-D91F1E16D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91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517166-0E98-8F43-B7BC-E74A34F1F68C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4E1B0-19D7-C845-8468-D91F1E16D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7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391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7510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448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61435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517166-0E98-8F43-B7BC-E74A34F1F68C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4E1B0-19D7-C845-8468-D91F1E16D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01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517166-0E98-8F43-B7BC-E74A34F1F68C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4E1B0-19D7-C845-8468-D91F1E16D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08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517166-0E98-8F43-B7BC-E74A34F1F68C}" type="datetimeFigureOut">
              <a:rPr lang="en-US" smtClean="0"/>
              <a:t>6/9/22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4E1B0-19D7-C845-8468-D91F1E16D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5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517166-0E98-8F43-B7BC-E74A34F1F68C}" type="datetimeFigureOut">
              <a:rPr lang="en-US" smtClean="0"/>
              <a:t>6/9/22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4E1B0-19D7-C845-8468-D91F1E16D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64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517166-0E98-8F43-B7BC-E74A34F1F68C}" type="datetimeFigureOut">
              <a:rPr lang="en-US" smtClean="0"/>
              <a:t>6/9/22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4E1B0-19D7-C845-8468-D91F1E16D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90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517166-0E98-8F43-B7BC-E74A34F1F68C}" type="datetimeFigureOut">
              <a:rPr lang="en-US" smtClean="0"/>
              <a:t>6/9/22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4E1B0-19D7-C845-8468-D91F1E16D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6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72249"/>
          </a:solidFill>
          <a:ln w="1270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120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258308"/>
            <a:ext cx="9144000" cy="0"/>
          </a:xfrm>
          <a:prstGeom prst="line">
            <a:avLst/>
          </a:prstGeom>
          <a:ln w="127000">
            <a:solidFill>
              <a:srgbClr val="F8D7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0" y="652703"/>
            <a:ext cx="9144000" cy="114300"/>
          </a:xfrm>
          <a:prstGeom prst="rect">
            <a:avLst/>
          </a:prstGeom>
          <a:solidFill>
            <a:srgbClr val="072249"/>
          </a:solidFill>
          <a:ln w="1270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120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09853"/>
            <a:ext cx="9144000" cy="0"/>
          </a:xfrm>
          <a:prstGeom prst="line">
            <a:avLst/>
          </a:prstGeom>
          <a:ln w="38100">
            <a:solidFill>
              <a:srgbClr val="F8D7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640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880065"/>
            <a:ext cx="8229600" cy="524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6" descr="CoE-CLASP-horiz-reverse-PMS.eps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7" y="6396536"/>
            <a:ext cx="4868357" cy="39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36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Simulation of SEPs in geospace with SWMF/AMPS 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Valeriy Tenishev</a:t>
            </a:r>
          </a:p>
        </p:txBody>
      </p:sp>
    </p:spTree>
    <p:extLst>
      <p:ext uri="{BB962C8B-B14F-4D97-AF65-F5344CB8AC3E}">
        <p14:creationId xmlns:p14="http://schemas.microsoft.com/office/powerpoint/2010/main" val="1899397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DAE2E-0D02-9343-89D7-EF166D6C5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Energy Spectrum of SEPs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1EA912-1422-6646-9D74-28FEFC6F8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8" t="6685" r="8480" b="4327"/>
          <a:stretch/>
        </p:blipFill>
        <p:spPr>
          <a:xfrm>
            <a:off x="214852" y="2332837"/>
            <a:ext cx="4137695" cy="3357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6315BC-79CE-F642-9FC8-1F4D65DE5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3" t="7213" r="8771" b="3310"/>
          <a:stretch/>
        </p:blipFill>
        <p:spPr>
          <a:xfrm>
            <a:off x="4572000" y="2332837"/>
            <a:ext cx="4333462" cy="353921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97B1FA-3200-B74B-9074-A47448195A56}"/>
              </a:ext>
            </a:extLst>
          </p:cNvPr>
          <p:cNvCxnSpPr>
            <a:cxnSpLocks/>
          </p:cNvCxnSpPr>
          <p:nvPr/>
        </p:nvCxnSpPr>
        <p:spPr>
          <a:xfrm>
            <a:off x="4506097" y="2215978"/>
            <a:ext cx="0" cy="3739979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4956FFD-10A7-3C4E-B677-6AF2FD7C131D}"/>
              </a:ext>
            </a:extLst>
          </p:cNvPr>
          <p:cNvSpPr txBox="1"/>
          <p:nvPr/>
        </p:nvSpPr>
        <p:spPr>
          <a:xfrm>
            <a:off x="214852" y="1052034"/>
            <a:ext cx="90052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Event: 2017-09-09 - 2017-09-12</a:t>
            </a:r>
          </a:p>
          <a:p>
            <a:endParaRPr lang="en-US" sz="2000" dirty="0"/>
          </a:p>
          <a:p>
            <a:r>
              <a:rPr lang="en-US" sz="2000" dirty="0"/>
              <a:t>Energy spectrum of SEPs outside of the Earth’s magnetosphere calculated with </a:t>
            </a:r>
            <a:r>
              <a:rPr lang="en-US" sz="2000" dirty="0" err="1"/>
              <a:t>iPATH</a:t>
            </a:r>
            <a:endParaRPr lang="en-US" sz="20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29D8C4-5F0B-EBA3-B9EE-36904E8437B5}"/>
              </a:ext>
            </a:extLst>
          </p:cNvPr>
          <p:cNvSpPr txBox="1">
            <a:spLocks/>
          </p:cNvSpPr>
          <p:nvPr/>
        </p:nvSpPr>
        <p:spPr>
          <a:xfrm>
            <a:off x="6741935" y="6352123"/>
            <a:ext cx="24020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Valeriy Tenishev</a:t>
            </a:r>
          </a:p>
          <a:p>
            <a:r>
              <a:rPr lang="en-US" dirty="0"/>
              <a:t>CCMC Workshop, 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807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CDC85-05C3-AC48-9AE8-64BF690FC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Simulated distribution of SEPs in geospace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100B96-F6CE-964E-8AB4-6BB6E468E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7" t="9840" r="11754" b="1950"/>
          <a:stretch/>
        </p:blipFill>
        <p:spPr>
          <a:xfrm>
            <a:off x="319627" y="1671520"/>
            <a:ext cx="4252373" cy="38706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8F955F-D5AE-5546-875B-03881E010842}"/>
              </a:ext>
            </a:extLst>
          </p:cNvPr>
          <p:cNvSpPr txBox="1"/>
          <p:nvPr/>
        </p:nvSpPr>
        <p:spPr>
          <a:xfrm>
            <a:off x="1672683" y="5642518"/>
            <a:ext cx="17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 the event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1CB99C-AF27-4E43-8F42-D705F4D193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8" t="8829" r="11036" b="2355"/>
          <a:stretch/>
        </p:blipFill>
        <p:spPr>
          <a:xfrm>
            <a:off x="4739268" y="1635942"/>
            <a:ext cx="4315522" cy="39062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51E3A8-B591-7147-B834-7D1A7A37D185}"/>
              </a:ext>
            </a:extLst>
          </p:cNvPr>
          <p:cNvSpPr txBox="1"/>
          <p:nvPr/>
        </p:nvSpPr>
        <p:spPr>
          <a:xfrm>
            <a:off x="6073697" y="5642518"/>
            <a:ext cx="2525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phase of the event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44D729-CCF6-714D-AE2A-3A4E537479AE}"/>
              </a:ext>
            </a:extLst>
          </p:cNvPr>
          <p:cNvSpPr txBox="1"/>
          <p:nvPr/>
        </p:nvSpPr>
        <p:spPr>
          <a:xfrm>
            <a:off x="319627" y="877876"/>
            <a:ext cx="7400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Event: 2017-09-09 - 2017-09-12</a:t>
            </a:r>
            <a:endParaRPr lang="en-US" sz="1400" dirty="0"/>
          </a:p>
          <a:p>
            <a:r>
              <a:rPr lang="en-US" sz="2000" dirty="0"/>
              <a:t>Density of the energetic particles increased by an order of magnitude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2BD08E-1DE3-C94E-90CF-8689DE4F6720}"/>
              </a:ext>
            </a:extLst>
          </p:cNvPr>
          <p:cNvCxnSpPr>
            <a:cxnSpLocks/>
          </p:cNvCxnSpPr>
          <p:nvPr/>
        </p:nvCxnSpPr>
        <p:spPr>
          <a:xfrm>
            <a:off x="4739268" y="1585762"/>
            <a:ext cx="0" cy="3739979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F92F544-A70B-19E2-E5BD-3F97FF647B81}"/>
              </a:ext>
            </a:extLst>
          </p:cNvPr>
          <p:cNvSpPr txBox="1">
            <a:spLocks/>
          </p:cNvSpPr>
          <p:nvPr/>
        </p:nvSpPr>
        <p:spPr>
          <a:xfrm>
            <a:off x="6741935" y="6352123"/>
            <a:ext cx="24020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Valeriy Tenishev</a:t>
            </a:r>
          </a:p>
          <a:p>
            <a:r>
              <a:rPr lang="en-US" dirty="0"/>
              <a:t>CCMC Workshop, 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336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A5BBA-4864-6B4F-A2CA-5AF3462DB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A597B4-5CB4-DF47-8D38-CE2E7275B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76" t="4984" r="3314" b="4099"/>
          <a:stretch/>
        </p:blipFill>
        <p:spPr>
          <a:xfrm>
            <a:off x="347241" y="1009994"/>
            <a:ext cx="4583662" cy="4300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6B8FE7-3C57-8842-AB4A-1FB806DC5775}"/>
              </a:ext>
            </a:extLst>
          </p:cNvPr>
          <p:cNvSpPr txBox="1"/>
          <p:nvPr/>
        </p:nvSpPr>
        <p:spPr>
          <a:xfrm>
            <a:off x="347241" y="5310237"/>
            <a:ext cx="4201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Structure of energetic particles' density in geospace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E3ED4-12AA-5449-BC0C-4C020ED0F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8850" y="1352579"/>
            <a:ext cx="4166887" cy="4525963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sz="2400" dirty="0"/>
              <a:t>Kinetic effects dominates distribution of  energetic particles in geospace</a:t>
            </a:r>
          </a:p>
          <a:p>
            <a:endParaRPr lang="en-US" sz="1000" dirty="0"/>
          </a:p>
          <a:p>
            <a:r>
              <a:rPr lang="en-US" sz="2400" dirty="0"/>
              <a:t>Combination of SWMF/AMPS + SWMF/BATSRUS codes provides capabilities for modeling SEPs and GCRs in geospace</a:t>
            </a:r>
          </a:p>
          <a:p>
            <a:endParaRPr lang="en-US" sz="1000" dirty="0"/>
          </a:p>
          <a:p>
            <a:r>
              <a:rPr lang="en-US" sz="2400" dirty="0"/>
              <a:t>The content of SEPs can exabit a major density increase during a SEP event</a:t>
            </a:r>
          </a:p>
          <a:p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FFBD2-900B-A17E-3FD0-15DE53A633FE}"/>
              </a:ext>
            </a:extLst>
          </p:cNvPr>
          <p:cNvSpPr txBox="1">
            <a:spLocks/>
          </p:cNvSpPr>
          <p:nvPr/>
        </p:nvSpPr>
        <p:spPr>
          <a:xfrm>
            <a:off x="6741935" y="6352123"/>
            <a:ext cx="24020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Valeriy Tenishev</a:t>
            </a:r>
          </a:p>
          <a:p>
            <a:r>
              <a:rPr lang="en-US" dirty="0"/>
              <a:t>CCMC Workshop, 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440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188A7-0EE3-6CD7-6751-5342527C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Effects due to SEPS in geospace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CAB05-174B-9E12-4A8F-188A1757E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33450"/>
            <a:ext cx="8839200" cy="49911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F7F96E-23FD-9D94-0877-D57CCDF7E43E}"/>
              </a:ext>
            </a:extLst>
          </p:cNvPr>
          <p:cNvSpPr txBox="1">
            <a:spLocks/>
          </p:cNvSpPr>
          <p:nvPr/>
        </p:nvSpPr>
        <p:spPr>
          <a:xfrm>
            <a:off x="6741935" y="6352123"/>
            <a:ext cx="24020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Valeriy Tenishev</a:t>
            </a:r>
          </a:p>
          <a:p>
            <a:r>
              <a:rPr lang="en-US" dirty="0"/>
              <a:t>CCMC Workshop, 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86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994F7-86FA-B701-DE57-716EDEE62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Variability of SEPs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AB5AB-9135-38D2-925F-11669E237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963613"/>
            <a:ext cx="6362700" cy="444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043568-7730-0C35-780F-58313C233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7883"/>
            <a:ext cx="9144000" cy="7130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AC3DBB-0D3A-A3B3-7BCD-C15C764937ED}"/>
              </a:ext>
            </a:extLst>
          </p:cNvPr>
          <p:cNvSpPr txBox="1"/>
          <p:nvPr/>
        </p:nvSpPr>
        <p:spPr>
          <a:xfrm>
            <a:off x="1714500" y="5322885"/>
            <a:ext cx="56959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AD5AB-362B-4ADE-8727-F42D0CD21CA3}"/>
              </a:ext>
            </a:extLst>
          </p:cNvPr>
          <p:cNvSpPr txBox="1"/>
          <p:nvPr/>
        </p:nvSpPr>
        <p:spPr>
          <a:xfrm>
            <a:off x="185738" y="5537883"/>
            <a:ext cx="4429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635457-2168-484A-CA07-8443FB3E0CF7}"/>
              </a:ext>
            </a:extLst>
          </p:cNvPr>
          <p:cNvSpPr txBox="1">
            <a:spLocks/>
          </p:cNvSpPr>
          <p:nvPr/>
        </p:nvSpPr>
        <p:spPr>
          <a:xfrm>
            <a:off x="6741935" y="6352123"/>
            <a:ext cx="24020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Valeriy Tenishev</a:t>
            </a:r>
          </a:p>
          <a:p>
            <a:r>
              <a:rPr lang="en-US" dirty="0"/>
              <a:t>CCMC Workshop, 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596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BC7AB-FE75-3075-9666-0A090E6D6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AMPS in CCMC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8983A-1338-8CC5-3978-EC36063C4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973"/>
            <a:ext cx="9144000" cy="467205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B7945-1D50-F773-D9AF-CA866EC98712}"/>
              </a:ext>
            </a:extLst>
          </p:cNvPr>
          <p:cNvSpPr txBox="1">
            <a:spLocks/>
          </p:cNvSpPr>
          <p:nvPr/>
        </p:nvSpPr>
        <p:spPr>
          <a:xfrm>
            <a:off x="6741935" y="6352123"/>
            <a:ext cx="24020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Valeriy Tenishev</a:t>
            </a:r>
          </a:p>
          <a:p>
            <a:r>
              <a:rPr lang="en-US" dirty="0"/>
              <a:t>CCMC Workshop, 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3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AMPS in CCMC</a:t>
            </a:r>
          </a:p>
        </p:txBody>
      </p:sp>
      <p:pic>
        <p:nvPicPr>
          <p:cNvPr id="3" name="MyMovie-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739" r="37072"/>
          <a:stretch/>
        </p:blipFill>
        <p:spPr>
          <a:xfrm>
            <a:off x="4963262" y="1532921"/>
            <a:ext cx="3941064" cy="40168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23710"/>
            <a:ext cx="5178779" cy="498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Analyze charged particle trajectories moving in plasma 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Post processing tool: use pre-calculated plasma and magnetic field</a:t>
            </a:r>
          </a:p>
          <a:p>
            <a:pPr marL="742950" lvl="1" indent="-285750">
              <a:buFont typeface="Lucida Grande"/>
              <a:buChar char="-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Import of the plasma flow simulations into AMPS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Time-dependent results of the plasma modeling is saved in files 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Output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Individual particle trajectories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Samples of the distribution functions</a:t>
            </a:r>
          </a:p>
          <a:p>
            <a:pPr marL="742950" lvl="1" indent="-285750">
              <a:buFont typeface="Lucida Grande"/>
              <a:buChar char="-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Particle trajectory integration in AMPS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Trajectory affected by the Lorentz force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Particle tracking along a magnetic field line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CB1D76-FB75-6CB6-D4AD-DCFC08F2D604}"/>
              </a:ext>
            </a:extLst>
          </p:cNvPr>
          <p:cNvSpPr txBox="1">
            <a:spLocks/>
          </p:cNvSpPr>
          <p:nvPr/>
        </p:nvSpPr>
        <p:spPr>
          <a:xfrm>
            <a:off x="6741935" y="6352123"/>
            <a:ext cx="24020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Valeriy Tenishev</a:t>
            </a:r>
          </a:p>
          <a:p>
            <a:r>
              <a:rPr lang="en-US" dirty="0"/>
              <a:t>CCMC Workshop, 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15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E718-016A-F838-54FF-4E0D9E0EA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Update of AMPS in CCMC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5C3F1F-5AA3-0B84-15F4-634B9181D043}"/>
                  </a:ext>
                </a:extLst>
              </p:cNvPr>
              <p:cNvSpPr txBox="1"/>
              <p:nvPr/>
            </p:nvSpPr>
            <p:spPr>
              <a:xfrm>
                <a:off x="471488" y="1114425"/>
                <a:ext cx="8058150" cy="3862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2000" b="1" dirty="0"/>
                  <a:t>Calculation of fluxes and rigidity cutoff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Precalculated geomagnetic field or an empirical model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single point or spherical shell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2. At the  later stage: modeling SEPs in the heliosphere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Parker or Focused Transports  equation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3D or magnetic field line (SWMF, Parker spiral)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Turbulence model (SWMF/AWSOM,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Diffusion coefficient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 Seed population, injection efficiency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 Background solar wind model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5C3F1F-5AA3-0B84-15F4-634B9181D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88" y="1114425"/>
                <a:ext cx="8058150" cy="3862596"/>
              </a:xfrm>
              <a:prstGeom prst="rect">
                <a:avLst/>
              </a:prstGeom>
              <a:blipFill>
                <a:blip r:embed="rId2"/>
                <a:stretch>
                  <a:fillRect l="-629" t="-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9C09F4-232F-83BE-56DC-2AA7B282A027}"/>
              </a:ext>
            </a:extLst>
          </p:cNvPr>
          <p:cNvSpPr txBox="1">
            <a:spLocks/>
          </p:cNvSpPr>
          <p:nvPr/>
        </p:nvSpPr>
        <p:spPr>
          <a:xfrm>
            <a:off x="6741935" y="6352123"/>
            <a:ext cx="24020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Valeriy Tenishev</a:t>
            </a:r>
          </a:p>
          <a:p>
            <a:r>
              <a:rPr lang="en-US" dirty="0"/>
              <a:t>CCMC Workshop, 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558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E718-016A-F838-54FF-4E0D9E0EA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Update of AMPS in CCMC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5C3F1F-5AA3-0B84-15F4-634B9181D043}"/>
                  </a:ext>
                </a:extLst>
              </p:cNvPr>
              <p:cNvSpPr txBox="1"/>
              <p:nvPr/>
            </p:nvSpPr>
            <p:spPr>
              <a:xfrm>
                <a:off x="471488" y="1114425"/>
                <a:ext cx="8058150" cy="3862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2000" b="1" dirty="0">
                    <a:solidFill>
                      <a:schemeClr val="bg1">
                        <a:lumMod val="75000"/>
                      </a:schemeClr>
                    </a:solidFill>
                  </a:rPr>
                  <a:t>Calculation of fluxes and rigidity cutoff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Precalculated geomagnetic field or an empirical model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A single point or spherical shell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r>
                  <a:rPr lang="en-US" b="1" dirty="0"/>
                  <a:t>2. At the  later stage: modeling SEPs in the heliosphere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Parker or Focused Transports  equation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3D or magnetic field line (SWMF, Parker spiral)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Turbulence model (SWMF/AWSOM,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Diffusion coefficient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 Seed population, injection efficiency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 Background solar wind model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5C3F1F-5AA3-0B84-15F4-634B9181D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88" y="1114425"/>
                <a:ext cx="8058150" cy="3862596"/>
              </a:xfrm>
              <a:prstGeom prst="rect">
                <a:avLst/>
              </a:prstGeom>
              <a:blipFill>
                <a:blip r:embed="rId2"/>
                <a:stretch>
                  <a:fillRect l="-629" t="-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1D161A-EC6D-7102-B5E0-1E6C1C3BEB43}"/>
              </a:ext>
            </a:extLst>
          </p:cNvPr>
          <p:cNvSpPr txBox="1">
            <a:spLocks/>
          </p:cNvSpPr>
          <p:nvPr/>
        </p:nvSpPr>
        <p:spPr>
          <a:xfrm>
            <a:off x="6741935" y="6352123"/>
            <a:ext cx="24020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Valeriy Tenishev</a:t>
            </a:r>
          </a:p>
          <a:p>
            <a:r>
              <a:rPr lang="en-US" dirty="0"/>
              <a:t>CCMC Workshop, 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739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E8865-B3A9-8844-8785-B210277B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Backward Particle Tracking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E3D794-5B4E-A245-9FF4-754F269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9700" y="34206818"/>
            <a:ext cx="7114539" cy="6429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5B89F3-8487-E844-98B3-D941B650B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851" y="34226639"/>
            <a:ext cx="7144806" cy="645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C5B1DA-F7F8-164F-854E-1A78D56BF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100" y="34359218"/>
            <a:ext cx="7114539" cy="6429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68E1E-BA50-0448-B70B-0A749B028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251" y="34379039"/>
            <a:ext cx="7144806" cy="6457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C626A-696A-ED47-B76E-D39C4C8A7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8651" y="34531439"/>
            <a:ext cx="7144806" cy="6457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DA6FF9-2467-6648-9333-95D104353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051" y="34683839"/>
            <a:ext cx="7144806" cy="6457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6F34AB-2743-DE49-83CE-BB6198448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3451" y="34836239"/>
            <a:ext cx="7144806" cy="6457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5C07BF-EE8A-E545-B11F-37C5CC9F9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18195"/>
            <a:ext cx="4429840" cy="4004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031A2C-E776-9E4C-93D9-443D042D9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49" y="1769053"/>
            <a:ext cx="4470400" cy="40473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92CF05-AE59-0845-8C85-3A4EE5281715}"/>
              </a:ext>
            </a:extLst>
          </p:cNvPr>
          <p:cNvSpPr txBox="1"/>
          <p:nvPr/>
        </p:nvSpPr>
        <p:spPr>
          <a:xfrm>
            <a:off x="346841" y="931162"/>
            <a:ext cx="8060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Small and Large scale energetic particle trajectory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Radiation environment in the entire Earth’s magnetosphere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CC79B5E-348B-315A-D596-FB9A0C51F78F}"/>
              </a:ext>
            </a:extLst>
          </p:cNvPr>
          <p:cNvSpPr txBox="1">
            <a:spLocks/>
          </p:cNvSpPr>
          <p:nvPr/>
        </p:nvSpPr>
        <p:spPr>
          <a:xfrm>
            <a:off x="6741935" y="6352123"/>
            <a:ext cx="24020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Valeriy Tenishev</a:t>
            </a:r>
          </a:p>
          <a:p>
            <a:r>
              <a:rPr lang="en-US" dirty="0"/>
              <a:t>CCMC Workshop, 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76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92CE0-508A-F84A-8B62-6BB8D6DFB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Rigidity cutoff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499DA-59FB-7E41-9727-4925EB2A6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0715"/>
            <a:ext cx="9144000" cy="2595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65CCD5-F635-984F-89AC-C5D4B6E07C36}"/>
              </a:ext>
            </a:extLst>
          </p:cNvPr>
          <p:cNvSpPr txBox="1"/>
          <p:nvPr/>
        </p:nvSpPr>
        <p:spPr>
          <a:xfrm>
            <a:off x="-1" y="1101726"/>
            <a:ext cx="4593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Rigidity cutoff map 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The map is calculated for an altitude of 500 km. </a:t>
            </a:r>
          </a:p>
          <a:p>
            <a:pPr marL="342900" indent="-342900">
              <a:buAutoNum type="arabicPeriod"/>
            </a:pPr>
            <a:r>
              <a:rPr lang="en-US" dirty="0"/>
              <a:t>Rigidity cutoff map calculated for quiet geomagnetic conditions.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C1122-E764-AE49-B865-B1A0121E7F85}"/>
              </a:ext>
            </a:extLst>
          </p:cNvPr>
          <p:cNvSpPr txBox="1"/>
          <p:nvPr/>
        </p:nvSpPr>
        <p:spPr>
          <a:xfrm>
            <a:off x="4593770" y="809992"/>
            <a:ext cx="43615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dirty="0"/>
              <a:t>Suppression of the rigidity cutoff during a geomagnetic storm. </a:t>
            </a:r>
          </a:p>
          <a:p>
            <a:endParaRPr lang="en-US" b="1" dirty="0"/>
          </a:p>
          <a:p>
            <a:r>
              <a:rPr lang="en-US" dirty="0"/>
              <a:t>The calculation was performed for conditions of the geomagnetic storm on March 17, 2015. In general, rigidity cutoff suppression is more significant in the mid-latitude region.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832D2B-A9F7-C74C-86F4-E7E73B8FEE58}"/>
              </a:ext>
            </a:extLst>
          </p:cNvPr>
          <p:cNvCxnSpPr/>
          <p:nvPr/>
        </p:nvCxnSpPr>
        <p:spPr>
          <a:xfrm flipV="1">
            <a:off x="4528458" y="936171"/>
            <a:ext cx="0" cy="49298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0397E1-5A4D-70F5-73A9-1283F55E97E8}"/>
              </a:ext>
            </a:extLst>
          </p:cNvPr>
          <p:cNvSpPr txBox="1">
            <a:spLocks/>
          </p:cNvSpPr>
          <p:nvPr/>
        </p:nvSpPr>
        <p:spPr>
          <a:xfrm>
            <a:off x="6741935" y="6352123"/>
            <a:ext cx="24020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Valeriy Tenishev</a:t>
            </a:r>
          </a:p>
          <a:p>
            <a:r>
              <a:rPr lang="en-US" dirty="0"/>
              <a:t>CCMC Workshop, 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4929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6173</TotalTime>
  <Words>579</Words>
  <Application>Microsoft Macintosh PowerPoint</Application>
  <PresentationFormat>On-screen Show (4:3)</PresentationFormat>
  <Paragraphs>111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Cambria Math</vt:lpstr>
      <vt:lpstr>Lucida Grande</vt:lpstr>
      <vt:lpstr>1_Office Theme</vt:lpstr>
      <vt:lpstr>   Simulation of SEPs in geospace with SWMF/AMPS   </vt:lpstr>
      <vt:lpstr>Effects due to SEPS in geospace</vt:lpstr>
      <vt:lpstr>Variability of SEPs </vt:lpstr>
      <vt:lpstr>AMPS in CCMC</vt:lpstr>
      <vt:lpstr>AMPS in CCMC</vt:lpstr>
      <vt:lpstr>Update of AMPS in CCMC</vt:lpstr>
      <vt:lpstr>Update of AMPS in CCMC</vt:lpstr>
      <vt:lpstr>Backward Particle Tracking</vt:lpstr>
      <vt:lpstr>Rigidity cutoff</vt:lpstr>
      <vt:lpstr>Example: Energy Spectrum of SEPs</vt:lpstr>
      <vt:lpstr>Simulated distribution of SEPs in geospace </vt:lpstr>
      <vt:lpstr>Conclusion</vt:lpstr>
    </vt:vector>
  </TitlesOfParts>
  <Company>University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and Composition of Europa’s Exosphere </dc:title>
  <dc:creator>Valeriy Tenishev</dc:creator>
  <cp:lastModifiedBy>Valeriy Tenishev</cp:lastModifiedBy>
  <cp:revision>268</cp:revision>
  <cp:lastPrinted>2017-02-27T15:43:47Z</cp:lastPrinted>
  <dcterms:created xsi:type="dcterms:W3CDTF">2016-03-18T05:54:07Z</dcterms:created>
  <dcterms:modified xsi:type="dcterms:W3CDTF">2022-06-09T13:16:35Z</dcterms:modified>
</cp:coreProperties>
</file>