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9" r:id="rId3"/>
    <p:sldId id="273" r:id="rId4"/>
    <p:sldId id="261" r:id="rId5"/>
    <p:sldId id="283" r:id="rId6"/>
    <p:sldId id="284" r:id="rId7"/>
    <p:sldId id="262" r:id="rId8"/>
    <p:sldId id="287" r:id="rId9"/>
    <p:sldId id="288" r:id="rId10"/>
    <p:sldId id="263" r:id="rId11"/>
    <p:sldId id="289" r:id="rId12"/>
    <p:sldId id="290" r:id="rId13"/>
    <p:sldId id="291" r:id="rId14"/>
    <p:sldId id="305" r:id="rId15"/>
    <p:sldId id="292" r:id="rId16"/>
    <p:sldId id="294" r:id="rId17"/>
    <p:sldId id="295" r:id="rId18"/>
    <p:sldId id="293" r:id="rId19"/>
    <p:sldId id="279" r:id="rId20"/>
    <p:sldId id="303" r:id="rId21"/>
    <p:sldId id="271" r:id="rId22"/>
    <p:sldId id="265" r:id="rId23"/>
    <p:sldId id="298" r:id="rId24"/>
    <p:sldId id="299" r:id="rId25"/>
    <p:sldId id="297" r:id="rId26"/>
    <p:sldId id="266" r:id="rId27"/>
    <p:sldId id="272" r:id="rId28"/>
    <p:sldId id="301" r:id="rId29"/>
    <p:sldId id="267" r:id="rId30"/>
    <p:sldId id="258" r:id="rId31"/>
    <p:sldId id="269" r:id="rId32"/>
    <p:sldId id="30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94670" autoAdjust="0"/>
  </p:normalViewPr>
  <p:slideViewPr>
    <p:cSldViewPr snapToGrid="0">
      <p:cViewPr>
        <p:scale>
          <a:sx n="73" d="100"/>
          <a:sy n="73" d="100"/>
        </p:scale>
        <p:origin x="1042" y="77"/>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0135F6-1E24-43C6-9082-73CB866366EA}" type="datetimeFigureOut">
              <a:rPr lang="en-US" smtClean="0"/>
              <a:t>6/8/2022</a:t>
            </a:fld>
            <a:endParaRPr 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C440E-ECD3-4C9F-A877-87C4444F7140}" type="slidenum">
              <a:rPr lang="en-US" smtClean="0"/>
              <a:t>‹#›</a:t>
            </a:fld>
            <a:endParaRPr lang="en-US"/>
          </a:p>
        </p:txBody>
      </p:sp>
    </p:spTree>
    <p:extLst>
      <p:ext uri="{BB962C8B-B14F-4D97-AF65-F5344CB8AC3E}">
        <p14:creationId xmlns:p14="http://schemas.microsoft.com/office/powerpoint/2010/main" val="1848023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3B8E6CC-1C56-2186-C324-B6B33865E4EF}"/>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endParaRPr lang="en-US"/>
          </a:p>
        </p:txBody>
      </p:sp>
      <p:sp>
        <p:nvSpPr>
          <p:cNvPr id="3" name="부제목 2">
            <a:extLst>
              <a:ext uri="{FF2B5EF4-FFF2-40B4-BE49-F238E27FC236}">
                <a16:creationId xmlns:a16="http://schemas.microsoft.com/office/drawing/2014/main" id="{CB00356A-176A-4C8B-7925-47F5C2A279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a:p>
        </p:txBody>
      </p:sp>
      <p:sp>
        <p:nvSpPr>
          <p:cNvPr id="4" name="날짜 개체 틀 3">
            <a:extLst>
              <a:ext uri="{FF2B5EF4-FFF2-40B4-BE49-F238E27FC236}">
                <a16:creationId xmlns:a16="http://schemas.microsoft.com/office/drawing/2014/main" id="{7E5C7727-47E9-DD85-58F2-2557CB738F5F}"/>
              </a:ext>
            </a:extLst>
          </p:cNvPr>
          <p:cNvSpPr>
            <a:spLocks noGrp="1"/>
          </p:cNvSpPr>
          <p:nvPr>
            <p:ph type="dt" sz="half" idx="10"/>
          </p:nvPr>
        </p:nvSpPr>
        <p:spPr/>
        <p:txBody>
          <a:bodyPr/>
          <a:lstStyle/>
          <a:p>
            <a:fld id="{5682ABCB-2AF1-4C15-A0F5-FADBA811BA43}" type="datetime1">
              <a:rPr lang="en-US" smtClean="0"/>
              <a:t>6/8/2022</a:t>
            </a:fld>
            <a:endParaRPr lang="en-US"/>
          </a:p>
        </p:txBody>
      </p:sp>
      <p:sp>
        <p:nvSpPr>
          <p:cNvPr id="5" name="바닥글 개체 틀 4">
            <a:extLst>
              <a:ext uri="{FF2B5EF4-FFF2-40B4-BE49-F238E27FC236}">
                <a16:creationId xmlns:a16="http://schemas.microsoft.com/office/drawing/2014/main" id="{64C6849E-70AB-156B-43C6-3FA47428CC73}"/>
              </a:ext>
            </a:extLst>
          </p:cNvPr>
          <p:cNvSpPr>
            <a:spLocks noGrp="1"/>
          </p:cNvSpPr>
          <p:nvPr>
            <p:ph type="ftr" sz="quarter" idx="11"/>
          </p:nvPr>
        </p:nvSpPr>
        <p:spPr/>
        <p:txBody>
          <a:bodyPr/>
          <a:lstStyle/>
          <a:p>
            <a:endParaRPr lang="en-US"/>
          </a:p>
        </p:txBody>
      </p:sp>
      <p:sp>
        <p:nvSpPr>
          <p:cNvPr id="6" name="슬라이드 번호 개체 틀 5">
            <a:extLst>
              <a:ext uri="{FF2B5EF4-FFF2-40B4-BE49-F238E27FC236}">
                <a16:creationId xmlns:a16="http://schemas.microsoft.com/office/drawing/2014/main" id="{133EAC01-4365-F816-4C7E-C8AFE6E8ACC4}"/>
              </a:ext>
            </a:extLst>
          </p:cNvPr>
          <p:cNvSpPr>
            <a:spLocks noGrp="1"/>
          </p:cNvSpPr>
          <p:nvPr>
            <p:ph type="sldNum" sz="quarter" idx="12"/>
          </p:nvPr>
        </p:nvSpPr>
        <p:spPr/>
        <p:txBody>
          <a:bodyPr/>
          <a:lstStyle/>
          <a:p>
            <a:fld id="{23127519-4ED7-4CE1-9F70-C95276DE88DE}" type="slidenum">
              <a:rPr lang="en-US" smtClean="0"/>
              <a:t>‹#›</a:t>
            </a:fld>
            <a:endParaRPr lang="en-US"/>
          </a:p>
        </p:txBody>
      </p:sp>
    </p:spTree>
    <p:extLst>
      <p:ext uri="{BB962C8B-B14F-4D97-AF65-F5344CB8AC3E}">
        <p14:creationId xmlns:p14="http://schemas.microsoft.com/office/powerpoint/2010/main" val="243655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9E6A3CF-8BA9-BF09-00C2-AECE7E90FE23}"/>
              </a:ext>
            </a:extLst>
          </p:cNvPr>
          <p:cNvSpPr>
            <a:spLocks noGrp="1"/>
          </p:cNvSpPr>
          <p:nvPr>
            <p:ph type="title"/>
          </p:nvPr>
        </p:nvSpPr>
        <p:spPr/>
        <p:txBody>
          <a:bodyPr/>
          <a:lstStyle/>
          <a:p>
            <a:r>
              <a:rPr lang="ko-KR" altLang="en-US"/>
              <a:t>마스터 제목 스타일 편집</a:t>
            </a:r>
            <a:endParaRPr lang="en-US"/>
          </a:p>
        </p:txBody>
      </p:sp>
      <p:sp>
        <p:nvSpPr>
          <p:cNvPr id="3" name="세로 텍스트 개체 틀 2">
            <a:extLst>
              <a:ext uri="{FF2B5EF4-FFF2-40B4-BE49-F238E27FC236}">
                <a16:creationId xmlns:a16="http://schemas.microsoft.com/office/drawing/2014/main" id="{94D09563-DE9C-EC32-8839-3069AF7DA68E}"/>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4" name="날짜 개체 틀 3">
            <a:extLst>
              <a:ext uri="{FF2B5EF4-FFF2-40B4-BE49-F238E27FC236}">
                <a16:creationId xmlns:a16="http://schemas.microsoft.com/office/drawing/2014/main" id="{7CD30843-1A9B-F5FC-1493-8624092BEDEB}"/>
              </a:ext>
            </a:extLst>
          </p:cNvPr>
          <p:cNvSpPr>
            <a:spLocks noGrp="1"/>
          </p:cNvSpPr>
          <p:nvPr>
            <p:ph type="dt" sz="half" idx="10"/>
          </p:nvPr>
        </p:nvSpPr>
        <p:spPr/>
        <p:txBody>
          <a:bodyPr/>
          <a:lstStyle/>
          <a:p>
            <a:fld id="{B034A81C-4CCB-4C95-8B71-0A44488B62C9}" type="datetime1">
              <a:rPr lang="en-US" smtClean="0"/>
              <a:t>6/8/2022</a:t>
            </a:fld>
            <a:endParaRPr lang="en-US"/>
          </a:p>
        </p:txBody>
      </p:sp>
      <p:sp>
        <p:nvSpPr>
          <p:cNvPr id="5" name="바닥글 개체 틀 4">
            <a:extLst>
              <a:ext uri="{FF2B5EF4-FFF2-40B4-BE49-F238E27FC236}">
                <a16:creationId xmlns:a16="http://schemas.microsoft.com/office/drawing/2014/main" id="{80C5C65A-1A18-75C3-FE65-D7A3F6E9223C}"/>
              </a:ext>
            </a:extLst>
          </p:cNvPr>
          <p:cNvSpPr>
            <a:spLocks noGrp="1"/>
          </p:cNvSpPr>
          <p:nvPr>
            <p:ph type="ftr" sz="quarter" idx="11"/>
          </p:nvPr>
        </p:nvSpPr>
        <p:spPr/>
        <p:txBody>
          <a:bodyPr/>
          <a:lstStyle/>
          <a:p>
            <a:endParaRPr lang="en-US"/>
          </a:p>
        </p:txBody>
      </p:sp>
      <p:sp>
        <p:nvSpPr>
          <p:cNvPr id="6" name="슬라이드 번호 개체 틀 5">
            <a:extLst>
              <a:ext uri="{FF2B5EF4-FFF2-40B4-BE49-F238E27FC236}">
                <a16:creationId xmlns:a16="http://schemas.microsoft.com/office/drawing/2014/main" id="{EE226A75-24DF-404D-AC8E-00ECBEAC3932}"/>
              </a:ext>
            </a:extLst>
          </p:cNvPr>
          <p:cNvSpPr>
            <a:spLocks noGrp="1"/>
          </p:cNvSpPr>
          <p:nvPr>
            <p:ph type="sldNum" sz="quarter" idx="12"/>
          </p:nvPr>
        </p:nvSpPr>
        <p:spPr/>
        <p:txBody>
          <a:bodyPr/>
          <a:lstStyle/>
          <a:p>
            <a:fld id="{23127519-4ED7-4CE1-9F70-C95276DE88DE}" type="slidenum">
              <a:rPr lang="en-US" smtClean="0"/>
              <a:t>‹#›</a:t>
            </a:fld>
            <a:endParaRPr lang="en-US"/>
          </a:p>
        </p:txBody>
      </p:sp>
    </p:spTree>
    <p:extLst>
      <p:ext uri="{BB962C8B-B14F-4D97-AF65-F5344CB8AC3E}">
        <p14:creationId xmlns:p14="http://schemas.microsoft.com/office/powerpoint/2010/main" val="898914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F9CA4C2B-BD64-D80B-D93E-BEDC83F08240}"/>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endParaRPr lang="en-US"/>
          </a:p>
        </p:txBody>
      </p:sp>
      <p:sp>
        <p:nvSpPr>
          <p:cNvPr id="3" name="세로 텍스트 개체 틀 2">
            <a:extLst>
              <a:ext uri="{FF2B5EF4-FFF2-40B4-BE49-F238E27FC236}">
                <a16:creationId xmlns:a16="http://schemas.microsoft.com/office/drawing/2014/main" id="{C9294560-4B7E-0974-3FCC-64D677F66799}"/>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4" name="날짜 개체 틀 3">
            <a:extLst>
              <a:ext uri="{FF2B5EF4-FFF2-40B4-BE49-F238E27FC236}">
                <a16:creationId xmlns:a16="http://schemas.microsoft.com/office/drawing/2014/main" id="{A09D830E-37CF-3E62-7122-B1D92AFD348F}"/>
              </a:ext>
            </a:extLst>
          </p:cNvPr>
          <p:cNvSpPr>
            <a:spLocks noGrp="1"/>
          </p:cNvSpPr>
          <p:nvPr>
            <p:ph type="dt" sz="half" idx="10"/>
          </p:nvPr>
        </p:nvSpPr>
        <p:spPr/>
        <p:txBody>
          <a:bodyPr/>
          <a:lstStyle/>
          <a:p>
            <a:fld id="{0638BC17-FFE6-4D12-BD18-6A351F0F26FB}" type="datetime1">
              <a:rPr lang="en-US" smtClean="0"/>
              <a:t>6/8/2022</a:t>
            </a:fld>
            <a:endParaRPr lang="en-US"/>
          </a:p>
        </p:txBody>
      </p:sp>
      <p:sp>
        <p:nvSpPr>
          <p:cNvPr id="5" name="바닥글 개체 틀 4">
            <a:extLst>
              <a:ext uri="{FF2B5EF4-FFF2-40B4-BE49-F238E27FC236}">
                <a16:creationId xmlns:a16="http://schemas.microsoft.com/office/drawing/2014/main" id="{974E2318-0364-C706-47DA-B30C7598A369}"/>
              </a:ext>
            </a:extLst>
          </p:cNvPr>
          <p:cNvSpPr>
            <a:spLocks noGrp="1"/>
          </p:cNvSpPr>
          <p:nvPr>
            <p:ph type="ftr" sz="quarter" idx="11"/>
          </p:nvPr>
        </p:nvSpPr>
        <p:spPr/>
        <p:txBody>
          <a:bodyPr/>
          <a:lstStyle/>
          <a:p>
            <a:endParaRPr lang="en-US"/>
          </a:p>
        </p:txBody>
      </p:sp>
      <p:sp>
        <p:nvSpPr>
          <p:cNvPr id="6" name="슬라이드 번호 개체 틀 5">
            <a:extLst>
              <a:ext uri="{FF2B5EF4-FFF2-40B4-BE49-F238E27FC236}">
                <a16:creationId xmlns:a16="http://schemas.microsoft.com/office/drawing/2014/main" id="{F424C6B8-4691-BE9E-25DF-6FC6C83F2A34}"/>
              </a:ext>
            </a:extLst>
          </p:cNvPr>
          <p:cNvSpPr>
            <a:spLocks noGrp="1"/>
          </p:cNvSpPr>
          <p:nvPr>
            <p:ph type="sldNum" sz="quarter" idx="12"/>
          </p:nvPr>
        </p:nvSpPr>
        <p:spPr/>
        <p:txBody>
          <a:bodyPr/>
          <a:lstStyle/>
          <a:p>
            <a:fld id="{23127519-4ED7-4CE1-9F70-C95276DE88DE}" type="slidenum">
              <a:rPr lang="en-US" smtClean="0"/>
              <a:t>‹#›</a:t>
            </a:fld>
            <a:endParaRPr lang="en-US"/>
          </a:p>
        </p:txBody>
      </p:sp>
    </p:spTree>
    <p:extLst>
      <p:ext uri="{BB962C8B-B14F-4D97-AF65-F5344CB8AC3E}">
        <p14:creationId xmlns:p14="http://schemas.microsoft.com/office/powerpoint/2010/main" val="3197783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D67B647-0F98-E35D-6D7D-5A27E3A8959E}"/>
              </a:ext>
            </a:extLst>
          </p:cNvPr>
          <p:cNvSpPr>
            <a:spLocks noGrp="1"/>
          </p:cNvSpPr>
          <p:nvPr>
            <p:ph type="title"/>
          </p:nvPr>
        </p:nvSpPr>
        <p:spPr/>
        <p:txBody>
          <a:bodyPr/>
          <a:lstStyle/>
          <a:p>
            <a:r>
              <a:rPr lang="ko-KR" altLang="en-US"/>
              <a:t>마스터 제목 스타일 편집</a:t>
            </a:r>
            <a:endParaRPr lang="en-US"/>
          </a:p>
        </p:txBody>
      </p:sp>
      <p:sp>
        <p:nvSpPr>
          <p:cNvPr id="3" name="내용 개체 틀 2">
            <a:extLst>
              <a:ext uri="{FF2B5EF4-FFF2-40B4-BE49-F238E27FC236}">
                <a16:creationId xmlns:a16="http://schemas.microsoft.com/office/drawing/2014/main" id="{2C624F5F-EB45-1F82-4A97-EADBC4DF5681}"/>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4" name="날짜 개체 틀 3">
            <a:extLst>
              <a:ext uri="{FF2B5EF4-FFF2-40B4-BE49-F238E27FC236}">
                <a16:creationId xmlns:a16="http://schemas.microsoft.com/office/drawing/2014/main" id="{B40115F1-95B2-34C0-1999-372826F09F88}"/>
              </a:ext>
            </a:extLst>
          </p:cNvPr>
          <p:cNvSpPr>
            <a:spLocks noGrp="1"/>
          </p:cNvSpPr>
          <p:nvPr>
            <p:ph type="dt" sz="half" idx="10"/>
          </p:nvPr>
        </p:nvSpPr>
        <p:spPr/>
        <p:txBody>
          <a:bodyPr/>
          <a:lstStyle/>
          <a:p>
            <a:fld id="{0784DFA8-CD4B-432A-AD68-B920BA6ADD5D}" type="datetime1">
              <a:rPr lang="en-US" smtClean="0"/>
              <a:t>6/8/2022</a:t>
            </a:fld>
            <a:endParaRPr lang="en-US"/>
          </a:p>
        </p:txBody>
      </p:sp>
      <p:sp>
        <p:nvSpPr>
          <p:cNvPr id="5" name="바닥글 개체 틀 4">
            <a:extLst>
              <a:ext uri="{FF2B5EF4-FFF2-40B4-BE49-F238E27FC236}">
                <a16:creationId xmlns:a16="http://schemas.microsoft.com/office/drawing/2014/main" id="{91A95C2B-01FC-83A7-B6D1-31DF040B1839}"/>
              </a:ext>
            </a:extLst>
          </p:cNvPr>
          <p:cNvSpPr>
            <a:spLocks noGrp="1"/>
          </p:cNvSpPr>
          <p:nvPr>
            <p:ph type="ftr" sz="quarter" idx="11"/>
          </p:nvPr>
        </p:nvSpPr>
        <p:spPr/>
        <p:txBody>
          <a:bodyPr/>
          <a:lstStyle/>
          <a:p>
            <a:endParaRPr lang="en-US"/>
          </a:p>
        </p:txBody>
      </p:sp>
      <p:sp>
        <p:nvSpPr>
          <p:cNvPr id="6" name="슬라이드 번호 개체 틀 5">
            <a:extLst>
              <a:ext uri="{FF2B5EF4-FFF2-40B4-BE49-F238E27FC236}">
                <a16:creationId xmlns:a16="http://schemas.microsoft.com/office/drawing/2014/main" id="{CCB67DED-F7E3-5456-238B-A540D0283076}"/>
              </a:ext>
            </a:extLst>
          </p:cNvPr>
          <p:cNvSpPr>
            <a:spLocks noGrp="1"/>
          </p:cNvSpPr>
          <p:nvPr>
            <p:ph type="sldNum" sz="quarter" idx="12"/>
          </p:nvPr>
        </p:nvSpPr>
        <p:spPr/>
        <p:txBody>
          <a:bodyPr/>
          <a:lstStyle/>
          <a:p>
            <a:fld id="{23127519-4ED7-4CE1-9F70-C95276DE88DE}" type="slidenum">
              <a:rPr lang="en-US" smtClean="0"/>
              <a:t>‹#›</a:t>
            </a:fld>
            <a:endParaRPr lang="en-US"/>
          </a:p>
        </p:txBody>
      </p:sp>
    </p:spTree>
    <p:extLst>
      <p:ext uri="{BB962C8B-B14F-4D97-AF65-F5344CB8AC3E}">
        <p14:creationId xmlns:p14="http://schemas.microsoft.com/office/powerpoint/2010/main" val="2335832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FD37272-C663-7F8B-1489-03788B439888}"/>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endParaRPr lang="en-US"/>
          </a:p>
        </p:txBody>
      </p:sp>
      <p:sp>
        <p:nvSpPr>
          <p:cNvPr id="3" name="텍스트 개체 틀 2">
            <a:extLst>
              <a:ext uri="{FF2B5EF4-FFF2-40B4-BE49-F238E27FC236}">
                <a16:creationId xmlns:a16="http://schemas.microsoft.com/office/drawing/2014/main" id="{71F57D72-11D1-9253-3533-1633A4D223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7B2267C5-E38B-1D35-A162-3BDEE30CFDD2}"/>
              </a:ext>
            </a:extLst>
          </p:cNvPr>
          <p:cNvSpPr>
            <a:spLocks noGrp="1"/>
          </p:cNvSpPr>
          <p:nvPr>
            <p:ph type="dt" sz="half" idx="10"/>
          </p:nvPr>
        </p:nvSpPr>
        <p:spPr/>
        <p:txBody>
          <a:bodyPr/>
          <a:lstStyle/>
          <a:p>
            <a:fld id="{B9B6FC4D-0021-4D23-8B6D-188531F795AC}" type="datetime1">
              <a:rPr lang="en-US" smtClean="0"/>
              <a:t>6/8/2022</a:t>
            </a:fld>
            <a:endParaRPr lang="en-US"/>
          </a:p>
        </p:txBody>
      </p:sp>
      <p:sp>
        <p:nvSpPr>
          <p:cNvPr id="5" name="바닥글 개체 틀 4">
            <a:extLst>
              <a:ext uri="{FF2B5EF4-FFF2-40B4-BE49-F238E27FC236}">
                <a16:creationId xmlns:a16="http://schemas.microsoft.com/office/drawing/2014/main" id="{8D83B752-33A1-0914-760F-65CD29964065}"/>
              </a:ext>
            </a:extLst>
          </p:cNvPr>
          <p:cNvSpPr>
            <a:spLocks noGrp="1"/>
          </p:cNvSpPr>
          <p:nvPr>
            <p:ph type="ftr" sz="quarter" idx="11"/>
          </p:nvPr>
        </p:nvSpPr>
        <p:spPr/>
        <p:txBody>
          <a:bodyPr/>
          <a:lstStyle/>
          <a:p>
            <a:endParaRPr lang="en-US"/>
          </a:p>
        </p:txBody>
      </p:sp>
      <p:sp>
        <p:nvSpPr>
          <p:cNvPr id="6" name="슬라이드 번호 개체 틀 5">
            <a:extLst>
              <a:ext uri="{FF2B5EF4-FFF2-40B4-BE49-F238E27FC236}">
                <a16:creationId xmlns:a16="http://schemas.microsoft.com/office/drawing/2014/main" id="{F733D39D-6A66-C3E7-B3B8-908E8086938E}"/>
              </a:ext>
            </a:extLst>
          </p:cNvPr>
          <p:cNvSpPr>
            <a:spLocks noGrp="1"/>
          </p:cNvSpPr>
          <p:nvPr>
            <p:ph type="sldNum" sz="quarter" idx="12"/>
          </p:nvPr>
        </p:nvSpPr>
        <p:spPr/>
        <p:txBody>
          <a:bodyPr/>
          <a:lstStyle/>
          <a:p>
            <a:fld id="{23127519-4ED7-4CE1-9F70-C95276DE88DE}" type="slidenum">
              <a:rPr lang="en-US" smtClean="0"/>
              <a:t>‹#›</a:t>
            </a:fld>
            <a:endParaRPr lang="en-US"/>
          </a:p>
        </p:txBody>
      </p:sp>
    </p:spTree>
    <p:extLst>
      <p:ext uri="{BB962C8B-B14F-4D97-AF65-F5344CB8AC3E}">
        <p14:creationId xmlns:p14="http://schemas.microsoft.com/office/powerpoint/2010/main" val="1255961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62CBA33-BB67-DA1F-E024-734F327CEC25}"/>
              </a:ext>
            </a:extLst>
          </p:cNvPr>
          <p:cNvSpPr>
            <a:spLocks noGrp="1"/>
          </p:cNvSpPr>
          <p:nvPr>
            <p:ph type="title"/>
          </p:nvPr>
        </p:nvSpPr>
        <p:spPr/>
        <p:txBody>
          <a:bodyPr/>
          <a:lstStyle/>
          <a:p>
            <a:r>
              <a:rPr lang="ko-KR" altLang="en-US"/>
              <a:t>마스터 제목 스타일 편집</a:t>
            </a:r>
            <a:endParaRPr lang="en-US"/>
          </a:p>
        </p:txBody>
      </p:sp>
      <p:sp>
        <p:nvSpPr>
          <p:cNvPr id="3" name="내용 개체 틀 2">
            <a:extLst>
              <a:ext uri="{FF2B5EF4-FFF2-40B4-BE49-F238E27FC236}">
                <a16:creationId xmlns:a16="http://schemas.microsoft.com/office/drawing/2014/main" id="{360CA9E8-ECBF-C72F-1001-B5C51BB7CB59}"/>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4" name="내용 개체 틀 3">
            <a:extLst>
              <a:ext uri="{FF2B5EF4-FFF2-40B4-BE49-F238E27FC236}">
                <a16:creationId xmlns:a16="http://schemas.microsoft.com/office/drawing/2014/main" id="{B0AE2AE0-6993-85B8-23C4-07C55B3613C8}"/>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5" name="날짜 개체 틀 4">
            <a:extLst>
              <a:ext uri="{FF2B5EF4-FFF2-40B4-BE49-F238E27FC236}">
                <a16:creationId xmlns:a16="http://schemas.microsoft.com/office/drawing/2014/main" id="{75F22276-59A6-2382-90D8-90100AD5036F}"/>
              </a:ext>
            </a:extLst>
          </p:cNvPr>
          <p:cNvSpPr>
            <a:spLocks noGrp="1"/>
          </p:cNvSpPr>
          <p:nvPr>
            <p:ph type="dt" sz="half" idx="10"/>
          </p:nvPr>
        </p:nvSpPr>
        <p:spPr/>
        <p:txBody>
          <a:bodyPr/>
          <a:lstStyle/>
          <a:p>
            <a:fld id="{E67BB4CE-ED1A-4208-A4A8-3FED2814890B}" type="datetime1">
              <a:rPr lang="en-US" smtClean="0"/>
              <a:t>6/8/2022</a:t>
            </a:fld>
            <a:endParaRPr lang="en-US"/>
          </a:p>
        </p:txBody>
      </p:sp>
      <p:sp>
        <p:nvSpPr>
          <p:cNvPr id="6" name="바닥글 개체 틀 5">
            <a:extLst>
              <a:ext uri="{FF2B5EF4-FFF2-40B4-BE49-F238E27FC236}">
                <a16:creationId xmlns:a16="http://schemas.microsoft.com/office/drawing/2014/main" id="{556FB213-4F41-DCED-320D-242670F93426}"/>
              </a:ext>
            </a:extLst>
          </p:cNvPr>
          <p:cNvSpPr>
            <a:spLocks noGrp="1"/>
          </p:cNvSpPr>
          <p:nvPr>
            <p:ph type="ftr" sz="quarter" idx="11"/>
          </p:nvPr>
        </p:nvSpPr>
        <p:spPr/>
        <p:txBody>
          <a:bodyPr/>
          <a:lstStyle/>
          <a:p>
            <a:endParaRPr lang="en-US"/>
          </a:p>
        </p:txBody>
      </p:sp>
      <p:sp>
        <p:nvSpPr>
          <p:cNvPr id="7" name="슬라이드 번호 개체 틀 6">
            <a:extLst>
              <a:ext uri="{FF2B5EF4-FFF2-40B4-BE49-F238E27FC236}">
                <a16:creationId xmlns:a16="http://schemas.microsoft.com/office/drawing/2014/main" id="{CB25CEA6-D011-955B-8592-EBA7F6EFDE99}"/>
              </a:ext>
            </a:extLst>
          </p:cNvPr>
          <p:cNvSpPr>
            <a:spLocks noGrp="1"/>
          </p:cNvSpPr>
          <p:nvPr>
            <p:ph type="sldNum" sz="quarter" idx="12"/>
          </p:nvPr>
        </p:nvSpPr>
        <p:spPr/>
        <p:txBody>
          <a:bodyPr/>
          <a:lstStyle/>
          <a:p>
            <a:fld id="{23127519-4ED7-4CE1-9F70-C95276DE88DE}" type="slidenum">
              <a:rPr lang="en-US" smtClean="0"/>
              <a:t>‹#›</a:t>
            </a:fld>
            <a:endParaRPr lang="en-US"/>
          </a:p>
        </p:txBody>
      </p:sp>
    </p:spTree>
    <p:extLst>
      <p:ext uri="{BB962C8B-B14F-4D97-AF65-F5344CB8AC3E}">
        <p14:creationId xmlns:p14="http://schemas.microsoft.com/office/powerpoint/2010/main" val="261393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9795C3E-3C51-809B-E931-D954EFB552D6}"/>
              </a:ext>
            </a:extLst>
          </p:cNvPr>
          <p:cNvSpPr>
            <a:spLocks noGrp="1"/>
          </p:cNvSpPr>
          <p:nvPr>
            <p:ph type="title"/>
          </p:nvPr>
        </p:nvSpPr>
        <p:spPr>
          <a:xfrm>
            <a:off x="839788" y="365125"/>
            <a:ext cx="10515600" cy="1325563"/>
          </a:xfrm>
        </p:spPr>
        <p:txBody>
          <a:bodyPr/>
          <a:lstStyle/>
          <a:p>
            <a:r>
              <a:rPr lang="ko-KR" altLang="en-US"/>
              <a:t>마스터 제목 스타일 편집</a:t>
            </a:r>
            <a:endParaRPr lang="en-US"/>
          </a:p>
        </p:txBody>
      </p:sp>
      <p:sp>
        <p:nvSpPr>
          <p:cNvPr id="3" name="텍스트 개체 틀 2">
            <a:extLst>
              <a:ext uri="{FF2B5EF4-FFF2-40B4-BE49-F238E27FC236}">
                <a16:creationId xmlns:a16="http://schemas.microsoft.com/office/drawing/2014/main" id="{A14FDB38-4DB7-AD07-C25C-95040745F1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5C88E855-DE6F-AB36-A686-64AB6E544F5A}"/>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5" name="텍스트 개체 틀 4">
            <a:extLst>
              <a:ext uri="{FF2B5EF4-FFF2-40B4-BE49-F238E27FC236}">
                <a16:creationId xmlns:a16="http://schemas.microsoft.com/office/drawing/2014/main" id="{181B5DF6-9F82-F38D-2B0C-8DAC50D78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EB7958B5-2235-9FA5-2906-C3EE749140C7}"/>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7" name="날짜 개체 틀 6">
            <a:extLst>
              <a:ext uri="{FF2B5EF4-FFF2-40B4-BE49-F238E27FC236}">
                <a16:creationId xmlns:a16="http://schemas.microsoft.com/office/drawing/2014/main" id="{F95F56C8-F623-0007-3B24-535C08214A37}"/>
              </a:ext>
            </a:extLst>
          </p:cNvPr>
          <p:cNvSpPr>
            <a:spLocks noGrp="1"/>
          </p:cNvSpPr>
          <p:nvPr>
            <p:ph type="dt" sz="half" idx="10"/>
          </p:nvPr>
        </p:nvSpPr>
        <p:spPr/>
        <p:txBody>
          <a:bodyPr/>
          <a:lstStyle/>
          <a:p>
            <a:fld id="{57C15C4E-10A8-4763-A5B1-7F2E9122E1AC}" type="datetime1">
              <a:rPr lang="en-US" smtClean="0"/>
              <a:t>6/8/2022</a:t>
            </a:fld>
            <a:endParaRPr lang="en-US"/>
          </a:p>
        </p:txBody>
      </p:sp>
      <p:sp>
        <p:nvSpPr>
          <p:cNvPr id="8" name="바닥글 개체 틀 7">
            <a:extLst>
              <a:ext uri="{FF2B5EF4-FFF2-40B4-BE49-F238E27FC236}">
                <a16:creationId xmlns:a16="http://schemas.microsoft.com/office/drawing/2014/main" id="{5718684F-18EB-28A8-1E08-0ADADEEE2BCD}"/>
              </a:ext>
            </a:extLst>
          </p:cNvPr>
          <p:cNvSpPr>
            <a:spLocks noGrp="1"/>
          </p:cNvSpPr>
          <p:nvPr>
            <p:ph type="ftr" sz="quarter" idx="11"/>
          </p:nvPr>
        </p:nvSpPr>
        <p:spPr/>
        <p:txBody>
          <a:bodyPr/>
          <a:lstStyle/>
          <a:p>
            <a:endParaRPr lang="en-US"/>
          </a:p>
        </p:txBody>
      </p:sp>
      <p:sp>
        <p:nvSpPr>
          <p:cNvPr id="9" name="슬라이드 번호 개체 틀 8">
            <a:extLst>
              <a:ext uri="{FF2B5EF4-FFF2-40B4-BE49-F238E27FC236}">
                <a16:creationId xmlns:a16="http://schemas.microsoft.com/office/drawing/2014/main" id="{475B7220-ED72-2226-22A2-27ABCC5CB58A}"/>
              </a:ext>
            </a:extLst>
          </p:cNvPr>
          <p:cNvSpPr>
            <a:spLocks noGrp="1"/>
          </p:cNvSpPr>
          <p:nvPr>
            <p:ph type="sldNum" sz="quarter" idx="12"/>
          </p:nvPr>
        </p:nvSpPr>
        <p:spPr/>
        <p:txBody>
          <a:bodyPr/>
          <a:lstStyle/>
          <a:p>
            <a:fld id="{23127519-4ED7-4CE1-9F70-C95276DE88DE}" type="slidenum">
              <a:rPr lang="en-US" smtClean="0"/>
              <a:t>‹#›</a:t>
            </a:fld>
            <a:endParaRPr lang="en-US"/>
          </a:p>
        </p:txBody>
      </p:sp>
    </p:spTree>
    <p:extLst>
      <p:ext uri="{BB962C8B-B14F-4D97-AF65-F5344CB8AC3E}">
        <p14:creationId xmlns:p14="http://schemas.microsoft.com/office/powerpoint/2010/main" val="2452156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4612B02-7B7F-3669-A0CA-718B34F32EFE}"/>
              </a:ext>
            </a:extLst>
          </p:cNvPr>
          <p:cNvSpPr>
            <a:spLocks noGrp="1"/>
          </p:cNvSpPr>
          <p:nvPr>
            <p:ph type="title"/>
          </p:nvPr>
        </p:nvSpPr>
        <p:spPr/>
        <p:txBody>
          <a:bodyPr/>
          <a:lstStyle/>
          <a:p>
            <a:r>
              <a:rPr lang="ko-KR" altLang="en-US"/>
              <a:t>마스터 제목 스타일 편집</a:t>
            </a:r>
            <a:endParaRPr lang="en-US"/>
          </a:p>
        </p:txBody>
      </p:sp>
      <p:sp>
        <p:nvSpPr>
          <p:cNvPr id="3" name="날짜 개체 틀 2">
            <a:extLst>
              <a:ext uri="{FF2B5EF4-FFF2-40B4-BE49-F238E27FC236}">
                <a16:creationId xmlns:a16="http://schemas.microsoft.com/office/drawing/2014/main" id="{3F35BFE9-A90E-06AC-6939-20F7CAA769B9}"/>
              </a:ext>
            </a:extLst>
          </p:cNvPr>
          <p:cNvSpPr>
            <a:spLocks noGrp="1"/>
          </p:cNvSpPr>
          <p:nvPr>
            <p:ph type="dt" sz="half" idx="10"/>
          </p:nvPr>
        </p:nvSpPr>
        <p:spPr/>
        <p:txBody>
          <a:bodyPr/>
          <a:lstStyle/>
          <a:p>
            <a:fld id="{64B7614E-C191-44B1-B69E-66BBA05C0CCA}" type="datetime1">
              <a:rPr lang="en-US" smtClean="0"/>
              <a:t>6/8/2022</a:t>
            </a:fld>
            <a:endParaRPr lang="en-US"/>
          </a:p>
        </p:txBody>
      </p:sp>
      <p:sp>
        <p:nvSpPr>
          <p:cNvPr id="4" name="바닥글 개체 틀 3">
            <a:extLst>
              <a:ext uri="{FF2B5EF4-FFF2-40B4-BE49-F238E27FC236}">
                <a16:creationId xmlns:a16="http://schemas.microsoft.com/office/drawing/2014/main" id="{E001AF9D-FBBE-13AE-F9B6-4115B6F0F4D5}"/>
              </a:ext>
            </a:extLst>
          </p:cNvPr>
          <p:cNvSpPr>
            <a:spLocks noGrp="1"/>
          </p:cNvSpPr>
          <p:nvPr>
            <p:ph type="ftr" sz="quarter" idx="11"/>
          </p:nvPr>
        </p:nvSpPr>
        <p:spPr/>
        <p:txBody>
          <a:bodyPr/>
          <a:lstStyle/>
          <a:p>
            <a:endParaRPr lang="en-US"/>
          </a:p>
        </p:txBody>
      </p:sp>
      <p:sp>
        <p:nvSpPr>
          <p:cNvPr id="5" name="슬라이드 번호 개체 틀 4">
            <a:extLst>
              <a:ext uri="{FF2B5EF4-FFF2-40B4-BE49-F238E27FC236}">
                <a16:creationId xmlns:a16="http://schemas.microsoft.com/office/drawing/2014/main" id="{9B6F319B-7CF1-07BA-FC24-3A49E5D699EF}"/>
              </a:ext>
            </a:extLst>
          </p:cNvPr>
          <p:cNvSpPr>
            <a:spLocks noGrp="1"/>
          </p:cNvSpPr>
          <p:nvPr>
            <p:ph type="sldNum" sz="quarter" idx="12"/>
          </p:nvPr>
        </p:nvSpPr>
        <p:spPr/>
        <p:txBody>
          <a:bodyPr/>
          <a:lstStyle/>
          <a:p>
            <a:fld id="{23127519-4ED7-4CE1-9F70-C95276DE88DE}" type="slidenum">
              <a:rPr lang="en-US" smtClean="0"/>
              <a:t>‹#›</a:t>
            </a:fld>
            <a:endParaRPr lang="en-US"/>
          </a:p>
        </p:txBody>
      </p:sp>
    </p:spTree>
    <p:extLst>
      <p:ext uri="{BB962C8B-B14F-4D97-AF65-F5344CB8AC3E}">
        <p14:creationId xmlns:p14="http://schemas.microsoft.com/office/powerpoint/2010/main" val="4071262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D6DCCC61-09B1-0A8A-7857-838762478390}"/>
              </a:ext>
            </a:extLst>
          </p:cNvPr>
          <p:cNvSpPr>
            <a:spLocks noGrp="1"/>
          </p:cNvSpPr>
          <p:nvPr>
            <p:ph type="dt" sz="half" idx="10"/>
          </p:nvPr>
        </p:nvSpPr>
        <p:spPr/>
        <p:txBody>
          <a:bodyPr/>
          <a:lstStyle/>
          <a:p>
            <a:fld id="{8C4236EB-81E8-43C8-8374-B027634262A7}" type="datetime1">
              <a:rPr lang="en-US" smtClean="0"/>
              <a:t>6/8/2022</a:t>
            </a:fld>
            <a:endParaRPr lang="en-US"/>
          </a:p>
        </p:txBody>
      </p:sp>
      <p:sp>
        <p:nvSpPr>
          <p:cNvPr id="3" name="바닥글 개체 틀 2">
            <a:extLst>
              <a:ext uri="{FF2B5EF4-FFF2-40B4-BE49-F238E27FC236}">
                <a16:creationId xmlns:a16="http://schemas.microsoft.com/office/drawing/2014/main" id="{8864EBEA-51E8-BD1C-7765-482D462F9C3B}"/>
              </a:ext>
            </a:extLst>
          </p:cNvPr>
          <p:cNvSpPr>
            <a:spLocks noGrp="1"/>
          </p:cNvSpPr>
          <p:nvPr>
            <p:ph type="ftr" sz="quarter" idx="11"/>
          </p:nvPr>
        </p:nvSpPr>
        <p:spPr/>
        <p:txBody>
          <a:bodyPr/>
          <a:lstStyle/>
          <a:p>
            <a:endParaRPr lang="en-US"/>
          </a:p>
        </p:txBody>
      </p:sp>
      <p:sp>
        <p:nvSpPr>
          <p:cNvPr id="4" name="슬라이드 번호 개체 틀 3">
            <a:extLst>
              <a:ext uri="{FF2B5EF4-FFF2-40B4-BE49-F238E27FC236}">
                <a16:creationId xmlns:a16="http://schemas.microsoft.com/office/drawing/2014/main" id="{53E5AB17-4595-F8AC-A424-165F70A1F4CD}"/>
              </a:ext>
            </a:extLst>
          </p:cNvPr>
          <p:cNvSpPr>
            <a:spLocks noGrp="1"/>
          </p:cNvSpPr>
          <p:nvPr>
            <p:ph type="sldNum" sz="quarter" idx="12"/>
          </p:nvPr>
        </p:nvSpPr>
        <p:spPr/>
        <p:txBody>
          <a:bodyPr/>
          <a:lstStyle/>
          <a:p>
            <a:fld id="{23127519-4ED7-4CE1-9F70-C95276DE88DE}" type="slidenum">
              <a:rPr lang="en-US" smtClean="0"/>
              <a:t>‹#›</a:t>
            </a:fld>
            <a:endParaRPr lang="en-US"/>
          </a:p>
        </p:txBody>
      </p:sp>
    </p:spTree>
    <p:extLst>
      <p:ext uri="{BB962C8B-B14F-4D97-AF65-F5344CB8AC3E}">
        <p14:creationId xmlns:p14="http://schemas.microsoft.com/office/powerpoint/2010/main" val="2029360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1AA87BA-ADD7-C53F-FDC4-B0F822CA5A93}"/>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a:p>
        </p:txBody>
      </p:sp>
      <p:sp>
        <p:nvSpPr>
          <p:cNvPr id="3" name="내용 개체 틀 2">
            <a:extLst>
              <a:ext uri="{FF2B5EF4-FFF2-40B4-BE49-F238E27FC236}">
                <a16:creationId xmlns:a16="http://schemas.microsoft.com/office/drawing/2014/main" id="{C3E24438-16AB-8935-C694-AA84BFAA89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4" name="텍스트 개체 틀 3">
            <a:extLst>
              <a:ext uri="{FF2B5EF4-FFF2-40B4-BE49-F238E27FC236}">
                <a16:creationId xmlns:a16="http://schemas.microsoft.com/office/drawing/2014/main" id="{83943EB3-2D42-C9B3-5A9B-083973E238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BCCB061B-5757-A179-30BF-508885F91ED6}"/>
              </a:ext>
            </a:extLst>
          </p:cNvPr>
          <p:cNvSpPr>
            <a:spLocks noGrp="1"/>
          </p:cNvSpPr>
          <p:nvPr>
            <p:ph type="dt" sz="half" idx="10"/>
          </p:nvPr>
        </p:nvSpPr>
        <p:spPr/>
        <p:txBody>
          <a:bodyPr/>
          <a:lstStyle/>
          <a:p>
            <a:fld id="{E1E27C05-FBA3-493B-AC15-74CFD6EF097F}" type="datetime1">
              <a:rPr lang="en-US" smtClean="0"/>
              <a:t>6/8/2022</a:t>
            </a:fld>
            <a:endParaRPr lang="en-US"/>
          </a:p>
        </p:txBody>
      </p:sp>
      <p:sp>
        <p:nvSpPr>
          <p:cNvPr id="6" name="바닥글 개체 틀 5">
            <a:extLst>
              <a:ext uri="{FF2B5EF4-FFF2-40B4-BE49-F238E27FC236}">
                <a16:creationId xmlns:a16="http://schemas.microsoft.com/office/drawing/2014/main" id="{39D4EDC9-3E10-A125-2990-BD9C8B9D1124}"/>
              </a:ext>
            </a:extLst>
          </p:cNvPr>
          <p:cNvSpPr>
            <a:spLocks noGrp="1"/>
          </p:cNvSpPr>
          <p:nvPr>
            <p:ph type="ftr" sz="quarter" idx="11"/>
          </p:nvPr>
        </p:nvSpPr>
        <p:spPr/>
        <p:txBody>
          <a:bodyPr/>
          <a:lstStyle/>
          <a:p>
            <a:endParaRPr lang="en-US"/>
          </a:p>
        </p:txBody>
      </p:sp>
      <p:sp>
        <p:nvSpPr>
          <p:cNvPr id="7" name="슬라이드 번호 개체 틀 6">
            <a:extLst>
              <a:ext uri="{FF2B5EF4-FFF2-40B4-BE49-F238E27FC236}">
                <a16:creationId xmlns:a16="http://schemas.microsoft.com/office/drawing/2014/main" id="{9401D783-318D-2302-A5AD-8B28A86CC5BA}"/>
              </a:ext>
            </a:extLst>
          </p:cNvPr>
          <p:cNvSpPr>
            <a:spLocks noGrp="1"/>
          </p:cNvSpPr>
          <p:nvPr>
            <p:ph type="sldNum" sz="quarter" idx="12"/>
          </p:nvPr>
        </p:nvSpPr>
        <p:spPr/>
        <p:txBody>
          <a:bodyPr/>
          <a:lstStyle/>
          <a:p>
            <a:fld id="{23127519-4ED7-4CE1-9F70-C95276DE88DE}" type="slidenum">
              <a:rPr lang="en-US" smtClean="0"/>
              <a:t>‹#›</a:t>
            </a:fld>
            <a:endParaRPr lang="en-US"/>
          </a:p>
        </p:txBody>
      </p:sp>
    </p:spTree>
    <p:extLst>
      <p:ext uri="{BB962C8B-B14F-4D97-AF65-F5344CB8AC3E}">
        <p14:creationId xmlns:p14="http://schemas.microsoft.com/office/powerpoint/2010/main" val="4193915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784ACA3-409C-34BB-A5F6-0F2FCEB0402F}"/>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a:p>
        </p:txBody>
      </p:sp>
      <p:sp>
        <p:nvSpPr>
          <p:cNvPr id="3" name="그림 개체 틀 2">
            <a:extLst>
              <a:ext uri="{FF2B5EF4-FFF2-40B4-BE49-F238E27FC236}">
                <a16:creationId xmlns:a16="http://schemas.microsoft.com/office/drawing/2014/main" id="{F4CDFD26-4690-C3C7-FD6F-E1E1FD474A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텍스트 개체 틀 3">
            <a:extLst>
              <a:ext uri="{FF2B5EF4-FFF2-40B4-BE49-F238E27FC236}">
                <a16:creationId xmlns:a16="http://schemas.microsoft.com/office/drawing/2014/main" id="{55F52786-4D91-2F97-0452-A960D856B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3F78F0A8-4CF7-EA22-7F56-0663154D3F33}"/>
              </a:ext>
            </a:extLst>
          </p:cNvPr>
          <p:cNvSpPr>
            <a:spLocks noGrp="1"/>
          </p:cNvSpPr>
          <p:nvPr>
            <p:ph type="dt" sz="half" idx="10"/>
          </p:nvPr>
        </p:nvSpPr>
        <p:spPr/>
        <p:txBody>
          <a:bodyPr/>
          <a:lstStyle/>
          <a:p>
            <a:fld id="{A768E03C-2D29-4AD1-8F70-13A498FBB889}" type="datetime1">
              <a:rPr lang="en-US" smtClean="0"/>
              <a:t>6/8/2022</a:t>
            </a:fld>
            <a:endParaRPr lang="en-US"/>
          </a:p>
        </p:txBody>
      </p:sp>
      <p:sp>
        <p:nvSpPr>
          <p:cNvPr id="6" name="바닥글 개체 틀 5">
            <a:extLst>
              <a:ext uri="{FF2B5EF4-FFF2-40B4-BE49-F238E27FC236}">
                <a16:creationId xmlns:a16="http://schemas.microsoft.com/office/drawing/2014/main" id="{5B5C32FE-45C8-2CA0-0631-65471E766813}"/>
              </a:ext>
            </a:extLst>
          </p:cNvPr>
          <p:cNvSpPr>
            <a:spLocks noGrp="1"/>
          </p:cNvSpPr>
          <p:nvPr>
            <p:ph type="ftr" sz="quarter" idx="11"/>
          </p:nvPr>
        </p:nvSpPr>
        <p:spPr/>
        <p:txBody>
          <a:bodyPr/>
          <a:lstStyle/>
          <a:p>
            <a:endParaRPr lang="en-US"/>
          </a:p>
        </p:txBody>
      </p:sp>
      <p:sp>
        <p:nvSpPr>
          <p:cNvPr id="7" name="슬라이드 번호 개체 틀 6">
            <a:extLst>
              <a:ext uri="{FF2B5EF4-FFF2-40B4-BE49-F238E27FC236}">
                <a16:creationId xmlns:a16="http://schemas.microsoft.com/office/drawing/2014/main" id="{8DCCF202-C576-C8E7-87FE-0875D342DEC3}"/>
              </a:ext>
            </a:extLst>
          </p:cNvPr>
          <p:cNvSpPr>
            <a:spLocks noGrp="1"/>
          </p:cNvSpPr>
          <p:nvPr>
            <p:ph type="sldNum" sz="quarter" idx="12"/>
          </p:nvPr>
        </p:nvSpPr>
        <p:spPr/>
        <p:txBody>
          <a:bodyPr/>
          <a:lstStyle/>
          <a:p>
            <a:fld id="{23127519-4ED7-4CE1-9F70-C95276DE88DE}" type="slidenum">
              <a:rPr lang="en-US" smtClean="0"/>
              <a:t>‹#›</a:t>
            </a:fld>
            <a:endParaRPr lang="en-US"/>
          </a:p>
        </p:txBody>
      </p:sp>
    </p:spTree>
    <p:extLst>
      <p:ext uri="{BB962C8B-B14F-4D97-AF65-F5344CB8AC3E}">
        <p14:creationId xmlns:p14="http://schemas.microsoft.com/office/powerpoint/2010/main" val="1963426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B11643D3-41FE-AE2E-A6BC-16F16F0909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텍스트 개체 틀 2">
            <a:extLst>
              <a:ext uri="{FF2B5EF4-FFF2-40B4-BE49-F238E27FC236}">
                <a16:creationId xmlns:a16="http://schemas.microsoft.com/office/drawing/2014/main" id="{97D5C4B6-5F15-9B1C-A17C-1DF604FF37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4" name="날짜 개체 틀 3">
            <a:extLst>
              <a:ext uri="{FF2B5EF4-FFF2-40B4-BE49-F238E27FC236}">
                <a16:creationId xmlns:a16="http://schemas.microsoft.com/office/drawing/2014/main" id="{050BBA7A-2B55-7186-AD91-048EBD4553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E2E91-6B7C-4CBE-B659-A7C0AAC84F81}" type="datetime1">
              <a:rPr lang="en-US" smtClean="0"/>
              <a:t>6/8/2022</a:t>
            </a:fld>
            <a:endParaRPr lang="en-US"/>
          </a:p>
        </p:txBody>
      </p:sp>
      <p:sp>
        <p:nvSpPr>
          <p:cNvPr id="5" name="바닥글 개체 틀 4">
            <a:extLst>
              <a:ext uri="{FF2B5EF4-FFF2-40B4-BE49-F238E27FC236}">
                <a16:creationId xmlns:a16="http://schemas.microsoft.com/office/drawing/2014/main" id="{45135E05-2223-3BC8-5DC7-5A5BA317FF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슬라이드 번호 개체 틀 5">
            <a:extLst>
              <a:ext uri="{FF2B5EF4-FFF2-40B4-BE49-F238E27FC236}">
                <a16:creationId xmlns:a16="http://schemas.microsoft.com/office/drawing/2014/main" id="{0CD86126-197C-1CB3-D672-932BE7C9F6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27519-4ED7-4CE1-9F70-C95276DE88DE}" type="slidenum">
              <a:rPr lang="en-US" smtClean="0"/>
              <a:t>‹#›</a:t>
            </a:fld>
            <a:endParaRPr lang="en-US"/>
          </a:p>
        </p:txBody>
      </p:sp>
    </p:spTree>
    <p:extLst>
      <p:ext uri="{BB962C8B-B14F-4D97-AF65-F5344CB8AC3E}">
        <p14:creationId xmlns:p14="http://schemas.microsoft.com/office/powerpoint/2010/main" val="1237028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160.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251.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28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80.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10.png"/><Relationship Id="rId5" Type="http://schemas.openxmlformats.org/officeDocument/2006/relationships/image" Target="../media/image41.png"/><Relationship Id="rId4" Type="http://schemas.openxmlformats.org/officeDocument/2006/relationships/image" Target="../media/image330.png"/></Relationships>
</file>

<file path=ppt/slides/_rels/slide21.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70.png"/><Relationship Id="rId3" Type="http://schemas.openxmlformats.org/officeDocument/2006/relationships/image" Target="../media/image170.png"/><Relationship Id="rId7" Type="http://schemas.openxmlformats.org/officeDocument/2006/relationships/image" Target="../media/image210.png"/><Relationship Id="rId12" Type="http://schemas.openxmlformats.org/officeDocument/2006/relationships/image" Target="../media/image260.png"/><Relationship Id="rId17" Type="http://schemas.openxmlformats.org/officeDocument/2006/relationships/image" Target="../media/image310.png"/><Relationship Id="rId2" Type="http://schemas.openxmlformats.org/officeDocument/2006/relationships/image" Target="../media/image42.emf"/><Relationship Id="rId16" Type="http://schemas.openxmlformats.org/officeDocument/2006/relationships/image" Target="../media/image300.png"/><Relationship Id="rId1" Type="http://schemas.openxmlformats.org/officeDocument/2006/relationships/slideLayout" Target="../slideLayouts/slideLayout6.xml"/><Relationship Id="rId6" Type="http://schemas.openxmlformats.org/officeDocument/2006/relationships/image" Target="../media/image200.png"/><Relationship Id="rId11" Type="http://schemas.openxmlformats.org/officeDocument/2006/relationships/image" Target="../media/image250.png"/><Relationship Id="rId5" Type="http://schemas.openxmlformats.org/officeDocument/2006/relationships/image" Target="../media/image43.png"/><Relationship Id="rId15" Type="http://schemas.openxmlformats.org/officeDocument/2006/relationships/image" Target="../media/image44.emf"/><Relationship Id="rId10" Type="http://schemas.openxmlformats.org/officeDocument/2006/relationships/image" Target="../media/image240.png"/><Relationship Id="rId4" Type="http://schemas.openxmlformats.org/officeDocument/2006/relationships/image" Target="../media/image180.png"/><Relationship Id="rId9" Type="http://schemas.openxmlformats.org/officeDocument/2006/relationships/image" Target="../media/image230.png"/><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0.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C89C4A9-E66F-364C-A0CB-5C0E52A8BCF3}"/>
              </a:ext>
            </a:extLst>
          </p:cNvPr>
          <p:cNvSpPr>
            <a:spLocks noGrp="1"/>
          </p:cNvSpPr>
          <p:nvPr>
            <p:ph type="ctrTitle"/>
          </p:nvPr>
        </p:nvSpPr>
        <p:spPr>
          <a:xfrm>
            <a:off x="882316" y="779463"/>
            <a:ext cx="10427368" cy="2387600"/>
          </a:xfrm>
        </p:spPr>
        <p:txBody>
          <a:bodyPr>
            <a:noAutofit/>
          </a:bodyPr>
          <a:lstStyle/>
          <a:p>
            <a:r>
              <a:rPr lang="en-US" sz="4800" dirty="0">
                <a:latin typeface="Times New Roman" panose="02020603050405020304" pitchFamily="18" charset="0"/>
                <a:cs typeface="Times New Roman" panose="02020603050405020304" pitchFamily="18" charset="0"/>
              </a:rPr>
              <a:t>Simulating Long-Term Dynamics of Radiation Belt Electrons Using DREAM3D Model</a:t>
            </a:r>
          </a:p>
        </p:txBody>
      </p:sp>
      <p:sp>
        <p:nvSpPr>
          <p:cNvPr id="3" name="부제목 2">
            <a:extLst>
              <a:ext uri="{FF2B5EF4-FFF2-40B4-BE49-F238E27FC236}">
                <a16:creationId xmlns:a16="http://schemas.microsoft.com/office/drawing/2014/main" id="{4BF3F65C-13EF-D2D9-31EB-0780AC033B59}"/>
              </a:ext>
            </a:extLst>
          </p:cNvPr>
          <p:cNvSpPr>
            <a:spLocks noGrp="1"/>
          </p:cNvSpPr>
          <p:nvPr>
            <p:ph type="subTitle" idx="1"/>
          </p:nvPr>
        </p:nvSpPr>
        <p:spPr>
          <a:xfrm>
            <a:off x="1524000" y="3259137"/>
            <a:ext cx="9144000" cy="2133600"/>
          </a:xfrm>
        </p:spPr>
        <p:txBody>
          <a:bodyPr>
            <a:normAutofit lnSpcReduction="10000"/>
          </a:bodyPr>
          <a:lstStyle/>
          <a:p>
            <a:pPr algn="ctr">
              <a:lnSpc>
                <a:spcPct val="107000"/>
              </a:lnSpc>
              <a:spcAft>
                <a:spcPts val="800"/>
              </a:spcAft>
            </a:pPr>
            <a:r>
              <a:rPr lang="en-US" sz="1800" b="0" i="0" u="none" strike="noStrike" baseline="0" dirty="0">
                <a:solidFill>
                  <a:srgbClr val="000000"/>
                </a:solidFill>
                <a:latin typeface="Times New Roman" panose="02020603050405020304" pitchFamily="18" charset="0"/>
              </a:rPr>
              <a:t> </a:t>
            </a:r>
            <a:r>
              <a:rPr lang="en-US" sz="1800" b="1" i="0" u="sng" strike="noStrike" baseline="0" dirty="0">
                <a:solidFill>
                  <a:srgbClr val="000000"/>
                </a:solidFill>
                <a:latin typeface="Times New Roman" panose="02020603050405020304" pitchFamily="18" charset="0"/>
              </a:rPr>
              <a:t>Sang-Yun Lee</a:t>
            </a:r>
            <a:r>
              <a:rPr lang="en-US" sz="1800" b="1" i="0" u="sng" strike="noStrike" baseline="30000" dirty="0">
                <a:solidFill>
                  <a:srgbClr val="000000"/>
                </a:solidFill>
                <a:latin typeface="Times New Roman" panose="02020603050405020304" pitchFamily="18" charset="0"/>
              </a:rPr>
              <a:t>1</a:t>
            </a:r>
            <a:r>
              <a:rPr lang="en-US" sz="1800" b="0" i="0" u="none" strike="noStrike" baseline="0" dirty="0">
                <a:solidFill>
                  <a:srgbClr val="000000"/>
                </a:solidFill>
                <a:latin typeface="Times New Roman" panose="02020603050405020304" pitchFamily="18" charset="0"/>
              </a:rPr>
              <a:t>, </a:t>
            </a:r>
            <a:r>
              <a:rPr lang="en-US" sz="1800" b="0" i="0" u="none" strike="noStrike" baseline="0" dirty="0" err="1">
                <a:solidFill>
                  <a:srgbClr val="000000"/>
                </a:solidFill>
                <a:latin typeface="Times New Roman" panose="02020603050405020304" pitchFamily="18" charset="0"/>
              </a:rPr>
              <a:t>Weichao</a:t>
            </a:r>
            <a:r>
              <a:rPr lang="en-US" sz="1800" b="0" i="0" u="none" strike="noStrike" baseline="0" dirty="0">
                <a:solidFill>
                  <a:srgbClr val="000000"/>
                </a:solidFill>
                <a:latin typeface="Times New Roman" panose="02020603050405020304" pitchFamily="18" charset="0"/>
              </a:rPr>
              <a:t> Tu</a:t>
            </a:r>
            <a:r>
              <a:rPr lang="en-US" sz="1800" i="0" u="none" strike="noStrike" baseline="30000" dirty="0">
                <a:solidFill>
                  <a:srgbClr val="000000"/>
                </a:solidFill>
                <a:latin typeface="Times New Roman" panose="02020603050405020304" pitchFamily="18" charset="0"/>
              </a:rPr>
              <a:t>1</a:t>
            </a:r>
            <a:r>
              <a:rPr lang="en-US" sz="1800" b="0" i="0" u="none" strike="noStrike" baseline="0" dirty="0">
                <a:solidFill>
                  <a:srgbClr val="000000"/>
                </a:solidFill>
                <a:latin typeface="Times New Roman" panose="02020603050405020304" pitchFamily="18" charset="0"/>
              </a:rPr>
              <a:t>,</a:t>
            </a:r>
            <a:br>
              <a:rPr lang="en-US" sz="1800" b="0" i="0" u="none" strike="noStrike" baseline="0" dirty="0">
                <a:solidFill>
                  <a:srgbClr val="000000"/>
                </a:solidFill>
                <a:latin typeface="Times New Roman" panose="02020603050405020304" pitchFamily="18" charset="0"/>
              </a:rPr>
            </a:br>
            <a:r>
              <a:rPr lang="en-US" sz="1800" dirty="0">
                <a:effectLst/>
                <a:latin typeface="Times New Roman" panose="02020603050405020304" pitchFamily="18" charset="0"/>
                <a:ea typeface="맑은 고딕" panose="020B0503020000020004" pitchFamily="50" charset="-127"/>
                <a:cs typeface="Times New Roman" panose="02020603050405020304" pitchFamily="18" charset="0"/>
              </a:rPr>
              <a:t>Misa M. Cowee</a:t>
            </a:r>
            <a:r>
              <a:rPr lang="en-US" sz="1800" baseline="30000" dirty="0">
                <a:effectLst/>
                <a:latin typeface="Times New Roman" panose="02020603050405020304" pitchFamily="18" charset="0"/>
                <a:ea typeface="맑은 고딕" panose="020B0503020000020004" pitchFamily="50" charset="-127"/>
                <a:cs typeface="Times New Roman" panose="02020603050405020304" pitchFamily="18" charset="0"/>
              </a:rPr>
              <a:t>2</a:t>
            </a:r>
            <a:r>
              <a:rPr lang="en-US" sz="1800" dirty="0">
                <a:effectLst/>
                <a:latin typeface="Times New Roman" panose="02020603050405020304" pitchFamily="18" charset="0"/>
                <a:ea typeface="맑은 고딕" panose="020B0503020000020004" pitchFamily="50" charset="-127"/>
                <a:cs typeface="Times New Roman" panose="02020603050405020304" pitchFamily="18" charset="0"/>
              </a:rPr>
              <a:t>, Gregory S. Cunningham</a:t>
            </a:r>
            <a:r>
              <a:rPr lang="en-US" sz="1800" baseline="30000" dirty="0">
                <a:effectLst/>
                <a:latin typeface="Times New Roman" panose="02020603050405020304" pitchFamily="18" charset="0"/>
                <a:ea typeface="맑은 고딕" panose="020B0503020000020004" pitchFamily="50" charset="-127"/>
                <a:cs typeface="Times New Roman" panose="02020603050405020304" pitchFamily="18" charset="0"/>
              </a:rPr>
              <a:t>2</a:t>
            </a:r>
            <a:r>
              <a:rPr lang="en-US" sz="1800" dirty="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dirty="0" err="1">
                <a:effectLst/>
                <a:latin typeface="Times New Roman" panose="02020603050405020304" pitchFamily="18" charset="0"/>
                <a:ea typeface="맑은 고딕" panose="020B0503020000020004" pitchFamily="50" charset="-127"/>
                <a:cs typeface="Times New Roman" panose="02020603050405020304" pitchFamily="18" charset="0"/>
              </a:rPr>
              <a:t>Dedong</a:t>
            </a:r>
            <a:r>
              <a:rPr lang="en-US" sz="1800" dirty="0">
                <a:effectLst/>
                <a:latin typeface="Times New Roman" panose="02020603050405020304" pitchFamily="18" charset="0"/>
                <a:ea typeface="맑은 고딕" panose="020B0503020000020004" pitchFamily="50" charset="-127"/>
                <a:cs typeface="Times New Roman" panose="02020603050405020304" pitchFamily="18" charset="0"/>
              </a:rPr>
              <a:t> Wang</a:t>
            </a:r>
            <a:r>
              <a:rPr lang="en-US" sz="1800" baseline="30000" dirty="0">
                <a:effectLst/>
                <a:latin typeface="Times New Roman" panose="02020603050405020304" pitchFamily="18" charset="0"/>
                <a:ea typeface="맑은 고딕" panose="020B0503020000020004" pitchFamily="50" charset="-127"/>
                <a:cs typeface="Times New Roman" panose="02020603050405020304" pitchFamily="18" charset="0"/>
              </a:rPr>
              <a:t>3</a:t>
            </a:r>
            <a:r>
              <a:rPr lang="en-US" sz="1800" dirty="0">
                <a:effectLst/>
                <a:latin typeface="Times New Roman" panose="02020603050405020304" pitchFamily="18" charset="0"/>
                <a:ea typeface="맑은 고딕" panose="020B0503020000020004" pitchFamily="50" charset="-127"/>
                <a:cs typeface="Times New Roman" panose="02020603050405020304" pitchFamily="18" charset="0"/>
              </a:rPr>
              <a:t>,</a:t>
            </a:r>
            <a:br>
              <a:rPr lang="en-US" sz="1800" dirty="0">
                <a:effectLst/>
                <a:latin typeface="Times New Roman" panose="02020603050405020304" pitchFamily="18" charset="0"/>
                <a:ea typeface="맑은 고딕" panose="020B0503020000020004" pitchFamily="50" charset="-127"/>
                <a:cs typeface="Times New Roman" panose="02020603050405020304" pitchFamily="18" charset="0"/>
              </a:rPr>
            </a:br>
            <a:r>
              <a:rPr lang="en-US" sz="1800" dirty="0">
                <a:effectLst/>
                <a:latin typeface="Times New Roman" panose="02020603050405020304" pitchFamily="18" charset="0"/>
                <a:ea typeface="맑은 고딕" panose="020B0503020000020004" pitchFamily="50" charset="-127"/>
                <a:cs typeface="Times New Roman" panose="02020603050405020304" pitchFamily="18" charset="0"/>
              </a:rPr>
              <a:t> Yuri Y. Shprits</a:t>
            </a:r>
            <a:r>
              <a:rPr lang="en-US" sz="1800" baseline="30000" dirty="0">
                <a:effectLst/>
                <a:latin typeface="Times New Roman" panose="02020603050405020304" pitchFamily="18" charset="0"/>
                <a:ea typeface="맑은 고딕" panose="020B0503020000020004" pitchFamily="50" charset="-127"/>
                <a:cs typeface="Times New Roman" panose="02020603050405020304" pitchFamily="18" charset="0"/>
              </a:rPr>
              <a:t>3,4,5</a:t>
            </a:r>
            <a:r>
              <a:rPr lang="en-US" sz="1800" dirty="0">
                <a:effectLst/>
                <a:latin typeface="Times New Roman" panose="02020603050405020304" pitchFamily="18" charset="0"/>
                <a:ea typeface="맑은 고딕" panose="020B0503020000020004" pitchFamily="50" charset="-127"/>
                <a:cs typeface="Times New Roman" panose="02020603050405020304" pitchFamily="18" charset="0"/>
              </a:rPr>
              <a:t>, Michael G. Henderson</a:t>
            </a:r>
            <a:r>
              <a:rPr lang="en-US" sz="1800" baseline="30000" dirty="0">
                <a:effectLst/>
                <a:latin typeface="Times New Roman" panose="02020603050405020304" pitchFamily="18" charset="0"/>
                <a:ea typeface="맑은 고딕" panose="020B0503020000020004" pitchFamily="50" charset="-127"/>
                <a:cs typeface="Times New Roman" panose="02020603050405020304" pitchFamily="18" charset="0"/>
              </a:rPr>
              <a:t>2</a:t>
            </a:r>
            <a:r>
              <a:rPr lang="en-US" sz="1800" dirty="0">
                <a:effectLst/>
                <a:latin typeface="Times New Roman" panose="02020603050405020304" pitchFamily="18" charset="0"/>
                <a:ea typeface="맑은 고딕" panose="020B0503020000020004" pitchFamily="50" charset="-127"/>
                <a:cs typeface="Times New Roman" panose="02020603050405020304" pitchFamily="18" charset="0"/>
              </a:rPr>
              <a:t>, Geoffrey D. Reeves</a:t>
            </a:r>
            <a:r>
              <a:rPr lang="en-US" sz="1800" baseline="30000" dirty="0">
                <a:effectLst/>
                <a:latin typeface="Times New Roman" panose="02020603050405020304" pitchFamily="18" charset="0"/>
                <a:ea typeface="맑은 고딕" panose="020B0503020000020004" pitchFamily="50" charset="-127"/>
                <a:cs typeface="Times New Roman" panose="02020603050405020304" pitchFamily="18" charset="0"/>
              </a:rPr>
              <a:t>2</a:t>
            </a:r>
            <a:endParaRPr lang="en-US" sz="1800" dirty="0">
              <a:effectLst/>
              <a:latin typeface="Calibri" panose="020F0502020204030204" pitchFamily="34" charset="0"/>
              <a:ea typeface="맑은 고딕" panose="020B0503020000020004" pitchFamily="50" charset="-127"/>
              <a:cs typeface="Times New Roman" panose="02020603050405020304" pitchFamily="18" charset="0"/>
            </a:endParaRPr>
          </a:p>
          <a:p>
            <a:pPr algn="ctr"/>
            <a:r>
              <a:rPr lang="en-US" sz="1400" i="1" baseline="30000" dirty="0">
                <a:solidFill>
                  <a:srgbClr val="000000"/>
                </a:solidFill>
                <a:effectLst/>
                <a:latin typeface="Times New Roman" panose="02020603050405020304" pitchFamily="18" charset="0"/>
                <a:ea typeface="맑은 고딕" panose="020B0503020000020004" pitchFamily="50" charset="-127"/>
              </a:rPr>
              <a:t>1</a:t>
            </a:r>
            <a:r>
              <a:rPr lang="en-US" sz="1400" i="1" dirty="0">
                <a:solidFill>
                  <a:srgbClr val="000000"/>
                </a:solidFill>
                <a:effectLst/>
                <a:latin typeface="Times New Roman" panose="02020603050405020304" pitchFamily="18" charset="0"/>
                <a:ea typeface="맑은 고딕" panose="020B0503020000020004" pitchFamily="50" charset="-127"/>
              </a:rPr>
              <a:t>West Virginia University, West Virginia, USA</a:t>
            </a:r>
            <a:br>
              <a:rPr lang="en-US" sz="1400" i="1" dirty="0">
                <a:solidFill>
                  <a:srgbClr val="000000"/>
                </a:solidFill>
                <a:effectLst/>
                <a:latin typeface="Times New Roman" panose="02020603050405020304" pitchFamily="18" charset="0"/>
                <a:ea typeface="맑은 고딕" panose="020B0503020000020004" pitchFamily="50" charset="-127"/>
              </a:rPr>
            </a:br>
            <a:r>
              <a:rPr lang="en-US" sz="1400" i="1" baseline="30000" dirty="0">
                <a:effectLst/>
                <a:latin typeface="Times New Roman" panose="02020603050405020304" pitchFamily="18" charset="0"/>
                <a:ea typeface="맑은 고딕" panose="020B0503020000020004" pitchFamily="50" charset="-127"/>
                <a:cs typeface="Times New Roman" panose="02020603050405020304" pitchFamily="18" charset="0"/>
              </a:rPr>
              <a:t>2</a:t>
            </a:r>
            <a:r>
              <a:rPr lang="en-US" sz="1400" i="1" dirty="0">
                <a:effectLst/>
                <a:latin typeface="Times New Roman" panose="02020603050405020304" pitchFamily="18" charset="0"/>
                <a:ea typeface="맑은 고딕" panose="020B0503020000020004" pitchFamily="50" charset="-127"/>
                <a:cs typeface="Times New Roman" panose="02020603050405020304" pitchFamily="18" charset="0"/>
              </a:rPr>
              <a:t>Los Alamos National Laboratory, New Mexico, USA</a:t>
            </a:r>
            <a:br>
              <a:rPr lang="en-US" sz="1400" i="1" dirty="0">
                <a:effectLst/>
                <a:latin typeface="Times New Roman" panose="02020603050405020304" pitchFamily="18" charset="0"/>
                <a:ea typeface="맑은 고딕" panose="020B0503020000020004" pitchFamily="50" charset="-127"/>
                <a:cs typeface="Times New Roman" panose="02020603050405020304" pitchFamily="18" charset="0"/>
              </a:rPr>
            </a:br>
            <a:r>
              <a:rPr lang="en-US" sz="1400" i="1" baseline="30000" dirty="0">
                <a:effectLst/>
                <a:latin typeface="Times New Roman" panose="02020603050405020304" pitchFamily="18" charset="0"/>
                <a:ea typeface="맑은 고딕" panose="020B0503020000020004" pitchFamily="50" charset="-127"/>
                <a:cs typeface="Times New Roman" panose="02020603050405020304" pitchFamily="18" charset="0"/>
              </a:rPr>
              <a:t>3</a:t>
            </a:r>
            <a:r>
              <a:rPr lang="en-US" sz="1400" i="1" dirty="0">
                <a:effectLst/>
                <a:latin typeface="Times New Roman" panose="02020603050405020304" pitchFamily="18" charset="0"/>
                <a:ea typeface="맑은 고딕" panose="020B0503020000020004" pitchFamily="50" charset="-127"/>
                <a:cs typeface="Times New Roman" panose="02020603050405020304" pitchFamily="18" charset="0"/>
              </a:rPr>
              <a:t>GFZ German Centre for Geosciences, Potsdam, Germany</a:t>
            </a:r>
            <a:br>
              <a:rPr lang="en-US" sz="1400" i="1" dirty="0">
                <a:effectLst/>
                <a:latin typeface="Times New Roman" panose="02020603050405020304" pitchFamily="18" charset="0"/>
                <a:ea typeface="맑은 고딕" panose="020B0503020000020004" pitchFamily="50" charset="-127"/>
                <a:cs typeface="Times New Roman" panose="02020603050405020304" pitchFamily="18" charset="0"/>
              </a:rPr>
            </a:br>
            <a:r>
              <a:rPr lang="en-US" sz="1400" i="1" baseline="30000" dirty="0">
                <a:effectLst/>
                <a:latin typeface="Times New Roman" panose="02020603050405020304" pitchFamily="18" charset="0"/>
                <a:ea typeface="맑은 고딕" panose="020B0503020000020004" pitchFamily="50" charset="-127"/>
                <a:cs typeface="Times New Roman" panose="02020603050405020304" pitchFamily="18" charset="0"/>
              </a:rPr>
              <a:t>4</a:t>
            </a:r>
            <a:r>
              <a:rPr lang="en-US" sz="1400" i="1" dirty="0">
                <a:effectLst/>
                <a:latin typeface="Times New Roman" panose="02020603050405020304" pitchFamily="18" charset="0"/>
                <a:ea typeface="맑은 고딕" panose="020B0503020000020004" pitchFamily="50" charset="-127"/>
                <a:cs typeface="Times New Roman" panose="02020603050405020304" pitchFamily="18" charset="0"/>
              </a:rPr>
              <a:t>Institute of Physics and Astronomy, University of Potsdam, Potsdam, Germany</a:t>
            </a:r>
            <a:br>
              <a:rPr lang="en-US" sz="1400" i="1" dirty="0">
                <a:effectLst/>
                <a:latin typeface="Times New Roman" panose="02020603050405020304" pitchFamily="18" charset="0"/>
                <a:ea typeface="맑은 고딕" panose="020B0503020000020004" pitchFamily="50" charset="-127"/>
                <a:cs typeface="Times New Roman" panose="02020603050405020304" pitchFamily="18" charset="0"/>
              </a:rPr>
            </a:br>
            <a:r>
              <a:rPr lang="en-US" sz="1400" i="1" baseline="30000" dirty="0">
                <a:effectLst/>
                <a:latin typeface="Times New Roman" panose="02020603050405020304" pitchFamily="18" charset="0"/>
                <a:ea typeface="맑은 고딕" panose="020B0503020000020004" pitchFamily="50" charset="-127"/>
                <a:cs typeface="Times New Roman" panose="02020603050405020304" pitchFamily="18" charset="0"/>
              </a:rPr>
              <a:t>5</a:t>
            </a:r>
            <a:r>
              <a:rPr lang="en-US" sz="1400" i="1" dirty="0">
                <a:effectLst/>
                <a:latin typeface="Times New Roman" panose="02020603050405020304" pitchFamily="18" charset="0"/>
                <a:ea typeface="맑은 고딕" panose="020B0503020000020004" pitchFamily="50" charset="-127"/>
                <a:cs typeface="Times New Roman" panose="02020603050405020304" pitchFamily="18" charset="0"/>
              </a:rPr>
              <a:t>University of California Los Angeles, Los Angeles, CA, USA</a:t>
            </a:r>
            <a:endParaRPr lang="en-US" sz="1400" dirty="0">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5" name="TextBox 4">
            <a:extLst>
              <a:ext uri="{FF2B5EF4-FFF2-40B4-BE49-F238E27FC236}">
                <a16:creationId xmlns:a16="http://schemas.microsoft.com/office/drawing/2014/main" id="{72FAF438-60E6-DA5C-2E9E-604866C49908}"/>
              </a:ext>
            </a:extLst>
          </p:cNvPr>
          <p:cNvSpPr txBox="1"/>
          <p:nvPr/>
        </p:nvSpPr>
        <p:spPr>
          <a:xfrm>
            <a:off x="5264330" y="5664199"/>
            <a:ext cx="1663340" cy="584775"/>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06.09.2022</a:t>
            </a:r>
          </a:p>
          <a:p>
            <a:pPr algn="ctr"/>
            <a:r>
              <a:rPr lang="en-US" sz="1600" dirty="0">
                <a:latin typeface="Times New Roman" panose="02020603050405020304" pitchFamily="18" charset="0"/>
                <a:cs typeface="Times New Roman" panose="02020603050405020304" pitchFamily="18" charset="0"/>
              </a:rPr>
              <a:t>CCMC Workshop</a:t>
            </a:r>
          </a:p>
        </p:txBody>
      </p:sp>
      <p:sp>
        <p:nvSpPr>
          <p:cNvPr id="4" name="슬라이드 번호 개체 틀 3">
            <a:extLst>
              <a:ext uri="{FF2B5EF4-FFF2-40B4-BE49-F238E27FC236}">
                <a16:creationId xmlns:a16="http://schemas.microsoft.com/office/drawing/2014/main" id="{C20DA6B2-8358-1D7D-4A12-7227A6C28272}"/>
              </a:ext>
            </a:extLst>
          </p:cNvPr>
          <p:cNvSpPr>
            <a:spLocks noGrp="1"/>
          </p:cNvSpPr>
          <p:nvPr>
            <p:ph type="sldNum" sz="quarter" idx="12"/>
          </p:nvPr>
        </p:nvSpPr>
        <p:spPr/>
        <p:txBody>
          <a:bodyPr/>
          <a:lstStyle/>
          <a:p>
            <a:fld id="{23127519-4ED7-4CE1-9F70-C95276DE88DE}" type="slidenum">
              <a:rPr lang="en-US" smtClean="0"/>
              <a:t>1</a:t>
            </a:fld>
            <a:endParaRPr lang="en-US"/>
          </a:p>
        </p:txBody>
      </p:sp>
    </p:spTree>
    <p:extLst>
      <p:ext uri="{BB962C8B-B14F-4D97-AF65-F5344CB8AC3E}">
        <p14:creationId xmlns:p14="http://schemas.microsoft.com/office/powerpoint/2010/main" val="495039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그림 22">
            <a:extLst>
              <a:ext uri="{FF2B5EF4-FFF2-40B4-BE49-F238E27FC236}">
                <a16:creationId xmlns:a16="http://schemas.microsoft.com/office/drawing/2014/main" id="{CDC09E8B-5858-77E5-0A6F-FDE65CC08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528" y="873855"/>
            <a:ext cx="4711971" cy="3141314"/>
          </a:xfrm>
          <a:prstGeom prst="rect">
            <a:avLst/>
          </a:prstGeom>
        </p:spPr>
      </p:pic>
      <p:pic>
        <p:nvPicPr>
          <p:cNvPr id="20" name="그림 19">
            <a:extLst>
              <a:ext uri="{FF2B5EF4-FFF2-40B4-BE49-F238E27FC236}">
                <a16:creationId xmlns:a16="http://schemas.microsoft.com/office/drawing/2014/main" id="{A73DD0FF-C133-31EA-EC4E-4313F8C050BA}"/>
              </a:ext>
            </a:extLst>
          </p:cNvPr>
          <p:cNvPicPr>
            <a:picLocks noChangeAspect="1"/>
          </p:cNvPicPr>
          <p:nvPr/>
        </p:nvPicPr>
        <p:blipFill rotWithShape="1">
          <a:blip r:embed="rId3">
            <a:extLst>
              <a:ext uri="{28A0092B-C50C-407E-A947-70E740481C1C}">
                <a14:useLocalDpi xmlns:a14="http://schemas.microsoft.com/office/drawing/2010/main" val="0"/>
              </a:ext>
            </a:extLst>
          </a:blip>
          <a:srcRect b="61169"/>
          <a:stretch/>
        </p:blipFill>
        <p:spPr>
          <a:xfrm>
            <a:off x="171728" y="518285"/>
            <a:ext cx="6282628" cy="2439602"/>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668545"/>
          </a:xfrm>
        </p:spPr>
        <p:txBody>
          <a:bodyPr>
            <a:normAutofit/>
          </a:bodyPr>
          <a:lstStyle/>
          <a:p>
            <a:pPr algn="ctr"/>
            <a:r>
              <a:rPr lang="en-US" sz="3600" b="1" dirty="0">
                <a:latin typeface="Times New Roman" panose="02020603050405020304" pitchFamily="18" charset="0"/>
                <a:cs typeface="Times New Roman" panose="02020603050405020304" pitchFamily="18" charset="0"/>
              </a:rPr>
              <a:t>Results – 3. Minimum energy boundary conditions</a:t>
            </a:r>
          </a:p>
        </p:txBody>
      </p:sp>
      <p:sp>
        <p:nvSpPr>
          <p:cNvPr id="3" name="슬라이드 번호 개체 틀 2">
            <a:extLst>
              <a:ext uri="{FF2B5EF4-FFF2-40B4-BE49-F238E27FC236}">
                <a16:creationId xmlns:a16="http://schemas.microsoft.com/office/drawing/2014/main" id="{6076FD2B-64AC-FFF5-07C5-205C732A9B2A}"/>
              </a:ext>
            </a:extLst>
          </p:cNvPr>
          <p:cNvSpPr>
            <a:spLocks noGrp="1"/>
          </p:cNvSpPr>
          <p:nvPr>
            <p:ph type="sldNum" sz="quarter" idx="12"/>
          </p:nvPr>
        </p:nvSpPr>
        <p:spPr/>
        <p:txBody>
          <a:bodyPr/>
          <a:lstStyle/>
          <a:p>
            <a:r>
              <a:rPr lang="en-US" dirty="0"/>
              <a:t>6</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B7F34F7-4306-8732-748E-1020707E4F38}"/>
                  </a:ext>
                </a:extLst>
              </p:cNvPr>
              <p:cNvSpPr txBox="1"/>
              <p:nvPr/>
            </p:nvSpPr>
            <p:spPr>
              <a:xfrm>
                <a:off x="1664154" y="5731982"/>
                <a:ext cx="9348589"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Emin BC at </a:t>
                </a:r>
                <a14:m>
                  <m:oMath xmlns:m="http://schemas.openxmlformats.org/officeDocument/2006/math">
                    <m:r>
                      <a:rPr lang="en-US" b="0" i="1" dirty="0" smtClean="0">
                        <a:latin typeface="Cambria Math" panose="02040503050406030204" pitchFamily="18" charset="0"/>
                        <a:cs typeface="Times New Roman" panose="02020603050405020304" pitchFamily="18" charset="0"/>
                      </a:rPr>
                      <m:t>𝐸</m:t>
                    </m:r>
                    <m:r>
                      <a:rPr lang="en-US" b="0" i="1" dirty="0" smtClean="0">
                        <a:latin typeface="Cambria Math" panose="02040503050406030204" pitchFamily="18" charset="0"/>
                        <a:cs typeface="Times New Roman" panose="02020603050405020304" pitchFamily="18" charset="0"/>
                      </a:rPr>
                      <m:t>=100 </m:t>
                    </m:r>
                    <m:r>
                      <a:rPr lang="en-US" b="0" i="1" dirty="0" smtClean="0">
                        <a:latin typeface="Cambria Math" panose="02040503050406030204" pitchFamily="18" charset="0"/>
                        <a:cs typeface="Times New Roman" panose="02020603050405020304" pitchFamily="18" charset="0"/>
                      </a:rPr>
                      <m:t>𝑘𝑒𝑉</m:t>
                    </m:r>
                  </m:oMath>
                </a14:m>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(GOES OB + </a:t>
                </a:r>
                <a:r>
                  <a:rPr lang="en-US" b="1" dirty="0" err="1">
                    <a:latin typeface="Times New Roman" panose="02020603050405020304" pitchFamily="18" charset="0"/>
                    <a:cs typeface="Times New Roman" panose="02020603050405020304" pitchFamily="18" charset="0"/>
                  </a:rPr>
                  <a:t>Emin</a:t>
                </a:r>
                <a:r>
                  <a:rPr lang="en-US" b="1" dirty="0">
                    <a:latin typeface="Times New Roman" panose="02020603050405020304" pitchFamily="18" charset="0"/>
                    <a:cs typeface="Times New Roman" panose="02020603050405020304" pitchFamily="18" charset="0"/>
                  </a:rPr>
                  <a:t> BC) </a:t>
                </a:r>
                <a:r>
                  <a:rPr lang="en-US" dirty="0">
                    <a:latin typeface="Times New Roman" panose="02020603050405020304" pitchFamily="18" charset="0"/>
                    <a:cs typeface="Times New Roman" panose="02020603050405020304" pitchFamily="18" charset="0"/>
                  </a:rPr>
                  <a:t>Large PSD </a:t>
                </a:r>
                <a:r>
                  <a:rPr lang="en-US" dirty="0">
                    <a:latin typeface="Times New Roman" panose="02020603050405020304" pitchFamily="18" charset="0"/>
                    <a:cs typeface="Times New Roman" panose="02020603050405020304" pitchFamily="18" charset="0"/>
                    <a:sym typeface="Wingdings" panose="05000000000000000000" pitchFamily="2" charset="2"/>
                  </a:rPr>
                  <a:t> Overestimation</a:t>
                </a:r>
                <a:endParaRPr lang="en-US" dirty="0">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EB7F34F7-4306-8732-748E-1020707E4F38}"/>
                  </a:ext>
                </a:extLst>
              </p:cNvPr>
              <p:cNvSpPr txBox="1">
                <a:spLocks noRot="1" noChangeAspect="1" noMove="1" noResize="1" noEditPoints="1" noAdjustHandles="1" noChangeArrowheads="1" noChangeShapeType="1" noTextEdit="1"/>
              </p:cNvSpPr>
              <p:nvPr/>
            </p:nvSpPr>
            <p:spPr>
              <a:xfrm>
                <a:off x="1664154" y="5731982"/>
                <a:ext cx="9348589" cy="646331"/>
              </a:xfrm>
              <a:prstGeom prst="rect">
                <a:avLst/>
              </a:prstGeom>
              <a:blipFill>
                <a:blip r:embed="rId4"/>
                <a:stretch>
                  <a:fillRect l="-456" t="-4717" b="-1415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710CD9F4-82E7-F8C2-F859-1972F79A0992}"/>
              </a:ext>
            </a:extLst>
          </p:cNvPr>
          <p:cNvSpPr txBox="1"/>
          <p:nvPr/>
        </p:nvSpPr>
        <p:spPr>
          <a:xfrm>
            <a:off x="9172365" y="1410882"/>
            <a:ext cx="213071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(b) GOES OB (Standard)</a:t>
            </a:r>
          </a:p>
        </p:txBody>
      </p:sp>
    </p:spTree>
    <p:extLst>
      <p:ext uri="{BB962C8B-B14F-4D97-AF65-F5344CB8AC3E}">
        <p14:creationId xmlns:p14="http://schemas.microsoft.com/office/powerpoint/2010/main" val="1570655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DCF2D80-63EB-6B9A-C314-C36891913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540" y="873855"/>
            <a:ext cx="4711971" cy="3141314"/>
          </a:xfrm>
          <a:prstGeom prst="rect">
            <a:avLst/>
          </a:prstGeom>
        </p:spPr>
      </p:pic>
      <p:pic>
        <p:nvPicPr>
          <p:cNvPr id="6" name="그림 5">
            <a:extLst>
              <a:ext uri="{FF2B5EF4-FFF2-40B4-BE49-F238E27FC236}">
                <a16:creationId xmlns:a16="http://schemas.microsoft.com/office/drawing/2014/main" id="{D6A0DBC2-1CEA-BCC6-BEEE-A06789321E30}"/>
              </a:ext>
            </a:extLst>
          </p:cNvPr>
          <p:cNvPicPr>
            <a:picLocks noChangeAspect="1"/>
          </p:cNvPicPr>
          <p:nvPr/>
        </p:nvPicPr>
        <p:blipFill rotWithShape="1">
          <a:blip r:embed="rId3">
            <a:extLst>
              <a:ext uri="{28A0092B-C50C-407E-A947-70E740481C1C}">
                <a14:useLocalDpi xmlns:a14="http://schemas.microsoft.com/office/drawing/2010/main" val="0"/>
              </a:ext>
            </a:extLst>
          </a:blip>
          <a:srcRect b="45997"/>
          <a:stretch/>
        </p:blipFill>
        <p:spPr>
          <a:xfrm>
            <a:off x="166744" y="513389"/>
            <a:ext cx="6282628" cy="3392772"/>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668545"/>
          </a:xfrm>
        </p:spPr>
        <p:txBody>
          <a:bodyPr>
            <a:normAutofit/>
          </a:bodyPr>
          <a:lstStyle/>
          <a:p>
            <a:pPr algn="ctr"/>
            <a:r>
              <a:rPr lang="en-US" sz="3600" b="1" dirty="0">
                <a:latin typeface="Times New Roman" panose="02020603050405020304" pitchFamily="18" charset="0"/>
                <a:cs typeface="Times New Roman" panose="02020603050405020304" pitchFamily="18" charset="0"/>
              </a:rPr>
              <a:t>Results – 3. Minimum energy boundary conditions</a:t>
            </a:r>
          </a:p>
        </p:txBody>
      </p:sp>
      <p:sp>
        <p:nvSpPr>
          <p:cNvPr id="3" name="슬라이드 번호 개체 틀 2">
            <a:extLst>
              <a:ext uri="{FF2B5EF4-FFF2-40B4-BE49-F238E27FC236}">
                <a16:creationId xmlns:a16="http://schemas.microsoft.com/office/drawing/2014/main" id="{6076FD2B-64AC-FFF5-07C5-205C732A9B2A}"/>
              </a:ext>
            </a:extLst>
          </p:cNvPr>
          <p:cNvSpPr>
            <a:spLocks noGrp="1"/>
          </p:cNvSpPr>
          <p:nvPr>
            <p:ph type="sldNum" sz="quarter" idx="12"/>
          </p:nvPr>
        </p:nvSpPr>
        <p:spPr/>
        <p:txBody>
          <a:bodyPr/>
          <a:lstStyle/>
          <a:p>
            <a:r>
              <a:rPr lang="en-US" dirty="0"/>
              <a:t>6</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94DE115-53CC-E716-8016-0026DA5C2789}"/>
                  </a:ext>
                </a:extLst>
              </p:cNvPr>
              <p:cNvSpPr txBox="1"/>
              <p:nvPr/>
            </p:nvSpPr>
            <p:spPr>
              <a:xfrm>
                <a:off x="1664154" y="5731982"/>
                <a:ext cx="9348589"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Emin BC at </a:t>
                </a:r>
                <a14:m>
                  <m:oMath xmlns:m="http://schemas.openxmlformats.org/officeDocument/2006/math">
                    <m:r>
                      <a:rPr lang="en-US" b="0" i="1" dirty="0" smtClean="0">
                        <a:latin typeface="Cambria Math" panose="02040503050406030204" pitchFamily="18" charset="0"/>
                        <a:cs typeface="Times New Roman" panose="02020603050405020304" pitchFamily="18" charset="0"/>
                      </a:rPr>
                      <m:t>𝐸</m:t>
                    </m:r>
                    <m:r>
                      <a:rPr lang="en-US" b="0" i="1" dirty="0" smtClean="0">
                        <a:latin typeface="Cambria Math" panose="02040503050406030204" pitchFamily="18" charset="0"/>
                        <a:cs typeface="Times New Roman" panose="02020603050405020304" pitchFamily="18" charset="0"/>
                      </a:rPr>
                      <m:t>=100 </m:t>
                    </m:r>
                    <m:r>
                      <a:rPr lang="en-US" b="0" i="1" dirty="0" smtClean="0">
                        <a:latin typeface="Cambria Math" panose="02040503050406030204" pitchFamily="18" charset="0"/>
                        <a:cs typeface="Times New Roman" panose="02020603050405020304" pitchFamily="18" charset="0"/>
                      </a:rPr>
                      <m:t>𝑘𝑒𝑉</m:t>
                    </m:r>
                  </m:oMath>
                </a14:m>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(GOES OB + </a:t>
                </a:r>
                <a:r>
                  <a:rPr lang="en-US" b="1" dirty="0" err="1">
                    <a:latin typeface="Times New Roman" panose="02020603050405020304" pitchFamily="18" charset="0"/>
                    <a:cs typeface="Times New Roman" panose="02020603050405020304" pitchFamily="18" charset="0"/>
                  </a:rPr>
                  <a:t>Emin</a:t>
                </a:r>
                <a:r>
                  <a:rPr lang="en-US" b="1" dirty="0">
                    <a:latin typeface="Times New Roman" panose="02020603050405020304" pitchFamily="18" charset="0"/>
                    <a:cs typeface="Times New Roman" panose="02020603050405020304" pitchFamily="18" charset="0"/>
                  </a:rPr>
                  <a:t> BC) </a:t>
                </a:r>
                <a:r>
                  <a:rPr lang="en-US" dirty="0">
                    <a:latin typeface="Times New Roman" panose="02020603050405020304" pitchFamily="18" charset="0"/>
                    <a:cs typeface="Times New Roman" panose="02020603050405020304" pitchFamily="18" charset="0"/>
                  </a:rPr>
                  <a:t>Large PSD </a:t>
                </a:r>
                <a:r>
                  <a:rPr lang="en-US" dirty="0">
                    <a:latin typeface="Times New Roman" panose="02020603050405020304" pitchFamily="18" charset="0"/>
                    <a:cs typeface="Times New Roman" panose="02020603050405020304" pitchFamily="18" charset="0"/>
                    <a:sym typeface="Wingdings" panose="05000000000000000000" pitchFamily="2" charset="2"/>
                  </a:rPr>
                  <a:t> Overestimation</a:t>
                </a:r>
                <a:endParaRPr lang="en-US" dirty="0">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494DE115-53CC-E716-8016-0026DA5C2789}"/>
                  </a:ext>
                </a:extLst>
              </p:cNvPr>
              <p:cNvSpPr txBox="1">
                <a:spLocks noRot="1" noChangeAspect="1" noMove="1" noResize="1" noEditPoints="1" noAdjustHandles="1" noChangeArrowheads="1" noChangeShapeType="1" noTextEdit="1"/>
              </p:cNvSpPr>
              <p:nvPr/>
            </p:nvSpPr>
            <p:spPr>
              <a:xfrm>
                <a:off x="1664154" y="5731982"/>
                <a:ext cx="9348589" cy="646331"/>
              </a:xfrm>
              <a:prstGeom prst="rect">
                <a:avLst/>
              </a:prstGeom>
              <a:blipFill>
                <a:blip r:embed="rId4"/>
                <a:stretch>
                  <a:fillRect l="-456" t="-4717" b="-1415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A1D8A7A-8A63-BFB8-BE57-51EC88AFD12A}"/>
              </a:ext>
            </a:extLst>
          </p:cNvPr>
          <p:cNvSpPr txBox="1"/>
          <p:nvPr/>
        </p:nvSpPr>
        <p:spPr>
          <a:xfrm>
            <a:off x="9172365" y="1410882"/>
            <a:ext cx="2137124"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(b) GOES OB (Standard)</a:t>
            </a:r>
          </a:p>
          <a:p>
            <a:pPr algn="l"/>
            <a:r>
              <a:rPr lang="en-US" sz="1400" b="1" dirty="0">
                <a:solidFill>
                  <a:srgbClr val="FF0000"/>
                </a:solidFill>
                <a:latin typeface="Times New Roman" panose="02020603050405020304" pitchFamily="18" charset="0"/>
                <a:cs typeface="Times New Roman" panose="02020603050405020304" pitchFamily="18" charset="0"/>
              </a:rPr>
              <a:t>(c) GOES OB + </a:t>
            </a:r>
            <a:r>
              <a:rPr lang="en-US" sz="1400" b="1" dirty="0" err="1">
                <a:solidFill>
                  <a:srgbClr val="FF0000"/>
                </a:solidFill>
                <a:latin typeface="Times New Roman" panose="02020603050405020304" pitchFamily="18" charset="0"/>
                <a:cs typeface="Times New Roman" panose="02020603050405020304" pitchFamily="18" charset="0"/>
              </a:rPr>
              <a:t>Emin</a:t>
            </a:r>
            <a:r>
              <a:rPr lang="en-US" sz="1400" b="1" dirty="0">
                <a:solidFill>
                  <a:srgbClr val="FF0000"/>
                </a:solidFill>
                <a:latin typeface="Times New Roman" panose="02020603050405020304" pitchFamily="18" charset="0"/>
                <a:cs typeface="Times New Roman" panose="02020603050405020304" pitchFamily="18" charset="0"/>
              </a:rPr>
              <a:t> BC</a:t>
            </a:r>
          </a:p>
        </p:txBody>
      </p:sp>
    </p:spTree>
    <p:extLst>
      <p:ext uri="{BB962C8B-B14F-4D97-AF65-F5344CB8AC3E}">
        <p14:creationId xmlns:p14="http://schemas.microsoft.com/office/powerpoint/2010/main" val="825997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19">
            <a:extLst>
              <a:ext uri="{FF2B5EF4-FFF2-40B4-BE49-F238E27FC236}">
                <a16:creationId xmlns:a16="http://schemas.microsoft.com/office/drawing/2014/main" id="{5A76E147-2F27-E3B4-E18D-62E6AFAB80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540" y="873855"/>
            <a:ext cx="4711971" cy="3141314"/>
          </a:xfrm>
          <a:prstGeom prst="rect">
            <a:avLst/>
          </a:prstGeom>
        </p:spPr>
      </p:pic>
      <p:pic>
        <p:nvPicPr>
          <p:cNvPr id="6" name="그림 5">
            <a:extLst>
              <a:ext uri="{FF2B5EF4-FFF2-40B4-BE49-F238E27FC236}">
                <a16:creationId xmlns:a16="http://schemas.microsoft.com/office/drawing/2014/main" id="{D4A2725D-E27C-C3BE-D54C-3742C08C62D3}"/>
              </a:ext>
            </a:extLst>
          </p:cNvPr>
          <p:cNvPicPr>
            <a:picLocks noChangeAspect="1"/>
          </p:cNvPicPr>
          <p:nvPr/>
        </p:nvPicPr>
        <p:blipFill rotWithShape="1">
          <a:blip r:embed="rId3">
            <a:extLst>
              <a:ext uri="{28A0092B-C50C-407E-A947-70E740481C1C}">
                <a14:useLocalDpi xmlns:a14="http://schemas.microsoft.com/office/drawing/2010/main" val="0"/>
              </a:ext>
            </a:extLst>
          </a:blip>
          <a:srcRect b="31380"/>
          <a:stretch/>
        </p:blipFill>
        <p:spPr>
          <a:xfrm>
            <a:off x="170840" y="515628"/>
            <a:ext cx="6282628" cy="4311149"/>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668545"/>
          </a:xfrm>
        </p:spPr>
        <p:txBody>
          <a:bodyPr>
            <a:normAutofit/>
          </a:bodyPr>
          <a:lstStyle/>
          <a:p>
            <a:pPr algn="ctr"/>
            <a:r>
              <a:rPr lang="en-US" sz="3600" b="1" dirty="0">
                <a:latin typeface="Times New Roman" panose="02020603050405020304" pitchFamily="18" charset="0"/>
                <a:cs typeface="Times New Roman" panose="02020603050405020304" pitchFamily="18" charset="0"/>
              </a:rPr>
              <a:t>Results – 3. Minimum energy boundary conditions</a:t>
            </a:r>
          </a:p>
        </p:txBody>
      </p:sp>
      <p:sp>
        <p:nvSpPr>
          <p:cNvPr id="3" name="슬라이드 번호 개체 틀 2">
            <a:extLst>
              <a:ext uri="{FF2B5EF4-FFF2-40B4-BE49-F238E27FC236}">
                <a16:creationId xmlns:a16="http://schemas.microsoft.com/office/drawing/2014/main" id="{6076FD2B-64AC-FFF5-07C5-205C732A9B2A}"/>
              </a:ext>
            </a:extLst>
          </p:cNvPr>
          <p:cNvSpPr>
            <a:spLocks noGrp="1"/>
          </p:cNvSpPr>
          <p:nvPr>
            <p:ph type="sldNum" sz="quarter" idx="12"/>
          </p:nvPr>
        </p:nvSpPr>
        <p:spPr/>
        <p:txBody>
          <a:bodyPr/>
          <a:lstStyle/>
          <a:p>
            <a:r>
              <a:rPr lang="en-US" dirty="0"/>
              <a:t>6</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4CBF10D-E9DC-5AFB-2FFD-852DDFC9A129}"/>
                  </a:ext>
                </a:extLst>
              </p:cNvPr>
              <p:cNvSpPr txBox="1"/>
              <p:nvPr/>
            </p:nvSpPr>
            <p:spPr>
              <a:xfrm>
                <a:off x="1664154" y="5731982"/>
                <a:ext cx="9348589"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Emin BC at </a:t>
                </a:r>
                <a14:m>
                  <m:oMath xmlns:m="http://schemas.openxmlformats.org/officeDocument/2006/math">
                    <m:r>
                      <a:rPr lang="en-US" b="0" i="1" dirty="0" smtClean="0">
                        <a:latin typeface="Cambria Math" panose="02040503050406030204" pitchFamily="18" charset="0"/>
                        <a:cs typeface="Times New Roman" panose="02020603050405020304" pitchFamily="18" charset="0"/>
                      </a:rPr>
                      <m:t>𝐸</m:t>
                    </m:r>
                    <m:r>
                      <a:rPr lang="en-US" b="0" i="1" dirty="0" smtClean="0">
                        <a:latin typeface="Cambria Math" panose="02040503050406030204" pitchFamily="18" charset="0"/>
                        <a:cs typeface="Times New Roman" panose="02020603050405020304" pitchFamily="18" charset="0"/>
                      </a:rPr>
                      <m:t>=100 </m:t>
                    </m:r>
                    <m:r>
                      <a:rPr lang="en-US" b="0" i="1" dirty="0" smtClean="0">
                        <a:latin typeface="Cambria Math" panose="02040503050406030204" pitchFamily="18" charset="0"/>
                        <a:cs typeface="Times New Roman" panose="02020603050405020304" pitchFamily="18" charset="0"/>
                      </a:rPr>
                      <m:t>𝑘𝑒𝑉</m:t>
                    </m:r>
                  </m:oMath>
                </a14:m>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(GOES OB + </a:t>
                </a:r>
                <a:r>
                  <a:rPr lang="en-US" b="1" dirty="0" err="1">
                    <a:latin typeface="Times New Roman" panose="02020603050405020304" pitchFamily="18" charset="0"/>
                    <a:cs typeface="Times New Roman" panose="02020603050405020304" pitchFamily="18" charset="0"/>
                  </a:rPr>
                  <a:t>Emin</a:t>
                </a:r>
                <a:r>
                  <a:rPr lang="en-US" b="1" dirty="0">
                    <a:latin typeface="Times New Roman" panose="02020603050405020304" pitchFamily="18" charset="0"/>
                    <a:cs typeface="Times New Roman" panose="02020603050405020304" pitchFamily="18" charset="0"/>
                  </a:rPr>
                  <a:t> BC) </a:t>
                </a:r>
                <a:r>
                  <a:rPr lang="en-US" dirty="0">
                    <a:latin typeface="Times New Roman" panose="02020603050405020304" pitchFamily="18" charset="0"/>
                    <a:cs typeface="Times New Roman" panose="02020603050405020304" pitchFamily="18" charset="0"/>
                  </a:rPr>
                  <a:t>Large PSD </a:t>
                </a:r>
                <a:r>
                  <a:rPr lang="en-US" dirty="0">
                    <a:latin typeface="Times New Roman" panose="02020603050405020304" pitchFamily="18" charset="0"/>
                    <a:cs typeface="Times New Roman" panose="02020603050405020304" pitchFamily="18" charset="0"/>
                    <a:sym typeface="Wingdings" panose="05000000000000000000" pitchFamily="2" charset="2"/>
                  </a:rPr>
                  <a:t> Overestimation</a:t>
                </a:r>
                <a:endParaRPr lang="en-US" dirty="0">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14CBF10D-E9DC-5AFB-2FFD-852DDFC9A129}"/>
                  </a:ext>
                </a:extLst>
              </p:cNvPr>
              <p:cNvSpPr txBox="1">
                <a:spLocks noRot="1" noChangeAspect="1" noMove="1" noResize="1" noEditPoints="1" noAdjustHandles="1" noChangeArrowheads="1" noChangeShapeType="1" noTextEdit="1"/>
              </p:cNvSpPr>
              <p:nvPr/>
            </p:nvSpPr>
            <p:spPr>
              <a:xfrm>
                <a:off x="1664154" y="5731982"/>
                <a:ext cx="9348589" cy="646331"/>
              </a:xfrm>
              <a:prstGeom prst="rect">
                <a:avLst/>
              </a:prstGeom>
              <a:blipFill>
                <a:blip r:embed="rId4"/>
                <a:stretch>
                  <a:fillRect l="-456" t="-4717" b="-1415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94E1432-643F-7E4E-7866-905EB6EA6FC9}"/>
              </a:ext>
            </a:extLst>
          </p:cNvPr>
          <p:cNvSpPr txBox="1"/>
          <p:nvPr/>
        </p:nvSpPr>
        <p:spPr>
          <a:xfrm>
            <a:off x="9172365" y="1410882"/>
            <a:ext cx="2137124"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(b) GOES OB (Standard)</a:t>
            </a:r>
          </a:p>
          <a:p>
            <a:pPr algn="l"/>
            <a:r>
              <a:rPr lang="en-US" sz="1400" b="1" dirty="0">
                <a:solidFill>
                  <a:srgbClr val="FF0000"/>
                </a:solidFill>
                <a:latin typeface="Times New Roman" panose="02020603050405020304" pitchFamily="18" charset="0"/>
                <a:cs typeface="Times New Roman" panose="02020603050405020304" pitchFamily="18" charset="0"/>
              </a:rPr>
              <a:t>(c) GOES OB + </a:t>
            </a:r>
            <a:r>
              <a:rPr lang="en-US" sz="1400" b="1" dirty="0" err="1">
                <a:solidFill>
                  <a:srgbClr val="FF0000"/>
                </a:solidFill>
                <a:latin typeface="Times New Roman" panose="02020603050405020304" pitchFamily="18" charset="0"/>
                <a:cs typeface="Times New Roman" panose="02020603050405020304" pitchFamily="18" charset="0"/>
              </a:rPr>
              <a:t>Emin</a:t>
            </a:r>
            <a:r>
              <a:rPr lang="en-US" sz="1400" b="1" dirty="0">
                <a:solidFill>
                  <a:srgbClr val="FF0000"/>
                </a:solidFill>
                <a:latin typeface="Times New Roman" panose="02020603050405020304" pitchFamily="18" charset="0"/>
                <a:cs typeface="Times New Roman" panose="02020603050405020304" pitchFamily="18" charset="0"/>
              </a:rPr>
              <a:t> BC</a:t>
            </a:r>
          </a:p>
        </p:txBody>
      </p:sp>
    </p:spTree>
    <p:extLst>
      <p:ext uri="{BB962C8B-B14F-4D97-AF65-F5344CB8AC3E}">
        <p14:creationId xmlns:p14="http://schemas.microsoft.com/office/powerpoint/2010/main" val="1724125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4E3F4411-9D8B-CF88-6DBA-5A56D586E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665" y="873855"/>
            <a:ext cx="4711971" cy="3141314"/>
          </a:xfrm>
          <a:prstGeom prst="rect">
            <a:avLst/>
          </a:prstGeom>
        </p:spPr>
      </p:pic>
      <p:pic>
        <p:nvPicPr>
          <p:cNvPr id="6" name="그림 5" descr="텍스트, 필기구, 연필, 스크린샷이(가) 표시된 사진&#10;&#10;자동 생성된 설명">
            <a:extLst>
              <a:ext uri="{FF2B5EF4-FFF2-40B4-BE49-F238E27FC236}">
                <a16:creationId xmlns:a16="http://schemas.microsoft.com/office/drawing/2014/main" id="{39F0085F-E0C3-326F-A9E0-EB0B89966630}"/>
              </a:ext>
            </a:extLst>
          </p:cNvPr>
          <p:cNvPicPr>
            <a:picLocks noChangeAspect="1"/>
          </p:cNvPicPr>
          <p:nvPr/>
        </p:nvPicPr>
        <p:blipFill rotWithShape="1">
          <a:blip r:embed="rId3">
            <a:extLst>
              <a:ext uri="{28A0092B-C50C-407E-A947-70E740481C1C}">
                <a14:useLocalDpi xmlns:a14="http://schemas.microsoft.com/office/drawing/2010/main" val="0"/>
              </a:ext>
            </a:extLst>
          </a:blip>
          <a:srcRect b="15709"/>
          <a:stretch/>
        </p:blipFill>
        <p:spPr>
          <a:xfrm>
            <a:off x="171730" y="520402"/>
            <a:ext cx="6282628" cy="5295689"/>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668545"/>
          </a:xfrm>
        </p:spPr>
        <p:txBody>
          <a:bodyPr>
            <a:normAutofit/>
          </a:bodyPr>
          <a:lstStyle/>
          <a:p>
            <a:pPr algn="ctr"/>
            <a:r>
              <a:rPr lang="en-US" sz="3600" b="1" dirty="0">
                <a:latin typeface="Times New Roman" panose="02020603050405020304" pitchFamily="18" charset="0"/>
                <a:cs typeface="Times New Roman" panose="02020603050405020304" pitchFamily="18" charset="0"/>
              </a:rPr>
              <a:t>Results – 3. Minimum energy boundary conditions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BF911E2-6D18-C145-D6E6-E6E849DB692A}"/>
                  </a:ext>
                </a:extLst>
              </p:cNvPr>
              <p:cNvSpPr txBox="1"/>
              <p:nvPr/>
            </p:nvSpPr>
            <p:spPr>
              <a:xfrm>
                <a:off x="1664154" y="5731982"/>
                <a:ext cx="9348589" cy="1200329"/>
              </a:xfrm>
              <a:prstGeom prst="rect">
                <a:avLst/>
              </a:prstGeom>
              <a:noFill/>
            </p:spPr>
            <p:txBody>
              <a:bodyPr wrap="square" rtlCol="0">
                <a:spAutoFit/>
              </a:bodyPr>
              <a:lstStyle/>
              <a:p>
                <a:pPr marL="28575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Emin</a:t>
                </a:r>
                <a:r>
                  <a:rPr lang="en-US" dirty="0">
                    <a:latin typeface="Times New Roman" panose="02020603050405020304" pitchFamily="18" charset="0"/>
                    <a:cs typeface="Times New Roman" panose="02020603050405020304" pitchFamily="18" charset="0"/>
                  </a:rPr>
                  <a:t> BC at </a:t>
                </a:r>
                <a14:m>
                  <m:oMath xmlns:m="http://schemas.openxmlformats.org/officeDocument/2006/math">
                    <m:r>
                      <a:rPr lang="en-US" b="0" i="1" dirty="0" smtClean="0">
                        <a:latin typeface="Cambria Math" panose="02040503050406030204" pitchFamily="18" charset="0"/>
                        <a:cs typeface="Times New Roman" panose="02020603050405020304" pitchFamily="18" charset="0"/>
                      </a:rPr>
                      <m:t>𝐸</m:t>
                    </m:r>
                    <m:r>
                      <a:rPr lang="en-US" b="0" i="1" dirty="0" smtClean="0">
                        <a:latin typeface="Cambria Math" panose="02040503050406030204" pitchFamily="18" charset="0"/>
                        <a:cs typeface="Times New Roman" panose="02020603050405020304" pitchFamily="18" charset="0"/>
                      </a:rPr>
                      <m:t>=100 </m:t>
                    </m:r>
                    <m:r>
                      <a:rPr lang="en-US" b="0" i="1" dirty="0" smtClean="0">
                        <a:latin typeface="Cambria Math" panose="02040503050406030204" pitchFamily="18" charset="0"/>
                        <a:cs typeface="Times New Roman" panose="02020603050405020304" pitchFamily="18" charset="0"/>
                      </a:rPr>
                      <m:t>𝑘𝑒𝑉</m:t>
                    </m:r>
                  </m:oMath>
                </a14:m>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(GOES OB + </a:t>
                </a:r>
                <a:r>
                  <a:rPr lang="en-US" b="1" dirty="0" err="1">
                    <a:latin typeface="Times New Roman" panose="02020603050405020304" pitchFamily="18" charset="0"/>
                    <a:cs typeface="Times New Roman" panose="02020603050405020304" pitchFamily="18" charset="0"/>
                  </a:rPr>
                  <a:t>Emin</a:t>
                </a:r>
                <a:r>
                  <a:rPr lang="en-US" b="1" dirty="0">
                    <a:latin typeface="Times New Roman" panose="02020603050405020304" pitchFamily="18" charset="0"/>
                    <a:cs typeface="Times New Roman" panose="02020603050405020304" pitchFamily="18" charset="0"/>
                  </a:rPr>
                  <a:t> BC) </a:t>
                </a:r>
                <a:r>
                  <a:rPr lang="en-US" dirty="0">
                    <a:latin typeface="Times New Roman" panose="02020603050405020304" pitchFamily="18" charset="0"/>
                    <a:cs typeface="Times New Roman" panose="02020603050405020304" pitchFamily="18" charset="0"/>
                  </a:rPr>
                  <a:t>Large PSD </a:t>
                </a:r>
                <a:r>
                  <a:rPr lang="en-US" dirty="0">
                    <a:latin typeface="Times New Roman" panose="02020603050405020304" pitchFamily="18" charset="0"/>
                    <a:cs typeface="Times New Roman" panose="02020603050405020304" pitchFamily="18" charset="0"/>
                    <a:sym typeface="Wingdings" panose="05000000000000000000" pitchFamily="2" charset="2"/>
                  </a:rPr>
                  <a:t> Overestimation</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(Neumann BC + </a:t>
                </a:r>
                <a:r>
                  <a:rPr lang="en-US" b="1" dirty="0" err="1">
                    <a:latin typeface="Times New Roman" panose="02020603050405020304" pitchFamily="18" charset="0"/>
                    <a:cs typeface="Times New Roman" panose="02020603050405020304" pitchFamily="18" charset="0"/>
                  </a:rPr>
                  <a:t>Emin</a:t>
                </a:r>
                <a:r>
                  <a:rPr lang="en-US" b="1" dirty="0">
                    <a:latin typeface="Times New Roman" panose="02020603050405020304" pitchFamily="18" charset="0"/>
                    <a:cs typeface="Times New Roman" panose="02020603050405020304" pitchFamily="18" charset="0"/>
                  </a:rPr>
                  <a:t> BC) </a:t>
                </a:r>
                <a:r>
                  <a:rPr lang="en-US" dirty="0">
                    <a:latin typeface="Times New Roman" panose="02020603050405020304" pitchFamily="18" charset="0"/>
                    <a:cs typeface="Times New Roman" panose="02020603050405020304" pitchFamily="18" charset="0"/>
                  </a:rPr>
                  <a:t>Underestimated. But</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chorus heating can sometimes be a dominant mechanism rather than radial diffusion.</a:t>
                </a:r>
              </a:p>
            </p:txBody>
          </p:sp>
        </mc:Choice>
        <mc:Fallback xmlns="">
          <p:sp>
            <p:nvSpPr>
              <p:cNvPr id="5" name="TextBox 4">
                <a:extLst>
                  <a:ext uri="{FF2B5EF4-FFF2-40B4-BE49-F238E27FC236}">
                    <a16:creationId xmlns:a16="http://schemas.microsoft.com/office/drawing/2014/main" id="{4BF911E2-6D18-C145-D6E6-E6E849DB692A}"/>
                  </a:ext>
                </a:extLst>
              </p:cNvPr>
              <p:cNvSpPr txBox="1">
                <a:spLocks noRot="1" noChangeAspect="1" noMove="1" noResize="1" noEditPoints="1" noAdjustHandles="1" noChangeArrowheads="1" noChangeShapeType="1" noTextEdit="1"/>
              </p:cNvSpPr>
              <p:nvPr/>
            </p:nvSpPr>
            <p:spPr>
              <a:xfrm>
                <a:off x="1664154" y="5731982"/>
                <a:ext cx="9348589" cy="1200329"/>
              </a:xfrm>
              <a:prstGeom prst="rect">
                <a:avLst/>
              </a:prstGeom>
              <a:blipFill>
                <a:blip r:embed="rId4"/>
                <a:stretch>
                  <a:fillRect l="-456" t="-2538" b="-7107"/>
                </a:stretch>
              </a:blipFill>
            </p:spPr>
            <p:txBody>
              <a:bodyPr/>
              <a:lstStyle/>
              <a:p>
                <a:r>
                  <a:rPr lang="en-US">
                    <a:noFill/>
                  </a:rPr>
                  <a:t> </a:t>
                </a:r>
              </a:p>
            </p:txBody>
          </p:sp>
        </mc:Fallback>
      </mc:AlternateContent>
      <p:sp>
        <p:nvSpPr>
          <p:cNvPr id="3" name="슬라이드 번호 개체 틀 2">
            <a:extLst>
              <a:ext uri="{FF2B5EF4-FFF2-40B4-BE49-F238E27FC236}">
                <a16:creationId xmlns:a16="http://schemas.microsoft.com/office/drawing/2014/main" id="{6076FD2B-64AC-FFF5-07C5-205C732A9B2A}"/>
              </a:ext>
            </a:extLst>
          </p:cNvPr>
          <p:cNvSpPr>
            <a:spLocks noGrp="1"/>
          </p:cNvSpPr>
          <p:nvPr>
            <p:ph type="sldNum" sz="quarter" idx="12"/>
          </p:nvPr>
        </p:nvSpPr>
        <p:spPr/>
        <p:txBody>
          <a:bodyPr/>
          <a:lstStyle/>
          <a:p>
            <a:r>
              <a:rPr lang="en-US" dirty="0"/>
              <a:t>6</a:t>
            </a:r>
          </a:p>
        </p:txBody>
      </p:sp>
      <p:sp>
        <p:nvSpPr>
          <p:cNvPr id="7" name="TextBox 6">
            <a:extLst>
              <a:ext uri="{FF2B5EF4-FFF2-40B4-BE49-F238E27FC236}">
                <a16:creationId xmlns:a16="http://schemas.microsoft.com/office/drawing/2014/main" id="{986F1DDD-D626-A929-A855-7AF36C3C6177}"/>
              </a:ext>
            </a:extLst>
          </p:cNvPr>
          <p:cNvSpPr txBox="1"/>
          <p:nvPr/>
        </p:nvSpPr>
        <p:spPr>
          <a:xfrm>
            <a:off x="9172365" y="1410882"/>
            <a:ext cx="2375971" cy="738664"/>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(b) GOES OB (Standard)</a:t>
            </a:r>
          </a:p>
          <a:p>
            <a:pPr algn="l"/>
            <a:r>
              <a:rPr lang="en-US" sz="1400" b="1" dirty="0">
                <a:solidFill>
                  <a:srgbClr val="FF0000"/>
                </a:solidFill>
                <a:latin typeface="Times New Roman" panose="02020603050405020304" pitchFamily="18" charset="0"/>
                <a:cs typeface="Times New Roman" panose="02020603050405020304" pitchFamily="18" charset="0"/>
              </a:rPr>
              <a:t>(c) GOES OB + </a:t>
            </a:r>
            <a:r>
              <a:rPr lang="en-US" sz="1400" b="1" dirty="0" err="1">
                <a:solidFill>
                  <a:srgbClr val="FF0000"/>
                </a:solidFill>
                <a:latin typeface="Times New Roman" panose="02020603050405020304" pitchFamily="18" charset="0"/>
                <a:cs typeface="Times New Roman" panose="02020603050405020304" pitchFamily="18" charset="0"/>
              </a:rPr>
              <a:t>Emin</a:t>
            </a:r>
            <a:r>
              <a:rPr lang="en-US" sz="1400" b="1" dirty="0">
                <a:solidFill>
                  <a:srgbClr val="FF0000"/>
                </a:solidFill>
                <a:latin typeface="Times New Roman" panose="02020603050405020304" pitchFamily="18" charset="0"/>
                <a:cs typeface="Times New Roman" panose="02020603050405020304" pitchFamily="18" charset="0"/>
              </a:rPr>
              <a:t> BC</a:t>
            </a:r>
          </a:p>
          <a:p>
            <a:pPr algn="l"/>
            <a:r>
              <a:rPr lang="en-US" sz="1400" b="1" dirty="0">
                <a:solidFill>
                  <a:srgbClr val="0070C0"/>
                </a:solidFill>
                <a:latin typeface="Times New Roman" panose="02020603050405020304" pitchFamily="18" charset="0"/>
                <a:cs typeface="Times New Roman" panose="02020603050405020304" pitchFamily="18" charset="0"/>
              </a:rPr>
              <a:t>(e) Neumann BC + </a:t>
            </a:r>
            <a:r>
              <a:rPr lang="en-US" sz="1400" b="1" dirty="0" err="1">
                <a:solidFill>
                  <a:srgbClr val="0070C0"/>
                </a:solidFill>
                <a:latin typeface="Times New Roman" panose="02020603050405020304" pitchFamily="18" charset="0"/>
                <a:cs typeface="Times New Roman" panose="02020603050405020304" pitchFamily="18" charset="0"/>
              </a:rPr>
              <a:t>Emin</a:t>
            </a:r>
            <a:r>
              <a:rPr lang="en-US" sz="1400" b="1" dirty="0">
                <a:solidFill>
                  <a:srgbClr val="0070C0"/>
                </a:solidFill>
                <a:latin typeface="Times New Roman" panose="02020603050405020304" pitchFamily="18" charset="0"/>
                <a:cs typeface="Times New Roman" panose="02020603050405020304" pitchFamily="18" charset="0"/>
              </a:rPr>
              <a:t> BC</a:t>
            </a:r>
          </a:p>
        </p:txBody>
      </p:sp>
    </p:spTree>
    <p:extLst>
      <p:ext uri="{BB962C8B-B14F-4D97-AF65-F5344CB8AC3E}">
        <p14:creationId xmlns:p14="http://schemas.microsoft.com/office/powerpoint/2010/main" val="91226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644373"/>
          </a:xfrm>
        </p:spPr>
        <p:txBody>
          <a:bodyPr>
            <a:normAutofit/>
          </a:bodyPr>
          <a:lstStyle/>
          <a:p>
            <a:pPr algn="ctr"/>
            <a:r>
              <a:rPr lang="en-US" sz="4000" b="1" dirty="0">
                <a:latin typeface="Times New Roman" panose="02020603050405020304" pitchFamily="18" charset="0"/>
                <a:cs typeface="Times New Roman" panose="02020603050405020304" pitchFamily="18" charset="0"/>
              </a:rPr>
              <a:t>Results – 4. Radial diffusion coefficients</a:t>
            </a:r>
          </a:p>
        </p:txBody>
      </p:sp>
      <p:grpSp>
        <p:nvGrpSpPr>
          <p:cNvPr id="7" name="그룹 6">
            <a:extLst>
              <a:ext uri="{FF2B5EF4-FFF2-40B4-BE49-F238E27FC236}">
                <a16:creationId xmlns:a16="http://schemas.microsoft.com/office/drawing/2014/main" id="{FFF155FA-A4DC-BFE5-082A-3A098CC80951}"/>
              </a:ext>
            </a:extLst>
          </p:cNvPr>
          <p:cNvGrpSpPr/>
          <p:nvPr/>
        </p:nvGrpSpPr>
        <p:grpSpPr>
          <a:xfrm>
            <a:off x="1441178" y="906853"/>
            <a:ext cx="10675941" cy="4181089"/>
            <a:chOff x="1479278" y="1030678"/>
            <a:chExt cx="10675941" cy="4181089"/>
          </a:xfrm>
        </p:grpSpPr>
        <p:pic>
          <p:nvPicPr>
            <p:cNvPr id="6" name="그림 5">
              <a:extLst>
                <a:ext uri="{FF2B5EF4-FFF2-40B4-BE49-F238E27FC236}">
                  <a16:creationId xmlns:a16="http://schemas.microsoft.com/office/drawing/2014/main" id="{1EEE64C3-0EE0-A7BB-1833-422D15C10EF4}"/>
                </a:ext>
              </a:extLst>
            </p:cNvPr>
            <p:cNvPicPr>
              <a:picLocks noChangeAspect="1"/>
            </p:cNvPicPr>
            <p:nvPr/>
          </p:nvPicPr>
          <p:blipFill rotWithShape="1">
            <a:blip r:embed="rId2">
              <a:extLst>
                <a:ext uri="{28A0092B-C50C-407E-A947-70E740481C1C}">
                  <a14:useLocalDpi xmlns:a14="http://schemas.microsoft.com/office/drawing/2010/main" val="0"/>
                </a:ext>
              </a:extLst>
            </a:blip>
            <a:srcRect r="32212"/>
            <a:stretch/>
          </p:blipFill>
          <p:spPr>
            <a:xfrm>
              <a:off x="1479278" y="1030678"/>
              <a:ext cx="8502922" cy="4181089"/>
            </a:xfrm>
            <a:prstGeom prst="rect">
              <a:avLst/>
            </a:prstGeom>
          </p:spPr>
        </p:pic>
        <p:sp>
          <p:nvSpPr>
            <p:cNvPr id="12" name="TextBox 11">
              <a:extLst>
                <a:ext uri="{FF2B5EF4-FFF2-40B4-BE49-F238E27FC236}">
                  <a16:creationId xmlns:a16="http://schemas.microsoft.com/office/drawing/2014/main" id="{3988BF78-4356-B860-7C63-8C7B69E3FD89}"/>
                </a:ext>
              </a:extLst>
            </p:cNvPr>
            <p:cNvSpPr txBox="1"/>
            <p:nvPr/>
          </p:nvSpPr>
          <p:spPr>
            <a:xfrm>
              <a:off x="9965452" y="2336621"/>
              <a:ext cx="2189767" cy="307777"/>
            </a:xfrm>
            <a:prstGeom prst="rect">
              <a:avLst/>
            </a:prstGeom>
            <a:noFill/>
          </p:spPr>
          <p:txBody>
            <a:bodyPr wrap="none" rtlCol="0">
              <a:spAutoFit/>
            </a:bodyPr>
            <a:lstStyle/>
            <a:p>
              <a:pPr algn="l"/>
              <a:r>
                <a:rPr lang="en-US" sz="1400" i="1" dirty="0" err="1">
                  <a:latin typeface="Times New Roman" panose="02020603050405020304" pitchFamily="18" charset="0"/>
                  <a:cs typeface="Times New Roman" panose="02020603050405020304" pitchFamily="18" charset="0"/>
                </a:rPr>
                <a:t>Brautigam</a:t>
              </a:r>
              <a:r>
                <a:rPr lang="en-US" sz="1400" i="1" dirty="0">
                  <a:latin typeface="Times New Roman" panose="02020603050405020304" pitchFamily="18" charset="0"/>
                  <a:cs typeface="Times New Roman" panose="02020603050405020304" pitchFamily="18" charset="0"/>
                </a:rPr>
                <a:t> and Albert, 2000</a:t>
              </a:r>
            </a:p>
          </p:txBody>
        </p:sp>
        <p:sp>
          <p:nvSpPr>
            <p:cNvPr id="13" name="TextBox 12">
              <a:extLst>
                <a:ext uri="{FF2B5EF4-FFF2-40B4-BE49-F238E27FC236}">
                  <a16:creationId xmlns:a16="http://schemas.microsoft.com/office/drawing/2014/main" id="{2DA4F275-A02A-D7CD-3849-3E3651916ACB}"/>
                </a:ext>
              </a:extLst>
            </p:cNvPr>
            <p:cNvSpPr txBox="1"/>
            <p:nvPr/>
          </p:nvSpPr>
          <p:spPr>
            <a:xfrm>
              <a:off x="9965452" y="2722796"/>
              <a:ext cx="1487908" cy="307777"/>
            </a:xfrm>
            <a:prstGeom prst="rect">
              <a:avLst/>
            </a:prstGeom>
            <a:noFill/>
          </p:spPr>
          <p:txBody>
            <a:bodyPr wrap="none" rtlCol="0">
              <a:spAutoFit/>
            </a:bodyPr>
            <a:lstStyle/>
            <a:p>
              <a:pPr algn="l"/>
              <a:r>
                <a:rPr lang="en-US" sz="1400" i="1" dirty="0" err="1">
                  <a:solidFill>
                    <a:srgbClr val="FF0000"/>
                  </a:solidFill>
                  <a:latin typeface="Times New Roman" panose="02020603050405020304" pitchFamily="18" charset="0"/>
                  <a:cs typeface="Times New Roman" panose="02020603050405020304" pitchFamily="18" charset="0"/>
                </a:rPr>
                <a:t>Ozeke</a:t>
              </a:r>
              <a:r>
                <a:rPr lang="en-US" sz="1400" i="1" dirty="0">
                  <a:solidFill>
                    <a:srgbClr val="FF0000"/>
                  </a:solidFill>
                  <a:latin typeface="Times New Roman" panose="02020603050405020304" pitchFamily="18" charset="0"/>
                  <a:cs typeface="Times New Roman" panose="02020603050405020304" pitchFamily="18" charset="0"/>
                </a:rPr>
                <a:t> et al., 2014</a:t>
              </a:r>
            </a:p>
          </p:txBody>
        </p:sp>
        <p:sp>
          <p:nvSpPr>
            <p:cNvPr id="14" name="TextBox 13">
              <a:extLst>
                <a:ext uri="{FF2B5EF4-FFF2-40B4-BE49-F238E27FC236}">
                  <a16:creationId xmlns:a16="http://schemas.microsoft.com/office/drawing/2014/main" id="{AC0FFE40-157D-7C83-485E-9870C6BA33FF}"/>
                </a:ext>
              </a:extLst>
            </p:cNvPr>
            <p:cNvSpPr txBox="1"/>
            <p:nvPr/>
          </p:nvSpPr>
          <p:spPr>
            <a:xfrm>
              <a:off x="9965452" y="3121223"/>
              <a:ext cx="1276311" cy="307777"/>
            </a:xfrm>
            <a:prstGeom prst="rect">
              <a:avLst/>
            </a:prstGeom>
            <a:noFill/>
          </p:spPr>
          <p:txBody>
            <a:bodyPr wrap="none" rtlCol="0">
              <a:spAutoFit/>
            </a:bodyPr>
            <a:lstStyle/>
            <a:p>
              <a:pPr algn="l"/>
              <a:r>
                <a:rPr lang="en-US" sz="1400" i="1" dirty="0">
                  <a:solidFill>
                    <a:srgbClr val="00B050"/>
                  </a:solidFill>
                  <a:latin typeface="Times New Roman" panose="02020603050405020304" pitchFamily="18" charset="0"/>
                  <a:cs typeface="Times New Roman" panose="02020603050405020304" pitchFamily="18" charset="0"/>
                </a:rPr>
                <a:t>Liu et al., 2016</a:t>
              </a:r>
            </a:p>
          </p:txBody>
        </p:sp>
        <p:sp>
          <p:nvSpPr>
            <p:cNvPr id="15" name="TextBox 14">
              <a:extLst>
                <a:ext uri="{FF2B5EF4-FFF2-40B4-BE49-F238E27FC236}">
                  <a16:creationId xmlns:a16="http://schemas.microsoft.com/office/drawing/2014/main" id="{1CA0AA2C-C8D8-1E3B-3A78-A2BD021D4DA8}"/>
                </a:ext>
              </a:extLst>
            </p:cNvPr>
            <p:cNvSpPr txBox="1"/>
            <p:nvPr/>
          </p:nvSpPr>
          <p:spPr>
            <a:xfrm>
              <a:off x="9965452" y="3454206"/>
              <a:ext cx="1257075" cy="307777"/>
            </a:xfrm>
            <a:prstGeom prst="rect">
              <a:avLst/>
            </a:prstGeom>
            <a:noFill/>
          </p:spPr>
          <p:txBody>
            <a:bodyPr wrap="none" rtlCol="0">
              <a:spAutoFit/>
            </a:bodyPr>
            <a:lstStyle/>
            <a:p>
              <a:pPr algn="l"/>
              <a:r>
                <a:rPr lang="en-US" sz="1400" i="1" dirty="0">
                  <a:solidFill>
                    <a:schemeClr val="accent1"/>
                  </a:solidFill>
                  <a:latin typeface="Times New Roman" panose="02020603050405020304" pitchFamily="18" charset="0"/>
                  <a:cs typeface="Times New Roman" panose="02020603050405020304" pitchFamily="18" charset="0"/>
                </a:rPr>
                <a:t>Ali et al., 2016</a:t>
              </a:r>
            </a:p>
          </p:txBody>
        </p:sp>
      </p:grpSp>
      <p:sp>
        <p:nvSpPr>
          <p:cNvPr id="3" name="슬라이드 번호 개체 틀 2">
            <a:extLst>
              <a:ext uri="{FF2B5EF4-FFF2-40B4-BE49-F238E27FC236}">
                <a16:creationId xmlns:a16="http://schemas.microsoft.com/office/drawing/2014/main" id="{76B5F4B1-22AE-62A8-2E8B-9AF946A0116D}"/>
              </a:ext>
            </a:extLst>
          </p:cNvPr>
          <p:cNvSpPr>
            <a:spLocks noGrp="1"/>
          </p:cNvSpPr>
          <p:nvPr>
            <p:ph type="sldNum" sz="quarter" idx="12"/>
          </p:nvPr>
        </p:nvSpPr>
        <p:spPr/>
        <p:txBody>
          <a:bodyPr/>
          <a:lstStyle/>
          <a:p>
            <a:r>
              <a:rPr lang="en-US" dirty="0"/>
              <a:t>7</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CE50BED-DE96-2616-1578-EA6ADF9B55ED}"/>
                  </a:ext>
                </a:extLst>
              </p:cNvPr>
              <p:cNvSpPr txBox="1"/>
              <p:nvPr/>
            </p:nvSpPr>
            <p:spPr>
              <a:xfrm>
                <a:off x="2379968" y="5019888"/>
                <a:ext cx="8673477" cy="1311256"/>
              </a:xfrm>
              <a:prstGeom prst="rect">
                <a:avLst/>
              </a:prstGeom>
              <a:noFill/>
            </p:spPr>
            <p:txBody>
              <a:bodyPr wrap="square" rtlCol="0">
                <a:spAutoFit/>
              </a:bodyPr>
              <a:lstStyle/>
              <a:p>
                <a:pPr marL="285750" indent="-285750">
                  <a:spcBef>
                    <a:spcPts val="600"/>
                  </a:spcBef>
                  <a:buFont typeface="Arial" panose="020B0604020202020204" pitchFamily="34" charset="0"/>
                  <a:buChar char="•"/>
                </a:pPr>
                <a14:m>
                  <m:oMath xmlns:m="http://schemas.openxmlformats.org/officeDocument/2006/math">
                    <m:sSubSup>
                      <m:sSubSupPr>
                        <m:ctrlPr>
                          <a:rPr lang="en-US" b="0" i="1" smtClean="0">
                            <a:latin typeface="Cambria Math" panose="02040503050406030204" pitchFamily="18" charset="0"/>
                            <a:cs typeface="Times New Roman" panose="02020603050405020304" pitchFamily="18" charset="0"/>
                          </a:rPr>
                        </m:ctrlPr>
                      </m:sSubSupPr>
                      <m:e>
                        <m:r>
                          <a:rPr lang="en-US" b="0" i="1" smtClean="0">
                            <a:latin typeface="Cambria Math" panose="02040503050406030204" pitchFamily="18" charset="0"/>
                            <a:cs typeface="Times New Roman" panose="02020603050405020304" pitchFamily="18" charset="0"/>
                          </a:rPr>
                          <m:t>𝐷</m:t>
                        </m:r>
                      </m:e>
                      <m:sub>
                        <m:r>
                          <a:rPr lang="en-US" b="0" i="1" smtClean="0">
                            <a:latin typeface="Cambria Math" panose="02040503050406030204" pitchFamily="18" charset="0"/>
                            <a:cs typeface="Times New Roman" panose="02020603050405020304" pitchFamily="18" charset="0"/>
                          </a:rPr>
                          <m:t>𝐿𝐿</m:t>
                        </m:r>
                      </m:sub>
                      <m:sup>
                        <m:r>
                          <a:rPr lang="en-US" b="0" i="1" smtClean="0">
                            <a:latin typeface="Cambria Math" panose="02040503050406030204" pitchFamily="18" charset="0"/>
                            <a:cs typeface="Times New Roman" panose="02020603050405020304" pitchFamily="18" charset="0"/>
                          </a:rPr>
                          <m:t>𝐵𝐴</m:t>
                        </m:r>
                      </m:sup>
                    </m:sSubSup>
                    <m:r>
                      <a:rPr lang="en-US" b="0" i="0" smtClean="0">
                        <a:latin typeface="Cambria Math" panose="02040503050406030204" pitchFamily="18" charset="0"/>
                        <a:cs typeface="Times New Roman" panose="02020603050405020304" pitchFamily="18" charset="0"/>
                      </a:rPr>
                      <m:t>≥</m:t>
                    </m:r>
                    <m:sSubSup>
                      <m:sSubSupPr>
                        <m:ctrlPr>
                          <a:rPr lang="en-US" b="0" i="1" smtClean="0">
                            <a:solidFill>
                              <a:srgbClr val="FF0000"/>
                            </a:solidFill>
                            <a:latin typeface="Cambria Math" panose="02040503050406030204" pitchFamily="18" charset="0"/>
                            <a:cs typeface="Times New Roman" panose="02020603050405020304" pitchFamily="18" charset="0"/>
                          </a:rPr>
                        </m:ctrlPr>
                      </m:sSubSupPr>
                      <m:e>
                        <m:r>
                          <a:rPr lang="en-US" b="0" i="1" smtClean="0">
                            <a:solidFill>
                              <a:srgbClr val="FF0000"/>
                            </a:solidFill>
                            <a:latin typeface="Cambria Math" panose="02040503050406030204" pitchFamily="18" charset="0"/>
                            <a:cs typeface="Times New Roman" panose="02020603050405020304" pitchFamily="18" charset="0"/>
                          </a:rPr>
                          <m:t>𝐷</m:t>
                        </m:r>
                      </m:e>
                      <m:sub>
                        <m:r>
                          <a:rPr lang="en-US" b="0" i="1" smtClean="0">
                            <a:solidFill>
                              <a:srgbClr val="FF0000"/>
                            </a:solidFill>
                            <a:latin typeface="Cambria Math" panose="02040503050406030204" pitchFamily="18" charset="0"/>
                            <a:cs typeface="Times New Roman" panose="02020603050405020304" pitchFamily="18" charset="0"/>
                          </a:rPr>
                          <m:t>𝐿𝐿</m:t>
                        </m:r>
                      </m:sub>
                      <m:sup>
                        <m:r>
                          <a:rPr lang="en-US" b="0" i="1" smtClean="0">
                            <a:solidFill>
                              <a:srgbClr val="FF0000"/>
                            </a:solidFill>
                            <a:latin typeface="Cambria Math" panose="02040503050406030204" pitchFamily="18" charset="0"/>
                            <a:cs typeface="Times New Roman" panose="02020603050405020304" pitchFamily="18" charset="0"/>
                          </a:rPr>
                          <m:t>𝑂𝑧𝑒𝑘𝑒</m:t>
                        </m:r>
                      </m:sup>
                    </m:sSubSup>
                    <m:r>
                      <a:rPr lang="en-US" b="0" i="1" smtClean="0">
                        <a:latin typeface="Cambria Math" panose="02040503050406030204" pitchFamily="18" charset="0"/>
                        <a:cs typeface="Times New Roman" panose="02020603050405020304" pitchFamily="18" charset="0"/>
                      </a:rPr>
                      <m:t>~</m:t>
                    </m:r>
                    <m:sSubSup>
                      <m:sSubSupPr>
                        <m:ctrlPr>
                          <a:rPr lang="en-US" b="0" i="1" smtClean="0">
                            <a:solidFill>
                              <a:srgbClr val="00B050"/>
                            </a:solidFill>
                            <a:latin typeface="Cambria Math" panose="02040503050406030204" pitchFamily="18" charset="0"/>
                            <a:cs typeface="Times New Roman" panose="02020603050405020304" pitchFamily="18" charset="0"/>
                          </a:rPr>
                        </m:ctrlPr>
                      </m:sSubSupPr>
                      <m:e>
                        <m:r>
                          <a:rPr lang="en-US" b="0" i="1" smtClean="0">
                            <a:solidFill>
                              <a:srgbClr val="00B050"/>
                            </a:solidFill>
                            <a:latin typeface="Cambria Math" panose="02040503050406030204" pitchFamily="18" charset="0"/>
                            <a:cs typeface="Times New Roman" panose="02020603050405020304" pitchFamily="18" charset="0"/>
                          </a:rPr>
                          <m:t>𝐷</m:t>
                        </m:r>
                      </m:e>
                      <m:sub>
                        <m:r>
                          <a:rPr lang="en-US" b="0" i="1" smtClean="0">
                            <a:solidFill>
                              <a:srgbClr val="00B050"/>
                            </a:solidFill>
                            <a:latin typeface="Cambria Math" panose="02040503050406030204" pitchFamily="18" charset="0"/>
                            <a:cs typeface="Times New Roman" panose="02020603050405020304" pitchFamily="18" charset="0"/>
                          </a:rPr>
                          <m:t>𝐿𝐿</m:t>
                        </m:r>
                      </m:sub>
                      <m:sup>
                        <m:r>
                          <a:rPr lang="en-US" b="0" i="1" smtClean="0">
                            <a:solidFill>
                              <a:srgbClr val="00B050"/>
                            </a:solidFill>
                            <a:latin typeface="Cambria Math" panose="02040503050406030204" pitchFamily="18" charset="0"/>
                            <a:cs typeface="Times New Roman" panose="02020603050405020304" pitchFamily="18" charset="0"/>
                          </a:rPr>
                          <m:t>𝐿𝑖𝑢</m:t>
                        </m:r>
                      </m:sup>
                    </m:sSubSup>
                    <m:r>
                      <a:rPr lang="en-US" b="0" i="1" smtClean="0">
                        <a:latin typeface="Cambria Math" panose="02040503050406030204" pitchFamily="18" charset="0"/>
                        <a:cs typeface="Times New Roman" panose="02020603050405020304" pitchFamily="18" charset="0"/>
                      </a:rPr>
                      <m:t>≫</m:t>
                    </m:r>
                    <m:sSubSup>
                      <m:sSubSupPr>
                        <m:ctrlPr>
                          <a:rPr lang="en-US" b="0" i="1" smtClean="0">
                            <a:solidFill>
                              <a:srgbClr val="0070C0"/>
                            </a:solidFill>
                            <a:latin typeface="Cambria Math" panose="02040503050406030204" pitchFamily="18" charset="0"/>
                            <a:cs typeface="Times New Roman" panose="02020603050405020304" pitchFamily="18" charset="0"/>
                          </a:rPr>
                        </m:ctrlPr>
                      </m:sSubSupPr>
                      <m:e>
                        <m:r>
                          <a:rPr lang="en-US" b="0" i="1" smtClean="0">
                            <a:solidFill>
                              <a:srgbClr val="0070C0"/>
                            </a:solidFill>
                            <a:latin typeface="Cambria Math" panose="02040503050406030204" pitchFamily="18" charset="0"/>
                            <a:cs typeface="Times New Roman" panose="02020603050405020304" pitchFamily="18" charset="0"/>
                          </a:rPr>
                          <m:t>𝐷</m:t>
                        </m:r>
                      </m:e>
                      <m:sub>
                        <m:r>
                          <a:rPr lang="en-US" b="0" i="1" smtClean="0">
                            <a:solidFill>
                              <a:srgbClr val="0070C0"/>
                            </a:solidFill>
                            <a:latin typeface="Cambria Math" panose="02040503050406030204" pitchFamily="18" charset="0"/>
                            <a:cs typeface="Times New Roman" panose="02020603050405020304" pitchFamily="18" charset="0"/>
                          </a:rPr>
                          <m:t>𝐿𝐿</m:t>
                        </m:r>
                      </m:sub>
                      <m:sup>
                        <m:r>
                          <a:rPr lang="en-US" b="0" i="1" smtClean="0">
                            <a:solidFill>
                              <a:srgbClr val="0070C0"/>
                            </a:solidFill>
                            <a:latin typeface="Cambria Math" panose="02040503050406030204" pitchFamily="18" charset="0"/>
                            <a:cs typeface="Times New Roman" panose="02020603050405020304" pitchFamily="18" charset="0"/>
                          </a:rPr>
                          <m:t>𝐴𝑙𝑖</m:t>
                        </m:r>
                      </m:sup>
                    </m:sSubSup>
                  </m:oMath>
                </a14:m>
                <a:r>
                  <a:rPr lang="en-US" dirty="0">
                    <a:latin typeface="Times New Roman" panose="02020603050405020304" pitchFamily="18" charset="0"/>
                    <a:cs typeface="Times New Roman" panose="02020603050405020304" pitchFamily="18" charset="0"/>
                  </a:rPr>
                  <a:t> at </a:t>
                </a:r>
                <a14:m>
                  <m:oMath xmlns:m="http://schemas.openxmlformats.org/officeDocument/2006/math">
                    <m:r>
                      <a:rPr lang="en-US" b="0" i="1" smtClean="0">
                        <a:latin typeface="Cambria Math" panose="02040503050406030204" pitchFamily="18" charset="0"/>
                        <a:cs typeface="Times New Roman" panose="02020603050405020304" pitchFamily="18" charset="0"/>
                      </a:rPr>
                      <m:t>𝜇</m:t>
                    </m:r>
                    <m:r>
                      <a:rPr lang="en-US" b="0" i="1" smtClean="0">
                        <a:latin typeface="Cambria Math" panose="02040503050406030204" pitchFamily="18" charset="0"/>
                        <a:cs typeface="Times New Roman" panose="02020603050405020304" pitchFamily="18" charset="0"/>
                      </a:rPr>
                      <m:t>=1237 </m:t>
                    </m:r>
                    <m:r>
                      <a:rPr lang="en-US" b="0" i="1" smtClean="0">
                        <a:latin typeface="Cambria Math" panose="02040503050406030204" pitchFamily="18" charset="0"/>
                        <a:cs typeface="Times New Roman" panose="02020603050405020304" pitchFamily="18" charset="0"/>
                      </a:rPr>
                      <m:t>𝑀𝑒𝑉</m:t>
                    </m:r>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𝐺</m:t>
                    </m:r>
                  </m:oMath>
                </a14:m>
                <a:r>
                  <a:rPr lang="en-US"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b="1" i="1" dirty="0">
                    <a:solidFill>
                      <a:schemeClr val="accent1"/>
                    </a:solidFill>
                    <a:latin typeface="Times New Roman" panose="02020603050405020304" pitchFamily="18" charset="0"/>
                    <a:cs typeface="Times New Roman" panose="02020603050405020304" pitchFamily="18" charset="0"/>
                  </a:rPr>
                  <a:t>Ali et al.</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selected </a:t>
                </a:r>
                <a:r>
                  <a:rPr lang="en-US" b="1" dirty="0">
                    <a:latin typeface="Times New Roman" panose="02020603050405020304" pitchFamily="18" charset="0"/>
                    <a:cs typeface="Times New Roman" panose="02020603050405020304" pitchFamily="18" charset="0"/>
                  </a:rPr>
                  <a:t>the geomagnetic mean</a:t>
                </a:r>
                <a:r>
                  <a:rPr lang="en-US" dirty="0">
                    <a:latin typeface="Times New Roman" panose="02020603050405020304" pitchFamily="18" charset="0"/>
                    <a:cs typeface="Times New Roman" panose="02020603050405020304" pitchFamily="18" charset="0"/>
                  </a:rPr>
                  <a:t> of wave power, not arithmetic mean.</a:t>
                </a:r>
              </a:p>
              <a:p>
                <a:pPr marL="285750" indent="-285750">
                  <a:spcBef>
                    <a:spcPts val="60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a:t>
                </a:r>
                <a14:m>
                  <m:oMath xmlns:m="http://schemas.openxmlformats.org/officeDocument/2006/math">
                    <m:sSubSup>
                      <m:sSubSupPr>
                        <m:ctrlPr>
                          <a:rPr lang="en-US" b="1" i="1" smtClean="0">
                            <a:solidFill>
                              <a:srgbClr val="00B050"/>
                            </a:solidFill>
                            <a:latin typeface="Cambria Math" panose="02040503050406030204" pitchFamily="18" charset="0"/>
                            <a:cs typeface="Times New Roman" panose="02020603050405020304" pitchFamily="18" charset="0"/>
                          </a:rPr>
                        </m:ctrlPr>
                      </m:sSubSupPr>
                      <m:e>
                        <m:r>
                          <a:rPr lang="en-US" b="1" i="1">
                            <a:solidFill>
                              <a:srgbClr val="00B050"/>
                            </a:solidFill>
                            <a:latin typeface="Cambria Math" panose="02040503050406030204" pitchFamily="18" charset="0"/>
                            <a:cs typeface="Times New Roman" panose="02020603050405020304" pitchFamily="18" charset="0"/>
                          </a:rPr>
                          <m:t>𝑫</m:t>
                        </m:r>
                      </m:e>
                      <m:sub>
                        <m:r>
                          <a:rPr lang="en-US" b="1" i="1">
                            <a:solidFill>
                              <a:srgbClr val="00B050"/>
                            </a:solidFill>
                            <a:latin typeface="Cambria Math" panose="02040503050406030204" pitchFamily="18" charset="0"/>
                            <a:cs typeface="Times New Roman" panose="02020603050405020304" pitchFamily="18" charset="0"/>
                          </a:rPr>
                          <m:t>𝑳𝑳</m:t>
                        </m:r>
                      </m:sub>
                      <m:sup>
                        <m:r>
                          <a:rPr lang="en-US" b="1" i="1">
                            <a:solidFill>
                              <a:srgbClr val="00B050"/>
                            </a:solidFill>
                            <a:latin typeface="Cambria Math" panose="02040503050406030204" pitchFamily="18" charset="0"/>
                            <a:cs typeface="Times New Roman" panose="02020603050405020304" pitchFamily="18" charset="0"/>
                          </a:rPr>
                          <m:t>𝑳𝒊𝒖</m:t>
                        </m:r>
                      </m:sup>
                    </m:sSubSup>
                  </m:oMath>
                </a14:m>
                <a:r>
                  <a:rPr lang="en-US" b="0" dirty="0">
                    <a:cs typeface="Times New Roman" panose="02020603050405020304" pitchFamily="18" charset="0"/>
                  </a:rPr>
                  <a:t> </a:t>
                </a:r>
                <a:r>
                  <a:rPr lang="en-US" b="0" dirty="0">
                    <a:latin typeface="Times New Roman" panose="02020603050405020304" pitchFamily="18" charset="0"/>
                    <a:cs typeface="Times New Roman" panose="02020603050405020304" pitchFamily="18" charset="0"/>
                  </a:rPr>
                  <a:t>and</a:t>
                </a:r>
                <a:r>
                  <a:rPr lang="en-US" b="0" dirty="0">
                    <a:cs typeface="Times New Roman" panose="02020603050405020304" pitchFamily="18" charset="0"/>
                  </a:rPr>
                  <a:t> </a:t>
                </a:r>
                <a14:m>
                  <m:oMath xmlns:m="http://schemas.openxmlformats.org/officeDocument/2006/math">
                    <m:sSubSup>
                      <m:sSubSupPr>
                        <m:ctrlPr>
                          <a:rPr lang="en-US" b="1" i="1" smtClean="0">
                            <a:latin typeface="Cambria Math" panose="02040503050406030204" pitchFamily="18" charset="0"/>
                            <a:cs typeface="Times New Roman" panose="02020603050405020304" pitchFamily="18" charset="0"/>
                          </a:rPr>
                        </m:ctrlPr>
                      </m:sSubSupPr>
                      <m:e>
                        <m:r>
                          <a:rPr lang="en-US" b="1" i="1">
                            <a:latin typeface="Cambria Math" panose="02040503050406030204" pitchFamily="18" charset="0"/>
                            <a:cs typeface="Times New Roman" panose="02020603050405020304" pitchFamily="18" charset="0"/>
                          </a:rPr>
                          <m:t>𝑫</m:t>
                        </m:r>
                      </m:e>
                      <m:sub>
                        <m:r>
                          <a:rPr lang="en-US" b="1" i="1">
                            <a:latin typeface="Cambria Math" panose="02040503050406030204" pitchFamily="18" charset="0"/>
                            <a:cs typeface="Times New Roman" panose="02020603050405020304" pitchFamily="18" charset="0"/>
                          </a:rPr>
                          <m:t>𝑳𝑳</m:t>
                        </m:r>
                      </m:sub>
                      <m:sup>
                        <m:r>
                          <a:rPr lang="en-US" b="1" i="1" smtClean="0">
                            <a:latin typeface="Cambria Math" panose="02040503050406030204" pitchFamily="18" charset="0"/>
                            <a:cs typeface="Times New Roman" panose="02020603050405020304" pitchFamily="18" charset="0"/>
                          </a:rPr>
                          <m:t>𝑩𝑨</m:t>
                        </m:r>
                      </m:sup>
                    </m:sSubSup>
                  </m:oMath>
                </a14:m>
                <a:r>
                  <a:rPr lang="en-US" b="0" dirty="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are</a:t>
                </a:r>
                <a:r>
                  <a:rPr lang="en-US" b="0" dirty="0">
                    <a:latin typeface="Times New Roman" panose="02020603050405020304" pitchFamily="18" charset="0"/>
                    <a:cs typeface="Times New Roman" panose="02020603050405020304" pitchFamily="18" charset="0"/>
                  </a:rPr>
                  <a:t> </a:t>
                </a:r>
                <a14:m>
                  <m:oMath xmlns:m="http://schemas.openxmlformats.org/officeDocument/2006/math">
                    <m:r>
                      <a:rPr lang="en-US" b="0" i="1" smtClean="0">
                        <a:latin typeface="Cambria Math" panose="02040503050406030204" pitchFamily="18" charset="0"/>
                        <a:cs typeface="Times New Roman" panose="02020603050405020304" pitchFamily="18" charset="0"/>
                      </a:rPr>
                      <m:t>𝜇</m:t>
                    </m:r>
                    <m:r>
                      <a:rPr lang="en-US" b="0" i="1" smtClean="0">
                        <a:latin typeface="Cambria Math" panose="02040503050406030204" pitchFamily="18" charset="0"/>
                        <a:cs typeface="Times New Roman" panose="02020603050405020304" pitchFamily="18" charset="0"/>
                      </a:rPr>
                      <m:t>− </m:t>
                    </m:r>
                  </m:oMath>
                </a14:m>
                <a:r>
                  <a:rPr lang="en-US" dirty="0">
                    <a:latin typeface="Times New Roman" panose="02020603050405020304" pitchFamily="18" charset="0"/>
                    <a:cs typeface="Times New Roman" panose="02020603050405020304" pitchFamily="18" charset="0"/>
                  </a:rPr>
                  <a:t>dependent.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Strong radial diffusion for low </a:t>
                </a:r>
                <a14:m>
                  <m:oMath xmlns:m="http://schemas.openxmlformats.org/officeDocument/2006/math">
                    <m:r>
                      <a:rPr lang="en-US" i="1">
                        <a:latin typeface="Cambria Math" panose="02040503050406030204" pitchFamily="18" charset="0"/>
                        <a:cs typeface="Times New Roman" panose="02020603050405020304" pitchFamily="18" charset="0"/>
                      </a:rPr>
                      <m:t>𝜇</m:t>
                    </m:r>
                  </m:oMath>
                </a14:m>
                <a:r>
                  <a:rPr lang="en-US" dirty="0">
                    <a:latin typeface="Times New Roman" panose="02020603050405020304" pitchFamily="18" charset="0"/>
                    <a:cs typeface="Times New Roman" panose="02020603050405020304" pitchFamily="18" charset="0"/>
                  </a:rPr>
                  <a:t> electrons.</a:t>
                </a:r>
              </a:p>
            </p:txBody>
          </p:sp>
        </mc:Choice>
        <mc:Fallback xmlns="">
          <p:sp>
            <p:nvSpPr>
              <p:cNvPr id="5" name="TextBox 4">
                <a:extLst>
                  <a:ext uri="{FF2B5EF4-FFF2-40B4-BE49-F238E27FC236}">
                    <a16:creationId xmlns:a16="http://schemas.microsoft.com/office/drawing/2014/main" id="{3CE50BED-DE96-2616-1578-EA6ADF9B55ED}"/>
                  </a:ext>
                </a:extLst>
              </p:cNvPr>
              <p:cNvSpPr txBox="1">
                <a:spLocks noRot="1" noChangeAspect="1" noMove="1" noResize="1" noEditPoints="1" noAdjustHandles="1" noChangeArrowheads="1" noChangeShapeType="1" noTextEdit="1"/>
              </p:cNvSpPr>
              <p:nvPr/>
            </p:nvSpPr>
            <p:spPr>
              <a:xfrm>
                <a:off x="2379968" y="5019888"/>
                <a:ext cx="8673477" cy="1311256"/>
              </a:xfrm>
              <a:prstGeom prst="rect">
                <a:avLst/>
              </a:prstGeom>
              <a:blipFill>
                <a:blip r:embed="rId3"/>
                <a:stretch>
                  <a:fillRect l="-422" t="-926" b="-6019"/>
                </a:stretch>
              </a:blipFill>
            </p:spPr>
            <p:txBody>
              <a:bodyPr/>
              <a:lstStyle/>
              <a:p>
                <a:r>
                  <a:rPr lang="en-US">
                    <a:noFill/>
                  </a:rPr>
                  <a:t> </a:t>
                </a:r>
              </a:p>
            </p:txBody>
          </p:sp>
        </mc:Fallback>
      </mc:AlternateContent>
    </p:spTree>
    <p:extLst>
      <p:ext uri="{BB962C8B-B14F-4D97-AF65-F5344CB8AC3E}">
        <p14:creationId xmlns:p14="http://schemas.microsoft.com/office/powerpoint/2010/main" val="1618987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그림 26">
            <a:extLst>
              <a:ext uri="{FF2B5EF4-FFF2-40B4-BE49-F238E27FC236}">
                <a16:creationId xmlns:a16="http://schemas.microsoft.com/office/drawing/2014/main" id="{D2AD0FB8-7C9F-E07E-DBD2-8B10AA77C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528" y="873855"/>
            <a:ext cx="4711971" cy="3141314"/>
          </a:xfrm>
          <a:prstGeom prst="rect">
            <a:avLst/>
          </a:prstGeom>
        </p:spPr>
      </p:pic>
      <p:pic>
        <p:nvPicPr>
          <p:cNvPr id="8" name="그림 7">
            <a:extLst>
              <a:ext uri="{FF2B5EF4-FFF2-40B4-BE49-F238E27FC236}">
                <a16:creationId xmlns:a16="http://schemas.microsoft.com/office/drawing/2014/main" id="{67DC8745-AA5B-0B12-2124-61F02E274779}"/>
              </a:ext>
            </a:extLst>
          </p:cNvPr>
          <p:cNvPicPr>
            <a:picLocks noChangeAspect="1"/>
          </p:cNvPicPr>
          <p:nvPr/>
        </p:nvPicPr>
        <p:blipFill rotWithShape="1">
          <a:blip r:embed="rId3">
            <a:extLst>
              <a:ext uri="{28A0092B-C50C-407E-A947-70E740481C1C}">
                <a14:useLocalDpi xmlns:a14="http://schemas.microsoft.com/office/drawing/2010/main" val="0"/>
              </a:ext>
            </a:extLst>
          </a:blip>
          <a:srcRect b="59320"/>
          <a:stretch/>
        </p:blipFill>
        <p:spPr>
          <a:xfrm>
            <a:off x="171208" y="511935"/>
            <a:ext cx="6282628" cy="2555774"/>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644373"/>
          </a:xfrm>
        </p:spPr>
        <p:txBody>
          <a:bodyPr>
            <a:normAutofit/>
          </a:bodyPr>
          <a:lstStyle/>
          <a:p>
            <a:pPr algn="ctr"/>
            <a:r>
              <a:rPr lang="en-US" sz="4000" b="1" dirty="0">
                <a:latin typeface="Times New Roman" panose="02020603050405020304" pitchFamily="18" charset="0"/>
                <a:cs typeface="Times New Roman" panose="02020603050405020304" pitchFamily="18" charset="0"/>
              </a:rPr>
              <a:t>Results – 4. Radial diffusion coefficients</a:t>
            </a:r>
          </a:p>
        </p:txBody>
      </p:sp>
      <p:sp>
        <p:nvSpPr>
          <p:cNvPr id="3" name="슬라이드 번호 개체 틀 2">
            <a:extLst>
              <a:ext uri="{FF2B5EF4-FFF2-40B4-BE49-F238E27FC236}">
                <a16:creationId xmlns:a16="http://schemas.microsoft.com/office/drawing/2014/main" id="{310335CB-C44F-5A64-2E77-C7CFB180C969}"/>
              </a:ext>
            </a:extLst>
          </p:cNvPr>
          <p:cNvSpPr>
            <a:spLocks noGrp="1"/>
          </p:cNvSpPr>
          <p:nvPr>
            <p:ph type="sldNum" sz="quarter" idx="12"/>
          </p:nvPr>
        </p:nvSpPr>
        <p:spPr/>
        <p:txBody>
          <a:bodyPr/>
          <a:lstStyle/>
          <a:p>
            <a:r>
              <a:rPr lang="en-US" dirty="0"/>
              <a:t>8</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74B6A3-6063-046D-27DC-600004BF03A2}"/>
                  </a:ext>
                </a:extLst>
              </p:cNvPr>
              <p:cNvSpPr txBox="1"/>
              <p:nvPr/>
            </p:nvSpPr>
            <p:spPr>
              <a:xfrm>
                <a:off x="9598719" y="1410882"/>
                <a:ext cx="1857624" cy="32489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(b) </a:t>
                </a:r>
                <a14:m>
                  <m:oMath xmlns:m="http://schemas.openxmlformats.org/officeDocument/2006/math">
                    <m:sSubSup>
                      <m:sSubSupPr>
                        <m:ctrlPr>
                          <a:rPr lang="en-US" sz="1400" b="1" i="1" smtClean="0">
                            <a:latin typeface="Cambria Math" panose="02040503050406030204" pitchFamily="18" charset="0"/>
                            <a:cs typeface="Times New Roman" panose="02020603050405020304" pitchFamily="18" charset="0"/>
                          </a:rPr>
                        </m:ctrlPr>
                      </m:sSubSupPr>
                      <m:e>
                        <m:r>
                          <a:rPr lang="en-US" sz="1400" b="1" i="1" smtClean="0">
                            <a:latin typeface="Cambria Math" panose="02040503050406030204" pitchFamily="18" charset="0"/>
                            <a:cs typeface="Times New Roman" panose="02020603050405020304" pitchFamily="18" charset="0"/>
                          </a:rPr>
                          <m:t>𝑫</m:t>
                        </m:r>
                      </m:e>
                      <m:sub>
                        <m:r>
                          <a:rPr lang="en-US" sz="1400" b="1" i="1" smtClean="0">
                            <a:latin typeface="Cambria Math" panose="02040503050406030204" pitchFamily="18" charset="0"/>
                            <a:cs typeface="Times New Roman" panose="02020603050405020304" pitchFamily="18" charset="0"/>
                          </a:rPr>
                          <m:t>𝑳𝑳</m:t>
                        </m:r>
                      </m:sub>
                      <m:sup>
                        <m:r>
                          <a:rPr lang="en-US" sz="1400" b="1" i="1" smtClean="0">
                            <a:latin typeface="Cambria Math" panose="02040503050406030204" pitchFamily="18" charset="0"/>
                            <a:cs typeface="Times New Roman" panose="02020603050405020304" pitchFamily="18" charset="0"/>
                          </a:rPr>
                          <m:t>𝑶𝒛𝒆𝒌𝒆</m:t>
                        </m:r>
                      </m:sup>
                    </m:sSubSup>
                  </m:oMath>
                </a14:m>
                <a:r>
                  <a:rPr lang="en-US" sz="1400" b="1" dirty="0">
                    <a:latin typeface="Times New Roman" panose="02020603050405020304" pitchFamily="18" charset="0"/>
                    <a:cs typeface="Times New Roman" panose="02020603050405020304" pitchFamily="18" charset="0"/>
                  </a:rPr>
                  <a:t> (Standard)</a:t>
                </a:r>
              </a:p>
            </p:txBody>
          </p:sp>
        </mc:Choice>
        <mc:Fallback xmlns="">
          <p:sp>
            <p:nvSpPr>
              <p:cNvPr id="7" name="TextBox 6">
                <a:extLst>
                  <a:ext uri="{FF2B5EF4-FFF2-40B4-BE49-F238E27FC236}">
                    <a16:creationId xmlns:a16="http://schemas.microsoft.com/office/drawing/2014/main" id="{E974B6A3-6063-046D-27DC-600004BF03A2}"/>
                  </a:ext>
                </a:extLst>
              </p:cNvPr>
              <p:cNvSpPr txBox="1">
                <a:spLocks noRot="1" noChangeAspect="1" noMove="1" noResize="1" noEditPoints="1" noAdjustHandles="1" noChangeArrowheads="1" noChangeShapeType="1" noTextEdit="1"/>
              </p:cNvSpPr>
              <p:nvPr/>
            </p:nvSpPr>
            <p:spPr>
              <a:xfrm>
                <a:off x="9598719" y="1410882"/>
                <a:ext cx="1857624" cy="324897"/>
              </a:xfrm>
              <a:prstGeom prst="rect">
                <a:avLst/>
              </a:prstGeom>
              <a:blipFill>
                <a:blip r:embed="rId5"/>
                <a:stretch>
                  <a:fillRect l="-987" b="-1851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923126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B860A982-8455-A13C-E26B-FE3927217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528" y="873855"/>
            <a:ext cx="4711971" cy="3141314"/>
          </a:xfrm>
          <a:prstGeom prst="rect">
            <a:avLst/>
          </a:prstGeom>
        </p:spPr>
      </p:pic>
      <p:pic>
        <p:nvPicPr>
          <p:cNvPr id="5" name="그림 4">
            <a:extLst>
              <a:ext uri="{FF2B5EF4-FFF2-40B4-BE49-F238E27FC236}">
                <a16:creationId xmlns:a16="http://schemas.microsoft.com/office/drawing/2014/main" id="{87E54C91-2471-ADB9-EBF9-3C72D43360AD}"/>
              </a:ext>
            </a:extLst>
          </p:cNvPr>
          <p:cNvPicPr>
            <a:picLocks noChangeAspect="1"/>
          </p:cNvPicPr>
          <p:nvPr/>
        </p:nvPicPr>
        <p:blipFill rotWithShape="1">
          <a:blip r:embed="rId3">
            <a:extLst>
              <a:ext uri="{28A0092B-C50C-407E-A947-70E740481C1C}">
                <a14:useLocalDpi xmlns:a14="http://schemas.microsoft.com/office/drawing/2010/main" val="0"/>
              </a:ext>
            </a:extLst>
          </a:blip>
          <a:srcRect b="44779"/>
          <a:stretch/>
        </p:blipFill>
        <p:spPr>
          <a:xfrm>
            <a:off x="171730" y="521176"/>
            <a:ext cx="6282628" cy="3469305"/>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644373"/>
          </a:xfrm>
        </p:spPr>
        <p:txBody>
          <a:bodyPr>
            <a:normAutofit/>
          </a:bodyPr>
          <a:lstStyle/>
          <a:p>
            <a:pPr algn="ctr"/>
            <a:r>
              <a:rPr lang="en-US" sz="4000" b="1" dirty="0">
                <a:latin typeface="Times New Roman" panose="02020603050405020304" pitchFamily="18" charset="0"/>
                <a:cs typeface="Times New Roman" panose="02020603050405020304" pitchFamily="18" charset="0"/>
              </a:rPr>
              <a:t>Results – 4. Radial diffusion coefficients</a:t>
            </a:r>
          </a:p>
        </p:txBody>
      </p:sp>
      <p:sp>
        <p:nvSpPr>
          <p:cNvPr id="3" name="슬라이드 번호 개체 틀 2">
            <a:extLst>
              <a:ext uri="{FF2B5EF4-FFF2-40B4-BE49-F238E27FC236}">
                <a16:creationId xmlns:a16="http://schemas.microsoft.com/office/drawing/2014/main" id="{310335CB-C44F-5A64-2E77-C7CFB180C969}"/>
              </a:ext>
            </a:extLst>
          </p:cNvPr>
          <p:cNvSpPr>
            <a:spLocks noGrp="1"/>
          </p:cNvSpPr>
          <p:nvPr>
            <p:ph type="sldNum" sz="quarter" idx="12"/>
          </p:nvPr>
        </p:nvSpPr>
        <p:spPr/>
        <p:txBody>
          <a:bodyPr/>
          <a:lstStyle/>
          <a:p>
            <a:r>
              <a:rPr lang="en-US" dirty="0"/>
              <a:t>8</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F1E1CFD-65C2-7E1B-47DB-67BF0FBB002F}"/>
                  </a:ext>
                </a:extLst>
              </p:cNvPr>
              <p:cNvSpPr txBox="1"/>
              <p:nvPr/>
            </p:nvSpPr>
            <p:spPr>
              <a:xfrm>
                <a:off x="9598719" y="1410882"/>
                <a:ext cx="1857624" cy="55258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(b) </a:t>
                </a:r>
                <a14:m>
                  <m:oMath xmlns:m="http://schemas.openxmlformats.org/officeDocument/2006/math">
                    <m:sSubSup>
                      <m:sSubSupPr>
                        <m:ctrlPr>
                          <a:rPr lang="en-US" sz="1400" b="1" i="1" smtClean="0">
                            <a:latin typeface="Cambria Math" panose="02040503050406030204" pitchFamily="18" charset="0"/>
                            <a:cs typeface="Times New Roman" panose="02020603050405020304" pitchFamily="18" charset="0"/>
                          </a:rPr>
                        </m:ctrlPr>
                      </m:sSubSupPr>
                      <m:e>
                        <m:r>
                          <a:rPr lang="en-US" sz="1400" b="1" i="1" smtClean="0">
                            <a:latin typeface="Cambria Math" panose="02040503050406030204" pitchFamily="18" charset="0"/>
                            <a:cs typeface="Times New Roman" panose="02020603050405020304" pitchFamily="18" charset="0"/>
                          </a:rPr>
                          <m:t>𝑫</m:t>
                        </m:r>
                      </m:e>
                      <m:sub>
                        <m:r>
                          <a:rPr lang="en-US" sz="1400" b="1" i="1" smtClean="0">
                            <a:latin typeface="Cambria Math" panose="02040503050406030204" pitchFamily="18" charset="0"/>
                            <a:cs typeface="Times New Roman" panose="02020603050405020304" pitchFamily="18" charset="0"/>
                          </a:rPr>
                          <m:t>𝑳𝑳</m:t>
                        </m:r>
                      </m:sub>
                      <m:sup>
                        <m:r>
                          <a:rPr lang="en-US" sz="1400" b="1" i="1" smtClean="0">
                            <a:latin typeface="Cambria Math" panose="02040503050406030204" pitchFamily="18" charset="0"/>
                            <a:cs typeface="Times New Roman" panose="02020603050405020304" pitchFamily="18" charset="0"/>
                          </a:rPr>
                          <m:t>𝑶𝒛𝒆𝒌𝒆</m:t>
                        </m:r>
                      </m:sup>
                    </m:sSubSup>
                  </m:oMath>
                </a14:m>
                <a:r>
                  <a:rPr lang="en-US" sz="1400" b="1" dirty="0">
                    <a:latin typeface="Times New Roman" panose="02020603050405020304" pitchFamily="18" charset="0"/>
                    <a:cs typeface="Times New Roman" panose="02020603050405020304" pitchFamily="18" charset="0"/>
                  </a:rPr>
                  <a:t> (Standard)</a:t>
                </a:r>
              </a:p>
              <a:p>
                <a:pPr algn="l"/>
                <a:r>
                  <a:rPr lang="en-US" sz="1400" b="1" dirty="0">
                    <a:solidFill>
                      <a:srgbClr val="FF0000"/>
                    </a:solidFill>
                    <a:latin typeface="Times New Roman" panose="02020603050405020304" pitchFamily="18" charset="0"/>
                    <a:cs typeface="Times New Roman" panose="02020603050405020304" pitchFamily="18" charset="0"/>
                  </a:rPr>
                  <a:t>(c) </a:t>
                </a:r>
                <a14:m>
                  <m:oMath xmlns:m="http://schemas.openxmlformats.org/officeDocument/2006/math">
                    <m:sSubSup>
                      <m:sSubSupPr>
                        <m:ctrlPr>
                          <a:rPr lang="en-US" sz="1400" b="1" i="1" smtClean="0">
                            <a:solidFill>
                              <a:srgbClr val="FF0000"/>
                            </a:solidFill>
                            <a:latin typeface="Cambria Math" panose="02040503050406030204" pitchFamily="18" charset="0"/>
                            <a:cs typeface="Times New Roman" panose="02020603050405020304" pitchFamily="18" charset="0"/>
                          </a:rPr>
                        </m:ctrlPr>
                      </m:sSubSupPr>
                      <m:e>
                        <m:r>
                          <a:rPr lang="en-US" sz="1400" b="1" i="1" smtClean="0">
                            <a:solidFill>
                              <a:srgbClr val="FF0000"/>
                            </a:solidFill>
                            <a:latin typeface="Cambria Math" panose="02040503050406030204" pitchFamily="18" charset="0"/>
                            <a:cs typeface="Times New Roman" panose="02020603050405020304" pitchFamily="18" charset="0"/>
                          </a:rPr>
                          <m:t>𝑫</m:t>
                        </m:r>
                      </m:e>
                      <m:sub>
                        <m:r>
                          <a:rPr lang="en-US" sz="1400" b="1" i="1" smtClean="0">
                            <a:solidFill>
                              <a:srgbClr val="FF0000"/>
                            </a:solidFill>
                            <a:latin typeface="Cambria Math" panose="02040503050406030204" pitchFamily="18" charset="0"/>
                            <a:cs typeface="Times New Roman" panose="02020603050405020304" pitchFamily="18" charset="0"/>
                          </a:rPr>
                          <m:t>𝑳𝑳</m:t>
                        </m:r>
                      </m:sub>
                      <m:sup>
                        <m:r>
                          <a:rPr lang="en-US" sz="1400" b="1" i="1" smtClean="0">
                            <a:solidFill>
                              <a:srgbClr val="FF0000"/>
                            </a:solidFill>
                            <a:latin typeface="Cambria Math" panose="02040503050406030204" pitchFamily="18" charset="0"/>
                            <a:cs typeface="Times New Roman" panose="02020603050405020304" pitchFamily="18" charset="0"/>
                          </a:rPr>
                          <m:t>𝑩𝑨</m:t>
                        </m:r>
                      </m:sup>
                    </m:sSubSup>
                  </m:oMath>
                </a14:m>
                <a:endParaRPr lang="en-US" sz="140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9F1E1CFD-65C2-7E1B-47DB-67BF0FBB002F}"/>
                  </a:ext>
                </a:extLst>
              </p:cNvPr>
              <p:cNvSpPr txBox="1">
                <a:spLocks noRot="1" noChangeAspect="1" noMove="1" noResize="1" noEditPoints="1" noAdjustHandles="1" noChangeArrowheads="1" noChangeShapeType="1" noTextEdit="1"/>
              </p:cNvSpPr>
              <p:nvPr/>
            </p:nvSpPr>
            <p:spPr>
              <a:xfrm>
                <a:off x="9598719" y="1410882"/>
                <a:ext cx="1857624" cy="552587"/>
              </a:xfrm>
              <a:prstGeom prst="rect">
                <a:avLst/>
              </a:prstGeom>
              <a:blipFill>
                <a:blip r:embed="rId5"/>
                <a:stretch>
                  <a:fillRect l="-987" b="-1098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034110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F0881867-9EF3-FE55-0AB1-1AD413783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6993" y="873855"/>
            <a:ext cx="4711971" cy="3141314"/>
          </a:xfrm>
          <a:prstGeom prst="rect">
            <a:avLst/>
          </a:prstGeom>
        </p:spPr>
      </p:pic>
      <p:pic>
        <p:nvPicPr>
          <p:cNvPr id="5" name="그림 4">
            <a:extLst>
              <a:ext uri="{FF2B5EF4-FFF2-40B4-BE49-F238E27FC236}">
                <a16:creationId xmlns:a16="http://schemas.microsoft.com/office/drawing/2014/main" id="{9E153986-B7DD-9900-ECF6-324F436F37D8}"/>
              </a:ext>
            </a:extLst>
          </p:cNvPr>
          <p:cNvPicPr>
            <a:picLocks noChangeAspect="1"/>
          </p:cNvPicPr>
          <p:nvPr/>
        </p:nvPicPr>
        <p:blipFill rotWithShape="1">
          <a:blip r:embed="rId3">
            <a:extLst>
              <a:ext uri="{28A0092B-C50C-407E-A947-70E740481C1C}">
                <a14:useLocalDpi xmlns:a14="http://schemas.microsoft.com/office/drawing/2010/main" val="0"/>
              </a:ext>
            </a:extLst>
          </a:blip>
          <a:srcRect b="28014"/>
          <a:stretch/>
        </p:blipFill>
        <p:spPr>
          <a:xfrm>
            <a:off x="173402" y="518202"/>
            <a:ext cx="6282628" cy="4522626"/>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644373"/>
          </a:xfrm>
        </p:spPr>
        <p:txBody>
          <a:bodyPr>
            <a:normAutofit/>
          </a:bodyPr>
          <a:lstStyle/>
          <a:p>
            <a:pPr algn="ctr"/>
            <a:r>
              <a:rPr lang="en-US" sz="4000" b="1" dirty="0">
                <a:latin typeface="Times New Roman" panose="02020603050405020304" pitchFamily="18" charset="0"/>
                <a:cs typeface="Times New Roman" panose="02020603050405020304" pitchFamily="18" charset="0"/>
              </a:rPr>
              <a:t>Results – 4. Radial diffusion coefficients</a:t>
            </a:r>
          </a:p>
        </p:txBody>
      </p:sp>
      <p:sp>
        <p:nvSpPr>
          <p:cNvPr id="3" name="슬라이드 번호 개체 틀 2">
            <a:extLst>
              <a:ext uri="{FF2B5EF4-FFF2-40B4-BE49-F238E27FC236}">
                <a16:creationId xmlns:a16="http://schemas.microsoft.com/office/drawing/2014/main" id="{310335CB-C44F-5A64-2E77-C7CFB180C969}"/>
              </a:ext>
            </a:extLst>
          </p:cNvPr>
          <p:cNvSpPr>
            <a:spLocks noGrp="1"/>
          </p:cNvSpPr>
          <p:nvPr>
            <p:ph type="sldNum" sz="quarter" idx="12"/>
          </p:nvPr>
        </p:nvSpPr>
        <p:spPr/>
        <p:txBody>
          <a:bodyPr/>
          <a:lstStyle/>
          <a:p>
            <a:r>
              <a:rPr lang="en-US" dirty="0"/>
              <a:t>8</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FFD9E60-8541-0D6F-B3F1-D2166E7F5EEB}"/>
                  </a:ext>
                </a:extLst>
              </p:cNvPr>
              <p:cNvSpPr txBox="1"/>
              <p:nvPr/>
            </p:nvSpPr>
            <p:spPr>
              <a:xfrm>
                <a:off x="9598719" y="1410882"/>
                <a:ext cx="1857624" cy="806311"/>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(b) </a:t>
                </a:r>
                <a14:m>
                  <m:oMath xmlns:m="http://schemas.openxmlformats.org/officeDocument/2006/math">
                    <m:sSubSup>
                      <m:sSubSupPr>
                        <m:ctrlPr>
                          <a:rPr lang="en-US" sz="1400" b="1" i="1" smtClean="0">
                            <a:latin typeface="Cambria Math" panose="02040503050406030204" pitchFamily="18" charset="0"/>
                            <a:cs typeface="Times New Roman" panose="02020603050405020304" pitchFamily="18" charset="0"/>
                          </a:rPr>
                        </m:ctrlPr>
                      </m:sSubSupPr>
                      <m:e>
                        <m:r>
                          <a:rPr lang="en-US" sz="1400" b="1" i="1" smtClean="0">
                            <a:latin typeface="Cambria Math" panose="02040503050406030204" pitchFamily="18" charset="0"/>
                            <a:cs typeface="Times New Roman" panose="02020603050405020304" pitchFamily="18" charset="0"/>
                          </a:rPr>
                          <m:t>𝑫</m:t>
                        </m:r>
                      </m:e>
                      <m:sub>
                        <m:r>
                          <a:rPr lang="en-US" sz="1400" b="1" i="1" smtClean="0">
                            <a:latin typeface="Cambria Math" panose="02040503050406030204" pitchFamily="18" charset="0"/>
                            <a:cs typeface="Times New Roman" panose="02020603050405020304" pitchFamily="18" charset="0"/>
                          </a:rPr>
                          <m:t>𝑳𝑳</m:t>
                        </m:r>
                      </m:sub>
                      <m:sup>
                        <m:r>
                          <a:rPr lang="en-US" sz="1400" b="1" i="1" smtClean="0">
                            <a:latin typeface="Cambria Math" panose="02040503050406030204" pitchFamily="18" charset="0"/>
                            <a:cs typeface="Times New Roman" panose="02020603050405020304" pitchFamily="18" charset="0"/>
                          </a:rPr>
                          <m:t>𝑶𝒛𝒆𝒌𝒆</m:t>
                        </m:r>
                      </m:sup>
                    </m:sSubSup>
                  </m:oMath>
                </a14:m>
                <a:r>
                  <a:rPr lang="en-US" sz="1400" b="1" dirty="0">
                    <a:latin typeface="Times New Roman" panose="02020603050405020304" pitchFamily="18" charset="0"/>
                    <a:cs typeface="Times New Roman" panose="02020603050405020304" pitchFamily="18" charset="0"/>
                  </a:rPr>
                  <a:t> (Standard)</a:t>
                </a:r>
              </a:p>
              <a:p>
                <a:pPr algn="l"/>
                <a:r>
                  <a:rPr lang="en-US" sz="1400" b="1" dirty="0">
                    <a:solidFill>
                      <a:srgbClr val="FF0000"/>
                    </a:solidFill>
                    <a:latin typeface="Times New Roman" panose="02020603050405020304" pitchFamily="18" charset="0"/>
                    <a:cs typeface="Times New Roman" panose="02020603050405020304" pitchFamily="18" charset="0"/>
                  </a:rPr>
                  <a:t>(c) </a:t>
                </a:r>
                <a14:m>
                  <m:oMath xmlns:m="http://schemas.openxmlformats.org/officeDocument/2006/math">
                    <m:sSubSup>
                      <m:sSubSupPr>
                        <m:ctrlPr>
                          <a:rPr lang="en-US" sz="1400" b="1" i="1" smtClean="0">
                            <a:solidFill>
                              <a:srgbClr val="FF0000"/>
                            </a:solidFill>
                            <a:latin typeface="Cambria Math" panose="02040503050406030204" pitchFamily="18" charset="0"/>
                            <a:cs typeface="Times New Roman" panose="02020603050405020304" pitchFamily="18" charset="0"/>
                          </a:rPr>
                        </m:ctrlPr>
                      </m:sSubSupPr>
                      <m:e>
                        <m:r>
                          <a:rPr lang="en-US" sz="1400" b="1" i="1" smtClean="0">
                            <a:solidFill>
                              <a:srgbClr val="FF0000"/>
                            </a:solidFill>
                            <a:latin typeface="Cambria Math" panose="02040503050406030204" pitchFamily="18" charset="0"/>
                            <a:cs typeface="Times New Roman" panose="02020603050405020304" pitchFamily="18" charset="0"/>
                          </a:rPr>
                          <m:t>𝑫</m:t>
                        </m:r>
                      </m:e>
                      <m:sub>
                        <m:r>
                          <a:rPr lang="en-US" sz="1400" b="1" i="1" smtClean="0">
                            <a:solidFill>
                              <a:srgbClr val="FF0000"/>
                            </a:solidFill>
                            <a:latin typeface="Cambria Math" panose="02040503050406030204" pitchFamily="18" charset="0"/>
                            <a:cs typeface="Times New Roman" panose="02020603050405020304" pitchFamily="18" charset="0"/>
                          </a:rPr>
                          <m:t>𝑳𝑳</m:t>
                        </m:r>
                      </m:sub>
                      <m:sup>
                        <m:r>
                          <a:rPr lang="en-US" sz="1400" b="1" i="1" smtClean="0">
                            <a:solidFill>
                              <a:srgbClr val="FF0000"/>
                            </a:solidFill>
                            <a:latin typeface="Cambria Math" panose="02040503050406030204" pitchFamily="18" charset="0"/>
                            <a:cs typeface="Times New Roman" panose="02020603050405020304" pitchFamily="18" charset="0"/>
                          </a:rPr>
                          <m:t>𝑩𝑨</m:t>
                        </m:r>
                      </m:sup>
                    </m:sSubSup>
                  </m:oMath>
                </a14:m>
                <a:endParaRPr lang="en-US" sz="1400" b="1" dirty="0">
                  <a:solidFill>
                    <a:srgbClr val="FF0000"/>
                  </a:solidFill>
                  <a:latin typeface="Times New Roman" panose="02020603050405020304" pitchFamily="18" charset="0"/>
                  <a:cs typeface="Times New Roman" panose="02020603050405020304" pitchFamily="18" charset="0"/>
                </a:endParaRPr>
              </a:p>
              <a:p>
                <a:pPr algn="l"/>
                <a:r>
                  <a:rPr lang="en-US" sz="1400" b="1" dirty="0">
                    <a:solidFill>
                      <a:srgbClr val="00B050"/>
                    </a:solidFill>
                    <a:latin typeface="Times New Roman" panose="02020603050405020304" pitchFamily="18" charset="0"/>
                    <a:cs typeface="Times New Roman" panose="02020603050405020304" pitchFamily="18" charset="0"/>
                  </a:rPr>
                  <a:t>(d) </a:t>
                </a:r>
                <a14:m>
                  <m:oMath xmlns:m="http://schemas.openxmlformats.org/officeDocument/2006/math">
                    <m:sSubSup>
                      <m:sSubSupPr>
                        <m:ctrlPr>
                          <a:rPr lang="en-US" sz="1400" b="1" i="1" smtClean="0">
                            <a:solidFill>
                              <a:srgbClr val="00B050"/>
                            </a:solidFill>
                            <a:latin typeface="Cambria Math" panose="02040503050406030204" pitchFamily="18" charset="0"/>
                            <a:cs typeface="Times New Roman" panose="02020603050405020304" pitchFamily="18" charset="0"/>
                          </a:rPr>
                        </m:ctrlPr>
                      </m:sSubSupPr>
                      <m:e>
                        <m:r>
                          <a:rPr lang="en-US" sz="1400" b="1" i="1" smtClean="0">
                            <a:solidFill>
                              <a:srgbClr val="00B050"/>
                            </a:solidFill>
                            <a:latin typeface="Cambria Math" panose="02040503050406030204" pitchFamily="18" charset="0"/>
                            <a:cs typeface="Times New Roman" panose="02020603050405020304" pitchFamily="18" charset="0"/>
                          </a:rPr>
                          <m:t>𝑫</m:t>
                        </m:r>
                      </m:e>
                      <m:sub>
                        <m:r>
                          <a:rPr lang="en-US" sz="1400" b="1" i="1" smtClean="0">
                            <a:solidFill>
                              <a:srgbClr val="00B050"/>
                            </a:solidFill>
                            <a:latin typeface="Cambria Math" panose="02040503050406030204" pitchFamily="18" charset="0"/>
                            <a:cs typeface="Times New Roman" panose="02020603050405020304" pitchFamily="18" charset="0"/>
                          </a:rPr>
                          <m:t>𝑳𝑳</m:t>
                        </m:r>
                      </m:sub>
                      <m:sup>
                        <m:r>
                          <a:rPr lang="en-US" sz="1400" b="1" i="1" smtClean="0">
                            <a:solidFill>
                              <a:srgbClr val="00B050"/>
                            </a:solidFill>
                            <a:latin typeface="Cambria Math" panose="02040503050406030204" pitchFamily="18" charset="0"/>
                            <a:cs typeface="Times New Roman" panose="02020603050405020304" pitchFamily="18" charset="0"/>
                          </a:rPr>
                          <m:t>𝑳𝒊𝒖</m:t>
                        </m:r>
                      </m:sup>
                    </m:sSubSup>
                  </m:oMath>
                </a14:m>
                <a:endParaRPr lang="en-US" sz="1400" b="1"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8FFD9E60-8541-0D6F-B3F1-D2166E7F5EEB}"/>
                  </a:ext>
                </a:extLst>
              </p:cNvPr>
              <p:cNvSpPr txBox="1">
                <a:spLocks noRot="1" noChangeAspect="1" noMove="1" noResize="1" noEditPoints="1" noAdjustHandles="1" noChangeArrowheads="1" noChangeShapeType="1" noTextEdit="1"/>
              </p:cNvSpPr>
              <p:nvPr/>
            </p:nvSpPr>
            <p:spPr>
              <a:xfrm>
                <a:off x="9598719" y="1410882"/>
                <a:ext cx="1857624" cy="806311"/>
              </a:xfrm>
              <a:prstGeom prst="rect">
                <a:avLst/>
              </a:prstGeom>
              <a:blipFill>
                <a:blip r:embed="rId4"/>
                <a:stretch>
                  <a:fillRect l="-987" b="-375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836100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C44A7000-5257-5839-7081-FDAB2D315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734" y="873855"/>
            <a:ext cx="4711971" cy="3141314"/>
          </a:xfrm>
          <a:prstGeom prst="rect">
            <a:avLst/>
          </a:prstGeom>
        </p:spPr>
      </p:pic>
      <p:pic>
        <p:nvPicPr>
          <p:cNvPr id="6" name="그림 5">
            <a:extLst>
              <a:ext uri="{FF2B5EF4-FFF2-40B4-BE49-F238E27FC236}">
                <a16:creationId xmlns:a16="http://schemas.microsoft.com/office/drawing/2014/main" id="{415E87E3-B23D-8EDB-DB83-A02B69700AC6}"/>
              </a:ext>
            </a:extLst>
          </p:cNvPr>
          <p:cNvPicPr>
            <a:picLocks noChangeAspect="1"/>
          </p:cNvPicPr>
          <p:nvPr/>
        </p:nvPicPr>
        <p:blipFill rotWithShape="1">
          <a:blip r:embed="rId3">
            <a:extLst>
              <a:ext uri="{28A0092B-C50C-407E-A947-70E740481C1C}">
                <a14:useLocalDpi xmlns:a14="http://schemas.microsoft.com/office/drawing/2010/main" val="0"/>
              </a:ext>
            </a:extLst>
          </a:blip>
          <a:srcRect b="12293"/>
          <a:stretch/>
        </p:blipFill>
        <p:spPr>
          <a:xfrm>
            <a:off x="171034" y="515876"/>
            <a:ext cx="6282628" cy="5510331"/>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644373"/>
          </a:xfrm>
        </p:spPr>
        <p:txBody>
          <a:bodyPr>
            <a:normAutofit/>
          </a:bodyPr>
          <a:lstStyle/>
          <a:p>
            <a:pPr algn="ctr"/>
            <a:r>
              <a:rPr lang="en-US" sz="4000" b="1" dirty="0">
                <a:latin typeface="Times New Roman" panose="02020603050405020304" pitchFamily="18" charset="0"/>
                <a:cs typeface="Times New Roman" panose="02020603050405020304" pitchFamily="18" charset="0"/>
              </a:rPr>
              <a:t>Results – 4. Radial diffusion coefficients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CE50BED-DE96-2616-1578-EA6ADF9B55ED}"/>
                  </a:ext>
                </a:extLst>
              </p:cNvPr>
              <p:cNvSpPr txBox="1"/>
              <p:nvPr/>
            </p:nvSpPr>
            <p:spPr>
              <a:xfrm>
                <a:off x="2133269" y="5893890"/>
                <a:ext cx="7623177" cy="964110"/>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PSD: Liu et al. &gt; </a:t>
                </a:r>
                <a:r>
                  <a:rPr lang="en-US" dirty="0" err="1">
                    <a:latin typeface="Times New Roman" panose="02020603050405020304" pitchFamily="18" charset="0"/>
                    <a:cs typeface="Times New Roman" panose="02020603050405020304" pitchFamily="18" charset="0"/>
                  </a:rPr>
                  <a:t>Brautigam</a:t>
                </a:r>
                <a:r>
                  <a:rPr lang="en-US" dirty="0">
                    <a:latin typeface="Times New Roman" panose="02020603050405020304" pitchFamily="18" charset="0"/>
                    <a:cs typeface="Times New Roman" panose="02020603050405020304" pitchFamily="18" charset="0"/>
                  </a:rPr>
                  <a:t> and Albert &gt; </a:t>
                </a:r>
                <a:r>
                  <a:rPr lang="en-US" dirty="0" err="1">
                    <a:latin typeface="Times New Roman" panose="02020603050405020304" pitchFamily="18" charset="0"/>
                    <a:cs typeface="Times New Roman" panose="02020603050405020304" pitchFamily="18" charset="0"/>
                  </a:rPr>
                  <a:t>Ozeke</a:t>
                </a:r>
                <a:r>
                  <a:rPr lang="en-US" dirty="0">
                    <a:latin typeface="Times New Roman" panose="02020603050405020304" pitchFamily="18" charset="0"/>
                    <a:cs typeface="Times New Roman" panose="02020603050405020304" pitchFamily="18" charset="0"/>
                  </a:rPr>
                  <a:t> et al. &gt; Ali et al.</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t>
                </a:r>
                <a14:m>
                  <m:oMath xmlns:m="http://schemas.openxmlformats.org/officeDocument/2006/math">
                    <m:sSubSup>
                      <m:sSubSupPr>
                        <m:ctrlPr>
                          <a:rPr lang="en-US" b="1" i="1" smtClean="0">
                            <a:latin typeface="Cambria Math" panose="02040503050406030204" pitchFamily="18" charset="0"/>
                            <a:cs typeface="Times New Roman" panose="02020603050405020304" pitchFamily="18" charset="0"/>
                          </a:rPr>
                        </m:ctrlPr>
                      </m:sSubSupPr>
                      <m:e>
                        <m:r>
                          <a:rPr lang="en-US" b="1" i="1" smtClean="0">
                            <a:latin typeface="Cambria Math" panose="02040503050406030204" pitchFamily="18" charset="0"/>
                            <a:cs typeface="Times New Roman" panose="02020603050405020304" pitchFamily="18" charset="0"/>
                          </a:rPr>
                          <m:t>𝑫</m:t>
                        </m:r>
                      </m:e>
                      <m:sub>
                        <m:r>
                          <a:rPr lang="en-US" b="1" i="1" smtClean="0">
                            <a:latin typeface="Cambria Math" panose="02040503050406030204" pitchFamily="18" charset="0"/>
                            <a:cs typeface="Times New Roman" panose="02020603050405020304" pitchFamily="18" charset="0"/>
                          </a:rPr>
                          <m:t>𝑳𝑳</m:t>
                        </m:r>
                      </m:sub>
                      <m:sup>
                        <m:r>
                          <a:rPr lang="en-US" b="1" i="1" smtClean="0">
                            <a:latin typeface="Cambria Math" panose="02040503050406030204" pitchFamily="18" charset="0"/>
                            <a:cs typeface="Times New Roman" panose="02020603050405020304" pitchFamily="18" charset="0"/>
                          </a:rPr>
                          <m:t>𝑨𝒍𝒊</m:t>
                        </m:r>
                      </m:sup>
                    </m:sSubSup>
                  </m:oMath>
                </a14:m>
                <a:r>
                  <a:rPr lang="en-US" dirty="0">
                    <a:latin typeface="Times New Roman" panose="02020603050405020304" pitchFamily="18" charset="0"/>
                    <a:cs typeface="Times New Roman" panose="02020603050405020304" pitchFamily="18" charset="0"/>
                  </a:rPr>
                  <a:t>) Limited inward radial diffusion </a:t>
                </a:r>
                <a:r>
                  <a:rPr lang="en-US" dirty="0">
                    <a:latin typeface="Times New Roman" panose="02020603050405020304" pitchFamily="18" charset="0"/>
                    <a:cs typeface="Times New Roman" panose="02020603050405020304" pitchFamily="18" charset="0"/>
                    <a:sym typeface="Wingdings" panose="05000000000000000000" pitchFamily="2" charset="2"/>
                  </a:rPr>
                  <a:t> Underestimation of PSD at lower L</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t>
                </a:r>
                <a14:m>
                  <m:oMath xmlns:m="http://schemas.openxmlformats.org/officeDocument/2006/math">
                    <m:sSubSup>
                      <m:sSubSupPr>
                        <m:ctrlPr>
                          <a:rPr lang="en-US" b="1" i="1">
                            <a:latin typeface="Cambria Math" panose="02040503050406030204" pitchFamily="18" charset="0"/>
                            <a:cs typeface="Times New Roman" panose="02020603050405020304" pitchFamily="18" charset="0"/>
                          </a:rPr>
                        </m:ctrlPr>
                      </m:sSubSupPr>
                      <m:e>
                        <m:r>
                          <a:rPr lang="en-US" b="1" i="1">
                            <a:latin typeface="Cambria Math" panose="02040503050406030204" pitchFamily="18" charset="0"/>
                            <a:cs typeface="Times New Roman" panose="02020603050405020304" pitchFamily="18" charset="0"/>
                          </a:rPr>
                          <m:t>𝑫</m:t>
                        </m:r>
                      </m:e>
                      <m:sub>
                        <m:r>
                          <a:rPr lang="en-US" b="1" i="1">
                            <a:latin typeface="Cambria Math" panose="02040503050406030204" pitchFamily="18" charset="0"/>
                            <a:cs typeface="Times New Roman" panose="02020603050405020304" pitchFamily="18" charset="0"/>
                          </a:rPr>
                          <m:t>𝑳𝑳</m:t>
                        </m:r>
                      </m:sub>
                      <m:sup>
                        <m:r>
                          <a:rPr lang="en-US" b="1" i="1">
                            <a:latin typeface="Cambria Math" panose="02040503050406030204" pitchFamily="18" charset="0"/>
                            <a:cs typeface="Times New Roman" panose="02020603050405020304" pitchFamily="18" charset="0"/>
                          </a:rPr>
                          <m:t>𝑳𝒊𝒖</m:t>
                        </m:r>
                      </m:sup>
                    </m:sSubSup>
                  </m:oMath>
                </a14:m>
                <a:r>
                  <a:rPr lang="en-US" dirty="0">
                    <a:latin typeface="Times New Roman" panose="02020603050405020304" pitchFamily="18" charset="0"/>
                    <a:cs typeface="Times New Roman" panose="02020603050405020304" pitchFamily="18" charset="0"/>
                  </a:rPr>
                  <a:t>) The strongest enhancement of PSD</a:t>
                </a:r>
              </a:p>
            </p:txBody>
          </p:sp>
        </mc:Choice>
        <mc:Fallback xmlns="">
          <p:sp>
            <p:nvSpPr>
              <p:cNvPr id="5" name="TextBox 4">
                <a:extLst>
                  <a:ext uri="{FF2B5EF4-FFF2-40B4-BE49-F238E27FC236}">
                    <a16:creationId xmlns:a16="http://schemas.microsoft.com/office/drawing/2014/main" id="{3CE50BED-DE96-2616-1578-EA6ADF9B55ED}"/>
                  </a:ext>
                </a:extLst>
              </p:cNvPr>
              <p:cNvSpPr txBox="1">
                <a:spLocks noRot="1" noChangeAspect="1" noMove="1" noResize="1" noEditPoints="1" noAdjustHandles="1" noChangeArrowheads="1" noChangeShapeType="1" noTextEdit="1"/>
              </p:cNvSpPr>
              <p:nvPr/>
            </p:nvSpPr>
            <p:spPr>
              <a:xfrm>
                <a:off x="2133269" y="5893890"/>
                <a:ext cx="7623177" cy="964110"/>
              </a:xfrm>
              <a:prstGeom prst="rect">
                <a:avLst/>
              </a:prstGeom>
              <a:blipFill>
                <a:blip r:embed="rId4"/>
                <a:stretch>
                  <a:fillRect l="-560" t="-3797" b="-9494"/>
                </a:stretch>
              </a:blipFill>
            </p:spPr>
            <p:txBody>
              <a:bodyPr/>
              <a:lstStyle/>
              <a:p>
                <a:r>
                  <a:rPr lang="en-US">
                    <a:noFill/>
                  </a:rPr>
                  <a:t> </a:t>
                </a:r>
              </a:p>
            </p:txBody>
          </p:sp>
        </mc:Fallback>
      </mc:AlternateContent>
      <p:sp>
        <p:nvSpPr>
          <p:cNvPr id="3" name="슬라이드 번호 개체 틀 2">
            <a:extLst>
              <a:ext uri="{FF2B5EF4-FFF2-40B4-BE49-F238E27FC236}">
                <a16:creationId xmlns:a16="http://schemas.microsoft.com/office/drawing/2014/main" id="{310335CB-C44F-5A64-2E77-C7CFB180C969}"/>
              </a:ext>
            </a:extLst>
          </p:cNvPr>
          <p:cNvSpPr>
            <a:spLocks noGrp="1"/>
          </p:cNvSpPr>
          <p:nvPr>
            <p:ph type="sldNum" sz="quarter" idx="12"/>
          </p:nvPr>
        </p:nvSpPr>
        <p:spPr/>
        <p:txBody>
          <a:bodyPr/>
          <a:lstStyle/>
          <a:p>
            <a:r>
              <a:rPr lang="en-US" dirty="0"/>
              <a:t>8</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8C0C013-E7D6-1D74-D5B9-370FFC7727E9}"/>
                  </a:ext>
                </a:extLst>
              </p:cNvPr>
              <p:cNvSpPr txBox="1"/>
              <p:nvPr/>
            </p:nvSpPr>
            <p:spPr>
              <a:xfrm>
                <a:off x="9598719" y="1410882"/>
                <a:ext cx="1857624" cy="1036246"/>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(b) </a:t>
                </a:r>
                <a14:m>
                  <m:oMath xmlns:m="http://schemas.openxmlformats.org/officeDocument/2006/math">
                    <m:sSubSup>
                      <m:sSubSupPr>
                        <m:ctrlPr>
                          <a:rPr lang="en-US" sz="1400" b="1" i="1" smtClean="0">
                            <a:latin typeface="Cambria Math" panose="02040503050406030204" pitchFamily="18" charset="0"/>
                            <a:cs typeface="Times New Roman" panose="02020603050405020304" pitchFamily="18" charset="0"/>
                          </a:rPr>
                        </m:ctrlPr>
                      </m:sSubSupPr>
                      <m:e>
                        <m:r>
                          <a:rPr lang="en-US" sz="1400" b="1" i="1" smtClean="0">
                            <a:latin typeface="Cambria Math" panose="02040503050406030204" pitchFamily="18" charset="0"/>
                            <a:cs typeface="Times New Roman" panose="02020603050405020304" pitchFamily="18" charset="0"/>
                          </a:rPr>
                          <m:t>𝑫</m:t>
                        </m:r>
                      </m:e>
                      <m:sub>
                        <m:r>
                          <a:rPr lang="en-US" sz="1400" b="1" i="1" smtClean="0">
                            <a:latin typeface="Cambria Math" panose="02040503050406030204" pitchFamily="18" charset="0"/>
                            <a:cs typeface="Times New Roman" panose="02020603050405020304" pitchFamily="18" charset="0"/>
                          </a:rPr>
                          <m:t>𝑳𝑳</m:t>
                        </m:r>
                      </m:sub>
                      <m:sup>
                        <m:r>
                          <a:rPr lang="en-US" sz="1400" b="1" i="1" smtClean="0">
                            <a:latin typeface="Cambria Math" panose="02040503050406030204" pitchFamily="18" charset="0"/>
                            <a:cs typeface="Times New Roman" panose="02020603050405020304" pitchFamily="18" charset="0"/>
                          </a:rPr>
                          <m:t>𝑶𝒛𝒆𝒌𝒆</m:t>
                        </m:r>
                      </m:sup>
                    </m:sSubSup>
                  </m:oMath>
                </a14:m>
                <a:r>
                  <a:rPr lang="en-US" sz="1400" b="1" dirty="0">
                    <a:latin typeface="Times New Roman" panose="02020603050405020304" pitchFamily="18" charset="0"/>
                    <a:cs typeface="Times New Roman" panose="02020603050405020304" pitchFamily="18" charset="0"/>
                  </a:rPr>
                  <a:t> (Standard)</a:t>
                </a:r>
              </a:p>
              <a:p>
                <a:pPr algn="l"/>
                <a:r>
                  <a:rPr lang="en-US" sz="1400" b="1" dirty="0">
                    <a:solidFill>
                      <a:srgbClr val="FF0000"/>
                    </a:solidFill>
                    <a:latin typeface="Times New Roman" panose="02020603050405020304" pitchFamily="18" charset="0"/>
                    <a:cs typeface="Times New Roman" panose="02020603050405020304" pitchFamily="18" charset="0"/>
                  </a:rPr>
                  <a:t>(c) </a:t>
                </a:r>
                <a14:m>
                  <m:oMath xmlns:m="http://schemas.openxmlformats.org/officeDocument/2006/math">
                    <m:sSubSup>
                      <m:sSubSupPr>
                        <m:ctrlPr>
                          <a:rPr lang="en-US" sz="1400" b="1" i="1" smtClean="0">
                            <a:solidFill>
                              <a:srgbClr val="FF0000"/>
                            </a:solidFill>
                            <a:latin typeface="Cambria Math" panose="02040503050406030204" pitchFamily="18" charset="0"/>
                            <a:cs typeface="Times New Roman" panose="02020603050405020304" pitchFamily="18" charset="0"/>
                          </a:rPr>
                        </m:ctrlPr>
                      </m:sSubSupPr>
                      <m:e>
                        <m:r>
                          <a:rPr lang="en-US" sz="1400" b="1" i="1" smtClean="0">
                            <a:solidFill>
                              <a:srgbClr val="FF0000"/>
                            </a:solidFill>
                            <a:latin typeface="Cambria Math" panose="02040503050406030204" pitchFamily="18" charset="0"/>
                            <a:cs typeface="Times New Roman" panose="02020603050405020304" pitchFamily="18" charset="0"/>
                          </a:rPr>
                          <m:t>𝑫</m:t>
                        </m:r>
                      </m:e>
                      <m:sub>
                        <m:r>
                          <a:rPr lang="en-US" sz="1400" b="1" i="1" smtClean="0">
                            <a:solidFill>
                              <a:srgbClr val="FF0000"/>
                            </a:solidFill>
                            <a:latin typeface="Cambria Math" panose="02040503050406030204" pitchFamily="18" charset="0"/>
                            <a:cs typeface="Times New Roman" panose="02020603050405020304" pitchFamily="18" charset="0"/>
                          </a:rPr>
                          <m:t>𝑳𝑳</m:t>
                        </m:r>
                      </m:sub>
                      <m:sup>
                        <m:r>
                          <a:rPr lang="en-US" sz="1400" b="1" i="1" smtClean="0">
                            <a:solidFill>
                              <a:srgbClr val="FF0000"/>
                            </a:solidFill>
                            <a:latin typeface="Cambria Math" panose="02040503050406030204" pitchFamily="18" charset="0"/>
                            <a:cs typeface="Times New Roman" panose="02020603050405020304" pitchFamily="18" charset="0"/>
                          </a:rPr>
                          <m:t>𝑩𝑨</m:t>
                        </m:r>
                      </m:sup>
                    </m:sSubSup>
                  </m:oMath>
                </a14:m>
                <a:endParaRPr lang="en-US" sz="1400" b="1" dirty="0">
                  <a:solidFill>
                    <a:srgbClr val="FF0000"/>
                  </a:solidFill>
                  <a:latin typeface="Times New Roman" panose="02020603050405020304" pitchFamily="18" charset="0"/>
                  <a:cs typeface="Times New Roman" panose="02020603050405020304" pitchFamily="18" charset="0"/>
                </a:endParaRPr>
              </a:p>
              <a:p>
                <a:pPr algn="l"/>
                <a:r>
                  <a:rPr lang="en-US" sz="1400" b="1" dirty="0">
                    <a:solidFill>
                      <a:srgbClr val="00B050"/>
                    </a:solidFill>
                    <a:latin typeface="Times New Roman" panose="02020603050405020304" pitchFamily="18" charset="0"/>
                    <a:cs typeface="Times New Roman" panose="02020603050405020304" pitchFamily="18" charset="0"/>
                  </a:rPr>
                  <a:t>(d) </a:t>
                </a:r>
                <a14:m>
                  <m:oMath xmlns:m="http://schemas.openxmlformats.org/officeDocument/2006/math">
                    <m:sSubSup>
                      <m:sSubSupPr>
                        <m:ctrlPr>
                          <a:rPr lang="en-US" sz="1400" b="1" i="1" smtClean="0">
                            <a:solidFill>
                              <a:srgbClr val="00B050"/>
                            </a:solidFill>
                            <a:latin typeface="Cambria Math" panose="02040503050406030204" pitchFamily="18" charset="0"/>
                            <a:cs typeface="Times New Roman" panose="02020603050405020304" pitchFamily="18" charset="0"/>
                          </a:rPr>
                        </m:ctrlPr>
                      </m:sSubSupPr>
                      <m:e>
                        <m:r>
                          <a:rPr lang="en-US" sz="1400" b="1" i="1" smtClean="0">
                            <a:solidFill>
                              <a:srgbClr val="00B050"/>
                            </a:solidFill>
                            <a:latin typeface="Cambria Math" panose="02040503050406030204" pitchFamily="18" charset="0"/>
                            <a:cs typeface="Times New Roman" panose="02020603050405020304" pitchFamily="18" charset="0"/>
                          </a:rPr>
                          <m:t>𝑫</m:t>
                        </m:r>
                      </m:e>
                      <m:sub>
                        <m:r>
                          <a:rPr lang="en-US" sz="1400" b="1" i="1" smtClean="0">
                            <a:solidFill>
                              <a:srgbClr val="00B050"/>
                            </a:solidFill>
                            <a:latin typeface="Cambria Math" panose="02040503050406030204" pitchFamily="18" charset="0"/>
                            <a:cs typeface="Times New Roman" panose="02020603050405020304" pitchFamily="18" charset="0"/>
                          </a:rPr>
                          <m:t>𝑳𝑳</m:t>
                        </m:r>
                      </m:sub>
                      <m:sup>
                        <m:r>
                          <a:rPr lang="en-US" sz="1400" b="1" i="1" smtClean="0">
                            <a:solidFill>
                              <a:srgbClr val="00B050"/>
                            </a:solidFill>
                            <a:latin typeface="Cambria Math" panose="02040503050406030204" pitchFamily="18" charset="0"/>
                            <a:cs typeface="Times New Roman" panose="02020603050405020304" pitchFamily="18" charset="0"/>
                          </a:rPr>
                          <m:t>𝑳𝒊𝒖</m:t>
                        </m:r>
                      </m:sup>
                    </m:sSubSup>
                  </m:oMath>
                </a14:m>
                <a:endParaRPr lang="en-US" sz="1400" b="1" dirty="0">
                  <a:solidFill>
                    <a:srgbClr val="00B050"/>
                  </a:solidFill>
                  <a:latin typeface="Times New Roman" panose="02020603050405020304" pitchFamily="18" charset="0"/>
                  <a:cs typeface="Times New Roman" panose="02020603050405020304" pitchFamily="18" charset="0"/>
                </a:endParaRPr>
              </a:p>
              <a:p>
                <a:pPr algn="l"/>
                <a:r>
                  <a:rPr lang="en-US" sz="1400" b="1" dirty="0">
                    <a:solidFill>
                      <a:srgbClr val="0070C0"/>
                    </a:solidFill>
                    <a:latin typeface="Times New Roman" panose="02020603050405020304" pitchFamily="18" charset="0"/>
                    <a:cs typeface="Times New Roman" panose="02020603050405020304" pitchFamily="18" charset="0"/>
                  </a:rPr>
                  <a:t>(e) </a:t>
                </a:r>
                <a14:m>
                  <m:oMath xmlns:m="http://schemas.openxmlformats.org/officeDocument/2006/math">
                    <m:sSubSup>
                      <m:sSubSupPr>
                        <m:ctrlPr>
                          <a:rPr lang="en-US" sz="1400" b="1" i="1" smtClean="0">
                            <a:solidFill>
                              <a:srgbClr val="0070C0"/>
                            </a:solidFill>
                            <a:latin typeface="Cambria Math" panose="02040503050406030204" pitchFamily="18" charset="0"/>
                            <a:cs typeface="Times New Roman" panose="02020603050405020304" pitchFamily="18" charset="0"/>
                          </a:rPr>
                        </m:ctrlPr>
                      </m:sSubSupPr>
                      <m:e>
                        <m:r>
                          <a:rPr lang="en-US" sz="1400" b="1" i="1" smtClean="0">
                            <a:solidFill>
                              <a:srgbClr val="0070C0"/>
                            </a:solidFill>
                            <a:latin typeface="Cambria Math" panose="02040503050406030204" pitchFamily="18" charset="0"/>
                            <a:cs typeface="Times New Roman" panose="02020603050405020304" pitchFamily="18" charset="0"/>
                          </a:rPr>
                          <m:t>𝑫</m:t>
                        </m:r>
                      </m:e>
                      <m:sub>
                        <m:r>
                          <a:rPr lang="en-US" sz="1400" b="1" i="1" smtClean="0">
                            <a:solidFill>
                              <a:srgbClr val="0070C0"/>
                            </a:solidFill>
                            <a:latin typeface="Cambria Math" panose="02040503050406030204" pitchFamily="18" charset="0"/>
                            <a:cs typeface="Times New Roman" panose="02020603050405020304" pitchFamily="18" charset="0"/>
                          </a:rPr>
                          <m:t>𝑳𝑳</m:t>
                        </m:r>
                      </m:sub>
                      <m:sup>
                        <m:r>
                          <a:rPr lang="en-US" sz="1400" b="1" i="1" smtClean="0">
                            <a:solidFill>
                              <a:srgbClr val="0070C0"/>
                            </a:solidFill>
                            <a:latin typeface="Cambria Math" panose="02040503050406030204" pitchFamily="18" charset="0"/>
                            <a:cs typeface="Times New Roman" panose="02020603050405020304" pitchFamily="18" charset="0"/>
                          </a:rPr>
                          <m:t>𝑨𝒍𝒊</m:t>
                        </m:r>
                      </m:sup>
                    </m:sSubSup>
                  </m:oMath>
                </a14:m>
                <a:endParaRPr lang="en-US" sz="1400" b="1"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8C0C013-E7D6-1D74-D5B9-370FFC7727E9}"/>
                  </a:ext>
                </a:extLst>
              </p:cNvPr>
              <p:cNvSpPr txBox="1">
                <a:spLocks noRot="1" noChangeAspect="1" noMove="1" noResize="1" noEditPoints="1" noAdjustHandles="1" noChangeArrowheads="1" noChangeShapeType="1" noTextEdit="1"/>
              </p:cNvSpPr>
              <p:nvPr/>
            </p:nvSpPr>
            <p:spPr>
              <a:xfrm>
                <a:off x="9598719" y="1410882"/>
                <a:ext cx="1857624" cy="1036246"/>
              </a:xfrm>
              <a:prstGeom prst="rect">
                <a:avLst/>
              </a:prstGeom>
              <a:blipFill>
                <a:blip r:embed="rId5"/>
                <a:stretch>
                  <a:fillRect l="-987" b="-3529"/>
                </a:stretch>
              </a:blipFill>
              <a:ln>
                <a:noFill/>
              </a:ln>
            </p:spPr>
            <p:txBody>
              <a:bodyPr/>
              <a:lstStyle/>
              <a:p>
                <a:r>
                  <a:rPr lang="en-US">
                    <a:noFill/>
                  </a:rPr>
                  <a:t> </a:t>
                </a:r>
              </a:p>
            </p:txBody>
          </p:sp>
        </mc:Fallback>
      </mc:AlternateContent>
      <p:grpSp>
        <p:nvGrpSpPr>
          <p:cNvPr id="9" name="그룹 8">
            <a:extLst>
              <a:ext uri="{FF2B5EF4-FFF2-40B4-BE49-F238E27FC236}">
                <a16:creationId xmlns:a16="http://schemas.microsoft.com/office/drawing/2014/main" id="{97069E2E-9EFD-383A-62F8-9E4A2426F06A}"/>
              </a:ext>
            </a:extLst>
          </p:cNvPr>
          <p:cNvGrpSpPr/>
          <p:nvPr/>
        </p:nvGrpSpPr>
        <p:grpSpPr>
          <a:xfrm>
            <a:off x="6777055" y="2212410"/>
            <a:ext cx="4935794" cy="3544955"/>
            <a:chOff x="2959512" y="1322014"/>
            <a:chExt cx="4935794" cy="3544955"/>
          </a:xfrm>
        </p:grpSpPr>
        <p:sp>
          <p:nvSpPr>
            <p:cNvPr id="10" name="직사각형 9">
              <a:extLst>
                <a:ext uri="{FF2B5EF4-FFF2-40B4-BE49-F238E27FC236}">
                  <a16:creationId xmlns:a16="http://schemas.microsoft.com/office/drawing/2014/main" id="{477AF378-5325-08A8-4B11-1E61A2FF7BEE}"/>
                </a:ext>
              </a:extLst>
            </p:cNvPr>
            <p:cNvSpPr/>
            <p:nvPr/>
          </p:nvSpPr>
          <p:spPr>
            <a:xfrm>
              <a:off x="2959512" y="1322014"/>
              <a:ext cx="4935794" cy="354495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그룹 10">
              <a:extLst>
                <a:ext uri="{FF2B5EF4-FFF2-40B4-BE49-F238E27FC236}">
                  <a16:creationId xmlns:a16="http://schemas.microsoft.com/office/drawing/2014/main" id="{4012277F-5D6A-078F-4A9B-3C1997210876}"/>
                </a:ext>
              </a:extLst>
            </p:cNvPr>
            <p:cNvGrpSpPr/>
            <p:nvPr/>
          </p:nvGrpSpPr>
          <p:grpSpPr>
            <a:xfrm>
              <a:off x="2981633" y="1351510"/>
              <a:ext cx="4871522" cy="3436800"/>
              <a:chOff x="3699387" y="1607149"/>
              <a:chExt cx="4871522" cy="3436800"/>
            </a:xfrm>
          </p:grpSpPr>
          <p:pic>
            <p:nvPicPr>
              <p:cNvPr id="12" name="그림 11">
                <a:extLst>
                  <a:ext uri="{FF2B5EF4-FFF2-40B4-BE49-F238E27FC236}">
                    <a16:creationId xmlns:a16="http://schemas.microsoft.com/office/drawing/2014/main" id="{4FEE66D5-6E5C-43DB-4087-5E478C67FE81}"/>
                  </a:ext>
                </a:extLst>
              </p:cNvPr>
              <p:cNvPicPr>
                <a:picLocks noChangeAspect="1"/>
              </p:cNvPicPr>
              <p:nvPr/>
            </p:nvPicPr>
            <p:blipFill rotWithShape="1">
              <a:blip r:embed="rId6">
                <a:extLst>
                  <a:ext uri="{28A0092B-C50C-407E-A947-70E740481C1C}">
                    <a14:useLocalDpi xmlns:a14="http://schemas.microsoft.com/office/drawing/2010/main" val="0"/>
                  </a:ext>
                </a:extLst>
              </a:blip>
              <a:srcRect t="8901" r="69606" b="8901"/>
              <a:stretch/>
            </p:blipFill>
            <p:spPr>
              <a:xfrm>
                <a:off x="3699387" y="1607149"/>
                <a:ext cx="3812458" cy="3436800"/>
              </a:xfrm>
              <a:prstGeom prst="rect">
                <a:avLst/>
              </a:prstGeom>
            </p:spPr>
          </p:pic>
          <p:pic>
            <p:nvPicPr>
              <p:cNvPr id="13" name="그림 12">
                <a:extLst>
                  <a:ext uri="{FF2B5EF4-FFF2-40B4-BE49-F238E27FC236}">
                    <a16:creationId xmlns:a16="http://schemas.microsoft.com/office/drawing/2014/main" id="{DE2E8135-AA4D-EB65-A0DF-B2BDD09DB4B7}"/>
                  </a:ext>
                </a:extLst>
              </p:cNvPr>
              <p:cNvPicPr>
                <a:picLocks noChangeAspect="1"/>
              </p:cNvPicPr>
              <p:nvPr/>
            </p:nvPicPr>
            <p:blipFill rotWithShape="1">
              <a:blip r:embed="rId6">
                <a:extLst>
                  <a:ext uri="{28A0092B-C50C-407E-A947-70E740481C1C}">
                    <a14:useLocalDpi xmlns:a14="http://schemas.microsoft.com/office/drawing/2010/main" val="0"/>
                  </a:ext>
                </a:extLst>
              </a:blip>
              <a:srcRect l="59307" t="25766" r="32212" b="29440"/>
              <a:stretch/>
            </p:blipFill>
            <p:spPr>
              <a:xfrm>
                <a:off x="7507012" y="2389120"/>
                <a:ext cx="1063897" cy="1872856"/>
              </a:xfrm>
              <a:prstGeom prst="rect">
                <a:avLst/>
              </a:prstGeom>
            </p:spPr>
          </p:pic>
        </p:grpSp>
      </p:grpSp>
    </p:spTree>
    <p:extLst>
      <p:ext uri="{BB962C8B-B14F-4D97-AF65-F5344CB8AC3E}">
        <p14:creationId xmlns:p14="http://schemas.microsoft.com/office/powerpoint/2010/main" val="349438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그림 22">
            <a:extLst>
              <a:ext uri="{FF2B5EF4-FFF2-40B4-BE49-F238E27FC236}">
                <a16:creationId xmlns:a16="http://schemas.microsoft.com/office/drawing/2014/main" id="{F4204DF9-5280-2306-3A64-88E85F59E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528" y="873855"/>
            <a:ext cx="4711971" cy="3141314"/>
          </a:xfrm>
          <a:prstGeom prst="rect">
            <a:avLst/>
          </a:prstGeom>
        </p:spPr>
      </p:pic>
      <p:pic>
        <p:nvPicPr>
          <p:cNvPr id="10" name="그림 9" descr="텍스트, 필기구, 문구, 스크린샷이(가) 표시된 사진&#10;&#10;자동 생성된 설명">
            <a:extLst>
              <a:ext uri="{FF2B5EF4-FFF2-40B4-BE49-F238E27FC236}">
                <a16:creationId xmlns:a16="http://schemas.microsoft.com/office/drawing/2014/main" id="{AC8835E3-C723-D329-6F85-B795D20C2FF5}"/>
              </a:ext>
            </a:extLst>
          </p:cNvPr>
          <p:cNvPicPr>
            <a:picLocks noChangeAspect="1"/>
          </p:cNvPicPr>
          <p:nvPr/>
        </p:nvPicPr>
        <p:blipFill rotWithShape="1">
          <a:blip r:embed="rId3">
            <a:extLst>
              <a:ext uri="{28A0092B-C50C-407E-A947-70E740481C1C}">
                <a14:useLocalDpi xmlns:a14="http://schemas.microsoft.com/office/drawing/2010/main" val="0"/>
              </a:ext>
            </a:extLst>
          </a:blip>
          <a:srcRect b="43561"/>
          <a:stretch/>
        </p:blipFill>
        <p:spPr>
          <a:xfrm>
            <a:off x="165468" y="512796"/>
            <a:ext cx="6282628" cy="3545834"/>
          </a:xfrm>
          <a:prstGeom prst="rect">
            <a:avLst/>
          </a:prstGeom>
        </p:spPr>
      </p:pic>
      <p:sp>
        <p:nvSpPr>
          <p:cNvPr id="4" name="제목 1">
            <a:extLst>
              <a:ext uri="{FF2B5EF4-FFF2-40B4-BE49-F238E27FC236}">
                <a16:creationId xmlns:a16="http://schemas.microsoft.com/office/drawing/2014/main" id="{B82F9082-99BD-597B-0AD7-5F060C2D14D7}"/>
              </a:ext>
            </a:extLst>
          </p:cNvPr>
          <p:cNvSpPr>
            <a:spLocks noGrp="1"/>
          </p:cNvSpPr>
          <p:nvPr>
            <p:ph type="title"/>
          </p:nvPr>
        </p:nvSpPr>
        <p:spPr>
          <a:xfrm>
            <a:off x="0" y="0"/>
            <a:ext cx="12192000" cy="644373"/>
          </a:xfrm>
        </p:spPr>
        <p:txBody>
          <a:bodyPr>
            <a:normAutofit/>
          </a:bodyPr>
          <a:lstStyle/>
          <a:p>
            <a:pPr algn="ctr"/>
            <a:r>
              <a:rPr lang="en-US" sz="4000" b="1" dirty="0">
                <a:latin typeface="Times New Roman" panose="02020603050405020304" pitchFamily="18" charset="0"/>
                <a:cs typeface="Times New Roman" panose="02020603050405020304" pitchFamily="18" charset="0"/>
              </a:rPr>
              <a:t>Results – 4. Radial diffusion coefficients</a:t>
            </a:r>
          </a:p>
        </p:txBody>
      </p:sp>
      <p:sp>
        <p:nvSpPr>
          <p:cNvPr id="2" name="슬라이드 번호 개체 틀 1">
            <a:extLst>
              <a:ext uri="{FF2B5EF4-FFF2-40B4-BE49-F238E27FC236}">
                <a16:creationId xmlns:a16="http://schemas.microsoft.com/office/drawing/2014/main" id="{F51C90EE-5524-5D69-9D8D-979F846C149F}"/>
              </a:ext>
            </a:extLst>
          </p:cNvPr>
          <p:cNvSpPr>
            <a:spLocks noGrp="1"/>
          </p:cNvSpPr>
          <p:nvPr>
            <p:ph type="sldNum" sz="quarter" idx="12"/>
          </p:nvPr>
        </p:nvSpPr>
        <p:spPr/>
        <p:txBody>
          <a:bodyPr/>
          <a:lstStyle/>
          <a:p>
            <a:r>
              <a:rPr lang="en-US" dirty="0"/>
              <a:t>9</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F8D052D-081F-571A-4E72-DC7FC71405DE}"/>
                  </a:ext>
                </a:extLst>
              </p:cNvPr>
              <p:cNvSpPr txBox="1"/>
              <p:nvPr/>
            </p:nvSpPr>
            <p:spPr>
              <a:xfrm>
                <a:off x="1479503" y="5893825"/>
                <a:ext cx="4283417" cy="391454"/>
              </a:xfrm>
              <a:prstGeom prst="rect">
                <a:avLst/>
              </a:prstGeom>
              <a:noFill/>
            </p:spPr>
            <p:txBody>
              <a:bodyPr wrap="none" rtlCol="0">
                <a:spAutoFit/>
              </a:bodyPr>
              <a:lstStyle/>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(RD only: </a:t>
                </a:r>
                <a14:m>
                  <m:oMath xmlns:m="http://schemas.openxmlformats.org/officeDocument/2006/math">
                    <m:sSubSup>
                      <m:sSubSupPr>
                        <m:ctrlPr>
                          <a:rPr lang="en-US" b="1" i="1">
                            <a:latin typeface="Cambria Math" panose="02040503050406030204" pitchFamily="18" charset="0"/>
                            <a:cs typeface="Times New Roman" panose="02020603050405020304" pitchFamily="18" charset="0"/>
                          </a:rPr>
                        </m:ctrlPr>
                      </m:sSubSupPr>
                      <m:e>
                        <m:r>
                          <a:rPr lang="en-US" b="1" i="1">
                            <a:latin typeface="Cambria Math" panose="02040503050406030204" pitchFamily="18" charset="0"/>
                            <a:cs typeface="Times New Roman" panose="02020603050405020304" pitchFamily="18" charset="0"/>
                          </a:rPr>
                          <m:t>𝑫</m:t>
                        </m:r>
                      </m:e>
                      <m:sub>
                        <m:r>
                          <a:rPr lang="en-US" b="1" i="1">
                            <a:latin typeface="Cambria Math" panose="02040503050406030204" pitchFamily="18" charset="0"/>
                            <a:cs typeface="Times New Roman" panose="02020603050405020304" pitchFamily="18" charset="0"/>
                          </a:rPr>
                          <m:t>𝑳𝑳</m:t>
                        </m:r>
                      </m:sub>
                      <m:sup>
                        <m:r>
                          <a:rPr lang="en-US" b="1" i="1" smtClean="0">
                            <a:latin typeface="Cambria Math" panose="02040503050406030204" pitchFamily="18" charset="0"/>
                            <a:cs typeface="Times New Roman" panose="02020603050405020304" pitchFamily="18" charset="0"/>
                          </a:rPr>
                          <m:t>𝑶𝒛𝒆𝒌𝒆</m:t>
                        </m:r>
                      </m:sup>
                    </m:sSubSup>
                  </m:oMath>
                </a14:m>
                <a:r>
                  <a:rPr lang="en-US" b="1" dirty="0">
                    <a:latin typeface="Times New Roman" panose="02020603050405020304" pitchFamily="18" charset="0"/>
                    <a:cs typeface="Times New Roman" panose="02020603050405020304" pitchFamily="18" charset="0"/>
                  </a:rPr>
                  <a:t> &amp; </a:t>
                </a:r>
                <a14:m>
                  <m:oMath xmlns:m="http://schemas.openxmlformats.org/officeDocument/2006/math">
                    <m:sSubSup>
                      <m:sSubSupPr>
                        <m:ctrlPr>
                          <a:rPr lang="en-US" b="1" i="1">
                            <a:latin typeface="Cambria Math" panose="02040503050406030204" pitchFamily="18" charset="0"/>
                            <a:cs typeface="Times New Roman" panose="02020603050405020304" pitchFamily="18" charset="0"/>
                          </a:rPr>
                        </m:ctrlPr>
                      </m:sSubSupPr>
                      <m:e>
                        <m:r>
                          <a:rPr lang="en-US" b="1" i="1">
                            <a:latin typeface="Cambria Math" panose="02040503050406030204" pitchFamily="18" charset="0"/>
                            <a:cs typeface="Times New Roman" panose="02020603050405020304" pitchFamily="18" charset="0"/>
                          </a:rPr>
                          <m:t>𝑫</m:t>
                        </m:r>
                      </m:e>
                      <m:sub>
                        <m:r>
                          <a:rPr lang="en-US" b="1" i="1">
                            <a:latin typeface="Cambria Math" panose="02040503050406030204" pitchFamily="18" charset="0"/>
                            <a:cs typeface="Times New Roman" panose="02020603050405020304" pitchFamily="18" charset="0"/>
                          </a:rPr>
                          <m:t>𝑳𝑳</m:t>
                        </m:r>
                      </m:sub>
                      <m:sup>
                        <m:r>
                          <a:rPr lang="en-US" b="1" i="1">
                            <a:latin typeface="Cambria Math" panose="02040503050406030204" pitchFamily="18" charset="0"/>
                            <a:cs typeface="Times New Roman" panose="02020603050405020304" pitchFamily="18" charset="0"/>
                          </a:rPr>
                          <m:t>𝑳𝒊𝒖</m:t>
                        </m:r>
                      </m:sup>
                    </m:sSubSup>
                  </m:oMath>
                </a14:m>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Almost same</a:t>
                </a:r>
                <a:endParaRPr lang="en-US" b="1" dirty="0">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4F8D052D-081F-571A-4E72-DC7FC71405DE}"/>
                  </a:ext>
                </a:extLst>
              </p:cNvPr>
              <p:cNvSpPr txBox="1">
                <a:spLocks noRot="1" noChangeAspect="1" noMove="1" noResize="1" noEditPoints="1" noAdjustHandles="1" noChangeArrowheads="1" noChangeShapeType="1" noTextEdit="1"/>
              </p:cNvSpPr>
              <p:nvPr/>
            </p:nvSpPr>
            <p:spPr>
              <a:xfrm>
                <a:off x="1479503" y="5893825"/>
                <a:ext cx="4283417" cy="391454"/>
              </a:xfrm>
              <a:prstGeom prst="rect">
                <a:avLst/>
              </a:prstGeom>
              <a:blipFill>
                <a:blip r:embed="rId4"/>
                <a:stretch>
                  <a:fillRect l="-997" t="-3125" r="-427"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EDB816-4392-5A17-3577-C6FF70DDE434}"/>
                  </a:ext>
                </a:extLst>
              </p:cNvPr>
              <p:cNvSpPr txBox="1"/>
              <p:nvPr/>
            </p:nvSpPr>
            <p:spPr>
              <a:xfrm>
                <a:off x="8804512" y="1277186"/>
                <a:ext cx="2038763" cy="5548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1400" b="1" dirty="0">
                    <a:solidFill>
                      <a:srgbClr val="FF0000"/>
                    </a:solidFill>
                    <a:latin typeface="Times New Roman" panose="02020603050405020304" pitchFamily="18" charset="0"/>
                    <a:cs typeface="Times New Roman" panose="02020603050405020304" pitchFamily="18" charset="0"/>
                  </a:rPr>
                  <a:t>(b) RD only with </a:t>
                </a:r>
                <a14:m>
                  <m:oMath xmlns:m="http://schemas.openxmlformats.org/officeDocument/2006/math">
                    <m:sSubSup>
                      <m:sSubSupPr>
                        <m:ctrlPr>
                          <a:rPr lang="en-US" sz="1400" b="1" i="1" smtClean="0">
                            <a:solidFill>
                              <a:srgbClr val="FF0000"/>
                            </a:solidFill>
                            <a:latin typeface="Cambria Math" panose="02040503050406030204" pitchFamily="18" charset="0"/>
                            <a:cs typeface="Times New Roman" panose="02020603050405020304" pitchFamily="18" charset="0"/>
                          </a:rPr>
                        </m:ctrlPr>
                      </m:sSubSupPr>
                      <m:e>
                        <m:r>
                          <a:rPr lang="en-US" sz="1400" b="1" i="1" smtClean="0">
                            <a:solidFill>
                              <a:srgbClr val="FF0000"/>
                            </a:solidFill>
                            <a:latin typeface="Cambria Math" panose="02040503050406030204" pitchFamily="18" charset="0"/>
                            <a:cs typeface="Times New Roman" panose="02020603050405020304" pitchFamily="18" charset="0"/>
                          </a:rPr>
                          <m:t>𝑫</m:t>
                        </m:r>
                      </m:e>
                      <m:sub>
                        <m:r>
                          <a:rPr lang="en-US" sz="1400" b="1" i="1" smtClean="0">
                            <a:solidFill>
                              <a:srgbClr val="FF0000"/>
                            </a:solidFill>
                            <a:latin typeface="Cambria Math" panose="02040503050406030204" pitchFamily="18" charset="0"/>
                            <a:cs typeface="Times New Roman" panose="02020603050405020304" pitchFamily="18" charset="0"/>
                          </a:rPr>
                          <m:t>𝑳𝑳</m:t>
                        </m:r>
                      </m:sub>
                      <m:sup>
                        <m:r>
                          <a:rPr lang="en-US" sz="1400" b="1" i="1" smtClean="0">
                            <a:solidFill>
                              <a:srgbClr val="FF0000"/>
                            </a:solidFill>
                            <a:latin typeface="Cambria Math" panose="02040503050406030204" pitchFamily="18" charset="0"/>
                            <a:cs typeface="Times New Roman" panose="02020603050405020304" pitchFamily="18" charset="0"/>
                          </a:rPr>
                          <m:t>𝑶𝒛𝒆𝒌𝒆</m:t>
                        </m:r>
                      </m:sup>
                    </m:sSubSup>
                  </m:oMath>
                </a14:m>
                <a:endParaRPr lang="en-US" sz="1400" b="1" dirty="0">
                  <a:solidFill>
                    <a:srgbClr val="FF0000"/>
                  </a:solidFill>
                  <a:latin typeface="Times New Roman" panose="02020603050405020304" pitchFamily="18" charset="0"/>
                  <a:cs typeface="Times New Roman" panose="02020603050405020304" pitchFamily="18" charset="0"/>
                </a:endParaRPr>
              </a:p>
              <a:p>
                <a:pPr algn="l"/>
                <a:r>
                  <a:rPr lang="en-US" sz="1400" b="1" dirty="0">
                    <a:solidFill>
                      <a:srgbClr val="00B050"/>
                    </a:solidFill>
                    <a:latin typeface="Times New Roman" panose="02020603050405020304" pitchFamily="18" charset="0"/>
                    <a:cs typeface="Times New Roman" panose="02020603050405020304" pitchFamily="18" charset="0"/>
                  </a:rPr>
                  <a:t>(c) RD only with </a:t>
                </a:r>
                <a14:m>
                  <m:oMath xmlns:m="http://schemas.openxmlformats.org/officeDocument/2006/math">
                    <m:sSubSup>
                      <m:sSubSupPr>
                        <m:ctrlPr>
                          <a:rPr lang="en-US" sz="1400" b="1" i="1" smtClean="0">
                            <a:solidFill>
                              <a:srgbClr val="00B050"/>
                            </a:solidFill>
                            <a:latin typeface="Cambria Math" panose="02040503050406030204" pitchFamily="18" charset="0"/>
                            <a:cs typeface="Times New Roman" panose="02020603050405020304" pitchFamily="18" charset="0"/>
                          </a:rPr>
                        </m:ctrlPr>
                      </m:sSubSupPr>
                      <m:e>
                        <m:r>
                          <a:rPr lang="en-US" sz="1400" b="1" i="1" smtClean="0">
                            <a:solidFill>
                              <a:srgbClr val="00B050"/>
                            </a:solidFill>
                            <a:latin typeface="Cambria Math" panose="02040503050406030204" pitchFamily="18" charset="0"/>
                            <a:cs typeface="Times New Roman" panose="02020603050405020304" pitchFamily="18" charset="0"/>
                          </a:rPr>
                          <m:t>𝑫</m:t>
                        </m:r>
                      </m:e>
                      <m:sub>
                        <m:r>
                          <a:rPr lang="en-US" sz="1400" b="1" i="1" smtClean="0">
                            <a:solidFill>
                              <a:srgbClr val="00B050"/>
                            </a:solidFill>
                            <a:latin typeface="Cambria Math" panose="02040503050406030204" pitchFamily="18" charset="0"/>
                            <a:cs typeface="Times New Roman" panose="02020603050405020304" pitchFamily="18" charset="0"/>
                          </a:rPr>
                          <m:t>𝑳𝑳</m:t>
                        </m:r>
                      </m:sub>
                      <m:sup>
                        <m:r>
                          <a:rPr lang="en-US" sz="1400" b="1" i="1" smtClean="0">
                            <a:solidFill>
                              <a:srgbClr val="00B050"/>
                            </a:solidFill>
                            <a:latin typeface="Cambria Math" panose="02040503050406030204" pitchFamily="18" charset="0"/>
                            <a:cs typeface="Times New Roman" panose="02020603050405020304" pitchFamily="18" charset="0"/>
                          </a:rPr>
                          <m:t>𝑳𝒊𝒖</m:t>
                        </m:r>
                      </m:sup>
                    </m:sSubSup>
                  </m:oMath>
                </a14:m>
                <a:endParaRPr lang="en-US" sz="1400" b="1"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32EDB816-4392-5A17-3577-C6FF70DDE434}"/>
                  </a:ext>
                </a:extLst>
              </p:cNvPr>
              <p:cNvSpPr txBox="1">
                <a:spLocks noRot="1" noChangeAspect="1" noMove="1" noResize="1" noEditPoints="1" noAdjustHandles="1" noChangeArrowheads="1" noChangeShapeType="1" noTextEdit="1"/>
              </p:cNvSpPr>
              <p:nvPr/>
            </p:nvSpPr>
            <p:spPr>
              <a:xfrm>
                <a:off x="8804512" y="1277186"/>
                <a:ext cx="2038763" cy="554832"/>
              </a:xfrm>
              <a:prstGeom prst="rect">
                <a:avLst/>
              </a:prstGeom>
              <a:blipFill>
                <a:blip r:embed="rId5"/>
                <a:stretch>
                  <a:fillRect l="-896" b="-989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789421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838200" y="365126"/>
            <a:ext cx="10515600" cy="987424"/>
          </a:xfrm>
        </p:spPr>
        <p:txBody>
          <a:bodyPr>
            <a:normAutofit/>
          </a:bodyPr>
          <a:lstStyle/>
          <a:p>
            <a:pPr algn="ctr"/>
            <a:r>
              <a:rPr lang="en-US" sz="4000" b="1" dirty="0">
                <a:latin typeface="Times New Roman" panose="02020603050405020304" pitchFamily="18" charset="0"/>
                <a:cs typeface="Times New Roman" panose="02020603050405020304" pitchFamily="18" charset="0"/>
              </a:rPr>
              <a:t>Introduction</a:t>
            </a:r>
          </a:p>
        </p:txBody>
      </p:sp>
      <p:sp>
        <p:nvSpPr>
          <p:cNvPr id="3" name="TextBox 2">
            <a:extLst>
              <a:ext uri="{FF2B5EF4-FFF2-40B4-BE49-F238E27FC236}">
                <a16:creationId xmlns:a16="http://schemas.microsoft.com/office/drawing/2014/main" id="{039C49EA-993E-2E0C-1391-FABE8BE71A39}"/>
              </a:ext>
            </a:extLst>
          </p:cNvPr>
          <p:cNvSpPr txBox="1"/>
          <p:nvPr/>
        </p:nvSpPr>
        <p:spPr>
          <a:xfrm>
            <a:off x="561974" y="1782395"/>
            <a:ext cx="11363325" cy="3293209"/>
          </a:xfrm>
          <a:prstGeom prst="rect">
            <a:avLst/>
          </a:prstGeom>
          <a:noFill/>
        </p:spPr>
        <p:txBody>
          <a:bodyPr wrap="square">
            <a:spAutoFit/>
          </a:bodyPr>
          <a:lstStyle/>
          <a:p>
            <a:pPr marL="285750" indent="-285750">
              <a:spcBef>
                <a:spcPts val="1200"/>
              </a:spcBef>
              <a:buFont typeface="Wingdings" panose="05000000000000000000" pitchFamily="2" charset="2"/>
              <a:buChar char="§"/>
            </a:pPr>
            <a:r>
              <a:rPr lang="en-US" sz="2400" b="0" i="0" u="none" strike="noStrike" baseline="0" dirty="0">
                <a:solidFill>
                  <a:srgbClr val="000000"/>
                </a:solidFill>
                <a:latin typeface="Times New Roman" panose="02020603050405020304" pitchFamily="18" charset="0"/>
              </a:rPr>
              <a:t>Several models have been developed to investigate the radiation belt dynamics such as DREAM3D, VERB, </a:t>
            </a:r>
            <a:r>
              <a:rPr lang="en-US" sz="2400" b="0" i="0" u="none" strike="noStrike" baseline="0" dirty="0" err="1">
                <a:solidFill>
                  <a:srgbClr val="000000"/>
                </a:solidFill>
                <a:latin typeface="Times New Roman" panose="02020603050405020304" pitchFamily="18" charset="0"/>
              </a:rPr>
              <a:t>salambo</a:t>
            </a:r>
            <a:r>
              <a:rPr lang="en-US" sz="2400" b="0" i="0" u="none" strike="noStrike" baseline="0" dirty="0">
                <a:solidFill>
                  <a:srgbClr val="000000"/>
                </a:solidFill>
                <a:latin typeface="Times New Roman" panose="02020603050405020304" pitchFamily="18" charset="0"/>
              </a:rPr>
              <a:t>, CIMI, etc.</a:t>
            </a:r>
          </a:p>
          <a:p>
            <a:pPr marL="285750" indent="-285750">
              <a:spcBef>
                <a:spcPts val="1200"/>
              </a:spcBef>
              <a:buFont typeface="Wingdings" panose="05000000000000000000" pitchFamily="2" charset="2"/>
              <a:buChar char="§"/>
            </a:pPr>
            <a:r>
              <a:rPr lang="en-US" sz="2400" b="0" i="0" u="none" strike="noStrike" baseline="0" dirty="0">
                <a:solidFill>
                  <a:srgbClr val="000000"/>
                </a:solidFill>
                <a:latin typeface="Times New Roman" panose="02020603050405020304" pitchFamily="18" charset="0"/>
              </a:rPr>
              <a:t>A benchmarking challenge has been proposed to evaluate the performance of various radiation belt models. </a:t>
            </a:r>
            <a:br>
              <a:rPr lang="en-US" sz="2400" b="0" i="0" u="none" strike="noStrike" baseline="0" dirty="0">
                <a:solidFill>
                  <a:srgbClr val="000000"/>
                </a:solidFill>
                <a:latin typeface="Times New Roman" panose="02020603050405020304" pitchFamily="18" charset="0"/>
              </a:rPr>
            </a:br>
            <a:r>
              <a:rPr lang="en-US" sz="2000" b="0" i="0" u="none" strike="noStrike" baseline="0" dirty="0">
                <a:solidFill>
                  <a:srgbClr val="000000"/>
                </a:solidFill>
                <a:latin typeface="Times New Roman" panose="02020603050405020304" pitchFamily="18" charset="0"/>
              </a:rPr>
              <a:t>- The target is the entire year of 2017 using GEO observations as the outer boundary condition.</a:t>
            </a:r>
          </a:p>
          <a:p>
            <a:pPr marL="285750" indent="-285750">
              <a:spcBef>
                <a:spcPts val="1200"/>
              </a:spcBef>
              <a:buFont typeface="Wingdings" panose="05000000000000000000" pitchFamily="2" charset="2"/>
              <a:buChar char="§"/>
            </a:pPr>
            <a:r>
              <a:rPr lang="en-US" sz="2400" b="0" i="0" u="none" strike="noStrike" baseline="0" dirty="0">
                <a:solidFill>
                  <a:srgbClr val="000000"/>
                </a:solidFill>
                <a:latin typeface="Times New Roman" panose="02020603050405020304" pitchFamily="18" charset="0"/>
              </a:rPr>
              <a:t>In this study, we used the DREAM3D to simulate the radiation belt dynamics by investigating the effects of </a:t>
            </a:r>
            <a:r>
              <a:rPr lang="en-US" sz="2400" b="1" i="0" u="none" strike="noStrike" baseline="0" dirty="0">
                <a:solidFill>
                  <a:srgbClr val="000000"/>
                </a:solidFill>
                <a:latin typeface="Times New Roman" panose="02020603050405020304" pitchFamily="18" charset="0"/>
              </a:rPr>
              <a:t>various boundary conditions, radial diffusion coefficients, hiss and chorus wave models</a:t>
            </a:r>
            <a:r>
              <a:rPr lang="en-US" sz="2400" b="0" i="0" u="none" strike="noStrike" baseline="0" dirty="0">
                <a:solidFill>
                  <a:srgbClr val="000000"/>
                </a:solidFill>
                <a:latin typeface="Times New Roman" panose="02020603050405020304" pitchFamily="18" charset="0"/>
              </a:rPr>
              <a:t>.</a:t>
            </a:r>
          </a:p>
        </p:txBody>
      </p:sp>
      <p:sp>
        <p:nvSpPr>
          <p:cNvPr id="6" name="슬라이드 번호 개체 틀 5">
            <a:extLst>
              <a:ext uri="{FF2B5EF4-FFF2-40B4-BE49-F238E27FC236}">
                <a16:creationId xmlns:a16="http://schemas.microsoft.com/office/drawing/2014/main" id="{54822070-2FE2-7E31-C0F2-E99123E4A5BC}"/>
              </a:ext>
            </a:extLst>
          </p:cNvPr>
          <p:cNvSpPr>
            <a:spLocks noGrp="1"/>
          </p:cNvSpPr>
          <p:nvPr>
            <p:ph type="sldNum" sz="quarter" idx="12"/>
          </p:nvPr>
        </p:nvSpPr>
        <p:spPr/>
        <p:txBody>
          <a:bodyPr/>
          <a:lstStyle/>
          <a:p>
            <a:fld id="{23127519-4ED7-4CE1-9F70-C95276DE88DE}" type="slidenum">
              <a:rPr lang="en-US" smtClean="0"/>
              <a:t>2</a:t>
            </a:fld>
            <a:endParaRPr lang="en-US"/>
          </a:p>
        </p:txBody>
      </p:sp>
    </p:spTree>
    <p:extLst>
      <p:ext uri="{BB962C8B-B14F-4D97-AF65-F5344CB8AC3E}">
        <p14:creationId xmlns:p14="http://schemas.microsoft.com/office/powerpoint/2010/main" val="1700116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C86EF1B4-212B-27F0-F857-A982D053D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418" y="873711"/>
            <a:ext cx="4711971" cy="3141314"/>
          </a:xfrm>
          <a:prstGeom prst="rect">
            <a:avLst/>
          </a:prstGeom>
        </p:spPr>
      </p:pic>
      <p:pic>
        <p:nvPicPr>
          <p:cNvPr id="6" name="그림 5">
            <a:extLst>
              <a:ext uri="{FF2B5EF4-FFF2-40B4-BE49-F238E27FC236}">
                <a16:creationId xmlns:a16="http://schemas.microsoft.com/office/drawing/2014/main" id="{D186013A-DEFF-0567-2B8B-314666535886}"/>
              </a:ext>
            </a:extLst>
          </p:cNvPr>
          <p:cNvPicPr>
            <a:picLocks noChangeAspect="1"/>
          </p:cNvPicPr>
          <p:nvPr/>
        </p:nvPicPr>
        <p:blipFill rotWithShape="1">
          <a:blip r:embed="rId3">
            <a:extLst>
              <a:ext uri="{28A0092B-C50C-407E-A947-70E740481C1C}">
                <a14:useLocalDpi xmlns:a14="http://schemas.microsoft.com/office/drawing/2010/main" val="0"/>
              </a:ext>
            </a:extLst>
          </a:blip>
          <a:srcRect b="12293"/>
          <a:stretch/>
        </p:blipFill>
        <p:spPr>
          <a:xfrm>
            <a:off x="167283" y="514562"/>
            <a:ext cx="6282628" cy="5510332"/>
          </a:xfrm>
          <a:prstGeom prst="rect">
            <a:avLst/>
          </a:prstGeom>
        </p:spPr>
      </p:pic>
      <p:sp>
        <p:nvSpPr>
          <p:cNvPr id="4" name="제목 1">
            <a:extLst>
              <a:ext uri="{FF2B5EF4-FFF2-40B4-BE49-F238E27FC236}">
                <a16:creationId xmlns:a16="http://schemas.microsoft.com/office/drawing/2014/main" id="{B82F9082-99BD-597B-0AD7-5F060C2D14D7}"/>
              </a:ext>
            </a:extLst>
          </p:cNvPr>
          <p:cNvSpPr>
            <a:spLocks noGrp="1"/>
          </p:cNvSpPr>
          <p:nvPr>
            <p:ph type="title"/>
          </p:nvPr>
        </p:nvSpPr>
        <p:spPr>
          <a:xfrm>
            <a:off x="0" y="0"/>
            <a:ext cx="12192000" cy="644373"/>
          </a:xfrm>
        </p:spPr>
        <p:txBody>
          <a:bodyPr>
            <a:normAutofit/>
          </a:bodyPr>
          <a:lstStyle/>
          <a:p>
            <a:pPr algn="ctr"/>
            <a:r>
              <a:rPr lang="en-US" sz="4000" b="1" dirty="0">
                <a:latin typeface="Times New Roman" panose="02020603050405020304" pitchFamily="18" charset="0"/>
                <a:cs typeface="Times New Roman" panose="02020603050405020304" pitchFamily="18" charset="0"/>
              </a:rPr>
              <a:t>Results – 4. Radial diffusion coefficients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CF8C236-10E2-EB36-0C3B-C2F1D90F7913}"/>
                  </a:ext>
                </a:extLst>
              </p:cNvPr>
              <p:cNvSpPr txBox="1"/>
              <p:nvPr/>
            </p:nvSpPr>
            <p:spPr>
              <a:xfrm>
                <a:off x="1479503" y="5893825"/>
                <a:ext cx="9542484" cy="964175"/>
              </a:xfrm>
              <a:prstGeom prst="rect">
                <a:avLst/>
              </a:prstGeom>
              <a:noFill/>
            </p:spPr>
            <p:txBody>
              <a:bodyPr wrap="none" rtlCol="0">
                <a:spAutoFit/>
              </a:bodyPr>
              <a:lstStyle/>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(RD only: </a:t>
                </a:r>
                <a14:m>
                  <m:oMath xmlns:m="http://schemas.openxmlformats.org/officeDocument/2006/math">
                    <m:sSubSup>
                      <m:sSubSupPr>
                        <m:ctrlPr>
                          <a:rPr lang="en-US" b="1" i="1">
                            <a:latin typeface="Cambria Math" panose="02040503050406030204" pitchFamily="18" charset="0"/>
                            <a:cs typeface="Times New Roman" panose="02020603050405020304" pitchFamily="18" charset="0"/>
                          </a:rPr>
                        </m:ctrlPr>
                      </m:sSubSupPr>
                      <m:e>
                        <m:r>
                          <a:rPr lang="en-US" b="1" i="1">
                            <a:latin typeface="Cambria Math" panose="02040503050406030204" pitchFamily="18" charset="0"/>
                            <a:cs typeface="Times New Roman" panose="02020603050405020304" pitchFamily="18" charset="0"/>
                          </a:rPr>
                          <m:t>𝑫</m:t>
                        </m:r>
                      </m:e>
                      <m:sub>
                        <m:r>
                          <a:rPr lang="en-US" b="1" i="1">
                            <a:latin typeface="Cambria Math" panose="02040503050406030204" pitchFamily="18" charset="0"/>
                            <a:cs typeface="Times New Roman" panose="02020603050405020304" pitchFamily="18" charset="0"/>
                          </a:rPr>
                          <m:t>𝑳𝑳</m:t>
                        </m:r>
                      </m:sub>
                      <m:sup>
                        <m:r>
                          <a:rPr lang="en-US" b="1" i="1" smtClean="0">
                            <a:latin typeface="Cambria Math" panose="02040503050406030204" pitchFamily="18" charset="0"/>
                            <a:cs typeface="Times New Roman" panose="02020603050405020304" pitchFamily="18" charset="0"/>
                          </a:rPr>
                          <m:t>𝑶𝒛𝒆𝒌𝒆</m:t>
                        </m:r>
                      </m:sup>
                    </m:sSubSup>
                  </m:oMath>
                </a14:m>
                <a:r>
                  <a:rPr lang="en-US" b="1" dirty="0">
                    <a:latin typeface="Times New Roman" panose="02020603050405020304" pitchFamily="18" charset="0"/>
                    <a:cs typeface="Times New Roman" panose="02020603050405020304" pitchFamily="18" charset="0"/>
                  </a:rPr>
                  <a:t> &amp; </a:t>
                </a:r>
                <a14:m>
                  <m:oMath xmlns:m="http://schemas.openxmlformats.org/officeDocument/2006/math">
                    <m:sSubSup>
                      <m:sSubSupPr>
                        <m:ctrlPr>
                          <a:rPr lang="en-US" b="1" i="1">
                            <a:latin typeface="Cambria Math" panose="02040503050406030204" pitchFamily="18" charset="0"/>
                            <a:cs typeface="Times New Roman" panose="02020603050405020304" pitchFamily="18" charset="0"/>
                          </a:rPr>
                        </m:ctrlPr>
                      </m:sSubSupPr>
                      <m:e>
                        <m:r>
                          <a:rPr lang="en-US" b="1" i="1">
                            <a:latin typeface="Cambria Math" panose="02040503050406030204" pitchFamily="18" charset="0"/>
                            <a:cs typeface="Times New Roman" panose="02020603050405020304" pitchFamily="18" charset="0"/>
                          </a:rPr>
                          <m:t>𝑫</m:t>
                        </m:r>
                      </m:e>
                      <m:sub>
                        <m:r>
                          <a:rPr lang="en-US" b="1" i="1">
                            <a:latin typeface="Cambria Math" panose="02040503050406030204" pitchFamily="18" charset="0"/>
                            <a:cs typeface="Times New Roman" panose="02020603050405020304" pitchFamily="18" charset="0"/>
                          </a:rPr>
                          <m:t>𝑳𝑳</m:t>
                        </m:r>
                      </m:sub>
                      <m:sup>
                        <m:r>
                          <a:rPr lang="en-US" b="1" i="1">
                            <a:latin typeface="Cambria Math" panose="02040503050406030204" pitchFamily="18" charset="0"/>
                            <a:cs typeface="Times New Roman" panose="02020603050405020304" pitchFamily="18" charset="0"/>
                          </a:rPr>
                          <m:t>𝑳𝒊𝒖</m:t>
                        </m:r>
                      </m:sup>
                    </m:sSubSup>
                  </m:oMath>
                </a14:m>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Almost same</a:t>
                </a:r>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RD+Hiss+Chorus</a:t>
                </a:r>
                <a:r>
                  <a:rPr lang="en-US" b="1" dirty="0">
                    <a:latin typeface="Times New Roman" panose="02020603050405020304" pitchFamily="18" charset="0"/>
                    <a:cs typeface="Times New Roman" panose="02020603050405020304" pitchFamily="18" charset="0"/>
                  </a:rPr>
                  <a:t>: </a:t>
                </a:r>
                <a14:m>
                  <m:oMath xmlns:m="http://schemas.openxmlformats.org/officeDocument/2006/math">
                    <m:sSubSup>
                      <m:sSubSupPr>
                        <m:ctrlPr>
                          <a:rPr lang="en-US" b="1" i="1">
                            <a:latin typeface="Cambria Math" panose="02040503050406030204" pitchFamily="18" charset="0"/>
                            <a:cs typeface="Times New Roman" panose="02020603050405020304" pitchFamily="18" charset="0"/>
                          </a:rPr>
                        </m:ctrlPr>
                      </m:sSubSupPr>
                      <m:e>
                        <m:r>
                          <a:rPr lang="en-US" b="1" i="1">
                            <a:latin typeface="Cambria Math" panose="02040503050406030204" pitchFamily="18" charset="0"/>
                            <a:cs typeface="Times New Roman" panose="02020603050405020304" pitchFamily="18" charset="0"/>
                          </a:rPr>
                          <m:t>𝑫</m:t>
                        </m:r>
                      </m:e>
                      <m:sub>
                        <m:r>
                          <a:rPr lang="en-US" b="1" i="1">
                            <a:latin typeface="Cambria Math" panose="02040503050406030204" pitchFamily="18" charset="0"/>
                            <a:cs typeface="Times New Roman" panose="02020603050405020304" pitchFamily="18" charset="0"/>
                          </a:rPr>
                          <m:t>𝑳𝑳</m:t>
                        </m:r>
                      </m:sub>
                      <m:sup>
                        <m:r>
                          <a:rPr lang="en-US" b="1" i="1">
                            <a:latin typeface="Cambria Math" panose="02040503050406030204" pitchFamily="18" charset="0"/>
                            <a:cs typeface="Times New Roman" panose="02020603050405020304" pitchFamily="18" charset="0"/>
                          </a:rPr>
                          <m:t>𝑳𝒊𝒖</m:t>
                        </m:r>
                      </m:sup>
                    </m:sSubSup>
                  </m:oMath>
                </a14:m>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 strongest enhancement of PSD at higher </a:t>
                </a:r>
                <a14:m>
                  <m:oMath xmlns:m="http://schemas.openxmlformats.org/officeDocument/2006/math">
                    <m:r>
                      <a:rPr lang="en-US" i="1">
                        <a:latin typeface="Cambria Math" panose="02040503050406030204" pitchFamily="18" charset="0"/>
                        <a:cs typeface="Times New Roman" panose="02020603050405020304" pitchFamily="18" charset="0"/>
                      </a:rPr>
                      <m:t>𝜇</m:t>
                    </m:r>
                  </m:oMath>
                </a14:m>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Strong diffusion at low </a:t>
                </a:r>
                <a14:m>
                  <m:oMath xmlns:m="http://schemas.openxmlformats.org/officeDocument/2006/math">
                    <m:r>
                      <a:rPr lang="en-US" i="1" smtClean="0">
                        <a:latin typeface="Cambria Math" panose="02040503050406030204" pitchFamily="18" charset="0"/>
                        <a:cs typeface="Times New Roman" panose="02020603050405020304" pitchFamily="18" charset="0"/>
                      </a:rPr>
                      <m:t>𝜇</m:t>
                    </m:r>
                  </m:oMath>
                </a14:m>
                <a:r>
                  <a:rPr lang="en-US" dirty="0">
                    <a:latin typeface="Times New Roman" panose="02020603050405020304" pitchFamily="18" charset="0"/>
                    <a:cs typeface="Times New Roman" panose="02020603050405020304" pitchFamily="18" charset="0"/>
                  </a:rPr>
                  <a:t> supplies enough seed electrons so that chorus heating is more efficient.</a:t>
                </a:r>
              </a:p>
            </p:txBody>
          </p:sp>
        </mc:Choice>
        <mc:Fallback xmlns="">
          <p:sp>
            <p:nvSpPr>
              <p:cNvPr id="5" name="TextBox 4">
                <a:extLst>
                  <a:ext uri="{FF2B5EF4-FFF2-40B4-BE49-F238E27FC236}">
                    <a16:creationId xmlns:a16="http://schemas.microsoft.com/office/drawing/2014/main" id="{0CF8C236-10E2-EB36-0C3B-C2F1D90F7913}"/>
                  </a:ext>
                </a:extLst>
              </p:cNvPr>
              <p:cNvSpPr txBox="1">
                <a:spLocks noRot="1" noChangeAspect="1" noMove="1" noResize="1" noEditPoints="1" noAdjustHandles="1" noChangeArrowheads="1" noChangeShapeType="1" noTextEdit="1"/>
              </p:cNvSpPr>
              <p:nvPr/>
            </p:nvSpPr>
            <p:spPr>
              <a:xfrm>
                <a:off x="1479503" y="5893825"/>
                <a:ext cx="9542484" cy="964175"/>
              </a:xfrm>
              <a:prstGeom prst="rect">
                <a:avLst/>
              </a:prstGeom>
              <a:blipFill>
                <a:blip r:embed="rId4"/>
                <a:stretch>
                  <a:fillRect l="-447" t="-1266" b="-9494"/>
                </a:stretch>
              </a:blipFill>
            </p:spPr>
            <p:txBody>
              <a:bodyPr/>
              <a:lstStyle/>
              <a:p>
                <a:r>
                  <a:rPr lang="en-US">
                    <a:noFill/>
                  </a:rPr>
                  <a:t> </a:t>
                </a:r>
              </a:p>
            </p:txBody>
          </p:sp>
        </mc:Fallback>
      </mc:AlternateContent>
      <p:sp>
        <p:nvSpPr>
          <p:cNvPr id="2" name="슬라이드 번호 개체 틀 1">
            <a:extLst>
              <a:ext uri="{FF2B5EF4-FFF2-40B4-BE49-F238E27FC236}">
                <a16:creationId xmlns:a16="http://schemas.microsoft.com/office/drawing/2014/main" id="{F51C90EE-5524-5D69-9D8D-979F846C149F}"/>
              </a:ext>
            </a:extLst>
          </p:cNvPr>
          <p:cNvSpPr>
            <a:spLocks noGrp="1"/>
          </p:cNvSpPr>
          <p:nvPr>
            <p:ph type="sldNum" sz="quarter" idx="12"/>
          </p:nvPr>
        </p:nvSpPr>
        <p:spPr/>
        <p:txBody>
          <a:bodyPr/>
          <a:lstStyle/>
          <a:p>
            <a:r>
              <a:rPr lang="en-US" dirty="0"/>
              <a:t>9</a:t>
            </a:r>
          </a:p>
        </p:txBody>
      </p:sp>
      <p:pic>
        <p:nvPicPr>
          <p:cNvPr id="14" name="그림 13">
            <a:extLst>
              <a:ext uri="{FF2B5EF4-FFF2-40B4-BE49-F238E27FC236}">
                <a16:creationId xmlns:a16="http://schemas.microsoft.com/office/drawing/2014/main" id="{7297577A-4EDA-84E1-CD48-11FC5FA57A14}"/>
              </a:ext>
            </a:extLst>
          </p:cNvPr>
          <p:cNvPicPr>
            <a:picLocks noChangeAspect="1"/>
          </p:cNvPicPr>
          <p:nvPr/>
        </p:nvPicPr>
        <p:blipFill rotWithShape="1">
          <a:blip r:embed="rId5">
            <a:extLst>
              <a:ext uri="{28A0092B-C50C-407E-A947-70E740481C1C}">
                <a14:useLocalDpi xmlns:a14="http://schemas.microsoft.com/office/drawing/2010/main" val="0"/>
              </a:ext>
            </a:extLst>
          </a:blip>
          <a:srcRect l="59793" t="4226" r="249"/>
          <a:stretch/>
        </p:blipFill>
        <p:spPr>
          <a:xfrm>
            <a:off x="7092437" y="2405963"/>
            <a:ext cx="4602033" cy="36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AF5E95E-A721-B147-D41F-B9010A8B5BEC}"/>
                  </a:ext>
                </a:extLst>
              </p:cNvPr>
              <p:cNvSpPr txBox="1"/>
              <p:nvPr/>
            </p:nvSpPr>
            <p:spPr>
              <a:xfrm>
                <a:off x="8804512" y="1277186"/>
                <a:ext cx="2889958" cy="101733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1400" b="1" dirty="0">
                    <a:solidFill>
                      <a:srgbClr val="FF0000"/>
                    </a:solidFill>
                    <a:latin typeface="Times New Roman" panose="02020603050405020304" pitchFamily="18" charset="0"/>
                    <a:cs typeface="Times New Roman" panose="02020603050405020304" pitchFamily="18" charset="0"/>
                  </a:rPr>
                  <a:t>(b) RD only with </a:t>
                </a:r>
                <a14:m>
                  <m:oMath xmlns:m="http://schemas.openxmlformats.org/officeDocument/2006/math">
                    <m:sSubSup>
                      <m:sSubSupPr>
                        <m:ctrlPr>
                          <a:rPr lang="en-US" sz="1400" b="1" i="1" smtClean="0">
                            <a:solidFill>
                              <a:srgbClr val="FF0000"/>
                            </a:solidFill>
                            <a:latin typeface="Cambria Math" panose="02040503050406030204" pitchFamily="18" charset="0"/>
                            <a:cs typeface="Times New Roman" panose="02020603050405020304" pitchFamily="18" charset="0"/>
                          </a:rPr>
                        </m:ctrlPr>
                      </m:sSubSupPr>
                      <m:e>
                        <m:r>
                          <a:rPr lang="en-US" sz="1400" b="1" i="1" smtClean="0">
                            <a:solidFill>
                              <a:srgbClr val="FF0000"/>
                            </a:solidFill>
                            <a:latin typeface="Cambria Math" panose="02040503050406030204" pitchFamily="18" charset="0"/>
                            <a:cs typeface="Times New Roman" panose="02020603050405020304" pitchFamily="18" charset="0"/>
                          </a:rPr>
                          <m:t>𝑫</m:t>
                        </m:r>
                      </m:e>
                      <m:sub>
                        <m:r>
                          <a:rPr lang="en-US" sz="1400" b="1" i="1" smtClean="0">
                            <a:solidFill>
                              <a:srgbClr val="FF0000"/>
                            </a:solidFill>
                            <a:latin typeface="Cambria Math" panose="02040503050406030204" pitchFamily="18" charset="0"/>
                            <a:cs typeface="Times New Roman" panose="02020603050405020304" pitchFamily="18" charset="0"/>
                          </a:rPr>
                          <m:t>𝑳𝑳</m:t>
                        </m:r>
                      </m:sub>
                      <m:sup>
                        <m:r>
                          <a:rPr lang="en-US" sz="1400" b="1" i="1" smtClean="0">
                            <a:solidFill>
                              <a:srgbClr val="FF0000"/>
                            </a:solidFill>
                            <a:latin typeface="Cambria Math" panose="02040503050406030204" pitchFamily="18" charset="0"/>
                            <a:cs typeface="Times New Roman" panose="02020603050405020304" pitchFamily="18" charset="0"/>
                          </a:rPr>
                          <m:t>𝑶𝒛𝒆𝒌𝒆</m:t>
                        </m:r>
                      </m:sup>
                    </m:sSubSup>
                  </m:oMath>
                </a14:m>
                <a:endParaRPr lang="en-US" sz="1400" b="1" dirty="0">
                  <a:solidFill>
                    <a:srgbClr val="FF0000"/>
                  </a:solidFill>
                  <a:latin typeface="Times New Roman" panose="02020603050405020304" pitchFamily="18" charset="0"/>
                  <a:cs typeface="Times New Roman" panose="02020603050405020304" pitchFamily="18" charset="0"/>
                </a:endParaRPr>
              </a:p>
              <a:p>
                <a:pPr algn="l"/>
                <a:r>
                  <a:rPr lang="en-US" sz="1400" b="1" dirty="0">
                    <a:solidFill>
                      <a:srgbClr val="00B050"/>
                    </a:solidFill>
                    <a:latin typeface="Times New Roman" panose="02020603050405020304" pitchFamily="18" charset="0"/>
                    <a:cs typeface="Times New Roman" panose="02020603050405020304" pitchFamily="18" charset="0"/>
                  </a:rPr>
                  <a:t>(c) RD only with </a:t>
                </a:r>
                <a14:m>
                  <m:oMath xmlns:m="http://schemas.openxmlformats.org/officeDocument/2006/math">
                    <m:sSubSup>
                      <m:sSubSupPr>
                        <m:ctrlPr>
                          <a:rPr lang="en-US" sz="1400" b="1" i="1" smtClean="0">
                            <a:solidFill>
                              <a:srgbClr val="00B050"/>
                            </a:solidFill>
                            <a:latin typeface="Cambria Math" panose="02040503050406030204" pitchFamily="18" charset="0"/>
                            <a:cs typeface="Times New Roman" panose="02020603050405020304" pitchFamily="18" charset="0"/>
                          </a:rPr>
                        </m:ctrlPr>
                      </m:sSubSupPr>
                      <m:e>
                        <m:r>
                          <a:rPr lang="en-US" sz="1400" b="1" i="1" smtClean="0">
                            <a:solidFill>
                              <a:srgbClr val="00B050"/>
                            </a:solidFill>
                            <a:latin typeface="Cambria Math" panose="02040503050406030204" pitchFamily="18" charset="0"/>
                            <a:cs typeface="Times New Roman" panose="02020603050405020304" pitchFamily="18" charset="0"/>
                          </a:rPr>
                          <m:t>𝑫</m:t>
                        </m:r>
                      </m:e>
                      <m:sub>
                        <m:r>
                          <a:rPr lang="en-US" sz="1400" b="1" i="1" smtClean="0">
                            <a:solidFill>
                              <a:srgbClr val="00B050"/>
                            </a:solidFill>
                            <a:latin typeface="Cambria Math" panose="02040503050406030204" pitchFamily="18" charset="0"/>
                            <a:cs typeface="Times New Roman" panose="02020603050405020304" pitchFamily="18" charset="0"/>
                          </a:rPr>
                          <m:t>𝑳𝑳</m:t>
                        </m:r>
                      </m:sub>
                      <m:sup>
                        <m:r>
                          <a:rPr lang="en-US" sz="1400" b="1" i="1" smtClean="0">
                            <a:solidFill>
                              <a:srgbClr val="00B050"/>
                            </a:solidFill>
                            <a:latin typeface="Cambria Math" panose="02040503050406030204" pitchFamily="18" charset="0"/>
                            <a:cs typeface="Times New Roman" panose="02020603050405020304" pitchFamily="18" charset="0"/>
                          </a:rPr>
                          <m:t>𝑳𝒊𝒖</m:t>
                        </m:r>
                      </m:sup>
                    </m:sSubSup>
                  </m:oMath>
                </a14:m>
                <a:endParaRPr lang="en-US" sz="1400" b="1" dirty="0">
                  <a:solidFill>
                    <a:srgbClr val="00B050"/>
                  </a:solidFill>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(d) R+H+C </a:t>
                </a:r>
                <a:r>
                  <a:rPr lang="en-US" sz="1400" b="1" dirty="0">
                    <a:solidFill>
                      <a:schemeClr val="tx1"/>
                    </a:solidFill>
                    <a:latin typeface="Times New Roman" panose="02020603050405020304" pitchFamily="18" charset="0"/>
                    <a:cs typeface="Times New Roman" panose="02020603050405020304" pitchFamily="18" charset="0"/>
                  </a:rPr>
                  <a:t>with </a:t>
                </a:r>
                <a14:m>
                  <m:oMath xmlns:m="http://schemas.openxmlformats.org/officeDocument/2006/math">
                    <m:sSubSup>
                      <m:sSubSupPr>
                        <m:ctrlPr>
                          <a:rPr lang="en-US" sz="1400" b="1" i="1" smtClean="0">
                            <a:solidFill>
                              <a:schemeClr val="tx1"/>
                            </a:solidFill>
                            <a:latin typeface="Cambria Math" panose="02040503050406030204" pitchFamily="18" charset="0"/>
                            <a:cs typeface="Times New Roman" panose="02020603050405020304" pitchFamily="18" charset="0"/>
                          </a:rPr>
                        </m:ctrlPr>
                      </m:sSubSupPr>
                      <m:e>
                        <m:r>
                          <a:rPr lang="en-US" sz="1400" b="1" i="1" smtClean="0">
                            <a:solidFill>
                              <a:schemeClr val="tx1"/>
                            </a:solidFill>
                            <a:latin typeface="Cambria Math" panose="02040503050406030204" pitchFamily="18" charset="0"/>
                            <a:cs typeface="Times New Roman" panose="02020603050405020304" pitchFamily="18" charset="0"/>
                          </a:rPr>
                          <m:t>𝑫</m:t>
                        </m:r>
                      </m:e>
                      <m:sub>
                        <m:r>
                          <a:rPr lang="en-US" sz="1400" b="1" i="1" smtClean="0">
                            <a:solidFill>
                              <a:schemeClr val="tx1"/>
                            </a:solidFill>
                            <a:latin typeface="Cambria Math" panose="02040503050406030204" pitchFamily="18" charset="0"/>
                            <a:cs typeface="Times New Roman" panose="02020603050405020304" pitchFamily="18" charset="0"/>
                          </a:rPr>
                          <m:t>𝑳𝑳</m:t>
                        </m:r>
                      </m:sub>
                      <m:sup>
                        <m:r>
                          <a:rPr lang="en-US" sz="1400" b="1" i="1" smtClean="0">
                            <a:solidFill>
                              <a:schemeClr val="tx1"/>
                            </a:solidFill>
                            <a:latin typeface="Cambria Math" panose="02040503050406030204" pitchFamily="18" charset="0"/>
                            <a:cs typeface="Times New Roman" panose="02020603050405020304" pitchFamily="18" charset="0"/>
                          </a:rPr>
                          <m:t>𝑶𝒛𝒆𝒌𝒆</m:t>
                        </m:r>
                      </m:sup>
                    </m:sSubSup>
                  </m:oMath>
                </a14:m>
                <a:r>
                  <a:rPr lang="en-US" sz="1400" b="1" dirty="0">
                    <a:solidFill>
                      <a:schemeClr val="tx1"/>
                    </a:solidFill>
                    <a:latin typeface="Times New Roman" panose="02020603050405020304" pitchFamily="18" charset="0"/>
                    <a:cs typeface="Times New Roman" panose="02020603050405020304" pitchFamily="18" charset="0"/>
                  </a:rPr>
                  <a:t> (Standard</a:t>
                </a:r>
                <a:r>
                  <a:rPr lang="en-US" sz="1400" b="1" dirty="0">
                    <a:latin typeface="Times New Roman" panose="02020603050405020304" pitchFamily="18" charset="0"/>
                    <a:cs typeface="Times New Roman" panose="02020603050405020304" pitchFamily="18" charset="0"/>
                  </a:rPr>
                  <a:t>)</a:t>
                </a:r>
              </a:p>
              <a:p>
                <a:pPr algn="l"/>
                <a:r>
                  <a:rPr lang="en-US" sz="1400" b="1" dirty="0">
                    <a:solidFill>
                      <a:srgbClr val="0070C0"/>
                    </a:solidFill>
                    <a:latin typeface="Times New Roman" panose="02020603050405020304" pitchFamily="18" charset="0"/>
                    <a:cs typeface="Times New Roman" panose="02020603050405020304" pitchFamily="18" charset="0"/>
                  </a:rPr>
                  <a:t>(e) R+H+C </a:t>
                </a:r>
                <a:r>
                  <a:rPr lang="en-US" sz="1400" b="1" dirty="0">
                    <a:solidFill>
                      <a:schemeClr val="accent1"/>
                    </a:solidFill>
                    <a:latin typeface="Times New Roman" panose="02020603050405020304" pitchFamily="18" charset="0"/>
                    <a:cs typeface="Times New Roman" panose="02020603050405020304" pitchFamily="18" charset="0"/>
                  </a:rPr>
                  <a:t>with </a:t>
                </a:r>
                <a14:m>
                  <m:oMath xmlns:m="http://schemas.openxmlformats.org/officeDocument/2006/math">
                    <m:sSubSup>
                      <m:sSubSupPr>
                        <m:ctrlPr>
                          <a:rPr lang="en-US" sz="1400" b="1" i="1" smtClean="0">
                            <a:solidFill>
                              <a:schemeClr val="accent1"/>
                            </a:solidFill>
                            <a:latin typeface="Cambria Math" panose="02040503050406030204" pitchFamily="18" charset="0"/>
                            <a:cs typeface="Times New Roman" panose="02020603050405020304" pitchFamily="18" charset="0"/>
                          </a:rPr>
                        </m:ctrlPr>
                      </m:sSubSupPr>
                      <m:e>
                        <m:r>
                          <a:rPr lang="en-US" sz="1400" b="1" i="1" smtClean="0">
                            <a:solidFill>
                              <a:schemeClr val="accent1"/>
                            </a:solidFill>
                            <a:latin typeface="Cambria Math" panose="02040503050406030204" pitchFamily="18" charset="0"/>
                            <a:cs typeface="Times New Roman" panose="02020603050405020304" pitchFamily="18" charset="0"/>
                          </a:rPr>
                          <m:t>𝑫</m:t>
                        </m:r>
                      </m:e>
                      <m:sub>
                        <m:r>
                          <a:rPr lang="en-US" sz="1400" b="1" i="1" smtClean="0">
                            <a:solidFill>
                              <a:schemeClr val="accent1"/>
                            </a:solidFill>
                            <a:latin typeface="Cambria Math" panose="02040503050406030204" pitchFamily="18" charset="0"/>
                            <a:cs typeface="Times New Roman" panose="02020603050405020304" pitchFamily="18" charset="0"/>
                          </a:rPr>
                          <m:t>𝑳𝑳</m:t>
                        </m:r>
                      </m:sub>
                      <m:sup>
                        <m:r>
                          <a:rPr lang="en-US" sz="1400" b="1" i="1" smtClean="0">
                            <a:solidFill>
                              <a:schemeClr val="accent1"/>
                            </a:solidFill>
                            <a:latin typeface="Cambria Math" panose="02040503050406030204" pitchFamily="18" charset="0"/>
                            <a:cs typeface="Times New Roman" panose="02020603050405020304" pitchFamily="18" charset="0"/>
                          </a:rPr>
                          <m:t>𝑳𝒊𝒖</m:t>
                        </m:r>
                      </m:sup>
                    </m:sSubSup>
                  </m:oMath>
                </a14:m>
                <a:endParaRPr lang="en-US" sz="1400" b="1"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AAF5E95E-A721-B147-D41F-B9010A8B5BEC}"/>
                  </a:ext>
                </a:extLst>
              </p:cNvPr>
              <p:cNvSpPr txBox="1">
                <a:spLocks noRot="1" noChangeAspect="1" noMove="1" noResize="1" noEditPoints="1" noAdjustHandles="1" noChangeArrowheads="1" noChangeShapeType="1" noTextEdit="1"/>
              </p:cNvSpPr>
              <p:nvPr/>
            </p:nvSpPr>
            <p:spPr>
              <a:xfrm>
                <a:off x="8804512" y="1277186"/>
                <a:ext cx="2889958" cy="1017330"/>
              </a:xfrm>
              <a:prstGeom prst="rect">
                <a:avLst/>
              </a:prstGeom>
              <a:blipFill>
                <a:blip r:embed="rId6"/>
                <a:stretch>
                  <a:fillRect l="-633" b="-542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65025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a:extLst>
              <a:ext uri="{FF2B5EF4-FFF2-40B4-BE49-F238E27FC236}">
                <a16:creationId xmlns:a16="http://schemas.microsoft.com/office/drawing/2014/main" id="{D0E14E8D-4540-BCD3-B687-5B1BCBB13E6A}"/>
              </a:ext>
            </a:extLst>
          </p:cNvPr>
          <p:cNvSpPr>
            <a:spLocks noGrp="1"/>
          </p:cNvSpPr>
          <p:nvPr>
            <p:ph type="title"/>
          </p:nvPr>
        </p:nvSpPr>
        <p:spPr>
          <a:xfrm>
            <a:off x="0" y="0"/>
            <a:ext cx="12192000" cy="638727"/>
          </a:xfrm>
        </p:spPr>
        <p:txBody>
          <a:bodyPr>
            <a:normAutofit/>
          </a:bodyPr>
          <a:lstStyle/>
          <a:p>
            <a:pPr algn="ctr"/>
            <a:r>
              <a:rPr lang="en-US" sz="3600" b="1" dirty="0">
                <a:latin typeface="Times New Roman" panose="02020603050405020304" pitchFamily="18" charset="0"/>
                <a:cs typeface="Times New Roman" panose="02020603050405020304" pitchFamily="18" charset="0"/>
              </a:rPr>
              <a:t>Results – 5. Hiss wave models</a:t>
            </a:r>
          </a:p>
        </p:txBody>
      </p:sp>
      <p:pic>
        <p:nvPicPr>
          <p:cNvPr id="5" name="그림 4">
            <a:extLst>
              <a:ext uri="{FF2B5EF4-FFF2-40B4-BE49-F238E27FC236}">
                <a16:creationId xmlns:a16="http://schemas.microsoft.com/office/drawing/2014/main" id="{3763C60F-235C-2B44-4AF8-4B74018FCCED}"/>
              </a:ext>
            </a:extLst>
          </p:cNvPr>
          <p:cNvPicPr>
            <a:picLocks noChangeAspect="1"/>
          </p:cNvPicPr>
          <p:nvPr/>
        </p:nvPicPr>
        <p:blipFill>
          <a:blip r:embed="rId2"/>
          <a:stretch>
            <a:fillRect/>
          </a:stretch>
        </p:blipFill>
        <p:spPr>
          <a:xfrm>
            <a:off x="671478" y="1060926"/>
            <a:ext cx="5191192" cy="2323088"/>
          </a:xfrm>
          <a:prstGeom prst="rect">
            <a:avLst/>
          </a:prstGeom>
        </p:spPr>
      </p:pic>
      <p:cxnSp>
        <p:nvCxnSpPr>
          <p:cNvPr id="17" name="직선 연결선 16">
            <a:extLst>
              <a:ext uri="{FF2B5EF4-FFF2-40B4-BE49-F238E27FC236}">
                <a16:creationId xmlns:a16="http://schemas.microsoft.com/office/drawing/2014/main" id="{B5705473-0EF8-E52A-83B1-5A6584673819}"/>
              </a:ext>
            </a:extLst>
          </p:cNvPr>
          <p:cNvCxnSpPr/>
          <p:nvPr/>
        </p:nvCxnSpPr>
        <p:spPr>
          <a:xfrm>
            <a:off x="490537" y="3752850"/>
            <a:ext cx="11210925" cy="0"/>
          </a:xfrm>
          <a:prstGeom prst="line">
            <a:avLst/>
          </a:prstGeom>
        </p:spPr>
        <p:style>
          <a:lnRef idx="1">
            <a:schemeClr val="dk1"/>
          </a:lnRef>
          <a:fillRef idx="0">
            <a:schemeClr val="dk1"/>
          </a:fillRef>
          <a:effectRef idx="0">
            <a:schemeClr val="dk1"/>
          </a:effectRef>
          <a:fontRef idx="minor">
            <a:schemeClr val="tx1"/>
          </a:fontRef>
        </p:style>
      </p:cxnSp>
      <p:cxnSp>
        <p:nvCxnSpPr>
          <p:cNvPr id="19" name="직선 연결선 18">
            <a:extLst>
              <a:ext uri="{FF2B5EF4-FFF2-40B4-BE49-F238E27FC236}">
                <a16:creationId xmlns:a16="http://schemas.microsoft.com/office/drawing/2014/main" id="{A59B39AF-5A9D-FD74-AA9A-59FEF25577ED}"/>
              </a:ext>
            </a:extLst>
          </p:cNvPr>
          <p:cNvCxnSpPr/>
          <p:nvPr/>
        </p:nvCxnSpPr>
        <p:spPr>
          <a:xfrm>
            <a:off x="6191250" y="762000"/>
            <a:ext cx="0" cy="5915025"/>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37688322-5F02-2078-48C3-E4E448F1C19B}"/>
              </a:ext>
            </a:extLst>
          </p:cNvPr>
          <p:cNvSpPr txBox="1"/>
          <p:nvPr/>
        </p:nvSpPr>
        <p:spPr>
          <a:xfrm>
            <a:off x="2242639" y="661739"/>
            <a:ext cx="208262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Orlova</a:t>
            </a:r>
            <a:r>
              <a:rPr lang="en-US" dirty="0">
                <a:latin typeface="Times New Roman" panose="02020603050405020304" pitchFamily="18" charset="0"/>
                <a:cs typeface="Times New Roman" panose="02020603050405020304" pitchFamily="18" charset="0"/>
              </a:rPr>
              <a:t> et al. 2014</a:t>
            </a:r>
          </a:p>
        </p:txBody>
      </p:sp>
      <p:sp>
        <p:nvSpPr>
          <p:cNvPr id="21" name="TextBox 20">
            <a:extLst>
              <a:ext uri="{FF2B5EF4-FFF2-40B4-BE49-F238E27FC236}">
                <a16:creationId xmlns:a16="http://schemas.microsoft.com/office/drawing/2014/main" id="{93300EC1-AB75-150E-51AB-21714D272FF1}"/>
              </a:ext>
            </a:extLst>
          </p:cNvPr>
          <p:cNvSpPr txBox="1"/>
          <p:nvPr/>
        </p:nvSpPr>
        <p:spPr>
          <a:xfrm>
            <a:off x="7953084" y="655830"/>
            <a:ext cx="228787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Agapitov</a:t>
            </a:r>
            <a:r>
              <a:rPr lang="en-US" dirty="0">
                <a:latin typeface="Times New Roman" panose="02020603050405020304" pitchFamily="18" charset="0"/>
                <a:cs typeface="Times New Roman" panose="02020603050405020304" pitchFamily="18" charset="0"/>
              </a:rPr>
              <a:t> et al. 2020</a:t>
            </a:r>
          </a:p>
        </p:txBody>
      </p:sp>
      <p:sp>
        <p:nvSpPr>
          <p:cNvPr id="22" name="TextBox 21">
            <a:extLst>
              <a:ext uri="{FF2B5EF4-FFF2-40B4-BE49-F238E27FC236}">
                <a16:creationId xmlns:a16="http://schemas.microsoft.com/office/drawing/2014/main" id="{0B40D6E5-357B-4FBB-30DA-C32101035D6B}"/>
              </a:ext>
            </a:extLst>
          </p:cNvPr>
          <p:cNvSpPr txBox="1"/>
          <p:nvPr/>
        </p:nvSpPr>
        <p:spPr>
          <a:xfrm>
            <a:off x="1809064" y="3910342"/>
            <a:ext cx="325602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3. CRRES statistical wave model</a:t>
            </a:r>
          </a:p>
        </p:txBody>
      </p:sp>
      <p:sp>
        <p:nvSpPr>
          <p:cNvPr id="23" name="TextBox 22">
            <a:extLst>
              <a:ext uri="{FF2B5EF4-FFF2-40B4-BE49-F238E27FC236}">
                <a16:creationId xmlns:a16="http://schemas.microsoft.com/office/drawing/2014/main" id="{B42D9776-82D8-DBEA-EC3A-A6D8808F69A3}"/>
              </a:ext>
            </a:extLst>
          </p:cNvPr>
          <p:cNvSpPr txBox="1"/>
          <p:nvPr/>
        </p:nvSpPr>
        <p:spPr>
          <a:xfrm>
            <a:off x="7412317" y="3948225"/>
            <a:ext cx="359585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 Simple model (</a:t>
            </a:r>
            <a:r>
              <a:rPr lang="en-US" dirty="0" err="1">
                <a:latin typeface="Times New Roman" panose="02020603050405020304" pitchFamily="18" charset="0"/>
                <a:cs typeface="Times New Roman" panose="02020603050405020304" pitchFamily="18" charset="0"/>
              </a:rPr>
              <a:t>Shprits</a:t>
            </a:r>
            <a:r>
              <a:rPr lang="en-US" dirty="0">
                <a:latin typeface="Times New Roman" panose="02020603050405020304" pitchFamily="18" charset="0"/>
                <a:cs typeface="Times New Roman" panose="02020603050405020304" pitchFamily="18" charset="0"/>
              </a:rPr>
              <a:t> et al. 2006)</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BEC12E1-B423-AFD3-AB95-145EA923F9A2}"/>
                  </a:ext>
                </a:extLst>
              </p:cNvPr>
              <p:cNvSpPr txBox="1"/>
              <p:nvPr/>
            </p:nvSpPr>
            <p:spPr>
              <a:xfrm>
                <a:off x="8236111" y="5077771"/>
                <a:ext cx="1559722"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Times New Roman" panose="02020603050405020304" pitchFamily="18" charset="0"/>
                        </a:rPr>
                        <m:t>𝜏</m:t>
                      </m:r>
                      <m:r>
                        <a:rPr lang="en-US" sz="2800" b="0" i="1" smtClean="0">
                          <a:latin typeface="Cambria Math" panose="02040503050406030204" pitchFamily="18" charset="0"/>
                          <a:cs typeface="Times New Roman" panose="02020603050405020304" pitchFamily="18" charset="0"/>
                        </a:rPr>
                        <m:t>=5/</m:t>
                      </m:r>
                      <m:r>
                        <a:rPr lang="en-US" sz="2800" b="0" i="1" smtClean="0">
                          <a:latin typeface="Cambria Math" panose="02040503050406030204" pitchFamily="18" charset="0"/>
                          <a:cs typeface="Times New Roman" panose="02020603050405020304" pitchFamily="18" charset="0"/>
                        </a:rPr>
                        <m:t>𝐾𝑝</m:t>
                      </m:r>
                    </m:oMath>
                  </m:oMathPara>
                </a14:m>
                <a:endParaRPr lang="en-US" sz="2800" dirty="0" err="1">
                  <a:latin typeface="Times New Roman" panose="02020603050405020304" pitchFamily="18"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2BEC12E1-B423-AFD3-AB95-145EA923F9A2}"/>
                  </a:ext>
                </a:extLst>
              </p:cNvPr>
              <p:cNvSpPr txBox="1">
                <a:spLocks noRot="1" noChangeAspect="1" noMove="1" noResize="1" noEditPoints="1" noAdjustHandles="1" noChangeArrowheads="1" noChangeShapeType="1" noTextEdit="1"/>
              </p:cNvSpPr>
              <p:nvPr/>
            </p:nvSpPr>
            <p:spPr>
              <a:xfrm>
                <a:off x="8236111" y="5077771"/>
                <a:ext cx="1559722" cy="4308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1E0403A-D049-BE65-97A1-43FC6EA394F7}"/>
                  </a:ext>
                </a:extLst>
              </p:cNvPr>
              <p:cNvSpPr txBox="1"/>
              <p:nvPr/>
            </p:nvSpPr>
            <p:spPr>
              <a:xfrm>
                <a:off x="3104630" y="4437166"/>
                <a:ext cx="443519" cy="276999"/>
              </a:xfrm>
              <a:prstGeom prst="rect">
                <a:avLst/>
              </a:prstGeom>
              <a:ln>
                <a:no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𝐷</m:t>
                          </m:r>
                        </m:e>
                        <m:sub>
                          <m:r>
                            <a:rPr lang="en-US" b="0" i="1" smtClean="0">
                              <a:latin typeface="Cambria Math" panose="02040503050406030204" pitchFamily="18" charset="0"/>
                              <a:cs typeface="Times New Roman" panose="02020603050405020304" pitchFamily="18" charset="0"/>
                            </a:rPr>
                            <m:t>𝛼</m:t>
                          </m:r>
                          <m:r>
                            <a:rPr lang="en-US" i="1">
                              <a:latin typeface="Cambria Math" panose="02040503050406030204" pitchFamily="18" charset="0"/>
                              <a:cs typeface="Times New Roman" panose="02020603050405020304" pitchFamily="18" charset="0"/>
                            </a:rPr>
                            <m:t>𝛼</m:t>
                          </m:r>
                        </m:sub>
                      </m:sSub>
                    </m:oMath>
                  </m:oMathPara>
                </a14:m>
                <a:endParaRPr lang="en-US" dirty="0" err="1">
                  <a:latin typeface="Times New Roman" panose="02020603050405020304" pitchFamily="18" charset="0"/>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01E0403A-D049-BE65-97A1-43FC6EA394F7}"/>
                  </a:ext>
                </a:extLst>
              </p:cNvPr>
              <p:cNvSpPr txBox="1">
                <a:spLocks noRot="1" noChangeAspect="1" noMove="1" noResize="1" noEditPoints="1" noAdjustHandles="1" noChangeArrowheads="1" noChangeShapeType="1" noTextEdit="1"/>
              </p:cNvSpPr>
              <p:nvPr/>
            </p:nvSpPr>
            <p:spPr>
              <a:xfrm>
                <a:off x="3104630" y="4437166"/>
                <a:ext cx="443519" cy="276999"/>
              </a:xfrm>
              <a:prstGeom prst="rect">
                <a:avLst/>
              </a:prstGeom>
              <a:blipFill>
                <a:blip r:embed="rId4"/>
                <a:stretch>
                  <a:fillRect l="-10959" r="-1370" b="-13333"/>
                </a:stretch>
              </a:blipFill>
              <a:ln>
                <a:noFill/>
              </a:ln>
            </p:spPr>
            <p:txBody>
              <a:bodyPr/>
              <a:lstStyle/>
              <a:p>
                <a:r>
                  <a:rPr lang="en-US">
                    <a:noFill/>
                  </a:rPr>
                  <a:t> </a:t>
                </a:r>
              </a:p>
            </p:txBody>
          </p:sp>
        </mc:Fallback>
      </mc:AlternateContent>
      <p:grpSp>
        <p:nvGrpSpPr>
          <p:cNvPr id="6" name="그룹 5">
            <a:extLst>
              <a:ext uri="{FF2B5EF4-FFF2-40B4-BE49-F238E27FC236}">
                <a16:creationId xmlns:a16="http://schemas.microsoft.com/office/drawing/2014/main" id="{91C1E52C-2726-E7F5-387D-90F24F14332F}"/>
              </a:ext>
            </a:extLst>
          </p:cNvPr>
          <p:cNvGrpSpPr/>
          <p:nvPr/>
        </p:nvGrpSpPr>
        <p:grpSpPr>
          <a:xfrm>
            <a:off x="435873" y="4714165"/>
            <a:ext cx="5660126" cy="1839098"/>
            <a:chOff x="435873" y="4247526"/>
            <a:chExt cx="5660126" cy="1839098"/>
          </a:xfrm>
        </p:grpSpPr>
        <p:grpSp>
          <p:nvGrpSpPr>
            <p:cNvPr id="25" name="그룹 24">
              <a:extLst>
                <a:ext uri="{FF2B5EF4-FFF2-40B4-BE49-F238E27FC236}">
                  <a16:creationId xmlns:a16="http://schemas.microsoft.com/office/drawing/2014/main" id="{B4E95061-49C6-9368-7506-34793DED8E91}"/>
                </a:ext>
              </a:extLst>
            </p:cNvPr>
            <p:cNvGrpSpPr/>
            <p:nvPr/>
          </p:nvGrpSpPr>
          <p:grpSpPr>
            <a:xfrm>
              <a:off x="575831" y="4348566"/>
              <a:ext cx="5520168" cy="1599559"/>
              <a:chOff x="1352070" y="2181866"/>
              <a:chExt cx="5520168" cy="1599559"/>
            </a:xfrm>
          </p:grpSpPr>
          <p:pic>
            <p:nvPicPr>
              <p:cNvPr id="26" name="그림 25">
                <a:extLst>
                  <a:ext uri="{FF2B5EF4-FFF2-40B4-BE49-F238E27FC236}">
                    <a16:creationId xmlns:a16="http://schemas.microsoft.com/office/drawing/2014/main" id="{1003E132-86FB-AD30-EEBC-B5D6840B4748}"/>
                  </a:ext>
                </a:extLst>
              </p:cNvPr>
              <p:cNvPicPr>
                <a:picLocks noChangeAspect="1"/>
              </p:cNvPicPr>
              <p:nvPr/>
            </p:nvPicPr>
            <p:blipFill rotWithShape="1">
              <a:blip r:embed="rId5">
                <a:extLst>
                  <a:ext uri="{28A0092B-C50C-407E-A947-70E740481C1C}">
                    <a14:useLocalDpi xmlns:a14="http://schemas.microsoft.com/office/drawing/2010/main" val="0"/>
                  </a:ext>
                </a:extLst>
              </a:blip>
              <a:srcRect l="-1" t="4840" r="70935" b="70104"/>
              <a:stretch/>
            </p:blipFill>
            <p:spPr>
              <a:xfrm>
                <a:off x="1352070" y="2219325"/>
                <a:ext cx="1812106" cy="1562100"/>
              </a:xfrm>
              <a:prstGeom prst="rect">
                <a:avLst/>
              </a:prstGeom>
            </p:spPr>
          </p:pic>
          <p:pic>
            <p:nvPicPr>
              <p:cNvPr id="27" name="그림 26">
                <a:extLst>
                  <a:ext uri="{FF2B5EF4-FFF2-40B4-BE49-F238E27FC236}">
                    <a16:creationId xmlns:a16="http://schemas.microsoft.com/office/drawing/2014/main" id="{B8D3FA50-4F23-175A-CC71-2DD657ACFDA3}"/>
                  </a:ext>
                </a:extLst>
              </p:cNvPr>
              <p:cNvPicPr>
                <a:picLocks noChangeAspect="1"/>
              </p:cNvPicPr>
              <p:nvPr/>
            </p:nvPicPr>
            <p:blipFill rotWithShape="1">
              <a:blip r:embed="rId5">
                <a:extLst>
                  <a:ext uri="{28A0092B-C50C-407E-A947-70E740481C1C}">
                    <a14:useLocalDpi xmlns:a14="http://schemas.microsoft.com/office/drawing/2010/main" val="0"/>
                  </a:ext>
                </a:extLst>
              </a:blip>
              <a:srcRect t="38167" r="69284" b="36778"/>
              <a:stretch/>
            </p:blipFill>
            <p:spPr>
              <a:xfrm>
                <a:off x="3145126" y="2219325"/>
                <a:ext cx="1915006" cy="1562100"/>
              </a:xfrm>
              <a:prstGeom prst="rect">
                <a:avLst/>
              </a:prstGeom>
            </p:spPr>
          </p:pic>
          <p:pic>
            <p:nvPicPr>
              <p:cNvPr id="28" name="그림 27">
                <a:extLst>
                  <a:ext uri="{FF2B5EF4-FFF2-40B4-BE49-F238E27FC236}">
                    <a16:creationId xmlns:a16="http://schemas.microsoft.com/office/drawing/2014/main" id="{FBF81668-3316-499F-E35C-E1A6486F7F89}"/>
                  </a:ext>
                </a:extLst>
              </p:cNvPr>
              <p:cNvPicPr>
                <a:picLocks noChangeAspect="1"/>
              </p:cNvPicPr>
              <p:nvPr/>
            </p:nvPicPr>
            <p:blipFill rotWithShape="1">
              <a:blip r:embed="rId5">
                <a:extLst>
                  <a:ext uri="{28A0092B-C50C-407E-A947-70E740481C1C}">
                    <a14:useLocalDpi xmlns:a14="http://schemas.microsoft.com/office/drawing/2010/main" val="0"/>
                  </a:ext>
                </a:extLst>
              </a:blip>
              <a:srcRect t="70841" r="69214" b="3951"/>
              <a:stretch/>
            </p:blipFill>
            <p:spPr>
              <a:xfrm>
                <a:off x="4952902" y="2181866"/>
                <a:ext cx="1919336" cy="1571625"/>
              </a:xfrm>
              <a:prstGeom prst="rect">
                <a:avLst/>
              </a:prstGeom>
            </p:spPr>
          </p:pic>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34B4FD8-FAC4-276D-DC5F-5166B313BB05}"/>
                    </a:ext>
                  </a:extLst>
                </p:cNvPr>
                <p:cNvSpPr txBox="1"/>
                <p:nvPr/>
              </p:nvSpPr>
              <p:spPr>
                <a:xfrm>
                  <a:off x="1333842" y="5809625"/>
                  <a:ext cx="519886" cy="276999"/>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cs typeface="Times New Roman" panose="02020603050405020304" pitchFamily="18" charset="0"/>
                          </a:rPr>
                          <m:t>𝛼</m:t>
                        </m:r>
                        <m:r>
                          <a:rPr lang="en-US" sz="1200" b="0" i="1" smtClean="0">
                            <a:latin typeface="Cambria Math" panose="02040503050406030204" pitchFamily="18" charset="0"/>
                            <a:cs typeface="Times New Roman" panose="02020603050405020304" pitchFamily="18" charset="0"/>
                          </a:rPr>
                          <m:t> </m:t>
                        </m:r>
                        <m:d>
                          <m:dPr>
                            <m:begChr m:val="["/>
                            <m:endChr m:val="]"/>
                            <m:ctrlPr>
                              <a:rPr lang="en-US" sz="1200" b="0" i="1" smtClean="0">
                                <a:latin typeface="Cambria Math" panose="02040503050406030204" pitchFamily="18" charset="0"/>
                                <a:cs typeface="Times New Roman" panose="02020603050405020304" pitchFamily="18" charset="0"/>
                              </a:rPr>
                            </m:ctrlPr>
                          </m:dPr>
                          <m:e>
                            <m:r>
                              <a:rPr lang="en-US" sz="1200" b="0" i="1" smtClean="0">
                                <a:latin typeface="Cambria Math" panose="02040503050406030204" pitchFamily="18" charset="0"/>
                                <a:cs typeface="Times New Roman" panose="02020603050405020304" pitchFamily="18" charset="0"/>
                              </a:rPr>
                              <m:t>°</m:t>
                            </m:r>
                          </m:e>
                        </m:d>
                      </m:oMath>
                    </m:oMathPara>
                  </a14:m>
                  <a:endParaRPr lang="en-US" sz="1200" dirty="0" err="1">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934B4FD8-FAC4-276D-DC5F-5166B313BB05}"/>
                    </a:ext>
                  </a:extLst>
                </p:cNvPr>
                <p:cNvSpPr txBox="1">
                  <a:spLocks noRot="1" noChangeAspect="1" noMove="1" noResize="1" noEditPoints="1" noAdjustHandles="1" noChangeArrowheads="1" noChangeShapeType="1" noTextEdit="1"/>
                </p:cNvSpPr>
                <p:nvPr/>
              </p:nvSpPr>
              <p:spPr>
                <a:xfrm>
                  <a:off x="1333842" y="5809625"/>
                  <a:ext cx="519886" cy="2769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3D748F3-A977-7B09-69B4-47619A183DB4}"/>
                    </a:ext>
                  </a:extLst>
                </p:cNvPr>
                <p:cNvSpPr txBox="1"/>
                <p:nvPr/>
              </p:nvSpPr>
              <p:spPr>
                <a:xfrm>
                  <a:off x="3145948" y="5809625"/>
                  <a:ext cx="519886" cy="276999"/>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cs typeface="Times New Roman" panose="02020603050405020304" pitchFamily="18" charset="0"/>
                          </a:rPr>
                          <m:t>𝛼</m:t>
                        </m:r>
                        <m:r>
                          <a:rPr lang="en-US" sz="1200" b="0" i="1" smtClean="0">
                            <a:latin typeface="Cambria Math" panose="02040503050406030204" pitchFamily="18" charset="0"/>
                            <a:cs typeface="Times New Roman" panose="02020603050405020304" pitchFamily="18" charset="0"/>
                          </a:rPr>
                          <m:t> </m:t>
                        </m:r>
                        <m:d>
                          <m:dPr>
                            <m:begChr m:val="["/>
                            <m:endChr m:val="]"/>
                            <m:ctrlPr>
                              <a:rPr lang="en-US" sz="1200" b="0" i="1" smtClean="0">
                                <a:latin typeface="Cambria Math" panose="02040503050406030204" pitchFamily="18" charset="0"/>
                                <a:cs typeface="Times New Roman" panose="02020603050405020304" pitchFamily="18" charset="0"/>
                              </a:rPr>
                            </m:ctrlPr>
                          </m:dPr>
                          <m:e>
                            <m:r>
                              <a:rPr lang="en-US" sz="1200" b="0" i="1" smtClean="0">
                                <a:latin typeface="Cambria Math" panose="02040503050406030204" pitchFamily="18" charset="0"/>
                                <a:cs typeface="Times New Roman" panose="02020603050405020304" pitchFamily="18" charset="0"/>
                              </a:rPr>
                              <m:t>°</m:t>
                            </m:r>
                          </m:e>
                        </m:d>
                      </m:oMath>
                    </m:oMathPara>
                  </a14:m>
                  <a:endParaRPr lang="en-US" sz="1200" dirty="0" err="1">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D3D748F3-A977-7B09-69B4-47619A183DB4}"/>
                    </a:ext>
                  </a:extLst>
                </p:cNvPr>
                <p:cNvSpPr txBox="1">
                  <a:spLocks noRot="1" noChangeAspect="1" noMove="1" noResize="1" noEditPoints="1" noAdjustHandles="1" noChangeArrowheads="1" noChangeShapeType="1" noTextEdit="1"/>
                </p:cNvSpPr>
                <p:nvPr/>
              </p:nvSpPr>
              <p:spPr>
                <a:xfrm>
                  <a:off x="3145948" y="5809625"/>
                  <a:ext cx="519886" cy="27699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2609262-283E-0795-B9C7-0FDF855F4EE9}"/>
                    </a:ext>
                  </a:extLst>
                </p:cNvPr>
                <p:cNvSpPr txBox="1"/>
                <p:nvPr/>
              </p:nvSpPr>
              <p:spPr>
                <a:xfrm>
                  <a:off x="4957399" y="5809625"/>
                  <a:ext cx="519886" cy="276999"/>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cs typeface="Times New Roman" panose="02020603050405020304" pitchFamily="18" charset="0"/>
                          </a:rPr>
                          <m:t>𝛼</m:t>
                        </m:r>
                        <m:r>
                          <a:rPr lang="en-US" sz="1200" b="0" i="1" smtClean="0">
                            <a:latin typeface="Cambria Math" panose="02040503050406030204" pitchFamily="18" charset="0"/>
                            <a:cs typeface="Times New Roman" panose="02020603050405020304" pitchFamily="18" charset="0"/>
                          </a:rPr>
                          <m:t> </m:t>
                        </m:r>
                        <m:d>
                          <m:dPr>
                            <m:begChr m:val="["/>
                            <m:endChr m:val="]"/>
                            <m:ctrlPr>
                              <a:rPr lang="en-US" sz="1200" b="0" i="1" smtClean="0">
                                <a:latin typeface="Cambria Math" panose="02040503050406030204" pitchFamily="18" charset="0"/>
                                <a:cs typeface="Times New Roman" panose="02020603050405020304" pitchFamily="18" charset="0"/>
                              </a:rPr>
                            </m:ctrlPr>
                          </m:dPr>
                          <m:e>
                            <m:r>
                              <a:rPr lang="en-US" sz="1200" b="0" i="1" smtClean="0">
                                <a:latin typeface="Cambria Math" panose="02040503050406030204" pitchFamily="18" charset="0"/>
                                <a:cs typeface="Times New Roman" panose="02020603050405020304" pitchFamily="18" charset="0"/>
                              </a:rPr>
                              <m:t>°</m:t>
                            </m:r>
                          </m:e>
                        </m:d>
                      </m:oMath>
                    </m:oMathPara>
                  </a14:m>
                  <a:endParaRPr lang="en-US" sz="1200" dirty="0" err="1">
                    <a:latin typeface="Times New Roman" panose="02020603050405020304" pitchFamily="18" charset="0"/>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62609262-283E-0795-B9C7-0FDF855F4EE9}"/>
                    </a:ext>
                  </a:extLst>
                </p:cNvPr>
                <p:cNvSpPr txBox="1">
                  <a:spLocks noRot="1" noChangeAspect="1" noMove="1" noResize="1" noEditPoints="1" noAdjustHandles="1" noChangeArrowheads="1" noChangeShapeType="1" noTextEdit="1"/>
                </p:cNvSpPr>
                <p:nvPr/>
              </p:nvSpPr>
              <p:spPr>
                <a:xfrm>
                  <a:off x="4957399" y="5809625"/>
                  <a:ext cx="519886" cy="27699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8A51908-61D8-69CE-A005-6E794B60E98B}"/>
                    </a:ext>
                  </a:extLst>
                </p:cNvPr>
                <p:cNvSpPr txBox="1"/>
                <p:nvPr/>
              </p:nvSpPr>
              <p:spPr>
                <a:xfrm rot="16200000">
                  <a:off x="231810" y="5049913"/>
                  <a:ext cx="592791" cy="18466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cs typeface="Times New Roman" panose="02020603050405020304" pitchFamily="18" charset="0"/>
                          </a:rPr>
                          <m:t>𝐸</m:t>
                        </m:r>
                        <m:r>
                          <a:rPr lang="en-US" sz="1200" b="0" i="1" smtClean="0">
                            <a:latin typeface="Cambria Math" panose="02040503050406030204" pitchFamily="18" charset="0"/>
                            <a:cs typeface="Times New Roman" panose="02020603050405020304" pitchFamily="18" charset="0"/>
                          </a:rPr>
                          <m:t> [</m:t>
                        </m:r>
                        <m:r>
                          <a:rPr lang="en-US" sz="1200" b="0" i="1" smtClean="0">
                            <a:latin typeface="Cambria Math" panose="02040503050406030204" pitchFamily="18" charset="0"/>
                            <a:cs typeface="Times New Roman" panose="02020603050405020304" pitchFamily="18" charset="0"/>
                          </a:rPr>
                          <m:t>𝑀𝑒𝑉</m:t>
                        </m:r>
                        <m:r>
                          <a:rPr lang="en-US" sz="1200" b="0" i="1" smtClean="0">
                            <a:latin typeface="Cambria Math" panose="02040503050406030204" pitchFamily="18" charset="0"/>
                            <a:cs typeface="Times New Roman" panose="02020603050405020304" pitchFamily="18" charset="0"/>
                          </a:rPr>
                          <m:t>]</m:t>
                        </m:r>
                      </m:oMath>
                    </m:oMathPara>
                  </a14:m>
                  <a:endParaRPr lang="en-US" sz="1200" dirty="0" err="1">
                    <a:latin typeface="Times New Roman" panose="02020603050405020304" pitchFamily="18" charset="0"/>
                    <a:cs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E8A51908-61D8-69CE-A005-6E794B60E98B}"/>
                    </a:ext>
                  </a:extLst>
                </p:cNvPr>
                <p:cNvSpPr txBox="1">
                  <a:spLocks noRot="1" noChangeAspect="1" noMove="1" noResize="1" noEditPoints="1" noAdjustHandles="1" noChangeArrowheads="1" noChangeShapeType="1" noTextEdit="1"/>
                </p:cNvSpPr>
                <p:nvPr/>
              </p:nvSpPr>
              <p:spPr>
                <a:xfrm rot="16200000">
                  <a:off x="231810" y="5049913"/>
                  <a:ext cx="592791" cy="184666"/>
                </a:xfrm>
                <a:prstGeom prst="rect">
                  <a:avLst/>
                </a:prstGeom>
                <a:blipFill>
                  <a:blip r:embed="rId9"/>
                  <a:stretch>
                    <a:fillRect l="-3333" t="-9184" r="-40000" b="-51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23602D8-8C1D-F180-C360-573039BD9513}"/>
                    </a:ext>
                  </a:extLst>
                </p:cNvPr>
                <p:cNvSpPr txBox="1"/>
                <p:nvPr/>
              </p:nvSpPr>
              <p:spPr>
                <a:xfrm>
                  <a:off x="946935" y="4247526"/>
                  <a:ext cx="1095556" cy="276999"/>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cs typeface="Times New Roman" panose="02020603050405020304" pitchFamily="18" charset="0"/>
                          </a:rPr>
                          <m:t>𝐴𝐸</m:t>
                        </m:r>
                        <m:r>
                          <a:rPr lang="en-US" sz="1200" i="1" dirty="0" smtClean="0">
                            <a:latin typeface="Cambria Math" panose="02040503050406030204" pitchFamily="18" charset="0"/>
                            <a:cs typeface="Times New Roman" panose="02020603050405020304" pitchFamily="18" charset="0"/>
                          </a:rPr>
                          <m:t>&lt;100 </m:t>
                        </m:r>
                        <m:r>
                          <a:rPr lang="en-US" sz="1200" b="0" i="1" dirty="0" smtClean="0">
                            <a:latin typeface="Cambria Math" panose="02040503050406030204" pitchFamily="18" charset="0"/>
                            <a:cs typeface="Times New Roman" panose="02020603050405020304" pitchFamily="18" charset="0"/>
                          </a:rPr>
                          <m:t>𝑛𝑇</m:t>
                        </m:r>
                      </m:oMath>
                    </m:oMathPara>
                  </a14:m>
                  <a:endParaRPr lang="en-US" sz="1200" dirty="0">
                    <a:latin typeface="Times New Roman" panose="02020603050405020304" pitchFamily="18" charset="0"/>
                    <a:cs typeface="Times New Roman" panose="02020603050405020304" pitchFamily="18" charset="0"/>
                  </a:endParaRPr>
                </a:p>
              </p:txBody>
            </p:sp>
          </mc:Choice>
          <mc:Fallback xmlns="">
            <p:sp>
              <p:nvSpPr>
                <p:cNvPr id="35" name="TextBox 34">
                  <a:extLst>
                    <a:ext uri="{FF2B5EF4-FFF2-40B4-BE49-F238E27FC236}">
                      <a16:creationId xmlns:a16="http://schemas.microsoft.com/office/drawing/2014/main" id="{E23602D8-8C1D-F180-C360-573039BD9513}"/>
                    </a:ext>
                  </a:extLst>
                </p:cNvPr>
                <p:cNvSpPr txBox="1">
                  <a:spLocks noRot="1" noChangeAspect="1" noMove="1" noResize="1" noEditPoints="1" noAdjustHandles="1" noChangeArrowheads="1" noChangeShapeType="1" noTextEdit="1"/>
                </p:cNvSpPr>
                <p:nvPr/>
              </p:nvSpPr>
              <p:spPr>
                <a:xfrm>
                  <a:off x="946935" y="4247526"/>
                  <a:ext cx="1095556" cy="27699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22EFC00-8A9D-202B-468E-2ACECD425EA1}"/>
                    </a:ext>
                  </a:extLst>
                </p:cNvPr>
                <p:cNvSpPr txBox="1"/>
                <p:nvPr/>
              </p:nvSpPr>
              <p:spPr>
                <a:xfrm>
                  <a:off x="2738496" y="4247526"/>
                  <a:ext cx="1334789" cy="276999"/>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cs typeface="Times New Roman" panose="02020603050405020304" pitchFamily="18" charset="0"/>
                          </a:rPr>
                          <m:t>100&gt;</m:t>
                        </m:r>
                        <m:r>
                          <a:rPr lang="en-US" sz="1200" i="1" dirty="0" smtClean="0">
                            <a:latin typeface="Cambria Math" panose="02040503050406030204" pitchFamily="18" charset="0"/>
                            <a:cs typeface="Times New Roman" panose="02020603050405020304" pitchFamily="18" charset="0"/>
                          </a:rPr>
                          <m:t>𝐴𝐸</m:t>
                        </m:r>
                        <m:r>
                          <a:rPr lang="en-US" sz="1200" b="0" i="1" dirty="0" smtClean="0">
                            <a:latin typeface="Cambria Math" panose="02040503050406030204" pitchFamily="18" charset="0"/>
                            <a:cs typeface="Times New Roman" panose="02020603050405020304" pitchFamily="18" charset="0"/>
                          </a:rPr>
                          <m:t>&gt;500</m:t>
                        </m:r>
                      </m:oMath>
                    </m:oMathPara>
                  </a14:m>
                  <a:endParaRPr lang="en-US" sz="1200" dirty="0">
                    <a:latin typeface="Times New Roman" panose="02020603050405020304" pitchFamily="18" charset="0"/>
                    <a:cs typeface="Times New Roman" panose="02020603050405020304" pitchFamily="18" charset="0"/>
                  </a:endParaRPr>
                </a:p>
              </p:txBody>
            </p:sp>
          </mc:Choice>
          <mc:Fallback xmlns="">
            <p:sp>
              <p:nvSpPr>
                <p:cNvPr id="36" name="TextBox 35">
                  <a:extLst>
                    <a:ext uri="{FF2B5EF4-FFF2-40B4-BE49-F238E27FC236}">
                      <a16:creationId xmlns:a16="http://schemas.microsoft.com/office/drawing/2014/main" id="{722EFC00-8A9D-202B-468E-2ACECD425EA1}"/>
                    </a:ext>
                  </a:extLst>
                </p:cNvPr>
                <p:cNvSpPr txBox="1">
                  <a:spLocks noRot="1" noChangeAspect="1" noMove="1" noResize="1" noEditPoints="1" noAdjustHandles="1" noChangeArrowheads="1" noChangeShapeType="1" noTextEdit="1"/>
                </p:cNvSpPr>
                <p:nvPr/>
              </p:nvSpPr>
              <p:spPr>
                <a:xfrm>
                  <a:off x="2738496" y="4247526"/>
                  <a:ext cx="1334789" cy="27699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713BC47-4AAD-7068-E116-F2EAFDB06852}"/>
                    </a:ext>
                  </a:extLst>
                </p:cNvPr>
                <p:cNvSpPr txBox="1"/>
                <p:nvPr/>
              </p:nvSpPr>
              <p:spPr>
                <a:xfrm>
                  <a:off x="4669564" y="4247526"/>
                  <a:ext cx="1095556" cy="276999"/>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cs typeface="Times New Roman" panose="02020603050405020304" pitchFamily="18" charset="0"/>
                          </a:rPr>
                          <m:t>𝐴𝐸</m:t>
                        </m:r>
                        <m:r>
                          <a:rPr lang="en-US" sz="1200" b="0" i="1" dirty="0" smtClean="0">
                            <a:latin typeface="Cambria Math" panose="02040503050406030204" pitchFamily="18" charset="0"/>
                            <a:cs typeface="Times New Roman" panose="02020603050405020304" pitchFamily="18" charset="0"/>
                          </a:rPr>
                          <m:t>&gt;500 </m:t>
                        </m:r>
                        <m:r>
                          <a:rPr lang="en-US" sz="1200" b="0" i="1" dirty="0" smtClean="0">
                            <a:latin typeface="Cambria Math" panose="02040503050406030204" pitchFamily="18" charset="0"/>
                            <a:cs typeface="Times New Roman" panose="02020603050405020304" pitchFamily="18" charset="0"/>
                          </a:rPr>
                          <m:t>𝑛𝑇</m:t>
                        </m:r>
                      </m:oMath>
                    </m:oMathPara>
                  </a14:m>
                  <a:endParaRPr lang="en-US" sz="1200" dirty="0">
                    <a:latin typeface="Times New Roman" panose="02020603050405020304" pitchFamily="18" charset="0"/>
                    <a:cs typeface="Times New Roman" panose="02020603050405020304" pitchFamily="18" charset="0"/>
                  </a:endParaRPr>
                </a:p>
              </p:txBody>
            </p:sp>
          </mc:Choice>
          <mc:Fallback xmlns="">
            <p:sp>
              <p:nvSpPr>
                <p:cNvPr id="38" name="TextBox 37">
                  <a:extLst>
                    <a:ext uri="{FF2B5EF4-FFF2-40B4-BE49-F238E27FC236}">
                      <a16:creationId xmlns:a16="http://schemas.microsoft.com/office/drawing/2014/main" id="{D713BC47-4AAD-7068-E116-F2EAFDB06852}"/>
                    </a:ext>
                  </a:extLst>
                </p:cNvPr>
                <p:cNvSpPr txBox="1">
                  <a:spLocks noRot="1" noChangeAspect="1" noMove="1" noResize="1" noEditPoints="1" noAdjustHandles="1" noChangeArrowheads="1" noChangeShapeType="1" noTextEdit="1"/>
                </p:cNvSpPr>
                <p:nvPr/>
              </p:nvSpPr>
              <p:spPr>
                <a:xfrm>
                  <a:off x="4669564" y="4247526"/>
                  <a:ext cx="1095556" cy="276999"/>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4F91438-ABCE-8296-0546-733D8E9A0E26}"/>
                  </a:ext>
                </a:extLst>
              </p:cNvPr>
              <p:cNvSpPr txBox="1"/>
              <p:nvPr/>
            </p:nvSpPr>
            <p:spPr>
              <a:xfrm>
                <a:off x="2856309" y="3416140"/>
                <a:ext cx="728084" cy="276999"/>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𝜏</m:t>
                      </m:r>
                      <m:d>
                        <m:dPr>
                          <m:ctrlPr>
                            <a:rPr lang="en-US" b="0" i="1" smtClean="0">
                              <a:latin typeface="Cambria Math" panose="02040503050406030204" pitchFamily="18" charset="0"/>
                              <a:cs typeface="Times New Roman" panose="02020603050405020304" pitchFamily="18" charset="0"/>
                            </a:rPr>
                          </m:ctrlPr>
                        </m:dPr>
                        <m:e>
                          <m:r>
                            <a:rPr lang="en-US" b="0" i="1" smtClean="0">
                              <a:latin typeface="Cambria Math" panose="02040503050406030204" pitchFamily="18" charset="0"/>
                              <a:cs typeface="Times New Roman" panose="02020603050405020304" pitchFamily="18" charset="0"/>
                            </a:rPr>
                            <m:t>𝐸</m:t>
                          </m:r>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𝐿</m:t>
                          </m:r>
                        </m:e>
                      </m:d>
                    </m:oMath>
                  </m:oMathPara>
                </a14:m>
                <a:endParaRPr lang="en-US" dirty="0" err="1">
                  <a:latin typeface="Times New Roman" panose="02020603050405020304" pitchFamily="18" charset="0"/>
                  <a:cs typeface="Times New Roman" panose="02020603050405020304" pitchFamily="18" charset="0"/>
                </a:endParaRPr>
              </a:p>
            </p:txBody>
          </p:sp>
        </mc:Choice>
        <mc:Fallback xmlns="">
          <p:sp>
            <p:nvSpPr>
              <p:cNvPr id="37" name="TextBox 36">
                <a:extLst>
                  <a:ext uri="{FF2B5EF4-FFF2-40B4-BE49-F238E27FC236}">
                    <a16:creationId xmlns:a16="http://schemas.microsoft.com/office/drawing/2014/main" id="{54F91438-ABCE-8296-0546-733D8E9A0E26}"/>
                  </a:ext>
                </a:extLst>
              </p:cNvPr>
              <p:cNvSpPr txBox="1">
                <a:spLocks noRot="1" noChangeAspect="1" noMove="1" noResize="1" noEditPoints="1" noAdjustHandles="1" noChangeArrowheads="1" noChangeShapeType="1" noTextEdit="1"/>
              </p:cNvSpPr>
              <p:nvPr/>
            </p:nvSpPr>
            <p:spPr>
              <a:xfrm>
                <a:off x="2856309" y="3416140"/>
                <a:ext cx="728084" cy="276999"/>
              </a:xfrm>
              <a:prstGeom prst="rect">
                <a:avLst/>
              </a:prstGeom>
              <a:blipFill>
                <a:blip r:embed="rId13"/>
                <a:stretch>
                  <a:fillRect l="-4202"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67A1F27-227A-D28F-84B0-A0426AC9A11F}"/>
                  </a:ext>
                </a:extLst>
              </p:cNvPr>
              <p:cNvSpPr txBox="1"/>
              <p:nvPr/>
            </p:nvSpPr>
            <p:spPr>
              <a:xfrm>
                <a:off x="7569034" y="3375235"/>
                <a:ext cx="3184526"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cs typeface="Times New Roman" panose="02020603050405020304" pitchFamily="18" charset="0"/>
                      </a:rPr>
                      <m:t>𝜏</m:t>
                    </m:r>
                    <m:d>
                      <m:dPr>
                        <m:ctrlPr>
                          <a:rPr lang="en-US" b="0" i="1" smtClean="0">
                            <a:latin typeface="Cambria Math" panose="02040503050406030204" pitchFamily="18" charset="0"/>
                            <a:cs typeface="Times New Roman" panose="02020603050405020304" pitchFamily="18" charset="0"/>
                          </a:rPr>
                        </m:ctrlPr>
                      </m:dPr>
                      <m:e>
                        <m:r>
                          <a:rPr lang="en-US" b="0" i="1" smtClean="0">
                            <a:latin typeface="Cambria Math" panose="02040503050406030204" pitchFamily="18" charset="0"/>
                            <a:cs typeface="Times New Roman" panose="02020603050405020304" pitchFamily="18" charset="0"/>
                          </a:rPr>
                          <m:t>𝐴𝐸</m:t>
                        </m:r>
                        <m:r>
                          <a:rPr lang="en-US" b="0" i="1" smtClean="0">
                            <a:latin typeface="Cambria Math" panose="02040503050406030204" pitchFamily="18" charset="0"/>
                            <a:cs typeface="Times New Roman" panose="02020603050405020304" pitchFamily="18" charset="0"/>
                          </a:rPr>
                          <m:t>, </m:t>
                        </m:r>
                        <m:r>
                          <a:rPr lang="en-US" b="0" i="1" smtClean="0">
                            <a:latin typeface="Cambria Math" panose="02040503050406030204" pitchFamily="18" charset="0"/>
                            <a:cs typeface="Times New Roman" panose="02020603050405020304" pitchFamily="18" charset="0"/>
                          </a:rPr>
                          <m:t>𝐿</m:t>
                        </m:r>
                      </m:e>
                    </m:d>
                    <m:r>
                      <a:rPr lang="en-US" b="0" i="1" smtClean="0">
                        <a:latin typeface="Cambria Math" panose="02040503050406030204" pitchFamily="18" charset="0"/>
                        <a:cs typeface="Times New Roman" panose="02020603050405020304" pitchFamily="18" charset="0"/>
                      </a:rPr>
                      <m:t> </m:t>
                    </m:r>
                  </m:oMath>
                </a14:m>
                <a:r>
                  <a:rPr lang="en-US" dirty="0">
                    <a:latin typeface="Times New Roman" panose="02020603050405020304" pitchFamily="18" charset="0"/>
                    <a:cs typeface="Times New Roman" panose="02020603050405020304" pitchFamily="18" charset="0"/>
                  </a:rPr>
                  <a:t>at</a:t>
                </a:r>
                <a14:m>
                  <m:oMath xmlns:m="http://schemas.openxmlformats.org/officeDocument/2006/math">
                    <m:r>
                      <a:rPr lang="en-US" b="0" i="1" smtClean="0">
                        <a:latin typeface="Cambria Math" panose="02040503050406030204" pitchFamily="18" charset="0"/>
                        <a:cs typeface="Times New Roman" panose="02020603050405020304" pitchFamily="18" charset="0"/>
                      </a:rPr>
                      <m:t> 1 </m:t>
                    </m:r>
                    <m:r>
                      <a:rPr lang="en-US" b="0" i="1" smtClean="0">
                        <a:latin typeface="Cambria Math" panose="02040503050406030204" pitchFamily="18" charset="0"/>
                        <a:cs typeface="Times New Roman" panose="02020603050405020304" pitchFamily="18" charset="0"/>
                      </a:rPr>
                      <m:t>𝑀𝑒𝑉</m:t>
                    </m:r>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𝜏</m:t>
                    </m:r>
                    <m:d>
                      <m:dPr>
                        <m:ctrlPr>
                          <a:rPr lang="en-US" i="1">
                            <a:latin typeface="Cambria Math" panose="02040503050406030204" pitchFamily="18" charset="0"/>
                            <a:cs typeface="Times New Roman" panose="02020603050405020304" pitchFamily="18" charset="0"/>
                          </a:rPr>
                        </m:ctrlPr>
                      </m:dPr>
                      <m:e>
                        <m:r>
                          <a:rPr lang="en-US" i="1">
                            <a:latin typeface="Cambria Math" panose="02040503050406030204" pitchFamily="18" charset="0"/>
                            <a:cs typeface="Times New Roman" panose="02020603050405020304" pitchFamily="18" charset="0"/>
                          </a:rPr>
                          <m:t>𝐴𝐸</m:t>
                        </m:r>
                        <m:r>
                          <a:rPr lang="en-US" i="1">
                            <a:latin typeface="Cambria Math" panose="02040503050406030204" pitchFamily="18" charset="0"/>
                            <a:cs typeface="Times New Roman" panose="02020603050405020304" pitchFamily="18" charset="0"/>
                          </a:rPr>
                          <m:t>, </m:t>
                        </m:r>
                        <m:r>
                          <a:rPr lang="en-US" i="1">
                            <a:latin typeface="Cambria Math" panose="02040503050406030204" pitchFamily="18" charset="0"/>
                            <a:cs typeface="Times New Roman" panose="02020603050405020304" pitchFamily="18" charset="0"/>
                          </a:rPr>
                          <m:t>𝐿</m:t>
                        </m:r>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𝐸</m:t>
                        </m:r>
                      </m:e>
                    </m:d>
                  </m:oMath>
                </a14:m>
                <a:endParaRPr lang="en-US" dirty="0" err="1">
                  <a:latin typeface="Times New Roman" panose="02020603050405020304" pitchFamily="18" charset="0"/>
                  <a:cs typeface="Times New Roman" panose="02020603050405020304" pitchFamily="18" charset="0"/>
                </a:endParaRPr>
              </a:p>
            </p:txBody>
          </p:sp>
        </mc:Choice>
        <mc:Fallback xmlns="">
          <p:sp>
            <p:nvSpPr>
              <p:cNvPr id="39" name="TextBox 38">
                <a:extLst>
                  <a:ext uri="{FF2B5EF4-FFF2-40B4-BE49-F238E27FC236}">
                    <a16:creationId xmlns:a16="http://schemas.microsoft.com/office/drawing/2014/main" id="{A67A1F27-227A-D28F-84B0-A0426AC9A11F}"/>
                  </a:ext>
                </a:extLst>
              </p:cNvPr>
              <p:cNvSpPr txBox="1">
                <a:spLocks noRot="1" noChangeAspect="1" noMove="1" noResize="1" noEditPoints="1" noAdjustHandles="1" noChangeArrowheads="1" noChangeShapeType="1" noTextEdit="1"/>
              </p:cNvSpPr>
              <p:nvPr/>
            </p:nvSpPr>
            <p:spPr>
              <a:xfrm>
                <a:off x="7569034" y="3375235"/>
                <a:ext cx="3184526" cy="276999"/>
              </a:xfrm>
              <a:prstGeom prst="rect">
                <a:avLst/>
              </a:prstGeom>
              <a:blipFill>
                <a:blip r:embed="rId14"/>
                <a:stretch>
                  <a:fillRect l="-1916" t="-28889" b="-51111"/>
                </a:stretch>
              </a:blipFill>
            </p:spPr>
            <p:txBody>
              <a:bodyPr/>
              <a:lstStyle/>
              <a:p>
                <a:r>
                  <a:rPr lang="en-US">
                    <a:noFill/>
                  </a:rPr>
                  <a:t> </a:t>
                </a:r>
              </a:p>
            </p:txBody>
          </p:sp>
        </mc:Fallback>
      </mc:AlternateContent>
      <p:grpSp>
        <p:nvGrpSpPr>
          <p:cNvPr id="4" name="그룹 3">
            <a:extLst>
              <a:ext uri="{FF2B5EF4-FFF2-40B4-BE49-F238E27FC236}">
                <a16:creationId xmlns:a16="http://schemas.microsoft.com/office/drawing/2014/main" id="{49CECFDA-C59D-B192-CD61-C469B9A8EEAA}"/>
              </a:ext>
            </a:extLst>
          </p:cNvPr>
          <p:cNvGrpSpPr/>
          <p:nvPr/>
        </p:nvGrpSpPr>
        <p:grpSpPr>
          <a:xfrm>
            <a:off x="6552520" y="1175396"/>
            <a:ext cx="4840658" cy="2033850"/>
            <a:chOff x="6552520" y="1075113"/>
            <a:chExt cx="4840658" cy="2033850"/>
          </a:xfrm>
        </p:grpSpPr>
        <p:grpSp>
          <p:nvGrpSpPr>
            <p:cNvPr id="15" name="그룹 14">
              <a:extLst>
                <a:ext uri="{FF2B5EF4-FFF2-40B4-BE49-F238E27FC236}">
                  <a16:creationId xmlns:a16="http://schemas.microsoft.com/office/drawing/2014/main" id="{57B86B86-F0D9-D508-3B74-F9B09FBF6E6B}"/>
                </a:ext>
              </a:extLst>
            </p:cNvPr>
            <p:cNvGrpSpPr/>
            <p:nvPr/>
          </p:nvGrpSpPr>
          <p:grpSpPr>
            <a:xfrm>
              <a:off x="6706410" y="1075113"/>
              <a:ext cx="4686768" cy="1921045"/>
              <a:chOff x="677079" y="3843335"/>
              <a:chExt cx="5670989" cy="2556911"/>
            </a:xfrm>
          </p:grpSpPr>
          <p:grpSp>
            <p:nvGrpSpPr>
              <p:cNvPr id="11" name="그룹 10">
                <a:extLst>
                  <a:ext uri="{FF2B5EF4-FFF2-40B4-BE49-F238E27FC236}">
                    <a16:creationId xmlns:a16="http://schemas.microsoft.com/office/drawing/2014/main" id="{B34F2627-874B-3DCE-A177-71A7E28DBB23}"/>
                  </a:ext>
                </a:extLst>
              </p:cNvPr>
              <p:cNvGrpSpPr/>
              <p:nvPr/>
            </p:nvGrpSpPr>
            <p:grpSpPr>
              <a:xfrm>
                <a:off x="677079" y="3857625"/>
                <a:ext cx="5670989" cy="2542621"/>
                <a:chOff x="934254" y="3800475"/>
                <a:chExt cx="5670989" cy="2542621"/>
              </a:xfrm>
            </p:grpSpPr>
            <p:pic>
              <p:nvPicPr>
                <p:cNvPr id="8" name="그림 7">
                  <a:extLst>
                    <a:ext uri="{FF2B5EF4-FFF2-40B4-BE49-F238E27FC236}">
                      <a16:creationId xmlns:a16="http://schemas.microsoft.com/office/drawing/2014/main" id="{CDAB907F-AF0B-B230-DB05-2293368CB36E}"/>
                    </a:ext>
                  </a:extLst>
                </p:cNvPr>
                <p:cNvPicPr>
                  <a:picLocks noChangeAspect="1"/>
                </p:cNvPicPr>
                <p:nvPr/>
              </p:nvPicPr>
              <p:blipFill rotWithShape="1">
                <a:blip r:embed="rId15"/>
                <a:srcRect t="50216" r="8018"/>
                <a:stretch/>
              </p:blipFill>
              <p:spPr>
                <a:xfrm>
                  <a:off x="934254" y="3800475"/>
                  <a:ext cx="4942672" cy="2542621"/>
                </a:xfrm>
                <a:prstGeom prst="rect">
                  <a:avLst/>
                </a:prstGeom>
              </p:spPr>
            </p:pic>
            <p:grpSp>
              <p:nvGrpSpPr>
                <p:cNvPr id="10" name="그룹 9">
                  <a:extLst>
                    <a:ext uri="{FF2B5EF4-FFF2-40B4-BE49-F238E27FC236}">
                      <a16:creationId xmlns:a16="http://schemas.microsoft.com/office/drawing/2014/main" id="{97B451D4-5EED-612F-0825-D5E061F7EED1}"/>
                    </a:ext>
                  </a:extLst>
                </p:cNvPr>
                <p:cNvGrpSpPr/>
                <p:nvPr/>
              </p:nvGrpSpPr>
              <p:grpSpPr>
                <a:xfrm>
                  <a:off x="6029323" y="3800475"/>
                  <a:ext cx="575920" cy="2066925"/>
                  <a:chOff x="6029323" y="3800475"/>
                  <a:chExt cx="575920" cy="2066925"/>
                </a:xfrm>
              </p:grpSpPr>
              <p:pic>
                <p:nvPicPr>
                  <p:cNvPr id="9" name="그림 8">
                    <a:extLst>
                      <a:ext uri="{FF2B5EF4-FFF2-40B4-BE49-F238E27FC236}">
                        <a16:creationId xmlns:a16="http://schemas.microsoft.com/office/drawing/2014/main" id="{312A8EDB-F656-8FDD-36C1-0254C1E3C18B}"/>
                      </a:ext>
                    </a:extLst>
                  </p:cNvPr>
                  <p:cNvPicPr>
                    <a:picLocks noChangeAspect="1"/>
                  </p:cNvPicPr>
                  <p:nvPr/>
                </p:nvPicPr>
                <p:blipFill rotWithShape="1">
                  <a:blip r:embed="rId15"/>
                  <a:srcRect l="92159" t="26472" b="33058"/>
                  <a:stretch/>
                </p:blipFill>
                <p:spPr>
                  <a:xfrm>
                    <a:off x="6029323" y="3800475"/>
                    <a:ext cx="421314" cy="2066925"/>
                  </a:xfrm>
                  <a:prstGeom prst="rect">
                    <a:avLst/>
                  </a:prstGeom>
                </p:spPr>
              </p:pic>
              <p:pic>
                <p:nvPicPr>
                  <p:cNvPr id="7" name="그림 6">
                    <a:extLst>
                      <a:ext uri="{FF2B5EF4-FFF2-40B4-BE49-F238E27FC236}">
                        <a16:creationId xmlns:a16="http://schemas.microsoft.com/office/drawing/2014/main" id="{C7863034-22E2-F933-624A-B0BA755EB3E7}"/>
                      </a:ext>
                    </a:extLst>
                  </p:cNvPr>
                  <p:cNvPicPr>
                    <a:picLocks noChangeAspect="1"/>
                  </p:cNvPicPr>
                  <p:nvPr/>
                </p:nvPicPr>
                <p:blipFill rotWithShape="1">
                  <a:blip r:embed="rId15"/>
                  <a:srcRect l="94818" t="16204" r="396" b="71290"/>
                  <a:stretch/>
                </p:blipFill>
                <p:spPr>
                  <a:xfrm>
                    <a:off x="6348068" y="4590773"/>
                    <a:ext cx="257175" cy="638727"/>
                  </a:xfrm>
                  <a:prstGeom prst="rect">
                    <a:avLst/>
                  </a:prstGeom>
                </p:spPr>
              </p:pic>
            </p:grpSp>
          </p:grpSp>
          <p:sp>
            <p:nvSpPr>
              <p:cNvPr id="12" name="직사각형 11">
                <a:extLst>
                  <a:ext uri="{FF2B5EF4-FFF2-40B4-BE49-F238E27FC236}">
                    <a16:creationId xmlns:a16="http://schemas.microsoft.com/office/drawing/2014/main" id="{C2BBF779-21B9-2600-4E3E-0E133C2CE634}"/>
                  </a:ext>
                </a:extLst>
              </p:cNvPr>
              <p:cNvSpPr/>
              <p:nvPr/>
            </p:nvSpPr>
            <p:spPr>
              <a:xfrm>
                <a:off x="5943255" y="3843335"/>
                <a:ext cx="276225" cy="333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직사각형 13">
                <a:extLst>
                  <a:ext uri="{FF2B5EF4-FFF2-40B4-BE49-F238E27FC236}">
                    <a16:creationId xmlns:a16="http://schemas.microsoft.com/office/drawing/2014/main" id="{67DC1CEA-CDF0-363F-505F-3F03C0DCCB88}"/>
                  </a:ext>
                </a:extLst>
              </p:cNvPr>
              <p:cNvSpPr/>
              <p:nvPr/>
            </p:nvSpPr>
            <p:spPr>
              <a:xfrm>
                <a:off x="5943255" y="5605465"/>
                <a:ext cx="276225" cy="333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3136933-1432-463F-0AAC-C6D9E69B8171}"/>
                    </a:ext>
                  </a:extLst>
                </p:cNvPr>
                <p:cNvSpPr txBox="1"/>
                <p:nvPr/>
              </p:nvSpPr>
              <p:spPr>
                <a:xfrm>
                  <a:off x="8641606" y="2801186"/>
                  <a:ext cx="841641" cy="307777"/>
                </a:xfrm>
                <a:prstGeom prst="rect">
                  <a:avLst/>
                </a:prstGeom>
                <a:solidFill>
                  <a:schemeClr val="bg1"/>
                </a:solid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cs typeface="Times New Roman" panose="02020603050405020304" pitchFamily="18" charset="0"/>
                          </a:rPr>
                          <m:t>𝐴𝐸</m:t>
                        </m:r>
                        <m:r>
                          <a:rPr lang="en-US" sz="1400" i="1" dirty="0">
                            <a:latin typeface="Cambria Math" panose="02040503050406030204" pitchFamily="18" charset="0"/>
                            <a:cs typeface="Times New Roman" panose="02020603050405020304" pitchFamily="18" charset="0"/>
                          </a:rPr>
                          <m:t> </m:t>
                        </m:r>
                        <m:r>
                          <a:rPr lang="en-US" sz="1400" i="1" dirty="0" smtClean="0">
                            <a:latin typeface="Cambria Math" panose="02040503050406030204" pitchFamily="18" charset="0"/>
                            <a:cs typeface="Times New Roman" panose="02020603050405020304" pitchFamily="18" charset="0"/>
                          </a:rPr>
                          <m:t>[</m:t>
                        </m:r>
                        <m:r>
                          <a:rPr lang="en-US" sz="1400" i="1" dirty="0" err="1" smtClean="0">
                            <a:latin typeface="Cambria Math" panose="02040503050406030204" pitchFamily="18" charset="0"/>
                            <a:cs typeface="Times New Roman" panose="02020603050405020304" pitchFamily="18" charset="0"/>
                          </a:rPr>
                          <m:t>𝑛𝑇</m:t>
                        </m:r>
                        <m:r>
                          <a:rPr lang="en-US" sz="1400" i="1" dirty="0" smtClean="0">
                            <a:latin typeface="Cambria Math" panose="02040503050406030204" pitchFamily="18" charset="0"/>
                            <a:cs typeface="Times New Roman" panose="02020603050405020304" pitchFamily="18" charset="0"/>
                          </a:rPr>
                          <m:t>]</m:t>
                        </m:r>
                      </m:oMath>
                    </m:oMathPara>
                  </a14:m>
                  <a:endParaRPr lang="en-US" sz="1400" dirty="0">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A3136933-1432-463F-0AAC-C6D9E69B8171}"/>
                    </a:ext>
                  </a:extLst>
                </p:cNvPr>
                <p:cNvSpPr txBox="1">
                  <a:spLocks noRot="1" noChangeAspect="1" noMove="1" noResize="1" noEditPoints="1" noAdjustHandles="1" noChangeArrowheads="1" noChangeShapeType="1" noTextEdit="1"/>
                </p:cNvSpPr>
                <p:nvPr/>
              </p:nvSpPr>
              <p:spPr>
                <a:xfrm>
                  <a:off x="8641606" y="2801186"/>
                  <a:ext cx="841641" cy="307777"/>
                </a:xfrm>
                <a:prstGeom prst="rect">
                  <a:avLst/>
                </a:prstGeom>
                <a:blipFill>
                  <a:blip r:embed="rId16"/>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606AE40-D757-0B00-A498-063CAC23BD01}"/>
                    </a:ext>
                  </a:extLst>
                </p:cNvPr>
                <p:cNvSpPr txBox="1"/>
                <p:nvPr/>
              </p:nvSpPr>
              <p:spPr>
                <a:xfrm rot="16200000">
                  <a:off x="6513760" y="1765665"/>
                  <a:ext cx="385298" cy="307777"/>
                </a:xfrm>
                <a:prstGeom prst="rect">
                  <a:avLst/>
                </a:prstGeom>
                <a:solidFill>
                  <a:schemeClr val="bg1"/>
                </a:solidFill>
              </p:spPr>
              <p:txBody>
                <a:bodyPr wrap="none" rtlCol="0">
                  <a:spAutoFit/>
                </a:bodyPr>
                <a:lstStyle/>
                <a:p>
                  <a:pPr algn="l"/>
                  <a14:m>
                    <m:oMathPara xmlns:m="http://schemas.openxmlformats.org/officeDocument/2006/math">
                      <m:oMathParaPr>
                        <m:jc m:val="centerGroup"/>
                      </m:oMathParaPr>
                      <m:oMath xmlns:m="http://schemas.openxmlformats.org/officeDocument/2006/math">
                        <m:sSup>
                          <m:sSupPr>
                            <m:ctrlPr>
                              <a:rPr lang="en-US" sz="1400" b="0" i="1" dirty="0" smtClean="0">
                                <a:latin typeface="Cambria Math" panose="02040503050406030204" pitchFamily="18" charset="0"/>
                                <a:cs typeface="Times New Roman" panose="02020603050405020304" pitchFamily="18" charset="0"/>
                              </a:rPr>
                            </m:ctrlPr>
                          </m:sSupPr>
                          <m:e>
                            <m:r>
                              <a:rPr lang="en-US" sz="1400" b="0" i="1" dirty="0" smtClean="0">
                                <a:latin typeface="Cambria Math" panose="02040503050406030204" pitchFamily="18" charset="0"/>
                                <a:cs typeface="Times New Roman" panose="02020603050405020304" pitchFamily="18" charset="0"/>
                              </a:rPr>
                              <m:t>𝐿</m:t>
                            </m:r>
                          </m:e>
                          <m:sup>
                            <m:r>
                              <a:rPr lang="en-US" sz="1400" b="0" i="1" dirty="0" smtClean="0">
                                <a:latin typeface="Cambria Math" panose="02040503050406030204" pitchFamily="18" charset="0"/>
                                <a:cs typeface="Times New Roman" panose="02020603050405020304" pitchFamily="18" charset="0"/>
                              </a:rPr>
                              <m:t>∗</m:t>
                            </m:r>
                          </m:sup>
                        </m:sSup>
                      </m:oMath>
                    </m:oMathPara>
                  </a14:m>
                  <a:endParaRPr lang="en-US" sz="1400" dirty="0">
                    <a:latin typeface="Times New Roman" panose="02020603050405020304" pitchFamily="18" charset="0"/>
                    <a:cs typeface="Times New Roman" panose="02020603050405020304" pitchFamily="18" charset="0"/>
                  </a:endParaRPr>
                </a:p>
              </p:txBody>
            </p:sp>
          </mc:Choice>
          <mc:Fallback xmlns="">
            <p:sp>
              <p:nvSpPr>
                <p:cNvPr id="40" name="TextBox 39">
                  <a:extLst>
                    <a:ext uri="{FF2B5EF4-FFF2-40B4-BE49-F238E27FC236}">
                      <a16:creationId xmlns:a16="http://schemas.microsoft.com/office/drawing/2014/main" id="{B606AE40-D757-0B00-A498-063CAC23BD01}"/>
                    </a:ext>
                  </a:extLst>
                </p:cNvPr>
                <p:cNvSpPr txBox="1">
                  <a:spLocks noRot="1" noChangeAspect="1" noMove="1" noResize="1" noEditPoints="1" noAdjustHandles="1" noChangeArrowheads="1" noChangeShapeType="1" noTextEdit="1"/>
                </p:cNvSpPr>
                <p:nvPr/>
              </p:nvSpPr>
              <p:spPr>
                <a:xfrm rot="16200000">
                  <a:off x="6513760" y="1765665"/>
                  <a:ext cx="385298" cy="307777"/>
                </a:xfrm>
                <a:prstGeom prst="rect">
                  <a:avLst/>
                </a:prstGeom>
                <a:blipFill>
                  <a:blip r:embed="rId17"/>
                  <a:stretch>
                    <a:fillRect/>
                  </a:stretch>
                </a:blipFill>
              </p:spPr>
              <p:txBody>
                <a:bodyPr/>
                <a:lstStyle/>
                <a:p>
                  <a:r>
                    <a:rPr lang="en-US">
                      <a:noFill/>
                    </a:rPr>
                    <a:t> </a:t>
                  </a:r>
                </a:p>
              </p:txBody>
            </p:sp>
          </mc:Fallback>
        </mc:AlternateContent>
      </p:grpSp>
      <p:sp>
        <p:nvSpPr>
          <p:cNvPr id="13" name="슬라이드 번호 개체 틀 12">
            <a:extLst>
              <a:ext uri="{FF2B5EF4-FFF2-40B4-BE49-F238E27FC236}">
                <a16:creationId xmlns:a16="http://schemas.microsoft.com/office/drawing/2014/main" id="{A1FA17B0-BE40-F790-9736-C9B5811A774F}"/>
              </a:ext>
            </a:extLst>
          </p:cNvPr>
          <p:cNvSpPr>
            <a:spLocks noGrp="1"/>
          </p:cNvSpPr>
          <p:nvPr>
            <p:ph type="sldNum" sz="quarter" idx="12"/>
          </p:nvPr>
        </p:nvSpPr>
        <p:spPr/>
        <p:txBody>
          <a:bodyPr/>
          <a:lstStyle/>
          <a:p>
            <a:r>
              <a:rPr lang="en-US" dirty="0"/>
              <a:t>10</a:t>
            </a:r>
          </a:p>
        </p:txBody>
      </p:sp>
    </p:spTree>
    <p:extLst>
      <p:ext uri="{BB962C8B-B14F-4D97-AF65-F5344CB8AC3E}">
        <p14:creationId xmlns:p14="http://schemas.microsoft.com/office/powerpoint/2010/main" val="984131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2B897717-647F-AEC3-0111-9C3023FB1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528" y="873855"/>
            <a:ext cx="4711971" cy="3141314"/>
          </a:xfrm>
          <a:prstGeom prst="rect">
            <a:avLst/>
          </a:prstGeom>
        </p:spPr>
      </p:pic>
      <p:pic>
        <p:nvPicPr>
          <p:cNvPr id="7" name="그림 6">
            <a:extLst>
              <a:ext uri="{FF2B5EF4-FFF2-40B4-BE49-F238E27FC236}">
                <a16:creationId xmlns:a16="http://schemas.microsoft.com/office/drawing/2014/main" id="{55F77233-2B40-B922-081E-DAAA9463455E}"/>
              </a:ext>
            </a:extLst>
          </p:cNvPr>
          <p:cNvPicPr>
            <a:picLocks noChangeAspect="1"/>
          </p:cNvPicPr>
          <p:nvPr/>
        </p:nvPicPr>
        <p:blipFill rotWithShape="1">
          <a:blip r:embed="rId3">
            <a:extLst>
              <a:ext uri="{28A0092B-C50C-407E-A947-70E740481C1C}">
                <a14:useLocalDpi xmlns:a14="http://schemas.microsoft.com/office/drawing/2010/main" val="0"/>
              </a:ext>
            </a:extLst>
          </a:blip>
          <a:srcRect b="59320"/>
          <a:stretch/>
        </p:blipFill>
        <p:spPr>
          <a:xfrm>
            <a:off x="166792" y="519834"/>
            <a:ext cx="6282628" cy="2555772"/>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638727"/>
          </a:xfrm>
        </p:spPr>
        <p:txBody>
          <a:bodyPr>
            <a:normAutofit/>
          </a:bodyPr>
          <a:lstStyle/>
          <a:p>
            <a:pPr algn="ctr"/>
            <a:r>
              <a:rPr lang="en-US" sz="3600" b="1" dirty="0">
                <a:latin typeface="Times New Roman" panose="02020603050405020304" pitchFamily="18" charset="0"/>
                <a:cs typeface="Times New Roman" panose="02020603050405020304" pitchFamily="18" charset="0"/>
              </a:rPr>
              <a:t>Results – 5. Hiss wave models</a:t>
            </a:r>
          </a:p>
        </p:txBody>
      </p:sp>
      <p:sp>
        <p:nvSpPr>
          <p:cNvPr id="3" name="슬라이드 번호 개체 틀 2">
            <a:extLst>
              <a:ext uri="{FF2B5EF4-FFF2-40B4-BE49-F238E27FC236}">
                <a16:creationId xmlns:a16="http://schemas.microsoft.com/office/drawing/2014/main" id="{06E388A2-C291-12F9-C414-C8E828DD86FE}"/>
              </a:ext>
            </a:extLst>
          </p:cNvPr>
          <p:cNvSpPr>
            <a:spLocks noGrp="1"/>
          </p:cNvSpPr>
          <p:nvPr>
            <p:ph type="sldNum" sz="quarter" idx="12"/>
          </p:nvPr>
        </p:nvSpPr>
        <p:spPr/>
        <p:txBody>
          <a:bodyPr/>
          <a:lstStyle/>
          <a:p>
            <a:r>
              <a:rPr lang="en-US" dirty="0"/>
              <a:t>10</a:t>
            </a:r>
          </a:p>
        </p:txBody>
      </p:sp>
      <p:sp>
        <p:nvSpPr>
          <p:cNvPr id="8" name="TextBox 7">
            <a:extLst>
              <a:ext uri="{FF2B5EF4-FFF2-40B4-BE49-F238E27FC236}">
                <a16:creationId xmlns:a16="http://schemas.microsoft.com/office/drawing/2014/main" id="{C328E2CB-D9AE-0E02-70B7-92A91650A306}"/>
              </a:ext>
            </a:extLst>
          </p:cNvPr>
          <p:cNvSpPr txBox="1"/>
          <p:nvPr/>
        </p:nvSpPr>
        <p:spPr>
          <a:xfrm>
            <a:off x="8999065" y="1327122"/>
            <a:ext cx="227979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(b) </a:t>
            </a:r>
            <a:r>
              <a:rPr lang="en-US" sz="1400" b="1" dirty="0" err="1">
                <a:latin typeface="Times New Roman" panose="02020603050405020304" pitchFamily="18" charset="0"/>
                <a:cs typeface="Times New Roman" panose="02020603050405020304" pitchFamily="18" charset="0"/>
              </a:rPr>
              <a:t>Orlova</a:t>
            </a:r>
            <a:r>
              <a:rPr lang="en-US" sz="1400" b="1" dirty="0">
                <a:latin typeface="Times New Roman" panose="02020603050405020304" pitchFamily="18" charset="0"/>
                <a:cs typeface="Times New Roman" panose="02020603050405020304" pitchFamily="18" charset="0"/>
              </a:rPr>
              <a:t> et al. </a:t>
            </a:r>
            <a:r>
              <a:rPr lang="en-US" sz="1400" b="1" dirty="0">
                <a:solidFill>
                  <a:schemeClr val="tx1"/>
                </a:solidFill>
                <a:latin typeface="Times New Roman" panose="02020603050405020304" pitchFamily="18" charset="0"/>
                <a:cs typeface="Times New Roman" panose="02020603050405020304" pitchFamily="18" charset="0"/>
              </a:rPr>
              <a:t>(Standard</a:t>
            </a:r>
            <a:r>
              <a:rPr lang="en-US" sz="1400"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1D970F40-FBA0-3420-403A-252FFE406225}"/>
              </a:ext>
            </a:extLst>
          </p:cNvPr>
          <p:cNvSpPr txBox="1"/>
          <p:nvPr/>
        </p:nvSpPr>
        <p:spPr>
          <a:xfrm>
            <a:off x="2257425" y="1543304"/>
            <a:ext cx="1068306" cy="338554"/>
          </a:xfrm>
          <a:prstGeom prst="rect">
            <a:avLst/>
          </a:prstGeom>
          <a:noFill/>
        </p:spPr>
        <p:txBody>
          <a:bodyPr wrap="none" rtlCol="0">
            <a:spAutoFit/>
          </a:bodyPr>
          <a:lstStyle/>
          <a:p>
            <a:pPr algn="l"/>
            <a:r>
              <a:rPr lang="en-US" sz="1600" i="1" dirty="0">
                <a:cs typeface="Times New Roman" panose="02020603050405020304" pitchFamily="18" charset="0"/>
              </a:rPr>
              <a:t>[Standard]</a:t>
            </a:r>
          </a:p>
        </p:txBody>
      </p:sp>
    </p:spTree>
    <p:extLst>
      <p:ext uri="{BB962C8B-B14F-4D97-AF65-F5344CB8AC3E}">
        <p14:creationId xmlns:p14="http://schemas.microsoft.com/office/powerpoint/2010/main" val="3685008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20D35C68-41B4-D8CB-B684-065AE51A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113" y="876179"/>
            <a:ext cx="4711971" cy="3141314"/>
          </a:xfrm>
          <a:prstGeom prst="rect">
            <a:avLst/>
          </a:prstGeom>
        </p:spPr>
      </p:pic>
      <p:pic>
        <p:nvPicPr>
          <p:cNvPr id="5" name="그림 4">
            <a:extLst>
              <a:ext uri="{FF2B5EF4-FFF2-40B4-BE49-F238E27FC236}">
                <a16:creationId xmlns:a16="http://schemas.microsoft.com/office/drawing/2014/main" id="{5F4E5A49-DD01-F1CC-8A32-276087D2AA72}"/>
              </a:ext>
            </a:extLst>
          </p:cNvPr>
          <p:cNvPicPr>
            <a:picLocks noChangeAspect="1"/>
          </p:cNvPicPr>
          <p:nvPr/>
        </p:nvPicPr>
        <p:blipFill rotWithShape="1">
          <a:blip r:embed="rId3">
            <a:extLst>
              <a:ext uri="{28A0092B-C50C-407E-A947-70E740481C1C}">
                <a14:useLocalDpi xmlns:a14="http://schemas.microsoft.com/office/drawing/2010/main" val="0"/>
              </a:ext>
            </a:extLst>
          </a:blip>
          <a:srcRect b="44083"/>
          <a:stretch/>
        </p:blipFill>
        <p:spPr>
          <a:xfrm>
            <a:off x="171729" y="514397"/>
            <a:ext cx="6282628" cy="3513035"/>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638727"/>
          </a:xfrm>
        </p:spPr>
        <p:txBody>
          <a:bodyPr>
            <a:normAutofit/>
          </a:bodyPr>
          <a:lstStyle/>
          <a:p>
            <a:pPr algn="ctr"/>
            <a:r>
              <a:rPr lang="en-US" sz="3600" b="1" dirty="0">
                <a:latin typeface="Times New Roman" panose="02020603050405020304" pitchFamily="18" charset="0"/>
                <a:cs typeface="Times New Roman" panose="02020603050405020304" pitchFamily="18" charset="0"/>
              </a:rPr>
              <a:t>Results – 5. Hiss wave models</a:t>
            </a:r>
          </a:p>
        </p:txBody>
      </p:sp>
      <p:sp>
        <p:nvSpPr>
          <p:cNvPr id="3" name="슬라이드 번호 개체 틀 2">
            <a:extLst>
              <a:ext uri="{FF2B5EF4-FFF2-40B4-BE49-F238E27FC236}">
                <a16:creationId xmlns:a16="http://schemas.microsoft.com/office/drawing/2014/main" id="{06E388A2-C291-12F9-C414-C8E828DD86FE}"/>
              </a:ext>
            </a:extLst>
          </p:cNvPr>
          <p:cNvSpPr>
            <a:spLocks noGrp="1"/>
          </p:cNvSpPr>
          <p:nvPr>
            <p:ph type="sldNum" sz="quarter" idx="12"/>
          </p:nvPr>
        </p:nvSpPr>
        <p:spPr/>
        <p:txBody>
          <a:bodyPr/>
          <a:lstStyle/>
          <a:p>
            <a:r>
              <a:rPr lang="en-US" dirty="0"/>
              <a:t>10</a:t>
            </a:r>
          </a:p>
        </p:txBody>
      </p:sp>
      <p:sp>
        <p:nvSpPr>
          <p:cNvPr id="7" name="TextBox 6">
            <a:extLst>
              <a:ext uri="{FF2B5EF4-FFF2-40B4-BE49-F238E27FC236}">
                <a16:creationId xmlns:a16="http://schemas.microsoft.com/office/drawing/2014/main" id="{C0A61292-5A45-46BF-54DF-9017B73AA36F}"/>
              </a:ext>
            </a:extLst>
          </p:cNvPr>
          <p:cNvSpPr txBox="1"/>
          <p:nvPr/>
        </p:nvSpPr>
        <p:spPr>
          <a:xfrm>
            <a:off x="8999065" y="1327122"/>
            <a:ext cx="2279791"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(b) </a:t>
            </a:r>
            <a:r>
              <a:rPr lang="en-US" sz="1400" b="1" dirty="0" err="1">
                <a:latin typeface="Times New Roman" panose="02020603050405020304" pitchFamily="18" charset="0"/>
                <a:cs typeface="Times New Roman" panose="02020603050405020304" pitchFamily="18" charset="0"/>
              </a:rPr>
              <a:t>Orlova</a:t>
            </a:r>
            <a:r>
              <a:rPr lang="en-US" sz="1400" b="1" dirty="0">
                <a:latin typeface="Times New Roman" panose="02020603050405020304" pitchFamily="18" charset="0"/>
                <a:cs typeface="Times New Roman" panose="02020603050405020304" pitchFamily="18" charset="0"/>
              </a:rPr>
              <a:t> et al. </a:t>
            </a:r>
            <a:r>
              <a:rPr lang="en-US" sz="1400" b="1" dirty="0">
                <a:solidFill>
                  <a:schemeClr val="tx1"/>
                </a:solidFill>
                <a:latin typeface="Times New Roman" panose="02020603050405020304" pitchFamily="18" charset="0"/>
                <a:cs typeface="Times New Roman" panose="02020603050405020304" pitchFamily="18" charset="0"/>
              </a:rPr>
              <a:t>(Standard</a:t>
            </a:r>
            <a:r>
              <a:rPr lang="en-US" sz="1400" b="1" dirty="0">
                <a:latin typeface="Times New Roman" panose="02020603050405020304" pitchFamily="18" charset="0"/>
                <a:cs typeface="Times New Roman" panose="02020603050405020304" pitchFamily="18" charset="0"/>
              </a:rPr>
              <a:t>)</a:t>
            </a:r>
          </a:p>
          <a:p>
            <a:pPr algn="l"/>
            <a:r>
              <a:rPr lang="en-US" sz="1400" b="1" dirty="0">
                <a:solidFill>
                  <a:srgbClr val="FF0000"/>
                </a:solidFill>
                <a:latin typeface="Times New Roman" panose="02020603050405020304" pitchFamily="18" charset="0"/>
                <a:cs typeface="Times New Roman" panose="02020603050405020304" pitchFamily="18" charset="0"/>
              </a:rPr>
              <a:t>(c) </a:t>
            </a:r>
            <a:r>
              <a:rPr lang="en-US" sz="1400" b="1" dirty="0" err="1">
                <a:solidFill>
                  <a:srgbClr val="FF0000"/>
                </a:solidFill>
                <a:latin typeface="Times New Roman" panose="02020603050405020304" pitchFamily="18" charset="0"/>
                <a:cs typeface="Times New Roman" panose="02020603050405020304" pitchFamily="18" charset="0"/>
              </a:rPr>
              <a:t>Agapitove</a:t>
            </a:r>
            <a:r>
              <a:rPr lang="en-US" sz="1400" b="1" dirty="0">
                <a:solidFill>
                  <a:srgbClr val="FF0000"/>
                </a:solidFill>
                <a:latin typeface="Times New Roman" panose="02020603050405020304" pitchFamily="18" charset="0"/>
                <a:cs typeface="Times New Roman" panose="02020603050405020304" pitchFamily="18" charset="0"/>
              </a:rPr>
              <a:t> et al.</a:t>
            </a:r>
          </a:p>
        </p:txBody>
      </p:sp>
      <p:sp>
        <p:nvSpPr>
          <p:cNvPr id="9" name="TextBox 8">
            <a:extLst>
              <a:ext uri="{FF2B5EF4-FFF2-40B4-BE49-F238E27FC236}">
                <a16:creationId xmlns:a16="http://schemas.microsoft.com/office/drawing/2014/main" id="{3D87CF60-3E26-73D6-6B3A-7765D70EA586}"/>
              </a:ext>
            </a:extLst>
          </p:cNvPr>
          <p:cNvSpPr txBox="1"/>
          <p:nvPr/>
        </p:nvSpPr>
        <p:spPr>
          <a:xfrm>
            <a:off x="2257425" y="1543304"/>
            <a:ext cx="1068306" cy="338554"/>
          </a:xfrm>
          <a:prstGeom prst="rect">
            <a:avLst/>
          </a:prstGeom>
          <a:noFill/>
        </p:spPr>
        <p:txBody>
          <a:bodyPr wrap="none" rtlCol="0">
            <a:spAutoFit/>
          </a:bodyPr>
          <a:lstStyle/>
          <a:p>
            <a:pPr algn="l"/>
            <a:r>
              <a:rPr lang="en-US" sz="1600" i="1" dirty="0">
                <a:cs typeface="Times New Roman" panose="02020603050405020304" pitchFamily="18" charset="0"/>
              </a:rPr>
              <a:t>[Standard]</a:t>
            </a:r>
          </a:p>
        </p:txBody>
      </p:sp>
    </p:spTree>
    <p:extLst>
      <p:ext uri="{BB962C8B-B14F-4D97-AF65-F5344CB8AC3E}">
        <p14:creationId xmlns:p14="http://schemas.microsoft.com/office/powerpoint/2010/main" val="3227015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1043948-957A-693A-73EE-1CDF5E076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5267" y="873855"/>
            <a:ext cx="4711971" cy="3141314"/>
          </a:xfrm>
          <a:prstGeom prst="rect">
            <a:avLst/>
          </a:prstGeom>
        </p:spPr>
      </p:pic>
      <p:pic>
        <p:nvPicPr>
          <p:cNvPr id="5" name="그림 4" descr="텍스트, 필기구, 문구, 스크린샷이(가) 표시된 사진&#10;&#10;자동 생성된 설명">
            <a:extLst>
              <a:ext uri="{FF2B5EF4-FFF2-40B4-BE49-F238E27FC236}">
                <a16:creationId xmlns:a16="http://schemas.microsoft.com/office/drawing/2014/main" id="{56BFD4BD-1451-E28E-816B-BE8947897566}"/>
              </a:ext>
            </a:extLst>
          </p:cNvPr>
          <p:cNvPicPr>
            <a:picLocks noChangeAspect="1"/>
          </p:cNvPicPr>
          <p:nvPr/>
        </p:nvPicPr>
        <p:blipFill rotWithShape="1">
          <a:blip r:embed="rId3">
            <a:extLst>
              <a:ext uri="{28A0092B-C50C-407E-A947-70E740481C1C}">
                <a14:useLocalDpi xmlns:a14="http://schemas.microsoft.com/office/drawing/2010/main" val="0"/>
              </a:ext>
            </a:extLst>
          </a:blip>
          <a:srcRect b="28208"/>
          <a:stretch/>
        </p:blipFill>
        <p:spPr>
          <a:xfrm>
            <a:off x="165189" y="520573"/>
            <a:ext cx="6282628" cy="4510416"/>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638727"/>
          </a:xfrm>
        </p:spPr>
        <p:txBody>
          <a:bodyPr>
            <a:normAutofit/>
          </a:bodyPr>
          <a:lstStyle/>
          <a:p>
            <a:pPr algn="ctr"/>
            <a:r>
              <a:rPr lang="en-US" sz="3600" b="1" dirty="0">
                <a:latin typeface="Times New Roman" panose="02020603050405020304" pitchFamily="18" charset="0"/>
                <a:cs typeface="Times New Roman" panose="02020603050405020304" pitchFamily="18" charset="0"/>
              </a:rPr>
              <a:t>Results – 5. Hiss wave models</a:t>
            </a:r>
          </a:p>
        </p:txBody>
      </p:sp>
      <p:sp>
        <p:nvSpPr>
          <p:cNvPr id="3" name="슬라이드 번호 개체 틀 2">
            <a:extLst>
              <a:ext uri="{FF2B5EF4-FFF2-40B4-BE49-F238E27FC236}">
                <a16:creationId xmlns:a16="http://schemas.microsoft.com/office/drawing/2014/main" id="{06E388A2-C291-12F9-C414-C8E828DD86FE}"/>
              </a:ext>
            </a:extLst>
          </p:cNvPr>
          <p:cNvSpPr>
            <a:spLocks noGrp="1"/>
          </p:cNvSpPr>
          <p:nvPr>
            <p:ph type="sldNum" sz="quarter" idx="12"/>
          </p:nvPr>
        </p:nvSpPr>
        <p:spPr/>
        <p:txBody>
          <a:bodyPr/>
          <a:lstStyle/>
          <a:p>
            <a:r>
              <a:rPr lang="en-US" dirty="0"/>
              <a:t>10</a:t>
            </a:r>
          </a:p>
        </p:txBody>
      </p:sp>
      <p:sp>
        <p:nvSpPr>
          <p:cNvPr id="7" name="TextBox 6">
            <a:extLst>
              <a:ext uri="{FF2B5EF4-FFF2-40B4-BE49-F238E27FC236}">
                <a16:creationId xmlns:a16="http://schemas.microsoft.com/office/drawing/2014/main" id="{482B16DC-6097-DF21-A350-3BCF596526E6}"/>
              </a:ext>
            </a:extLst>
          </p:cNvPr>
          <p:cNvSpPr txBox="1"/>
          <p:nvPr/>
        </p:nvSpPr>
        <p:spPr>
          <a:xfrm>
            <a:off x="8999065" y="1327122"/>
            <a:ext cx="2279791" cy="738664"/>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(b) </a:t>
            </a:r>
            <a:r>
              <a:rPr lang="en-US" sz="1400" b="1" dirty="0" err="1">
                <a:latin typeface="Times New Roman" panose="02020603050405020304" pitchFamily="18" charset="0"/>
                <a:cs typeface="Times New Roman" panose="02020603050405020304" pitchFamily="18" charset="0"/>
              </a:rPr>
              <a:t>Orlova</a:t>
            </a:r>
            <a:r>
              <a:rPr lang="en-US" sz="1400" b="1" dirty="0">
                <a:latin typeface="Times New Roman" panose="02020603050405020304" pitchFamily="18" charset="0"/>
                <a:cs typeface="Times New Roman" panose="02020603050405020304" pitchFamily="18" charset="0"/>
              </a:rPr>
              <a:t> et al. </a:t>
            </a:r>
            <a:r>
              <a:rPr lang="en-US" sz="1400" b="1" dirty="0">
                <a:solidFill>
                  <a:schemeClr val="tx1"/>
                </a:solidFill>
                <a:latin typeface="Times New Roman" panose="02020603050405020304" pitchFamily="18" charset="0"/>
                <a:cs typeface="Times New Roman" panose="02020603050405020304" pitchFamily="18" charset="0"/>
              </a:rPr>
              <a:t>(Standard</a:t>
            </a:r>
            <a:r>
              <a:rPr lang="en-US" sz="1400" b="1" dirty="0">
                <a:latin typeface="Times New Roman" panose="02020603050405020304" pitchFamily="18" charset="0"/>
                <a:cs typeface="Times New Roman" panose="02020603050405020304" pitchFamily="18" charset="0"/>
              </a:rPr>
              <a:t>)</a:t>
            </a:r>
          </a:p>
          <a:p>
            <a:pPr algn="l"/>
            <a:r>
              <a:rPr lang="en-US" sz="1400" b="1" dirty="0">
                <a:solidFill>
                  <a:srgbClr val="FF0000"/>
                </a:solidFill>
                <a:latin typeface="Times New Roman" panose="02020603050405020304" pitchFamily="18" charset="0"/>
                <a:cs typeface="Times New Roman" panose="02020603050405020304" pitchFamily="18" charset="0"/>
              </a:rPr>
              <a:t>(c) </a:t>
            </a:r>
            <a:r>
              <a:rPr lang="en-US" sz="1400" b="1" dirty="0" err="1">
                <a:solidFill>
                  <a:srgbClr val="FF0000"/>
                </a:solidFill>
                <a:latin typeface="Times New Roman" panose="02020603050405020304" pitchFamily="18" charset="0"/>
                <a:cs typeface="Times New Roman" panose="02020603050405020304" pitchFamily="18" charset="0"/>
              </a:rPr>
              <a:t>Agapitove</a:t>
            </a:r>
            <a:r>
              <a:rPr lang="en-US" sz="1400" b="1" dirty="0">
                <a:solidFill>
                  <a:srgbClr val="FF0000"/>
                </a:solidFill>
                <a:latin typeface="Times New Roman" panose="02020603050405020304" pitchFamily="18" charset="0"/>
                <a:cs typeface="Times New Roman" panose="02020603050405020304" pitchFamily="18" charset="0"/>
              </a:rPr>
              <a:t> et al.</a:t>
            </a:r>
          </a:p>
          <a:p>
            <a:pPr algn="l"/>
            <a:r>
              <a:rPr lang="en-US" sz="1400" b="1" dirty="0">
                <a:solidFill>
                  <a:srgbClr val="00B050"/>
                </a:solidFill>
                <a:latin typeface="Times New Roman" panose="02020603050405020304" pitchFamily="18" charset="0"/>
                <a:cs typeface="Times New Roman" panose="02020603050405020304" pitchFamily="18" charset="0"/>
              </a:rPr>
              <a:t>(d) CRRES</a:t>
            </a:r>
            <a:endParaRPr lang="en-US" sz="14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C2A7074-A422-87C0-8A89-E3B497EF6215}"/>
              </a:ext>
            </a:extLst>
          </p:cNvPr>
          <p:cNvSpPr txBox="1"/>
          <p:nvPr/>
        </p:nvSpPr>
        <p:spPr>
          <a:xfrm>
            <a:off x="2257425" y="1543304"/>
            <a:ext cx="1068306" cy="338554"/>
          </a:xfrm>
          <a:prstGeom prst="rect">
            <a:avLst/>
          </a:prstGeom>
          <a:noFill/>
        </p:spPr>
        <p:txBody>
          <a:bodyPr wrap="none" rtlCol="0">
            <a:spAutoFit/>
          </a:bodyPr>
          <a:lstStyle/>
          <a:p>
            <a:pPr algn="l"/>
            <a:r>
              <a:rPr lang="en-US" sz="1600" i="1" dirty="0">
                <a:cs typeface="Times New Roman" panose="02020603050405020304" pitchFamily="18" charset="0"/>
              </a:rPr>
              <a:t>[Standard]</a:t>
            </a:r>
          </a:p>
        </p:txBody>
      </p:sp>
      <p:sp>
        <p:nvSpPr>
          <p:cNvPr id="11" name="직사각형 10">
            <a:extLst>
              <a:ext uri="{FF2B5EF4-FFF2-40B4-BE49-F238E27FC236}">
                <a16:creationId xmlns:a16="http://schemas.microsoft.com/office/drawing/2014/main" id="{767C3BDD-C9AD-987A-8648-9E89EB02572C}"/>
              </a:ext>
            </a:extLst>
          </p:cNvPr>
          <p:cNvSpPr/>
          <p:nvPr/>
        </p:nvSpPr>
        <p:spPr>
          <a:xfrm>
            <a:off x="1444346" y="3643003"/>
            <a:ext cx="883870" cy="16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8552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A4D5E738-0E4A-72C9-9703-01B41637A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9187" y="873855"/>
            <a:ext cx="4711971" cy="3141314"/>
          </a:xfrm>
          <a:prstGeom prst="rect">
            <a:avLst/>
          </a:prstGeom>
        </p:spPr>
      </p:pic>
      <p:pic>
        <p:nvPicPr>
          <p:cNvPr id="5" name="그림 4" descr="텍스트, 필기구, 문구, 연필이(가) 표시된 사진&#10;&#10;자동 생성된 설명">
            <a:extLst>
              <a:ext uri="{FF2B5EF4-FFF2-40B4-BE49-F238E27FC236}">
                <a16:creationId xmlns:a16="http://schemas.microsoft.com/office/drawing/2014/main" id="{76E97178-A263-9DC1-3739-95FBFE59A6B4}"/>
              </a:ext>
            </a:extLst>
          </p:cNvPr>
          <p:cNvPicPr>
            <a:picLocks noChangeAspect="1"/>
          </p:cNvPicPr>
          <p:nvPr/>
        </p:nvPicPr>
        <p:blipFill rotWithShape="1">
          <a:blip r:embed="rId3">
            <a:extLst>
              <a:ext uri="{28A0092B-C50C-407E-A947-70E740481C1C}">
                <a14:useLocalDpi xmlns:a14="http://schemas.microsoft.com/office/drawing/2010/main" val="0"/>
              </a:ext>
            </a:extLst>
          </a:blip>
          <a:srcRect b="12293"/>
          <a:stretch/>
        </p:blipFill>
        <p:spPr>
          <a:xfrm>
            <a:off x="171208" y="514564"/>
            <a:ext cx="6282628" cy="5510330"/>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638727"/>
          </a:xfrm>
        </p:spPr>
        <p:txBody>
          <a:bodyPr>
            <a:normAutofit/>
          </a:bodyPr>
          <a:lstStyle/>
          <a:p>
            <a:pPr algn="ctr"/>
            <a:r>
              <a:rPr lang="en-US" sz="3600" b="1" dirty="0">
                <a:latin typeface="Times New Roman" panose="02020603050405020304" pitchFamily="18" charset="0"/>
                <a:cs typeface="Times New Roman" panose="02020603050405020304" pitchFamily="18" charset="0"/>
              </a:rPr>
              <a:t>Results – 5. Hiss wave models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1501E1F-B74E-A0AC-1765-2B4BB319B321}"/>
                  </a:ext>
                </a:extLst>
              </p:cNvPr>
              <p:cNvSpPr txBox="1"/>
              <p:nvPr/>
            </p:nvSpPr>
            <p:spPr>
              <a:xfrm>
                <a:off x="954560" y="6075144"/>
                <a:ext cx="10746896"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(Simple model: </a:t>
                </a:r>
                <a14:m>
                  <m:oMath xmlns:m="http://schemas.openxmlformats.org/officeDocument/2006/math">
                    <m:r>
                      <a:rPr lang="en-US" b="1" i="1" smtClean="0">
                        <a:latin typeface="Cambria Math" panose="02040503050406030204" pitchFamily="18" charset="0"/>
                        <a:cs typeface="Times New Roman" panose="02020603050405020304" pitchFamily="18" charset="0"/>
                      </a:rPr>
                      <m:t>𝝉</m:t>
                    </m:r>
                    <m:r>
                      <a:rPr lang="en-US" b="1" i="1" smtClean="0">
                        <a:latin typeface="Cambria Math" panose="02040503050406030204" pitchFamily="18" charset="0"/>
                        <a:cs typeface="Times New Roman" panose="02020603050405020304" pitchFamily="18" charset="0"/>
                      </a:rPr>
                      <m:t>=</m:t>
                    </m:r>
                    <m:r>
                      <a:rPr lang="en-US" b="1" i="1" smtClean="0">
                        <a:latin typeface="Cambria Math" panose="02040503050406030204" pitchFamily="18" charset="0"/>
                        <a:cs typeface="Times New Roman" panose="02020603050405020304" pitchFamily="18" charset="0"/>
                      </a:rPr>
                      <m:t>𝟓</m:t>
                    </m:r>
                    <m:r>
                      <a:rPr lang="en-US" b="1" i="1" smtClean="0">
                        <a:latin typeface="Cambria Math" panose="02040503050406030204" pitchFamily="18" charset="0"/>
                        <a:cs typeface="Times New Roman" panose="02020603050405020304" pitchFamily="18" charset="0"/>
                      </a:rPr>
                      <m:t>/</m:t>
                    </m:r>
                    <m:r>
                      <a:rPr lang="en-US" b="1" i="1" smtClean="0">
                        <a:latin typeface="Cambria Math" panose="02040503050406030204" pitchFamily="18" charset="0"/>
                        <a:cs typeface="Times New Roman" panose="02020603050405020304" pitchFamily="18" charset="0"/>
                      </a:rPr>
                      <m:t>𝑲𝒑</m:t>
                    </m:r>
                  </m:oMath>
                </a14:m>
                <a:r>
                  <a:rPr lang="en-US" b="1" dirty="0">
                    <a:latin typeface="Times New Roman" panose="02020603050405020304" pitchFamily="18" charset="0"/>
                    <a:cs typeface="Times New Roman" panose="02020603050405020304" pitchFamily="18" charset="0"/>
                  </a:rPr>
                  <a:t>)</a:t>
                </a:r>
                <a:r>
                  <a:rPr lang="en-US" b="0" dirty="0">
                    <a:latin typeface="Times New Roman" panose="02020603050405020304" pitchFamily="18" charset="0"/>
                    <a:cs typeface="Times New Roman" panose="02020603050405020304" pitchFamily="18" charset="0"/>
                  </a:rPr>
                  <a:t> The best performance due to the strong reduction of PSD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Weak reduction </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a:latin typeface="Times New Roman" panose="02020603050405020304" pitchFamily="18" charset="0"/>
                    <a:cs typeface="Times New Roman" panose="02020603050405020304" pitchFamily="18" charset="0"/>
                  </a:rPr>
                  <a:t>Overestimated </a:t>
                </a:r>
                <a14:m>
                  <m:oMath xmlns:m="http://schemas.openxmlformats.org/officeDocument/2006/math">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𝐷</m:t>
                        </m:r>
                      </m:e>
                      <m:sub>
                        <m:r>
                          <a:rPr lang="en-US" b="0" i="1" smtClean="0">
                            <a:latin typeface="Cambria Math" panose="02040503050406030204" pitchFamily="18" charset="0"/>
                            <a:cs typeface="Times New Roman" panose="02020603050405020304" pitchFamily="18" charset="0"/>
                          </a:rPr>
                          <m:t>𝐿𝐿</m:t>
                        </m:r>
                      </m:sub>
                    </m:sSub>
                  </m:oMath>
                </a14:m>
                <a:r>
                  <a:rPr lang="en-US" dirty="0">
                    <a:latin typeface="Times New Roman" panose="02020603050405020304" pitchFamily="18" charset="0"/>
                    <a:cs typeface="Times New Roman" panose="02020603050405020304" pitchFamily="18" charset="0"/>
                  </a:rPr>
                  <a:t> ??</a:t>
                </a:r>
              </a:p>
            </p:txBody>
          </p:sp>
        </mc:Choice>
        <mc:Fallback xmlns="">
          <p:sp>
            <p:nvSpPr>
              <p:cNvPr id="6" name="TextBox 5">
                <a:extLst>
                  <a:ext uri="{FF2B5EF4-FFF2-40B4-BE49-F238E27FC236}">
                    <a16:creationId xmlns:a16="http://schemas.microsoft.com/office/drawing/2014/main" id="{31501E1F-B74E-A0AC-1765-2B4BB319B321}"/>
                  </a:ext>
                </a:extLst>
              </p:cNvPr>
              <p:cNvSpPr txBox="1">
                <a:spLocks noRot="1" noChangeAspect="1" noMove="1" noResize="1" noEditPoints="1" noAdjustHandles="1" noChangeArrowheads="1" noChangeShapeType="1" noTextEdit="1"/>
              </p:cNvSpPr>
              <p:nvPr/>
            </p:nvSpPr>
            <p:spPr>
              <a:xfrm>
                <a:off x="954560" y="6075144"/>
                <a:ext cx="10746896" cy="646331"/>
              </a:xfrm>
              <a:prstGeom prst="rect">
                <a:avLst/>
              </a:prstGeom>
              <a:blipFill>
                <a:blip r:embed="rId4"/>
                <a:stretch>
                  <a:fillRect l="-397" t="-5660" b="-14151"/>
                </a:stretch>
              </a:blipFill>
            </p:spPr>
            <p:txBody>
              <a:bodyPr/>
              <a:lstStyle/>
              <a:p>
                <a:r>
                  <a:rPr lang="en-US">
                    <a:noFill/>
                  </a:rPr>
                  <a:t> </a:t>
                </a:r>
              </a:p>
            </p:txBody>
          </p:sp>
        </mc:Fallback>
      </mc:AlternateContent>
      <p:sp>
        <p:nvSpPr>
          <p:cNvPr id="3" name="슬라이드 번호 개체 틀 2">
            <a:extLst>
              <a:ext uri="{FF2B5EF4-FFF2-40B4-BE49-F238E27FC236}">
                <a16:creationId xmlns:a16="http://schemas.microsoft.com/office/drawing/2014/main" id="{06E388A2-C291-12F9-C414-C8E828DD86FE}"/>
              </a:ext>
            </a:extLst>
          </p:cNvPr>
          <p:cNvSpPr>
            <a:spLocks noGrp="1"/>
          </p:cNvSpPr>
          <p:nvPr>
            <p:ph type="sldNum" sz="quarter" idx="12"/>
          </p:nvPr>
        </p:nvSpPr>
        <p:spPr/>
        <p:txBody>
          <a:bodyPr/>
          <a:lstStyle/>
          <a:p>
            <a:r>
              <a:rPr lang="en-US" dirty="0"/>
              <a:t>10</a:t>
            </a:r>
          </a:p>
        </p:txBody>
      </p:sp>
      <p:sp>
        <p:nvSpPr>
          <p:cNvPr id="7" name="TextBox 6">
            <a:extLst>
              <a:ext uri="{FF2B5EF4-FFF2-40B4-BE49-F238E27FC236}">
                <a16:creationId xmlns:a16="http://schemas.microsoft.com/office/drawing/2014/main" id="{CBDAF780-A812-B008-EDEC-5862A850A02B}"/>
              </a:ext>
            </a:extLst>
          </p:cNvPr>
          <p:cNvSpPr txBox="1"/>
          <p:nvPr/>
        </p:nvSpPr>
        <p:spPr>
          <a:xfrm>
            <a:off x="8999065" y="1327122"/>
            <a:ext cx="2523448" cy="95410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(b) </a:t>
            </a:r>
            <a:r>
              <a:rPr lang="en-US" sz="1400" b="1" dirty="0" err="1">
                <a:latin typeface="Times New Roman" panose="02020603050405020304" pitchFamily="18" charset="0"/>
                <a:cs typeface="Times New Roman" panose="02020603050405020304" pitchFamily="18" charset="0"/>
              </a:rPr>
              <a:t>Orlova</a:t>
            </a:r>
            <a:r>
              <a:rPr lang="en-US" sz="1400" b="1" dirty="0">
                <a:latin typeface="Times New Roman" panose="02020603050405020304" pitchFamily="18" charset="0"/>
                <a:cs typeface="Times New Roman" panose="02020603050405020304" pitchFamily="18" charset="0"/>
              </a:rPr>
              <a:t> et al. </a:t>
            </a:r>
            <a:r>
              <a:rPr lang="en-US" sz="1400" b="1" dirty="0">
                <a:solidFill>
                  <a:schemeClr val="tx1"/>
                </a:solidFill>
                <a:latin typeface="Times New Roman" panose="02020603050405020304" pitchFamily="18" charset="0"/>
                <a:cs typeface="Times New Roman" panose="02020603050405020304" pitchFamily="18" charset="0"/>
              </a:rPr>
              <a:t>(Standard</a:t>
            </a:r>
            <a:r>
              <a:rPr lang="en-US" sz="1400" b="1" dirty="0">
                <a:latin typeface="Times New Roman" panose="02020603050405020304" pitchFamily="18" charset="0"/>
                <a:cs typeface="Times New Roman" panose="02020603050405020304" pitchFamily="18" charset="0"/>
              </a:rPr>
              <a:t>)</a:t>
            </a:r>
          </a:p>
          <a:p>
            <a:pPr algn="l"/>
            <a:r>
              <a:rPr lang="en-US" sz="1400" b="1" dirty="0">
                <a:solidFill>
                  <a:srgbClr val="FF0000"/>
                </a:solidFill>
                <a:latin typeface="Times New Roman" panose="02020603050405020304" pitchFamily="18" charset="0"/>
                <a:cs typeface="Times New Roman" panose="02020603050405020304" pitchFamily="18" charset="0"/>
              </a:rPr>
              <a:t>(c) </a:t>
            </a:r>
            <a:r>
              <a:rPr lang="en-US" sz="1400" b="1" dirty="0" err="1">
                <a:solidFill>
                  <a:srgbClr val="FF0000"/>
                </a:solidFill>
                <a:latin typeface="Times New Roman" panose="02020603050405020304" pitchFamily="18" charset="0"/>
                <a:cs typeface="Times New Roman" panose="02020603050405020304" pitchFamily="18" charset="0"/>
              </a:rPr>
              <a:t>Agapitove</a:t>
            </a:r>
            <a:r>
              <a:rPr lang="en-US" sz="1400" b="1" dirty="0">
                <a:solidFill>
                  <a:srgbClr val="FF0000"/>
                </a:solidFill>
                <a:latin typeface="Times New Roman" panose="02020603050405020304" pitchFamily="18" charset="0"/>
                <a:cs typeface="Times New Roman" panose="02020603050405020304" pitchFamily="18" charset="0"/>
              </a:rPr>
              <a:t> et al.</a:t>
            </a:r>
          </a:p>
          <a:p>
            <a:pPr algn="l"/>
            <a:r>
              <a:rPr lang="en-US" sz="1400" b="1" dirty="0">
                <a:solidFill>
                  <a:srgbClr val="00B050"/>
                </a:solidFill>
                <a:latin typeface="Times New Roman" panose="02020603050405020304" pitchFamily="18" charset="0"/>
                <a:cs typeface="Times New Roman" panose="02020603050405020304" pitchFamily="18" charset="0"/>
              </a:rPr>
              <a:t>(d) CRRES</a:t>
            </a:r>
            <a:br>
              <a:rPr lang="en-US" sz="1400" b="1" dirty="0">
                <a:solidFill>
                  <a:srgbClr val="00B050"/>
                </a:solidFill>
                <a:latin typeface="Times New Roman" panose="02020603050405020304" pitchFamily="18" charset="0"/>
                <a:cs typeface="Times New Roman" panose="02020603050405020304" pitchFamily="18" charset="0"/>
              </a:rPr>
            </a:br>
            <a:r>
              <a:rPr lang="en-US" sz="1400" b="1" dirty="0">
                <a:solidFill>
                  <a:srgbClr val="0070C0"/>
                </a:solidFill>
                <a:latin typeface="Times New Roman" panose="02020603050405020304" pitchFamily="18" charset="0"/>
                <a:cs typeface="Times New Roman" panose="02020603050405020304" pitchFamily="18" charset="0"/>
              </a:rPr>
              <a:t>(e) Simple model (</a:t>
            </a:r>
            <a:r>
              <a:rPr lang="en-US" sz="1400" b="1" dirty="0" err="1">
                <a:solidFill>
                  <a:srgbClr val="0070C0"/>
                </a:solidFill>
                <a:latin typeface="Times New Roman" panose="02020603050405020304" pitchFamily="18" charset="0"/>
                <a:cs typeface="Times New Roman" panose="02020603050405020304" pitchFamily="18" charset="0"/>
              </a:rPr>
              <a:t>Shpits</a:t>
            </a:r>
            <a:r>
              <a:rPr lang="en-US" sz="1400" b="1" dirty="0">
                <a:solidFill>
                  <a:srgbClr val="0070C0"/>
                </a:solidFill>
                <a:latin typeface="Times New Roman" panose="02020603050405020304" pitchFamily="18" charset="0"/>
                <a:cs typeface="Times New Roman" panose="02020603050405020304" pitchFamily="18" charset="0"/>
              </a:rPr>
              <a:t> et al.)</a:t>
            </a:r>
          </a:p>
        </p:txBody>
      </p:sp>
      <p:sp>
        <p:nvSpPr>
          <p:cNvPr id="9" name="TextBox 8">
            <a:extLst>
              <a:ext uri="{FF2B5EF4-FFF2-40B4-BE49-F238E27FC236}">
                <a16:creationId xmlns:a16="http://schemas.microsoft.com/office/drawing/2014/main" id="{1CE5DA63-BED0-064E-C0B5-F3439AE7F400}"/>
              </a:ext>
            </a:extLst>
          </p:cNvPr>
          <p:cNvSpPr txBox="1"/>
          <p:nvPr/>
        </p:nvSpPr>
        <p:spPr>
          <a:xfrm>
            <a:off x="2257425" y="1543304"/>
            <a:ext cx="1068306" cy="338554"/>
          </a:xfrm>
          <a:prstGeom prst="rect">
            <a:avLst/>
          </a:prstGeom>
          <a:noFill/>
        </p:spPr>
        <p:txBody>
          <a:bodyPr wrap="none" rtlCol="0">
            <a:spAutoFit/>
          </a:bodyPr>
          <a:lstStyle/>
          <a:p>
            <a:pPr algn="l"/>
            <a:r>
              <a:rPr lang="en-US" sz="1600" i="1" dirty="0">
                <a:cs typeface="Times New Roman" panose="02020603050405020304" pitchFamily="18" charset="0"/>
              </a:rPr>
              <a:t>[Standard]</a:t>
            </a:r>
          </a:p>
        </p:txBody>
      </p:sp>
      <p:sp>
        <p:nvSpPr>
          <p:cNvPr id="4" name="직사각형 3">
            <a:extLst>
              <a:ext uri="{FF2B5EF4-FFF2-40B4-BE49-F238E27FC236}">
                <a16:creationId xmlns:a16="http://schemas.microsoft.com/office/drawing/2014/main" id="{21E4B84A-4583-B997-0D3C-0CCAB636A5BE}"/>
              </a:ext>
            </a:extLst>
          </p:cNvPr>
          <p:cNvSpPr/>
          <p:nvPr/>
        </p:nvSpPr>
        <p:spPr>
          <a:xfrm>
            <a:off x="1444346" y="3643003"/>
            <a:ext cx="883870" cy="16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6436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647700"/>
          </a:xfrm>
        </p:spPr>
        <p:txBody>
          <a:bodyPr>
            <a:noAutofit/>
          </a:bodyPr>
          <a:lstStyle/>
          <a:p>
            <a:pPr algn="ctr"/>
            <a:r>
              <a:rPr lang="en-US" sz="3600" b="1" dirty="0">
                <a:latin typeface="Times New Roman" panose="02020603050405020304" pitchFamily="18" charset="0"/>
                <a:cs typeface="Times New Roman" panose="02020603050405020304" pitchFamily="18" charset="0"/>
              </a:rPr>
              <a:t>Results – 6. Chorus wave models</a:t>
            </a:r>
          </a:p>
        </p:txBody>
      </p:sp>
      <p:pic>
        <p:nvPicPr>
          <p:cNvPr id="5" name="그림 4">
            <a:extLst>
              <a:ext uri="{FF2B5EF4-FFF2-40B4-BE49-F238E27FC236}">
                <a16:creationId xmlns:a16="http://schemas.microsoft.com/office/drawing/2014/main" id="{F81E883B-96CE-0C69-C508-ADC90F2382C1}"/>
              </a:ext>
            </a:extLst>
          </p:cNvPr>
          <p:cNvPicPr>
            <a:picLocks noChangeAspect="1"/>
          </p:cNvPicPr>
          <p:nvPr/>
        </p:nvPicPr>
        <p:blipFill>
          <a:blip r:embed="rId2"/>
          <a:stretch>
            <a:fillRect/>
          </a:stretch>
        </p:blipFill>
        <p:spPr>
          <a:xfrm>
            <a:off x="3124200" y="647700"/>
            <a:ext cx="5943600" cy="475615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960E202-6A8E-0F65-9232-6C271A763465}"/>
                  </a:ext>
                </a:extLst>
              </p:cNvPr>
              <p:cNvSpPr txBox="1"/>
              <p:nvPr/>
            </p:nvSpPr>
            <p:spPr>
              <a:xfrm>
                <a:off x="1263619" y="5563969"/>
                <a:ext cx="10514353" cy="646331"/>
              </a:xfrm>
              <a:prstGeom prst="rect">
                <a:avLst/>
              </a:prstGeom>
              <a:noFill/>
            </p:spPr>
            <p:txBody>
              <a:bodyPr wrap="none" rtlCol="0">
                <a:spAutoFit/>
              </a:bodyPr>
              <a:lstStyle/>
              <a:p>
                <a:pPr marL="285750" indent="-285750" algn="l">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The chorus model from Wang et al. </a:t>
                </a:r>
                <a:r>
                  <a:rPr lang="en-US" dirty="0">
                    <a:latin typeface="Times New Roman" panose="02020603050405020304" pitchFamily="18" charset="0"/>
                    <a:cs typeface="Times New Roman" panose="02020603050405020304" pitchFamily="18" charset="0"/>
                  </a:rPr>
                  <a:t>shows the </a:t>
                </a:r>
                <a14:m>
                  <m:oMath xmlns:m="http://schemas.openxmlformats.org/officeDocument/2006/math">
                    <m:r>
                      <a:rPr lang="en-US" i="1" dirty="0" smtClean="0">
                        <a:latin typeface="Cambria Math" panose="02040503050406030204" pitchFamily="18" charset="0"/>
                        <a:cs typeface="Times New Roman" panose="02020603050405020304" pitchFamily="18" charset="0"/>
                      </a:rPr>
                      <m:t>𝐾𝑝</m:t>
                    </m:r>
                    <m:r>
                      <a:rPr lang="en-US" i="1" dirty="0" smtClean="0">
                        <a:latin typeface="Cambria Math" panose="02040503050406030204" pitchFamily="18" charset="0"/>
                        <a:cs typeface="Times New Roman" panose="02020603050405020304" pitchFamily="18" charset="0"/>
                      </a:rPr>
                      <m:t>− </m:t>
                    </m:r>
                  </m:oMath>
                </a14:m>
                <a:r>
                  <a:rPr lang="en-US" dirty="0">
                    <a:latin typeface="Times New Roman" panose="02020603050405020304" pitchFamily="18" charset="0"/>
                    <a:cs typeface="Times New Roman" panose="02020603050405020304" pitchFamily="18" charset="0"/>
                  </a:rPr>
                  <a:t>dependent amplitude of LB chorus up to 60 </a:t>
                </a:r>
                <a:r>
                  <a:rPr lang="en-US" dirty="0" err="1">
                    <a:latin typeface="Times New Roman" panose="02020603050405020304" pitchFamily="18" charset="0"/>
                    <a:cs typeface="Times New Roman" panose="02020603050405020304" pitchFamily="18" charset="0"/>
                  </a:rPr>
                  <a:t>pT</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while </a:t>
                </a:r>
                <a:r>
                  <a:rPr lang="en-US" b="1" dirty="0">
                    <a:latin typeface="Times New Roman" panose="02020603050405020304" pitchFamily="18" charset="0"/>
                    <a:cs typeface="Times New Roman" panose="02020603050405020304" pitchFamily="18" charset="0"/>
                  </a:rPr>
                  <a:t>CRRES statistical wave model </a:t>
                </a:r>
                <a:r>
                  <a:rPr lang="en-US" dirty="0">
                    <a:latin typeface="Times New Roman" panose="02020603050405020304" pitchFamily="18" charset="0"/>
                    <a:cs typeface="Times New Roman" panose="02020603050405020304" pitchFamily="18" charset="0"/>
                  </a:rPr>
                  <a:t>has a </a:t>
                </a:r>
                <a14:m>
                  <m:oMath xmlns:m="http://schemas.openxmlformats.org/officeDocument/2006/math">
                    <m:r>
                      <a:rPr lang="en-US" i="1" dirty="0" smtClean="0">
                        <a:latin typeface="Cambria Math" panose="02040503050406030204" pitchFamily="18" charset="0"/>
                        <a:cs typeface="Times New Roman" panose="02020603050405020304" pitchFamily="18" charset="0"/>
                      </a:rPr>
                      <m:t>𝐴𝐸</m:t>
                    </m:r>
                    <m:r>
                      <a:rPr lang="en-US" i="1" dirty="0" smtClean="0">
                        <a:latin typeface="Cambria Math" panose="02040503050406030204" pitchFamily="18" charset="0"/>
                        <a:cs typeface="Times New Roman" panose="02020603050405020304" pitchFamily="18" charset="0"/>
                      </a:rPr>
                      <m:t>− </m:t>
                    </m:r>
                  </m:oMath>
                </a14:m>
                <a:r>
                  <a:rPr lang="en-US" dirty="0">
                    <a:latin typeface="Times New Roman" panose="02020603050405020304" pitchFamily="18" charset="0"/>
                    <a:cs typeface="Times New Roman" panose="02020603050405020304" pitchFamily="18" charset="0"/>
                  </a:rPr>
                  <a:t>dependency with the limited wave amplitude up to 30 </a:t>
                </a:r>
                <a:r>
                  <a:rPr lang="en-US" dirty="0" err="1">
                    <a:latin typeface="Times New Roman" panose="02020603050405020304" pitchFamily="18" charset="0"/>
                    <a:cs typeface="Times New Roman" panose="02020603050405020304" pitchFamily="18" charset="0"/>
                  </a:rPr>
                  <a:t>pT.</a:t>
                </a:r>
                <a:endParaRPr lang="en-US" dirty="0">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D960E202-6A8E-0F65-9232-6C271A763465}"/>
                  </a:ext>
                </a:extLst>
              </p:cNvPr>
              <p:cNvSpPr txBox="1">
                <a:spLocks noRot="1" noChangeAspect="1" noMove="1" noResize="1" noEditPoints="1" noAdjustHandles="1" noChangeArrowheads="1" noChangeShapeType="1" noTextEdit="1"/>
              </p:cNvSpPr>
              <p:nvPr/>
            </p:nvSpPr>
            <p:spPr>
              <a:xfrm>
                <a:off x="1263619" y="5563969"/>
                <a:ext cx="10514353" cy="646331"/>
              </a:xfrm>
              <a:prstGeom prst="rect">
                <a:avLst/>
              </a:prstGeom>
              <a:blipFill>
                <a:blip r:embed="rId3"/>
                <a:stretch>
                  <a:fillRect l="-348" t="-5660" b="-14151"/>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8392BBDA-ED39-42B0-CF4A-61B0D539E396}"/>
              </a:ext>
            </a:extLst>
          </p:cNvPr>
          <p:cNvSpPr txBox="1"/>
          <p:nvPr/>
        </p:nvSpPr>
        <p:spPr>
          <a:xfrm>
            <a:off x="4105054" y="1454150"/>
            <a:ext cx="1572482" cy="338554"/>
          </a:xfrm>
          <a:prstGeom prst="rect">
            <a:avLst/>
          </a:prstGeom>
          <a:noFill/>
        </p:spPr>
        <p:txBody>
          <a:bodyPr wrap="none" rtlCol="0">
            <a:spAutoFit/>
          </a:bodyPr>
          <a:lstStyle/>
          <a:p>
            <a:pPr algn="l"/>
            <a:r>
              <a:rPr lang="en-US" sz="1600" u="sng" dirty="0">
                <a:latin typeface="Times New Roman" panose="02020603050405020304" pitchFamily="18" charset="0"/>
                <a:cs typeface="Times New Roman" panose="02020603050405020304" pitchFamily="18" charset="0"/>
              </a:rPr>
              <a:t>Wang et al. 2019</a:t>
            </a:r>
          </a:p>
        </p:txBody>
      </p:sp>
      <p:cxnSp>
        <p:nvCxnSpPr>
          <p:cNvPr id="7" name="직선 화살표 연결선 6">
            <a:extLst>
              <a:ext uri="{FF2B5EF4-FFF2-40B4-BE49-F238E27FC236}">
                <a16:creationId xmlns:a16="http://schemas.microsoft.com/office/drawing/2014/main" id="{4E258C1C-BF58-D139-C711-0735B7F11436}"/>
              </a:ext>
            </a:extLst>
          </p:cNvPr>
          <p:cNvCxnSpPr>
            <a:cxnSpLocks/>
          </p:cNvCxnSpPr>
          <p:nvPr/>
        </p:nvCxnSpPr>
        <p:spPr>
          <a:xfrm>
            <a:off x="4891295" y="1721366"/>
            <a:ext cx="452230" cy="3455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슬라이드 번호 개체 틀 5">
            <a:extLst>
              <a:ext uri="{FF2B5EF4-FFF2-40B4-BE49-F238E27FC236}">
                <a16:creationId xmlns:a16="http://schemas.microsoft.com/office/drawing/2014/main" id="{CC1682A7-0F0A-2E62-7BDC-4F909E19C4A5}"/>
              </a:ext>
            </a:extLst>
          </p:cNvPr>
          <p:cNvSpPr>
            <a:spLocks noGrp="1"/>
          </p:cNvSpPr>
          <p:nvPr>
            <p:ph type="sldNum" sz="quarter" idx="12"/>
          </p:nvPr>
        </p:nvSpPr>
        <p:spPr/>
        <p:txBody>
          <a:bodyPr/>
          <a:lstStyle/>
          <a:p>
            <a:r>
              <a:rPr lang="en-US" dirty="0"/>
              <a:t>11</a:t>
            </a:r>
          </a:p>
        </p:txBody>
      </p:sp>
    </p:spTree>
    <p:extLst>
      <p:ext uri="{BB962C8B-B14F-4D97-AF65-F5344CB8AC3E}">
        <p14:creationId xmlns:p14="http://schemas.microsoft.com/office/powerpoint/2010/main" val="2287451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a:extLst>
              <a:ext uri="{FF2B5EF4-FFF2-40B4-BE49-F238E27FC236}">
                <a16:creationId xmlns:a16="http://schemas.microsoft.com/office/drawing/2014/main" id="{7FBDCF5E-4307-2CE9-679E-E2A4441AD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528" y="873855"/>
            <a:ext cx="4711971" cy="3141314"/>
          </a:xfrm>
          <a:prstGeom prst="rect">
            <a:avLst/>
          </a:prstGeom>
        </p:spPr>
      </p:pic>
      <p:pic>
        <p:nvPicPr>
          <p:cNvPr id="20" name="그림 19">
            <a:extLst>
              <a:ext uri="{FF2B5EF4-FFF2-40B4-BE49-F238E27FC236}">
                <a16:creationId xmlns:a16="http://schemas.microsoft.com/office/drawing/2014/main" id="{ABF2AC6F-11D2-180D-14BB-D75E30A8B796}"/>
              </a:ext>
            </a:extLst>
          </p:cNvPr>
          <p:cNvPicPr>
            <a:picLocks noChangeAspect="1"/>
          </p:cNvPicPr>
          <p:nvPr/>
        </p:nvPicPr>
        <p:blipFill rotWithShape="1">
          <a:blip r:embed="rId3">
            <a:extLst>
              <a:ext uri="{28A0092B-C50C-407E-A947-70E740481C1C}">
                <a14:useLocalDpi xmlns:a14="http://schemas.microsoft.com/office/drawing/2010/main" val="0"/>
              </a:ext>
            </a:extLst>
          </a:blip>
          <a:srcRect b="59320"/>
          <a:stretch/>
        </p:blipFill>
        <p:spPr>
          <a:xfrm>
            <a:off x="123584" y="485881"/>
            <a:ext cx="6910891" cy="2811353"/>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647700"/>
          </a:xfrm>
        </p:spPr>
        <p:txBody>
          <a:bodyPr>
            <a:noAutofit/>
          </a:bodyPr>
          <a:lstStyle/>
          <a:p>
            <a:pPr algn="ctr"/>
            <a:r>
              <a:rPr lang="en-US" sz="3600" b="1" dirty="0">
                <a:latin typeface="Times New Roman" panose="02020603050405020304" pitchFamily="18" charset="0"/>
                <a:cs typeface="Times New Roman" panose="02020603050405020304" pitchFamily="18" charset="0"/>
              </a:rPr>
              <a:t>Results – 6. Chorus wave models</a:t>
            </a:r>
          </a:p>
        </p:txBody>
      </p:sp>
      <p:sp>
        <p:nvSpPr>
          <p:cNvPr id="5" name="TextBox 4">
            <a:extLst>
              <a:ext uri="{FF2B5EF4-FFF2-40B4-BE49-F238E27FC236}">
                <a16:creationId xmlns:a16="http://schemas.microsoft.com/office/drawing/2014/main" id="{B73B8F0E-17EC-9BAE-9293-C2730319BF4C}"/>
              </a:ext>
            </a:extLst>
          </p:cNvPr>
          <p:cNvSpPr txBox="1"/>
          <p:nvPr/>
        </p:nvSpPr>
        <p:spPr>
          <a:xfrm>
            <a:off x="1079242" y="5259487"/>
            <a:ext cx="8122288" cy="369332"/>
          </a:xfrm>
          <a:prstGeom prst="rect">
            <a:avLst/>
          </a:prstGeom>
          <a:noFill/>
        </p:spPr>
        <p:txBody>
          <a:bodyPr wrap="none" rtlCol="0">
            <a:spAutoFit/>
          </a:bodyPr>
          <a:lstStyle/>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(Chorus model from </a:t>
            </a:r>
            <a:r>
              <a:rPr lang="en-US" b="1" i="1" dirty="0">
                <a:latin typeface="Times New Roman" panose="02020603050405020304" pitchFamily="18" charset="0"/>
                <a:cs typeface="Times New Roman" panose="02020603050405020304" pitchFamily="18" charset="0"/>
              </a:rPr>
              <a:t>Wang et al. (2019)</a:t>
            </a:r>
            <a:r>
              <a:rPr lang="en-US" b="1" dirty="0">
                <a:latin typeface="Times New Roman" panose="02020603050405020304" pitchFamily="18" charset="0"/>
                <a:cs typeface="Times New Roman" panose="02020603050405020304" pitchFamily="18" charset="0"/>
              </a:rPr>
              <a:t>)</a:t>
            </a:r>
            <a:r>
              <a:rPr lang="en-US" b="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Stronger wave power </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b="0" dirty="0">
                <a:latin typeface="Times New Roman" panose="02020603050405020304" pitchFamily="18" charset="0"/>
                <a:cs typeface="Times New Roman" panose="02020603050405020304" pitchFamily="18" charset="0"/>
              </a:rPr>
              <a:t>Enhanced PSD</a:t>
            </a:r>
          </a:p>
        </p:txBody>
      </p:sp>
      <p:sp>
        <p:nvSpPr>
          <p:cNvPr id="3" name="슬라이드 번호 개체 틀 2">
            <a:extLst>
              <a:ext uri="{FF2B5EF4-FFF2-40B4-BE49-F238E27FC236}">
                <a16:creationId xmlns:a16="http://schemas.microsoft.com/office/drawing/2014/main" id="{C95FEF53-9D47-6E05-7E03-65F4F2BEBF99}"/>
              </a:ext>
            </a:extLst>
          </p:cNvPr>
          <p:cNvSpPr>
            <a:spLocks noGrp="1"/>
          </p:cNvSpPr>
          <p:nvPr>
            <p:ph type="sldNum" sz="quarter" idx="12"/>
          </p:nvPr>
        </p:nvSpPr>
        <p:spPr/>
        <p:txBody>
          <a:bodyPr/>
          <a:lstStyle/>
          <a:p>
            <a:r>
              <a:rPr lang="en-US" dirty="0"/>
              <a:t>12</a:t>
            </a:r>
          </a:p>
        </p:txBody>
      </p:sp>
      <p:sp>
        <p:nvSpPr>
          <p:cNvPr id="7" name="TextBox 6">
            <a:extLst>
              <a:ext uri="{FF2B5EF4-FFF2-40B4-BE49-F238E27FC236}">
                <a16:creationId xmlns:a16="http://schemas.microsoft.com/office/drawing/2014/main" id="{7DFF9069-A3FE-6305-6AF7-25CFD2B1C3C2}"/>
              </a:ext>
            </a:extLst>
          </p:cNvPr>
          <p:cNvSpPr txBox="1"/>
          <p:nvPr/>
        </p:nvSpPr>
        <p:spPr>
          <a:xfrm>
            <a:off x="9358988" y="1367197"/>
            <a:ext cx="2186496"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(b) Wang et al. </a:t>
            </a:r>
            <a:r>
              <a:rPr lang="en-US" sz="1400" b="1" dirty="0">
                <a:solidFill>
                  <a:schemeClr val="tx1"/>
                </a:solidFill>
                <a:latin typeface="Times New Roman" panose="02020603050405020304" pitchFamily="18" charset="0"/>
                <a:cs typeface="Times New Roman" panose="02020603050405020304" pitchFamily="18" charset="0"/>
              </a:rPr>
              <a:t>(Standard</a:t>
            </a:r>
            <a:r>
              <a:rPr lang="en-US" sz="14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114AA7B7-DFA6-C424-C7D0-FD262F4D0942}"/>
              </a:ext>
            </a:extLst>
          </p:cNvPr>
          <p:cNvSpPr txBox="1"/>
          <p:nvPr/>
        </p:nvSpPr>
        <p:spPr>
          <a:xfrm>
            <a:off x="2343150" y="1629029"/>
            <a:ext cx="1068306" cy="338554"/>
          </a:xfrm>
          <a:prstGeom prst="rect">
            <a:avLst/>
          </a:prstGeom>
          <a:noFill/>
        </p:spPr>
        <p:txBody>
          <a:bodyPr wrap="none" rtlCol="0">
            <a:spAutoFit/>
          </a:bodyPr>
          <a:lstStyle/>
          <a:p>
            <a:pPr algn="l"/>
            <a:r>
              <a:rPr lang="en-US" sz="1600" i="1" dirty="0">
                <a:cs typeface="Times New Roman" panose="02020603050405020304" pitchFamily="18" charset="0"/>
              </a:rPr>
              <a:t>[Standard]</a:t>
            </a:r>
          </a:p>
        </p:txBody>
      </p:sp>
    </p:spTree>
    <p:extLst>
      <p:ext uri="{BB962C8B-B14F-4D97-AF65-F5344CB8AC3E}">
        <p14:creationId xmlns:p14="http://schemas.microsoft.com/office/powerpoint/2010/main" val="3950456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7ADB4DF5-CCA6-FDC1-9FA3-C3DE3B48C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7199" y="875456"/>
            <a:ext cx="4711971" cy="3141314"/>
          </a:xfrm>
          <a:prstGeom prst="rect">
            <a:avLst/>
          </a:prstGeom>
        </p:spPr>
      </p:pic>
      <p:pic>
        <p:nvPicPr>
          <p:cNvPr id="18" name="그림 17">
            <a:extLst>
              <a:ext uri="{FF2B5EF4-FFF2-40B4-BE49-F238E27FC236}">
                <a16:creationId xmlns:a16="http://schemas.microsoft.com/office/drawing/2014/main" id="{DD68EBE1-F0A9-5460-B3BE-F0B6817A8912}"/>
              </a:ext>
            </a:extLst>
          </p:cNvPr>
          <p:cNvPicPr>
            <a:picLocks noChangeAspect="1"/>
          </p:cNvPicPr>
          <p:nvPr/>
        </p:nvPicPr>
        <p:blipFill rotWithShape="1">
          <a:blip r:embed="rId3">
            <a:extLst>
              <a:ext uri="{28A0092B-C50C-407E-A947-70E740481C1C}">
                <a14:useLocalDpi xmlns:a14="http://schemas.microsoft.com/office/drawing/2010/main" val="0"/>
              </a:ext>
            </a:extLst>
          </a:blip>
          <a:srcRect b="43039"/>
          <a:stretch/>
        </p:blipFill>
        <p:spPr>
          <a:xfrm>
            <a:off x="123584" y="486928"/>
            <a:ext cx="6910891" cy="3936500"/>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647700"/>
          </a:xfrm>
        </p:spPr>
        <p:txBody>
          <a:bodyPr>
            <a:noAutofit/>
          </a:bodyPr>
          <a:lstStyle/>
          <a:p>
            <a:pPr algn="ctr"/>
            <a:r>
              <a:rPr lang="en-US" sz="3600" b="1" dirty="0">
                <a:latin typeface="Times New Roman" panose="02020603050405020304" pitchFamily="18" charset="0"/>
                <a:cs typeface="Times New Roman" panose="02020603050405020304" pitchFamily="18" charset="0"/>
              </a:rPr>
              <a:t>Results – 6. Chorus wave models</a:t>
            </a:r>
          </a:p>
        </p:txBody>
      </p:sp>
      <p:sp>
        <p:nvSpPr>
          <p:cNvPr id="5" name="TextBox 4">
            <a:extLst>
              <a:ext uri="{FF2B5EF4-FFF2-40B4-BE49-F238E27FC236}">
                <a16:creationId xmlns:a16="http://schemas.microsoft.com/office/drawing/2014/main" id="{B73B8F0E-17EC-9BAE-9293-C2730319BF4C}"/>
              </a:ext>
            </a:extLst>
          </p:cNvPr>
          <p:cNvSpPr txBox="1"/>
          <p:nvPr/>
        </p:nvSpPr>
        <p:spPr>
          <a:xfrm>
            <a:off x="1079242" y="5259487"/>
            <a:ext cx="10238700" cy="646331"/>
          </a:xfrm>
          <a:prstGeom prst="rect">
            <a:avLst/>
          </a:prstGeom>
          <a:noFill/>
        </p:spPr>
        <p:txBody>
          <a:bodyPr wrap="none" rtlCol="0">
            <a:spAutoFit/>
          </a:bodyPr>
          <a:lstStyle/>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(Chorus model from </a:t>
            </a:r>
            <a:r>
              <a:rPr lang="en-US" b="1" i="1" dirty="0">
                <a:latin typeface="Times New Roman" panose="02020603050405020304" pitchFamily="18" charset="0"/>
                <a:cs typeface="Times New Roman" panose="02020603050405020304" pitchFamily="18" charset="0"/>
              </a:rPr>
              <a:t>Wang et al. (2019)</a:t>
            </a:r>
            <a:r>
              <a:rPr lang="en-US" b="1" dirty="0">
                <a:latin typeface="Times New Roman" panose="02020603050405020304" pitchFamily="18" charset="0"/>
                <a:cs typeface="Times New Roman" panose="02020603050405020304" pitchFamily="18" charset="0"/>
              </a:rPr>
              <a:t>)</a:t>
            </a:r>
            <a:r>
              <a:rPr lang="en-US" b="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Stronger wave power </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b="0" dirty="0">
                <a:latin typeface="Times New Roman" panose="02020603050405020304" pitchFamily="18" charset="0"/>
                <a:cs typeface="Times New Roman" panose="02020603050405020304" pitchFamily="18" charset="0"/>
              </a:rPr>
              <a:t>Enhanced PSD</a:t>
            </a: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CRRES</a:t>
            </a:r>
            <a:r>
              <a:rPr lang="en-US" dirty="0">
                <a:latin typeface="Times New Roman" panose="02020603050405020304" pitchFamily="18" charset="0"/>
                <a:cs typeface="Times New Roman" panose="02020603050405020304" pitchFamily="18" charset="0"/>
              </a:rPr>
              <a:t> statistical wave model have relatively weaker wave power for chorus waves as well as hiss wave.</a:t>
            </a:r>
          </a:p>
        </p:txBody>
      </p:sp>
      <p:sp>
        <p:nvSpPr>
          <p:cNvPr id="3" name="슬라이드 번호 개체 틀 2">
            <a:extLst>
              <a:ext uri="{FF2B5EF4-FFF2-40B4-BE49-F238E27FC236}">
                <a16:creationId xmlns:a16="http://schemas.microsoft.com/office/drawing/2014/main" id="{C95FEF53-9D47-6E05-7E03-65F4F2BEBF99}"/>
              </a:ext>
            </a:extLst>
          </p:cNvPr>
          <p:cNvSpPr>
            <a:spLocks noGrp="1"/>
          </p:cNvSpPr>
          <p:nvPr>
            <p:ph type="sldNum" sz="quarter" idx="12"/>
          </p:nvPr>
        </p:nvSpPr>
        <p:spPr/>
        <p:txBody>
          <a:bodyPr/>
          <a:lstStyle/>
          <a:p>
            <a:r>
              <a:rPr lang="en-US" dirty="0"/>
              <a:t>12</a:t>
            </a:r>
          </a:p>
        </p:txBody>
      </p:sp>
      <p:sp>
        <p:nvSpPr>
          <p:cNvPr id="7" name="TextBox 6">
            <a:extLst>
              <a:ext uri="{FF2B5EF4-FFF2-40B4-BE49-F238E27FC236}">
                <a16:creationId xmlns:a16="http://schemas.microsoft.com/office/drawing/2014/main" id="{66B34011-74F3-3FFC-280C-9B837F9647F5}"/>
              </a:ext>
            </a:extLst>
          </p:cNvPr>
          <p:cNvSpPr txBox="1"/>
          <p:nvPr/>
        </p:nvSpPr>
        <p:spPr>
          <a:xfrm>
            <a:off x="9358988" y="1367197"/>
            <a:ext cx="2186496"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(b) Wang et al. </a:t>
            </a:r>
            <a:r>
              <a:rPr lang="en-US" sz="1400" b="1" dirty="0">
                <a:solidFill>
                  <a:schemeClr val="tx1"/>
                </a:solidFill>
                <a:latin typeface="Times New Roman" panose="02020603050405020304" pitchFamily="18" charset="0"/>
                <a:cs typeface="Times New Roman" panose="02020603050405020304" pitchFamily="18" charset="0"/>
              </a:rPr>
              <a:t>(Standard</a:t>
            </a:r>
            <a:r>
              <a:rPr lang="en-US" sz="1400" b="1" dirty="0">
                <a:latin typeface="Times New Roman" panose="02020603050405020304" pitchFamily="18" charset="0"/>
                <a:cs typeface="Times New Roman" panose="02020603050405020304" pitchFamily="18" charset="0"/>
              </a:rPr>
              <a:t>)</a:t>
            </a:r>
          </a:p>
          <a:p>
            <a:pPr algn="l"/>
            <a:r>
              <a:rPr lang="en-US" sz="1400" b="1" dirty="0">
                <a:solidFill>
                  <a:srgbClr val="FF0000"/>
                </a:solidFill>
                <a:latin typeface="Times New Roman" panose="02020603050405020304" pitchFamily="18" charset="0"/>
                <a:cs typeface="Times New Roman" panose="02020603050405020304" pitchFamily="18" charset="0"/>
              </a:rPr>
              <a:t>(c) CRRES</a:t>
            </a:r>
          </a:p>
        </p:txBody>
      </p:sp>
      <p:sp>
        <p:nvSpPr>
          <p:cNvPr id="8" name="TextBox 7">
            <a:extLst>
              <a:ext uri="{FF2B5EF4-FFF2-40B4-BE49-F238E27FC236}">
                <a16:creationId xmlns:a16="http://schemas.microsoft.com/office/drawing/2014/main" id="{90B6135A-0FC8-50DD-F4F1-6866263E2E26}"/>
              </a:ext>
            </a:extLst>
          </p:cNvPr>
          <p:cNvSpPr txBox="1"/>
          <p:nvPr/>
        </p:nvSpPr>
        <p:spPr>
          <a:xfrm>
            <a:off x="2343150" y="1629029"/>
            <a:ext cx="1068306" cy="338554"/>
          </a:xfrm>
          <a:prstGeom prst="rect">
            <a:avLst/>
          </a:prstGeom>
          <a:noFill/>
        </p:spPr>
        <p:txBody>
          <a:bodyPr wrap="none" rtlCol="0">
            <a:spAutoFit/>
          </a:bodyPr>
          <a:lstStyle/>
          <a:p>
            <a:pPr algn="l"/>
            <a:r>
              <a:rPr lang="en-US" sz="1600" i="1" dirty="0">
                <a:cs typeface="Times New Roman" panose="02020603050405020304" pitchFamily="18" charset="0"/>
              </a:rPr>
              <a:t>[Standard]</a:t>
            </a:r>
          </a:p>
        </p:txBody>
      </p:sp>
      <p:sp>
        <p:nvSpPr>
          <p:cNvPr id="9" name="직사각형 8">
            <a:extLst>
              <a:ext uri="{FF2B5EF4-FFF2-40B4-BE49-F238E27FC236}">
                <a16:creationId xmlns:a16="http://schemas.microsoft.com/office/drawing/2014/main" id="{34646602-5108-12EB-386B-3AE130D5FDF2}"/>
              </a:ext>
            </a:extLst>
          </p:cNvPr>
          <p:cNvSpPr/>
          <p:nvPr/>
        </p:nvSpPr>
        <p:spPr>
          <a:xfrm>
            <a:off x="2034466" y="2809377"/>
            <a:ext cx="617368" cy="181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40D311-11F9-1739-6FF9-AC22EBAD08AE}"/>
              </a:ext>
            </a:extLst>
          </p:cNvPr>
          <p:cNvSpPr txBox="1"/>
          <p:nvPr/>
        </p:nvSpPr>
        <p:spPr>
          <a:xfrm>
            <a:off x="1959063" y="2715522"/>
            <a:ext cx="780983" cy="369332"/>
          </a:xfrm>
          <a:prstGeom prst="rect">
            <a:avLst/>
          </a:prstGeom>
          <a:noFill/>
        </p:spPr>
        <p:txBody>
          <a:bodyPr wrap="none" rtlCol="0">
            <a:spAutoFit/>
          </a:bodyPr>
          <a:lstStyle/>
          <a:p>
            <a:pPr algn="l"/>
            <a:r>
              <a:rPr lang="en-US" dirty="0">
                <a:cs typeface="Times New Roman" panose="02020603050405020304" pitchFamily="18" charset="0"/>
              </a:rPr>
              <a:t>model</a:t>
            </a:r>
          </a:p>
        </p:txBody>
      </p:sp>
    </p:spTree>
    <p:extLst>
      <p:ext uri="{BB962C8B-B14F-4D97-AF65-F5344CB8AC3E}">
        <p14:creationId xmlns:p14="http://schemas.microsoft.com/office/powerpoint/2010/main" val="155227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838200" y="365125"/>
            <a:ext cx="10515600" cy="669591"/>
          </a:xfrm>
        </p:spPr>
        <p:txBody>
          <a:bodyPr>
            <a:normAutofit/>
          </a:bodyPr>
          <a:lstStyle/>
          <a:p>
            <a:pPr algn="ctr"/>
            <a:r>
              <a:rPr lang="en-US" sz="4000" b="1" dirty="0">
                <a:latin typeface="Times New Roman" panose="02020603050405020304" pitchFamily="18" charset="0"/>
                <a:cs typeface="Times New Roman" panose="02020603050405020304" pitchFamily="18" charset="0"/>
              </a:rPr>
              <a:t>Discussion &amp; Conclusions</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39C49EA-993E-2E0C-1391-FABE8BE71A39}"/>
                  </a:ext>
                </a:extLst>
              </p:cNvPr>
              <p:cNvSpPr txBox="1"/>
              <p:nvPr/>
            </p:nvSpPr>
            <p:spPr>
              <a:xfrm>
                <a:off x="1152525" y="1516048"/>
                <a:ext cx="10077450" cy="3600986"/>
              </a:xfrm>
              <a:prstGeom prst="rect">
                <a:avLst/>
              </a:prstGeom>
              <a:noFill/>
            </p:spPr>
            <p:txBody>
              <a:bodyPr wrap="square">
                <a:spAutoFit/>
              </a:bodyPr>
              <a:lstStyle/>
              <a:p>
                <a:pPr marL="285750" indent="-285750">
                  <a:spcBef>
                    <a:spcPts val="600"/>
                  </a:spcBef>
                  <a:buFont typeface="Wingdings" panose="05000000000000000000" pitchFamily="2" charset="2"/>
                  <a:buChar char="§"/>
                </a:pPr>
                <a:r>
                  <a:rPr lang="en-US" sz="1800" dirty="0">
                    <a:effectLst/>
                    <a:latin typeface="Times New Roman" panose="02020603050405020304" pitchFamily="18" charset="0"/>
                    <a:ea typeface="맑은 고딕" panose="020B0503020000020004" pitchFamily="50" charset="-127"/>
                  </a:rPr>
                  <a:t>In this study, we investigated the electron PSD distribution obtained from the DREAM3D models by comparing the observation data from the combination of GOES and VAP for the entire year of 2017.</a:t>
                </a:r>
              </a:p>
              <a:p>
                <a:pPr marL="285750" indent="-285750">
                  <a:spcBef>
                    <a:spcPts val="600"/>
                  </a:spcBef>
                  <a:buFont typeface="Wingdings" panose="05000000000000000000" pitchFamily="2" charset="2"/>
                  <a:buChar char="§"/>
                </a:pPr>
                <a:r>
                  <a:rPr lang="en-US" dirty="0">
                    <a:latin typeface="Times New Roman" panose="02020603050405020304" pitchFamily="18" charset="0"/>
                    <a:ea typeface="맑은 고딕" panose="020B0503020000020004" pitchFamily="50" charset="-127"/>
                  </a:rPr>
                  <a:t>Model results with v</a:t>
                </a:r>
                <a:r>
                  <a:rPr lang="en-US" sz="1800" dirty="0">
                    <a:effectLst/>
                    <a:latin typeface="Times New Roman" panose="02020603050405020304" pitchFamily="18" charset="0"/>
                    <a:ea typeface="맑은 고딕" panose="020B0503020000020004" pitchFamily="50" charset="-127"/>
                  </a:rPr>
                  <a:t>arious models of </a:t>
                </a:r>
                <a:r>
                  <a:rPr lang="en-US" sz="1800" b="1" dirty="0">
                    <a:effectLst/>
                    <a:latin typeface="Times New Roman" panose="02020603050405020304" pitchFamily="18" charset="0"/>
                    <a:ea typeface="맑은 고딕" panose="020B0503020000020004" pitchFamily="50" charset="-127"/>
                  </a:rPr>
                  <a:t>radial diffusion coefficients, outer &amp; </a:t>
                </a:r>
                <a:r>
                  <a:rPr lang="en-US" sz="1800" b="1" dirty="0" err="1">
                    <a:effectLst/>
                    <a:latin typeface="Times New Roman" panose="02020603050405020304" pitchFamily="18" charset="0"/>
                    <a:ea typeface="맑은 고딕" panose="020B0503020000020004" pitchFamily="50" charset="-127"/>
                  </a:rPr>
                  <a:t>Emin</a:t>
                </a:r>
                <a:r>
                  <a:rPr lang="en-US" sz="1800" b="1" dirty="0">
                    <a:effectLst/>
                    <a:latin typeface="Times New Roman" panose="02020603050405020304" pitchFamily="18" charset="0"/>
                    <a:ea typeface="맑은 고딕" panose="020B0503020000020004" pitchFamily="50" charset="-127"/>
                  </a:rPr>
                  <a:t> boundary conditions, hiss and chorus waves</a:t>
                </a:r>
                <a:r>
                  <a:rPr lang="en-US" sz="1800" dirty="0">
                    <a:effectLst/>
                    <a:latin typeface="Times New Roman" panose="02020603050405020304" pitchFamily="18" charset="0"/>
                    <a:ea typeface="맑은 고딕" panose="020B0503020000020004" pitchFamily="50" charset="-127"/>
                  </a:rPr>
                  <a:t> are compared.</a:t>
                </a:r>
              </a:p>
              <a:p>
                <a:pPr marL="285750" indent="-285750">
                  <a:spcBef>
                    <a:spcPts val="600"/>
                  </a:spcBef>
                  <a:buFont typeface="Wingdings" panose="05000000000000000000" pitchFamily="2" charset="2"/>
                  <a:buChar char="§"/>
                </a:pPr>
                <a:r>
                  <a:rPr lang="en-US" dirty="0">
                    <a:latin typeface="Times New Roman" panose="02020603050405020304" pitchFamily="18" charset="0"/>
                    <a:ea typeface="맑은 고딕" panose="020B0503020000020004" pitchFamily="50" charset="-127"/>
                  </a:rPr>
                  <a:t>Data-driven outer BCs are more critical than </a:t>
                </a:r>
                <a:r>
                  <a:rPr lang="en-US" dirty="0" err="1">
                    <a:latin typeface="Times New Roman" panose="02020603050405020304" pitchFamily="18" charset="0"/>
                    <a:ea typeface="맑은 고딕" panose="020B0503020000020004" pitchFamily="50" charset="-127"/>
                  </a:rPr>
                  <a:t>Emin</a:t>
                </a:r>
                <a:r>
                  <a:rPr lang="en-US" dirty="0">
                    <a:latin typeface="Times New Roman" panose="02020603050405020304" pitchFamily="18" charset="0"/>
                    <a:ea typeface="맑은 고딕" panose="020B0503020000020004" pitchFamily="50" charset="-127"/>
                  </a:rPr>
                  <a:t> BC for the model performance.</a:t>
                </a:r>
                <a:endParaRPr lang="en-US" sz="1800" dirty="0">
                  <a:effectLst/>
                  <a:latin typeface="Times New Roman" panose="02020603050405020304" pitchFamily="18" charset="0"/>
                  <a:ea typeface="맑은 고딕" panose="020B0503020000020004" pitchFamily="50" charset="-127"/>
                </a:endParaRPr>
              </a:p>
              <a:p>
                <a:pPr marL="285750" indent="-285750">
                  <a:spcBef>
                    <a:spcPts val="600"/>
                  </a:spcBef>
                  <a:buFont typeface="Wingdings" panose="05000000000000000000" pitchFamily="2" charset="2"/>
                  <a:buChar char="§"/>
                </a:pPr>
                <a:r>
                  <a:rPr lang="en-US" dirty="0">
                    <a:solidFill>
                      <a:srgbClr val="000000"/>
                    </a:solidFill>
                    <a:latin typeface="Times New Roman" panose="02020603050405020304" pitchFamily="18" charset="0"/>
                    <a:cs typeface="Times New Roman" panose="02020603050405020304" pitchFamily="18" charset="0"/>
                  </a:rPr>
                  <a:t>The </a:t>
                </a:r>
                <a14:m>
                  <m:oMath xmlns:m="http://schemas.openxmlformats.org/officeDocument/2006/math">
                    <m:r>
                      <a:rPr lang="en-US" i="1" smtClean="0">
                        <a:solidFill>
                          <a:srgbClr val="000000"/>
                        </a:solidFill>
                        <a:latin typeface="Cambria Math" panose="02040503050406030204" pitchFamily="18" charset="0"/>
                      </a:rPr>
                      <m:t>𝜇</m:t>
                    </m:r>
                  </m:oMath>
                </a14:m>
                <a:r>
                  <a:rPr lang="en-US" sz="1800" b="0" i="0" u="none" strike="noStrike" baseline="0" dirty="0">
                    <a:solidFill>
                      <a:srgbClr val="000000"/>
                    </a:solidFill>
                    <a:latin typeface="Times New Roman" panose="02020603050405020304" pitchFamily="18" charset="0"/>
                  </a:rPr>
                  <a:t>-dependent </a:t>
                </a:r>
                <a14:m>
                  <m:oMath xmlns:m="http://schemas.openxmlformats.org/officeDocument/2006/math">
                    <m:sSub>
                      <m:sSubPr>
                        <m:ctrlPr>
                          <a:rPr lang="en-US" sz="1800" b="1" i="1" u="none" strike="noStrike" baseline="0" smtClean="0">
                            <a:solidFill>
                              <a:srgbClr val="000000"/>
                            </a:solidFill>
                            <a:latin typeface="Cambria Math" panose="02040503050406030204" pitchFamily="18" charset="0"/>
                          </a:rPr>
                        </m:ctrlPr>
                      </m:sSubPr>
                      <m:e>
                        <m:r>
                          <a:rPr lang="en-US" sz="1800" b="1" i="1" u="none" strike="noStrike" baseline="0" smtClean="0">
                            <a:solidFill>
                              <a:srgbClr val="000000"/>
                            </a:solidFill>
                            <a:latin typeface="Cambria Math" panose="02040503050406030204" pitchFamily="18" charset="0"/>
                          </a:rPr>
                          <m:t>𝑫</m:t>
                        </m:r>
                      </m:e>
                      <m:sub>
                        <m:r>
                          <a:rPr lang="en-US" sz="1800" b="1" i="1" u="none" strike="noStrike" baseline="0" smtClean="0">
                            <a:solidFill>
                              <a:srgbClr val="000000"/>
                            </a:solidFill>
                            <a:latin typeface="Cambria Math" panose="02040503050406030204" pitchFamily="18" charset="0"/>
                          </a:rPr>
                          <m:t>𝑳𝑳</m:t>
                        </m:r>
                      </m:sub>
                    </m:sSub>
                  </m:oMath>
                </a14:m>
                <a:r>
                  <a:rPr lang="en-US" sz="1800" b="1" i="0" u="none" strike="noStrike" dirty="0">
                    <a:solidFill>
                      <a:srgbClr val="000000"/>
                    </a:solidFill>
                    <a:latin typeface="Times New Roman" panose="02020603050405020304" pitchFamily="18" charset="0"/>
                  </a:rPr>
                  <a:t> from </a:t>
                </a:r>
                <a:r>
                  <a:rPr lang="en-US" sz="1800" b="1" i="1" u="none" strike="noStrike" dirty="0">
                    <a:solidFill>
                      <a:srgbClr val="000000"/>
                    </a:solidFill>
                    <a:latin typeface="Times New Roman" panose="02020603050405020304" pitchFamily="18" charset="0"/>
                  </a:rPr>
                  <a:t>Liu et al.</a:t>
                </a:r>
                <a:r>
                  <a:rPr lang="en-US" sz="1800" b="0" i="0" u="none" strike="noStrike" dirty="0">
                    <a:solidFill>
                      <a:srgbClr val="000000"/>
                    </a:solidFill>
                    <a:latin typeface="Times New Roman" panose="02020603050405020304" pitchFamily="18" charset="0"/>
                  </a:rPr>
                  <a:t> results in large PSD by supplying seed electrons to be accelerated by chorus waves.</a:t>
                </a:r>
                <a:endParaRPr lang="en-US" sz="1800" b="0" i="0" u="none" strike="noStrike" baseline="0" dirty="0">
                  <a:solidFill>
                    <a:srgbClr val="000000"/>
                  </a:solidFill>
                  <a:latin typeface="Times New Roman" panose="02020603050405020304" pitchFamily="18" charset="0"/>
                </a:endParaRPr>
              </a:p>
              <a:p>
                <a:pPr marL="285750" indent="-285750">
                  <a:spcBef>
                    <a:spcPts val="600"/>
                  </a:spcBef>
                  <a:buFont typeface="Wingdings" panose="05000000000000000000" pitchFamily="2" charset="2"/>
                  <a:buChar char="§"/>
                </a:pPr>
                <a:r>
                  <a:rPr lang="en-US" sz="1800" b="0" i="0" u="none" strike="noStrike" baseline="0" dirty="0">
                    <a:solidFill>
                      <a:srgbClr val="000000"/>
                    </a:solidFill>
                    <a:latin typeface="Times New Roman" panose="02020603050405020304" pitchFamily="18" charset="0"/>
                  </a:rPr>
                  <a:t>The high performance with the simple hiss model implies that </a:t>
                </a:r>
                <a:r>
                  <a:rPr lang="en-US" sz="1800" b="1" i="0" u="none" strike="noStrike" baseline="0" dirty="0">
                    <a:solidFill>
                      <a:srgbClr val="000000"/>
                    </a:solidFill>
                    <a:latin typeface="Times New Roman" panose="02020603050405020304" pitchFamily="18" charset="0"/>
                  </a:rPr>
                  <a:t>stronger loss mechanisms are required</a:t>
                </a:r>
                <a:r>
                  <a:rPr lang="en-US" sz="1800" b="0" i="0" u="none" strike="noStrike" baseline="0" dirty="0">
                    <a:solidFill>
                      <a:srgbClr val="000000"/>
                    </a:solidFill>
                    <a:latin typeface="Times New Roman" panose="02020603050405020304" pitchFamily="18" charset="0"/>
                  </a:rPr>
                  <a:t>.</a:t>
                </a:r>
              </a:p>
              <a:p>
                <a:pPr marL="285750" indent="-285750">
                  <a:spcBef>
                    <a:spcPts val="600"/>
                  </a:spcBef>
                  <a:buFont typeface="Wingdings" panose="05000000000000000000" pitchFamily="2" charset="2"/>
                  <a:buChar char="§"/>
                </a:pPr>
                <a:r>
                  <a:rPr lang="en-US" b="1" dirty="0">
                    <a:solidFill>
                      <a:srgbClr val="000000"/>
                    </a:solidFill>
                    <a:latin typeface="Times New Roman" panose="02020603050405020304" pitchFamily="18" charset="0"/>
                  </a:rPr>
                  <a:t>EMIC wave </a:t>
                </a:r>
                <a:r>
                  <a:rPr lang="en-US" dirty="0">
                    <a:solidFill>
                      <a:srgbClr val="000000"/>
                    </a:solidFill>
                    <a:latin typeface="Times New Roman" panose="02020603050405020304" pitchFamily="18" charset="0"/>
                  </a:rPr>
                  <a:t>is not included in this study. Relativistic electrons scattered by EMIC wave should be considered for a future work.</a:t>
                </a:r>
              </a:p>
              <a:p>
                <a:pPr marL="285750" indent="-285750">
                  <a:spcBef>
                    <a:spcPts val="600"/>
                  </a:spcBef>
                  <a:buFont typeface="Wingdings" panose="05000000000000000000" pitchFamily="2" charset="2"/>
                  <a:buChar char="§"/>
                </a:pPr>
                <a:r>
                  <a:rPr lang="en-US" sz="1800" b="0" i="0" u="none" strike="noStrike" baseline="0" dirty="0">
                    <a:solidFill>
                      <a:srgbClr val="000000"/>
                    </a:solidFill>
                    <a:latin typeface="Times New Roman" panose="02020603050405020304" pitchFamily="18" charset="0"/>
                  </a:rPr>
                  <a:t>Current model strongly rel</a:t>
                </a:r>
                <a:r>
                  <a:rPr lang="en-US" dirty="0">
                    <a:solidFill>
                      <a:srgbClr val="000000"/>
                    </a:solidFill>
                    <a:latin typeface="Times New Roman" panose="02020603050405020304" pitchFamily="18" charset="0"/>
                  </a:rPr>
                  <a:t>ies on the </a:t>
                </a:r>
                <a:r>
                  <a:rPr lang="en-US" b="1" dirty="0">
                    <a:solidFill>
                      <a:srgbClr val="000000"/>
                    </a:solidFill>
                    <a:latin typeface="Times New Roman" panose="02020603050405020304" pitchFamily="18" charset="0"/>
                  </a:rPr>
                  <a:t>data-driven boundary condition</a:t>
                </a:r>
                <a:r>
                  <a:rPr lang="en-US" dirty="0">
                    <a:solidFill>
                      <a:srgbClr val="000000"/>
                    </a:solidFill>
                    <a:latin typeface="Times New Roman" panose="02020603050405020304" pitchFamily="18" charset="0"/>
                  </a:rPr>
                  <a:t>. </a:t>
                </a:r>
                <a:endParaRPr lang="en-US" sz="1800" b="0" i="0" u="none" strike="noStrike" baseline="0" dirty="0">
                  <a:solidFill>
                    <a:srgbClr val="000000"/>
                  </a:solidFill>
                  <a:latin typeface="Times New Roman" panose="02020603050405020304" pitchFamily="18" charset="0"/>
                </a:endParaRPr>
              </a:p>
            </p:txBody>
          </p:sp>
        </mc:Choice>
        <mc:Fallback>
          <p:sp>
            <p:nvSpPr>
              <p:cNvPr id="3" name="TextBox 2">
                <a:extLst>
                  <a:ext uri="{FF2B5EF4-FFF2-40B4-BE49-F238E27FC236}">
                    <a16:creationId xmlns:a16="http://schemas.microsoft.com/office/drawing/2014/main" id="{039C49EA-993E-2E0C-1391-FABE8BE71A39}"/>
                  </a:ext>
                </a:extLst>
              </p:cNvPr>
              <p:cNvSpPr txBox="1">
                <a:spLocks noRot="1" noChangeAspect="1" noMove="1" noResize="1" noEditPoints="1" noAdjustHandles="1" noChangeArrowheads="1" noChangeShapeType="1" noTextEdit="1"/>
              </p:cNvSpPr>
              <p:nvPr/>
            </p:nvSpPr>
            <p:spPr>
              <a:xfrm>
                <a:off x="1152525" y="1516048"/>
                <a:ext cx="10077450" cy="3600986"/>
              </a:xfrm>
              <a:prstGeom prst="rect">
                <a:avLst/>
              </a:prstGeom>
              <a:blipFill>
                <a:blip r:embed="rId2"/>
                <a:stretch>
                  <a:fillRect l="-363" t="-1017" b="-1864"/>
                </a:stretch>
              </a:blipFill>
            </p:spPr>
            <p:txBody>
              <a:bodyPr/>
              <a:lstStyle/>
              <a:p>
                <a:r>
                  <a:rPr lang="en-US">
                    <a:noFill/>
                  </a:rPr>
                  <a:t> </a:t>
                </a:r>
              </a:p>
            </p:txBody>
          </p:sp>
        </mc:Fallback>
      </mc:AlternateContent>
      <p:sp>
        <p:nvSpPr>
          <p:cNvPr id="4" name="슬라이드 번호 개체 틀 3">
            <a:extLst>
              <a:ext uri="{FF2B5EF4-FFF2-40B4-BE49-F238E27FC236}">
                <a16:creationId xmlns:a16="http://schemas.microsoft.com/office/drawing/2014/main" id="{E4584C80-9EAA-8944-146E-F9764D7D9347}"/>
              </a:ext>
            </a:extLst>
          </p:cNvPr>
          <p:cNvSpPr>
            <a:spLocks noGrp="1"/>
          </p:cNvSpPr>
          <p:nvPr>
            <p:ph type="sldNum" sz="quarter" idx="12"/>
          </p:nvPr>
        </p:nvSpPr>
        <p:spPr/>
        <p:txBody>
          <a:bodyPr/>
          <a:lstStyle/>
          <a:p>
            <a:r>
              <a:rPr lang="en-US" dirty="0"/>
              <a:t>13</a:t>
            </a:r>
          </a:p>
        </p:txBody>
      </p:sp>
    </p:spTree>
    <p:extLst>
      <p:ext uri="{BB962C8B-B14F-4D97-AF65-F5344CB8AC3E}">
        <p14:creationId xmlns:p14="http://schemas.microsoft.com/office/powerpoint/2010/main" val="196726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a:extLst>
              <a:ext uri="{FF2B5EF4-FFF2-40B4-BE49-F238E27FC236}">
                <a16:creationId xmlns:a16="http://schemas.microsoft.com/office/drawing/2014/main" id="{4F57D5D4-26B2-9E1B-020D-C5286591E27C}"/>
              </a:ext>
            </a:extLst>
          </p:cNvPr>
          <p:cNvSpPr>
            <a:spLocks noGrp="1"/>
          </p:cNvSpPr>
          <p:nvPr>
            <p:ph type="title"/>
          </p:nvPr>
        </p:nvSpPr>
        <p:spPr>
          <a:xfrm>
            <a:off x="838200" y="327023"/>
            <a:ext cx="10515600" cy="625475"/>
          </a:xfrm>
        </p:spPr>
        <p:txBody>
          <a:bodyPr>
            <a:normAutofit fontScale="90000"/>
          </a:bodyPr>
          <a:lstStyle/>
          <a:p>
            <a:pPr algn="ctr"/>
            <a:r>
              <a:rPr lang="en-US" sz="4000" b="1" dirty="0">
                <a:latin typeface="Times New Roman" panose="02020603050405020304" pitchFamily="18" charset="0"/>
                <a:cs typeface="Times New Roman" panose="02020603050405020304" pitchFamily="18" charset="0"/>
              </a:rPr>
              <a:t>Model Description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AFCB6AA-F1AA-8E4D-25A1-70D4B80B8F17}"/>
                  </a:ext>
                </a:extLst>
              </p:cNvPr>
              <p:cNvSpPr txBox="1"/>
              <p:nvPr/>
            </p:nvSpPr>
            <p:spPr>
              <a:xfrm>
                <a:off x="474224" y="1533494"/>
                <a:ext cx="11470127" cy="3631763"/>
              </a:xfrm>
              <a:prstGeom prst="rect">
                <a:avLst/>
              </a:prstGeom>
              <a:noFill/>
            </p:spPr>
            <p:txBody>
              <a:bodyPr wrap="square">
                <a:spAutoFit/>
              </a:bodyPr>
              <a:lstStyle/>
              <a:p>
                <a:pPr marL="285750" indent="-285750">
                  <a:spcBef>
                    <a:spcPts val="1200"/>
                  </a:spcBef>
                  <a:buFont typeface="Wingdings" panose="05000000000000000000" pitchFamily="2" charset="2"/>
                  <a:buChar char="§"/>
                </a:pPr>
                <a:r>
                  <a:rPr lang="en-US" sz="2400" b="0" i="0" u="none" strike="noStrike" baseline="0" dirty="0">
                    <a:solidFill>
                      <a:srgbClr val="000000"/>
                    </a:solidFill>
                    <a:latin typeface="Times New Roman" panose="02020603050405020304" pitchFamily="18" charset="0"/>
                  </a:rPr>
                  <a:t>DREAM3D is a simulation model to investigate the radiation belt dynamics considering various geomagnetic parameters and wave models by solving the Fokker-Plank equation.</a:t>
                </a:r>
              </a:p>
              <a:p>
                <a:pPr marL="285750" indent="-285750">
                  <a:spcBef>
                    <a:spcPts val="1200"/>
                  </a:spcBef>
                  <a:buFont typeface="Wingdings" panose="05000000000000000000" pitchFamily="2" charset="2"/>
                  <a:buChar char="§"/>
                </a:pPr>
                <a:endParaRPr lang="en-US" sz="2400" dirty="0">
                  <a:latin typeface="Times New Roman" panose="02020603050405020304" pitchFamily="18" charset="0"/>
                  <a:cs typeface="Times New Roman" panose="02020603050405020304" pitchFamily="18" charset="0"/>
                </a:endParaRPr>
              </a:p>
              <a:p>
                <a:pPr marL="285750" indent="-285750">
                  <a:spcBef>
                    <a:spcPts val="1200"/>
                  </a:spcBef>
                  <a:buFont typeface="Wingdings" panose="05000000000000000000" pitchFamily="2" charset="2"/>
                  <a:buChar char="§"/>
                </a:pPr>
                <a:endParaRPr lang="en-US" sz="2400" dirty="0">
                  <a:latin typeface="Times New Roman" panose="02020603050405020304" pitchFamily="18" charset="0"/>
                  <a:cs typeface="Times New Roman" panose="02020603050405020304" pitchFamily="18" charset="0"/>
                </a:endParaRPr>
              </a:p>
              <a:p>
                <a:pPr marL="285750" indent="-285750">
                  <a:spcBef>
                    <a:spcPts val="1200"/>
                  </a:spcBef>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We set the </a:t>
                </a:r>
                <a:r>
                  <a:rPr lang="en-US" sz="2400" b="1" u="sng" dirty="0">
                    <a:latin typeface="Times New Roman" panose="02020603050405020304" pitchFamily="18" charset="0"/>
                    <a:cs typeface="Times New Roman" panose="02020603050405020304" pitchFamily="18" charset="0"/>
                  </a:rPr>
                  <a:t>standard case</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with the following</a:t>
                </a:r>
                <a:r>
                  <a:rPr lang="ko-KR" alt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input parameters.</a:t>
                </a:r>
                <a:br>
                  <a:rPr lang="en-US" sz="24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 </a:t>
                </a:r>
                <a:r>
                  <a:rPr lang="en-US" sz="2000" b="1" dirty="0">
                    <a:latin typeface="Times New Roman" panose="02020603050405020304" pitchFamily="18" charset="0"/>
                    <a:cs typeface="Times New Roman" panose="02020603050405020304" pitchFamily="18" charset="0"/>
                  </a:rPr>
                  <a:t>Outer boundary condition </a:t>
                </a:r>
                <a:r>
                  <a:rPr lang="en-US" sz="2000" dirty="0">
                    <a:latin typeface="Times New Roman" panose="02020603050405020304" pitchFamily="18" charset="0"/>
                    <a:cs typeface="Times New Roman" panose="02020603050405020304" pitchFamily="18" charset="0"/>
                  </a:rPr>
                  <a:t>at </a:t>
                </a:r>
                <a14:m>
                  <m:oMath xmlns:m="http://schemas.openxmlformats.org/officeDocument/2006/math">
                    <m:sSup>
                      <m:sSupPr>
                        <m:ctrlPr>
                          <a:rPr lang="en-US" sz="2000" b="0" i="1" dirty="0" smtClean="0">
                            <a:latin typeface="Cambria Math" panose="02040503050406030204" pitchFamily="18" charset="0"/>
                            <a:cs typeface="Times New Roman" panose="02020603050405020304" pitchFamily="18" charset="0"/>
                          </a:rPr>
                        </m:ctrlPr>
                      </m:sSupPr>
                      <m:e>
                        <m:r>
                          <a:rPr lang="en-US" sz="2000" i="1" dirty="0" smtClean="0">
                            <a:latin typeface="Cambria Math" panose="02040503050406030204" pitchFamily="18" charset="0"/>
                            <a:cs typeface="Times New Roman" panose="02020603050405020304" pitchFamily="18" charset="0"/>
                          </a:rPr>
                          <m:t>𝐿</m:t>
                        </m:r>
                      </m:e>
                      <m:sup>
                        <m:r>
                          <a:rPr lang="en-US" sz="2000" b="0" i="1" dirty="0" smtClean="0">
                            <a:latin typeface="Cambria Math" panose="02040503050406030204" pitchFamily="18" charset="0"/>
                            <a:cs typeface="Times New Roman" panose="02020603050405020304" pitchFamily="18" charset="0"/>
                          </a:rPr>
                          <m:t>∗</m:t>
                        </m:r>
                      </m:sup>
                    </m:sSup>
                    <m:r>
                      <a:rPr lang="en-US" sz="2000" i="1" dirty="0" smtClean="0">
                        <a:latin typeface="Cambria Math" panose="02040503050406030204" pitchFamily="18" charset="0"/>
                        <a:cs typeface="Times New Roman" panose="02020603050405020304" pitchFamily="18" charset="0"/>
                      </a:rPr>
                      <m:t>=6</m:t>
                    </m:r>
                  </m:oMath>
                </a14:m>
                <a:r>
                  <a:rPr lang="en-US" sz="2000" dirty="0">
                    <a:latin typeface="Times New Roman" panose="02020603050405020304" pitchFamily="18" charset="0"/>
                    <a:cs typeface="Times New Roman" panose="02020603050405020304" pitchFamily="18" charset="0"/>
                  </a:rPr>
                  <a:t> using GOES PSD data</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 </a:t>
                </a:r>
                <a14:m>
                  <m:oMath xmlns:m="http://schemas.openxmlformats.org/officeDocument/2006/math">
                    <m:sSub>
                      <m:sSubPr>
                        <m:ctrlPr>
                          <a:rPr lang="en-US" sz="2000" b="1" i="1" smtClean="0">
                            <a:latin typeface="Cambria Math" panose="02040503050406030204" pitchFamily="18" charset="0"/>
                            <a:cs typeface="Times New Roman" panose="02020603050405020304" pitchFamily="18" charset="0"/>
                          </a:rPr>
                        </m:ctrlPr>
                      </m:sSubPr>
                      <m:e>
                        <m:r>
                          <a:rPr lang="en-US" sz="2000" b="1" i="1" smtClean="0">
                            <a:latin typeface="Cambria Math" panose="02040503050406030204" pitchFamily="18" charset="0"/>
                            <a:cs typeface="Times New Roman" panose="02020603050405020304" pitchFamily="18" charset="0"/>
                          </a:rPr>
                          <m:t>𝑫</m:t>
                        </m:r>
                      </m:e>
                      <m:sub>
                        <m:r>
                          <a:rPr lang="en-US" sz="2000" b="1" i="1" smtClean="0">
                            <a:latin typeface="Cambria Math" panose="02040503050406030204" pitchFamily="18" charset="0"/>
                            <a:cs typeface="Times New Roman" panose="02020603050405020304" pitchFamily="18" charset="0"/>
                          </a:rPr>
                          <m:t>𝑳𝑳</m:t>
                        </m:r>
                      </m:sub>
                    </m:sSub>
                  </m:oMath>
                </a14:m>
                <a:r>
                  <a:rPr lang="en-US" sz="2000" dirty="0">
                    <a:latin typeface="Times New Roman" panose="02020603050405020304" pitchFamily="18" charset="0"/>
                    <a:cs typeface="Times New Roman" panose="02020603050405020304" pitchFamily="18" charset="0"/>
                  </a:rPr>
                  <a:t> from </a:t>
                </a:r>
                <a:r>
                  <a:rPr lang="en-US" sz="2000" dirty="0" err="1">
                    <a:latin typeface="Times New Roman" panose="02020603050405020304" pitchFamily="18" charset="0"/>
                    <a:cs typeface="Times New Roman" panose="02020603050405020304" pitchFamily="18" charset="0"/>
                  </a:rPr>
                  <a:t>Ozeke</a:t>
                </a:r>
                <a:r>
                  <a:rPr lang="en-US" sz="2000" dirty="0">
                    <a:latin typeface="Times New Roman" panose="02020603050405020304" pitchFamily="18" charset="0"/>
                    <a:cs typeface="Times New Roman" panose="02020603050405020304" pitchFamily="18" charset="0"/>
                  </a:rPr>
                  <a:t> et al. (2014)</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 </a:t>
                </a:r>
                <a:r>
                  <a:rPr lang="en-US" sz="2000" b="1" dirty="0">
                    <a:latin typeface="Times New Roman" panose="02020603050405020304" pitchFamily="18" charset="0"/>
                    <a:cs typeface="Times New Roman" panose="02020603050405020304" pitchFamily="18" charset="0"/>
                  </a:rPr>
                  <a:t>Hiss wave model </a:t>
                </a:r>
                <a:r>
                  <a:rPr lang="en-US" sz="2000" dirty="0">
                    <a:latin typeface="Times New Roman" panose="02020603050405020304" pitchFamily="18" charset="0"/>
                    <a:cs typeface="Times New Roman" panose="02020603050405020304" pitchFamily="18" charset="0"/>
                  </a:rPr>
                  <a:t>from </a:t>
                </a:r>
                <a:r>
                  <a:rPr lang="en-US" sz="2000" dirty="0" err="1">
                    <a:latin typeface="Times New Roman" panose="02020603050405020304" pitchFamily="18" charset="0"/>
                    <a:cs typeface="Times New Roman" panose="02020603050405020304" pitchFamily="18" charset="0"/>
                  </a:rPr>
                  <a:t>Orlova</a:t>
                </a:r>
                <a:r>
                  <a:rPr lang="en-US" sz="2000" dirty="0">
                    <a:latin typeface="Times New Roman" panose="02020603050405020304" pitchFamily="18" charset="0"/>
                    <a:cs typeface="Times New Roman" panose="02020603050405020304" pitchFamily="18" charset="0"/>
                  </a:rPr>
                  <a:t> et al. (2014)</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 </a:t>
                </a:r>
                <a:r>
                  <a:rPr lang="en-US" sz="2000" b="1" dirty="0">
                    <a:latin typeface="Times New Roman" panose="02020603050405020304" pitchFamily="18" charset="0"/>
                    <a:cs typeface="Times New Roman" panose="02020603050405020304" pitchFamily="18" charset="0"/>
                  </a:rPr>
                  <a:t>Chorus wave model </a:t>
                </a:r>
                <a:r>
                  <a:rPr lang="en-US" sz="2000" dirty="0">
                    <a:latin typeface="Times New Roman" panose="02020603050405020304" pitchFamily="18" charset="0"/>
                    <a:cs typeface="Times New Roman" panose="02020603050405020304" pitchFamily="18" charset="0"/>
                  </a:rPr>
                  <a:t>from Wang et al. (2019)</a:t>
                </a:r>
              </a:p>
            </p:txBody>
          </p:sp>
        </mc:Choice>
        <mc:Fallback xmlns="">
          <p:sp>
            <p:nvSpPr>
              <p:cNvPr id="7" name="TextBox 6">
                <a:extLst>
                  <a:ext uri="{FF2B5EF4-FFF2-40B4-BE49-F238E27FC236}">
                    <a16:creationId xmlns:a16="http://schemas.microsoft.com/office/drawing/2014/main" id="{8AFCB6AA-F1AA-8E4D-25A1-70D4B80B8F17}"/>
                  </a:ext>
                </a:extLst>
              </p:cNvPr>
              <p:cNvSpPr txBox="1">
                <a:spLocks noRot="1" noChangeAspect="1" noMove="1" noResize="1" noEditPoints="1" noAdjustHandles="1" noChangeArrowheads="1" noChangeShapeType="1" noTextEdit="1"/>
              </p:cNvSpPr>
              <p:nvPr/>
            </p:nvSpPr>
            <p:spPr>
              <a:xfrm>
                <a:off x="474224" y="1533494"/>
                <a:ext cx="11470127" cy="3631763"/>
              </a:xfrm>
              <a:prstGeom prst="rect">
                <a:avLst/>
              </a:prstGeom>
              <a:blipFill>
                <a:blip r:embed="rId2"/>
                <a:stretch>
                  <a:fillRect l="-744" t="-1345" b="-2185"/>
                </a:stretch>
              </a:blipFill>
            </p:spPr>
            <p:txBody>
              <a:bodyPr/>
              <a:lstStyle/>
              <a:p>
                <a:r>
                  <a:rPr lang="en-US">
                    <a:noFill/>
                  </a:rPr>
                  <a:t> </a:t>
                </a:r>
              </a:p>
            </p:txBody>
          </p:sp>
        </mc:Fallback>
      </mc:AlternateContent>
      <p:sp>
        <p:nvSpPr>
          <p:cNvPr id="2" name="슬라이드 번호 개체 틀 1">
            <a:extLst>
              <a:ext uri="{FF2B5EF4-FFF2-40B4-BE49-F238E27FC236}">
                <a16:creationId xmlns:a16="http://schemas.microsoft.com/office/drawing/2014/main" id="{9B8EB8AE-C736-F26A-5F75-5786D6488C81}"/>
              </a:ext>
            </a:extLst>
          </p:cNvPr>
          <p:cNvSpPr>
            <a:spLocks noGrp="1"/>
          </p:cNvSpPr>
          <p:nvPr>
            <p:ph type="sldNum" sz="quarter" idx="12"/>
          </p:nvPr>
        </p:nvSpPr>
        <p:spPr/>
        <p:txBody>
          <a:bodyPr/>
          <a:lstStyle/>
          <a:p>
            <a:fld id="{23127519-4ED7-4CE1-9F70-C95276DE88DE}" type="slidenum">
              <a:rPr lang="en-US" smtClean="0"/>
              <a:t>3</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6C423A8-4B49-6CD0-DD33-281F3330A2AB}"/>
                  </a:ext>
                </a:extLst>
              </p:cNvPr>
              <p:cNvSpPr txBox="1"/>
              <p:nvPr/>
            </p:nvSpPr>
            <p:spPr>
              <a:xfrm>
                <a:off x="611626" y="2612255"/>
                <a:ext cx="11106150" cy="6455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600" i="1" smtClean="0">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m:t>
                          </m:r>
                          <m:r>
                            <a:rPr lang="en-US" sz="1600" b="0" i="1">
                              <a:solidFill>
                                <a:schemeClr val="tx1"/>
                              </a:solidFill>
                              <a:latin typeface="Cambria Math" panose="02040503050406030204" pitchFamily="18" charset="0"/>
                            </a:rPr>
                            <m:t>𝑓</m:t>
                          </m:r>
                        </m:num>
                        <m:den>
                          <m:r>
                            <a:rPr lang="en-US"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𝑡</m:t>
                          </m:r>
                        </m:den>
                      </m:f>
                      <m:r>
                        <a:rPr lang="en-US" sz="1600" b="0" i="1" smtClean="0">
                          <a:solidFill>
                            <a:schemeClr val="tx1"/>
                          </a:solidFill>
                          <a:latin typeface="Cambria Math" panose="02040503050406030204" pitchFamily="18" charset="0"/>
                        </a:rPr>
                        <m:t> </m:t>
                      </m:r>
                      <m:r>
                        <a:rPr lang="en-US" sz="1600" i="1">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 </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1</m:t>
                          </m:r>
                        </m:num>
                        <m:den>
                          <m:r>
                            <a:rPr lang="en-US" sz="1600" i="1">
                              <a:solidFill>
                                <a:schemeClr val="tx1"/>
                              </a:solidFill>
                              <a:latin typeface="Cambria Math" panose="02040503050406030204" pitchFamily="18" charset="0"/>
                            </a:rPr>
                            <m:t>𝐺</m:t>
                          </m:r>
                        </m:den>
                      </m:f>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m:t>
                          </m:r>
                        </m:num>
                        <m:den>
                          <m:r>
                            <a:rPr lang="en-US" sz="1600" i="1">
                              <a:solidFill>
                                <a:schemeClr val="tx1"/>
                              </a:solidFill>
                              <a:latin typeface="Cambria Math" panose="02040503050406030204" pitchFamily="18" charset="0"/>
                            </a:rPr>
                            <m:t>𝜕𝛼</m:t>
                          </m:r>
                        </m:den>
                      </m:f>
                      <m:d>
                        <m:dPr>
                          <m:ctrlPr>
                            <a:rPr lang="en-US" sz="1600" i="1">
                              <a:solidFill>
                                <a:schemeClr val="tx1"/>
                              </a:solidFill>
                              <a:latin typeface="Cambria Math" panose="02040503050406030204" pitchFamily="18" charset="0"/>
                            </a:rPr>
                          </m:ctrlPr>
                        </m:dPr>
                        <m:e>
                          <m:r>
                            <a:rPr lang="en-US" sz="1600" b="0" i="1">
                              <a:solidFill>
                                <a:schemeClr val="tx1"/>
                              </a:solidFill>
                              <a:latin typeface="Cambria Math" panose="02040503050406030204" pitchFamily="18" charset="0"/>
                            </a:rPr>
                            <m:t>𝐺</m:t>
                          </m:r>
                          <m:sSub>
                            <m:sSubPr>
                              <m:ctrlPr>
                                <a:rPr lang="en-US" sz="1600" i="1">
                                  <a:solidFill>
                                    <a:schemeClr val="tx1"/>
                                  </a:solidFill>
                                  <a:latin typeface="Cambria Math" panose="02040503050406030204" pitchFamily="18" charset="0"/>
                                </a:rPr>
                              </m:ctrlPr>
                            </m:sSubPr>
                            <m:e>
                              <m:r>
                                <a:rPr lang="en-US" sz="1600" b="0" i="1">
                                  <a:solidFill>
                                    <a:schemeClr val="tx1"/>
                                  </a:solidFill>
                                  <a:latin typeface="Cambria Math" panose="02040503050406030204" pitchFamily="18" charset="0"/>
                                </a:rPr>
                                <m:t>𝐷</m:t>
                              </m:r>
                            </m:e>
                            <m:sub>
                              <m:r>
                                <a:rPr lang="en-US" sz="1600" b="0" i="1">
                                  <a:solidFill>
                                    <a:schemeClr val="tx1"/>
                                  </a:solidFill>
                                  <a:latin typeface="Cambria Math" panose="02040503050406030204" pitchFamily="18" charset="0"/>
                                </a:rPr>
                                <m:t>𝛼𝛼</m:t>
                              </m:r>
                            </m:sub>
                          </m:sSub>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panose="02040503050406030204" pitchFamily="18" charset="0"/>
                                </a:rPr>
                                <m:t>𝜕</m:t>
                              </m:r>
                              <m:r>
                                <a:rPr lang="en-US" sz="1600" b="0" i="1">
                                  <a:solidFill>
                                    <a:schemeClr val="tx1"/>
                                  </a:solidFill>
                                  <a:latin typeface="Cambria Math" panose="02040503050406030204" pitchFamily="18" charset="0"/>
                                </a:rPr>
                                <m:t>𝑓</m:t>
                              </m:r>
                            </m:num>
                            <m:den>
                              <m:r>
                                <a:rPr lang="en-US" sz="1600" b="0" i="1">
                                  <a:solidFill>
                                    <a:schemeClr val="tx1"/>
                                  </a:solidFill>
                                  <a:latin typeface="Cambria Math" panose="02040503050406030204" pitchFamily="18" charset="0"/>
                                </a:rPr>
                                <m:t>𝜕𝛼</m:t>
                              </m:r>
                            </m:den>
                          </m:f>
                        </m:e>
                      </m:d>
                      <m:r>
                        <a:rPr lang="en-US" sz="1600" b="0" i="1" smtClean="0">
                          <a:solidFill>
                            <a:schemeClr val="tx1"/>
                          </a:solidFill>
                          <a:latin typeface="Cambria Math" panose="02040503050406030204" pitchFamily="18" charset="0"/>
                        </a:rPr>
                        <m:t> </m:t>
                      </m:r>
                      <m:r>
                        <a:rPr lang="en-US" sz="1600" b="0" i="1">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 </m:t>
                      </m:r>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panose="02040503050406030204" pitchFamily="18" charset="0"/>
                            </a:rPr>
                            <m:t>1</m:t>
                          </m:r>
                        </m:num>
                        <m:den>
                          <m:sSup>
                            <m:sSupPr>
                              <m:ctrlPr>
                                <a:rPr lang="en-US" sz="1600" i="1">
                                  <a:solidFill>
                                    <a:schemeClr val="tx1"/>
                                  </a:solidFill>
                                  <a:latin typeface="Cambria Math" panose="02040503050406030204" pitchFamily="18" charset="0"/>
                                </a:rPr>
                              </m:ctrlPr>
                            </m:sSupPr>
                            <m:e>
                              <m:r>
                                <a:rPr lang="en-US" sz="1600" b="0" i="1">
                                  <a:solidFill>
                                    <a:schemeClr val="tx1"/>
                                  </a:solidFill>
                                  <a:latin typeface="Cambria Math" panose="02040503050406030204" pitchFamily="18" charset="0"/>
                                </a:rPr>
                                <m:t>𝑝</m:t>
                              </m:r>
                            </m:e>
                            <m:sup>
                              <m:r>
                                <a:rPr lang="en-US" sz="1600" b="0" i="1">
                                  <a:solidFill>
                                    <a:schemeClr val="tx1"/>
                                  </a:solidFill>
                                  <a:latin typeface="Cambria Math" panose="02040503050406030204" pitchFamily="18" charset="0"/>
                                </a:rPr>
                                <m:t>2</m:t>
                              </m:r>
                            </m:sup>
                          </m:sSup>
                        </m:den>
                      </m:f>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panose="02040503050406030204" pitchFamily="18" charset="0"/>
                            </a:rPr>
                            <m:t>𝜕</m:t>
                          </m:r>
                        </m:num>
                        <m:den>
                          <m:r>
                            <a:rPr lang="en-US" sz="1600" b="0" i="1">
                              <a:solidFill>
                                <a:schemeClr val="tx1"/>
                              </a:solidFill>
                              <a:latin typeface="Cambria Math" panose="02040503050406030204" pitchFamily="18" charset="0"/>
                            </a:rPr>
                            <m:t>𝜕</m:t>
                          </m:r>
                          <m:r>
                            <a:rPr lang="en-US" sz="1600" b="0" i="1">
                              <a:solidFill>
                                <a:schemeClr val="tx1"/>
                              </a:solidFill>
                              <a:latin typeface="Cambria Math" panose="02040503050406030204" pitchFamily="18" charset="0"/>
                            </a:rPr>
                            <m:t>𝑝</m:t>
                          </m:r>
                        </m:den>
                      </m:f>
                      <m:d>
                        <m:dPr>
                          <m:ctrlPr>
                            <a:rPr lang="en-US" sz="1600" i="1">
                              <a:solidFill>
                                <a:schemeClr val="tx1"/>
                              </a:solidFill>
                              <a:latin typeface="Cambria Math" panose="02040503050406030204" pitchFamily="18" charset="0"/>
                            </a:rPr>
                          </m:ctrlPr>
                        </m:dPr>
                        <m:e>
                          <m:sSup>
                            <m:sSupPr>
                              <m:ctrlPr>
                                <a:rPr lang="en-US" sz="1600" i="1">
                                  <a:solidFill>
                                    <a:schemeClr val="tx1"/>
                                  </a:solidFill>
                                  <a:latin typeface="Cambria Math" panose="02040503050406030204" pitchFamily="18" charset="0"/>
                                </a:rPr>
                              </m:ctrlPr>
                            </m:sSupPr>
                            <m:e>
                              <m:r>
                                <a:rPr lang="en-US" sz="1600" b="0" i="1">
                                  <a:solidFill>
                                    <a:schemeClr val="tx1"/>
                                  </a:solidFill>
                                  <a:latin typeface="Cambria Math" panose="02040503050406030204" pitchFamily="18" charset="0"/>
                                </a:rPr>
                                <m:t>𝑝</m:t>
                              </m:r>
                            </m:e>
                            <m:sup>
                              <m:r>
                                <a:rPr lang="en-US" sz="1600" b="0" i="1">
                                  <a:solidFill>
                                    <a:schemeClr val="tx1"/>
                                  </a:solidFill>
                                  <a:latin typeface="Cambria Math" panose="02040503050406030204" pitchFamily="18" charset="0"/>
                                </a:rPr>
                                <m:t>2</m:t>
                              </m:r>
                            </m:sup>
                          </m:sSup>
                          <m:sSub>
                            <m:sSubPr>
                              <m:ctrlPr>
                                <a:rPr lang="en-US" sz="1600" i="1">
                                  <a:solidFill>
                                    <a:schemeClr val="tx1"/>
                                  </a:solidFill>
                                  <a:latin typeface="Cambria Math" panose="02040503050406030204" pitchFamily="18" charset="0"/>
                                </a:rPr>
                              </m:ctrlPr>
                            </m:sSubPr>
                            <m:e>
                              <m:r>
                                <a:rPr lang="en-US" sz="1600" b="0" i="1">
                                  <a:solidFill>
                                    <a:schemeClr val="tx1"/>
                                  </a:solidFill>
                                  <a:latin typeface="Cambria Math" panose="02040503050406030204" pitchFamily="18" charset="0"/>
                                </a:rPr>
                                <m:t>𝐷</m:t>
                              </m:r>
                            </m:e>
                            <m:sub>
                              <m:r>
                                <a:rPr lang="en-US" sz="1600" b="0" i="1">
                                  <a:solidFill>
                                    <a:schemeClr val="tx1"/>
                                  </a:solidFill>
                                  <a:latin typeface="Cambria Math" panose="02040503050406030204" pitchFamily="18" charset="0"/>
                                </a:rPr>
                                <m:t>𝑝𝑝</m:t>
                              </m:r>
                            </m:sub>
                          </m:sSub>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panose="02040503050406030204" pitchFamily="18" charset="0"/>
                                </a:rPr>
                                <m:t>𝜕</m:t>
                              </m:r>
                              <m:r>
                                <a:rPr lang="en-US" sz="1600" b="0" i="1">
                                  <a:solidFill>
                                    <a:schemeClr val="tx1"/>
                                  </a:solidFill>
                                  <a:latin typeface="Cambria Math" panose="02040503050406030204" pitchFamily="18" charset="0"/>
                                </a:rPr>
                                <m:t>𝑓</m:t>
                              </m:r>
                            </m:num>
                            <m:den>
                              <m:r>
                                <a:rPr lang="en-US" sz="1600" b="0" i="1">
                                  <a:solidFill>
                                    <a:schemeClr val="tx1"/>
                                  </a:solidFill>
                                  <a:latin typeface="Cambria Math" panose="02040503050406030204" pitchFamily="18" charset="0"/>
                                </a:rPr>
                                <m:t>𝜕</m:t>
                              </m:r>
                              <m:r>
                                <a:rPr lang="en-US" sz="1600" b="0" i="1">
                                  <a:solidFill>
                                    <a:schemeClr val="tx1"/>
                                  </a:solidFill>
                                  <a:latin typeface="Cambria Math" panose="02040503050406030204" pitchFamily="18" charset="0"/>
                                </a:rPr>
                                <m:t>𝑝</m:t>
                              </m:r>
                            </m:den>
                          </m:f>
                        </m:e>
                      </m:d>
                      <m:r>
                        <a:rPr lang="en-US" sz="1600" b="0" i="1" smtClean="0">
                          <a:solidFill>
                            <a:schemeClr val="tx1"/>
                          </a:solidFill>
                          <a:latin typeface="Cambria Math" panose="02040503050406030204" pitchFamily="18" charset="0"/>
                        </a:rPr>
                        <m:t> </m:t>
                      </m:r>
                      <m:r>
                        <a:rPr lang="en-US" sz="1600" b="0" i="1">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 </m:t>
                      </m:r>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panose="02040503050406030204" pitchFamily="18" charset="0"/>
                            </a:rPr>
                            <m:t>1</m:t>
                          </m:r>
                        </m:num>
                        <m:den>
                          <m:r>
                            <a:rPr lang="en-US" sz="1600" b="0" i="1">
                              <a:solidFill>
                                <a:schemeClr val="tx1"/>
                              </a:solidFill>
                              <a:latin typeface="Cambria Math" panose="02040503050406030204" pitchFamily="18" charset="0"/>
                            </a:rPr>
                            <m:t>𝐺</m:t>
                          </m:r>
                        </m:den>
                      </m:f>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panose="02040503050406030204" pitchFamily="18" charset="0"/>
                            </a:rPr>
                            <m:t>𝜕</m:t>
                          </m:r>
                        </m:num>
                        <m:den>
                          <m:r>
                            <a:rPr lang="en-US" sz="1600" b="0" i="1">
                              <a:solidFill>
                                <a:schemeClr val="tx1"/>
                              </a:solidFill>
                              <a:latin typeface="Cambria Math" panose="02040503050406030204" pitchFamily="18" charset="0"/>
                            </a:rPr>
                            <m:t>𝜕𝛼</m:t>
                          </m:r>
                        </m:den>
                      </m:f>
                      <m:d>
                        <m:dPr>
                          <m:ctrlPr>
                            <a:rPr lang="en-US" sz="1600" i="1">
                              <a:solidFill>
                                <a:schemeClr val="tx1"/>
                              </a:solidFill>
                              <a:latin typeface="Cambria Math" panose="02040503050406030204" pitchFamily="18" charset="0"/>
                            </a:rPr>
                          </m:ctrlPr>
                        </m:dPr>
                        <m:e>
                          <m:r>
                            <a:rPr lang="en-US" sz="1600" b="0" i="1">
                              <a:solidFill>
                                <a:schemeClr val="tx1"/>
                              </a:solidFill>
                              <a:latin typeface="Cambria Math" panose="02040503050406030204" pitchFamily="18" charset="0"/>
                            </a:rPr>
                            <m:t>𝐺</m:t>
                          </m:r>
                          <m:sSub>
                            <m:sSubPr>
                              <m:ctrlPr>
                                <a:rPr lang="en-US" sz="1600" i="1">
                                  <a:solidFill>
                                    <a:schemeClr val="tx1"/>
                                  </a:solidFill>
                                  <a:latin typeface="Cambria Math" panose="02040503050406030204" pitchFamily="18" charset="0"/>
                                </a:rPr>
                              </m:ctrlPr>
                            </m:sSubPr>
                            <m:e>
                              <m:r>
                                <a:rPr lang="en-US" sz="1600" b="0" i="1">
                                  <a:solidFill>
                                    <a:schemeClr val="tx1"/>
                                  </a:solidFill>
                                  <a:latin typeface="Cambria Math" panose="02040503050406030204" pitchFamily="18" charset="0"/>
                                </a:rPr>
                                <m:t>𝐷</m:t>
                              </m:r>
                            </m:e>
                            <m:sub>
                              <m:r>
                                <a:rPr lang="en-US" sz="1600" b="0" i="1">
                                  <a:solidFill>
                                    <a:schemeClr val="tx1"/>
                                  </a:solidFill>
                                  <a:latin typeface="Cambria Math" panose="02040503050406030204" pitchFamily="18" charset="0"/>
                                </a:rPr>
                                <m:t>𝛼</m:t>
                              </m:r>
                              <m:r>
                                <a:rPr lang="en-US" sz="1600" b="0" i="1">
                                  <a:solidFill>
                                    <a:schemeClr val="tx1"/>
                                  </a:solidFill>
                                  <a:latin typeface="Cambria Math" panose="02040503050406030204" pitchFamily="18" charset="0"/>
                                </a:rPr>
                                <m:t>𝑝</m:t>
                              </m:r>
                            </m:sub>
                          </m:sSub>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panose="02040503050406030204" pitchFamily="18" charset="0"/>
                                </a:rPr>
                                <m:t>𝜕</m:t>
                              </m:r>
                              <m:r>
                                <a:rPr lang="en-US" sz="1600" b="0" i="1">
                                  <a:solidFill>
                                    <a:schemeClr val="tx1"/>
                                  </a:solidFill>
                                  <a:latin typeface="Cambria Math" panose="02040503050406030204" pitchFamily="18" charset="0"/>
                                </a:rPr>
                                <m:t>𝑓</m:t>
                              </m:r>
                            </m:num>
                            <m:den>
                              <m:r>
                                <a:rPr lang="en-US" sz="1600" b="0" i="1">
                                  <a:solidFill>
                                    <a:schemeClr val="tx1"/>
                                  </a:solidFill>
                                  <a:latin typeface="Cambria Math" panose="02040503050406030204" pitchFamily="18" charset="0"/>
                                </a:rPr>
                                <m:t>𝜕</m:t>
                              </m:r>
                              <m:r>
                                <a:rPr lang="en-US" sz="1600" b="0" i="1">
                                  <a:solidFill>
                                    <a:schemeClr val="tx1"/>
                                  </a:solidFill>
                                  <a:latin typeface="Cambria Math" panose="02040503050406030204" pitchFamily="18" charset="0"/>
                                </a:rPr>
                                <m:t>𝑝</m:t>
                              </m:r>
                            </m:den>
                          </m:f>
                        </m:e>
                      </m:d>
                      <m:r>
                        <a:rPr lang="en-US" sz="1600" b="0" i="1" smtClean="0">
                          <a:solidFill>
                            <a:schemeClr val="tx1"/>
                          </a:solidFill>
                          <a:latin typeface="Cambria Math" panose="02040503050406030204" pitchFamily="18" charset="0"/>
                        </a:rPr>
                        <m:t>+ </m:t>
                      </m:r>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panose="02040503050406030204" pitchFamily="18" charset="0"/>
                            </a:rPr>
                            <m:t>1</m:t>
                          </m:r>
                        </m:num>
                        <m:den>
                          <m:sSup>
                            <m:sSupPr>
                              <m:ctrlPr>
                                <a:rPr lang="en-US" sz="1600" i="1">
                                  <a:solidFill>
                                    <a:schemeClr val="tx1"/>
                                  </a:solidFill>
                                  <a:latin typeface="Cambria Math" panose="02040503050406030204" pitchFamily="18" charset="0"/>
                                </a:rPr>
                              </m:ctrlPr>
                            </m:sSupPr>
                            <m:e>
                              <m:r>
                                <a:rPr lang="en-US" sz="1600" b="0" i="1">
                                  <a:solidFill>
                                    <a:schemeClr val="tx1"/>
                                  </a:solidFill>
                                  <a:latin typeface="Cambria Math" panose="02040503050406030204" pitchFamily="18" charset="0"/>
                                </a:rPr>
                                <m:t>𝑝</m:t>
                              </m:r>
                            </m:e>
                            <m:sup>
                              <m:r>
                                <a:rPr lang="en-US" sz="1600" b="0" i="1">
                                  <a:solidFill>
                                    <a:schemeClr val="tx1"/>
                                  </a:solidFill>
                                  <a:latin typeface="Cambria Math" panose="02040503050406030204" pitchFamily="18" charset="0"/>
                                </a:rPr>
                                <m:t>2</m:t>
                              </m:r>
                            </m:sup>
                          </m:sSup>
                        </m:den>
                      </m:f>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panose="02040503050406030204" pitchFamily="18" charset="0"/>
                            </a:rPr>
                            <m:t>𝜕</m:t>
                          </m:r>
                        </m:num>
                        <m:den>
                          <m:r>
                            <a:rPr lang="en-US" sz="1600" b="0" i="1">
                              <a:solidFill>
                                <a:schemeClr val="tx1"/>
                              </a:solidFill>
                              <a:latin typeface="Cambria Math" panose="02040503050406030204" pitchFamily="18" charset="0"/>
                            </a:rPr>
                            <m:t>𝜕</m:t>
                          </m:r>
                          <m:r>
                            <a:rPr lang="en-US" sz="1600" b="0" i="1">
                              <a:solidFill>
                                <a:schemeClr val="tx1"/>
                              </a:solidFill>
                              <a:latin typeface="Cambria Math" panose="02040503050406030204" pitchFamily="18" charset="0"/>
                            </a:rPr>
                            <m:t>𝑝</m:t>
                          </m:r>
                        </m:den>
                      </m:f>
                      <m:d>
                        <m:dPr>
                          <m:ctrlPr>
                            <a:rPr lang="en-US" sz="1600" i="1">
                              <a:solidFill>
                                <a:schemeClr val="tx1"/>
                              </a:solidFill>
                              <a:latin typeface="Cambria Math" panose="02040503050406030204" pitchFamily="18" charset="0"/>
                            </a:rPr>
                          </m:ctrlPr>
                        </m:dPr>
                        <m:e>
                          <m:sSup>
                            <m:sSupPr>
                              <m:ctrlPr>
                                <a:rPr lang="en-US" sz="1600" i="1">
                                  <a:solidFill>
                                    <a:schemeClr val="tx1"/>
                                  </a:solidFill>
                                  <a:latin typeface="Cambria Math" panose="02040503050406030204" pitchFamily="18" charset="0"/>
                                </a:rPr>
                              </m:ctrlPr>
                            </m:sSupPr>
                            <m:e>
                              <m:r>
                                <a:rPr lang="en-US" sz="1600" b="0" i="1">
                                  <a:solidFill>
                                    <a:schemeClr val="tx1"/>
                                  </a:solidFill>
                                  <a:latin typeface="Cambria Math" panose="02040503050406030204" pitchFamily="18" charset="0"/>
                                </a:rPr>
                                <m:t>𝑝</m:t>
                              </m:r>
                            </m:e>
                            <m:sup>
                              <m:r>
                                <a:rPr lang="en-US" sz="1600" b="0" i="1">
                                  <a:solidFill>
                                    <a:schemeClr val="tx1"/>
                                  </a:solidFill>
                                  <a:latin typeface="Cambria Math" panose="02040503050406030204" pitchFamily="18" charset="0"/>
                                </a:rPr>
                                <m:t>2</m:t>
                              </m:r>
                            </m:sup>
                          </m:sSup>
                          <m:sSub>
                            <m:sSubPr>
                              <m:ctrlPr>
                                <a:rPr lang="en-US" sz="1600" i="1">
                                  <a:solidFill>
                                    <a:schemeClr val="tx1"/>
                                  </a:solidFill>
                                  <a:latin typeface="Cambria Math" panose="02040503050406030204" pitchFamily="18" charset="0"/>
                                </a:rPr>
                              </m:ctrlPr>
                            </m:sSubPr>
                            <m:e>
                              <m:r>
                                <a:rPr lang="en-US" sz="1600" b="0" i="1">
                                  <a:solidFill>
                                    <a:schemeClr val="tx1"/>
                                  </a:solidFill>
                                  <a:latin typeface="Cambria Math" panose="02040503050406030204" pitchFamily="18" charset="0"/>
                                </a:rPr>
                                <m:t>𝐷</m:t>
                              </m:r>
                            </m:e>
                            <m:sub>
                              <m:r>
                                <a:rPr lang="en-US" sz="1600" b="0" i="1">
                                  <a:solidFill>
                                    <a:schemeClr val="tx1"/>
                                  </a:solidFill>
                                  <a:latin typeface="Cambria Math" panose="02040503050406030204" pitchFamily="18" charset="0"/>
                                </a:rPr>
                                <m:t>𝑝</m:t>
                              </m:r>
                              <m:r>
                                <a:rPr lang="en-US" sz="1600" b="0" i="1">
                                  <a:solidFill>
                                    <a:schemeClr val="tx1"/>
                                  </a:solidFill>
                                  <a:latin typeface="Cambria Math" panose="02040503050406030204" pitchFamily="18" charset="0"/>
                                </a:rPr>
                                <m:t>𝛼</m:t>
                              </m:r>
                            </m:sub>
                          </m:sSub>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panose="02040503050406030204" pitchFamily="18" charset="0"/>
                                </a:rPr>
                                <m:t>𝜕</m:t>
                              </m:r>
                              <m:r>
                                <a:rPr lang="en-US" sz="1600" b="0" i="1">
                                  <a:solidFill>
                                    <a:schemeClr val="tx1"/>
                                  </a:solidFill>
                                  <a:latin typeface="Cambria Math" panose="02040503050406030204" pitchFamily="18" charset="0"/>
                                </a:rPr>
                                <m:t>𝑓</m:t>
                              </m:r>
                            </m:num>
                            <m:den>
                              <m:r>
                                <a:rPr lang="en-US" sz="1600" b="0" i="1">
                                  <a:solidFill>
                                    <a:schemeClr val="tx1"/>
                                  </a:solidFill>
                                  <a:latin typeface="Cambria Math" panose="02040503050406030204" pitchFamily="18" charset="0"/>
                                </a:rPr>
                                <m:t>𝜕𝛼</m:t>
                              </m:r>
                            </m:den>
                          </m:f>
                        </m:e>
                      </m:d>
                      <m:r>
                        <a:rPr lang="en-US" sz="1600" b="0" i="1" smtClean="0">
                          <a:solidFill>
                            <a:schemeClr val="tx1"/>
                          </a:solidFill>
                          <a:latin typeface="Cambria Math" panose="02040503050406030204" pitchFamily="18" charset="0"/>
                        </a:rPr>
                        <m:t> </m:t>
                      </m:r>
                      <m:r>
                        <a:rPr lang="en-US" sz="1600" b="0" i="1">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 </m:t>
                      </m:r>
                      <m:sSup>
                        <m:sSupPr>
                          <m:ctrlPr>
                            <a:rPr lang="en-US" sz="1600" i="1">
                              <a:solidFill>
                                <a:schemeClr val="tx1"/>
                              </a:solidFill>
                              <a:latin typeface="Cambria Math" panose="02040503050406030204" pitchFamily="18" charset="0"/>
                            </a:rPr>
                          </m:ctrlPr>
                        </m:sSupPr>
                        <m:e>
                          <m:r>
                            <a:rPr lang="en-US" sz="1600" b="0" i="1">
                              <a:solidFill>
                                <a:schemeClr val="tx1"/>
                              </a:solidFill>
                              <a:latin typeface="Cambria Math" panose="02040503050406030204" pitchFamily="18" charset="0"/>
                            </a:rPr>
                            <m:t>𝐿</m:t>
                          </m:r>
                        </m:e>
                        <m:sup>
                          <m:r>
                            <a:rPr lang="en-US" sz="1600" b="0" i="1">
                              <a:solidFill>
                                <a:schemeClr val="tx1"/>
                              </a:solidFill>
                              <a:latin typeface="Cambria Math" panose="02040503050406030204" pitchFamily="18" charset="0"/>
                            </a:rPr>
                            <m:t>2</m:t>
                          </m:r>
                        </m:sup>
                      </m:sSup>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panose="02040503050406030204" pitchFamily="18" charset="0"/>
                            </a:rPr>
                            <m:t>𝜕</m:t>
                          </m:r>
                        </m:num>
                        <m:den>
                          <m:r>
                            <a:rPr lang="en-US" sz="1600" b="0" i="1">
                              <a:solidFill>
                                <a:schemeClr val="tx1"/>
                              </a:solidFill>
                              <a:latin typeface="Cambria Math" panose="02040503050406030204" pitchFamily="18" charset="0"/>
                            </a:rPr>
                            <m:t>𝜕</m:t>
                          </m:r>
                          <m:r>
                            <a:rPr lang="en-US" sz="1600" b="0" i="1">
                              <a:solidFill>
                                <a:schemeClr val="tx1"/>
                              </a:solidFill>
                              <a:latin typeface="Cambria Math" panose="02040503050406030204" pitchFamily="18" charset="0"/>
                            </a:rPr>
                            <m:t>𝐿</m:t>
                          </m:r>
                        </m:den>
                      </m:f>
                      <m:d>
                        <m:dPr>
                          <m:ctrlPr>
                            <a:rPr lang="en-US" sz="1600" i="1">
                              <a:solidFill>
                                <a:schemeClr val="tx1"/>
                              </a:solidFill>
                              <a:latin typeface="Cambria Math" panose="02040503050406030204" pitchFamily="18" charset="0"/>
                            </a:rPr>
                          </m:ctrlPr>
                        </m:dPr>
                        <m:e>
                          <m:f>
                            <m:fPr>
                              <m:ctrlPr>
                                <a:rPr lang="en-US" sz="1600" i="1">
                                  <a:solidFill>
                                    <a:schemeClr val="tx1"/>
                                  </a:solidFill>
                                  <a:latin typeface="Cambria Math" panose="02040503050406030204" pitchFamily="18" charset="0"/>
                                </a:rPr>
                              </m:ctrlPr>
                            </m:fPr>
                            <m:num>
                              <m:sSub>
                                <m:sSubPr>
                                  <m:ctrlPr>
                                    <a:rPr lang="en-US" sz="1600" i="1">
                                      <a:solidFill>
                                        <a:schemeClr val="tx1"/>
                                      </a:solidFill>
                                      <a:latin typeface="Cambria Math" panose="02040503050406030204" pitchFamily="18" charset="0"/>
                                    </a:rPr>
                                  </m:ctrlPr>
                                </m:sSubPr>
                                <m:e>
                                  <m:r>
                                    <a:rPr lang="en-US" sz="1600" b="0" i="1">
                                      <a:solidFill>
                                        <a:schemeClr val="tx1"/>
                                      </a:solidFill>
                                      <a:latin typeface="Cambria Math" panose="02040503050406030204" pitchFamily="18" charset="0"/>
                                    </a:rPr>
                                    <m:t>𝐷</m:t>
                                  </m:r>
                                </m:e>
                                <m:sub>
                                  <m:r>
                                    <a:rPr lang="en-US" sz="1600" b="0" i="1">
                                      <a:solidFill>
                                        <a:schemeClr val="tx1"/>
                                      </a:solidFill>
                                      <a:latin typeface="Cambria Math" panose="02040503050406030204" pitchFamily="18" charset="0"/>
                                    </a:rPr>
                                    <m:t>𝐿𝐿</m:t>
                                  </m:r>
                                </m:sub>
                              </m:sSub>
                            </m:num>
                            <m:den>
                              <m:sSup>
                                <m:sSupPr>
                                  <m:ctrlPr>
                                    <a:rPr lang="en-US" sz="1600" i="1">
                                      <a:solidFill>
                                        <a:schemeClr val="tx1"/>
                                      </a:solidFill>
                                      <a:latin typeface="Cambria Math" panose="02040503050406030204" pitchFamily="18" charset="0"/>
                                    </a:rPr>
                                  </m:ctrlPr>
                                </m:sSupPr>
                                <m:e>
                                  <m:r>
                                    <a:rPr lang="en-US" sz="1600" b="0" i="1">
                                      <a:solidFill>
                                        <a:schemeClr val="tx1"/>
                                      </a:solidFill>
                                      <a:latin typeface="Cambria Math" panose="02040503050406030204" pitchFamily="18" charset="0"/>
                                    </a:rPr>
                                    <m:t>𝐿</m:t>
                                  </m:r>
                                </m:e>
                                <m:sup>
                                  <m:r>
                                    <a:rPr lang="en-US" sz="1600" b="0" i="1">
                                      <a:solidFill>
                                        <a:schemeClr val="tx1"/>
                                      </a:solidFill>
                                      <a:latin typeface="Cambria Math" panose="02040503050406030204" pitchFamily="18" charset="0"/>
                                    </a:rPr>
                                    <m:t>2</m:t>
                                  </m:r>
                                </m:sup>
                              </m:sSup>
                            </m:den>
                          </m:f>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panose="02040503050406030204" pitchFamily="18" charset="0"/>
                                </a:rPr>
                                <m:t>𝜕</m:t>
                              </m:r>
                              <m:r>
                                <a:rPr lang="en-US" sz="1600" b="0" i="1">
                                  <a:solidFill>
                                    <a:schemeClr val="tx1"/>
                                  </a:solidFill>
                                  <a:latin typeface="Cambria Math" panose="02040503050406030204" pitchFamily="18" charset="0"/>
                                </a:rPr>
                                <m:t>𝑓</m:t>
                              </m:r>
                            </m:num>
                            <m:den>
                              <m:r>
                                <a:rPr lang="en-US" sz="1600" b="0" i="1">
                                  <a:solidFill>
                                    <a:schemeClr val="tx1"/>
                                  </a:solidFill>
                                  <a:latin typeface="Cambria Math" panose="02040503050406030204" pitchFamily="18" charset="0"/>
                                </a:rPr>
                                <m:t>𝜕</m:t>
                              </m:r>
                              <m:r>
                                <a:rPr lang="en-US" sz="1600" b="0" i="1">
                                  <a:solidFill>
                                    <a:schemeClr val="tx1"/>
                                  </a:solidFill>
                                  <a:latin typeface="Cambria Math" panose="02040503050406030204" pitchFamily="18" charset="0"/>
                                </a:rPr>
                                <m:t>𝐿</m:t>
                              </m:r>
                            </m:den>
                          </m:f>
                        </m:e>
                      </m:d>
                      <m:r>
                        <a:rPr lang="en-US" sz="1600" b="0" i="1">
                          <a:solidFill>
                            <a:schemeClr val="tx1"/>
                          </a:solidFill>
                          <a:latin typeface="Cambria Math" panose="02040503050406030204" pitchFamily="18" charset="0"/>
                        </a:rPr>
                        <m:t> −</m:t>
                      </m:r>
                      <m:r>
                        <a:rPr lang="en-US" sz="1600" b="0" i="1" smtClean="0">
                          <a:solidFill>
                            <a:schemeClr val="tx1"/>
                          </a:solidFill>
                          <a:latin typeface="Cambria Math" panose="02040503050406030204" pitchFamily="18" charset="0"/>
                        </a:rPr>
                        <m:t> </m:t>
                      </m:r>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panose="02040503050406030204" pitchFamily="18" charset="0"/>
                            </a:rPr>
                            <m:t>𝑓</m:t>
                          </m:r>
                        </m:num>
                        <m:den>
                          <m:r>
                            <a:rPr lang="en-US" sz="1600" b="0" i="1">
                              <a:solidFill>
                                <a:schemeClr val="tx1"/>
                              </a:solidFill>
                              <a:latin typeface="Cambria Math" panose="02040503050406030204" pitchFamily="18" charset="0"/>
                            </a:rPr>
                            <m:t>𝜏</m:t>
                          </m:r>
                        </m:den>
                      </m:f>
                    </m:oMath>
                  </m:oMathPara>
                </a14:m>
                <a:endParaRPr lang="en-US" sz="1600" dirty="0"/>
              </a:p>
            </p:txBody>
          </p:sp>
        </mc:Choice>
        <mc:Fallback xmlns="">
          <p:sp>
            <p:nvSpPr>
              <p:cNvPr id="11" name="TextBox 10">
                <a:extLst>
                  <a:ext uri="{FF2B5EF4-FFF2-40B4-BE49-F238E27FC236}">
                    <a16:creationId xmlns:a16="http://schemas.microsoft.com/office/drawing/2014/main" id="{36C423A8-4B49-6CD0-DD33-281F3330A2AB}"/>
                  </a:ext>
                </a:extLst>
              </p:cNvPr>
              <p:cNvSpPr txBox="1">
                <a:spLocks noRot="1" noChangeAspect="1" noMove="1" noResize="1" noEditPoints="1" noAdjustHandles="1" noChangeArrowheads="1" noChangeShapeType="1" noTextEdit="1"/>
              </p:cNvSpPr>
              <p:nvPr/>
            </p:nvSpPr>
            <p:spPr>
              <a:xfrm>
                <a:off x="611626" y="2612255"/>
                <a:ext cx="11106150" cy="645561"/>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50140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91F439-EA00-D8A2-8155-C0F213208FDA}"/>
              </a:ext>
            </a:extLst>
          </p:cNvPr>
          <p:cNvSpPr txBox="1"/>
          <p:nvPr/>
        </p:nvSpPr>
        <p:spPr>
          <a:xfrm>
            <a:off x="4390244" y="2921168"/>
            <a:ext cx="3411511" cy="1015663"/>
          </a:xfrm>
          <a:prstGeom prst="rect">
            <a:avLst/>
          </a:prstGeom>
          <a:noFill/>
        </p:spPr>
        <p:txBody>
          <a:bodyPr wrap="none" rtlCol="0">
            <a:spAutoFit/>
          </a:bodyPr>
          <a:lstStyle/>
          <a:p>
            <a:r>
              <a:rPr lang="en-US" sz="6000" i="1" dirty="0">
                <a:latin typeface="Times New Roman" panose="02020603050405020304" pitchFamily="18" charset="0"/>
                <a:cs typeface="Times New Roman" panose="02020603050405020304" pitchFamily="18" charset="0"/>
              </a:rPr>
              <a:t>Thank you</a:t>
            </a:r>
          </a:p>
        </p:txBody>
      </p:sp>
      <p:sp>
        <p:nvSpPr>
          <p:cNvPr id="3" name="슬라이드 번호 개체 틀 2">
            <a:extLst>
              <a:ext uri="{FF2B5EF4-FFF2-40B4-BE49-F238E27FC236}">
                <a16:creationId xmlns:a16="http://schemas.microsoft.com/office/drawing/2014/main" id="{7BF8048B-9E9C-94DD-EE81-42FC05FF4D69}"/>
              </a:ext>
            </a:extLst>
          </p:cNvPr>
          <p:cNvSpPr>
            <a:spLocks noGrp="1"/>
          </p:cNvSpPr>
          <p:nvPr>
            <p:ph type="sldNum" sz="quarter" idx="12"/>
          </p:nvPr>
        </p:nvSpPr>
        <p:spPr/>
        <p:txBody>
          <a:bodyPr/>
          <a:lstStyle/>
          <a:p>
            <a:fld id="{23127519-4ED7-4CE1-9F70-C95276DE88DE}" type="slidenum">
              <a:rPr lang="en-US" smtClean="0"/>
              <a:t>30</a:t>
            </a:fld>
            <a:endParaRPr lang="en-US"/>
          </a:p>
        </p:txBody>
      </p:sp>
    </p:spTree>
    <p:extLst>
      <p:ext uri="{BB962C8B-B14F-4D97-AF65-F5344CB8AC3E}">
        <p14:creationId xmlns:p14="http://schemas.microsoft.com/office/powerpoint/2010/main" val="924798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2F997B8F-1CCB-DFC6-9B5E-C326B48CA30A}"/>
              </a:ext>
            </a:extLst>
          </p:cNvPr>
          <p:cNvPicPr>
            <a:picLocks noChangeAspect="1"/>
          </p:cNvPicPr>
          <p:nvPr/>
        </p:nvPicPr>
        <p:blipFill rotWithShape="1">
          <a:blip r:embed="rId2">
            <a:extLst>
              <a:ext uri="{28A0092B-C50C-407E-A947-70E740481C1C}">
                <a14:useLocalDpi xmlns:a14="http://schemas.microsoft.com/office/drawing/2010/main" val="0"/>
              </a:ext>
            </a:extLst>
          </a:blip>
          <a:srcRect r="33101"/>
          <a:stretch/>
        </p:blipFill>
        <p:spPr>
          <a:xfrm>
            <a:off x="1290960" y="838799"/>
            <a:ext cx="8391358" cy="4181089"/>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644373"/>
          </a:xfrm>
        </p:spPr>
        <p:txBody>
          <a:bodyPr>
            <a:normAutofit/>
          </a:bodyPr>
          <a:lstStyle/>
          <a:p>
            <a:pPr algn="ctr"/>
            <a:r>
              <a:rPr lang="en-US" sz="4000" b="1" dirty="0">
                <a:latin typeface="Times New Roman" panose="02020603050405020304" pitchFamily="18" charset="0"/>
                <a:cs typeface="Times New Roman" panose="02020603050405020304" pitchFamily="18" charset="0"/>
              </a:rPr>
              <a:t>Results – 4. Radial diffusion coefficients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CE50BED-DE96-2616-1578-EA6ADF9B55ED}"/>
                  </a:ext>
                </a:extLst>
              </p:cNvPr>
              <p:cNvSpPr txBox="1"/>
              <p:nvPr/>
            </p:nvSpPr>
            <p:spPr>
              <a:xfrm>
                <a:off x="2379968" y="5019888"/>
                <a:ext cx="8673477" cy="1311256"/>
              </a:xfrm>
              <a:prstGeom prst="rect">
                <a:avLst/>
              </a:prstGeom>
              <a:noFill/>
            </p:spPr>
            <p:txBody>
              <a:bodyPr wrap="square" rtlCol="0">
                <a:spAutoFit/>
              </a:bodyPr>
              <a:lstStyle/>
              <a:p>
                <a:pPr marL="285750" indent="-285750">
                  <a:spcBef>
                    <a:spcPts val="600"/>
                  </a:spcBef>
                  <a:buFont typeface="Arial" panose="020B0604020202020204" pitchFamily="34" charset="0"/>
                  <a:buChar char="•"/>
                </a:pPr>
                <a14:m>
                  <m:oMath xmlns:m="http://schemas.openxmlformats.org/officeDocument/2006/math">
                    <m:sSubSup>
                      <m:sSubSupPr>
                        <m:ctrlPr>
                          <a:rPr lang="en-US" b="0" i="1" smtClean="0">
                            <a:latin typeface="Cambria Math" panose="02040503050406030204" pitchFamily="18" charset="0"/>
                            <a:cs typeface="Times New Roman" panose="02020603050405020304" pitchFamily="18" charset="0"/>
                          </a:rPr>
                        </m:ctrlPr>
                      </m:sSubSupPr>
                      <m:e>
                        <m:r>
                          <a:rPr lang="en-US" b="0" i="1" smtClean="0">
                            <a:latin typeface="Cambria Math" panose="02040503050406030204" pitchFamily="18" charset="0"/>
                            <a:cs typeface="Times New Roman" panose="02020603050405020304" pitchFamily="18" charset="0"/>
                          </a:rPr>
                          <m:t>𝐷</m:t>
                        </m:r>
                      </m:e>
                      <m:sub>
                        <m:r>
                          <a:rPr lang="en-US" b="0" i="1" smtClean="0">
                            <a:latin typeface="Cambria Math" panose="02040503050406030204" pitchFamily="18" charset="0"/>
                            <a:cs typeface="Times New Roman" panose="02020603050405020304" pitchFamily="18" charset="0"/>
                          </a:rPr>
                          <m:t>𝐿𝐿</m:t>
                        </m:r>
                      </m:sub>
                      <m:sup>
                        <m:r>
                          <a:rPr lang="en-US" b="0" i="1" smtClean="0">
                            <a:latin typeface="Cambria Math" panose="02040503050406030204" pitchFamily="18" charset="0"/>
                            <a:cs typeface="Times New Roman" panose="02020603050405020304" pitchFamily="18" charset="0"/>
                          </a:rPr>
                          <m:t>𝐵𝐴</m:t>
                        </m:r>
                      </m:sup>
                    </m:sSubSup>
                    <m:r>
                      <a:rPr lang="en-US" b="0" i="0" smtClean="0">
                        <a:latin typeface="Cambria Math" panose="02040503050406030204" pitchFamily="18" charset="0"/>
                        <a:cs typeface="Times New Roman" panose="02020603050405020304" pitchFamily="18" charset="0"/>
                      </a:rPr>
                      <m:t>≥</m:t>
                    </m:r>
                    <m:sSubSup>
                      <m:sSubSupPr>
                        <m:ctrlPr>
                          <a:rPr lang="en-US" b="0" i="1" smtClean="0">
                            <a:solidFill>
                              <a:srgbClr val="FF0000"/>
                            </a:solidFill>
                            <a:latin typeface="Cambria Math" panose="02040503050406030204" pitchFamily="18" charset="0"/>
                            <a:cs typeface="Times New Roman" panose="02020603050405020304" pitchFamily="18" charset="0"/>
                          </a:rPr>
                        </m:ctrlPr>
                      </m:sSubSupPr>
                      <m:e>
                        <m:r>
                          <a:rPr lang="en-US" b="0" i="1" smtClean="0">
                            <a:solidFill>
                              <a:srgbClr val="FF0000"/>
                            </a:solidFill>
                            <a:latin typeface="Cambria Math" panose="02040503050406030204" pitchFamily="18" charset="0"/>
                            <a:cs typeface="Times New Roman" panose="02020603050405020304" pitchFamily="18" charset="0"/>
                          </a:rPr>
                          <m:t>𝐷</m:t>
                        </m:r>
                      </m:e>
                      <m:sub>
                        <m:r>
                          <a:rPr lang="en-US" b="0" i="1" smtClean="0">
                            <a:solidFill>
                              <a:srgbClr val="FF0000"/>
                            </a:solidFill>
                            <a:latin typeface="Cambria Math" panose="02040503050406030204" pitchFamily="18" charset="0"/>
                            <a:cs typeface="Times New Roman" panose="02020603050405020304" pitchFamily="18" charset="0"/>
                          </a:rPr>
                          <m:t>𝐿𝐿</m:t>
                        </m:r>
                      </m:sub>
                      <m:sup>
                        <m:r>
                          <a:rPr lang="en-US" b="0" i="1" smtClean="0">
                            <a:solidFill>
                              <a:srgbClr val="FF0000"/>
                            </a:solidFill>
                            <a:latin typeface="Cambria Math" panose="02040503050406030204" pitchFamily="18" charset="0"/>
                            <a:cs typeface="Times New Roman" panose="02020603050405020304" pitchFamily="18" charset="0"/>
                          </a:rPr>
                          <m:t>𝑂𝑧𝑒𝑘𝑒</m:t>
                        </m:r>
                      </m:sup>
                    </m:sSubSup>
                    <m:r>
                      <a:rPr lang="en-US" b="0" i="1" smtClean="0">
                        <a:latin typeface="Cambria Math" panose="02040503050406030204" pitchFamily="18" charset="0"/>
                        <a:cs typeface="Times New Roman" panose="02020603050405020304" pitchFamily="18" charset="0"/>
                      </a:rPr>
                      <m:t>~</m:t>
                    </m:r>
                    <m:sSubSup>
                      <m:sSubSupPr>
                        <m:ctrlPr>
                          <a:rPr lang="en-US" b="0" i="1" smtClean="0">
                            <a:solidFill>
                              <a:srgbClr val="00B050"/>
                            </a:solidFill>
                            <a:latin typeface="Cambria Math" panose="02040503050406030204" pitchFamily="18" charset="0"/>
                            <a:cs typeface="Times New Roman" panose="02020603050405020304" pitchFamily="18" charset="0"/>
                          </a:rPr>
                        </m:ctrlPr>
                      </m:sSubSupPr>
                      <m:e>
                        <m:r>
                          <a:rPr lang="en-US" b="0" i="1" smtClean="0">
                            <a:solidFill>
                              <a:srgbClr val="00B050"/>
                            </a:solidFill>
                            <a:latin typeface="Cambria Math" panose="02040503050406030204" pitchFamily="18" charset="0"/>
                            <a:cs typeface="Times New Roman" panose="02020603050405020304" pitchFamily="18" charset="0"/>
                          </a:rPr>
                          <m:t>𝐷</m:t>
                        </m:r>
                      </m:e>
                      <m:sub>
                        <m:r>
                          <a:rPr lang="en-US" b="0" i="1" smtClean="0">
                            <a:solidFill>
                              <a:srgbClr val="00B050"/>
                            </a:solidFill>
                            <a:latin typeface="Cambria Math" panose="02040503050406030204" pitchFamily="18" charset="0"/>
                            <a:cs typeface="Times New Roman" panose="02020603050405020304" pitchFamily="18" charset="0"/>
                          </a:rPr>
                          <m:t>𝐿𝐿</m:t>
                        </m:r>
                      </m:sub>
                      <m:sup>
                        <m:r>
                          <a:rPr lang="en-US" b="0" i="1" smtClean="0">
                            <a:solidFill>
                              <a:srgbClr val="00B050"/>
                            </a:solidFill>
                            <a:latin typeface="Cambria Math" panose="02040503050406030204" pitchFamily="18" charset="0"/>
                            <a:cs typeface="Times New Roman" panose="02020603050405020304" pitchFamily="18" charset="0"/>
                          </a:rPr>
                          <m:t>𝐿𝑖𝑢</m:t>
                        </m:r>
                      </m:sup>
                    </m:sSubSup>
                    <m:r>
                      <a:rPr lang="en-US" b="0" i="1" smtClean="0">
                        <a:latin typeface="Cambria Math" panose="02040503050406030204" pitchFamily="18" charset="0"/>
                        <a:cs typeface="Times New Roman" panose="02020603050405020304" pitchFamily="18" charset="0"/>
                      </a:rPr>
                      <m:t>≫</m:t>
                    </m:r>
                    <m:sSubSup>
                      <m:sSubSupPr>
                        <m:ctrlPr>
                          <a:rPr lang="en-US" b="0" i="1" smtClean="0">
                            <a:solidFill>
                              <a:srgbClr val="0070C0"/>
                            </a:solidFill>
                            <a:latin typeface="Cambria Math" panose="02040503050406030204" pitchFamily="18" charset="0"/>
                            <a:cs typeface="Times New Roman" panose="02020603050405020304" pitchFamily="18" charset="0"/>
                          </a:rPr>
                        </m:ctrlPr>
                      </m:sSubSupPr>
                      <m:e>
                        <m:r>
                          <a:rPr lang="en-US" b="0" i="1" smtClean="0">
                            <a:solidFill>
                              <a:srgbClr val="0070C0"/>
                            </a:solidFill>
                            <a:latin typeface="Cambria Math" panose="02040503050406030204" pitchFamily="18" charset="0"/>
                            <a:cs typeface="Times New Roman" panose="02020603050405020304" pitchFamily="18" charset="0"/>
                          </a:rPr>
                          <m:t>𝐷</m:t>
                        </m:r>
                      </m:e>
                      <m:sub>
                        <m:r>
                          <a:rPr lang="en-US" b="0" i="1" smtClean="0">
                            <a:solidFill>
                              <a:srgbClr val="0070C0"/>
                            </a:solidFill>
                            <a:latin typeface="Cambria Math" panose="02040503050406030204" pitchFamily="18" charset="0"/>
                            <a:cs typeface="Times New Roman" panose="02020603050405020304" pitchFamily="18" charset="0"/>
                          </a:rPr>
                          <m:t>𝐿𝐿</m:t>
                        </m:r>
                      </m:sub>
                      <m:sup>
                        <m:r>
                          <a:rPr lang="en-US" b="0" i="1" smtClean="0">
                            <a:solidFill>
                              <a:srgbClr val="0070C0"/>
                            </a:solidFill>
                            <a:latin typeface="Cambria Math" panose="02040503050406030204" pitchFamily="18" charset="0"/>
                            <a:cs typeface="Times New Roman" panose="02020603050405020304" pitchFamily="18" charset="0"/>
                          </a:rPr>
                          <m:t>𝐴𝑙𝑖</m:t>
                        </m:r>
                      </m:sup>
                    </m:sSubSup>
                  </m:oMath>
                </a14:m>
                <a:r>
                  <a:rPr lang="en-US" dirty="0">
                    <a:latin typeface="Times New Roman" panose="02020603050405020304" pitchFamily="18" charset="0"/>
                    <a:cs typeface="Times New Roman" panose="02020603050405020304" pitchFamily="18" charset="0"/>
                  </a:rPr>
                  <a:t> at </a:t>
                </a:r>
                <a14:m>
                  <m:oMath xmlns:m="http://schemas.openxmlformats.org/officeDocument/2006/math">
                    <m:r>
                      <a:rPr lang="en-US" b="0" i="1" smtClean="0">
                        <a:latin typeface="Cambria Math" panose="02040503050406030204" pitchFamily="18" charset="0"/>
                        <a:cs typeface="Times New Roman" panose="02020603050405020304" pitchFamily="18" charset="0"/>
                      </a:rPr>
                      <m:t>𝜇</m:t>
                    </m:r>
                    <m:r>
                      <a:rPr lang="en-US" b="0" i="1" smtClean="0">
                        <a:latin typeface="Cambria Math" panose="02040503050406030204" pitchFamily="18" charset="0"/>
                        <a:cs typeface="Times New Roman" panose="02020603050405020304" pitchFamily="18" charset="0"/>
                      </a:rPr>
                      <m:t>=1237 </m:t>
                    </m:r>
                    <m:r>
                      <a:rPr lang="en-US" b="0" i="1" smtClean="0">
                        <a:latin typeface="Cambria Math" panose="02040503050406030204" pitchFamily="18" charset="0"/>
                        <a:cs typeface="Times New Roman" panose="02020603050405020304" pitchFamily="18" charset="0"/>
                      </a:rPr>
                      <m:t>𝑀𝑒𝑉</m:t>
                    </m:r>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𝐺</m:t>
                    </m:r>
                  </m:oMath>
                </a14:m>
                <a:r>
                  <a:rPr lang="en-US"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b="1" i="1" dirty="0">
                    <a:solidFill>
                      <a:schemeClr val="accent1"/>
                    </a:solidFill>
                    <a:latin typeface="Times New Roman" panose="02020603050405020304" pitchFamily="18" charset="0"/>
                    <a:cs typeface="Times New Roman" panose="02020603050405020304" pitchFamily="18" charset="0"/>
                  </a:rPr>
                  <a:t>Ali et al.</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selected </a:t>
                </a:r>
                <a:r>
                  <a:rPr lang="en-US" b="1" dirty="0">
                    <a:latin typeface="Times New Roman" panose="02020603050405020304" pitchFamily="18" charset="0"/>
                    <a:cs typeface="Times New Roman" panose="02020603050405020304" pitchFamily="18" charset="0"/>
                  </a:rPr>
                  <a:t>the geomagnetic mean</a:t>
                </a:r>
                <a:r>
                  <a:rPr lang="en-US" dirty="0">
                    <a:latin typeface="Times New Roman" panose="02020603050405020304" pitchFamily="18" charset="0"/>
                    <a:cs typeface="Times New Roman" panose="02020603050405020304" pitchFamily="18" charset="0"/>
                  </a:rPr>
                  <a:t> of wave power, not arithmetic mean.</a:t>
                </a:r>
              </a:p>
              <a:p>
                <a:pPr marL="285750" indent="-285750">
                  <a:spcBef>
                    <a:spcPts val="60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electric part of </a:t>
                </a:r>
                <a14:m>
                  <m:oMath xmlns:m="http://schemas.openxmlformats.org/officeDocument/2006/math">
                    <m:sSubSup>
                      <m:sSubSupPr>
                        <m:ctrlPr>
                          <a:rPr lang="en-US" b="1" i="1" smtClean="0">
                            <a:solidFill>
                              <a:srgbClr val="00B050"/>
                            </a:solidFill>
                            <a:latin typeface="Cambria Math" panose="02040503050406030204" pitchFamily="18" charset="0"/>
                            <a:cs typeface="Times New Roman" panose="02020603050405020304" pitchFamily="18" charset="0"/>
                          </a:rPr>
                        </m:ctrlPr>
                      </m:sSubSupPr>
                      <m:e>
                        <m:r>
                          <a:rPr lang="en-US" b="1" i="1">
                            <a:solidFill>
                              <a:srgbClr val="00B050"/>
                            </a:solidFill>
                            <a:latin typeface="Cambria Math" panose="02040503050406030204" pitchFamily="18" charset="0"/>
                            <a:cs typeface="Times New Roman" panose="02020603050405020304" pitchFamily="18" charset="0"/>
                          </a:rPr>
                          <m:t>𝑫</m:t>
                        </m:r>
                      </m:e>
                      <m:sub>
                        <m:r>
                          <a:rPr lang="en-US" b="1" i="1">
                            <a:solidFill>
                              <a:srgbClr val="00B050"/>
                            </a:solidFill>
                            <a:latin typeface="Cambria Math" panose="02040503050406030204" pitchFamily="18" charset="0"/>
                            <a:cs typeface="Times New Roman" panose="02020603050405020304" pitchFamily="18" charset="0"/>
                          </a:rPr>
                          <m:t>𝑳𝑳</m:t>
                        </m:r>
                      </m:sub>
                      <m:sup>
                        <m:r>
                          <a:rPr lang="en-US" b="1" i="1">
                            <a:solidFill>
                              <a:srgbClr val="00B050"/>
                            </a:solidFill>
                            <a:latin typeface="Cambria Math" panose="02040503050406030204" pitchFamily="18" charset="0"/>
                            <a:cs typeface="Times New Roman" panose="02020603050405020304" pitchFamily="18" charset="0"/>
                          </a:rPr>
                          <m:t>𝑳𝒊𝒖</m:t>
                        </m:r>
                      </m:sup>
                    </m:sSubSup>
                  </m:oMath>
                </a14:m>
                <a:r>
                  <a:rPr lang="en-US" b="0" dirty="0">
                    <a:cs typeface="Times New Roman" panose="02020603050405020304" pitchFamily="18" charset="0"/>
                  </a:rPr>
                  <a:t> </a:t>
                </a:r>
                <a:r>
                  <a:rPr lang="en-US" b="0" dirty="0">
                    <a:latin typeface="Times New Roman" panose="02020603050405020304" pitchFamily="18" charset="0"/>
                    <a:cs typeface="Times New Roman" panose="02020603050405020304" pitchFamily="18" charset="0"/>
                  </a:rPr>
                  <a:t>and</a:t>
                </a:r>
                <a:r>
                  <a:rPr lang="en-US" b="0" dirty="0">
                    <a:cs typeface="Times New Roman" panose="02020603050405020304" pitchFamily="18" charset="0"/>
                  </a:rPr>
                  <a:t> </a:t>
                </a:r>
                <a14:m>
                  <m:oMath xmlns:m="http://schemas.openxmlformats.org/officeDocument/2006/math">
                    <m:sSubSup>
                      <m:sSubSupPr>
                        <m:ctrlPr>
                          <a:rPr lang="en-US" b="1" i="1" smtClean="0">
                            <a:latin typeface="Cambria Math" panose="02040503050406030204" pitchFamily="18" charset="0"/>
                            <a:cs typeface="Times New Roman" panose="02020603050405020304" pitchFamily="18" charset="0"/>
                          </a:rPr>
                        </m:ctrlPr>
                      </m:sSubSupPr>
                      <m:e>
                        <m:r>
                          <a:rPr lang="en-US" b="1" i="1">
                            <a:latin typeface="Cambria Math" panose="02040503050406030204" pitchFamily="18" charset="0"/>
                            <a:cs typeface="Times New Roman" panose="02020603050405020304" pitchFamily="18" charset="0"/>
                          </a:rPr>
                          <m:t>𝑫</m:t>
                        </m:r>
                      </m:e>
                      <m:sub>
                        <m:r>
                          <a:rPr lang="en-US" b="1" i="1">
                            <a:latin typeface="Cambria Math" panose="02040503050406030204" pitchFamily="18" charset="0"/>
                            <a:cs typeface="Times New Roman" panose="02020603050405020304" pitchFamily="18" charset="0"/>
                          </a:rPr>
                          <m:t>𝑳𝑳</m:t>
                        </m:r>
                      </m:sub>
                      <m:sup>
                        <m:r>
                          <a:rPr lang="en-US" b="1" i="1" smtClean="0">
                            <a:latin typeface="Cambria Math" panose="02040503050406030204" pitchFamily="18" charset="0"/>
                            <a:cs typeface="Times New Roman" panose="02020603050405020304" pitchFamily="18" charset="0"/>
                          </a:rPr>
                          <m:t>𝑩𝑨</m:t>
                        </m:r>
                      </m:sup>
                    </m:sSubSup>
                  </m:oMath>
                </a14:m>
                <a:r>
                  <a:rPr lang="en-US" b="0" dirty="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are</a:t>
                </a:r>
                <a:r>
                  <a:rPr lang="en-US" b="0" dirty="0">
                    <a:latin typeface="Times New Roman" panose="02020603050405020304" pitchFamily="18" charset="0"/>
                    <a:cs typeface="Times New Roman" panose="02020603050405020304" pitchFamily="18" charset="0"/>
                  </a:rPr>
                  <a:t> </a:t>
                </a:r>
                <a14:m>
                  <m:oMath xmlns:m="http://schemas.openxmlformats.org/officeDocument/2006/math">
                    <m:r>
                      <a:rPr lang="en-US" b="0" i="1" smtClean="0">
                        <a:latin typeface="Cambria Math" panose="02040503050406030204" pitchFamily="18" charset="0"/>
                        <a:cs typeface="Times New Roman" panose="02020603050405020304" pitchFamily="18" charset="0"/>
                      </a:rPr>
                      <m:t>𝜇</m:t>
                    </m:r>
                    <m:r>
                      <a:rPr lang="en-US" b="0" i="1" smtClean="0">
                        <a:latin typeface="Cambria Math" panose="02040503050406030204" pitchFamily="18" charset="0"/>
                        <a:cs typeface="Times New Roman" panose="02020603050405020304" pitchFamily="18" charset="0"/>
                      </a:rPr>
                      <m:t>− </m:t>
                    </m:r>
                  </m:oMath>
                </a14:m>
                <a:r>
                  <a:rPr lang="en-US" dirty="0">
                    <a:latin typeface="Times New Roman" panose="02020603050405020304" pitchFamily="18" charset="0"/>
                    <a:cs typeface="Times New Roman" panose="02020603050405020304" pitchFamily="18" charset="0"/>
                  </a:rPr>
                  <a:t>dependent.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Strong radial diffusion for low </a:t>
                </a:r>
                <a14:m>
                  <m:oMath xmlns:m="http://schemas.openxmlformats.org/officeDocument/2006/math">
                    <m:r>
                      <a:rPr lang="en-US" i="1">
                        <a:latin typeface="Cambria Math" panose="02040503050406030204" pitchFamily="18" charset="0"/>
                        <a:cs typeface="Times New Roman" panose="02020603050405020304" pitchFamily="18" charset="0"/>
                      </a:rPr>
                      <m:t>𝜇</m:t>
                    </m:r>
                  </m:oMath>
                </a14:m>
                <a:r>
                  <a:rPr lang="en-US" dirty="0">
                    <a:latin typeface="Times New Roman" panose="02020603050405020304" pitchFamily="18" charset="0"/>
                    <a:cs typeface="Times New Roman" panose="02020603050405020304" pitchFamily="18" charset="0"/>
                  </a:rPr>
                  <a:t> electrons.</a:t>
                </a:r>
              </a:p>
            </p:txBody>
          </p:sp>
        </mc:Choice>
        <mc:Fallback xmlns="">
          <p:sp>
            <p:nvSpPr>
              <p:cNvPr id="5" name="TextBox 4">
                <a:extLst>
                  <a:ext uri="{FF2B5EF4-FFF2-40B4-BE49-F238E27FC236}">
                    <a16:creationId xmlns:a16="http://schemas.microsoft.com/office/drawing/2014/main" id="{3CE50BED-DE96-2616-1578-EA6ADF9B55ED}"/>
                  </a:ext>
                </a:extLst>
              </p:cNvPr>
              <p:cNvSpPr txBox="1">
                <a:spLocks noRot="1" noChangeAspect="1" noMove="1" noResize="1" noEditPoints="1" noAdjustHandles="1" noChangeArrowheads="1" noChangeShapeType="1" noTextEdit="1"/>
              </p:cNvSpPr>
              <p:nvPr/>
            </p:nvSpPr>
            <p:spPr>
              <a:xfrm>
                <a:off x="2379968" y="5019888"/>
                <a:ext cx="8673477" cy="1311256"/>
              </a:xfrm>
              <a:prstGeom prst="rect">
                <a:avLst/>
              </a:prstGeom>
              <a:blipFill>
                <a:blip r:embed="rId3"/>
                <a:stretch>
                  <a:fillRect l="-422" t="-926" b="-601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988BF78-4356-B860-7C63-8C7B69E3FD89}"/>
              </a:ext>
            </a:extLst>
          </p:cNvPr>
          <p:cNvSpPr txBox="1"/>
          <p:nvPr/>
        </p:nvSpPr>
        <p:spPr>
          <a:xfrm>
            <a:off x="9624729" y="1934746"/>
            <a:ext cx="2189767" cy="307777"/>
          </a:xfrm>
          <a:prstGeom prst="rect">
            <a:avLst/>
          </a:prstGeom>
          <a:noFill/>
        </p:spPr>
        <p:txBody>
          <a:bodyPr wrap="none" rtlCol="0">
            <a:spAutoFit/>
          </a:bodyPr>
          <a:lstStyle/>
          <a:p>
            <a:pPr algn="l"/>
            <a:r>
              <a:rPr lang="en-US" sz="1400" i="1" dirty="0" err="1">
                <a:latin typeface="Times New Roman" panose="02020603050405020304" pitchFamily="18" charset="0"/>
                <a:cs typeface="Times New Roman" panose="02020603050405020304" pitchFamily="18" charset="0"/>
              </a:rPr>
              <a:t>Brautigam</a:t>
            </a:r>
            <a:r>
              <a:rPr lang="en-US" sz="1400" i="1" dirty="0">
                <a:latin typeface="Times New Roman" panose="02020603050405020304" pitchFamily="18" charset="0"/>
                <a:cs typeface="Times New Roman" panose="02020603050405020304" pitchFamily="18" charset="0"/>
              </a:rPr>
              <a:t> and Albert, 2000</a:t>
            </a:r>
          </a:p>
        </p:txBody>
      </p:sp>
      <p:sp>
        <p:nvSpPr>
          <p:cNvPr id="13" name="TextBox 12">
            <a:extLst>
              <a:ext uri="{FF2B5EF4-FFF2-40B4-BE49-F238E27FC236}">
                <a16:creationId xmlns:a16="http://schemas.microsoft.com/office/drawing/2014/main" id="{2DA4F275-A02A-D7CD-3849-3E3651916ACB}"/>
              </a:ext>
            </a:extLst>
          </p:cNvPr>
          <p:cNvSpPr txBox="1"/>
          <p:nvPr/>
        </p:nvSpPr>
        <p:spPr>
          <a:xfrm>
            <a:off x="9624729" y="2493624"/>
            <a:ext cx="1487908" cy="307777"/>
          </a:xfrm>
          <a:prstGeom prst="rect">
            <a:avLst/>
          </a:prstGeom>
          <a:noFill/>
        </p:spPr>
        <p:txBody>
          <a:bodyPr wrap="none" rtlCol="0">
            <a:spAutoFit/>
          </a:bodyPr>
          <a:lstStyle/>
          <a:p>
            <a:pPr algn="l"/>
            <a:r>
              <a:rPr lang="en-US" sz="1400" i="1" dirty="0" err="1">
                <a:solidFill>
                  <a:srgbClr val="FF0000"/>
                </a:solidFill>
                <a:latin typeface="Times New Roman" panose="02020603050405020304" pitchFamily="18" charset="0"/>
                <a:cs typeface="Times New Roman" panose="02020603050405020304" pitchFamily="18" charset="0"/>
              </a:rPr>
              <a:t>Ozeke</a:t>
            </a:r>
            <a:r>
              <a:rPr lang="en-US" sz="1400" i="1" dirty="0">
                <a:solidFill>
                  <a:srgbClr val="FF0000"/>
                </a:solidFill>
                <a:latin typeface="Times New Roman" panose="02020603050405020304" pitchFamily="18" charset="0"/>
                <a:cs typeface="Times New Roman" panose="02020603050405020304" pitchFamily="18" charset="0"/>
              </a:rPr>
              <a:t> et al., 2014</a:t>
            </a:r>
          </a:p>
        </p:txBody>
      </p:sp>
      <p:sp>
        <p:nvSpPr>
          <p:cNvPr id="14" name="TextBox 13">
            <a:extLst>
              <a:ext uri="{FF2B5EF4-FFF2-40B4-BE49-F238E27FC236}">
                <a16:creationId xmlns:a16="http://schemas.microsoft.com/office/drawing/2014/main" id="{AC0FFE40-157D-7C83-485E-9870C6BA33FF}"/>
              </a:ext>
            </a:extLst>
          </p:cNvPr>
          <p:cNvSpPr txBox="1"/>
          <p:nvPr/>
        </p:nvSpPr>
        <p:spPr>
          <a:xfrm>
            <a:off x="9624729" y="3121223"/>
            <a:ext cx="1276311" cy="307777"/>
          </a:xfrm>
          <a:prstGeom prst="rect">
            <a:avLst/>
          </a:prstGeom>
          <a:noFill/>
        </p:spPr>
        <p:txBody>
          <a:bodyPr wrap="none" rtlCol="0">
            <a:spAutoFit/>
          </a:bodyPr>
          <a:lstStyle/>
          <a:p>
            <a:pPr algn="l"/>
            <a:r>
              <a:rPr lang="en-US" sz="1400" i="1" dirty="0">
                <a:solidFill>
                  <a:srgbClr val="00B050"/>
                </a:solidFill>
                <a:latin typeface="Times New Roman" panose="02020603050405020304" pitchFamily="18" charset="0"/>
                <a:cs typeface="Times New Roman" panose="02020603050405020304" pitchFamily="18" charset="0"/>
              </a:rPr>
              <a:t>Liu et al., 2016</a:t>
            </a:r>
          </a:p>
        </p:txBody>
      </p:sp>
      <p:sp>
        <p:nvSpPr>
          <p:cNvPr id="15" name="TextBox 14">
            <a:extLst>
              <a:ext uri="{FF2B5EF4-FFF2-40B4-BE49-F238E27FC236}">
                <a16:creationId xmlns:a16="http://schemas.microsoft.com/office/drawing/2014/main" id="{1CA0AA2C-C8D8-1E3B-3A78-A2BD021D4DA8}"/>
              </a:ext>
            </a:extLst>
          </p:cNvPr>
          <p:cNvSpPr txBox="1"/>
          <p:nvPr/>
        </p:nvSpPr>
        <p:spPr>
          <a:xfrm>
            <a:off x="9624729" y="3672128"/>
            <a:ext cx="1257075" cy="307777"/>
          </a:xfrm>
          <a:prstGeom prst="rect">
            <a:avLst/>
          </a:prstGeom>
          <a:noFill/>
        </p:spPr>
        <p:txBody>
          <a:bodyPr wrap="none" rtlCol="0">
            <a:spAutoFit/>
          </a:bodyPr>
          <a:lstStyle/>
          <a:p>
            <a:pPr algn="l"/>
            <a:r>
              <a:rPr lang="en-US" sz="1400" i="1" dirty="0">
                <a:solidFill>
                  <a:schemeClr val="accent1"/>
                </a:solidFill>
                <a:latin typeface="Times New Roman" panose="02020603050405020304" pitchFamily="18" charset="0"/>
                <a:cs typeface="Times New Roman" panose="02020603050405020304" pitchFamily="18" charset="0"/>
              </a:rPr>
              <a:t>Ali et al., 2016</a:t>
            </a:r>
          </a:p>
        </p:txBody>
      </p:sp>
      <p:sp>
        <p:nvSpPr>
          <p:cNvPr id="3" name="슬라이드 번호 개체 틀 2">
            <a:extLst>
              <a:ext uri="{FF2B5EF4-FFF2-40B4-BE49-F238E27FC236}">
                <a16:creationId xmlns:a16="http://schemas.microsoft.com/office/drawing/2014/main" id="{76B5F4B1-22AE-62A8-2E8B-9AF946A0116D}"/>
              </a:ext>
            </a:extLst>
          </p:cNvPr>
          <p:cNvSpPr>
            <a:spLocks noGrp="1"/>
          </p:cNvSpPr>
          <p:nvPr>
            <p:ph type="sldNum" sz="quarter" idx="12"/>
          </p:nvPr>
        </p:nvSpPr>
        <p:spPr/>
        <p:txBody>
          <a:bodyPr/>
          <a:lstStyle/>
          <a:p>
            <a:fld id="{23127519-4ED7-4CE1-9F70-C95276DE88DE}" type="slidenum">
              <a:rPr lang="en-US" smtClean="0"/>
              <a:t>31</a:t>
            </a:fld>
            <a:endParaRPr lang="en-US"/>
          </a:p>
        </p:txBody>
      </p:sp>
    </p:spTree>
    <p:extLst>
      <p:ext uri="{BB962C8B-B14F-4D97-AF65-F5344CB8AC3E}">
        <p14:creationId xmlns:p14="http://schemas.microsoft.com/office/powerpoint/2010/main" val="338526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AB26EF8-A6E2-D04C-AA35-2BD5B9FD457E}"/>
              </a:ext>
            </a:extLst>
          </p:cNvPr>
          <p:cNvSpPr>
            <a:spLocks noGrp="1"/>
          </p:cNvSpPr>
          <p:nvPr>
            <p:ph type="sldNum" sz="quarter" idx="12"/>
          </p:nvPr>
        </p:nvSpPr>
        <p:spPr/>
        <p:txBody>
          <a:bodyPr/>
          <a:lstStyle/>
          <a:p>
            <a:fld id="{23127519-4ED7-4CE1-9F70-C95276DE88DE}" type="slidenum">
              <a:rPr lang="en-US" smtClean="0"/>
              <a:t>32</a:t>
            </a:fld>
            <a:endParaRPr lang="en-US"/>
          </a:p>
        </p:txBody>
      </p:sp>
      <p:grpSp>
        <p:nvGrpSpPr>
          <p:cNvPr id="3" name="그룹 2">
            <a:extLst>
              <a:ext uri="{FF2B5EF4-FFF2-40B4-BE49-F238E27FC236}">
                <a16:creationId xmlns:a16="http://schemas.microsoft.com/office/drawing/2014/main" id="{6312D098-B775-4A7E-9354-0AE6A85609F0}"/>
              </a:ext>
            </a:extLst>
          </p:cNvPr>
          <p:cNvGrpSpPr/>
          <p:nvPr/>
        </p:nvGrpSpPr>
        <p:grpSpPr>
          <a:xfrm>
            <a:off x="300788" y="226691"/>
            <a:ext cx="2418348" cy="2217821"/>
            <a:chOff x="8073189" y="690903"/>
            <a:chExt cx="2418348" cy="2217821"/>
          </a:xfrm>
        </p:grpSpPr>
        <p:cxnSp>
          <p:nvCxnSpPr>
            <p:cNvPr id="4" name="직선 연결선 3">
              <a:extLst>
                <a:ext uri="{FF2B5EF4-FFF2-40B4-BE49-F238E27FC236}">
                  <a16:creationId xmlns:a16="http://schemas.microsoft.com/office/drawing/2014/main" id="{3DD56692-18D8-0E61-6231-BA181F2A6459}"/>
                </a:ext>
              </a:extLst>
            </p:cNvPr>
            <p:cNvCxnSpPr/>
            <p:nvPr/>
          </p:nvCxnSpPr>
          <p:spPr>
            <a:xfrm>
              <a:off x="8073189" y="1287379"/>
              <a:ext cx="24183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직선 연결선 4">
              <a:extLst>
                <a:ext uri="{FF2B5EF4-FFF2-40B4-BE49-F238E27FC236}">
                  <a16:creationId xmlns:a16="http://schemas.microsoft.com/office/drawing/2014/main" id="{561D794F-1412-F19B-4B5D-A0C28E214ECB}"/>
                </a:ext>
              </a:extLst>
            </p:cNvPr>
            <p:cNvCxnSpPr>
              <a:cxnSpLocks/>
            </p:cNvCxnSpPr>
            <p:nvPr/>
          </p:nvCxnSpPr>
          <p:spPr>
            <a:xfrm>
              <a:off x="8442158" y="690903"/>
              <a:ext cx="0" cy="221782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그룹 5">
            <a:extLst>
              <a:ext uri="{FF2B5EF4-FFF2-40B4-BE49-F238E27FC236}">
                <a16:creationId xmlns:a16="http://schemas.microsoft.com/office/drawing/2014/main" id="{95A72304-62DF-0B33-D8B1-73A63FA84A3D}"/>
              </a:ext>
            </a:extLst>
          </p:cNvPr>
          <p:cNvGrpSpPr/>
          <p:nvPr/>
        </p:nvGrpSpPr>
        <p:grpSpPr>
          <a:xfrm>
            <a:off x="7844588" y="678871"/>
            <a:ext cx="2418348" cy="2217821"/>
            <a:chOff x="8073189" y="690903"/>
            <a:chExt cx="2418348" cy="2217821"/>
          </a:xfrm>
        </p:grpSpPr>
        <p:cxnSp>
          <p:nvCxnSpPr>
            <p:cNvPr id="7" name="직선 연결선 6">
              <a:extLst>
                <a:ext uri="{FF2B5EF4-FFF2-40B4-BE49-F238E27FC236}">
                  <a16:creationId xmlns:a16="http://schemas.microsoft.com/office/drawing/2014/main" id="{6EC5F4E9-CDEF-4D32-717E-B52D17D9308E}"/>
                </a:ext>
              </a:extLst>
            </p:cNvPr>
            <p:cNvCxnSpPr/>
            <p:nvPr/>
          </p:nvCxnSpPr>
          <p:spPr>
            <a:xfrm>
              <a:off x="8073189" y="1287379"/>
              <a:ext cx="24183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id="{540E5D2C-9A37-0D21-A8AD-82EAFA52D47B}"/>
                </a:ext>
              </a:extLst>
            </p:cNvPr>
            <p:cNvCxnSpPr>
              <a:cxnSpLocks/>
            </p:cNvCxnSpPr>
            <p:nvPr/>
          </p:nvCxnSpPr>
          <p:spPr>
            <a:xfrm>
              <a:off x="8442158" y="690903"/>
              <a:ext cx="0" cy="221782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6379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BECC819A-1A6B-D0E3-BB05-547E9DCE5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7778" y="878009"/>
            <a:ext cx="4711971" cy="3141314"/>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520700"/>
          </a:xfrm>
        </p:spPr>
        <p:txBody>
          <a:bodyPr>
            <a:normAutofit fontScale="90000"/>
          </a:bodyPr>
          <a:lstStyle/>
          <a:p>
            <a:pPr algn="ctr"/>
            <a:r>
              <a:rPr lang="en-US" sz="4000" b="1" dirty="0">
                <a:latin typeface="Times New Roman" panose="02020603050405020304" pitchFamily="18" charset="0"/>
                <a:cs typeface="Times New Roman" panose="02020603050405020304" pitchFamily="18" charset="0"/>
              </a:rPr>
              <a:t>Results – 1. Standard</a:t>
            </a:r>
          </a:p>
        </p:txBody>
      </p:sp>
      <p:sp>
        <p:nvSpPr>
          <p:cNvPr id="5" name="슬라이드 번호 개체 틀 4">
            <a:extLst>
              <a:ext uri="{FF2B5EF4-FFF2-40B4-BE49-F238E27FC236}">
                <a16:creationId xmlns:a16="http://schemas.microsoft.com/office/drawing/2014/main" id="{5B109952-2CAB-8CBD-96CE-2AA1951994CD}"/>
              </a:ext>
            </a:extLst>
          </p:cNvPr>
          <p:cNvSpPr>
            <a:spLocks noGrp="1"/>
          </p:cNvSpPr>
          <p:nvPr>
            <p:ph type="sldNum" sz="quarter" idx="12"/>
          </p:nvPr>
        </p:nvSpPr>
        <p:spPr/>
        <p:txBody>
          <a:bodyPr/>
          <a:lstStyle/>
          <a:p>
            <a:fld id="{23127519-4ED7-4CE1-9F70-C95276DE88DE}" type="slidenum">
              <a:rPr lang="en-US" smtClean="0"/>
              <a:t>4</a:t>
            </a:fld>
            <a:endParaRPr lang="en-US"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A04BC0F-6625-2F49-D1F2-8639E3C345D9}"/>
                  </a:ext>
                </a:extLst>
              </p:cNvPr>
              <p:cNvSpPr txBox="1"/>
              <p:nvPr/>
            </p:nvSpPr>
            <p:spPr>
              <a:xfrm>
                <a:off x="7277297" y="4134520"/>
                <a:ext cx="4786115" cy="8181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Mean Average Percentage Error: </a:t>
                </a:r>
              </a:p>
              <a:p>
                <a:pPr algn="ctr"/>
                <a14:m>
                  <m:oMath xmlns:m="http://schemas.openxmlformats.org/officeDocument/2006/math">
                    <m:r>
                      <a:rPr lang="en-US" b="1" i="1" smtClean="0">
                        <a:latin typeface="Cambria Math" panose="02040503050406030204" pitchFamily="18" charset="0"/>
                      </a:rPr>
                      <m:t>𝑴𝑨𝑷𝑬</m:t>
                    </m:r>
                    <m:r>
                      <a:rPr lang="en-US" i="0">
                        <a:latin typeface="Cambria Math" panose="02040503050406030204" pitchFamily="18" charset="0"/>
                      </a:rPr>
                      <m:t> </m:t>
                    </m:r>
                    <m:d>
                      <m:dPr>
                        <m:begChr m:val="["/>
                        <m:endChr m:val="]"/>
                        <m:ctrlPr>
                          <a:rPr lang="en-US" i="1">
                            <a:solidFill>
                              <a:srgbClr val="836967"/>
                            </a:solidFill>
                            <a:latin typeface="Cambria Math" panose="02040503050406030204" pitchFamily="18" charset="0"/>
                          </a:rPr>
                        </m:ctrlPr>
                      </m:dPr>
                      <m:e>
                        <m:r>
                          <a:rPr lang="en-US" i="0">
                            <a:latin typeface="Cambria Math" panose="02040503050406030204" pitchFamily="18" charset="0"/>
                          </a:rPr>
                          <m:t>%</m:t>
                        </m:r>
                      </m:e>
                    </m:d>
                    <m:r>
                      <a:rPr lang="en-US" i="0">
                        <a:latin typeface="Cambria Math" panose="02040503050406030204" pitchFamily="18" charset="0"/>
                      </a:rPr>
                      <m:t> =</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100</m:t>
                        </m:r>
                      </m:num>
                      <m:den>
                        <m:r>
                          <a:rPr lang="en-US" i="1">
                            <a:latin typeface="Cambria Math" panose="02040503050406030204" pitchFamily="18" charset="0"/>
                          </a:rPr>
                          <m:t>𝑛</m:t>
                        </m:r>
                      </m:den>
                    </m:f>
                    <m:r>
                      <a:rPr lang="en-US" i="0">
                        <a:latin typeface="Cambria Math" panose="02040503050406030204" pitchFamily="18" charset="0"/>
                      </a:rPr>
                      <m:t> </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0">
                            <a:latin typeface="Cambria Math" panose="02040503050406030204" pitchFamily="18" charset="0"/>
                          </a:rPr>
                          <m:t>=1</m:t>
                        </m:r>
                      </m:sub>
                      <m:sup>
                        <m:r>
                          <a:rPr lang="en-US" i="1">
                            <a:latin typeface="Cambria Math" panose="02040503050406030204" pitchFamily="18" charset="0"/>
                          </a:rPr>
                          <m:t>𝑛</m:t>
                        </m:r>
                      </m:sup>
                      <m:e>
                        <m:d>
                          <m:dPr>
                            <m:begChr m:val="|"/>
                            <m:endChr m:val="|"/>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func>
                                  <m:funcPr>
                                    <m:ctrlPr>
                                      <a:rPr lang="en-US" i="1">
                                        <a:latin typeface="Cambria Math" panose="02040503050406030204" pitchFamily="18" charset="0"/>
                                      </a:rPr>
                                    </m:ctrlPr>
                                  </m:funcPr>
                                  <m:fName>
                                    <m:sSub>
                                      <m:sSubPr>
                                        <m:ctrlPr>
                                          <a:rPr lang="en-US" i="1">
                                            <a:solidFill>
                                              <a:srgbClr val="836967"/>
                                            </a:solidFill>
                                            <a:latin typeface="Cambria Math" panose="02040503050406030204" pitchFamily="18" charset="0"/>
                                          </a:rPr>
                                        </m:ctrlPr>
                                      </m:sSubPr>
                                      <m:e>
                                        <m:r>
                                          <m:rPr>
                                            <m:sty m:val="p"/>
                                          </m:rPr>
                                          <a:rPr lang="en-US" i="0">
                                            <a:latin typeface="Cambria Math" panose="02040503050406030204" pitchFamily="18" charset="0"/>
                                          </a:rPr>
                                          <m:t>log</m:t>
                                        </m:r>
                                      </m:e>
                                      <m:sub>
                                        <m:r>
                                          <a:rPr lang="en-US" i="0">
                                            <a:latin typeface="Cambria Math" panose="02040503050406030204" pitchFamily="18" charset="0"/>
                                          </a:rPr>
                                          <m:t>10</m:t>
                                        </m:r>
                                      </m:sub>
                                    </m:sSub>
                                  </m:fName>
                                  <m:e>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𝑖</m:t>
                                            </m:r>
                                          </m:sub>
                                        </m:sSub>
                                      </m:e>
                                    </m:d>
                                  </m:e>
                                </m:func>
                                <m:r>
                                  <a:rPr lang="en-US" i="0">
                                    <a:latin typeface="Cambria Math" panose="02040503050406030204" pitchFamily="18" charset="0"/>
                                  </a:rPr>
                                  <m:t>−</m:t>
                                </m:r>
                                <m:func>
                                  <m:funcPr>
                                    <m:ctrlPr>
                                      <a:rPr lang="en-US" i="1">
                                        <a:latin typeface="Cambria Math" panose="02040503050406030204" pitchFamily="18" charset="0"/>
                                      </a:rPr>
                                    </m:ctrlPr>
                                  </m:funcPr>
                                  <m:fName>
                                    <m:sSub>
                                      <m:sSubPr>
                                        <m:ctrlPr>
                                          <a:rPr lang="en-US" i="1">
                                            <a:solidFill>
                                              <a:srgbClr val="836967"/>
                                            </a:solidFill>
                                            <a:latin typeface="Cambria Math" panose="02040503050406030204" pitchFamily="18" charset="0"/>
                                          </a:rPr>
                                        </m:ctrlPr>
                                      </m:sSubPr>
                                      <m:e>
                                        <m:r>
                                          <m:rPr>
                                            <m:sty m:val="p"/>
                                          </m:rPr>
                                          <a:rPr lang="en-US" i="0">
                                            <a:latin typeface="Cambria Math" panose="02040503050406030204" pitchFamily="18" charset="0"/>
                                          </a:rPr>
                                          <m:t>log</m:t>
                                        </m:r>
                                      </m:e>
                                      <m:sub>
                                        <m:r>
                                          <a:rPr lang="en-US" i="0">
                                            <a:latin typeface="Cambria Math" panose="02040503050406030204" pitchFamily="18" charset="0"/>
                                          </a:rPr>
                                          <m:t>10</m:t>
                                        </m:r>
                                      </m:sub>
                                    </m:sSub>
                                  </m:fName>
                                  <m:e>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e>
                                    </m:d>
                                  </m:e>
                                </m:func>
                              </m:num>
                              <m:den>
                                <m:func>
                                  <m:funcPr>
                                    <m:ctrlPr>
                                      <a:rPr lang="en-US" i="1">
                                        <a:latin typeface="Cambria Math" panose="02040503050406030204" pitchFamily="18" charset="0"/>
                                      </a:rPr>
                                    </m:ctrlPr>
                                  </m:funcPr>
                                  <m:fName>
                                    <m:sSub>
                                      <m:sSubPr>
                                        <m:ctrlPr>
                                          <a:rPr lang="en-US" i="1">
                                            <a:solidFill>
                                              <a:srgbClr val="836967"/>
                                            </a:solidFill>
                                            <a:latin typeface="Cambria Math" panose="02040503050406030204" pitchFamily="18" charset="0"/>
                                          </a:rPr>
                                        </m:ctrlPr>
                                      </m:sSubPr>
                                      <m:e>
                                        <m:r>
                                          <m:rPr>
                                            <m:sty m:val="p"/>
                                          </m:rPr>
                                          <a:rPr lang="en-US" i="0">
                                            <a:latin typeface="Cambria Math" panose="02040503050406030204" pitchFamily="18" charset="0"/>
                                          </a:rPr>
                                          <m:t>log</m:t>
                                        </m:r>
                                      </m:e>
                                      <m:sub>
                                        <m:r>
                                          <a:rPr lang="en-US" i="0">
                                            <a:latin typeface="Cambria Math" panose="02040503050406030204" pitchFamily="18" charset="0"/>
                                          </a:rPr>
                                          <m:t>10</m:t>
                                        </m:r>
                                      </m:sub>
                                    </m:sSub>
                                  </m:fName>
                                  <m:e>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e>
                                    </m:d>
                                  </m:e>
                                </m:func>
                              </m:den>
                            </m:f>
                          </m:e>
                        </m:d>
                      </m:e>
                    </m:nary>
                  </m:oMath>
                </a14:m>
                <a:r>
                  <a:rPr lang="en-US" dirty="0"/>
                  <a:t> </a:t>
                </a:r>
              </a:p>
            </p:txBody>
          </p:sp>
        </mc:Choice>
        <mc:Fallback xmlns="">
          <p:sp>
            <p:nvSpPr>
              <p:cNvPr id="15" name="TextBox 14">
                <a:extLst>
                  <a:ext uri="{FF2B5EF4-FFF2-40B4-BE49-F238E27FC236}">
                    <a16:creationId xmlns:a16="http://schemas.microsoft.com/office/drawing/2014/main" id="{1A04BC0F-6625-2F49-D1F2-8639E3C345D9}"/>
                  </a:ext>
                </a:extLst>
              </p:cNvPr>
              <p:cNvSpPr txBox="1">
                <a:spLocks noRot="1" noChangeAspect="1" noMove="1" noResize="1" noEditPoints="1" noAdjustHandles="1" noChangeArrowheads="1" noChangeShapeType="1" noTextEdit="1"/>
              </p:cNvSpPr>
              <p:nvPr/>
            </p:nvSpPr>
            <p:spPr>
              <a:xfrm>
                <a:off x="7277297" y="4134520"/>
                <a:ext cx="4786115" cy="818173"/>
              </a:xfrm>
              <a:prstGeom prst="rect">
                <a:avLst/>
              </a:prstGeom>
              <a:blipFill>
                <a:blip r:embed="rId3"/>
                <a:stretch>
                  <a:fillRect l="-762" t="-10294" b="-7058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7E0FD0B0-7ED1-103A-736C-6FE04347D801}"/>
              </a:ext>
            </a:extLst>
          </p:cNvPr>
          <p:cNvSpPr txBox="1"/>
          <p:nvPr/>
        </p:nvSpPr>
        <p:spPr>
          <a:xfrm>
            <a:off x="9524252" y="4971662"/>
            <a:ext cx="2569678" cy="307777"/>
          </a:xfrm>
          <a:prstGeom prst="rect">
            <a:avLst/>
          </a:prstGeom>
          <a:noFill/>
        </p:spPr>
        <p:txBody>
          <a:bodyPr wrap="none" rtlCol="0">
            <a:spAutoFit/>
          </a:bodyPr>
          <a:lstStyle/>
          <a:p>
            <a:pPr algn="l"/>
            <a:r>
              <a:rPr lang="en-US" sz="1400" i="1" dirty="0">
                <a:latin typeface="Times New Roman" panose="02020603050405020304" pitchFamily="18" charset="0"/>
                <a:cs typeface="Times New Roman" panose="02020603050405020304" pitchFamily="18" charset="0"/>
              </a:rPr>
              <a:t>[Kim et al. 2012; Tu et al., 2013]</a:t>
            </a:r>
          </a:p>
        </p:txBody>
      </p:sp>
      <p:pic>
        <p:nvPicPr>
          <p:cNvPr id="8" name="그림 7">
            <a:extLst>
              <a:ext uri="{FF2B5EF4-FFF2-40B4-BE49-F238E27FC236}">
                <a16:creationId xmlns:a16="http://schemas.microsoft.com/office/drawing/2014/main" id="{F7087D4E-FDA7-A0FE-63C6-01981C256380}"/>
              </a:ext>
            </a:extLst>
          </p:cNvPr>
          <p:cNvPicPr>
            <a:picLocks noChangeAspect="1"/>
          </p:cNvPicPr>
          <p:nvPr/>
        </p:nvPicPr>
        <p:blipFill rotWithShape="1">
          <a:blip r:embed="rId4">
            <a:extLst>
              <a:ext uri="{28A0092B-C50C-407E-A947-70E740481C1C}">
                <a14:useLocalDpi xmlns:a14="http://schemas.microsoft.com/office/drawing/2010/main" val="0"/>
              </a:ext>
            </a:extLst>
          </a:blip>
          <a:srcRect b="59479"/>
          <a:stretch/>
        </p:blipFill>
        <p:spPr>
          <a:xfrm>
            <a:off x="116016" y="484604"/>
            <a:ext cx="6910891" cy="2800326"/>
          </a:xfrm>
          <a:prstGeom prst="rect">
            <a:avLst/>
          </a:prstGeom>
        </p:spPr>
      </p:pic>
      <p:sp>
        <p:nvSpPr>
          <p:cNvPr id="9" name="TextBox 8">
            <a:extLst>
              <a:ext uri="{FF2B5EF4-FFF2-40B4-BE49-F238E27FC236}">
                <a16:creationId xmlns:a16="http://schemas.microsoft.com/office/drawing/2014/main" id="{D2B61156-C8BD-54D4-15A2-B8717845CA30}"/>
              </a:ext>
            </a:extLst>
          </p:cNvPr>
          <p:cNvSpPr txBox="1"/>
          <p:nvPr/>
        </p:nvSpPr>
        <p:spPr>
          <a:xfrm>
            <a:off x="9444739" y="1410882"/>
            <a:ext cx="1080745" cy="307777"/>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1400" b="1" dirty="0">
                <a:solidFill>
                  <a:srgbClr val="FF0000"/>
                </a:solidFill>
                <a:latin typeface="Times New Roman" panose="02020603050405020304" pitchFamily="18" charset="0"/>
                <a:cs typeface="Times New Roman" panose="02020603050405020304" pitchFamily="18" charset="0"/>
              </a:rPr>
              <a:t>(b) RD only</a:t>
            </a:r>
          </a:p>
        </p:txBody>
      </p:sp>
      <p:pic>
        <p:nvPicPr>
          <p:cNvPr id="10" name="그림 9">
            <a:extLst>
              <a:ext uri="{FF2B5EF4-FFF2-40B4-BE49-F238E27FC236}">
                <a16:creationId xmlns:a16="http://schemas.microsoft.com/office/drawing/2014/main" id="{33C43A1D-477E-E7A7-0843-51BC07896ED4}"/>
              </a:ext>
            </a:extLst>
          </p:cNvPr>
          <p:cNvPicPr>
            <a:picLocks noChangeAspect="1"/>
          </p:cNvPicPr>
          <p:nvPr/>
        </p:nvPicPr>
        <p:blipFill rotWithShape="1">
          <a:blip r:embed="rId5"/>
          <a:srcRect l="188" t="8155" r="97606" b="85196"/>
          <a:stretch/>
        </p:blipFill>
        <p:spPr>
          <a:xfrm>
            <a:off x="116016" y="1064535"/>
            <a:ext cx="294802" cy="398031"/>
          </a:xfrm>
          <a:prstGeom prst="rect">
            <a:avLst/>
          </a:prstGeom>
        </p:spPr>
      </p:pic>
      <p:pic>
        <p:nvPicPr>
          <p:cNvPr id="11" name="그림 10">
            <a:extLst>
              <a:ext uri="{FF2B5EF4-FFF2-40B4-BE49-F238E27FC236}">
                <a16:creationId xmlns:a16="http://schemas.microsoft.com/office/drawing/2014/main" id="{098B2F09-60D2-82EF-F388-F3F705369C55}"/>
              </a:ext>
            </a:extLst>
          </p:cNvPr>
          <p:cNvPicPr>
            <a:picLocks noChangeAspect="1"/>
          </p:cNvPicPr>
          <p:nvPr/>
        </p:nvPicPr>
        <p:blipFill rotWithShape="1">
          <a:blip r:embed="rId5"/>
          <a:srcRect l="188" t="8155" r="97606" b="85196"/>
          <a:stretch/>
        </p:blipFill>
        <p:spPr>
          <a:xfrm>
            <a:off x="116016" y="2128594"/>
            <a:ext cx="294802" cy="398031"/>
          </a:xfrm>
          <a:prstGeom prst="rect">
            <a:avLst/>
          </a:prstGeom>
        </p:spPr>
      </p:pic>
      <p:sp>
        <p:nvSpPr>
          <p:cNvPr id="12" name="TextBox 11">
            <a:extLst>
              <a:ext uri="{FF2B5EF4-FFF2-40B4-BE49-F238E27FC236}">
                <a16:creationId xmlns:a16="http://schemas.microsoft.com/office/drawing/2014/main" id="{5B489299-B798-F1C4-84BF-CD8479D853C7}"/>
              </a:ext>
            </a:extLst>
          </p:cNvPr>
          <p:cNvSpPr txBox="1"/>
          <p:nvPr/>
        </p:nvSpPr>
        <p:spPr>
          <a:xfrm>
            <a:off x="1475554" y="1584281"/>
            <a:ext cx="1860894" cy="338554"/>
          </a:xfrm>
          <a:prstGeom prst="rect">
            <a:avLst/>
          </a:prstGeom>
          <a:noFill/>
        </p:spPr>
        <p:txBody>
          <a:bodyPr wrap="none" rtlCol="0">
            <a:spAutoFit/>
          </a:bodyPr>
          <a:lstStyle/>
          <a:p>
            <a:pPr algn="l"/>
            <a:r>
              <a:rPr lang="en-US" sz="1600" i="1" dirty="0">
                <a:cs typeface="Times New Roman" panose="02020603050405020304" pitchFamily="18" charset="0"/>
              </a:rPr>
              <a:t>[</a:t>
            </a:r>
            <a:r>
              <a:rPr lang="en-US" sz="1600" i="1" dirty="0" err="1">
                <a:cs typeface="Times New Roman" panose="02020603050405020304" pitchFamily="18" charset="0"/>
              </a:rPr>
              <a:t>Ozeke</a:t>
            </a:r>
            <a:r>
              <a:rPr lang="en-US" sz="1600" i="1" dirty="0">
                <a:cs typeface="Times New Roman" panose="02020603050405020304" pitchFamily="18" charset="0"/>
              </a:rPr>
              <a:t> et al. (2014)]</a:t>
            </a:r>
          </a:p>
        </p:txBody>
      </p:sp>
      <p:sp>
        <p:nvSpPr>
          <p:cNvPr id="13" name="TextBox 12">
            <a:extLst>
              <a:ext uri="{FF2B5EF4-FFF2-40B4-BE49-F238E27FC236}">
                <a16:creationId xmlns:a16="http://schemas.microsoft.com/office/drawing/2014/main" id="{603AC069-A9DC-70BD-CFCE-0864F2CD6715}"/>
              </a:ext>
            </a:extLst>
          </p:cNvPr>
          <p:cNvSpPr txBox="1"/>
          <p:nvPr/>
        </p:nvSpPr>
        <p:spPr>
          <a:xfrm>
            <a:off x="1156137" y="5566693"/>
            <a:ext cx="7249100" cy="400110"/>
          </a:xfrm>
          <a:prstGeom prst="rect">
            <a:avLst/>
          </a:prstGeom>
          <a:noFill/>
        </p:spPr>
        <p:txBody>
          <a:bodyPr wrap="none" rtlCol="0">
            <a:spAutoFit/>
          </a:bodyPr>
          <a:lstStyle/>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The</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radial diffusion </a:t>
            </a:r>
            <a:r>
              <a:rPr lang="en-US" sz="2000" dirty="0">
                <a:latin typeface="Times New Roman" panose="02020603050405020304" pitchFamily="18" charset="0"/>
                <a:cs typeface="Times New Roman" panose="02020603050405020304" pitchFamily="18" charset="0"/>
              </a:rPr>
              <a:t>reproduces the variation of PSD below L=6.</a:t>
            </a:r>
          </a:p>
        </p:txBody>
      </p:sp>
    </p:spTree>
    <p:extLst>
      <p:ext uri="{BB962C8B-B14F-4D97-AF65-F5344CB8AC3E}">
        <p14:creationId xmlns:p14="http://schemas.microsoft.com/office/powerpoint/2010/main" val="1618842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DCF7779D-7421-8080-C6DB-BB71396C9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7480" y="878009"/>
            <a:ext cx="4711971" cy="3141314"/>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520700"/>
          </a:xfrm>
        </p:spPr>
        <p:txBody>
          <a:bodyPr>
            <a:normAutofit fontScale="90000"/>
          </a:bodyPr>
          <a:lstStyle/>
          <a:p>
            <a:pPr algn="ctr"/>
            <a:r>
              <a:rPr lang="en-US" sz="4000" b="1" dirty="0">
                <a:latin typeface="Times New Roman" panose="02020603050405020304" pitchFamily="18" charset="0"/>
                <a:cs typeface="Times New Roman" panose="02020603050405020304" pitchFamily="18" charset="0"/>
              </a:rPr>
              <a:t>Results – 1. Standard</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A04BC0F-6625-2F49-D1F2-8639E3C345D9}"/>
                  </a:ext>
                </a:extLst>
              </p:cNvPr>
              <p:cNvSpPr txBox="1"/>
              <p:nvPr/>
            </p:nvSpPr>
            <p:spPr>
              <a:xfrm>
                <a:off x="7277297" y="4134520"/>
                <a:ext cx="4786115" cy="8181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Mean Average Percentage Error: </a:t>
                </a:r>
              </a:p>
              <a:p>
                <a:pPr algn="ctr"/>
                <a14:m>
                  <m:oMath xmlns:m="http://schemas.openxmlformats.org/officeDocument/2006/math">
                    <m:r>
                      <a:rPr lang="en-US" b="1" i="1" smtClean="0">
                        <a:latin typeface="Cambria Math" panose="02040503050406030204" pitchFamily="18" charset="0"/>
                      </a:rPr>
                      <m:t>𝑴𝑨𝑷𝑬</m:t>
                    </m:r>
                    <m:r>
                      <a:rPr lang="en-US" i="0">
                        <a:latin typeface="Cambria Math" panose="02040503050406030204" pitchFamily="18" charset="0"/>
                      </a:rPr>
                      <m:t> </m:t>
                    </m:r>
                    <m:d>
                      <m:dPr>
                        <m:begChr m:val="["/>
                        <m:endChr m:val="]"/>
                        <m:ctrlPr>
                          <a:rPr lang="en-US" i="1">
                            <a:solidFill>
                              <a:srgbClr val="836967"/>
                            </a:solidFill>
                            <a:latin typeface="Cambria Math" panose="02040503050406030204" pitchFamily="18" charset="0"/>
                          </a:rPr>
                        </m:ctrlPr>
                      </m:dPr>
                      <m:e>
                        <m:r>
                          <a:rPr lang="en-US" i="0">
                            <a:latin typeface="Cambria Math" panose="02040503050406030204" pitchFamily="18" charset="0"/>
                          </a:rPr>
                          <m:t>%</m:t>
                        </m:r>
                      </m:e>
                    </m:d>
                    <m:r>
                      <a:rPr lang="en-US" i="0">
                        <a:latin typeface="Cambria Math" panose="02040503050406030204" pitchFamily="18" charset="0"/>
                      </a:rPr>
                      <m:t> =</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100</m:t>
                        </m:r>
                      </m:num>
                      <m:den>
                        <m:r>
                          <a:rPr lang="en-US" i="1">
                            <a:latin typeface="Cambria Math" panose="02040503050406030204" pitchFamily="18" charset="0"/>
                          </a:rPr>
                          <m:t>𝑛</m:t>
                        </m:r>
                      </m:den>
                    </m:f>
                    <m:r>
                      <a:rPr lang="en-US" i="0">
                        <a:latin typeface="Cambria Math" panose="02040503050406030204" pitchFamily="18" charset="0"/>
                      </a:rPr>
                      <m:t> </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0">
                            <a:latin typeface="Cambria Math" panose="02040503050406030204" pitchFamily="18" charset="0"/>
                          </a:rPr>
                          <m:t>=1</m:t>
                        </m:r>
                      </m:sub>
                      <m:sup>
                        <m:r>
                          <a:rPr lang="en-US" i="1">
                            <a:latin typeface="Cambria Math" panose="02040503050406030204" pitchFamily="18" charset="0"/>
                          </a:rPr>
                          <m:t>𝑛</m:t>
                        </m:r>
                      </m:sup>
                      <m:e>
                        <m:d>
                          <m:dPr>
                            <m:begChr m:val="|"/>
                            <m:endChr m:val="|"/>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func>
                                  <m:funcPr>
                                    <m:ctrlPr>
                                      <a:rPr lang="en-US" i="1">
                                        <a:latin typeface="Cambria Math" panose="02040503050406030204" pitchFamily="18" charset="0"/>
                                      </a:rPr>
                                    </m:ctrlPr>
                                  </m:funcPr>
                                  <m:fName>
                                    <m:sSub>
                                      <m:sSubPr>
                                        <m:ctrlPr>
                                          <a:rPr lang="en-US" i="1">
                                            <a:solidFill>
                                              <a:srgbClr val="836967"/>
                                            </a:solidFill>
                                            <a:latin typeface="Cambria Math" panose="02040503050406030204" pitchFamily="18" charset="0"/>
                                          </a:rPr>
                                        </m:ctrlPr>
                                      </m:sSubPr>
                                      <m:e>
                                        <m:r>
                                          <m:rPr>
                                            <m:sty m:val="p"/>
                                          </m:rPr>
                                          <a:rPr lang="en-US" i="0">
                                            <a:latin typeface="Cambria Math" panose="02040503050406030204" pitchFamily="18" charset="0"/>
                                          </a:rPr>
                                          <m:t>log</m:t>
                                        </m:r>
                                      </m:e>
                                      <m:sub>
                                        <m:r>
                                          <a:rPr lang="en-US" i="0">
                                            <a:latin typeface="Cambria Math" panose="02040503050406030204" pitchFamily="18" charset="0"/>
                                          </a:rPr>
                                          <m:t>10</m:t>
                                        </m:r>
                                      </m:sub>
                                    </m:sSub>
                                  </m:fName>
                                  <m:e>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𝑖</m:t>
                                            </m:r>
                                          </m:sub>
                                        </m:sSub>
                                      </m:e>
                                    </m:d>
                                  </m:e>
                                </m:func>
                                <m:r>
                                  <a:rPr lang="en-US" i="0">
                                    <a:latin typeface="Cambria Math" panose="02040503050406030204" pitchFamily="18" charset="0"/>
                                  </a:rPr>
                                  <m:t>−</m:t>
                                </m:r>
                                <m:func>
                                  <m:funcPr>
                                    <m:ctrlPr>
                                      <a:rPr lang="en-US" i="1">
                                        <a:latin typeface="Cambria Math" panose="02040503050406030204" pitchFamily="18" charset="0"/>
                                      </a:rPr>
                                    </m:ctrlPr>
                                  </m:funcPr>
                                  <m:fName>
                                    <m:sSub>
                                      <m:sSubPr>
                                        <m:ctrlPr>
                                          <a:rPr lang="en-US" i="1">
                                            <a:solidFill>
                                              <a:srgbClr val="836967"/>
                                            </a:solidFill>
                                            <a:latin typeface="Cambria Math" panose="02040503050406030204" pitchFamily="18" charset="0"/>
                                          </a:rPr>
                                        </m:ctrlPr>
                                      </m:sSubPr>
                                      <m:e>
                                        <m:r>
                                          <m:rPr>
                                            <m:sty m:val="p"/>
                                          </m:rPr>
                                          <a:rPr lang="en-US" i="0">
                                            <a:latin typeface="Cambria Math" panose="02040503050406030204" pitchFamily="18" charset="0"/>
                                          </a:rPr>
                                          <m:t>log</m:t>
                                        </m:r>
                                      </m:e>
                                      <m:sub>
                                        <m:r>
                                          <a:rPr lang="en-US" i="0">
                                            <a:latin typeface="Cambria Math" panose="02040503050406030204" pitchFamily="18" charset="0"/>
                                          </a:rPr>
                                          <m:t>10</m:t>
                                        </m:r>
                                      </m:sub>
                                    </m:sSub>
                                  </m:fName>
                                  <m:e>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e>
                                    </m:d>
                                  </m:e>
                                </m:func>
                              </m:num>
                              <m:den>
                                <m:func>
                                  <m:funcPr>
                                    <m:ctrlPr>
                                      <a:rPr lang="en-US" i="1">
                                        <a:latin typeface="Cambria Math" panose="02040503050406030204" pitchFamily="18" charset="0"/>
                                      </a:rPr>
                                    </m:ctrlPr>
                                  </m:funcPr>
                                  <m:fName>
                                    <m:sSub>
                                      <m:sSubPr>
                                        <m:ctrlPr>
                                          <a:rPr lang="en-US" i="1">
                                            <a:solidFill>
                                              <a:srgbClr val="836967"/>
                                            </a:solidFill>
                                            <a:latin typeface="Cambria Math" panose="02040503050406030204" pitchFamily="18" charset="0"/>
                                          </a:rPr>
                                        </m:ctrlPr>
                                      </m:sSubPr>
                                      <m:e>
                                        <m:r>
                                          <m:rPr>
                                            <m:sty m:val="p"/>
                                          </m:rPr>
                                          <a:rPr lang="en-US" i="0">
                                            <a:latin typeface="Cambria Math" panose="02040503050406030204" pitchFamily="18" charset="0"/>
                                          </a:rPr>
                                          <m:t>log</m:t>
                                        </m:r>
                                      </m:e>
                                      <m:sub>
                                        <m:r>
                                          <a:rPr lang="en-US" i="0">
                                            <a:latin typeface="Cambria Math" panose="02040503050406030204" pitchFamily="18" charset="0"/>
                                          </a:rPr>
                                          <m:t>10</m:t>
                                        </m:r>
                                      </m:sub>
                                    </m:sSub>
                                  </m:fName>
                                  <m:e>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e>
                                    </m:d>
                                  </m:e>
                                </m:func>
                              </m:den>
                            </m:f>
                          </m:e>
                        </m:d>
                      </m:e>
                    </m:nary>
                  </m:oMath>
                </a14:m>
                <a:r>
                  <a:rPr lang="en-US" dirty="0"/>
                  <a:t> </a:t>
                </a:r>
              </a:p>
            </p:txBody>
          </p:sp>
        </mc:Choice>
        <mc:Fallback xmlns="">
          <p:sp>
            <p:nvSpPr>
              <p:cNvPr id="15" name="TextBox 14">
                <a:extLst>
                  <a:ext uri="{FF2B5EF4-FFF2-40B4-BE49-F238E27FC236}">
                    <a16:creationId xmlns:a16="http://schemas.microsoft.com/office/drawing/2014/main" id="{1A04BC0F-6625-2F49-D1F2-8639E3C345D9}"/>
                  </a:ext>
                </a:extLst>
              </p:cNvPr>
              <p:cNvSpPr txBox="1">
                <a:spLocks noRot="1" noChangeAspect="1" noMove="1" noResize="1" noEditPoints="1" noAdjustHandles="1" noChangeArrowheads="1" noChangeShapeType="1" noTextEdit="1"/>
              </p:cNvSpPr>
              <p:nvPr/>
            </p:nvSpPr>
            <p:spPr>
              <a:xfrm>
                <a:off x="7277297" y="4134520"/>
                <a:ext cx="4786115" cy="818173"/>
              </a:xfrm>
              <a:prstGeom prst="rect">
                <a:avLst/>
              </a:prstGeom>
              <a:blipFill>
                <a:blip r:embed="rId3"/>
                <a:stretch>
                  <a:fillRect l="-762" t="-10294" b="-7058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7E0FD0B0-7ED1-103A-736C-6FE04347D801}"/>
              </a:ext>
            </a:extLst>
          </p:cNvPr>
          <p:cNvSpPr txBox="1"/>
          <p:nvPr/>
        </p:nvSpPr>
        <p:spPr>
          <a:xfrm>
            <a:off x="9524252" y="4971662"/>
            <a:ext cx="2569678" cy="307777"/>
          </a:xfrm>
          <a:prstGeom prst="rect">
            <a:avLst/>
          </a:prstGeom>
          <a:noFill/>
        </p:spPr>
        <p:txBody>
          <a:bodyPr wrap="none" rtlCol="0">
            <a:spAutoFit/>
          </a:bodyPr>
          <a:lstStyle/>
          <a:p>
            <a:pPr algn="l"/>
            <a:r>
              <a:rPr lang="en-US" sz="1400" i="1" dirty="0">
                <a:latin typeface="Times New Roman" panose="02020603050405020304" pitchFamily="18" charset="0"/>
                <a:cs typeface="Times New Roman" panose="02020603050405020304" pitchFamily="18" charset="0"/>
              </a:rPr>
              <a:t>[Kim et al. 2012; Tu et al., 2013]</a:t>
            </a:r>
          </a:p>
        </p:txBody>
      </p:sp>
      <p:pic>
        <p:nvPicPr>
          <p:cNvPr id="10" name="그림 9" descr="텍스트, 필기구, 문구, 연필이(가) 표시된 사진&#10;&#10;자동 생성된 설명">
            <a:extLst>
              <a:ext uri="{FF2B5EF4-FFF2-40B4-BE49-F238E27FC236}">
                <a16:creationId xmlns:a16="http://schemas.microsoft.com/office/drawing/2014/main" id="{0E4A5A97-17F8-4C11-B3C3-89DAB58E1157}"/>
              </a:ext>
            </a:extLst>
          </p:cNvPr>
          <p:cNvPicPr>
            <a:picLocks noChangeAspect="1"/>
          </p:cNvPicPr>
          <p:nvPr/>
        </p:nvPicPr>
        <p:blipFill rotWithShape="1">
          <a:blip r:embed="rId4">
            <a:extLst>
              <a:ext uri="{28A0092B-C50C-407E-A947-70E740481C1C}">
                <a14:useLocalDpi xmlns:a14="http://schemas.microsoft.com/office/drawing/2010/main" val="0"/>
              </a:ext>
            </a:extLst>
          </a:blip>
          <a:srcRect b="44944"/>
          <a:stretch/>
        </p:blipFill>
        <p:spPr>
          <a:xfrm>
            <a:off x="118649" y="484604"/>
            <a:ext cx="6910891" cy="3804843"/>
          </a:xfrm>
          <a:prstGeom prst="rect">
            <a:avLst/>
          </a:prstGeom>
        </p:spPr>
      </p:pic>
      <p:sp>
        <p:nvSpPr>
          <p:cNvPr id="9" name="TextBox 8">
            <a:extLst>
              <a:ext uri="{FF2B5EF4-FFF2-40B4-BE49-F238E27FC236}">
                <a16:creationId xmlns:a16="http://schemas.microsoft.com/office/drawing/2014/main" id="{7E580B68-01A8-5AAD-9E92-3E6B995E04BA}"/>
              </a:ext>
            </a:extLst>
          </p:cNvPr>
          <p:cNvSpPr txBox="1"/>
          <p:nvPr/>
        </p:nvSpPr>
        <p:spPr>
          <a:xfrm>
            <a:off x="9444739" y="1410882"/>
            <a:ext cx="1210588" cy="52322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1400" b="1" dirty="0">
                <a:solidFill>
                  <a:srgbClr val="FF0000"/>
                </a:solidFill>
                <a:latin typeface="Times New Roman" panose="02020603050405020304" pitchFamily="18" charset="0"/>
                <a:cs typeface="Times New Roman" panose="02020603050405020304" pitchFamily="18" charset="0"/>
              </a:rPr>
              <a:t>(b) RD only</a:t>
            </a:r>
          </a:p>
          <a:p>
            <a:pPr algn="l"/>
            <a:r>
              <a:rPr lang="en-US" sz="1400" b="1" dirty="0">
                <a:solidFill>
                  <a:srgbClr val="0070C0"/>
                </a:solidFill>
                <a:latin typeface="Times New Roman" panose="02020603050405020304" pitchFamily="18" charset="0"/>
                <a:cs typeface="Times New Roman" panose="02020603050405020304" pitchFamily="18" charset="0"/>
              </a:rPr>
              <a:t>(c) RD + Hiss</a:t>
            </a:r>
          </a:p>
        </p:txBody>
      </p:sp>
      <p:pic>
        <p:nvPicPr>
          <p:cNvPr id="12" name="그림 11">
            <a:extLst>
              <a:ext uri="{FF2B5EF4-FFF2-40B4-BE49-F238E27FC236}">
                <a16:creationId xmlns:a16="http://schemas.microsoft.com/office/drawing/2014/main" id="{423E51B4-5F88-12E4-731A-5BC3E26B46EE}"/>
              </a:ext>
            </a:extLst>
          </p:cNvPr>
          <p:cNvPicPr>
            <a:picLocks noChangeAspect="1"/>
          </p:cNvPicPr>
          <p:nvPr/>
        </p:nvPicPr>
        <p:blipFill rotWithShape="1">
          <a:blip r:embed="rId5"/>
          <a:srcRect l="188" t="8155" r="97606" b="85196"/>
          <a:stretch/>
        </p:blipFill>
        <p:spPr>
          <a:xfrm>
            <a:off x="116016" y="1064535"/>
            <a:ext cx="294802" cy="398031"/>
          </a:xfrm>
          <a:prstGeom prst="rect">
            <a:avLst/>
          </a:prstGeom>
        </p:spPr>
      </p:pic>
      <p:pic>
        <p:nvPicPr>
          <p:cNvPr id="13" name="그림 12">
            <a:extLst>
              <a:ext uri="{FF2B5EF4-FFF2-40B4-BE49-F238E27FC236}">
                <a16:creationId xmlns:a16="http://schemas.microsoft.com/office/drawing/2014/main" id="{F748472C-CFBA-2CBC-24AE-3AEEA58031C4}"/>
              </a:ext>
            </a:extLst>
          </p:cNvPr>
          <p:cNvPicPr>
            <a:picLocks noChangeAspect="1"/>
          </p:cNvPicPr>
          <p:nvPr/>
        </p:nvPicPr>
        <p:blipFill rotWithShape="1">
          <a:blip r:embed="rId5"/>
          <a:srcRect l="188" t="8155" r="97606" b="85196"/>
          <a:stretch/>
        </p:blipFill>
        <p:spPr>
          <a:xfrm>
            <a:off x="116016" y="2128594"/>
            <a:ext cx="294802" cy="398031"/>
          </a:xfrm>
          <a:prstGeom prst="rect">
            <a:avLst/>
          </a:prstGeom>
        </p:spPr>
      </p:pic>
      <p:pic>
        <p:nvPicPr>
          <p:cNvPr id="14" name="그림 13">
            <a:extLst>
              <a:ext uri="{FF2B5EF4-FFF2-40B4-BE49-F238E27FC236}">
                <a16:creationId xmlns:a16="http://schemas.microsoft.com/office/drawing/2014/main" id="{EEFC0C44-8E81-E0B9-2932-1754C2DE899B}"/>
              </a:ext>
            </a:extLst>
          </p:cNvPr>
          <p:cNvPicPr>
            <a:picLocks noChangeAspect="1"/>
          </p:cNvPicPr>
          <p:nvPr/>
        </p:nvPicPr>
        <p:blipFill rotWithShape="1">
          <a:blip r:embed="rId5"/>
          <a:srcRect l="188" t="8155" r="97606" b="85196"/>
          <a:stretch/>
        </p:blipFill>
        <p:spPr>
          <a:xfrm>
            <a:off x="116016" y="3192653"/>
            <a:ext cx="294802" cy="398031"/>
          </a:xfrm>
          <a:prstGeom prst="rect">
            <a:avLst/>
          </a:prstGeom>
        </p:spPr>
      </p:pic>
      <p:sp>
        <p:nvSpPr>
          <p:cNvPr id="17" name="TextBox 16">
            <a:extLst>
              <a:ext uri="{FF2B5EF4-FFF2-40B4-BE49-F238E27FC236}">
                <a16:creationId xmlns:a16="http://schemas.microsoft.com/office/drawing/2014/main" id="{5DAABFC8-063D-B135-E669-3E9BB964CE6D}"/>
              </a:ext>
            </a:extLst>
          </p:cNvPr>
          <p:cNvSpPr txBox="1"/>
          <p:nvPr/>
        </p:nvSpPr>
        <p:spPr>
          <a:xfrm>
            <a:off x="1475554" y="1584281"/>
            <a:ext cx="1860894" cy="338554"/>
          </a:xfrm>
          <a:prstGeom prst="rect">
            <a:avLst/>
          </a:prstGeom>
          <a:noFill/>
        </p:spPr>
        <p:txBody>
          <a:bodyPr wrap="none" rtlCol="0">
            <a:spAutoFit/>
          </a:bodyPr>
          <a:lstStyle/>
          <a:p>
            <a:pPr algn="l"/>
            <a:r>
              <a:rPr lang="en-US" sz="1600" i="1" dirty="0">
                <a:cs typeface="Times New Roman" panose="02020603050405020304" pitchFamily="18" charset="0"/>
              </a:rPr>
              <a:t>[</a:t>
            </a:r>
            <a:r>
              <a:rPr lang="en-US" sz="1600" i="1" dirty="0" err="1">
                <a:cs typeface="Times New Roman" panose="02020603050405020304" pitchFamily="18" charset="0"/>
              </a:rPr>
              <a:t>Ozeke</a:t>
            </a:r>
            <a:r>
              <a:rPr lang="en-US" sz="1600" i="1" dirty="0">
                <a:cs typeface="Times New Roman" panose="02020603050405020304" pitchFamily="18" charset="0"/>
              </a:rPr>
              <a:t> et al. (2014)]</a:t>
            </a:r>
          </a:p>
        </p:txBody>
      </p:sp>
      <p:sp>
        <p:nvSpPr>
          <p:cNvPr id="18" name="TextBox 17">
            <a:extLst>
              <a:ext uri="{FF2B5EF4-FFF2-40B4-BE49-F238E27FC236}">
                <a16:creationId xmlns:a16="http://schemas.microsoft.com/office/drawing/2014/main" id="{764F978C-2CC8-8C28-2B84-325F24E263B7}"/>
              </a:ext>
            </a:extLst>
          </p:cNvPr>
          <p:cNvSpPr txBox="1"/>
          <p:nvPr/>
        </p:nvSpPr>
        <p:spPr>
          <a:xfrm>
            <a:off x="1711819" y="2618600"/>
            <a:ext cx="1907702" cy="338554"/>
          </a:xfrm>
          <a:prstGeom prst="rect">
            <a:avLst/>
          </a:prstGeom>
          <a:noFill/>
        </p:spPr>
        <p:txBody>
          <a:bodyPr wrap="none" rtlCol="0">
            <a:spAutoFit/>
          </a:bodyPr>
          <a:lstStyle/>
          <a:p>
            <a:pPr algn="l"/>
            <a:r>
              <a:rPr lang="en-US" sz="1600" i="1" dirty="0">
                <a:cs typeface="Times New Roman" panose="02020603050405020304" pitchFamily="18" charset="0"/>
              </a:rPr>
              <a:t>[</a:t>
            </a:r>
            <a:r>
              <a:rPr lang="en-US" sz="1600" i="1" dirty="0" err="1">
                <a:cs typeface="Times New Roman" panose="02020603050405020304" pitchFamily="18" charset="0"/>
              </a:rPr>
              <a:t>Orlova</a:t>
            </a:r>
            <a:r>
              <a:rPr lang="en-US" sz="1600" i="1" dirty="0">
                <a:cs typeface="Times New Roman" panose="02020603050405020304" pitchFamily="18" charset="0"/>
              </a:rPr>
              <a:t> et al. (2014)]</a:t>
            </a:r>
          </a:p>
        </p:txBody>
      </p:sp>
      <p:sp>
        <p:nvSpPr>
          <p:cNvPr id="19" name="슬라이드 번호 개체 틀 4">
            <a:extLst>
              <a:ext uri="{FF2B5EF4-FFF2-40B4-BE49-F238E27FC236}">
                <a16:creationId xmlns:a16="http://schemas.microsoft.com/office/drawing/2014/main" id="{12A6E4FF-A830-3058-C86B-6669537642C2}"/>
              </a:ext>
            </a:extLst>
          </p:cNvPr>
          <p:cNvSpPr>
            <a:spLocks noGrp="1"/>
          </p:cNvSpPr>
          <p:nvPr>
            <p:ph type="sldNum" sz="quarter" idx="12"/>
          </p:nvPr>
        </p:nvSpPr>
        <p:spPr>
          <a:xfrm>
            <a:off x="8610600" y="6356350"/>
            <a:ext cx="2743200" cy="365125"/>
          </a:xfrm>
        </p:spPr>
        <p:txBody>
          <a:bodyPr/>
          <a:lstStyle/>
          <a:p>
            <a:r>
              <a:rPr lang="en-US" dirty="0"/>
              <a:t>4</a:t>
            </a:r>
          </a:p>
        </p:txBody>
      </p:sp>
      <p:sp>
        <p:nvSpPr>
          <p:cNvPr id="20" name="TextBox 19">
            <a:extLst>
              <a:ext uri="{FF2B5EF4-FFF2-40B4-BE49-F238E27FC236}">
                <a16:creationId xmlns:a16="http://schemas.microsoft.com/office/drawing/2014/main" id="{1FE4A6CC-D9F4-9B71-8849-69964AC84557}"/>
              </a:ext>
            </a:extLst>
          </p:cNvPr>
          <p:cNvSpPr txBox="1"/>
          <p:nvPr/>
        </p:nvSpPr>
        <p:spPr>
          <a:xfrm>
            <a:off x="1156137" y="5566693"/>
            <a:ext cx="7249100" cy="707886"/>
          </a:xfrm>
          <a:prstGeom prst="rect">
            <a:avLst/>
          </a:prstGeom>
          <a:noFill/>
        </p:spPr>
        <p:txBody>
          <a:bodyPr wrap="none" rtlCol="0">
            <a:spAutoFit/>
          </a:bodyPr>
          <a:lstStyle/>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The</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radial diffusion </a:t>
            </a:r>
            <a:r>
              <a:rPr lang="en-US" sz="2000" dirty="0">
                <a:latin typeface="Times New Roman" panose="02020603050405020304" pitchFamily="18" charset="0"/>
                <a:cs typeface="Times New Roman" panose="02020603050405020304" pitchFamily="18" charset="0"/>
              </a:rPr>
              <a:t>reproduces the variation of PSD below L=6.</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The</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hiss waves </a:t>
            </a:r>
            <a:r>
              <a:rPr lang="en-US" sz="2000" dirty="0">
                <a:latin typeface="Times New Roman" panose="02020603050405020304" pitchFamily="18" charset="0"/>
                <a:cs typeface="Times New Roman" panose="02020603050405020304" pitchFamily="18" charset="0"/>
              </a:rPr>
              <a:t>effectively reduce PSD inside the plasmasphere.</a:t>
            </a:r>
          </a:p>
        </p:txBody>
      </p:sp>
    </p:spTree>
    <p:extLst>
      <p:ext uri="{BB962C8B-B14F-4D97-AF65-F5344CB8AC3E}">
        <p14:creationId xmlns:p14="http://schemas.microsoft.com/office/powerpoint/2010/main" val="2239411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9042E945-76EA-7D4D-6B62-524FCDC5B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4845" y="878009"/>
            <a:ext cx="4711971" cy="3141314"/>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0"/>
            <a:ext cx="12192000" cy="520700"/>
          </a:xfrm>
        </p:spPr>
        <p:txBody>
          <a:bodyPr>
            <a:normAutofit fontScale="90000"/>
          </a:bodyPr>
          <a:lstStyle/>
          <a:p>
            <a:pPr algn="ctr"/>
            <a:r>
              <a:rPr lang="en-US" sz="4000" b="1" dirty="0">
                <a:latin typeface="Times New Roman" panose="02020603050405020304" pitchFamily="18" charset="0"/>
                <a:cs typeface="Times New Roman" panose="02020603050405020304" pitchFamily="18" charset="0"/>
              </a:rPr>
              <a:t>Results – 1. Standard</a:t>
            </a:r>
          </a:p>
        </p:txBody>
      </p:sp>
      <p:sp>
        <p:nvSpPr>
          <p:cNvPr id="5" name="슬라이드 번호 개체 틀 4">
            <a:extLst>
              <a:ext uri="{FF2B5EF4-FFF2-40B4-BE49-F238E27FC236}">
                <a16:creationId xmlns:a16="http://schemas.microsoft.com/office/drawing/2014/main" id="{5B109952-2CAB-8CBD-96CE-2AA1951994CD}"/>
              </a:ext>
            </a:extLst>
          </p:cNvPr>
          <p:cNvSpPr>
            <a:spLocks noGrp="1"/>
          </p:cNvSpPr>
          <p:nvPr>
            <p:ph type="sldNum" sz="quarter" idx="12"/>
          </p:nvPr>
        </p:nvSpPr>
        <p:spPr/>
        <p:txBody>
          <a:bodyPr/>
          <a:lstStyle/>
          <a:p>
            <a:r>
              <a:rPr lang="en-US" dirty="0"/>
              <a:t>4</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4FAA99A-37DB-355C-F449-D301952F8C6E}"/>
                  </a:ext>
                </a:extLst>
              </p:cNvPr>
              <p:cNvSpPr txBox="1"/>
              <p:nvPr/>
            </p:nvSpPr>
            <p:spPr>
              <a:xfrm>
                <a:off x="1156137" y="5566693"/>
                <a:ext cx="10197663" cy="1015663"/>
              </a:xfrm>
              <a:prstGeom prst="rect">
                <a:avLst/>
              </a:prstGeom>
              <a:noFill/>
            </p:spPr>
            <p:txBody>
              <a:bodyPr wrap="none" rtlCol="0">
                <a:spAutoFit/>
              </a:bodyPr>
              <a:lstStyle/>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The</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radial diffusion </a:t>
                </a:r>
                <a:r>
                  <a:rPr lang="en-US" sz="2000" dirty="0">
                    <a:latin typeface="Times New Roman" panose="02020603050405020304" pitchFamily="18" charset="0"/>
                    <a:cs typeface="Times New Roman" panose="02020603050405020304" pitchFamily="18" charset="0"/>
                  </a:rPr>
                  <a:t>reproduces the variation of PSD below L=6.</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The</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hiss waves </a:t>
                </a:r>
                <a:r>
                  <a:rPr lang="en-US" sz="2000" dirty="0">
                    <a:latin typeface="Times New Roman" panose="02020603050405020304" pitchFamily="18" charset="0"/>
                    <a:cs typeface="Times New Roman" panose="02020603050405020304" pitchFamily="18" charset="0"/>
                  </a:rPr>
                  <a:t>effectively reduce PSD inside the plasmasphere.</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The</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chorus waves </a:t>
                </a:r>
                <a:r>
                  <a:rPr lang="en-US" sz="2000" dirty="0">
                    <a:latin typeface="Times New Roman" panose="02020603050405020304" pitchFamily="18" charset="0"/>
                    <a:cs typeface="Times New Roman" panose="02020603050405020304" pitchFamily="18" charset="0"/>
                  </a:rPr>
                  <a:t>enhance PSD outside of the plasmasphere. It is more effective for higher </a:t>
                </a:r>
                <a14:m>
                  <m:oMath xmlns:m="http://schemas.openxmlformats.org/officeDocument/2006/math">
                    <m:r>
                      <a:rPr lang="en-US" sz="2000" b="0" i="1" smtClean="0">
                        <a:latin typeface="Cambria Math" panose="02040503050406030204" pitchFamily="18" charset="0"/>
                        <a:cs typeface="Times New Roman" panose="02020603050405020304" pitchFamily="18" charset="0"/>
                      </a:rPr>
                      <m:t>𝜇</m:t>
                    </m:r>
                  </m:oMath>
                </a14:m>
                <a:r>
                  <a:rPr lang="en-US" sz="2000" dirty="0">
                    <a:latin typeface="Times New Roman" panose="02020603050405020304" pitchFamily="18" charset="0"/>
                    <a:cs typeface="Times New Roman" panose="02020603050405020304" pitchFamily="18" charset="0"/>
                  </a:rPr>
                  <a:t>.</a:t>
                </a:r>
              </a:p>
            </p:txBody>
          </p:sp>
        </mc:Choice>
        <mc:Fallback xmlns="">
          <p:sp>
            <p:nvSpPr>
              <p:cNvPr id="3" name="TextBox 2">
                <a:extLst>
                  <a:ext uri="{FF2B5EF4-FFF2-40B4-BE49-F238E27FC236}">
                    <a16:creationId xmlns:a16="http://schemas.microsoft.com/office/drawing/2014/main" id="{34FAA99A-37DB-355C-F449-D301952F8C6E}"/>
                  </a:ext>
                </a:extLst>
              </p:cNvPr>
              <p:cNvSpPr txBox="1">
                <a:spLocks noRot="1" noChangeAspect="1" noMove="1" noResize="1" noEditPoints="1" noAdjustHandles="1" noChangeArrowheads="1" noChangeShapeType="1" noTextEdit="1"/>
              </p:cNvSpPr>
              <p:nvPr/>
            </p:nvSpPr>
            <p:spPr>
              <a:xfrm>
                <a:off x="1156137" y="5566693"/>
                <a:ext cx="10197663" cy="1015663"/>
              </a:xfrm>
              <a:prstGeom prst="rect">
                <a:avLst/>
              </a:prstGeom>
              <a:blipFill>
                <a:blip r:embed="rId3"/>
                <a:stretch>
                  <a:fillRect l="-538" t="-2994" b="-9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A04BC0F-6625-2F49-D1F2-8639E3C345D9}"/>
                  </a:ext>
                </a:extLst>
              </p:cNvPr>
              <p:cNvSpPr txBox="1"/>
              <p:nvPr/>
            </p:nvSpPr>
            <p:spPr>
              <a:xfrm>
                <a:off x="7277297" y="4134520"/>
                <a:ext cx="4786115" cy="8181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Mean Average Percentage Error: </a:t>
                </a:r>
              </a:p>
              <a:p>
                <a:pPr algn="ctr"/>
                <a14:m>
                  <m:oMath xmlns:m="http://schemas.openxmlformats.org/officeDocument/2006/math">
                    <m:r>
                      <a:rPr lang="en-US" b="1" i="1" smtClean="0">
                        <a:latin typeface="Cambria Math" panose="02040503050406030204" pitchFamily="18" charset="0"/>
                      </a:rPr>
                      <m:t>𝑴𝑨𝑷𝑬</m:t>
                    </m:r>
                    <m:r>
                      <a:rPr lang="en-US" i="0">
                        <a:latin typeface="Cambria Math" panose="02040503050406030204" pitchFamily="18" charset="0"/>
                      </a:rPr>
                      <m:t> </m:t>
                    </m:r>
                    <m:d>
                      <m:dPr>
                        <m:begChr m:val="["/>
                        <m:endChr m:val="]"/>
                        <m:ctrlPr>
                          <a:rPr lang="en-US" i="1">
                            <a:solidFill>
                              <a:srgbClr val="836967"/>
                            </a:solidFill>
                            <a:latin typeface="Cambria Math" panose="02040503050406030204" pitchFamily="18" charset="0"/>
                          </a:rPr>
                        </m:ctrlPr>
                      </m:dPr>
                      <m:e>
                        <m:r>
                          <a:rPr lang="en-US" i="0">
                            <a:latin typeface="Cambria Math" panose="02040503050406030204" pitchFamily="18" charset="0"/>
                          </a:rPr>
                          <m:t>%</m:t>
                        </m:r>
                      </m:e>
                    </m:d>
                    <m:r>
                      <a:rPr lang="en-US" i="0">
                        <a:latin typeface="Cambria Math" panose="02040503050406030204" pitchFamily="18" charset="0"/>
                      </a:rPr>
                      <m:t> =</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100</m:t>
                        </m:r>
                      </m:num>
                      <m:den>
                        <m:r>
                          <a:rPr lang="en-US" i="1">
                            <a:latin typeface="Cambria Math" panose="02040503050406030204" pitchFamily="18" charset="0"/>
                          </a:rPr>
                          <m:t>𝑛</m:t>
                        </m:r>
                      </m:den>
                    </m:f>
                    <m:r>
                      <a:rPr lang="en-US" i="0">
                        <a:latin typeface="Cambria Math" panose="02040503050406030204" pitchFamily="18" charset="0"/>
                      </a:rPr>
                      <m:t> </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0">
                            <a:latin typeface="Cambria Math" panose="02040503050406030204" pitchFamily="18" charset="0"/>
                          </a:rPr>
                          <m:t>=1</m:t>
                        </m:r>
                      </m:sub>
                      <m:sup>
                        <m:r>
                          <a:rPr lang="en-US" i="1">
                            <a:latin typeface="Cambria Math" panose="02040503050406030204" pitchFamily="18" charset="0"/>
                          </a:rPr>
                          <m:t>𝑛</m:t>
                        </m:r>
                      </m:sup>
                      <m:e>
                        <m:d>
                          <m:dPr>
                            <m:begChr m:val="|"/>
                            <m:endChr m:val="|"/>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func>
                                  <m:funcPr>
                                    <m:ctrlPr>
                                      <a:rPr lang="en-US" i="1">
                                        <a:latin typeface="Cambria Math" panose="02040503050406030204" pitchFamily="18" charset="0"/>
                                      </a:rPr>
                                    </m:ctrlPr>
                                  </m:funcPr>
                                  <m:fName>
                                    <m:sSub>
                                      <m:sSubPr>
                                        <m:ctrlPr>
                                          <a:rPr lang="en-US" i="1">
                                            <a:solidFill>
                                              <a:srgbClr val="836967"/>
                                            </a:solidFill>
                                            <a:latin typeface="Cambria Math" panose="02040503050406030204" pitchFamily="18" charset="0"/>
                                          </a:rPr>
                                        </m:ctrlPr>
                                      </m:sSubPr>
                                      <m:e>
                                        <m:r>
                                          <m:rPr>
                                            <m:sty m:val="p"/>
                                          </m:rPr>
                                          <a:rPr lang="en-US" i="0">
                                            <a:latin typeface="Cambria Math" panose="02040503050406030204" pitchFamily="18" charset="0"/>
                                          </a:rPr>
                                          <m:t>log</m:t>
                                        </m:r>
                                      </m:e>
                                      <m:sub>
                                        <m:r>
                                          <a:rPr lang="en-US" i="0">
                                            <a:latin typeface="Cambria Math" panose="02040503050406030204" pitchFamily="18" charset="0"/>
                                          </a:rPr>
                                          <m:t>10</m:t>
                                        </m:r>
                                      </m:sub>
                                    </m:sSub>
                                  </m:fName>
                                  <m:e>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𝑖</m:t>
                                            </m:r>
                                          </m:sub>
                                        </m:sSub>
                                      </m:e>
                                    </m:d>
                                  </m:e>
                                </m:func>
                                <m:r>
                                  <a:rPr lang="en-US" i="0">
                                    <a:latin typeface="Cambria Math" panose="02040503050406030204" pitchFamily="18" charset="0"/>
                                  </a:rPr>
                                  <m:t>−</m:t>
                                </m:r>
                                <m:func>
                                  <m:funcPr>
                                    <m:ctrlPr>
                                      <a:rPr lang="en-US" i="1">
                                        <a:latin typeface="Cambria Math" panose="02040503050406030204" pitchFamily="18" charset="0"/>
                                      </a:rPr>
                                    </m:ctrlPr>
                                  </m:funcPr>
                                  <m:fName>
                                    <m:sSub>
                                      <m:sSubPr>
                                        <m:ctrlPr>
                                          <a:rPr lang="en-US" i="1">
                                            <a:solidFill>
                                              <a:srgbClr val="836967"/>
                                            </a:solidFill>
                                            <a:latin typeface="Cambria Math" panose="02040503050406030204" pitchFamily="18" charset="0"/>
                                          </a:rPr>
                                        </m:ctrlPr>
                                      </m:sSubPr>
                                      <m:e>
                                        <m:r>
                                          <m:rPr>
                                            <m:sty m:val="p"/>
                                          </m:rPr>
                                          <a:rPr lang="en-US" i="0">
                                            <a:latin typeface="Cambria Math" panose="02040503050406030204" pitchFamily="18" charset="0"/>
                                          </a:rPr>
                                          <m:t>log</m:t>
                                        </m:r>
                                      </m:e>
                                      <m:sub>
                                        <m:r>
                                          <a:rPr lang="en-US" i="0">
                                            <a:latin typeface="Cambria Math" panose="02040503050406030204" pitchFamily="18" charset="0"/>
                                          </a:rPr>
                                          <m:t>10</m:t>
                                        </m:r>
                                      </m:sub>
                                    </m:sSub>
                                  </m:fName>
                                  <m:e>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e>
                                    </m:d>
                                  </m:e>
                                </m:func>
                              </m:num>
                              <m:den>
                                <m:func>
                                  <m:funcPr>
                                    <m:ctrlPr>
                                      <a:rPr lang="en-US" i="1">
                                        <a:latin typeface="Cambria Math" panose="02040503050406030204" pitchFamily="18" charset="0"/>
                                      </a:rPr>
                                    </m:ctrlPr>
                                  </m:funcPr>
                                  <m:fName>
                                    <m:sSub>
                                      <m:sSubPr>
                                        <m:ctrlPr>
                                          <a:rPr lang="en-US" i="1">
                                            <a:solidFill>
                                              <a:srgbClr val="836967"/>
                                            </a:solidFill>
                                            <a:latin typeface="Cambria Math" panose="02040503050406030204" pitchFamily="18" charset="0"/>
                                          </a:rPr>
                                        </m:ctrlPr>
                                      </m:sSubPr>
                                      <m:e>
                                        <m:r>
                                          <m:rPr>
                                            <m:sty m:val="p"/>
                                          </m:rPr>
                                          <a:rPr lang="en-US" i="0">
                                            <a:latin typeface="Cambria Math" panose="02040503050406030204" pitchFamily="18" charset="0"/>
                                          </a:rPr>
                                          <m:t>log</m:t>
                                        </m:r>
                                      </m:e>
                                      <m:sub>
                                        <m:r>
                                          <a:rPr lang="en-US" i="0">
                                            <a:latin typeface="Cambria Math" panose="02040503050406030204" pitchFamily="18" charset="0"/>
                                          </a:rPr>
                                          <m:t>10</m:t>
                                        </m:r>
                                      </m:sub>
                                    </m:sSub>
                                  </m:fName>
                                  <m:e>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e>
                                    </m:d>
                                  </m:e>
                                </m:func>
                              </m:den>
                            </m:f>
                          </m:e>
                        </m:d>
                      </m:e>
                    </m:nary>
                  </m:oMath>
                </a14:m>
                <a:r>
                  <a:rPr lang="en-US" dirty="0"/>
                  <a:t> </a:t>
                </a:r>
              </a:p>
            </p:txBody>
          </p:sp>
        </mc:Choice>
        <mc:Fallback xmlns="">
          <p:sp>
            <p:nvSpPr>
              <p:cNvPr id="15" name="TextBox 14">
                <a:extLst>
                  <a:ext uri="{FF2B5EF4-FFF2-40B4-BE49-F238E27FC236}">
                    <a16:creationId xmlns:a16="http://schemas.microsoft.com/office/drawing/2014/main" id="{1A04BC0F-6625-2F49-D1F2-8639E3C345D9}"/>
                  </a:ext>
                </a:extLst>
              </p:cNvPr>
              <p:cNvSpPr txBox="1">
                <a:spLocks noRot="1" noChangeAspect="1" noMove="1" noResize="1" noEditPoints="1" noAdjustHandles="1" noChangeArrowheads="1" noChangeShapeType="1" noTextEdit="1"/>
              </p:cNvSpPr>
              <p:nvPr/>
            </p:nvSpPr>
            <p:spPr>
              <a:xfrm>
                <a:off x="7277297" y="4134520"/>
                <a:ext cx="4786115" cy="818173"/>
              </a:xfrm>
              <a:prstGeom prst="rect">
                <a:avLst/>
              </a:prstGeom>
              <a:blipFill>
                <a:blip r:embed="rId4"/>
                <a:stretch>
                  <a:fillRect l="-762" t="-10294" b="-7058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7E0FD0B0-7ED1-103A-736C-6FE04347D801}"/>
              </a:ext>
            </a:extLst>
          </p:cNvPr>
          <p:cNvSpPr txBox="1"/>
          <p:nvPr/>
        </p:nvSpPr>
        <p:spPr>
          <a:xfrm>
            <a:off x="9524252" y="4971662"/>
            <a:ext cx="2569678" cy="307777"/>
          </a:xfrm>
          <a:prstGeom prst="rect">
            <a:avLst/>
          </a:prstGeom>
          <a:noFill/>
        </p:spPr>
        <p:txBody>
          <a:bodyPr wrap="none" rtlCol="0">
            <a:spAutoFit/>
          </a:bodyPr>
          <a:lstStyle/>
          <a:p>
            <a:pPr algn="l"/>
            <a:r>
              <a:rPr lang="en-US" sz="1400" i="1" dirty="0">
                <a:latin typeface="Times New Roman" panose="02020603050405020304" pitchFamily="18" charset="0"/>
                <a:cs typeface="Times New Roman" panose="02020603050405020304" pitchFamily="18" charset="0"/>
              </a:rPr>
              <a:t>[Kim et al. 2012; Tu et al., 2013]</a:t>
            </a:r>
          </a:p>
        </p:txBody>
      </p:sp>
      <p:pic>
        <p:nvPicPr>
          <p:cNvPr id="8" name="그림 7" descr="텍스트, 필기구, 문구, 연필이(가) 표시된 사진&#10;&#10;자동 생성된 설명">
            <a:extLst>
              <a:ext uri="{FF2B5EF4-FFF2-40B4-BE49-F238E27FC236}">
                <a16:creationId xmlns:a16="http://schemas.microsoft.com/office/drawing/2014/main" id="{E4354D5D-4378-EA50-66B6-7D157FF2662E}"/>
              </a:ext>
            </a:extLst>
          </p:cNvPr>
          <p:cNvPicPr>
            <a:picLocks noChangeAspect="1"/>
          </p:cNvPicPr>
          <p:nvPr/>
        </p:nvPicPr>
        <p:blipFill rotWithShape="1">
          <a:blip r:embed="rId5">
            <a:extLst>
              <a:ext uri="{28A0092B-C50C-407E-A947-70E740481C1C}">
                <a14:useLocalDpi xmlns:a14="http://schemas.microsoft.com/office/drawing/2010/main" val="0"/>
              </a:ext>
            </a:extLst>
          </a:blip>
          <a:srcRect b="29777"/>
          <a:stretch/>
        </p:blipFill>
        <p:spPr>
          <a:xfrm>
            <a:off x="118649" y="482207"/>
            <a:ext cx="6910891" cy="4853034"/>
          </a:xfrm>
          <a:prstGeom prst="rect">
            <a:avLst/>
          </a:prstGeom>
        </p:spPr>
      </p:pic>
      <p:sp>
        <p:nvSpPr>
          <p:cNvPr id="4" name="TextBox 3">
            <a:extLst>
              <a:ext uri="{FF2B5EF4-FFF2-40B4-BE49-F238E27FC236}">
                <a16:creationId xmlns:a16="http://schemas.microsoft.com/office/drawing/2014/main" id="{16D8FE84-36C7-2F03-F6EF-0A0389E08D23}"/>
              </a:ext>
            </a:extLst>
          </p:cNvPr>
          <p:cNvSpPr txBox="1"/>
          <p:nvPr/>
        </p:nvSpPr>
        <p:spPr>
          <a:xfrm>
            <a:off x="9444739" y="1410882"/>
            <a:ext cx="1991251" cy="738664"/>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1400" b="1" dirty="0">
                <a:solidFill>
                  <a:srgbClr val="FF0000"/>
                </a:solidFill>
                <a:latin typeface="Times New Roman" panose="02020603050405020304" pitchFamily="18" charset="0"/>
                <a:cs typeface="Times New Roman" panose="02020603050405020304" pitchFamily="18" charset="0"/>
              </a:rPr>
              <a:t>(b) RD only</a:t>
            </a:r>
          </a:p>
          <a:p>
            <a:pPr algn="l"/>
            <a:r>
              <a:rPr lang="en-US" sz="1400" b="1" dirty="0">
                <a:solidFill>
                  <a:srgbClr val="0070C0"/>
                </a:solidFill>
                <a:latin typeface="Times New Roman" panose="02020603050405020304" pitchFamily="18" charset="0"/>
                <a:cs typeface="Times New Roman" panose="02020603050405020304" pitchFamily="18" charset="0"/>
              </a:rPr>
              <a:t>(c) RD + Hiss</a:t>
            </a:r>
          </a:p>
          <a:p>
            <a:pPr algn="l"/>
            <a:r>
              <a:rPr lang="en-US" sz="1400" b="1" dirty="0">
                <a:latin typeface="Times New Roman" panose="02020603050405020304" pitchFamily="18" charset="0"/>
                <a:cs typeface="Times New Roman" panose="02020603050405020304" pitchFamily="18" charset="0"/>
              </a:rPr>
              <a:t>(d) RD + Hiss + Chorus</a:t>
            </a:r>
          </a:p>
        </p:txBody>
      </p:sp>
      <p:sp>
        <p:nvSpPr>
          <p:cNvPr id="6" name="TextBox 5">
            <a:extLst>
              <a:ext uri="{FF2B5EF4-FFF2-40B4-BE49-F238E27FC236}">
                <a16:creationId xmlns:a16="http://schemas.microsoft.com/office/drawing/2014/main" id="{72F3798D-36D4-0970-37C3-F38A6A8B17A8}"/>
              </a:ext>
            </a:extLst>
          </p:cNvPr>
          <p:cNvSpPr txBox="1"/>
          <p:nvPr/>
        </p:nvSpPr>
        <p:spPr>
          <a:xfrm>
            <a:off x="1475554" y="1584281"/>
            <a:ext cx="1860894" cy="338554"/>
          </a:xfrm>
          <a:prstGeom prst="rect">
            <a:avLst/>
          </a:prstGeom>
          <a:noFill/>
        </p:spPr>
        <p:txBody>
          <a:bodyPr wrap="none" rtlCol="0">
            <a:spAutoFit/>
          </a:bodyPr>
          <a:lstStyle/>
          <a:p>
            <a:pPr algn="l"/>
            <a:r>
              <a:rPr lang="en-US" sz="1600" i="1" dirty="0">
                <a:cs typeface="Times New Roman" panose="02020603050405020304" pitchFamily="18" charset="0"/>
              </a:rPr>
              <a:t>[</a:t>
            </a:r>
            <a:r>
              <a:rPr lang="en-US" sz="1600" i="1" dirty="0" err="1">
                <a:cs typeface="Times New Roman" panose="02020603050405020304" pitchFamily="18" charset="0"/>
              </a:rPr>
              <a:t>Ozeke</a:t>
            </a:r>
            <a:r>
              <a:rPr lang="en-US" sz="1600" i="1" dirty="0">
                <a:cs typeface="Times New Roman" panose="02020603050405020304" pitchFamily="18" charset="0"/>
              </a:rPr>
              <a:t> et al. (2014)]</a:t>
            </a:r>
          </a:p>
        </p:txBody>
      </p:sp>
      <p:sp>
        <p:nvSpPr>
          <p:cNvPr id="11" name="TextBox 10">
            <a:extLst>
              <a:ext uri="{FF2B5EF4-FFF2-40B4-BE49-F238E27FC236}">
                <a16:creationId xmlns:a16="http://schemas.microsoft.com/office/drawing/2014/main" id="{7FB87AEB-9ACF-6841-723C-B73737E70FA5}"/>
              </a:ext>
            </a:extLst>
          </p:cNvPr>
          <p:cNvSpPr txBox="1"/>
          <p:nvPr/>
        </p:nvSpPr>
        <p:spPr>
          <a:xfrm>
            <a:off x="1711819" y="2618600"/>
            <a:ext cx="1907702" cy="338554"/>
          </a:xfrm>
          <a:prstGeom prst="rect">
            <a:avLst/>
          </a:prstGeom>
          <a:noFill/>
        </p:spPr>
        <p:txBody>
          <a:bodyPr wrap="none" rtlCol="0">
            <a:spAutoFit/>
          </a:bodyPr>
          <a:lstStyle/>
          <a:p>
            <a:pPr algn="l"/>
            <a:r>
              <a:rPr lang="en-US" sz="1600" i="1" dirty="0">
                <a:cs typeface="Times New Roman" panose="02020603050405020304" pitchFamily="18" charset="0"/>
              </a:rPr>
              <a:t>[</a:t>
            </a:r>
            <a:r>
              <a:rPr lang="en-US" sz="1600" i="1" dirty="0" err="1">
                <a:cs typeface="Times New Roman" panose="02020603050405020304" pitchFamily="18" charset="0"/>
              </a:rPr>
              <a:t>Orlova</a:t>
            </a:r>
            <a:r>
              <a:rPr lang="en-US" sz="1600" i="1" dirty="0">
                <a:cs typeface="Times New Roman" panose="02020603050405020304" pitchFamily="18" charset="0"/>
              </a:rPr>
              <a:t> et al. (2014)]</a:t>
            </a:r>
          </a:p>
        </p:txBody>
      </p:sp>
      <p:sp>
        <p:nvSpPr>
          <p:cNvPr id="12" name="TextBox 11">
            <a:extLst>
              <a:ext uri="{FF2B5EF4-FFF2-40B4-BE49-F238E27FC236}">
                <a16:creationId xmlns:a16="http://schemas.microsoft.com/office/drawing/2014/main" id="{DBB731E4-C915-369D-1F8C-9D4B15483E2B}"/>
              </a:ext>
            </a:extLst>
          </p:cNvPr>
          <p:cNvSpPr txBox="1"/>
          <p:nvPr/>
        </p:nvSpPr>
        <p:spPr>
          <a:xfrm>
            <a:off x="2591059" y="3651585"/>
            <a:ext cx="1852174" cy="338554"/>
          </a:xfrm>
          <a:prstGeom prst="rect">
            <a:avLst/>
          </a:prstGeom>
          <a:noFill/>
        </p:spPr>
        <p:txBody>
          <a:bodyPr wrap="none" rtlCol="0">
            <a:spAutoFit/>
          </a:bodyPr>
          <a:lstStyle/>
          <a:p>
            <a:pPr algn="l"/>
            <a:r>
              <a:rPr lang="en-US" sz="1600" i="1" dirty="0">
                <a:cs typeface="Times New Roman" panose="02020603050405020304" pitchFamily="18" charset="0"/>
              </a:rPr>
              <a:t>[Wang et al. (2019)]</a:t>
            </a:r>
          </a:p>
        </p:txBody>
      </p:sp>
      <p:pic>
        <p:nvPicPr>
          <p:cNvPr id="13" name="그림 12">
            <a:extLst>
              <a:ext uri="{FF2B5EF4-FFF2-40B4-BE49-F238E27FC236}">
                <a16:creationId xmlns:a16="http://schemas.microsoft.com/office/drawing/2014/main" id="{02607E2F-70C9-0DDC-E89B-ADC2B6E6269F}"/>
              </a:ext>
            </a:extLst>
          </p:cNvPr>
          <p:cNvPicPr>
            <a:picLocks noChangeAspect="1"/>
          </p:cNvPicPr>
          <p:nvPr/>
        </p:nvPicPr>
        <p:blipFill rotWithShape="1">
          <a:blip r:embed="rId6"/>
          <a:srcRect l="188" t="8155" r="97606" b="85196"/>
          <a:stretch/>
        </p:blipFill>
        <p:spPr>
          <a:xfrm>
            <a:off x="116016" y="1064535"/>
            <a:ext cx="294802" cy="398031"/>
          </a:xfrm>
          <a:prstGeom prst="rect">
            <a:avLst/>
          </a:prstGeom>
        </p:spPr>
      </p:pic>
      <p:pic>
        <p:nvPicPr>
          <p:cNvPr id="14" name="그림 13">
            <a:extLst>
              <a:ext uri="{FF2B5EF4-FFF2-40B4-BE49-F238E27FC236}">
                <a16:creationId xmlns:a16="http://schemas.microsoft.com/office/drawing/2014/main" id="{F4307B7D-5D94-FF00-BD54-0DE80D5B6EE8}"/>
              </a:ext>
            </a:extLst>
          </p:cNvPr>
          <p:cNvPicPr>
            <a:picLocks noChangeAspect="1"/>
          </p:cNvPicPr>
          <p:nvPr/>
        </p:nvPicPr>
        <p:blipFill rotWithShape="1">
          <a:blip r:embed="rId6"/>
          <a:srcRect l="188" t="8155" r="97606" b="85196"/>
          <a:stretch/>
        </p:blipFill>
        <p:spPr>
          <a:xfrm>
            <a:off x="116016" y="2128594"/>
            <a:ext cx="294802" cy="398031"/>
          </a:xfrm>
          <a:prstGeom prst="rect">
            <a:avLst/>
          </a:prstGeom>
        </p:spPr>
      </p:pic>
      <p:pic>
        <p:nvPicPr>
          <p:cNvPr id="17" name="그림 16">
            <a:extLst>
              <a:ext uri="{FF2B5EF4-FFF2-40B4-BE49-F238E27FC236}">
                <a16:creationId xmlns:a16="http://schemas.microsoft.com/office/drawing/2014/main" id="{109F5F77-B9A6-95D3-E646-6C532FF1ACD0}"/>
              </a:ext>
            </a:extLst>
          </p:cNvPr>
          <p:cNvPicPr>
            <a:picLocks noChangeAspect="1"/>
          </p:cNvPicPr>
          <p:nvPr/>
        </p:nvPicPr>
        <p:blipFill rotWithShape="1">
          <a:blip r:embed="rId6"/>
          <a:srcRect l="188" t="8155" r="97606" b="85196"/>
          <a:stretch/>
        </p:blipFill>
        <p:spPr>
          <a:xfrm>
            <a:off x="116016" y="3192653"/>
            <a:ext cx="294802" cy="398031"/>
          </a:xfrm>
          <a:prstGeom prst="rect">
            <a:avLst/>
          </a:prstGeom>
        </p:spPr>
      </p:pic>
      <p:pic>
        <p:nvPicPr>
          <p:cNvPr id="18" name="그림 17">
            <a:extLst>
              <a:ext uri="{FF2B5EF4-FFF2-40B4-BE49-F238E27FC236}">
                <a16:creationId xmlns:a16="http://schemas.microsoft.com/office/drawing/2014/main" id="{54AA2887-93E1-2D6A-454F-0BE03CC5C6B6}"/>
              </a:ext>
            </a:extLst>
          </p:cNvPr>
          <p:cNvPicPr>
            <a:picLocks noChangeAspect="1"/>
          </p:cNvPicPr>
          <p:nvPr/>
        </p:nvPicPr>
        <p:blipFill rotWithShape="1">
          <a:blip r:embed="rId6"/>
          <a:srcRect l="188" t="8155" r="97606" b="85196"/>
          <a:stretch/>
        </p:blipFill>
        <p:spPr>
          <a:xfrm>
            <a:off x="116016" y="4256712"/>
            <a:ext cx="294802" cy="398031"/>
          </a:xfrm>
          <a:prstGeom prst="rect">
            <a:avLst/>
          </a:prstGeom>
        </p:spPr>
      </p:pic>
    </p:spTree>
    <p:extLst>
      <p:ext uri="{BB962C8B-B14F-4D97-AF65-F5344CB8AC3E}">
        <p14:creationId xmlns:p14="http://schemas.microsoft.com/office/powerpoint/2010/main" val="1391472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그림 23">
            <a:extLst>
              <a:ext uri="{FF2B5EF4-FFF2-40B4-BE49-F238E27FC236}">
                <a16:creationId xmlns:a16="http://schemas.microsoft.com/office/drawing/2014/main" id="{19AA3AFB-5B5D-EC50-CF8B-93403AEE0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528" y="873855"/>
            <a:ext cx="4711971" cy="3141314"/>
          </a:xfrm>
          <a:prstGeom prst="rect">
            <a:avLst/>
          </a:prstGeom>
        </p:spPr>
      </p:pic>
      <p:pic>
        <p:nvPicPr>
          <p:cNvPr id="20" name="그림 19">
            <a:extLst>
              <a:ext uri="{FF2B5EF4-FFF2-40B4-BE49-F238E27FC236}">
                <a16:creationId xmlns:a16="http://schemas.microsoft.com/office/drawing/2014/main" id="{6642E8C6-F014-2803-8005-3C84C9063BBA}"/>
              </a:ext>
            </a:extLst>
          </p:cNvPr>
          <p:cNvPicPr>
            <a:picLocks noChangeAspect="1"/>
          </p:cNvPicPr>
          <p:nvPr/>
        </p:nvPicPr>
        <p:blipFill rotWithShape="1">
          <a:blip r:embed="rId3">
            <a:extLst>
              <a:ext uri="{28A0092B-C50C-407E-A947-70E740481C1C}">
                <a14:useLocalDpi xmlns:a14="http://schemas.microsoft.com/office/drawing/2010/main" val="0"/>
              </a:ext>
            </a:extLst>
          </a:blip>
          <a:srcRect b="61169"/>
          <a:stretch/>
        </p:blipFill>
        <p:spPr>
          <a:xfrm>
            <a:off x="116015" y="489730"/>
            <a:ext cx="6910891" cy="2683563"/>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2208"/>
            <a:ext cx="12192000" cy="577850"/>
          </a:xfrm>
        </p:spPr>
        <p:txBody>
          <a:bodyPr>
            <a:normAutofit fontScale="90000"/>
          </a:bodyPr>
          <a:lstStyle/>
          <a:p>
            <a:pPr algn="ctr"/>
            <a:r>
              <a:rPr lang="en-US" sz="4000" b="1" dirty="0">
                <a:latin typeface="Times New Roman" panose="02020603050405020304" pitchFamily="18" charset="0"/>
                <a:cs typeface="Times New Roman" panose="02020603050405020304" pitchFamily="18" charset="0"/>
              </a:rPr>
              <a:t>Results – 2. Outer boundary conditions</a:t>
            </a:r>
          </a:p>
        </p:txBody>
      </p:sp>
      <p:sp>
        <p:nvSpPr>
          <p:cNvPr id="3" name="슬라이드 번호 개체 틀 2">
            <a:extLst>
              <a:ext uri="{FF2B5EF4-FFF2-40B4-BE49-F238E27FC236}">
                <a16:creationId xmlns:a16="http://schemas.microsoft.com/office/drawing/2014/main" id="{96DBB590-09BC-29F7-F59D-2F755BC2950D}"/>
              </a:ext>
            </a:extLst>
          </p:cNvPr>
          <p:cNvSpPr>
            <a:spLocks noGrp="1"/>
          </p:cNvSpPr>
          <p:nvPr>
            <p:ph type="sldNum" sz="quarter" idx="12"/>
          </p:nvPr>
        </p:nvSpPr>
        <p:spPr/>
        <p:txBody>
          <a:bodyPr/>
          <a:lstStyle/>
          <a:p>
            <a:r>
              <a:rPr lang="en-US" dirty="0"/>
              <a:t>5</a:t>
            </a:r>
          </a:p>
        </p:txBody>
      </p:sp>
      <p:sp>
        <p:nvSpPr>
          <p:cNvPr id="7" name="TextBox 6">
            <a:extLst>
              <a:ext uri="{FF2B5EF4-FFF2-40B4-BE49-F238E27FC236}">
                <a16:creationId xmlns:a16="http://schemas.microsoft.com/office/drawing/2014/main" id="{56F54DC4-E4B2-38BB-C462-6B11BD42D369}"/>
              </a:ext>
            </a:extLst>
          </p:cNvPr>
          <p:cNvSpPr txBox="1"/>
          <p:nvPr/>
        </p:nvSpPr>
        <p:spPr>
          <a:xfrm>
            <a:off x="9444739" y="1410882"/>
            <a:ext cx="2130711" cy="307777"/>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(b) GOES OB (Standard)</a:t>
            </a:r>
          </a:p>
        </p:txBody>
      </p:sp>
    </p:spTree>
    <p:extLst>
      <p:ext uri="{BB962C8B-B14F-4D97-AF65-F5344CB8AC3E}">
        <p14:creationId xmlns:p14="http://schemas.microsoft.com/office/powerpoint/2010/main" val="1144157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54B7DE80-AA42-7125-C6CC-B5A757027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782" y="871659"/>
            <a:ext cx="4711971" cy="3141314"/>
          </a:xfrm>
          <a:prstGeom prst="rect">
            <a:avLst/>
          </a:prstGeom>
        </p:spPr>
      </p:pic>
      <p:pic>
        <p:nvPicPr>
          <p:cNvPr id="6" name="그림 5">
            <a:extLst>
              <a:ext uri="{FF2B5EF4-FFF2-40B4-BE49-F238E27FC236}">
                <a16:creationId xmlns:a16="http://schemas.microsoft.com/office/drawing/2014/main" id="{2DEECCD1-1072-BB1F-DF7E-4C27DCF5A2AB}"/>
              </a:ext>
            </a:extLst>
          </p:cNvPr>
          <p:cNvPicPr>
            <a:picLocks noChangeAspect="1"/>
          </p:cNvPicPr>
          <p:nvPr/>
        </p:nvPicPr>
        <p:blipFill rotWithShape="1">
          <a:blip r:embed="rId3">
            <a:extLst>
              <a:ext uri="{28A0092B-C50C-407E-A947-70E740481C1C}">
                <a14:useLocalDpi xmlns:a14="http://schemas.microsoft.com/office/drawing/2010/main" val="0"/>
              </a:ext>
            </a:extLst>
          </a:blip>
          <a:srcRect b="45476"/>
          <a:stretch/>
        </p:blipFill>
        <p:spPr>
          <a:xfrm>
            <a:off x="121918" y="490875"/>
            <a:ext cx="6910891" cy="3768128"/>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2208"/>
            <a:ext cx="12192000" cy="577850"/>
          </a:xfrm>
        </p:spPr>
        <p:txBody>
          <a:bodyPr>
            <a:normAutofit fontScale="90000"/>
          </a:bodyPr>
          <a:lstStyle/>
          <a:p>
            <a:pPr algn="ctr"/>
            <a:r>
              <a:rPr lang="en-US" sz="4000" b="1" dirty="0">
                <a:latin typeface="Times New Roman" panose="02020603050405020304" pitchFamily="18" charset="0"/>
                <a:cs typeface="Times New Roman" panose="02020603050405020304" pitchFamily="18" charset="0"/>
              </a:rPr>
              <a:t>Results – 2. Outer boundary conditions</a:t>
            </a:r>
          </a:p>
        </p:txBody>
      </p:sp>
      <p:sp>
        <p:nvSpPr>
          <p:cNvPr id="5" name="TextBox 4">
            <a:extLst>
              <a:ext uri="{FF2B5EF4-FFF2-40B4-BE49-F238E27FC236}">
                <a16:creationId xmlns:a16="http://schemas.microsoft.com/office/drawing/2014/main" id="{A8BA2F25-236D-8D0E-BD50-CB96588945BF}"/>
              </a:ext>
            </a:extLst>
          </p:cNvPr>
          <p:cNvSpPr txBox="1"/>
          <p:nvPr/>
        </p:nvSpPr>
        <p:spPr>
          <a:xfrm>
            <a:off x="1333500" y="5523418"/>
            <a:ext cx="10020300"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(VAP OB) </a:t>
            </a:r>
            <a:r>
              <a:rPr lang="en-US" dirty="0">
                <a:latin typeface="Times New Roman" panose="02020603050405020304" pitchFamily="18" charset="0"/>
                <a:cs typeface="Times New Roman" panose="02020603050405020304" pitchFamily="18" charset="0"/>
              </a:rPr>
              <a:t>Enhanced PSD due to the high values of PSD at lower boundary at L=5.5 compared to the GOES OB.</a:t>
            </a:r>
          </a:p>
        </p:txBody>
      </p:sp>
      <p:sp>
        <p:nvSpPr>
          <p:cNvPr id="3" name="슬라이드 번호 개체 틀 2">
            <a:extLst>
              <a:ext uri="{FF2B5EF4-FFF2-40B4-BE49-F238E27FC236}">
                <a16:creationId xmlns:a16="http://schemas.microsoft.com/office/drawing/2014/main" id="{96DBB590-09BC-29F7-F59D-2F755BC2950D}"/>
              </a:ext>
            </a:extLst>
          </p:cNvPr>
          <p:cNvSpPr>
            <a:spLocks noGrp="1"/>
          </p:cNvSpPr>
          <p:nvPr>
            <p:ph type="sldNum" sz="quarter" idx="12"/>
          </p:nvPr>
        </p:nvSpPr>
        <p:spPr/>
        <p:txBody>
          <a:bodyPr/>
          <a:lstStyle/>
          <a:p>
            <a:r>
              <a:rPr lang="en-US" dirty="0"/>
              <a:t>5</a:t>
            </a:r>
          </a:p>
        </p:txBody>
      </p:sp>
      <p:sp>
        <p:nvSpPr>
          <p:cNvPr id="7" name="TextBox 6">
            <a:extLst>
              <a:ext uri="{FF2B5EF4-FFF2-40B4-BE49-F238E27FC236}">
                <a16:creationId xmlns:a16="http://schemas.microsoft.com/office/drawing/2014/main" id="{7A366B2B-042B-2708-3330-2E3000126F2B}"/>
              </a:ext>
            </a:extLst>
          </p:cNvPr>
          <p:cNvSpPr txBox="1"/>
          <p:nvPr/>
        </p:nvSpPr>
        <p:spPr>
          <a:xfrm>
            <a:off x="9444739" y="1410882"/>
            <a:ext cx="2130711" cy="52322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(b) GOES OB (Standard)</a:t>
            </a:r>
          </a:p>
          <a:p>
            <a:pPr algn="l"/>
            <a:r>
              <a:rPr lang="en-US" sz="1400" b="1" dirty="0">
                <a:solidFill>
                  <a:srgbClr val="FF0000"/>
                </a:solidFill>
                <a:latin typeface="Times New Roman" panose="02020603050405020304" pitchFamily="18" charset="0"/>
                <a:cs typeface="Times New Roman" panose="02020603050405020304" pitchFamily="18" charset="0"/>
              </a:rPr>
              <a:t>(c) VAP OB</a:t>
            </a:r>
          </a:p>
        </p:txBody>
      </p:sp>
    </p:spTree>
    <p:extLst>
      <p:ext uri="{BB962C8B-B14F-4D97-AF65-F5344CB8AC3E}">
        <p14:creationId xmlns:p14="http://schemas.microsoft.com/office/powerpoint/2010/main" val="3059937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F4CDC5A8-2B29-B57C-350E-8630F2B6B3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782" y="871659"/>
            <a:ext cx="4711971" cy="3141314"/>
          </a:xfrm>
          <a:prstGeom prst="rect">
            <a:avLst/>
          </a:prstGeom>
        </p:spPr>
      </p:pic>
      <p:pic>
        <p:nvPicPr>
          <p:cNvPr id="9" name="그림 8">
            <a:extLst>
              <a:ext uri="{FF2B5EF4-FFF2-40B4-BE49-F238E27FC236}">
                <a16:creationId xmlns:a16="http://schemas.microsoft.com/office/drawing/2014/main" id="{7F0E6089-637D-81CD-A3F4-D368A7BB269E}"/>
              </a:ext>
            </a:extLst>
          </p:cNvPr>
          <p:cNvPicPr>
            <a:picLocks noChangeAspect="1"/>
          </p:cNvPicPr>
          <p:nvPr/>
        </p:nvPicPr>
        <p:blipFill rotWithShape="1">
          <a:blip r:embed="rId3">
            <a:extLst>
              <a:ext uri="{28A0092B-C50C-407E-A947-70E740481C1C}">
                <a14:useLocalDpi xmlns:a14="http://schemas.microsoft.com/office/drawing/2010/main" val="0"/>
              </a:ext>
            </a:extLst>
          </a:blip>
          <a:srcRect b="30729"/>
          <a:stretch/>
        </p:blipFill>
        <p:spPr>
          <a:xfrm>
            <a:off x="120969" y="488604"/>
            <a:ext cx="6910891" cy="4787288"/>
          </a:xfrm>
          <a:prstGeom prst="rect">
            <a:avLst/>
          </a:prstGeom>
        </p:spPr>
      </p:pic>
      <p:sp>
        <p:nvSpPr>
          <p:cNvPr id="2" name="제목 1">
            <a:extLst>
              <a:ext uri="{FF2B5EF4-FFF2-40B4-BE49-F238E27FC236}">
                <a16:creationId xmlns:a16="http://schemas.microsoft.com/office/drawing/2014/main" id="{FA3A37F3-8E0D-D23B-E579-B77CF35D91A0}"/>
              </a:ext>
            </a:extLst>
          </p:cNvPr>
          <p:cNvSpPr>
            <a:spLocks noGrp="1"/>
          </p:cNvSpPr>
          <p:nvPr>
            <p:ph type="title"/>
          </p:nvPr>
        </p:nvSpPr>
        <p:spPr>
          <a:xfrm>
            <a:off x="0" y="-2208"/>
            <a:ext cx="12192000" cy="577850"/>
          </a:xfrm>
        </p:spPr>
        <p:txBody>
          <a:bodyPr>
            <a:normAutofit fontScale="90000"/>
          </a:bodyPr>
          <a:lstStyle/>
          <a:p>
            <a:pPr algn="ctr"/>
            <a:r>
              <a:rPr lang="en-US" sz="4000" b="1" dirty="0">
                <a:latin typeface="Times New Roman" panose="02020603050405020304" pitchFamily="18" charset="0"/>
                <a:cs typeface="Times New Roman" panose="02020603050405020304" pitchFamily="18" charset="0"/>
              </a:rPr>
              <a:t>Results – 2. Outer boundary conditions</a:t>
            </a:r>
          </a:p>
        </p:txBody>
      </p:sp>
      <p:sp>
        <p:nvSpPr>
          <p:cNvPr id="5" name="TextBox 4">
            <a:extLst>
              <a:ext uri="{FF2B5EF4-FFF2-40B4-BE49-F238E27FC236}">
                <a16:creationId xmlns:a16="http://schemas.microsoft.com/office/drawing/2014/main" id="{A8BA2F25-236D-8D0E-BD50-CB96588945BF}"/>
              </a:ext>
            </a:extLst>
          </p:cNvPr>
          <p:cNvSpPr txBox="1"/>
          <p:nvPr/>
        </p:nvSpPr>
        <p:spPr>
          <a:xfrm>
            <a:off x="1333500" y="5523418"/>
            <a:ext cx="10020300"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(VAP OB) </a:t>
            </a:r>
            <a:r>
              <a:rPr lang="en-US" dirty="0">
                <a:latin typeface="Times New Roman" panose="02020603050405020304" pitchFamily="18" charset="0"/>
                <a:cs typeface="Times New Roman" panose="02020603050405020304" pitchFamily="18" charset="0"/>
              </a:rPr>
              <a:t>Enhanced PSD at higher mu due to the high values of PSD at lower boundary at L=5.5, compared to the GOES OB.</a:t>
            </a: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(Neumann BC)</a:t>
            </a:r>
            <a:r>
              <a:rPr lang="en-US" dirty="0">
                <a:latin typeface="Times New Roman" panose="02020603050405020304" pitchFamily="18" charset="0"/>
                <a:cs typeface="Times New Roman" panose="02020603050405020304" pitchFamily="18" charset="0"/>
              </a:rPr>
              <a:t> The importance of data-driven boundary conditions.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Chorus heating cannot reproduce enough values of PSD without any data driven boundary conditions.</a:t>
            </a:r>
          </a:p>
        </p:txBody>
      </p:sp>
      <p:sp>
        <p:nvSpPr>
          <p:cNvPr id="3" name="슬라이드 번호 개체 틀 2">
            <a:extLst>
              <a:ext uri="{FF2B5EF4-FFF2-40B4-BE49-F238E27FC236}">
                <a16:creationId xmlns:a16="http://schemas.microsoft.com/office/drawing/2014/main" id="{96DBB590-09BC-29F7-F59D-2F755BC2950D}"/>
              </a:ext>
            </a:extLst>
          </p:cNvPr>
          <p:cNvSpPr>
            <a:spLocks noGrp="1"/>
          </p:cNvSpPr>
          <p:nvPr>
            <p:ph type="sldNum" sz="quarter" idx="12"/>
          </p:nvPr>
        </p:nvSpPr>
        <p:spPr/>
        <p:txBody>
          <a:bodyPr/>
          <a:lstStyle/>
          <a:p>
            <a:r>
              <a:rPr lang="en-US" dirty="0"/>
              <a:t>5</a:t>
            </a:r>
          </a:p>
        </p:txBody>
      </p:sp>
      <p:sp>
        <p:nvSpPr>
          <p:cNvPr id="7" name="TextBox 6">
            <a:extLst>
              <a:ext uri="{FF2B5EF4-FFF2-40B4-BE49-F238E27FC236}">
                <a16:creationId xmlns:a16="http://schemas.microsoft.com/office/drawing/2014/main" id="{CA895D38-BDD3-AC9B-CDFF-4AA96DA67917}"/>
              </a:ext>
            </a:extLst>
          </p:cNvPr>
          <p:cNvSpPr txBox="1"/>
          <p:nvPr/>
        </p:nvSpPr>
        <p:spPr>
          <a:xfrm>
            <a:off x="9444739" y="1410882"/>
            <a:ext cx="2130711" cy="52322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a:latin typeface="Times New Roman" panose="02020603050405020304" pitchFamily="18" charset="0"/>
                <a:cs typeface="Times New Roman" panose="02020603050405020304" pitchFamily="18" charset="0"/>
              </a:rPr>
              <a:t>(b) GOES OB (Standard)</a:t>
            </a:r>
          </a:p>
          <a:p>
            <a:pPr algn="l"/>
            <a:r>
              <a:rPr lang="en-US" sz="1400" b="1" dirty="0">
                <a:solidFill>
                  <a:srgbClr val="FF0000"/>
                </a:solidFill>
                <a:latin typeface="Times New Roman" panose="02020603050405020304" pitchFamily="18" charset="0"/>
                <a:cs typeface="Times New Roman" panose="02020603050405020304" pitchFamily="18" charset="0"/>
              </a:rPr>
              <a:t>(c) VAP OB</a:t>
            </a:r>
          </a:p>
        </p:txBody>
      </p:sp>
    </p:spTree>
    <p:extLst>
      <p:ext uri="{BB962C8B-B14F-4D97-AF65-F5344CB8AC3E}">
        <p14:creationId xmlns:p14="http://schemas.microsoft.com/office/powerpoint/2010/main" val="3208958403"/>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5405</TotalTime>
  <Words>1850</Words>
  <Application>Microsoft Office PowerPoint</Application>
  <PresentationFormat>와이드스크린</PresentationFormat>
  <Paragraphs>211</Paragraphs>
  <Slides>32</Slides>
  <Notes>0</Notes>
  <HiddenSlides>0</HiddenSlides>
  <MMClips>0</MMClips>
  <ScaleCrop>false</ScaleCrop>
  <HeadingPairs>
    <vt:vector size="6" baseType="variant">
      <vt:variant>
        <vt:lpstr>사용한 글꼴</vt:lpstr>
      </vt:variant>
      <vt:variant>
        <vt:i4>6</vt:i4>
      </vt:variant>
      <vt:variant>
        <vt:lpstr>테마</vt:lpstr>
      </vt:variant>
      <vt:variant>
        <vt:i4>1</vt:i4>
      </vt:variant>
      <vt:variant>
        <vt:lpstr>슬라이드 제목</vt:lpstr>
      </vt:variant>
      <vt:variant>
        <vt:i4>32</vt:i4>
      </vt:variant>
    </vt:vector>
  </HeadingPairs>
  <TitlesOfParts>
    <vt:vector size="39" baseType="lpstr">
      <vt:lpstr>Arial</vt:lpstr>
      <vt:lpstr>Calibri</vt:lpstr>
      <vt:lpstr>Calibri Light</vt:lpstr>
      <vt:lpstr>Cambria Math</vt:lpstr>
      <vt:lpstr>Times New Roman</vt:lpstr>
      <vt:lpstr>Wingdings</vt:lpstr>
      <vt:lpstr>Office 테마</vt:lpstr>
      <vt:lpstr>Simulating Long-Term Dynamics of Radiation Belt Electrons Using DREAM3D Model</vt:lpstr>
      <vt:lpstr>Introduction</vt:lpstr>
      <vt:lpstr>Model Description</vt:lpstr>
      <vt:lpstr>Results – 1. Standard</vt:lpstr>
      <vt:lpstr>Results – 1. Standard</vt:lpstr>
      <vt:lpstr>Results – 1. Standard</vt:lpstr>
      <vt:lpstr>Results – 2. Outer boundary conditions</vt:lpstr>
      <vt:lpstr>Results – 2. Outer boundary conditions</vt:lpstr>
      <vt:lpstr>Results – 2. Outer boundary conditions</vt:lpstr>
      <vt:lpstr>Results – 3. Minimum energy boundary conditions</vt:lpstr>
      <vt:lpstr>Results – 3. Minimum energy boundary conditions</vt:lpstr>
      <vt:lpstr>Results – 3. Minimum energy boundary conditions</vt:lpstr>
      <vt:lpstr>Results – 3. Minimum energy boundary conditions</vt:lpstr>
      <vt:lpstr>Results – 4. Radial diffusion coefficients</vt:lpstr>
      <vt:lpstr>Results – 4. Radial diffusion coefficients</vt:lpstr>
      <vt:lpstr>Results – 4. Radial diffusion coefficients</vt:lpstr>
      <vt:lpstr>Results – 4. Radial diffusion coefficients</vt:lpstr>
      <vt:lpstr>Results – 4. Radial diffusion coefficients</vt:lpstr>
      <vt:lpstr>Results – 4. Radial diffusion coefficients</vt:lpstr>
      <vt:lpstr>Results – 4. Radial diffusion coefficients</vt:lpstr>
      <vt:lpstr>Results – 5. Hiss wave models</vt:lpstr>
      <vt:lpstr>Results – 5. Hiss wave models</vt:lpstr>
      <vt:lpstr>Results – 5. Hiss wave models</vt:lpstr>
      <vt:lpstr>Results – 5. Hiss wave models</vt:lpstr>
      <vt:lpstr>Results – 5. Hiss wave models</vt:lpstr>
      <vt:lpstr>Results – 6. Chorus wave models</vt:lpstr>
      <vt:lpstr>Results – 6. Chorus wave models</vt:lpstr>
      <vt:lpstr>Results – 6. Chorus wave models</vt:lpstr>
      <vt:lpstr>Discussion &amp; Conclusions</vt:lpstr>
      <vt:lpstr>PowerPoint 프레젠테이션</vt:lpstr>
      <vt:lpstr>Results – 4. Radial diffusion coefficients</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DREAM3D results for the ISWAT challenge</dc:title>
  <dc:creator>Sang-Yun Lee</dc:creator>
  <cp:lastModifiedBy>Sang-Yun Lee</cp:lastModifiedBy>
  <cp:revision>232</cp:revision>
  <dcterms:created xsi:type="dcterms:W3CDTF">2022-05-18T20:26:45Z</dcterms:created>
  <dcterms:modified xsi:type="dcterms:W3CDTF">2022-06-09T04:53:26Z</dcterms:modified>
</cp:coreProperties>
</file>