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406" r:id="rId2"/>
    <p:sldId id="459" r:id="rId3"/>
    <p:sldId id="433" r:id="rId4"/>
    <p:sldId id="443" r:id="rId5"/>
    <p:sldId id="412" r:id="rId6"/>
    <p:sldId id="488" r:id="rId7"/>
    <p:sldId id="489" r:id="rId8"/>
    <p:sldId id="495" r:id="rId9"/>
    <p:sldId id="501" r:id="rId10"/>
    <p:sldId id="800" r:id="rId11"/>
    <p:sldId id="804" r:id="rId12"/>
    <p:sldId id="497" r:id="rId13"/>
    <p:sldId id="491" r:id="rId14"/>
    <p:sldId id="801" r:id="rId15"/>
    <p:sldId id="494" r:id="rId16"/>
    <p:sldId id="794" r:id="rId17"/>
    <p:sldId id="799" r:id="rId18"/>
    <p:sldId id="798" r:id="rId19"/>
    <p:sldId id="499" r:id="rId20"/>
    <p:sldId id="484" r:id="rId21"/>
    <p:sldId id="803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70EC13-B2A9-4EAE-8E74-5E37B2D50302}">
          <p14:sldIdLst>
            <p14:sldId id="406"/>
            <p14:sldId id="459"/>
          </p14:sldIdLst>
        </p14:section>
        <p14:section name="Introduction" id="{01CE8E72-88AB-4E0F-BB7D-E0CE26526533}">
          <p14:sldIdLst>
            <p14:sldId id="433"/>
          </p14:sldIdLst>
        </p14:section>
        <p14:section name="VERB code" id="{4E8EEC82-36A7-4749-99E6-1277F143B892}">
          <p14:sldIdLst>
            <p14:sldId id="443"/>
            <p14:sldId id="412"/>
          </p14:sldIdLst>
        </p14:section>
        <p14:section name="CCMC" id="{21CB5DF8-1003-4816-BF74-A0E6740A266C}">
          <p14:sldIdLst>
            <p14:sldId id="488"/>
            <p14:sldId id="489"/>
            <p14:sldId id="495"/>
            <p14:sldId id="501"/>
            <p14:sldId id="800"/>
            <p14:sldId id="804"/>
            <p14:sldId id="497"/>
          </p14:sldIdLst>
        </p14:section>
        <p14:section name="Runs" id="{79A1FBBD-5FC9-4F8E-9072-FD306442D942}">
          <p14:sldIdLst>
            <p14:sldId id="491"/>
            <p14:sldId id="801"/>
          </p14:sldIdLst>
        </p14:section>
        <p14:section name="Future features" id="{72B89B93-329E-4E75-BB2A-808B029473B4}">
          <p14:sldIdLst>
            <p14:sldId id="494"/>
            <p14:sldId id="794"/>
            <p14:sldId id="799"/>
            <p14:sldId id="798"/>
          </p14:sldIdLst>
        </p14:section>
        <p14:section name="Chalangies" id="{FD539EA7-BC5B-4C94-A6CB-73A446D042C3}">
          <p14:sldIdLst>
            <p14:sldId id="499"/>
          </p14:sldIdLst>
        </p14:section>
        <p14:section name="Summary" id="{1B5A4C42-F7ED-403A-BC13-00DD5D76CFC2}">
          <p14:sldIdLst>
            <p14:sldId id="484"/>
            <p14:sldId id="8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Drozdov" initials="A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E6"/>
    <a:srgbClr val="E33DCF"/>
    <a:srgbClr val="BCB800"/>
    <a:srgbClr val="4F81BD"/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5573" autoAdjust="0"/>
  </p:normalViewPr>
  <p:slideViewPr>
    <p:cSldViewPr>
      <p:cViewPr>
        <p:scale>
          <a:sx n="75" d="100"/>
          <a:sy n="75" d="100"/>
        </p:scale>
        <p:origin x="892" y="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88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C8F8-D877-4A1E-AA60-4D0C6DC9D81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76-369A-4250-B716-17D67B58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B4A40-0FFA-4E54-BF70-E494E6D84C09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2C25-4AA1-4BE1-833D-3296791C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1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2C25-4AA1-4BE1-833D-3296791CC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2C25-4AA1-4BE1-833D-3296791CC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92C25-4AA1-4BE1-833D-3296791CC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032F982-D62A-2944-9481-3061B567A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6B44A-7003-AB48-B7F7-31197D62A66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6CA2A6-6113-1141-B658-2449987E5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6B01ED3-9A28-2041-BF8B-ABF08F02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8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032F982-D62A-2944-9481-3061B567A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6B44A-7003-AB48-B7F7-31197D62A66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6CA2A6-6113-1141-B658-2449987E5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6B01ED3-9A28-2041-BF8B-ABF08F02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3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032F982-D62A-2944-9481-3061B567A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6B44A-7003-AB48-B7F7-31197D62A66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6CA2A6-6113-1141-B658-2449987E5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6B01ED3-9A28-2041-BF8B-ABF08F02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1470025"/>
          </a:xfrm>
        </p:spPr>
        <p:txBody>
          <a:bodyPr>
            <a:normAutofit/>
          </a:bodyPr>
          <a:lstStyle>
            <a:lvl1pPr>
              <a:defRPr sz="36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8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Layout 1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817A9-5746-4ABF-9751-3898B4847D54}" type="datetime1">
              <a:rPr lang="en-US" smtClean="0"/>
              <a:pPr>
                <a:defRPr/>
              </a:pPr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Belts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08000" y="1524000"/>
            <a:ext cx="11277600" cy="4191000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0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BAB63-24A0-AF40-8346-767429E2A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2CF5F-5660-8F47-90C1-EFE813B9A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818A10-6E3D-584D-AD0C-1B76ABE6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86929-501F-FA42-97D1-CA66F9068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97600" y="5715000"/>
            <a:ext cx="5384800" cy="4572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384800" cy="4724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384800" cy="5211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43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97600" y="36576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6576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97600" y="36576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914400"/>
            <a:ext cx="53848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0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accent1">
                <a:lumMod val="59000"/>
              </a:schemeClr>
            </a:gs>
            <a:gs pos="19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6858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Video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14401"/>
            <a:ext cx="10972800" cy="52117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the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5386917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144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00201"/>
            <a:ext cx="5389033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800"/>
            <a:ext cx="12192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3000"/>
                <a:lumOff val="57000"/>
              </a:schemeClr>
            </a:gs>
            <a:gs pos="1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388B-9D5F-4308-B84F-7F1ABC764488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363F-2D8D-476B-B7EB-3058468E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2" r:id="rId15"/>
    <p:sldLayoutId id="214748371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10972800" cy="2819399"/>
          </a:xfrm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effectLst/>
              </a:rPr>
              <a:t>Versatile Electron Radiation Belt (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VERB</a:t>
            </a:r>
            <a:r>
              <a:rPr lang="en-US" sz="3200" b="1" dirty="0">
                <a:effectLst/>
              </a:rPr>
              <a:t>) code </a:t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at CCMC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7D2BF7-ED9A-44D0-9FD3-9F654B17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438401"/>
            <a:ext cx="8534400" cy="1744288"/>
          </a:xfrm>
        </p:spPr>
        <p:txBody>
          <a:bodyPr>
            <a:normAutofit/>
          </a:bodyPr>
          <a:lstStyle/>
          <a:p>
            <a:pPr>
              <a:lnSpc>
                <a:spcPct val="145000"/>
              </a:lnSpc>
            </a:pPr>
            <a:r>
              <a:rPr lang="en-US" sz="2000" b="1" dirty="0"/>
              <a:t>Drozdov Alexander</a:t>
            </a:r>
          </a:p>
          <a:p>
            <a:pPr>
              <a:lnSpc>
                <a:spcPct val="145000"/>
              </a:lnSpc>
            </a:pPr>
            <a:r>
              <a:rPr lang="en-US" sz="2000" dirty="0"/>
              <a:t>University of California Los Angeles (UCLA)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FD80FB29-09B1-40A4-B53F-2D090FC1BA7E}"/>
              </a:ext>
            </a:extLst>
          </p:cNvPr>
          <p:cNvSpPr txBox="1">
            <a:spLocks/>
          </p:cNvSpPr>
          <p:nvPr/>
        </p:nvSpPr>
        <p:spPr>
          <a:xfrm>
            <a:off x="7086600" y="3657602"/>
            <a:ext cx="5029200" cy="303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5000"/>
              </a:lnSpc>
            </a:pPr>
            <a:r>
              <a:rPr lang="en-US" sz="1800" b="1" dirty="0">
                <a:solidFill>
                  <a:schemeClr val="tx1"/>
                </a:solidFill>
              </a:rPr>
              <a:t>Acknowledgments</a:t>
            </a:r>
          </a:p>
          <a:p>
            <a:pPr algn="r">
              <a:lnSpc>
                <a:spcPct val="145000"/>
              </a:lnSpc>
            </a:pPr>
            <a:r>
              <a:rPr lang="en-US" sz="1800" dirty="0"/>
              <a:t>CCMC team </a:t>
            </a:r>
          </a:p>
          <a:p>
            <a:pPr algn="r">
              <a:lnSpc>
                <a:spcPct val="145000"/>
              </a:lnSpc>
            </a:pPr>
            <a:r>
              <a:rPr lang="en-US" sz="1800" dirty="0"/>
              <a:t>RBSP ECT Team, NASA </a:t>
            </a:r>
            <a:r>
              <a:rPr lang="en-US" sz="1800" dirty="0" err="1"/>
              <a:t>Omniweb</a:t>
            </a:r>
            <a:endParaRPr lang="en-US" sz="1800" dirty="0"/>
          </a:p>
          <a:p>
            <a:pPr algn="r">
              <a:lnSpc>
                <a:spcPct val="145000"/>
              </a:lnSpc>
            </a:pPr>
            <a:r>
              <a:rPr lang="en-US" sz="1800" dirty="0" err="1"/>
              <a:t>Subbotin</a:t>
            </a:r>
            <a:r>
              <a:rPr lang="en-US" sz="1800" dirty="0"/>
              <a:t> D. A., Kellerman A.C., </a:t>
            </a:r>
            <a:r>
              <a:rPr lang="en-US" sz="1800" dirty="0" err="1"/>
              <a:t>Aseev</a:t>
            </a:r>
            <a:r>
              <a:rPr lang="en-US" sz="1800" dirty="0"/>
              <a:t> N.A, </a:t>
            </a:r>
          </a:p>
          <a:p>
            <a:pPr algn="r">
              <a:lnSpc>
                <a:spcPct val="145000"/>
              </a:lnSpc>
            </a:pPr>
            <a:r>
              <a:rPr lang="en-US" sz="1800" dirty="0"/>
              <a:t>Zhu H., </a:t>
            </a:r>
            <a:r>
              <a:rPr lang="en-US" sz="1800" dirty="0" err="1"/>
              <a:t>Usanova</a:t>
            </a:r>
            <a:r>
              <a:rPr lang="en-US" sz="1800" dirty="0"/>
              <a:t> M., </a:t>
            </a:r>
            <a:r>
              <a:rPr lang="en-US" sz="1800" dirty="0" err="1"/>
              <a:t>Orlova</a:t>
            </a:r>
            <a:r>
              <a:rPr lang="en-US" sz="1800" dirty="0"/>
              <a:t> K.G., 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E2C31166-9E72-409B-8283-F74A50B694C2}"/>
              </a:ext>
            </a:extLst>
          </p:cNvPr>
          <p:cNvSpPr txBox="1">
            <a:spLocks/>
          </p:cNvSpPr>
          <p:nvPr/>
        </p:nvSpPr>
        <p:spPr>
          <a:xfrm>
            <a:off x="152400" y="3657601"/>
            <a:ext cx="6934200" cy="303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5000"/>
              </a:lnSpc>
            </a:pPr>
            <a:r>
              <a:rPr lang="en-US" sz="1800" b="1" dirty="0">
                <a:solidFill>
                  <a:schemeClr val="tx1"/>
                </a:solidFill>
              </a:rPr>
              <a:t>CCMC VERB code development team</a:t>
            </a:r>
          </a:p>
          <a:p>
            <a:pPr algn="l">
              <a:lnSpc>
                <a:spcPct val="145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Yuri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Shprits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GFZ, UCLA (Model Developer)</a:t>
            </a:r>
          </a:p>
          <a:p>
            <a:pPr algn="l">
              <a:lnSpc>
                <a:spcPct val="145000"/>
              </a:lnSpc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Dedong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Wang, GFZ (Model Developer)</a:t>
            </a:r>
          </a:p>
          <a:p>
            <a:pPr algn="l">
              <a:lnSpc>
                <a:spcPct val="145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Dmitri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Kondrashov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UCLA (Model Developer)</a:t>
            </a:r>
          </a:p>
          <a:p>
            <a:pPr algn="l">
              <a:lnSpc>
                <a:spcPct val="145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Lutz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Rastaetter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NASA GSFC CCMC (CCMC Model Host)</a:t>
            </a:r>
          </a:p>
          <a:p>
            <a:pPr algn="l">
              <a:lnSpc>
                <a:spcPct val="145000"/>
              </a:lnSpc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Yihua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Zheng, NASA GSFC CCMC (CCMC Model Host)</a:t>
            </a:r>
          </a:p>
        </p:txBody>
      </p:sp>
    </p:spTree>
    <p:extLst>
      <p:ext uri="{BB962C8B-B14F-4D97-AF65-F5344CB8AC3E}">
        <p14:creationId xmlns:p14="http://schemas.microsoft.com/office/powerpoint/2010/main" val="363598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73BC6E-5124-4913-9D7B-9063F6D2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4642708" cy="56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49901-1595-41A4-9CA8-D6C623F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simulation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470F4-DDC6-47F2-9EFB-9DE22431C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269"/>
          <a:stretch/>
        </p:blipFill>
        <p:spPr>
          <a:xfrm>
            <a:off x="228600" y="914400"/>
            <a:ext cx="4953000" cy="575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C6F5F-B600-5AFD-CB3F-D8C1ED9A3D8D}"/>
              </a:ext>
            </a:extLst>
          </p:cNvPr>
          <p:cNvSpPr/>
          <p:nvPr/>
        </p:nvSpPr>
        <p:spPr>
          <a:xfrm>
            <a:off x="5638800" y="914400"/>
            <a:ext cx="5791200" cy="5078313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Setup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-index: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from the World Data Center for Geomagnetism, Kyoto.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Fixed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value, e.g.,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form the data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Setup L upper boundary or boundary flux (bf) scaling: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Fixed Dirichlet boundary condition (e.g., 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observations (experimental feature)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Setup grid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Low resolution (no mixed terms)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High resolution (with mixed terms)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Radial diffusion, chorus and hiss waves are scaled by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4BF494-DF98-3D78-5C41-17E8668500B3}"/>
              </a:ext>
            </a:extLst>
          </p:cNvPr>
          <p:cNvSpPr/>
          <p:nvPr/>
        </p:nvSpPr>
        <p:spPr>
          <a:xfrm rot="8997500">
            <a:off x="1258269" y="616141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9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9901-1595-41A4-9CA8-D6C623F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and submit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021DA9-2165-48CB-A665-98B97DF54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145" r="24271"/>
          <a:stretch/>
        </p:blipFill>
        <p:spPr>
          <a:xfrm>
            <a:off x="119743" y="1066800"/>
            <a:ext cx="3206803" cy="3901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DB859-89F7-419B-B2FE-9AFCD83F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7" y="1066800"/>
            <a:ext cx="3887332" cy="4643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59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9901-1595-41A4-9CA8-D6C623F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input and submit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021DA9-2165-48CB-A665-98B97DF54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145" r="24271"/>
          <a:stretch/>
        </p:blipFill>
        <p:spPr>
          <a:xfrm>
            <a:off x="119743" y="1066800"/>
            <a:ext cx="3206803" cy="3901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DB859-89F7-419B-B2FE-9AFCD83F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7" y="1066800"/>
            <a:ext cx="3887332" cy="4643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033E1-0F33-4CE4-BBBE-C7840F46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063487"/>
            <a:ext cx="4431390" cy="533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7C9C8-836F-AE49-5F8B-69FFB3FC7B70}"/>
              </a:ext>
            </a:extLst>
          </p:cNvPr>
          <p:cNvSpPr/>
          <p:nvPr/>
        </p:nvSpPr>
        <p:spPr>
          <a:xfrm>
            <a:off x="9125486" y="697468"/>
            <a:ext cx="284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Confirmation page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DB036A-3FD7-8173-6FFC-17714DF6304E}"/>
              </a:ext>
            </a:extLst>
          </p:cNvPr>
          <p:cNvSpPr/>
          <p:nvPr/>
        </p:nvSpPr>
        <p:spPr>
          <a:xfrm rot="12836860">
            <a:off x="4073545" y="500216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code simulation results at CCMC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p:pic>
        <p:nvPicPr>
          <p:cNvPr id="1026" name="Picture 2" descr="L-time plot for constant E and alpha">
            <a:extLst>
              <a:ext uri="{FF2B5EF4-FFF2-40B4-BE49-F238E27FC236}">
                <a16:creationId xmlns:a16="http://schemas.microsoft.com/office/drawing/2014/main" id="{4254C59F-1AC7-2912-98C2-7B97D7FDE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0"/>
          <a:stretch/>
        </p:blipFill>
        <p:spPr bwMode="auto">
          <a:xfrm>
            <a:off x="304800" y="3054190"/>
            <a:ext cx="5081587" cy="36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-time plot for constant E and alpha">
            <a:extLst>
              <a:ext uri="{FF2B5EF4-FFF2-40B4-BE49-F238E27FC236}">
                <a16:creationId xmlns:a16="http://schemas.microsoft.com/office/drawing/2014/main" id="{4384B722-5F68-AAD4-4BA5-205A272C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9"/>
          <a:stretch/>
        </p:blipFill>
        <p:spPr bwMode="auto">
          <a:xfrm>
            <a:off x="6705600" y="3054190"/>
            <a:ext cx="508158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BD7B54-9D66-B3B1-D9D7-0AFE79E98B3D}"/>
              </a:ext>
            </a:extLst>
          </p:cNvPr>
          <p:cNvSpPr/>
          <p:nvPr/>
        </p:nvSpPr>
        <p:spPr>
          <a:xfrm>
            <a:off x="381000" y="1346029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Flux 1 MeV eq. pitch angle 75°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from the World Data Center from Geomagnetism, Kyoto.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Bf scaling from observations (GOES 13 and 15)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F3D5-E5D4-242C-A059-CA09362FE1FA}"/>
              </a:ext>
            </a:extLst>
          </p:cNvPr>
          <p:cNvSpPr/>
          <p:nvPr/>
        </p:nvSpPr>
        <p:spPr>
          <a:xfrm>
            <a:off x="6324600" y="838199"/>
            <a:ext cx="5410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Flux 1 MeV eq. pitch angle 75°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from the World Data Center from Geomagnetism, Kyoto.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uploaded 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reconstructed by neural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i="1" dirty="0"/>
              <a:t>Landis, D. A., </a:t>
            </a:r>
            <a:r>
              <a:rPr lang="en-US" sz="1200" i="1" dirty="0" err="1"/>
              <a:t>Saikin</a:t>
            </a:r>
            <a:r>
              <a:rPr lang="en-US" sz="1200" i="1" dirty="0"/>
              <a:t>, A. A., </a:t>
            </a:r>
            <a:r>
              <a:rPr lang="en-US" sz="1200" i="1" dirty="0" err="1"/>
              <a:t>Zhelavskaya</a:t>
            </a:r>
            <a:r>
              <a:rPr lang="en-US" sz="1200" i="1" dirty="0"/>
              <a:t>, I., Drozdov, A. Y., </a:t>
            </a:r>
            <a:r>
              <a:rPr lang="en-US" sz="1200" i="1" dirty="0" err="1"/>
              <a:t>Aseev</a:t>
            </a:r>
            <a:r>
              <a:rPr lang="en-US" sz="1200" i="1" dirty="0"/>
              <a:t>, N., </a:t>
            </a:r>
            <a:r>
              <a:rPr lang="en-US" sz="1200" i="1" dirty="0" err="1"/>
              <a:t>Shprits</a:t>
            </a:r>
            <a:r>
              <a:rPr lang="en-US" sz="1200" i="1" dirty="0"/>
              <a:t>, Y. Y., et al. (2022). Title: NARX neural network derivations of the outer boundary radiation belt electron flux. Space Weather. https://doi.org/10.1029/2021sw002774</a:t>
            </a:r>
            <a:endParaRPr lang="en-US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3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code simulation results at CCMC</a:t>
            </a:r>
          </a:p>
        </p:txBody>
      </p:sp>
      <p:pic>
        <p:nvPicPr>
          <p:cNvPr id="2050" name="Picture 2" descr="L-time plot for constant E and alpha">
            <a:extLst>
              <a:ext uri="{FF2B5EF4-FFF2-40B4-BE49-F238E27FC236}">
                <a16:creationId xmlns:a16="http://schemas.microsoft.com/office/drawing/2014/main" id="{477555F8-67CC-93AB-1AE6-982A478BE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2"/>
          <a:stretch/>
        </p:blipFill>
        <p:spPr bwMode="auto">
          <a:xfrm>
            <a:off x="7835537" y="1295400"/>
            <a:ext cx="38613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p:pic>
        <p:nvPicPr>
          <p:cNvPr id="2052" name="Picture 4" descr="L-time plot for constant E and alpha">
            <a:extLst>
              <a:ext uri="{FF2B5EF4-FFF2-40B4-BE49-F238E27FC236}">
                <a16:creationId xmlns:a16="http://schemas.microsoft.com/office/drawing/2014/main" id="{8741A6BD-4D69-C5B3-AF34-178EF9A68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32"/>
          <a:stretch/>
        </p:blipFill>
        <p:spPr bwMode="auto">
          <a:xfrm>
            <a:off x="7848600" y="3733800"/>
            <a:ext cx="3862006" cy="16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CB483-E9E0-3E19-B451-9152CDEF0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3" y="3306343"/>
            <a:ext cx="1609950" cy="167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1DC03-9980-B246-527A-88AFC7F8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524" b="11616"/>
          <a:stretch/>
        </p:blipFill>
        <p:spPr>
          <a:xfrm>
            <a:off x="399425" y="1379162"/>
            <a:ext cx="1609950" cy="13976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E2EF74-D9DE-28EA-1D56-843D899A32B8}"/>
              </a:ext>
            </a:extLst>
          </p:cNvPr>
          <p:cNvSpPr/>
          <p:nvPr/>
        </p:nvSpPr>
        <p:spPr>
          <a:xfrm>
            <a:off x="8217503" y="9144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Flux 1 MeV eq. pitch angle 75°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436FE-CA06-1796-016B-6FB675B87B72}"/>
              </a:ext>
            </a:extLst>
          </p:cNvPr>
          <p:cNvSpPr txBox="1"/>
          <p:nvPr/>
        </p:nvSpPr>
        <p:spPr>
          <a:xfrm>
            <a:off x="6324600" y="1853505"/>
            <a:ext cx="190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Regular grid</a:t>
            </a:r>
          </a:p>
          <a:p>
            <a:r>
              <a:rPr lang="en-US" b="1" dirty="0">
                <a:solidFill>
                  <a:schemeClr val="tx2"/>
                </a:solidFill>
              </a:rPr>
              <a:t>With mixed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79BAA-97A5-2C28-F425-F99FC26053B4}"/>
              </a:ext>
            </a:extLst>
          </p:cNvPr>
          <p:cNvSpPr txBox="1"/>
          <p:nvPr/>
        </p:nvSpPr>
        <p:spPr>
          <a:xfrm>
            <a:off x="6324600" y="4301924"/>
            <a:ext cx="190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Small grid</a:t>
            </a:r>
          </a:p>
          <a:p>
            <a:r>
              <a:rPr lang="en-US" b="1" dirty="0">
                <a:solidFill>
                  <a:schemeClr val="tx2"/>
                </a:solidFill>
              </a:rPr>
              <a:t>No mixed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62827-D65C-AFA5-BAD9-DD40D8DEE31F}"/>
              </a:ext>
            </a:extLst>
          </p:cNvPr>
          <p:cNvSpPr txBox="1"/>
          <p:nvPr/>
        </p:nvSpPr>
        <p:spPr>
          <a:xfrm>
            <a:off x="304800" y="811791"/>
            <a:ext cx="3861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and Bf are defined using data files: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1319D-629A-1302-DCEC-6782F3959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23" y="1379162"/>
            <a:ext cx="3022332" cy="1469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519DE3-50CA-B60B-81AF-FBF703CCC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306343"/>
            <a:ext cx="3149055" cy="14636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ADDD23-5359-E7DF-C6D6-BE9ECC955F82}"/>
              </a:ext>
            </a:extLst>
          </p:cNvPr>
          <p:cNvSpPr txBox="1"/>
          <p:nvPr/>
        </p:nvSpPr>
        <p:spPr>
          <a:xfrm>
            <a:off x="399425" y="5309249"/>
            <a:ext cx="4782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Shprits</a:t>
            </a:r>
            <a:r>
              <a:rPr lang="en-US" sz="1200" i="1" dirty="0"/>
              <a:t>, Y. Y., </a:t>
            </a:r>
            <a:r>
              <a:rPr lang="en-US" sz="1200" i="1" dirty="0" err="1"/>
              <a:t>Subbotin</a:t>
            </a:r>
            <a:r>
              <a:rPr lang="en-US" sz="1200" i="1" dirty="0"/>
              <a:t>, D., &amp; Ni, B. (2009). Evolution of electron fluxes in the outer radiation belt computed with the VERB code. Journal of Geophysical Research, [Space Physics], 114(A11). https://doi.org/10.1029/2008JA013784</a:t>
            </a:r>
          </a:p>
        </p:txBody>
      </p:sp>
    </p:spTree>
    <p:extLst>
      <p:ext uri="{BB962C8B-B14F-4D97-AF65-F5344CB8AC3E}">
        <p14:creationId xmlns:p14="http://schemas.microsoft.com/office/powerpoint/2010/main" val="123083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the VERB code at CCMC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0D419D05-F21E-4F35-B008-F086791C0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914400"/>
                <a:ext cx="10972800" cy="1840504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chemeClr val="tx2"/>
                    </a:solidFill>
                  </a:rPr>
                  <a:t>Summary of existing capabilities and ongoing work (post-processing tools)</a:t>
                </a:r>
                <a:endParaRPr lang="en-US" b="1" dirty="0"/>
              </a:p>
              <a:p>
                <a:r>
                  <a:rPr lang="en-US" altLang="en-US" b="1" dirty="0"/>
                  <a:t>Electron </a:t>
                </a:r>
                <a:r>
                  <a:rPr lang="en-US" altLang="en-US" b="1" dirty="0">
                    <a:solidFill>
                      <a:srgbClr val="00B050"/>
                    </a:solidFill>
                  </a:rPr>
                  <a:t>fluxes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</a:rPr>
                  <a:t>flyby (LEO, MEO, GEO…) in 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</a:rPr>
                  <a:t>) and (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altLang="en-US" b="1" dirty="0">
                    <a:solidFill>
                      <a:schemeClr val="tx1"/>
                    </a:solidFill>
                  </a:rPr>
                  <a:t>With improved computation efficiently (</a:t>
                </a:r>
                <a:r>
                  <a:rPr lang="en-US" altLang="en-US" b="1" i="1" dirty="0">
                    <a:solidFill>
                      <a:schemeClr val="tx1"/>
                    </a:solidFill>
                  </a:rPr>
                  <a:t>the flyby code runs faster now</a:t>
                </a:r>
                <a:r>
                  <a:rPr lang="en-US" altLang="en-US" b="1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altLang="en-US" b="1" dirty="0"/>
                  <a:t>Electron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b="1" dirty="0">
                    <a:solidFill>
                      <a:srgbClr val="00B050"/>
                    </a:solidFill>
                  </a:rPr>
                  <a:t>fluence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b="1" dirty="0"/>
                  <a:t>flyby</a:t>
                </a:r>
              </a:p>
              <a:p>
                <a:r>
                  <a:rPr lang="en-US" altLang="en-US" b="1" dirty="0">
                    <a:solidFill>
                      <a:srgbClr val="00B050"/>
                    </a:solidFill>
                  </a:rPr>
                  <a:t>Caching system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b="1" dirty="0"/>
                  <a:t>for computational efficiency</a:t>
                </a:r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0D419D05-F21E-4F35-B008-F08679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10972800" cy="1840504"/>
              </a:xfrm>
              <a:prstGeom prst="rect">
                <a:avLst/>
              </a:prstGeom>
              <a:blipFill>
                <a:blip r:embed="rId2"/>
                <a:stretch>
                  <a:fillRect l="-556" t="-1656" b="-4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822204A-7DF9-4E09-8462-DB025F6A13F8}"/>
              </a:ext>
            </a:extLst>
          </p:cNvPr>
          <p:cNvSpPr txBox="1">
            <a:spLocks/>
          </p:cNvSpPr>
          <p:nvPr/>
        </p:nvSpPr>
        <p:spPr>
          <a:xfrm>
            <a:off x="609600" y="2972234"/>
            <a:ext cx="10972800" cy="1840504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Future directions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GUI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improvement and </a:t>
            </a:r>
            <a:r>
              <a:rPr lang="en-US" altLang="en-US" b="1" dirty="0">
                <a:solidFill>
                  <a:srgbClr val="00B050"/>
                </a:solidFill>
              </a:rPr>
              <a:t>Visualization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capabilities</a:t>
            </a:r>
          </a:p>
          <a:p>
            <a:r>
              <a:rPr lang="en-US" altLang="en-US" b="1" dirty="0"/>
              <a:t>Transition to </a:t>
            </a:r>
            <a:r>
              <a:rPr lang="en-US" altLang="en-US" b="1" dirty="0">
                <a:solidFill>
                  <a:srgbClr val="00B050"/>
                </a:solidFill>
              </a:rPr>
              <a:t>AWS</a:t>
            </a:r>
            <a:endParaRPr lang="en-US" altLang="en-US" b="1" dirty="0">
              <a:solidFill>
                <a:schemeClr val="accent1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Guidelines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for CCMC users on using VERB according to science and engineering objectives for assessing space radiation environment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711C71-303D-4B3F-95CF-A5987931F512}"/>
              </a:ext>
            </a:extLst>
          </p:cNvPr>
          <p:cNvSpPr txBox="1">
            <a:spLocks/>
          </p:cNvSpPr>
          <p:nvPr/>
        </p:nvSpPr>
        <p:spPr>
          <a:xfrm>
            <a:off x="609600" y="5014088"/>
            <a:ext cx="10972800" cy="150810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Other VERB code capabilities</a:t>
            </a:r>
          </a:p>
          <a:p>
            <a:r>
              <a:rPr lang="en-US" altLang="en-US" b="1" dirty="0"/>
              <a:t>Improvement of the </a:t>
            </a:r>
            <a:r>
              <a:rPr lang="en-US" altLang="en-US" b="1" dirty="0">
                <a:solidFill>
                  <a:srgbClr val="00B050"/>
                </a:solidFill>
              </a:rPr>
              <a:t>simulation parameters </a:t>
            </a:r>
            <a:r>
              <a:rPr lang="en-US" altLang="en-US" b="1" dirty="0"/>
              <a:t>(diffusion coefficients, plasmapause, etc.)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Uncertainty quantification </a:t>
            </a:r>
            <a:r>
              <a:rPr lang="en-US" altLang="en-US" b="1" dirty="0"/>
              <a:t>and </a:t>
            </a:r>
            <a:r>
              <a:rPr lang="en-US" altLang="en-US" b="1" dirty="0">
                <a:solidFill>
                  <a:srgbClr val="00B050"/>
                </a:solidFill>
              </a:rPr>
              <a:t>ensemble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runs</a:t>
            </a:r>
          </a:p>
          <a:p>
            <a:r>
              <a:rPr lang="en-US" altLang="en-US" b="1" dirty="0"/>
              <a:t>Forecasting/Data assimilation/Machine learning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663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Audio 1">
            <a:hlinkClick r:id="" action="ppaction://media"/>
            <a:extLst>
              <a:ext uri="{FF2B5EF4-FFF2-40B4-BE49-F238E27FC236}">
                <a16:creationId xmlns:a16="http://schemas.microsoft.com/office/drawing/2014/main" id="{28FA956F-93FF-D241-AA92-AB631F2B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DE1802-D3D4-3D42-AC95-2663043E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Flux: </a:t>
            </a:r>
            <a:r>
              <a:rPr lang="en-US" dirty="0">
                <a:solidFill>
                  <a:schemeClr val="tx2"/>
                </a:solidFill>
              </a:rPr>
              <a:t>Van Allen Probes</a:t>
            </a:r>
            <a:r>
              <a:rPr lang="en-US" dirty="0"/>
              <a:t> flyby, St. Patrick 2013 storm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22FA-6C3D-8245-B4BD-837E456A0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1277391"/>
            <a:ext cx="10547350" cy="558060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219A8B-0FB0-4F0D-8E22-5501EAF16DE7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Flyby in energy and pitch angle space 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EF3ABC4-77AD-458A-B451-AD422EB8D2BB}"/>
              </a:ext>
            </a:extLst>
          </p:cNvPr>
          <p:cNvSpPr txBox="1">
            <a:spLocks/>
          </p:cNvSpPr>
          <p:nvPr/>
        </p:nvSpPr>
        <p:spPr>
          <a:xfrm>
            <a:off x="149087" y="3488369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Flyby in </a:t>
            </a:r>
            <a:r>
              <a:rPr lang="el-GR" b="1" dirty="0">
                <a:solidFill>
                  <a:schemeClr val="tx2"/>
                </a:solidFill>
              </a:rPr>
              <a:t>μ</a:t>
            </a:r>
            <a:r>
              <a:rPr lang="en-US" b="1" dirty="0">
                <a:solidFill>
                  <a:schemeClr val="tx2"/>
                </a:solidFill>
              </a:rPr>
              <a:t> and K space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756D9F-9BD7-406F-8EFC-E549B6BC2AFB}"/>
              </a:ext>
            </a:extLst>
          </p:cNvPr>
          <p:cNvSpPr txBox="1">
            <a:spLocks/>
          </p:cNvSpPr>
          <p:nvPr/>
        </p:nvSpPr>
        <p:spPr>
          <a:xfrm>
            <a:off x="149087" y="5403308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Comparison with observations</a:t>
            </a:r>
          </a:p>
        </p:txBody>
      </p:sp>
    </p:spTree>
    <p:extLst>
      <p:ext uri="{BB962C8B-B14F-4D97-AF65-F5344CB8AC3E}">
        <p14:creationId xmlns:p14="http://schemas.microsoft.com/office/powerpoint/2010/main" val="6631107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Audio 1">
            <a:hlinkClick r:id="" action="ppaction://media"/>
            <a:extLst>
              <a:ext uri="{FF2B5EF4-FFF2-40B4-BE49-F238E27FC236}">
                <a16:creationId xmlns:a16="http://schemas.microsoft.com/office/drawing/2014/main" id="{28FA956F-93FF-D241-AA92-AB631F2B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DE1802-D3D4-3D42-AC95-2663043E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Flux: </a:t>
            </a:r>
            <a:r>
              <a:rPr lang="en-US" dirty="0">
                <a:solidFill>
                  <a:schemeClr val="tx2"/>
                </a:solidFill>
              </a:rPr>
              <a:t>POES</a:t>
            </a:r>
            <a:r>
              <a:rPr lang="en-US" dirty="0"/>
              <a:t> flyby, St. Patrick 2013 storm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50606-9878-5942-8D44-6967FE8C1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26" y="1371600"/>
            <a:ext cx="10305674" cy="545273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BA8F9-FE24-4E1A-9008-4101C4BB8C23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Flyby in energy and pitch angle space 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6DCE18-B735-409C-895B-827322565377}"/>
              </a:ext>
            </a:extLst>
          </p:cNvPr>
          <p:cNvSpPr txBox="1">
            <a:spLocks/>
          </p:cNvSpPr>
          <p:nvPr/>
        </p:nvSpPr>
        <p:spPr>
          <a:xfrm>
            <a:off x="149087" y="3488369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Flyby in </a:t>
            </a:r>
            <a:r>
              <a:rPr lang="el-GR" b="1" dirty="0">
                <a:solidFill>
                  <a:schemeClr val="tx2"/>
                </a:solidFill>
              </a:rPr>
              <a:t>μ</a:t>
            </a:r>
            <a:r>
              <a:rPr lang="en-US" b="1" dirty="0">
                <a:solidFill>
                  <a:schemeClr val="tx2"/>
                </a:solidFill>
              </a:rPr>
              <a:t> and K space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18381F-1B3D-4F04-9915-E7C2D1827ADF}"/>
              </a:ext>
            </a:extLst>
          </p:cNvPr>
          <p:cNvSpPr txBox="1">
            <a:spLocks/>
          </p:cNvSpPr>
          <p:nvPr/>
        </p:nvSpPr>
        <p:spPr>
          <a:xfrm>
            <a:off x="149087" y="5403308"/>
            <a:ext cx="2362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Comparison with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3654869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E1802-D3D4-3D42-AC95-2663043E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Fluence: Van Allen Probes flyby, St. Patrick 2013 storm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F9C33A-A7EF-D244-8D6C-9593096A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Van Allen Probes </a:t>
            </a:r>
          </a:p>
          <a:p>
            <a:r>
              <a:rPr lang="en-US" b="1" dirty="0">
                <a:solidFill>
                  <a:schemeClr val="tx2"/>
                </a:solidFill>
              </a:rPr>
              <a:t>AE9 (</a:t>
            </a:r>
            <a:r>
              <a:rPr lang="en-US" b="1" dirty="0">
                <a:solidFill>
                  <a:srgbClr val="E33DCF"/>
                </a:solidFill>
              </a:rPr>
              <a:t>magenta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r>
              <a:rPr lang="en-US" b="1" dirty="0">
                <a:solidFill>
                  <a:schemeClr val="tx2"/>
                </a:solidFill>
              </a:rPr>
              <a:t>VERB flyby (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rgbClr val="0000E6"/>
                </a:solidFill>
              </a:rPr>
              <a:t>blue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r>
              <a:rPr lang="en-US" b="1" dirty="0">
                <a:solidFill>
                  <a:schemeClr val="tx2"/>
                </a:solidFill>
              </a:rPr>
              <a:t>Observed (</a:t>
            </a:r>
            <a:r>
              <a:rPr lang="en-US" b="1" dirty="0"/>
              <a:t>black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67AEE-EDDB-004E-B4E7-57AD03EE9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4" b="7952"/>
          <a:stretch/>
        </p:blipFill>
        <p:spPr>
          <a:xfrm>
            <a:off x="4724399" y="1066800"/>
            <a:ext cx="6952099" cy="5781136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6113A5D-3347-4128-B90B-86612B8E0907}"/>
              </a:ext>
            </a:extLst>
          </p:cNvPr>
          <p:cNvSpPr txBox="1">
            <a:spLocks/>
          </p:cNvSpPr>
          <p:nvPr/>
        </p:nvSpPr>
        <p:spPr>
          <a:xfrm>
            <a:off x="3882886" y="1828800"/>
            <a:ext cx="838200" cy="391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Flux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A4A0FA-69BD-4850-BAE4-329CA75222AD}"/>
              </a:ext>
            </a:extLst>
          </p:cNvPr>
          <p:cNvSpPr txBox="1">
            <a:spLocks/>
          </p:cNvSpPr>
          <p:nvPr/>
        </p:nvSpPr>
        <p:spPr>
          <a:xfrm>
            <a:off x="3125857" y="3627250"/>
            <a:ext cx="1596886" cy="660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1-day average flux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5C4B486-575A-4C2F-AC0D-C600E1E43E14}"/>
              </a:ext>
            </a:extLst>
          </p:cNvPr>
          <p:cNvSpPr txBox="1">
            <a:spLocks/>
          </p:cNvSpPr>
          <p:nvPr/>
        </p:nvSpPr>
        <p:spPr>
          <a:xfrm>
            <a:off x="3581400" y="5638800"/>
            <a:ext cx="1139686" cy="543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Fluence</a:t>
            </a:r>
          </a:p>
        </p:txBody>
      </p:sp>
    </p:spTree>
    <p:extLst>
      <p:ext uri="{BB962C8B-B14F-4D97-AF65-F5344CB8AC3E}">
        <p14:creationId xmlns:p14="http://schemas.microsoft.com/office/powerpoint/2010/main" val="170272407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challenges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3B08CB-B402-0CB7-5BC1-CB81ADD4038A}"/>
              </a:ext>
            </a:extLst>
          </p:cNvPr>
          <p:cNvSpPr txBox="1">
            <a:spLocks/>
          </p:cNvSpPr>
          <p:nvPr/>
        </p:nvSpPr>
        <p:spPr>
          <a:xfrm>
            <a:off x="1348195" y="990600"/>
            <a:ext cx="9495610" cy="1905000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Front- and backend on CCMC (developer/CCMC interface)</a:t>
            </a:r>
          </a:p>
          <a:p>
            <a:r>
              <a:rPr lang="en-US" dirty="0"/>
              <a:t>Implementation of any codes’ feature requires CCMC personal with access to the web pages. The input from the web forms must be processed, which requires a close interaction between the code developers and CCMC staff. </a:t>
            </a:r>
            <a:r>
              <a:rPr lang="en-US" dirty="0">
                <a:solidFill>
                  <a:schemeClr val="tx2"/>
                </a:solidFill>
              </a:rPr>
              <a:t>But we are all busy.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D31F8-8AC1-73E6-F6B2-11A0227CB5D5}"/>
              </a:ext>
            </a:extLst>
          </p:cNvPr>
          <p:cNvSpPr txBox="1">
            <a:spLocks/>
          </p:cNvSpPr>
          <p:nvPr/>
        </p:nvSpPr>
        <p:spPr>
          <a:xfrm>
            <a:off x="1348195" y="3429000"/>
            <a:ext cx="9495610" cy="1470687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Testing (user/CCMC interface)</a:t>
            </a:r>
          </a:p>
          <a:p>
            <a:r>
              <a:rPr lang="en-US" dirty="0"/>
              <a:t>Simulation runs take time and run-on-request requires approval of each simulation. </a:t>
            </a:r>
          </a:p>
          <a:p>
            <a:r>
              <a:rPr lang="en-US" dirty="0"/>
              <a:t>AWS is a great step towards the solution if the CCMC website can be mirrored.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B491FC-8BC6-B97A-39A2-663C63AB01A2}"/>
              </a:ext>
            </a:extLst>
          </p:cNvPr>
          <p:cNvSpPr txBox="1">
            <a:spLocks/>
          </p:cNvSpPr>
          <p:nvPr/>
        </p:nvSpPr>
        <p:spPr>
          <a:xfrm>
            <a:off x="1357720" y="5410200"/>
            <a:ext cx="9495610" cy="1143000"/>
          </a:xfrm>
          <a:prstGeom prst="rect">
            <a:avLst/>
          </a:prstGeom>
          <a:solidFill>
            <a:srgbClr val="FFCC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Fundings</a:t>
            </a:r>
          </a:p>
          <a:p>
            <a:r>
              <a:rPr lang="en-US" dirty="0"/>
              <a:t>Original implementation of the VERB code into CCMC did not have a specific funding program.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6374"/>
            <a:ext cx="8229600" cy="669426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114300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The VERB code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Implementation at CCMC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Example of runs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Future features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Development challenges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j-lt"/>
              </a:rPr>
              <a:t>Conclusions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4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E12B24-B830-404C-8B9C-4FE426DD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56675-B74A-B45D-5233-9AD1B544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3533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3D VERB code is at CCMC. It can be used to test scientific ideas and theories.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Current work is focused on obtaining the results from virtual satellite flybys.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Future work will include more flexibility of the simulation parameters, and enhanced capabilities of using the VERB code.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965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2A8F0-327A-49AE-8B8C-1BF03006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Instead of “Thank you” slide</a:t>
            </a:r>
            <a:br>
              <a:rPr lang="en-US" sz="2800" b="1" dirty="0"/>
            </a:br>
            <a:r>
              <a:rPr lang="en-US" sz="2800" dirty="0"/>
              <a:t>COSPAR International Space Weather Action Team (</a:t>
            </a:r>
            <a:r>
              <a:rPr lang="en-US" sz="2800" dirty="0">
                <a:solidFill>
                  <a:schemeClr val="accent1"/>
                </a:solidFill>
              </a:rPr>
              <a:t>ISWAT</a:t>
            </a:r>
            <a:r>
              <a:rPr lang="en-US" sz="2800" dirty="0"/>
              <a:t>) Challenge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A0ACB8-4805-4D2D-8859-A139F23E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52470"/>
          <a:stretch/>
        </p:blipFill>
        <p:spPr>
          <a:xfrm>
            <a:off x="1497052" y="924827"/>
            <a:ext cx="8859518" cy="4263887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7514DCA-9CE5-4E65-98B2-E2CE08B70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3" b="5627"/>
          <a:stretch/>
        </p:blipFill>
        <p:spPr>
          <a:xfrm>
            <a:off x="1503679" y="5188714"/>
            <a:ext cx="8859521" cy="12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7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Belts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" y="685800"/>
            <a:ext cx="10538743" cy="5928043"/>
          </a:xfrm>
        </p:spPr>
      </p:pic>
      <p:sp>
        <p:nvSpPr>
          <p:cNvPr id="5" name="Rectangle 4"/>
          <p:cNvSpPr/>
          <p:nvPr/>
        </p:nvSpPr>
        <p:spPr>
          <a:xfrm>
            <a:off x="762000" y="6629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000" i="1" dirty="0"/>
              <a:t>Image Credit: APL, NASA</a:t>
            </a:r>
          </a:p>
        </p:txBody>
      </p:sp>
    </p:spTree>
    <p:extLst>
      <p:ext uri="{BB962C8B-B14F-4D97-AF65-F5344CB8AC3E}">
        <p14:creationId xmlns:p14="http://schemas.microsoft.com/office/powerpoint/2010/main" val="14125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-6326"/>
            <a:ext cx="8229600" cy="692126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Fokker-Planck equation and</a:t>
            </a:r>
            <a:br>
              <a:rPr lang="en-US" sz="2400" dirty="0"/>
            </a:br>
            <a:r>
              <a:rPr lang="en-US" sz="2400" dirty="0"/>
              <a:t>Versatile Electron Radiation Belts (</a:t>
            </a:r>
            <a:r>
              <a:rPr lang="en-US" sz="2400" b="1" dirty="0"/>
              <a:t>VERB</a:t>
            </a:r>
            <a:r>
              <a:rPr lang="en-US" sz="2400" dirty="0"/>
              <a:t>) code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485"/>
            <a:ext cx="9436907" cy="47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24626" y="5108114"/>
            <a:ext cx="231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err="1">
                <a:latin typeface="+mj-lt"/>
              </a:rPr>
              <a:t>Shprits</a:t>
            </a:r>
            <a:r>
              <a:rPr lang="en-US" sz="1400" i="1">
                <a:latin typeface="+mj-lt"/>
              </a:rPr>
              <a:t> et al., 2008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2655" y="5517518"/>
                <a:ext cx="8692746" cy="6190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5" y="5517518"/>
                <a:ext cx="8692746" cy="619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655" y="5499524"/>
                <a:ext cx="8692746" cy="133703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∗2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𝐽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</m:sSubSup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𝐽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i="1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5" y="5499524"/>
                <a:ext cx="8692746" cy="13370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80760" y="3794303"/>
            <a:ext cx="4911735" cy="558150"/>
            <a:chOff x="3680760" y="3794303"/>
            <a:chExt cx="4911735" cy="558150"/>
          </a:xfrm>
        </p:grpSpPr>
        <p:sp>
          <p:nvSpPr>
            <p:cNvPr id="33" name="Rounded Rectangle 32"/>
            <p:cNvSpPr/>
            <p:nvPr/>
          </p:nvSpPr>
          <p:spPr>
            <a:xfrm>
              <a:off x="3680760" y="3794303"/>
              <a:ext cx="457201" cy="22860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135294" y="4123853"/>
              <a:ext cx="457201" cy="22860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915400" y="1295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Phase-space density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VERB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Radial 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15400" y="2114115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diffusion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Pitch-angle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Mixed-terms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Loss into atmosphere or magnetopause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726931" y="2831326"/>
            <a:ext cx="1730759" cy="175947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109553" y="3529730"/>
            <a:ext cx="980648" cy="160168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480615" y="3832905"/>
            <a:ext cx="1089896" cy="141765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36955" y="3536263"/>
            <a:ext cx="337461" cy="138218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290594" y="3153568"/>
            <a:ext cx="1633145" cy="156272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5940635" y="2743649"/>
            <a:ext cx="396320" cy="202365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890015" y="3230536"/>
            <a:ext cx="468642" cy="197231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726931" y="3218400"/>
            <a:ext cx="337461" cy="138218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943618" y="3995678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ULF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Hiss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VLF transmitters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Lightning whistlers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</a:rPr>
              <a:t>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696436"/>
            <a:ext cx="4267200" cy="128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The comparison shows that the VERB code numerical solution of the two-dimensional diffusion equation with mixed terms converges to the analytical solution.</a:t>
            </a:r>
          </a:p>
          <a:p>
            <a:endParaRPr lang="en-US" sz="1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14667F-E84E-4FBA-937E-8944D971CCF9}"/>
              </a:ext>
            </a:extLst>
          </p:cNvPr>
          <p:cNvGrpSpPr/>
          <p:nvPr/>
        </p:nvGrpSpPr>
        <p:grpSpPr>
          <a:xfrm>
            <a:off x="228601" y="2009688"/>
            <a:ext cx="3984406" cy="4806757"/>
            <a:chOff x="228601" y="2009688"/>
            <a:chExt cx="3984406" cy="4806757"/>
          </a:xfrm>
        </p:grpSpPr>
        <p:sp>
          <p:nvSpPr>
            <p:cNvPr id="7" name="Rectangle 6"/>
            <p:cNvSpPr/>
            <p:nvPr/>
          </p:nvSpPr>
          <p:spPr>
            <a:xfrm>
              <a:off x="228601" y="2095777"/>
              <a:ext cx="115111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err="1"/>
                <a:t>Aseev</a:t>
              </a:r>
              <a:r>
                <a:rPr lang="en-US" sz="1000" i="1" dirty="0"/>
                <a:t> et al., 2016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440938" y="2009688"/>
              <a:ext cx="1081197" cy="6219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accent1"/>
                  </a:solidFill>
                </a:rPr>
                <a:t>Analytical </a:t>
              </a:r>
            </a:p>
            <a:p>
              <a:pPr marL="0" indent="0" algn="ctr">
                <a:buNone/>
              </a:pPr>
              <a:r>
                <a:rPr lang="en-US" sz="1600" b="1" dirty="0">
                  <a:solidFill>
                    <a:schemeClr val="accent1"/>
                  </a:solidFill>
                </a:rPr>
                <a:t>solution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917606" y="2095777"/>
              <a:ext cx="914400" cy="4111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accent1"/>
                  </a:solidFill>
                </a:rPr>
                <a:t>Model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529929"/>
              <a:ext cx="3374807" cy="4286516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28C006-12EC-4AB6-90BA-5FE148A9BC0B}"/>
              </a:ext>
            </a:extLst>
          </p:cNvPr>
          <p:cNvGrpSpPr/>
          <p:nvPr/>
        </p:nvGrpSpPr>
        <p:grpSpPr>
          <a:xfrm>
            <a:off x="4876800" y="706596"/>
            <a:ext cx="7441935" cy="6065332"/>
            <a:chOff x="4876800" y="706596"/>
            <a:chExt cx="7441935" cy="60653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3CB1D8-8550-420D-A18B-839EE43865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75"/>
            <a:stretch/>
          </p:blipFill>
          <p:spPr bwMode="auto">
            <a:xfrm>
              <a:off x="5895048" y="2805685"/>
              <a:ext cx="5898142" cy="1380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121607-58DA-4C25-8E9C-A367D2A07D96}"/>
                </a:ext>
              </a:extLst>
            </p:cNvPr>
            <p:cNvSpPr/>
            <p:nvPr/>
          </p:nvSpPr>
          <p:spPr>
            <a:xfrm>
              <a:off x="9996737" y="3998389"/>
              <a:ext cx="9941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/>
                <a:t>Kim et al., 2011</a:t>
              </a:r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5814D39D-DA1C-4C7E-87DC-4D84BEAC9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26"/>
            <a:stretch/>
          </p:blipFill>
          <p:spPr bwMode="auto">
            <a:xfrm>
              <a:off x="5879808" y="1559503"/>
              <a:ext cx="5945728" cy="122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CEC0D6-D2C2-4D40-B79E-969B8D798577}"/>
                </a:ext>
              </a:extLst>
            </p:cNvPr>
            <p:cNvSpPr/>
            <p:nvPr/>
          </p:nvSpPr>
          <p:spPr>
            <a:xfrm>
              <a:off x="4876800" y="706596"/>
              <a:ext cx="74419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The comprehensive long-term VERB code simulations provide a qualitative agreement with the observations during the CREES and Van Allen Probes periods.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4DB3AFA-FB85-44B3-98C1-554DAFD0EC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58"/>
            <a:stretch/>
          </p:blipFill>
          <p:spPr bwMode="auto">
            <a:xfrm>
              <a:off x="5849328" y="4121500"/>
              <a:ext cx="6120838" cy="240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2B5C0B-E6D7-45BA-9D5E-9A7B00CDBF3A}"/>
                </a:ext>
              </a:extLst>
            </p:cNvPr>
            <p:cNvSpPr/>
            <p:nvPr/>
          </p:nvSpPr>
          <p:spPr>
            <a:xfrm>
              <a:off x="9857345" y="6525707"/>
              <a:ext cx="12250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/>
                <a:t>Drozdov et al.,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9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code scheme at CCMC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9375" y="1084350"/>
            <a:ext cx="2219323" cy="4086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BC (Satellite data),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Kp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171" y="1086799"/>
            <a:ext cx="1905000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Parameters.ini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2200" y="1086799"/>
            <a:ext cx="1905000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Dxx.ini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95600" y="1792515"/>
            <a:ext cx="6489700" cy="2819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04000" y="190461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VERB code (C++)</a:t>
            </a: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976548" y="2067788"/>
            <a:ext cx="13716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 inputs</a:t>
            </a: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2976549" y="3100616"/>
            <a:ext cx="13716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Diffusion coefficients</a:t>
            </a:r>
          </a:p>
        </p:txBody>
      </p:sp>
      <p:sp>
        <p:nvSpPr>
          <p:cNvPr id="13" name="Snip and Round Single Corner Rectangle 12"/>
          <p:cNvSpPr/>
          <p:nvPr/>
        </p:nvSpPr>
        <p:spPr>
          <a:xfrm>
            <a:off x="4584700" y="3100617"/>
            <a:ext cx="13716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Radial diffusion</a:t>
            </a:r>
          </a:p>
        </p:txBody>
      </p:sp>
      <p:sp>
        <p:nvSpPr>
          <p:cNvPr id="14" name="Snip and Round Single Corner Rectangle 13"/>
          <p:cNvSpPr/>
          <p:nvPr/>
        </p:nvSpPr>
        <p:spPr>
          <a:xfrm>
            <a:off x="6173787" y="3100615"/>
            <a:ext cx="15240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Interpolation</a:t>
            </a:r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7948614" y="3095852"/>
            <a:ext cx="13716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diffusion</a:t>
            </a: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6680200" y="3954253"/>
            <a:ext cx="1371600" cy="57150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 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922" y="4923711"/>
            <a:ext cx="3459977" cy="7150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PSD on the radial and local grid. 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4923712"/>
            <a:ext cx="1536700" cy="71508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Diffusion coefficients</a:t>
            </a:r>
          </a:p>
        </p:txBody>
      </p:sp>
      <p:cxnSp>
        <p:nvCxnSpPr>
          <p:cNvPr id="22" name="Elbow Connector 21"/>
          <p:cNvCxnSpPr>
            <a:stCxn id="5" idx="2"/>
            <a:endCxn id="9" idx="0"/>
          </p:cNvCxnSpPr>
          <p:nvPr/>
        </p:nvCxnSpPr>
        <p:spPr>
          <a:xfrm rot="5400000">
            <a:off x="5993015" y="1642858"/>
            <a:ext cx="297093" cy="222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2"/>
            <a:endCxn id="9" idx="0"/>
          </p:cNvCxnSpPr>
          <p:nvPr/>
        </p:nvCxnSpPr>
        <p:spPr>
          <a:xfrm rot="5400000">
            <a:off x="7119029" y="516843"/>
            <a:ext cx="297093" cy="2254250"/>
          </a:xfrm>
          <a:prstGeom prst="bentConnector3">
            <a:avLst>
              <a:gd name="adj1" fmla="val 5062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0"/>
            <a:endCxn id="11" idx="3"/>
          </p:cNvCxnSpPr>
          <p:nvPr/>
        </p:nvCxnSpPr>
        <p:spPr>
          <a:xfrm rot="16200000" flipH="1" flipV="1">
            <a:off x="4763763" y="691100"/>
            <a:ext cx="275273" cy="2478102"/>
          </a:xfrm>
          <a:prstGeom prst="bentConnector3">
            <a:avLst>
              <a:gd name="adj1" fmla="val 4212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1"/>
            <a:endCxn id="12" idx="3"/>
          </p:cNvCxnSpPr>
          <p:nvPr/>
        </p:nvCxnSpPr>
        <p:spPr>
          <a:xfrm rot="16200000" flipH="1">
            <a:off x="3431684" y="2869952"/>
            <a:ext cx="461328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0"/>
            <a:endCxn id="13" idx="2"/>
          </p:cNvCxnSpPr>
          <p:nvPr/>
        </p:nvCxnSpPr>
        <p:spPr>
          <a:xfrm>
            <a:off x="4348150" y="3386367"/>
            <a:ext cx="236551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3" idx="0"/>
            <a:endCxn id="14" idx="2"/>
          </p:cNvCxnSpPr>
          <p:nvPr/>
        </p:nvCxnSpPr>
        <p:spPr>
          <a:xfrm flipV="1">
            <a:off x="5956301" y="3386365"/>
            <a:ext cx="217487" cy="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4" idx="0"/>
            <a:endCxn id="15" idx="2"/>
          </p:cNvCxnSpPr>
          <p:nvPr/>
        </p:nvCxnSpPr>
        <p:spPr>
          <a:xfrm flipV="1">
            <a:off x="7697788" y="3381603"/>
            <a:ext cx="250827" cy="476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1"/>
            <a:endCxn id="16" idx="3"/>
          </p:cNvCxnSpPr>
          <p:nvPr/>
        </p:nvCxnSpPr>
        <p:spPr>
          <a:xfrm rot="5400000">
            <a:off x="7856758" y="3176595"/>
            <a:ext cx="286901" cy="126841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5" idx="3"/>
            <a:endCxn id="13" idx="3"/>
          </p:cNvCxnSpPr>
          <p:nvPr/>
        </p:nvCxnSpPr>
        <p:spPr>
          <a:xfrm rot="16200000" flipH="1" flipV="1">
            <a:off x="6950075" y="1416277"/>
            <a:ext cx="4765" cy="3363914"/>
          </a:xfrm>
          <a:prstGeom prst="bentConnector3">
            <a:avLst>
              <a:gd name="adj1" fmla="val -613248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56384" y="24609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time step</a:t>
            </a:r>
          </a:p>
        </p:txBody>
      </p:sp>
      <p:cxnSp>
        <p:nvCxnSpPr>
          <p:cNvPr id="52" name="Elbow Connector 51"/>
          <p:cNvCxnSpPr>
            <a:stCxn id="12" idx="1"/>
            <a:endCxn id="18" idx="0"/>
          </p:cNvCxnSpPr>
          <p:nvPr/>
        </p:nvCxnSpPr>
        <p:spPr>
          <a:xfrm rot="16200000" flipH="1">
            <a:off x="3037353" y="4297113"/>
            <a:ext cx="1251595" cy="160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cxnSpLocks/>
            <a:stCxn id="16" idx="1"/>
            <a:endCxn id="17" idx="0"/>
          </p:cNvCxnSpPr>
          <p:nvPr/>
        </p:nvCxnSpPr>
        <p:spPr>
          <a:xfrm rot="5400000">
            <a:off x="7158477" y="4716188"/>
            <a:ext cx="397958" cy="1708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413002" y="5943600"/>
            <a:ext cx="745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VERB code uses an unconditionally stable, implicit scheme and the operator-splitting method to numerically solve the Fokker-Planck equation.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681" y="3859887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CALC</a:t>
            </a:r>
            <a:r>
              <a:rPr lang="en-US" dirty="0">
                <a:solidFill>
                  <a:schemeClr val="accent5"/>
                </a:solidFill>
              </a:rPr>
              <a:t>. or </a:t>
            </a:r>
          </a:p>
          <a:p>
            <a:r>
              <a:rPr lang="en-US" b="1" dirty="0">
                <a:solidFill>
                  <a:schemeClr val="accent5"/>
                </a:solidFill>
              </a:rPr>
              <a:t>LOAD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8BC018E9-D731-494C-B9A3-726DC22B2592}"/>
              </a:ext>
            </a:extLst>
          </p:cNvPr>
          <p:cNvSpPr/>
          <p:nvPr/>
        </p:nvSpPr>
        <p:spPr>
          <a:xfrm>
            <a:off x="95998" y="1143000"/>
            <a:ext cx="2174128" cy="12963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Input preparation scripts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matlab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2FA518B-A93F-4677-A0FD-B5FE942C4957}"/>
              </a:ext>
            </a:extLst>
          </p:cNvPr>
          <p:cNvCxnSpPr>
            <a:cxnSpLocks/>
            <a:stCxn id="31" idx="0"/>
            <a:endCxn id="3" idx="0"/>
          </p:cNvCxnSpPr>
          <p:nvPr/>
        </p:nvCxnSpPr>
        <p:spPr>
          <a:xfrm rot="5400000" flipH="1" flipV="1">
            <a:off x="2426724" y="-159312"/>
            <a:ext cx="58650" cy="2545975"/>
          </a:xfrm>
          <a:prstGeom prst="bentConnector3">
            <a:avLst>
              <a:gd name="adj1" fmla="val 50601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C630497-D197-4246-A5D3-7BC693011F3F}"/>
              </a:ext>
            </a:extLst>
          </p:cNvPr>
          <p:cNvCxnSpPr>
            <a:cxnSpLocks/>
            <a:stCxn id="31" idx="0"/>
            <a:endCxn id="5" idx="0"/>
          </p:cNvCxnSpPr>
          <p:nvPr/>
        </p:nvCxnSpPr>
        <p:spPr>
          <a:xfrm rot="5400000" flipH="1" flipV="1">
            <a:off x="3634766" y="-1364904"/>
            <a:ext cx="56201" cy="4959609"/>
          </a:xfrm>
          <a:prstGeom prst="bentConnector3">
            <a:avLst>
              <a:gd name="adj1" fmla="val 53782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E8978CE-A1F3-4677-857F-3AFC3270AE9D}"/>
              </a:ext>
            </a:extLst>
          </p:cNvPr>
          <p:cNvCxnSpPr>
            <a:cxnSpLocks/>
            <a:stCxn id="31" idx="0"/>
            <a:endCxn id="7" idx="0"/>
          </p:cNvCxnSpPr>
          <p:nvPr/>
        </p:nvCxnSpPr>
        <p:spPr>
          <a:xfrm rot="5400000" flipH="1" flipV="1">
            <a:off x="4760781" y="-2490919"/>
            <a:ext cx="56201" cy="7211638"/>
          </a:xfrm>
          <a:prstGeom prst="bentConnector3">
            <a:avLst>
              <a:gd name="adj1" fmla="val 53499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DE036BCB-2202-4812-B02E-C5BDEE558A5E}"/>
              </a:ext>
            </a:extLst>
          </p:cNvPr>
          <p:cNvCxnSpPr>
            <a:cxnSpLocks/>
            <a:stCxn id="31" idx="3"/>
            <a:endCxn id="18" idx="1"/>
          </p:cNvCxnSpPr>
          <p:nvPr/>
        </p:nvCxnSpPr>
        <p:spPr>
          <a:xfrm>
            <a:off x="2270126" y="1791170"/>
            <a:ext cx="625474" cy="349008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FE09B116-B89C-4F94-B9A5-B499BCB5648B}"/>
              </a:ext>
            </a:extLst>
          </p:cNvPr>
          <p:cNvSpPr/>
          <p:nvPr/>
        </p:nvSpPr>
        <p:spPr>
          <a:xfrm>
            <a:off x="9763100" y="4633085"/>
            <a:ext cx="2174128" cy="12963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Post-processing scripts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matlab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F7B2E4B-3E28-4109-9FB9-31E4AF15C8B4}"/>
              </a:ext>
            </a:extLst>
          </p:cNvPr>
          <p:cNvCxnSpPr>
            <a:cxnSpLocks/>
            <a:stCxn id="17" idx="3"/>
            <a:endCxn id="46" idx="1"/>
          </p:cNvCxnSpPr>
          <p:nvPr/>
        </p:nvCxnSpPr>
        <p:spPr>
          <a:xfrm flipV="1">
            <a:off x="9078899" y="5281255"/>
            <a:ext cx="684201" cy="1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FA8A5B93-E6F1-434C-9D05-6A0E40C035ED}"/>
              </a:ext>
            </a:extLst>
          </p:cNvPr>
          <p:cNvSpPr/>
          <p:nvPr/>
        </p:nvSpPr>
        <p:spPr>
          <a:xfrm>
            <a:off x="9760502" y="990600"/>
            <a:ext cx="2174128" cy="12963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Visualization at </a:t>
            </a:r>
            <a:r>
              <a:rPr lang="en-US" b="1" dirty="0">
                <a:solidFill>
                  <a:schemeClr val="tx1"/>
                </a:solidFill>
              </a:rPr>
              <a:t>CCMC website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BFC4B85-7B1D-441F-AE37-52812546B7ED}"/>
              </a:ext>
            </a:extLst>
          </p:cNvPr>
          <p:cNvCxnSpPr>
            <a:cxnSpLocks/>
            <a:stCxn id="46" idx="0"/>
            <a:endCxn id="61" idx="2"/>
          </p:cNvCxnSpPr>
          <p:nvPr/>
        </p:nvCxnSpPr>
        <p:spPr>
          <a:xfrm rot="16200000" flipV="1">
            <a:off x="10559738" y="4342658"/>
            <a:ext cx="575261" cy="559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Rounded Rectangle 8">
            <a:extLst>
              <a:ext uri="{FF2B5EF4-FFF2-40B4-BE49-F238E27FC236}">
                <a16:creationId xmlns:a16="http://schemas.microsoft.com/office/drawing/2014/main" id="{C19FBA51-3332-4D2D-9E44-59E8A93B2BEF}"/>
              </a:ext>
            </a:extLst>
          </p:cNvPr>
          <p:cNvSpPr/>
          <p:nvPr/>
        </p:nvSpPr>
        <p:spPr>
          <a:xfrm>
            <a:off x="97571" y="4633085"/>
            <a:ext cx="2174128" cy="12963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CCMC website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60C963EA-CBD6-4A56-B265-B2CA9B7CF7D6}"/>
              </a:ext>
            </a:extLst>
          </p:cNvPr>
          <p:cNvSpPr/>
          <p:nvPr/>
        </p:nvSpPr>
        <p:spPr>
          <a:xfrm>
            <a:off x="97570" y="2780830"/>
            <a:ext cx="2174128" cy="1296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User/CCMC </a:t>
            </a:r>
            <a:r>
              <a:rPr lang="en-US" dirty="0">
                <a:solidFill>
                  <a:schemeClr val="tx1"/>
                </a:solidFill>
              </a:rPr>
              <a:t>Interface</a:t>
            </a:r>
          </a:p>
        </p:txBody>
      </p:sp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2F4C75C0-F58F-4FF3-9185-FBF113D11C77}"/>
              </a:ext>
            </a:extLst>
          </p:cNvPr>
          <p:cNvSpPr/>
          <p:nvPr/>
        </p:nvSpPr>
        <p:spPr>
          <a:xfrm>
            <a:off x="9757507" y="2761484"/>
            <a:ext cx="2174128" cy="1296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Developer/CCMC </a:t>
            </a:r>
            <a:r>
              <a:rPr lang="en-US" dirty="0">
                <a:solidFill>
                  <a:schemeClr val="tx1"/>
                </a:solidFill>
              </a:rPr>
              <a:t>Interface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3855AAE8-C2C3-4A98-BEF7-1A7AE12F72B2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rot="5400000" flipH="1" flipV="1">
            <a:off x="10608796" y="2522715"/>
            <a:ext cx="474544" cy="299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4784972" y="437037"/>
            <a:ext cx="299542" cy="241141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8017CD5-65FA-49E6-89DB-91930FCA9A81}"/>
              </a:ext>
            </a:extLst>
          </p:cNvPr>
          <p:cNvCxnSpPr>
            <a:cxnSpLocks/>
            <a:stCxn id="58" idx="0"/>
            <a:endCxn id="60" idx="2"/>
          </p:cNvCxnSpPr>
          <p:nvPr/>
        </p:nvCxnSpPr>
        <p:spPr>
          <a:xfrm rot="16200000" flipV="1">
            <a:off x="906678" y="4355127"/>
            <a:ext cx="555915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B4679A98-9622-42BA-B95A-8E352C93751D}"/>
              </a:ext>
            </a:extLst>
          </p:cNvPr>
          <p:cNvCxnSpPr>
            <a:cxnSpLocks/>
            <a:stCxn id="60" idx="0"/>
            <a:endCxn id="31" idx="2"/>
          </p:cNvCxnSpPr>
          <p:nvPr/>
        </p:nvCxnSpPr>
        <p:spPr>
          <a:xfrm rot="16200000" flipV="1">
            <a:off x="1013103" y="2609299"/>
            <a:ext cx="341490" cy="157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21DCFDB8-A435-40A2-91A4-5CF8D39D8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" y="2133600"/>
            <a:ext cx="571061" cy="238465"/>
          </a:xfrm>
          <a:prstGeom prst="rect">
            <a:avLst/>
          </a:prstGeom>
        </p:spPr>
      </p:pic>
      <p:pic>
        <p:nvPicPr>
          <p:cNvPr id="55" name="Picture 54" descr="Logo, icon&#10;&#10;Description automatically generated">
            <a:extLst>
              <a:ext uri="{FF2B5EF4-FFF2-40B4-BE49-F238E27FC236}">
                <a16:creationId xmlns:a16="http://schemas.microsoft.com/office/drawing/2014/main" id="{2AB201B3-785E-4283-AAB5-A53F2A952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87" y="4267200"/>
            <a:ext cx="571061" cy="238465"/>
          </a:xfrm>
          <a:prstGeom prst="rect">
            <a:avLst/>
          </a:prstGeom>
        </p:spPr>
      </p:pic>
      <p:pic>
        <p:nvPicPr>
          <p:cNvPr id="56" name="Picture 55" descr="Logo, icon&#10;&#10;Description automatically generated">
            <a:extLst>
              <a:ext uri="{FF2B5EF4-FFF2-40B4-BE49-F238E27FC236}">
                <a16:creationId xmlns:a16="http://schemas.microsoft.com/office/drawing/2014/main" id="{C81F852B-D7E9-4131-8E61-BB2462860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2" y="5628935"/>
            <a:ext cx="571061" cy="2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0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code at CCMC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ADF5E8-AAD0-4D58-B9A6-B5F8748D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066800"/>
            <a:ext cx="4699998" cy="52117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2C92C9-F2BD-4FA9-95DB-33EA8281FA00}"/>
              </a:ext>
            </a:extLst>
          </p:cNvPr>
          <p:cNvSpPr/>
          <p:nvPr/>
        </p:nvSpPr>
        <p:spPr>
          <a:xfrm>
            <a:off x="23850601" y="10698197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Drozdov et al., 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AB84E-8128-4A04-867C-D6E0F89590D7}"/>
              </a:ext>
            </a:extLst>
          </p:cNvPr>
          <p:cNvSpPr/>
          <p:nvPr/>
        </p:nvSpPr>
        <p:spPr>
          <a:xfrm>
            <a:off x="17297400" y="10954189"/>
            <a:ext cx="68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one-year VERB code simulations provide a qualitative agreement with the observations during the Van Allen Probes period.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1DB3CD-4AA6-461F-B337-BE0E303C630B}"/>
              </a:ext>
            </a:extLst>
          </p:cNvPr>
          <p:cNvSpPr txBox="1"/>
          <p:nvPr/>
        </p:nvSpPr>
        <p:spPr>
          <a:xfrm>
            <a:off x="864099" y="697468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https://ccmc.gsfc.nasa.gov/models/VERB-3D~2.5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E12B11-A12E-4DDE-9409-40753CF43808}"/>
              </a:ext>
            </a:extLst>
          </p:cNvPr>
          <p:cNvSpPr/>
          <p:nvPr/>
        </p:nvSpPr>
        <p:spPr>
          <a:xfrm rot="19013799">
            <a:off x="110634" y="3359166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1175E-2B2D-436C-8453-78C2FAD36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08"/>
          <a:stretch/>
        </p:blipFill>
        <p:spPr>
          <a:xfrm>
            <a:off x="6577604" y="3124199"/>
            <a:ext cx="5373474" cy="3063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5A032749-6FF6-4FF1-94B6-789709553FAF}"/>
              </a:ext>
            </a:extLst>
          </p:cNvPr>
          <p:cNvSpPr/>
          <p:nvPr/>
        </p:nvSpPr>
        <p:spPr>
          <a:xfrm>
            <a:off x="5739404" y="580628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80312-A02D-7ED2-9F66-AD04FB1F03EC}"/>
              </a:ext>
            </a:extLst>
          </p:cNvPr>
          <p:cNvSpPr/>
          <p:nvPr/>
        </p:nvSpPr>
        <p:spPr>
          <a:xfrm>
            <a:off x="6599096" y="1676400"/>
            <a:ext cx="5351982" cy="120032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Creating a simulation request: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Name of the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Simulation period</a:t>
            </a:r>
          </a:p>
        </p:txBody>
      </p:sp>
    </p:spTree>
    <p:extLst>
      <p:ext uri="{BB962C8B-B14F-4D97-AF65-F5344CB8AC3E}">
        <p14:creationId xmlns:p14="http://schemas.microsoft.com/office/powerpoint/2010/main" val="25066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9901-1595-41A4-9CA8-D6C623F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simulation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470F4-DDC6-47F2-9EFB-9DE22431C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69"/>
          <a:stretch/>
        </p:blipFill>
        <p:spPr>
          <a:xfrm>
            <a:off x="228600" y="914400"/>
            <a:ext cx="4953000" cy="575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C6F5F-B600-5AFD-CB3F-D8C1ED9A3D8D}"/>
              </a:ext>
            </a:extLst>
          </p:cNvPr>
          <p:cNvSpPr/>
          <p:nvPr/>
        </p:nvSpPr>
        <p:spPr>
          <a:xfrm>
            <a:off x="5638800" y="914400"/>
            <a:ext cx="5791200" cy="5078313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Setup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-index: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from the World Data Center for Geomagnetism, Kyoto.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Fixed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value, e.g.,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form the data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Setup L upper boundary or boundary flux (bf) scaling: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Fixed Dirichlet boundary condition (e.g., 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observations (experimental feature)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Setup grid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Low resolution (no mixed terms)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High resolution (with mixed terms)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Radial diffusion, chorus and hiss waves are scaled by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83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9901-1595-41A4-9CA8-D6C623F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simulation parameters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C6F5F-B600-5AFD-CB3F-D8C1ED9A3D8D}"/>
              </a:ext>
            </a:extLst>
          </p:cNvPr>
          <p:cNvSpPr/>
          <p:nvPr/>
        </p:nvSpPr>
        <p:spPr>
          <a:xfrm>
            <a:off x="5638800" y="914400"/>
            <a:ext cx="5791200" cy="5078313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Setup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-index: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from the World Data Center for Geomagnetism, Kyoto.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Fixed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value, e.g.,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 form the data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r>
              <a:rPr lang="en-US" b="1" u="sng" dirty="0">
                <a:solidFill>
                  <a:schemeClr val="tx2"/>
                </a:solidFill>
              </a:rPr>
              <a:t>Setup L upper boundary or boundary flux (bf) scaling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Default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Fixed Dirichlet boundary condition (e.g., 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data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Bf scaling from observations (experimental feature)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GOES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Setup grid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Low resolution (no mixed terms)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High resolution (with mixed terms)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Radial diffusion, chorus and hiss waves are scaled by </a:t>
            </a:r>
            <a:r>
              <a:rPr lang="en-US" b="1" dirty="0" err="1">
                <a:solidFill>
                  <a:schemeClr val="tx2"/>
                </a:solidFill>
              </a:rPr>
              <a:t>Kp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80390F9-AE11-45CF-8623-62262B499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69"/>
          <a:stretch/>
        </p:blipFill>
        <p:spPr>
          <a:xfrm>
            <a:off x="228600" y="914400"/>
            <a:ext cx="4953000" cy="575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4C46D-390E-48C2-A7C7-B22003B5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4642708" cy="56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080447"/>
      </p:ext>
    </p:extLst>
  </p:cSld>
  <p:clrMapOvr>
    <a:masterClrMapping/>
  </p:clrMapOvr>
</p:sld>
</file>

<file path=ppt/theme/theme1.xml><?xml version="1.0" encoding="utf-8"?>
<a:theme xmlns:a="http://schemas.openxmlformats.org/drawingml/2006/main" name="Drozdov_Skoltech.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52018</TotalTime>
  <Words>1485</Words>
  <Application>Microsoft Office PowerPoint</Application>
  <PresentationFormat>Widescreen</PresentationFormat>
  <Paragraphs>224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Drozdov_Skoltech.v4</vt:lpstr>
      <vt:lpstr>Versatile Electron Radiation Belt (VERB) code  at CCMC</vt:lpstr>
      <vt:lpstr>Outline</vt:lpstr>
      <vt:lpstr>Radiation Belts</vt:lpstr>
      <vt:lpstr>Fokker-Planck equation and Versatile Electron Radiation Belts (VERB) code</vt:lpstr>
      <vt:lpstr>Validation</vt:lpstr>
      <vt:lpstr>VERB code scheme at CCMC</vt:lpstr>
      <vt:lpstr>VERB code at CCMC</vt:lpstr>
      <vt:lpstr>Setup simulation parameters</vt:lpstr>
      <vt:lpstr>Setup simulation parameters</vt:lpstr>
      <vt:lpstr>Setup simulation parameters</vt:lpstr>
      <vt:lpstr>Review input and submit</vt:lpstr>
      <vt:lpstr>Review input and submit</vt:lpstr>
      <vt:lpstr>VERB code simulation results at CCMC</vt:lpstr>
      <vt:lpstr>VERB code simulation results at CCMC</vt:lpstr>
      <vt:lpstr>Future of the VERB code at CCMC</vt:lpstr>
      <vt:lpstr>Flux: Van Allen Probes flyby, St. Patrick 2013 storm</vt:lpstr>
      <vt:lpstr> Flux: POES flyby, St. Patrick 2013 storm</vt:lpstr>
      <vt:lpstr>Fluence: Van Allen Probes flyby, St. Patrick 2013 storm</vt:lpstr>
      <vt:lpstr>Development challenges</vt:lpstr>
      <vt:lpstr>Summary</vt:lpstr>
      <vt:lpstr>Instead of “Thank you” slide COSPAR International Space Weather Action Team (ISWAT) Challenge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Van Allen probes observations with the long-term simulations of the dynamics of the radiation belts’ evolution with the VERB code</dc:title>
  <dc:creator>Alexander Drozdov</dc:creator>
  <cp:lastModifiedBy>Drozdov, Alexander</cp:lastModifiedBy>
  <cp:revision>356</cp:revision>
  <cp:lastPrinted>2016-12-08T21:00:26Z</cp:lastPrinted>
  <dcterms:created xsi:type="dcterms:W3CDTF">2013-12-05T05:43:26Z</dcterms:created>
  <dcterms:modified xsi:type="dcterms:W3CDTF">2022-06-08T23:55:46Z</dcterms:modified>
</cp:coreProperties>
</file>