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76" r:id="rId3"/>
    <p:sldId id="360" r:id="rId4"/>
    <p:sldId id="349" r:id="rId5"/>
    <p:sldId id="350" r:id="rId6"/>
    <p:sldId id="351" r:id="rId7"/>
    <p:sldId id="352" r:id="rId8"/>
    <p:sldId id="353" r:id="rId9"/>
    <p:sldId id="354" r:id="rId10"/>
    <p:sldId id="355" r:id="rId11"/>
    <p:sldId id="356" r:id="rId12"/>
    <p:sldId id="363" r:id="rId13"/>
    <p:sldId id="362" r:id="rId14"/>
    <p:sldId id="358" r:id="rId15"/>
    <p:sldId id="357" r:id="rId16"/>
    <p:sldId id="348" r:id="rId17"/>
    <p:sldId id="361" r:id="rId18"/>
    <p:sldId id="26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37FF"/>
    <a:srgbClr val="0647FF"/>
    <a:srgbClr val="008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09"/>
    <p:restoredTop sz="86395"/>
  </p:normalViewPr>
  <p:slideViewPr>
    <p:cSldViewPr snapToGrid="0" snapToObjects="1">
      <p:cViewPr varScale="1">
        <p:scale>
          <a:sx n="110" d="100"/>
          <a:sy n="110" d="100"/>
        </p:scale>
        <p:origin x="1472" y="16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62533B-17A5-AA4C-8A39-433882133FA8}" type="datetimeFigureOut">
              <a:rPr lang="en-US" smtClean="0"/>
              <a:t>6/7/22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3F923E-1AEB-6F4E-929C-0B4A519ED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583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F923E-1AEB-6F4E-929C-0B4A519ED5F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8228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3F923E-1AEB-6F4E-929C-0B4A519ED5F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8411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3F923E-1AEB-6F4E-929C-0B4A519ED5F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4110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3F923E-1AEB-6F4E-929C-0B4A519ED5F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3318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3F923E-1AEB-6F4E-929C-0B4A519ED5F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1347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3F923E-1AEB-6F4E-929C-0B4A519ED5F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7848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3F923E-1AEB-6F4E-929C-0B4A519ED5F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701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3F923E-1AEB-6F4E-929C-0B4A519ED5F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9007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3F923E-1AEB-6F4E-929C-0B4A519ED5F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5917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3F923E-1AEB-6F4E-929C-0B4A519ED5F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1857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3F923E-1AEB-6F4E-929C-0B4A519ED5F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4106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3F923E-1AEB-6F4E-929C-0B4A519ED5F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0159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3F923E-1AEB-6F4E-929C-0B4A519ED5F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0015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Dashed lines are resonant velocities at the peak of each band</a:t>
            </a:r>
          </a:p>
          <a:p>
            <a:r>
              <a:rPr lang="en-US" dirty="0"/>
              <a:t>White dotted circles represent 1, 10, 100 keV energies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3F923E-1AEB-6F4E-929C-0B4A519ED5F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3812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3F923E-1AEB-6F4E-929C-0B4A519ED5F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2396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62112-C9AF-E942-8012-214FA7AF932B}" type="datetimeFigureOut">
              <a:rPr lang="en-US" smtClean="0"/>
              <a:t>6/7/22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AF738-E1E1-214E-8DD5-481366079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45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62112-C9AF-E942-8012-214FA7AF932B}" type="datetimeFigureOut">
              <a:rPr lang="en-US" smtClean="0"/>
              <a:t>6/7/22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AF738-E1E1-214E-8DD5-481366079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38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62112-C9AF-E942-8012-214FA7AF932B}" type="datetimeFigureOut">
              <a:rPr lang="en-US" smtClean="0"/>
              <a:t>6/7/22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AF738-E1E1-214E-8DD5-481366079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44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62112-C9AF-E942-8012-214FA7AF932B}" type="datetimeFigureOut">
              <a:rPr lang="en-US" smtClean="0"/>
              <a:t>6/7/22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AF738-E1E1-214E-8DD5-481366079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040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62112-C9AF-E942-8012-214FA7AF932B}" type="datetimeFigureOut">
              <a:rPr lang="en-US" smtClean="0"/>
              <a:t>6/7/22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AF738-E1E1-214E-8DD5-481366079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136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62112-C9AF-E942-8012-214FA7AF932B}" type="datetimeFigureOut">
              <a:rPr lang="en-US" smtClean="0"/>
              <a:t>6/7/22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AF738-E1E1-214E-8DD5-481366079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817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62112-C9AF-E942-8012-214FA7AF932B}" type="datetimeFigureOut">
              <a:rPr lang="en-US" smtClean="0"/>
              <a:t>6/7/22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AF738-E1E1-214E-8DD5-481366079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460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62112-C9AF-E942-8012-214FA7AF932B}" type="datetimeFigureOut">
              <a:rPr lang="en-US" smtClean="0"/>
              <a:t>6/7/22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AF738-E1E1-214E-8DD5-481366079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78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62112-C9AF-E942-8012-214FA7AF932B}" type="datetimeFigureOut">
              <a:rPr lang="en-US" smtClean="0"/>
              <a:t>6/7/22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AF738-E1E1-214E-8DD5-481366079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0936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62112-C9AF-E942-8012-214FA7AF932B}" type="datetimeFigureOut">
              <a:rPr lang="en-US" smtClean="0"/>
              <a:t>6/7/22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AF738-E1E1-214E-8DD5-481366079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69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62112-C9AF-E942-8012-214FA7AF932B}" type="datetimeFigureOut">
              <a:rPr lang="en-US" smtClean="0"/>
              <a:t>6/7/22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AF738-E1E1-214E-8DD5-481366079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058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A62112-C9AF-E942-8012-214FA7AF932B}" type="datetimeFigureOut">
              <a:rPr lang="en-US" smtClean="0"/>
              <a:t>6/7/22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2AF738-E1E1-214E-8DD5-481366079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86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7" Type="http://schemas.openxmlformats.org/officeDocument/2006/relationships/image" Target="../media/image26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5" Type="http://schemas.openxmlformats.org/officeDocument/2006/relationships/image" Target="../media/image2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1.gif"/><Relationship Id="rId7" Type="http://schemas.openxmlformats.org/officeDocument/2006/relationships/image" Target="../media/image27.emf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32.png"/><Relationship Id="rId5" Type="http://schemas.openxmlformats.org/officeDocument/2006/relationships/image" Target="../media/image27.png"/><Relationship Id="rId10" Type="http://schemas.openxmlformats.org/officeDocument/2006/relationships/image" Target="../media/image31.png"/><Relationship Id="rId4" Type="http://schemas.openxmlformats.org/officeDocument/2006/relationships/image" Target="../media/image3.png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image" Target="../media/image1.gif"/><Relationship Id="rId7" Type="http://schemas.openxmlformats.org/officeDocument/2006/relationships/image" Target="../media/image30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gif"/><Relationship Id="rId5" Type="http://schemas.openxmlformats.org/officeDocument/2006/relationships/image" Target="../media/image28.gif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3.png"/><Relationship Id="rId3" Type="http://schemas.openxmlformats.org/officeDocument/2006/relationships/image" Target="../media/image5.jpg"/><Relationship Id="rId7" Type="http://schemas.openxmlformats.org/officeDocument/2006/relationships/image" Target="../media/image7.jpeg"/><Relationship Id="rId12" Type="http://schemas.openxmlformats.org/officeDocument/2006/relationships/image" Target="../media/image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9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694" y="1153023"/>
            <a:ext cx="11790149" cy="1231106"/>
          </a:xfrm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rgbClr val="7030A0"/>
                </a:solidFill>
              </a:rPr>
              <a:t>CIMI Update</a:t>
            </a:r>
            <a:endParaRPr lang="en-US" sz="4000" b="1" dirty="0">
              <a:solidFill>
                <a:srgbClr val="7030A0"/>
              </a:solidFill>
            </a:endParaRPr>
          </a:p>
        </p:txBody>
      </p:sp>
      <p:pic>
        <p:nvPicPr>
          <p:cNvPr id="7" name="Picture 6" descr="Nasa-logo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4" y="44444"/>
            <a:ext cx="1119231" cy="958230"/>
          </a:xfrm>
          <a:prstGeom prst="rect">
            <a:avLst/>
          </a:prstGeom>
        </p:spPr>
      </p:pic>
      <p:sp>
        <p:nvSpPr>
          <p:cNvPr id="9" name="Rectangle 15"/>
          <p:cNvSpPr>
            <a:spLocks noChangeArrowheads="1"/>
          </p:cNvSpPr>
          <p:nvPr/>
        </p:nvSpPr>
        <p:spPr bwMode="auto">
          <a:xfrm>
            <a:off x="71127" y="6028258"/>
            <a:ext cx="1563127" cy="78786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0" name="Picture 16" descr="goddardsignatu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62" y="6165392"/>
            <a:ext cx="1414258" cy="51156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DFC1E01-DC31-F949-9ABD-E6B150F22D3F}"/>
              </a:ext>
            </a:extLst>
          </p:cNvPr>
          <p:cNvSpPr txBox="1"/>
          <p:nvPr/>
        </p:nvSpPr>
        <p:spPr>
          <a:xfrm>
            <a:off x="2231500" y="2665115"/>
            <a:ext cx="776235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Mei-Ching Fok, Alex </a:t>
            </a:r>
            <a:r>
              <a:rPr lang="en-US" sz="2800" dirty="0" err="1">
                <a:solidFill>
                  <a:srgbClr val="002060"/>
                </a:solidFill>
              </a:rPr>
              <a:t>Glocer</a:t>
            </a:r>
            <a:r>
              <a:rPr lang="en-US" sz="2800" dirty="0">
                <a:solidFill>
                  <a:srgbClr val="002060"/>
                </a:solidFill>
              </a:rPr>
              <a:t>, Natasha </a:t>
            </a:r>
            <a:r>
              <a:rPr lang="en-US" sz="2800" dirty="0" err="1">
                <a:solidFill>
                  <a:srgbClr val="002060"/>
                </a:solidFill>
              </a:rPr>
              <a:t>Buzulukova</a:t>
            </a:r>
            <a:r>
              <a:rPr lang="en-US" sz="2800" dirty="0">
                <a:solidFill>
                  <a:srgbClr val="002060"/>
                </a:solidFill>
              </a:rPr>
              <a:t> Suk-Bin Kang, Cristian </a:t>
            </a:r>
            <a:r>
              <a:rPr lang="en-US" sz="2800" dirty="0" err="1">
                <a:solidFill>
                  <a:srgbClr val="002060"/>
                </a:solidFill>
              </a:rPr>
              <a:t>Ferradas</a:t>
            </a:r>
            <a:endParaRPr lang="en-US" sz="2800" baseline="30000" dirty="0">
              <a:solidFill>
                <a:srgbClr val="002060"/>
              </a:solidFill>
            </a:endParaRPr>
          </a:p>
          <a:p>
            <a:pPr algn="ctr"/>
            <a:r>
              <a:rPr lang="en-US" sz="2000" dirty="0" err="1">
                <a:solidFill>
                  <a:srgbClr val="002060"/>
                </a:solidFill>
              </a:rPr>
              <a:t>Geospace</a:t>
            </a:r>
            <a:r>
              <a:rPr lang="en-US" sz="2000" dirty="0">
                <a:solidFill>
                  <a:srgbClr val="002060"/>
                </a:solidFill>
              </a:rPr>
              <a:t> Physics Laboratory, NASA Goddard Space Flight Center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08F368-F42E-AC4E-9454-74022B7874B2}"/>
              </a:ext>
            </a:extLst>
          </p:cNvPr>
          <p:cNvSpPr txBox="1"/>
          <p:nvPr/>
        </p:nvSpPr>
        <p:spPr>
          <a:xfrm>
            <a:off x="4507556" y="5503585"/>
            <a:ext cx="29708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CCMC 2022 Workshop</a:t>
            </a:r>
            <a:endParaRPr lang="en-US" sz="2400" baseline="30000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June 6-10, 2022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C527BF10-D393-4BEE-2994-7840F3B075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55681" y="9204"/>
            <a:ext cx="1026442" cy="936403"/>
          </a:xfrm>
          <a:prstGeom prst="rect">
            <a:avLst/>
          </a:prstGeom>
        </p:spPr>
      </p:pic>
      <p:pic>
        <p:nvPicPr>
          <p:cNvPr id="14" name="Picture 13" descr="HSD_Detailed_500x128.png">
            <a:extLst>
              <a:ext uri="{FF2B5EF4-FFF2-40B4-BE49-F238E27FC236}">
                <a16:creationId xmlns:a16="http://schemas.microsoft.com/office/drawing/2014/main" id="{7E96A30A-7F36-8B94-1EAC-94011E60149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7" r="48528"/>
          <a:stretch/>
        </p:blipFill>
        <p:spPr>
          <a:xfrm>
            <a:off x="10683611" y="6053613"/>
            <a:ext cx="1458778" cy="77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997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077839A4-521E-E649-9C46-3CE7508F5193}"/>
              </a:ext>
            </a:extLst>
          </p:cNvPr>
          <p:cNvSpPr txBox="1">
            <a:spLocks noChangeArrowheads="1"/>
          </p:cNvSpPr>
          <p:nvPr/>
        </p:nvSpPr>
        <p:spPr>
          <a:xfrm>
            <a:off x="295559" y="98324"/>
            <a:ext cx="10589498" cy="7805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rgbClr val="0647FF"/>
                </a:solidFill>
                <a:latin typeface="+mn-lt"/>
                <a:ea typeface="ヒラギノ明朝 ProN W3" charset="0"/>
                <a:cs typeface="Times New Roman"/>
                <a:sym typeface="Century Gothic" charset="0"/>
              </a:rPr>
              <a:t>		CIMI Higher-Level Output: Heat transfer to plasmasphere</a:t>
            </a:r>
            <a:endParaRPr lang="en-US" sz="3200" dirty="0">
              <a:solidFill>
                <a:srgbClr val="0647FF"/>
              </a:solidFill>
              <a:latin typeface="+mn-lt"/>
              <a:ea typeface="ヒラギノ明朝 ProN W3" charset="0"/>
              <a:cs typeface="Times New Roman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0987528-471D-C842-8EED-952192B3A204}"/>
              </a:ext>
            </a:extLst>
          </p:cNvPr>
          <p:cNvCxnSpPr/>
          <p:nvPr/>
        </p:nvCxnSpPr>
        <p:spPr>
          <a:xfrm>
            <a:off x="125835" y="796954"/>
            <a:ext cx="11878811" cy="66533"/>
          </a:xfrm>
          <a:prstGeom prst="line">
            <a:avLst/>
          </a:prstGeom>
          <a:ln w="28575" cmpd="sng">
            <a:solidFill>
              <a:srgbClr val="6A00C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9" name="Picture 38" descr="Nasa-logo.gif">
            <a:extLst>
              <a:ext uri="{FF2B5EF4-FFF2-40B4-BE49-F238E27FC236}">
                <a16:creationId xmlns:a16="http://schemas.microsoft.com/office/drawing/2014/main" id="{65D72E9C-A790-3A47-B222-C4C56E9CD9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70" y="33558"/>
            <a:ext cx="873153" cy="747551"/>
          </a:xfrm>
          <a:prstGeom prst="rect">
            <a:avLst/>
          </a:prstGeom>
        </p:spPr>
      </p:pic>
      <p:pic>
        <p:nvPicPr>
          <p:cNvPr id="36" name="Picture 35" descr="A picture containing text&#10;&#10;Description automatically generated">
            <a:extLst>
              <a:ext uri="{FF2B5EF4-FFF2-40B4-BE49-F238E27FC236}">
                <a16:creationId xmlns:a16="http://schemas.microsoft.com/office/drawing/2014/main" id="{1EA8E023-3DB0-D84F-BAAA-988CB051BA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2285" y="34332"/>
            <a:ext cx="859536" cy="78413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1CA94DF-8FBD-3B04-2F72-94059BE8E169}"/>
              </a:ext>
            </a:extLst>
          </p:cNvPr>
          <p:cNvSpPr txBox="1"/>
          <p:nvPr/>
        </p:nvSpPr>
        <p:spPr>
          <a:xfrm>
            <a:off x="3338606" y="1133856"/>
            <a:ext cx="1253869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4400" dirty="0"/>
              <a:t>CIMI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7F7416-2363-C1E8-A1A9-8B0D54A89029}"/>
              </a:ext>
            </a:extLst>
          </p:cNvPr>
          <p:cNvSpPr txBox="1"/>
          <p:nvPr/>
        </p:nvSpPr>
        <p:spPr>
          <a:xfrm>
            <a:off x="7053380" y="1127760"/>
            <a:ext cx="1677767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4400" dirty="0"/>
              <a:t>SAMI3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1D630F-9AF0-98CE-A396-50F4091250FF}"/>
              </a:ext>
            </a:extLst>
          </p:cNvPr>
          <p:cNvSpPr txBox="1"/>
          <p:nvPr/>
        </p:nvSpPr>
        <p:spPr>
          <a:xfrm>
            <a:off x="4754198" y="1066800"/>
            <a:ext cx="21264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</a:rPr>
              <a:t>Heating Rate (</a:t>
            </a:r>
            <a:r>
              <a:rPr lang="en-US" sz="2000" dirty="0" err="1">
                <a:solidFill>
                  <a:srgbClr val="C00000"/>
                </a:solidFill>
              </a:rPr>
              <a:t>S</a:t>
            </a:r>
            <a:r>
              <a:rPr lang="en-US" sz="2000" baseline="-25000" dirty="0" err="1">
                <a:solidFill>
                  <a:srgbClr val="C00000"/>
                </a:solidFill>
              </a:rPr>
              <a:t>ring</a:t>
            </a:r>
            <a:r>
              <a:rPr lang="en-US" sz="2000" dirty="0">
                <a:solidFill>
                  <a:srgbClr val="C00000"/>
                </a:solidFill>
              </a:rPr>
              <a:t>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A3EFBAC-454E-0BF2-BDFE-8E723A1545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044" y="2422039"/>
            <a:ext cx="4223512" cy="63539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FB7D497-42A1-9CA2-EC7B-C9E639C63B65}"/>
              </a:ext>
            </a:extLst>
          </p:cNvPr>
          <p:cNvSpPr txBox="1"/>
          <p:nvPr/>
        </p:nvSpPr>
        <p:spPr>
          <a:xfrm>
            <a:off x="4487980" y="2544665"/>
            <a:ext cx="8659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+mj-lt"/>
                <a:ea typeface="Palatino" pitchFamily="2" charset="77"/>
                <a:cs typeface="Arial" panose="020B0604020202020204" pitchFamily="34" charset="0"/>
              </a:rPr>
              <a:t>+ </a:t>
            </a:r>
            <a:r>
              <a:rPr lang="en-US" sz="2400" dirty="0" err="1">
                <a:solidFill>
                  <a:srgbClr val="C00000"/>
                </a:solidFill>
                <a:latin typeface="+mj-lt"/>
                <a:ea typeface="Palatino" pitchFamily="2" charset="77"/>
                <a:cs typeface="Arial" panose="020B0604020202020204" pitchFamily="34" charset="0"/>
              </a:rPr>
              <a:t>S</a:t>
            </a:r>
            <a:r>
              <a:rPr lang="en-US" sz="2400" baseline="-25000" dirty="0" err="1">
                <a:solidFill>
                  <a:srgbClr val="C00000"/>
                </a:solidFill>
                <a:latin typeface="+mj-lt"/>
                <a:ea typeface="Palatino" pitchFamily="2" charset="77"/>
                <a:cs typeface="Arial" panose="020B0604020202020204" pitchFamily="34" charset="0"/>
              </a:rPr>
              <a:t>ring</a:t>
            </a:r>
            <a:endParaRPr lang="en-US" sz="2400" baseline="-25000" dirty="0">
              <a:solidFill>
                <a:srgbClr val="C00000"/>
              </a:solidFill>
              <a:latin typeface="+mj-lt"/>
              <a:ea typeface="Palatino" pitchFamily="2" charset="77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2F77F22-3DF5-9CAA-5CB0-F2F43B25F8AD}"/>
              </a:ext>
            </a:extLst>
          </p:cNvPr>
          <p:cNvSpPr txBox="1"/>
          <p:nvPr/>
        </p:nvSpPr>
        <p:spPr>
          <a:xfrm>
            <a:off x="293932" y="2105081"/>
            <a:ext cx="3758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SAMI3 electron temperature equation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7EE8E3F-7907-89D7-BDC3-A824C4B7E132}"/>
              </a:ext>
            </a:extLst>
          </p:cNvPr>
          <p:cNvSpPr txBox="1"/>
          <p:nvPr/>
        </p:nvSpPr>
        <p:spPr>
          <a:xfrm>
            <a:off x="3547872" y="3232540"/>
            <a:ext cx="2194560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9437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Hot ring current (RC) ions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BF4C8CB-AF41-CAD7-DA10-53384ADAACC4}"/>
              </a:ext>
            </a:extLst>
          </p:cNvPr>
          <p:cNvSpPr txBox="1"/>
          <p:nvPr/>
        </p:nvSpPr>
        <p:spPr>
          <a:xfrm>
            <a:off x="8314620" y="6486144"/>
            <a:ext cx="15947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[Krall et al, 2020]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CBB6DD60-4EDE-091E-3891-0FC83846173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258" t="11023" r="18251" b="69955"/>
          <a:stretch/>
        </p:blipFill>
        <p:spPr>
          <a:xfrm>
            <a:off x="6809232" y="2763788"/>
            <a:ext cx="4773165" cy="2901867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6CE3C769-987E-A960-84B6-E9C378A2B59F}"/>
              </a:ext>
            </a:extLst>
          </p:cNvPr>
          <p:cNvSpPr txBox="1"/>
          <p:nvPr/>
        </p:nvSpPr>
        <p:spPr>
          <a:xfrm>
            <a:off x="6656719" y="5201512"/>
            <a:ext cx="2020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Without RC heating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84B4C44-2301-8D96-CB6F-AA6F90ECE0D5}"/>
              </a:ext>
            </a:extLst>
          </p:cNvPr>
          <p:cNvSpPr txBox="1"/>
          <p:nvPr/>
        </p:nvSpPr>
        <p:spPr>
          <a:xfrm>
            <a:off x="8942719" y="5207608"/>
            <a:ext cx="1700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With RC heating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4B437D9-E2A3-F1D6-CD58-633E4407F5E1}"/>
              </a:ext>
            </a:extLst>
          </p:cNvPr>
          <p:cNvSpPr/>
          <p:nvPr/>
        </p:nvSpPr>
        <p:spPr>
          <a:xfrm>
            <a:off x="6821424" y="2828341"/>
            <a:ext cx="2375032" cy="3005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43733BA-80D8-5DAA-B498-4E81CCBE2B3C}"/>
              </a:ext>
            </a:extLst>
          </p:cNvPr>
          <p:cNvSpPr txBox="1"/>
          <p:nvPr/>
        </p:nvSpPr>
        <p:spPr>
          <a:xfrm>
            <a:off x="6698899" y="2397956"/>
            <a:ext cx="47154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/>
              <a:t>Isosurfaces</a:t>
            </a:r>
            <a:r>
              <a:rPr lang="en-US" sz="2400" dirty="0"/>
              <a:t> of O</a:t>
            </a:r>
            <a:r>
              <a:rPr lang="en-US" sz="2400" baseline="30000" dirty="0"/>
              <a:t>+</a:t>
            </a:r>
            <a:r>
              <a:rPr lang="en-US" sz="2400" dirty="0"/>
              <a:t> density at 100 cm</a:t>
            </a:r>
            <a:r>
              <a:rPr lang="en-US" sz="2400" baseline="30000" dirty="0"/>
              <a:t>-3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DB4CB56-A90B-36EE-1066-F06475E8B83B}"/>
              </a:ext>
            </a:extLst>
          </p:cNvPr>
          <p:cNvSpPr txBox="1"/>
          <p:nvPr/>
        </p:nvSpPr>
        <p:spPr>
          <a:xfrm>
            <a:off x="579120" y="3238635"/>
            <a:ext cx="2078736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9437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Plasmaspheric</a:t>
            </a:r>
            <a:r>
              <a:rPr lang="en-US" sz="2400" dirty="0"/>
              <a:t> electrons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D72B436-0899-22AA-613E-0DFB5CB84CC9}"/>
              </a:ext>
            </a:extLst>
          </p:cNvPr>
          <p:cNvSpPr txBox="1"/>
          <p:nvPr/>
        </p:nvSpPr>
        <p:spPr>
          <a:xfrm>
            <a:off x="341376" y="4585851"/>
            <a:ext cx="2596896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9437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Plasmaspheric</a:t>
            </a:r>
            <a:r>
              <a:rPr lang="en-US" sz="2400" dirty="0"/>
              <a:t> H+ Ionospheric O+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BD869FE-6F1C-B25B-8659-378C93869326}"/>
              </a:ext>
            </a:extLst>
          </p:cNvPr>
          <p:cNvSpPr txBox="1"/>
          <p:nvPr/>
        </p:nvSpPr>
        <p:spPr>
          <a:xfrm>
            <a:off x="3956305" y="4591948"/>
            <a:ext cx="1798320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9437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Ionospheric O</a:t>
            </a:r>
            <a:r>
              <a:rPr lang="en-US" sz="2400" baseline="30000" dirty="0"/>
              <a:t>+</a:t>
            </a:r>
            <a:r>
              <a:rPr lang="en-US" sz="2400" dirty="0"/>
              <a:t> outflow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7AE23E4-35CB-728B-4290-A0268FF49C4D}"/>
              </a:ext>
            </a:extLst>
          </p:cNvPr>
          <p:cNvSpPr txBox="1"/>
          <p:nvPr/>
        </p:nvSpPr>
        <p:spPr>
          <a:xfrm>
            <a:off x="3974592" y="5878618"/>
            <a:ext cx="1792225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9437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O</a:t>
            </a:r>
            <a:r>
              <a:rPr lang="en-US" sz="2400" b="1" baseline="30000" dirty="0">
                <a:solidFill>
                  <a:schemeClr val="accent6">
                    <a:lumMod val="50000"/>
                  </a:schemeClr>
                </a:solidFill>
              </a:rPr>
              <a:t>+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shell/torus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A5DC823E-0B91-B865-BFF7-86DE503B22C4}"/>
              </a:ext>
            </a:extLst>
          </p:cNvPr>
          <p:cNvCxnSpPr>
            <a:cxnSpLocks/>
          </p:cNvCxnSpPr>
          <p:nvPr/>
        </p:nvCxnSpPr>
        <p:spPr>
          <a:xfrm>
            <a:off x="1657279" y="4073788"/>
            <a:ext cx="0" cy="50292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10A1FCDD-3977-77C1-8991-B3C487907C94}"/>
              </a:ext>
            </a:extLst>
          </p:cNvPr>
          <p:cNvCxnSpPr>
            <a:cxnSpLocks/>
          </p:cNvCxnSpPr>
          <p:nvPr/>
        </p:nvCxnSpPr>
        <p:spPr>
          <a:xfrm flipH="1">
            <a:off x="2657856" y="3653164"/>
            <a:ext cx="870895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E43CD802-DB1C-2812-09CE-A05E23730C29}"/>
              </a:ext>
            </a:extLst>
          </p:cNvPr>
          <p:cNvCxnSpPr>
            <a:cxnSpLocks/>
          </p:cNvCxnSpPr>
          <p:nvPr/>
        </p:nvCxnSpPr>
        <p:spPr>
          <a:xfrm>
            <a:off x="4833295" y="5419203"/>
            <a:ext cx="0" cy="45720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0B7F5149-D9DB-0AC7-3E65-EE547EFB6981}"/>
              </a:ext>
            </a:extLst>
          </p:cNvPr>
          <p:cNvCxnSpPr>
            <a:cxnSpLocks/>
          </p:cNvCxnSpPr>
          <p:nvPr/>
        </p:nvCxnSpPr>
        <p:spPr>
          <a:xfrm>
            <a:off x="2944367" y="5012572"/>
            <a:ext cx="1005840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ACD36AAD-A86F-9493-759E-30C3CDC4C6F4}"/>
              </a:ext>
            </a:extLst>
          </p:cNvPr>
          <p:cNvSpPr txBox="1"/>
          <p:nvPr/>
        </p:nvSpPr>
        <p:spPr>
          <a:xfrm>
            <a:off x="2828544" y="3342268"/>
            <a:ext cx="607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heat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DFC9DE3-2F71-CD0D-0821-0917D00B8BFB}"/>
              </a:ext>
            </a:extLst>
          </p:cNvPr>
          <p:cNvSpPr txBox="1"/>
          <p:nvPr/>
        </p:nvSpPr>
        <p:spPr>
          <a:xfrm>
            <a:off x="1639824" y="4104268"/>
            <a:ext cx="607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heat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A399E91-854A-6B4A-AA03-ECF9B76978DC}"/>
              </a:ext>
            </a:extLst>
          </p:cNvPr>
          <p:cNvSpPr txBox="1"/>
          <p:nvPr/>
        </p:nvSpPr>
        <p:spPr>
          <a:xfrm>
            <a:off x="2980944" y="4616332"/>
            <a:ext cx="915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High T</a:t>
            </a:r>
            <a:r>
              <a:rPr lang="en-US" baseline="-25000" dirty="0">
                <a:solidFill>
                  <a:srgbClr val="C00000"/>
                </a:solidFill>
              </a:rPr>
              <a:t>o+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9BCB52BB-C75A-51BD-47A8-A4B8E81996D0}"/>
              </a:ext>
            </a:extLst>
          </p:cNvPr>
          <p:cNvCxnSpPr>
            <a:cxnSpLocks/>
          </p:cNvCxnSpPr>
          <p:nvPr/>
        </p:nvCxnSpPr>
        <p:spPr>
          <a:xfrm rot="16200000">
            <a:off x="5826915" y="269446"/>
            <a:ext cx="0" cy="246888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58715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2B9AC4AF-C278-B35C-A882-CF3E3E67E2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3253" y="1059347"/>
            <a:ext cx="9803757" cy="5347504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077839A4-521E-E649-9C46-3CE7508F5193}"/>
              </a:ext>
            </a:extLst>
          </p:cNvPr>
          <p:cNvSpPr txBox="1">
            <a:spLocks noChangeArrowheads="1"/>
          </p:cNvSpPr>
          <p:nvPr/>
        </p:nvSpPr>
        <p:spPr>
          <a:xfrm>
            <a:off x="715439" y="98324"/>
            <a:ext cx="10589498" cy="7805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100" dirty="0">
                <a:solidFill>
                  <a:srgbClr val="0647FF"/>
                </a:solidFill>
                <a:latin typeface="+mn-lt"/>
                <a:ea typeface="ヒラギノ明朝 ProN W3" charset="0"/>
                <a:cs typeface="Times New Roman"/>
                <a:sym typeface="Century Gothic" charset="0"/>
              </a:rPr>
              <a:t>New Capability: Separate plasmasphere fluid in BATSRUS-CIMI</a:t>
            </a:r>
            <a:endParaRPr lang="en-US" sz="3100" dirty="0">
              <a:solidFill>
                <a:srgbClr val="0647FF"/>
              </a:solidFill>
              <a:latin typeface="+mn-lt"/>
              <a:ea typeface="ヒラギノ明朝 ProN W3" charset="0"/>
              <a:cs typeface="Times New Roman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0987528-471D-C842-8EED-952192B3A204}"/>
              </a:ext>
            </a:extLst>
          </p:cNvPr>
          <p:cNvCxnSpPr/>
          <p:nvPr/>
        </p:nvCxnSpPr>
        <p:spPr>
          <a:xfrm>
            <a:off x="125835" y="796954"/>
            <a:ext cx="11878811" cy="66533"/>
          </a:xfrm>
          <a:prstGeom prst="line">
            <a:avLst/>
          </a:prstGeom>
          <a:ln w="28575" cmpd="sng">
            <a:solidFill>
              <a:srgbClr val="6A00C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9" name="Picture 38" descr="Nasa-logo.gif">
            <a:extLst>
              <a:ext uri="{FF2B5EF4-FFF2-40B4-BE49-F238E27FC236}">
                <a16:creationId xmlns:a16="http://schemas.microsoft.com/office/drawing/2014/main" id="{65D72E9C-A790-3A47-B222-C4C56E9CD9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70" y="33558"/>
            <a:ext cx="873153" cy="747551"/>
          </a:xfrm>
          <a:prstGeom prst="rect">
            <a:avLst/>
          </a:prstGeom>
        </p:spPr>
      </p:pic>
      <p:pic>
        <p:nvPicPr>
          <p:cNvPr id="36" name="Picture 35" descr="A picture containing text&#10;&#10;Description automatically generated">
            <a:extLst>
              <a:ext uri="{FF2B5EF4-FFF2-40B4-BE49-F238E27FC236}">
                <a16:creationId xmlns:a16="http://schemas.microsoft.com/office/drawing/2014/main" id="{1EA8E023-3DB0-D84F-BAAA-988CB051BA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52285" y="34332"/>
            <a:ext cx="859536" cy="7841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6941B4-7D98-7A41-F03F-DF201D0D960C}"/>
              </a:ext>
            </a:extLst>
          </p:cNvPr>
          <p:cNvSpPr txBox="1"/>
          <p:nvPr/>
        </p:nvSpPr>
        <p:spPr>
          <a:xfrm>
            <a:off x="1527843" y="3405415"/>
            <a:ext cx="335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Y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D5EE7629-5630-908D-D0BF-FE0EDEBEDD8A}"/>
              </a:ext>
            </a:extLst>
          </p:cNvPr>
          <p:cNvSpPr txBox="1"/>
          <p:nvPr/>
        </p:nvSpPr>
        <p:spPr>
          <a:xfrm>
            <a:off x="5703309" y="6289585"/>
            <a:ext cx="344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5069678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0987528-471D-C842-8EED-952192B3A204}"/>
              </a:ext>
            </a:extLst>
          </p:cNvPr>
          <p:cNvCxnSpPr/>
          <p:nvPr/>
        </p:nvCxnSpPr>
        <p:spPr>
          <a:xfrm>
            <a:off x="125835" y="796954"/>
            <a:ext cx="11878811" cy="66533"/>
          </a:xfrm>
          <a:prstGeom prst="line">
            <a:avLst/>
          </a:prstGeom>
          <a:ln w="28575" cmpd="sng">
            <a:solidFill>
              <a:srgbClr val="6A00C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9" name="Picture 38" descr="Nasa-logo.gif">
            <a:extLst>
              <a:ext uri="{FF2B5EF4-FFF2-40B4-BE49-F238E27FC236}">
                <a16:creationId xmlns:a16="http://schemas.microsoft.com/office/drawing/2014/main" id="{65D72E9C-A790-3A47-B222-C4C56E9CD9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70" y="33558"/>
            <a:ext cx="873153" cy="747551"/>
          </a:xfrm>
          <a:prstGeom prst="rect">
            <a:avLst/>
          </a:prstGeom>
        </p:spPr>
      </p:pic>
      <p:pic>
        <p:nvPicPr>
          <p:cNvPr id="36" name="Picture 35" descr="A picture containing text&#10;&#10;Description automatically generated">
            <a:extLst>
              <a:ext uri="{FF2B5EF4-FFF2-40B4-BE49-F238E27FC236}">
                <a16:creationId xmlns:a16="http://schemas.microsoft.com/office/drawing/2014/main" id="{1EA8E023-3DB0-D84F-BAAA-988CB051BA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2285" y="34332"/>
            <a:ext cx="859536" cy="784138"/>
          </a:xfrm>
          <a:prstGeom prst="rect">
            <a:avLst/>
          </a:prstGeom>
        </p:spPr>
      </p:pic>
      <p:sp>
        <p:nvSpPr>
          <p:cNvPr id="9" name="Rectangle 1">
            <a:extLst>
              <a:ext uri="{FF2B5EF4-FFF2-40B4-BE49-F238E27FC236}">
                <a16:creationId xmlns:a16="http://schemas.microsoft.com/office/drawing/2014/main" id="{91A78FAC-238C-9F39-E62B-5D7C10394727}"/>
              </a:ext>
            </a:extLst>
          </p:cNvPr>
          <p:cNvSpPr txBox="1">
            <a:spLocks noChangeArrowheads="1"/>
          </p:cNvSpPr>
          <p:nvPr/>
        </p:nvSpPr>
        <p:spPr>
          <a:xfrm>
            <a:off x="586389" y="150687"/>
            <a:ext cx="10589498" cy="7805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0647FF"/>
                </a:solidFill>
                <a:latin typeface="+mn-lt"/>
                <a:ea typeface="ヒラギノ明朝 ProN W3" charset="0"/>
                <a:cs typeface="Times New Roman"/>
                <a:sym typeface="Century Gothic" charset="0"/>
              </a:rPr>
              <a:t>System-wide Impacts of the Plasmasphere</a:t>
            </a:r>
            <a:endParaRPr lang="en-US" sz="3600" dirty="0">
              <a:solidFill>
                <a:srgbClr val="0647FF"/>
              </a:solidFill>
              <a:latin typeface="+mn-lt"/>
              <a:ea typeface="ヒラギノ明朝 ProN W3" charset="0"/>
              <a:cs typeface="Times New Roman"/>
            </a:endParaRPr>
          </a:p>
        </p:txBody>
      </p:sp>
      <p:pic>
        <p:nvPicPr>
          <p:cNvPr id="10" name="Picture 9" descr="Graphical user interface&#10;&#10;Description automatically generated">
            <a:extLst>
              <a:ext uri="{FF2B5EF4-FFF2-40B4-BE49-F238E27FC236}">
                <a16:creationId xmlns:a16="http://schemas.microsoft.com/office/drawing/2014/main" id="{421256B3-1EE4-0F03-488D-6C465F2C62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75" y="1891959"/>
            <a:ext cx="5888885" cy="265754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9154E08-8100-656C-CDB2-5C0FF0C2F8FC}"/>
              </a:ext>
            </a:extLst>
          </p:cNvPr>
          <p:cNvGrpSpPr/>
          <p:nvPr/>
        </p:nvGrpSpPr>
        <p:grpSpPr>
          <a:xfrm>
            <a:off x="6011629" y="1691242"/>
            <a:ext cx="6094617" cy="3079302"/>
            <a:chOff x="6011629" y="2171009"/>
            <a:chExt cx="6094617" cy="307930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3343FB3-FDA9-1106-AC55-6955A4DC3C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0299" t="65362" r="8080" b="10580"/>
            <a:stretch/>
          </p:blipFill>
          <p:spPr>
            <a:xfrm>
              <a:off x="6011629" y="2171009"/>
              <a:ext cx="6094617" cy="3079302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FD27674-0505-54ED-7773-67937386F8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4987" t="81511" r="36838" b="17115"/>
            <a:stretch/>
          </p:blipFill>
          <p:spPr>
            <a:xfrm>
              <a:off x="7464728" y="4222835"/>
              <a:ext cx="2286000" cy="22355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FE3FA2D-0CA7-4E1A-A124-47EC82D310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78643" t="67732" r="9144" b="29920"/>
            <a:stretch/>
          </p:blipFill>
          <p:spPr>
            <a:xfrm>
              <a:off x="10173096" y="2481101"/>
              <a:ext cx="1828800" cy="455052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6F20EAD-BC66-2F27-BA52-1D6145AA02EA}"/>
              </a:ext>
            </a:extLst>
          </p:cNvPr>
          <p:cNvSpPr txBox="1"/>
          <p:nvPr/>
        </p:nvSpPr>
        <p:spPr>
          <a:xfrm>
            <a:off x="4876800" y="6417069"/>
            <a:ext cx="1978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</a:t>
            </a:r>
            <a:r>
              <a:rPr lang="en-US" dirty="0" err="1"/>
              <a:t>Glocer</a:t>
            </a:r>
            <a:r>
              <a:rPr lang="en-US" dirty="0"/>
              <a:t> et al, 2020]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5F00DB1-64FB-3C82-3DEE-F2551A6FA43F}"/>
              </a:ext>
            </a:extLst>
          </p:cNvPr>
          <p:cNvSpPr txBox="1"/>
          <p:nvPr/>
        </p:nvSpPr>
        <p:spPr>
          <a:xfrm>
            <a:off x="1178560" y="1650602"/>
            <a:ext cx="3691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Iso-contours of plasmasphere density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30C5FD-3C2C-9272-C87B-7D69D22C2C79}"/>
              </a:ext>
            </a:extLst>
          </p:cNvPr>
          <p:cNvSpPr txBox="1"/>
          <p:nvPr/>
        </p:nvSpPr>
        <p:spPr>
          <a:xfrm>
            <a:off x="6523732" y="4909097"/>
            <a:ext cx="5465068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Global reconnection rate decreases as indicated by the cross polar cap potential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A439465-F4A3-CADC-E380-D98998DE52C1}"/>
              </a:ext>
            </a:extLst>
          </p:cNvPr>
          <p:cNvSpPr txBox="1"/>
          <p:nvPr/>
        </p:nvSpPr>
        <p:spPr>
          <a:xfrm>
            <a:off x="905252" y="4909097"/>
            <a:ext cx="4306828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The plasmasphere encounters the dayside magnetopause</a:t>
            </a:r>
          </a:p>
        </p:txBody>
      </p:sp>
    </p:spTree>
    <p:extLst>
      <p:ext uri="{BB962C8B-B14F-4D97-AF65-F5344CB8AC3E}">
        <p14:creationId xmlns:p14="http://schemas.microsoft.com/office/powerpoint/2010/main" val="5124802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077839A4-521E-E649-9C46-3CE7508F5193}"/>
              </a:ext>
            </a:extLst>
          </p:cNvPr>
          <p:cNvSpPr txBox="1">
            <a:spLocks noChangeArrowheads="1"/>
          </p:cNvSpPr>
          <p:nvPr/>
        </p:nvSpPr>
        <p:spPr>
          <a:xfrm>
            <a:off x="1104059" y="98324"/>
            <a:ext cx="10589498" cy="7805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rgbClr val="0647FF"/>
                </a:solidFill>
                <a:latin typeface="+mn-lt"/>
                <a:ea typeface="ヒラギノ明朝 ProN W3" charset="0"/>
                <a:cs typeface="Times New Roman"/>
                <a:sym typeface="Century Gothic" charset="0"/>
              </a:rPr>
              <a:t>		New Capability: CIMI with IGRF internal field </a:t>
            </a:r>
            <a:endParaRPr lang="en-US" sz="3200" dirty="0">
              <a:solidFill>
                <a:srgbClr val="0647FF"/>
              </a:solidFill>
              <a:latin typeface="+mn-lt"/>
              <a:ea typeface="ヒラギノ明朝 ProN W3" charset="0"/>
              <a:cs typeface="Times New Roman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0987528-471D-C842-8EED-952192B3A204}"/>
              </a:ext>
            </a:extLst>
          </p:cNvPr>
          <p:cNvCxnSpPr/>
          <p:nvPr/>
        </p:nvCxnSpPr>
        <p:spPr>
          <a:xfrm>
            <a:off x="125835" y="796954"/>
            <a:ext cx="11878811" cy="66533"/>
          </a:xfrm>
          <a:prstGeom prst="line">
            <a:avLst/>
          </a:prstGeom>
          <a:ln w="28575" cmpd="sng">
            <a:solidFill>
              <a:srgbClr val="6A00C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9" name="Picture 38" descr="Nasa-logo.gif">
            <a:extLst>
              <a:ext uri="{FF2B5EF4-FFF2-40B4-BE49-F238E27FC236}">
                <a16:creationId xmlns:a16="http://schemas.microsoft.com/office/drawing/2014/main" id="{65D72E9C-A790-3A47-B222-C4C56E9CD9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70" y="33558"/>
            <a:ext cx="873153" cy="747551"/>
          </a:xfrm>
          <a:prstGeom prst="rect">
            <a:avLst/>
          </a:prstGeom>
        </p:spPr>
      </p:pic>
      <p:pic>
        <p:nvPicPr>
          <p:cNvPr id="36" name="Picture 35" descr="A picture containing text&#10;&#10;Description automatically generated">
            <a:extLst>
              <a:ext uri="{FF2B5EF4-FFF2-40B4-BE49-F238E27FC236}">
                <a16:creationId xmlns:a16="http://schemas.microsoft.com/office/drawing/2014/main" id="{1EA8E023-3DB0-D84F-BAAA-988CB051BA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2285" y="34332"/>
            <a:ext cx="859536" cy="7841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E7AF7168-2F41-8603-3A27-6B9C95E0EF88}"/>
                  </a:ext>
                </a:extLst>
              </p:cNvPr>
              <p:cNvSpPr txBox="1"/>
              <p:nvPr/>
            </p:nvSpPr>
            <p:spPr>
              <a:xfrm>
                <a:off x="6896409" y="1385997"/>
                <a:ext cx="3489994" cy="46166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rgbClr val="9437FF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tx1"/>
                    </a:solidFill>
                  </a:rPr>
                  <a:t>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𝑖𝑛</m:t>
                        </m:r>
                      </m:sub>
                    </m:sSub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sSub>
                      <m:sSub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𝑖𝑠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, </a:t>
                </a:r>
                <a:r>
                  <a:rPr lang="en-US" sz="2400" i="1" dirty="0" err="1">
                    <a:solidFill>
                      <a:schemeClr val="tx1"/>
                    </a:solidFill>
                    <a:latin typeface="Symbol" pitchFamily="2" charset="2"/>
                  </a:rPr>
                  <a:t>a</a:t>
                </a:r>
                <a:r>
                  <a:rPr lang="en-US" sz="2400" i="1" baseline="-25000" dirty="0" err="1">
                    <a:solidFill>
                      <a:schemeClr val="tx1"/>
                    </a:solidFill>
                  </a:rPr>
                  <a:t>cn</a:t>
                </a:r>
                <a:r>
                  <a:rPr lang="en-US" sz="24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</a:t>
                </a:r>
                <a:r>
                  <a:rPr lang="en-US" sz="2400" i="1" dirty="0">
                    <a:latin typeface="Symbol" pitchFamily="2" charset="2"/>
                  </a:rPr>
                  <a:t>a</a:t>
                </a:r>
                <a:r>
                  <a:rPr lang="en-US" sz="2400" i="1" baseline="-25000" dirty="0">
                    <a:solidFill>
                      <a:schemeClr val="tx1"/>
                    </a:solidFill>
                  </a:rPr>
                  <a:t>cs</a:t>
                </a: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E7AF7168-2F41-8603-3A27-6B9C95E0EF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6409" y="1385997"/>
                <a:ext cx="3489994" cy="461665"/>
              </a:xfrm>
              <a:prstGeom prst="rect">
                <a:avLst/>
              </a:prstGeom>
              <a:blipFill>
                <a:blip r:embed="rId5"/>
                <a:stretch>
                  <a:fillRect l="-1805" t="-10526" b="-28947"/>
                </a:stretch>
              </a:blipFill>
              <a:ln>
                <a:solidFill>
                  <a:srgbClr val="9437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5" name="Group 54">
            <a:extLst>
              <a:ext uri="{FF2B5EF4-FFF2-40B4-BE49-F238E27FC236}">
                <a16:creationId xmlns:a16="http://schemas.microsoft.com/office/drawing/2014/main" id="{D190B58D-D982-5572-7FA2-638D84D18967}"/>
              </a:ext>
            </a:extLst>
          </p:cNvPr>
          <p:cNvGrpSpPr/>
          <p:nvPr/>
        </p:nvGrpSpPr>
        <p:grpSpPr>
          <a:xfrm>
            <a:off x="302228" y="1981200"/>
            <a:ext cx="5935663" cy="3781425"/>
            <a:chOff x="302228" y="1981200"/>
            <a:chExt cx="5935663" cy="3781425"/>
          </a:xfrm>
        </p:grpSpPr>
        <p:sp>
          <p:nvSpPr>
            <p:cNvPr id="56" name="Line 3">
              <a:extLst>
                <a:ext uri="{FF2B5EF4-FFF2-40B4-BE49-F238E27FC236}">
                  <a16:creationId xmlns:a16="http://schemas.microsoft.com/office/drawing/2014/main" id="{F4E98365-5FCB-90E7-9DA8-E6D16095129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4182501">
              <a:off x="1578578" y="2103437"/>
              <a:ext cx="6350" cy="255905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" name="Oval 4">
              <a:extLst>
                <a:ext uri="{FF2B5EF4-FFF2-40B4-BE49-F238E27FC236}">
                  <a16:creationId xmlns:a16="http://schemas.microsoft.com/office/drawing/2014/main" id="{B6A7BA89-E117-B51F-2081-51DBA9B17F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0053" y="3579813"/>
              <a:ext cx="1463675" cy="1358900"/>
            </a:xfrm>
            <a:prstGeom prst="ellipse">
              <a:avLst/>
            </a:pr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" name="Oval 5">
              <a:extLst>
                <a:ext uri="{FF2B5EF4-FFF2-40B4-BE49-F238E27FC236}">
                  <a16:creationId xmlns:a16="http://schemas.microsoft.com/office/drawing/2014/main" id="{0192AEA8-C670-E628-D397-38EC33B217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9266" y="3621088"/>
              <a:ext cx="1365250" cy="1276350"/>
            </a:xfrm>
            <a:prstGeom prst="ellipse">
              <a:avLst/>
            </a:prstGeom>
            <a:solidFill>
              <a:srgbClr val="00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" name="Oval 6">
              <a:extLst>
                <a:ext uri="{FF2B5EF4-FFF2-40B4-BE49-F238E27FC236}">
                  <a16:creationId xmlns:a16="http://schemas.microsoft.com/office/drawing/2014/main" id="{927C0B71-8C0A-D8CF-CB4B-4F09EBC711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941" y="3681413"/>
              <a:ext cx="1230313" cy="1157288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60" name="Object 7">
              <a:extLst>
                <a:ext uri="{FF2B5EF4-FFF2-40B4-BE49-F238E27FC236}">
                  <a16:creationId xmlns:a16="http://schemas.microsoft.com/office/drawing/2014/main" id="{3E447F79-929F-6D90-C108-0DBF3F6859D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68966" y="2865438"/>
            <a:ext cx="4343400" cy="2768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Fichier iGrafx Drawing" r:id="rId6" imgW="27432000" imgH="18224500" progId="iGrafx.BusinessGraphic.1">
                    <p:embed/>
                  </p:oleObj>
                </mc:Choice>
                <mc:Fallback>
                  <p:oleObj name="Fichier iGrafx Drawing" r:id="rId6" imgW="27432000" imgH="18224500" progId="iGrafx.BusinessGraphic.1">
                    <p:embed/>
                    <p:pic>
                      <p:nvPicPr>
                        <p:cNvPr id="60" name="Object 7">
                          <a:extLst>
                            <a:ext uri="{FF2B5EF4-FFF2-40B4-BE49-F238E27FC236}">
                              <a16:creationId xmlns:a16="http://schemas.microsoft.com/office/drawing/2014/main" id="{3E447F79-929F-6D90-C108-0DBF3F6859D9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68966" y="2865438"/>
                          <a:ext cx="4343400" cy="2768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 type="none" w="lg" len="lg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1" name="Oval 8">
              <a:extLst>
                <a:ext uri="{FF2B5EF4-FFF2-40B4-BE49-F238E27FC236}">
                  <a16:creationId xmlns:a16="http://schemas.microsoft.com/office/drawing/2014/main" id="{B6A65FF7-D5DE-6A37-36E5-BC948C1ED8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6178" y="5453063"/>
              <a:ext cx="120650" cy="1270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2400" b="0">
                <a:latin typeface="Times New Roman" panose="02020603050405020304" pitchFamily="18" charset="0"/>
              </a:endParaRPr>
            </a:p>
          </p:txBody>
        </p:sp>
        <p:sp>
          <p:nvSpPr>
            <p:cNvPr id="62" name="AutoShape 9">
              <a:extLst>
                <a:ext uri="{FF2B5EF4-FFF2-40B4-BE49-F238E27FC236}">
                  <a16:creationId xmlns:a16="http://schemas.microsoft.com/office/drawing/2014/main" id="{13365D96-08A0-6325-C7A7-89D51BABE72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91359">
              <a:off x="2726341" y="5394325"/>
              <a:ext cx="306388" cy="368300"/>
            </a:xfrm>
            <a:prstGeom prst="curvedRightArrow">
              <a:avLst>
                <a:gd name="adj1" fmla="val 14926"/>
                <a:gd name="adj2" fmla="val 58790"/>
                <a:gd name="adj3" fmla="val 23472"/>
              </a:avLst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" name="Oval 10">
              <a:extLst>
                <a:ext uri="{FF2B5EF4-FFF2-40B4-BE49-F238E27FC236}">
                  <a16:creationId xmlns:a16="http://schemas.microsoft.com/office/drawing/2014/main" id="{75CCF1F2-5135-225F-7A85-4037BF162697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2693003" y="2911475"/>
              <a:ext cx="120650" cy="12700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2400" b="0">
                <a:latin typeface="Times New Roman" panose="02020603050405020304" pitchFamily="18" charset="0"/>
              </a:endParaRPr>
            </a:p>
          </p:txBody>
        </p:sp>
        <p:sp>
          <p:nvSpPr>
            <p:cNvPr id="64" name="AutoShape 11">
              <a:extLst>
                <a:ext uri="{FF2B5EF4-FFF2-40B4-BE49-F238E27FC236}">
                  <a16:creationId xmlns:a16="http://schemas.microsoft.com/office/drawing/2014/main" id="{BD7EA679-7FB5-1FA8-B31C-4B9C5C07C65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848313" flipV="1">
              <a:off x="2712053" y="2727325"/>
              <a:ext cx="371475" cy="368300"/>
            </a:xfrm>
            <a:prstGeom prst="curvedRightArrow">
              <a:avLst>
                <a:gd name="adj1" fmla="val 12417"/>
                <a:gd name="adj2" fmla="val 48907"/>
                <a:gd name="adj3" fmla="val 23675"/>
              </a:avLst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" name="Arc 12">
              <a:extLst>
                <a:ext uri="{FF2B5EF4-FFF2-40B4-BE49-F238E27FC236}">
                  <a16:creationId xmlns:a16="http://schemas.microsoft.com/office/drawing/2014/main" id="{A13AA077-FEC1-315C-B2A0-25B7991FBBE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7678" y="3867150"/>
              <a:ext cx="203200" cy="623888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0225"/>
                <a:gd name="T1" fmla="*/ 0 h 21600"/>
                <a:gd name="T2" fmla="*/ 20225 w 20225"/>
                <a:gd name="T3" fmla="*/ 14016 h 21600"/>
                <a:gd name="T4" fmla="*/ 0 w 20225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225" h="21600" fill="none" extrusionOk="0">
                  <a:moveTo>
                    <a:pt x="0" y="0"/>
                  </a:moveTo>
                  <a:cubicBezTo>
                    <a:pt x="9003" y="0"/>
                    <a:pt x="17063" y="5585"/>
                    <a:pt x="20224" y="14016"/>
                  </a:cubicBezTo>
                </a:path>
                <a:path w="20225" h="21600" stroke="0" extrusionOk="0">
                  <a:moveTo>
                    <a:pt x="0" y="0"/>
                  </a:moveTo>
                  <a:cubicBezTo>
                    <a:pt x="9003" y="0"/>
                    <a:pt x="17063" y="5585"/>
                    <a:pt x="20224" y="14016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8575">
              <a:solidFill>
                <a:srgbClr val="0000FF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" name="Arc 13">
              <a:extLst>
                <a:ext uri="{FF2B5EF4-FFF2-40B4-BE49-F238E27FC236}">
                  <a16:creationId xmlns:a16="http://schemas.microsoft.com/office/drawing/2014/main" id="{595EF6CC-5510-8251-3911-2FCC5FE3A2BC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4537678" y="4040188"/>
              <a:ext cx="203200" cy="625475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0225"/>
                <a:gd name="T1" fmla="*/ 0 h 21600"/>
                <a:gd name="T2" fmla="*/ 20225 w 20225"/>
                <a:gd name="T3" fmla="*/ 14016 h 21600"/>
                <a:gd name="T4" fmla="*/ 0 w 20225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225" h="21600" fill="none" extrusionOk="0">
                  <a:moveTo>
                    <a:pt x="0" y="0"/>
                  </a:moveTo>
                  <a:cubicBezTo>
                    <a:pt x="9003" y="0"/>
                    <a:pt x="17063" y="5585"/>
                    <a:pt x="20224" y="14016"/>
                  </a:cubicBezTo>
                </a:path>
                <a:path w="20225" h="21600" stroke="0" extrusionOk="0">
                  <a:moveTo>
                    <a:pt x="0" y="0"/>
                  </a:moveTo>
                  <a:cubicBezTo>
                    <a:pt x="9003" y="0"/>
                    <a:pt x="17063" y="5585"/>
                    <a:pt x="20224" y="14016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8575">
              <a:solidFill>
                <a:srgbClr val="0000FF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" name="Oval 14">
              <a:extLst>
                <a:ext uri="{FF2B5EF4-FFF2-40B4-BE49-F238E27FC236}">
                  <a16:creationId xmlns:a16="http://schemas.microsoft.com/office/drawing/2014/main" id="{194C7ED7-75C5-08E4-2EF3-22DD1CDC51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1366" y="4680699"/>
              <a:ext cx="744538" cy="277813"/>
            </a:xfrm>
            <a:prstGeom prst="ellipse">
              <a:avLst/>
            </a:prstGeom>
            <a:gradFill rotWithShape="0">
              <a:gsLst>
                <a:gs pos="0">
                  <a:srgbClr val="FF9933"/>
                </a:gs>
                <a:gs pos="50000">
                  <a:srgbClr val="FF9933">
                    <a:gamma/>
                    <a:tint val="18039"/>
                    <a:invGamma/>
                  </a:srgbClr>
                </a:gs>
                <a:gs pos="100000">
                  <a:srgbClr val="FF9933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" name="AutoShape 15">
              <a:extLst>
                <a:ext uri="{FF2B5EF4-FFF2-40B4-BE49-F238E27FC236}">
                  <a16:creationId xmlns:a16="http://schemas.microsoft.com/office/drawing/2014/main" id="{EB26A3BB-91B3-20F7-1CC2-B215715C34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1366" y="4254500"/>
              <a:ext cx="744538" cy="555625"/>
            </a:xfrm>
            <a:prstGeom prst="triangle">
              <a:avLst>
                <a:gd name="adj" fmla="val 50000"/>
              </a:avLst>
            </a:prstGeom>
            <a:gradFill rotWithShape="0">
              <a:gsLst>
                <a:gs pos="0">
                  <a:srgbClr val="FF9933"/>
                </a:gs>
                <a:gs pos="50000">
                  <a:srgbClr val="FF9933">
                    <a:gamma/>
                    <a:tint val="18039"/>
                    <a:invGamma/>
                  </a:srgbClr>
                </a:gs>
                <a:gs pos="100000">
                  <a:srgbClr val="FF9933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" name="AutoShape 16">
              <a:extLst>
                <a:ext uri="{FF2B5EF4-FFF2-40B4-BE49-F238E27FC236}">
                  <a16:creationId xmlns:a16="http://schemas.microsoft.com/office/drawing/2014/main" id="{063CF0F3-E672-BF5D-8F06-B2D620A2F76B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4831366" y="3768725"/>
              <a:ext cx="744538" cy="555625"/>
            </a:xfrm>
            <a:prstGeom prst="triangle">
              <a:avLst>
                <a:gd name="adj" fmla="val 50000"/>
              </a:avLst>
            </a:prstGeom>
            <a:gradFill rotWithShape="0">
              <a:gsLst>
                <a:gs pos="0">
                  <a:srgbClr val="FF9933"/>
                </a:gs>
                <a:gs pos="50000">
                  <a:srgbClr val="FF9933">
                    <a:gamma/>
                    <a:tint val="18039"/>
                    <a:invGamma/>
                  </a:srgbClr>
                </a:gs>
                <a:gs pos="100000">
                  <a:srgbClr val="FF9933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" name="Oval 17">
              <a:extLst>
                <a:ext uri="{FF2B5EF4-FFF2-40B4-BE49-F238E27FC236}">
                  <a16:creationId xmlns:a16="http://schemas.microsoft.com/office/drawing/2014/main" id="{AC65DD96-2B2D-B68F-5B62-1C925354C1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1366" y="3629025"/>
              <a:ext cx="744538" cy="277813"/>
            </a:xfrm>
            <a:prstGeom prst="ellipse">
              <a:avLst/>
            </a:prstGeom>
            <a:gradFill rotWithShape="0">
              <a:gsLst>
                <a:gs pos="0">
                  <a:srgbClr val="FF9933">
                    <a:gamma/>
                    <a:tint val="33333"/>
                    <a:invGamma/>
                  </a:srgbClr>
                </a:gs>
                <a:gs pos="100000">
                  <a:srgbClr val="FF9933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" name="Line 18">
              <a:extLst>
                <a:ext uri="{FF2B5EF4-FFF2-40B4-BE49-F238E27FC236}">
                  <a16:creationId xmlns:a16="http://schemas.microsoft.com/office/drawing/2014/main" id="{B8D877DD-BC71-C8BD-CE1F-B49BF4BA43E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31366" y="3768725"/>
              <a:ext cx="744538" cy="1041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" name="Line 19">
              <a:extLst>
                <a:ext uri="{FF2B5EF4-FFF2-40B4-BE49-F238E27FC236}">
                  <a16:creationId xmlns:a16="http://schemas.microsoft.com/office/drawing/2014/main" id="{857220F5-1A2A-D6A2-BC61-7241A26E110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831366" y="3768725"/>
              <a:ext cx="744538" cy="1041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" name="Arc 20">
              <a:extLst>
                <a:ext uri="{FF2B5EF4-FFF2-40B4-BE49-F238E27FC236}">
                  <a16:creationId xmlns:a16="http://schemas.microsoft.com/office/drawing/2014/main" id="{E2A6E66D-967B-0386-C740-AC14C0C7FB2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5503" y="3644900"/>
              <a:ext cx="225425" cy="815975"/>
            </a:xfrm>
            <a:custGeom>
              <a:avLst/>
              <a:gdLst>
                <a:gd name="G0" fmla="+- 0 0 0"/>
                <a:gd name="G1" fmla="+- 19536 0 0"/>
                <a:gd name="G2" fmla="+- 21600 0 0"/>
                <a:gd name="T0" fmla="*/ 9214 w 16909"/>
                <a:gd name="T1" fmla="*/ 0 h 19536"/>
                <a:gd name="T2" fmla="*/ 16909 w 16909"/>
                <a:gd name="T3" fmla="*/ 6095 h 19536"/>
                <a:gd name="T4" fmla="*/ 0 w 16909"/>
                <a:gd name="T5" fmla="*/ 19536 h 19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909" h="19536" fill="none" extrusionOk="0">
                  <a:moveTo>
                    <a:pt x="9214" y="-1"/>
                  </a:moveTo>
                  <a:cubicBezTo>
                    <a:pt x="12212" y="1414"/>
                    <a:pt x="14845" y="3499"/>
                    <a:pt x="16908" y="6095"/>
                  </a:cubicBezTo>
                </a:path>
                <a:path w="16909" h="19536" stroke="0" extrusionOk="0">
                  <a:moveTo>
                    <a:pt x="9214" y="-1"/>
                  </a:moveTo>
                  <a:cubicBezTo>
                    <a:pt x="12212" y="1414"/>
                    <a:pt x="14845" y="3499"/>
                    <a:pt x="16908" y="6095"/>
                  </a:cubicBezTo>
                  <a:lnTo>
                    <a:pt x="0" y="19536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" name="Line 21">
              <a:extLst>
                <a:ext uri="{FF2B5EF4-FFF2-40B4-BE49-F238E27FC236}">
                  <a16:creationId xmlns:a16="http://schemas.microsoft.com/office/drawing/2014/main" id="{06036B4F-9053-6D1A-D5BE-7F9AD1EEFA3C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570852">
              <a:off x="5175853" y="3576637"/>
              <a:ext cx="844550" cy="67945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" name="Line 22">
              <a:extLst>
                <a:ext uri="{FF2B5EF4-FFF2-40B4-BE49-F238E27FC236}">
                  <a16:creationId xmlns:a16="http://schemas.microsoft.com/office/drawing/2014/main" id="{F956D657-76D6-E001-4BB6-A7D2489A671F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4090525">
              <a:off x="3650266" y="2122487"/>
              <a:ext cx="901700" cy="619125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" name="Line 23">
              <a:extLst>
                <a:ext uri="{FF2B5EF4-FFF2-40B4-BE49-F238E27FC236}">
                  <a16:creationId xmlns:a16="http://schemas.microsoft.com/office/drawing/2014/main" id="{26E9C28E-EB93-926B-751B-FC7E1BC17AF0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2639952">
              <a:off x="2031016" y="2160588"/>
              <a:ext cx="941388" cy="593725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" name="Line 24">
              <a:extLst>
                <a:ext uri="{FF2B5EF4-FFF2-40B4-BE49-F238E27FC236}">
                  <a16:creationId xmlns:a16="http://schemas.microsoft.com/office/drawing/2014/main" id="{3C8DE9C5-FF9B-651A-74E4-0CB7C61BD89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18716" y="3001963"/>
              <a:ext cx="0" cy="91916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" name="Text Box 25">
              <a:extLst>
                <a:ext uri="{FF2B5EF4-FFF2-40B4-BE49-F238E27FC236}">
                  <a16:creationId xmlns:a16="http://schemas.microsoft.com/office/drawing/2014/main" id="{93D34A4A-3409-DA2B-E5BF-46B6A55607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90091" y="2735263"/>
              <a:ext cx="481013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en-US" sz="1800" b="0">
                  <a:solidFill>
                    <a:srgbClr val="FF0000"/>
                  </a:solidFill>
                  <a:latin typeface="Times New Roman" panose="02020603050405020304" pitchFamily="18" charset="0"/>
                </a:rPr>
                <a:t>B</a:t>
              </a:r>
              <a:r>
                <a:rPr lang="fr-FR" altLang="en-US" sz="1800" b="0" baseline="-25000">
                  <a:solidFill>
                    <a:srgbClr val="FF0000"/>
                  </a:solidFill>
                  <a:latin typeface="Times New Roman" panose="02020603050405020304" pitchFamily="18" charset="0"/>
                </a:rPr>
                <a:t>eq</a:t>
              </a:r>
              <a:endParaRPr lang="fr-FR" altLang="en-US" sz="1800" b="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9" name="Line 26">
              <a:extLst>
                <a:ext uri="{FF2B5EF4-FFF2-40B4-BE49-F238E27FC236}">
                  <a16:creationId xmlns:a16="http://schemas.microsoft.com/office/drawing/2014/main" id="{C91B527C-06C2-924C-4E14-5E8A400CE1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63116" y="2768600"/>
              <a:ext cx="225425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" name="Text Box 27">
              <a:extLst>
                <a:ext uri="{FF2B5EF4-FFF2-40B4-BE49-F238E27FC236}">
                  <a16:creationId xmlns:a16="http://schemas.microsoft.com/office/drawing/2014/main" id="{FCC8CFD8-39D0-633F-794E-A9E17D3FE7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88641" y="3387725"/>
              <a:ext cx="3492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en-US" sz="1800" b="0">
                  <a:solidFill>
                    <a:srgbClr val="00FF00"/>
                  </a:solidFill>
                  <a:latin typeface="Times New Roman" panose="02020603050405020304" pitchFamily="18" charset="0"/>
                </a:rPr>
                <a:t>V</a:t>
              </a:r>
            </a:p>
          </p:txBody>
        </p:sp>
        <p:sp>
          <p:nvSpPr>
            <p:cNvPr id="81" name="Line 28">
              <a:extLst>
                <a:ext uri="{FF2B5EF4-FFF2-40B4-BE49-F238E27FC236}">
                  <a16:creationId xmlns:a16="http://schemas.microsoft.com/office/drawing/2014/main" id="{387D88DC-93DB-749E-7218-794437DA20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61666" y="3422650"/>
              <a:ext cx="227013" cy="0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" name="Arc 29">
              <a:extLst>
                <a:ext uri="{FF2B5EF4-FFF2-40B4-BE49-F238E27FC236}">
                  <a16:creationId xmlns:a16="http://schemas.microsoft.com/office/drawing/2014/main" id="{52AA58F4-16F1-981E-F7BD-8A26EF1AC06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2053" y="3249613"/>
              <a:ext cx="542925" cy="436563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3059"/>
                <a:gd name="T2" fmla="*/ 21551 w 21600"/>
                <a:gd name="T3" fmla="*/ 23059 h 23059"/>
                <a:gd name="T4" fmla="*/ 0 w 21600"/>
                <a:gd name="T5" fmla="*/ 21600 h 23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3059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2086"/>
                    <a:pt x="21583" y="22573"/>
                    <a:pt x="21550" y="23058"/>
                  </a:cubicBezTo>
                </a:path>
                <a:path w="21600" h="23059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2086"/>
                    <a:pt x="21583" y="22573"/>
                    <a:pt x="21550" y="23058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" name="Text Box 30">
              <a:extLst>
                <a:ext uri="{FF2B5EF4-FFF2-40B4-BE49-F238E27FC236}">
                  <a16:creationId xmlns:a16="http://schemas.microsoft.com/office/drawing/2014/main" id="{62708827-50CA-D849-F16C-E8E47C16CC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18741" y="3009900"/>
              <a:ext cx="473075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en-US" sz="2000" b="0">
                  <a:latin typeface="Times New Roman" panose="02020603050405020304" pitchFamily="18" charset="0"/>
                </a:rPr>
                <a:t>α</a:t>
              </a:r>
              <a:r>
                <a:rPr lang="fr-FR" altLang="en-US" sz="2000" b="0" baseline="-25000">
                  <a:latin typeface="Times New Roman" panose="02020603050405020304" pitchFamily="18" charset="0"/>
                </a:rPr>
                <a:t>eq</a:t>
              </a:r>
              <a:endParaRPr lang="fr-FR" altLang="en-US" sz="2000" b="0">
                <a:latin typeface="Times New Roman" panose="02020603050405020304" pitchFamily="18" charset="0"/>
              </a:endParaRPr>
            </a:p>
          </p:txBody>
        </p:sp>
        <p:sp>
          <p:nvSpPr>
            <p:cNvPr id="84" name="Line 31">
              <a:extLst>
                <a:ext uri="{FF2B5EF4-FFF2-40B4-BE49-F238E27FC236}">
                  <a16:creationId xmlns:a16="http://schemas.microsoft.com/office/drawing/2014/main" id="{F1034508-CA38-8236-9876-B22AB8F2C6F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7335556" flipV="1">
              <a:off x="3356578" y="1878012"/>
              <a:ext cx="0" cy="164782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" name="Text Box 32">
              <a:extLst>
                <a:ext uri="{FF2B5EF4-FFF2-40B4-BE49-F238E27FC236}">
                  <a16:creationId xmlns:a16="http://schemas.microsoft.com/office/drawing/2014/main" id="{1FDA6C3C-512B-2DED-F7AF-5CA362681B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40503" y="2805113"/>
              <a:ext cx="455613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en-US" sz="1800" b="0">
                  <a:solidFill>
                    <a:srgbClr val="FF0000"/>
                  </a:solidFill>
                  <a:latin typeface="Times New Roman" panose="02020603050405020304" pitchFamily="18" charset="0"/>
                </a:rPr>
                <a:t>B</a:t>
              </a:r>
              <a:r>
                <a:rPr lang="fr-FR" altLang="en-US" sz="1800" b="0" baseline="-25000">
                  <a:solidFill>
                    <a:srgbClr val="FF0000"/>
                  </a:solidFill>
                  <a:latin typeface="Times New Roman" panose="02020603050405020304" pitchFamily="18" charset="0"/>
                </a:rPr>
                <a:t>m</a:t>
              </a:r>
              <a:endParaRPr lang="fr-FR" altLang="en-US" sz="1800" b="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86" name="Line 33">
              <a:extLst>
                <a:ext uri="{FF2B5EF4-FFF2-40B4-BE49-F238E27FC236}">
                  <a16:creationId xmlns:a16="http://schemas.microsoft.com/office/drawing/2014/main" id="{478BE66D-0D2C-956A-09C2-1B6ED7B11D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13528" y="2840038"/>
              <a:ext cx="225425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" name="Arc 34">
              <a:extLst>
                <a:ext uri="{FF2B5EF4-FFF2-40B4-BE49-F238E27FC236}">
                  <a16:creationId xmlns:a16="http://schemas.microsoft.com/office/drawing/2014/main" id="{225EE716-E8EA-C1DE-9341-924BCB802C1B}"/>
                </a:ext>
              </a:extLst>
            </p:cNvPr>
            <p:cNvSpPr>
              <a:spLocks/>
            </p:cNvSpPr>
            <p:nvPr/>
          </p:nvSpPr>
          <p:spPr bwMode="auto">
            <a:xfrm rot="15328855">
              <a:off x="2077053" y="2619375"/>
              <a:ext cx="520700" cy="454025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3059"/>
                <a:gd name="T2" fmla="*/ 21551 w 21600"/>
                <a:gd name="T3" fmla="*/ 23059 h 23059"/>
                <a:gd name="T4" fmla="*/ 0 w 21600"/>
                <a:gd name="T5" fmla="*/ 21600 h 23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3059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2086"/>
                    <a:pt x="21583" y="22573"/>
                    <a:pt x="21550" y="23058"/>
                  </a:cubicBezTo>
                </a:path>
                <a:path w="21600" h="23059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2086"/>
                    <a:pt x="21583" y="22573"/>
                    <a:pt x="21550" y="23058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" name="Text Box 35">
              <a:extLst>
                <a:ext uri="{FF2B5EF4-FFF2-40B4-BE49-F238E27FC236}">
                  <a16:creationId xmlns:a16="http://schemas.microsoft.com/office/drawing/2014/main" id="{1D7BA3BF-2A5F-CFD2-43E8-BE1B66C863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32591" y="2398713"/>
              <a:ext cx="504825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en-US" sz="1800" b="0">
                  <a:latin typeface="Times New Roman" panose="02020603050405020304" pitchFamily="18" charset="0"/>
                </a:rPr>
                <a:t>90°</a:t>
              </a:r>
            </a:p>
          </p:txBody>
        </p:sp>
        <p:sp>
          <p:nvSpPr>
            <p:cNvPr id="89" name="Line 36">
              <a:extLst>
                <a:ext uri="{FF2B5EF4-FFF2-40B4-BE49-F238E27FC236}">
                  <a16:creationId xmlns:a16="http://schemas.microsoft.com/office/drawing/2014/main" id="{30B22860-4093-18D3-C65E-EEA6102C325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594828" y="3459163"/>
              <a:ext cx="615950" cy="8397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" name="Arc 37">
              <a:extLst>
                <a:ext uri="{FF2B5EF4-FFF2-40B4-BE49-F238E27FC236}">
                  <a16:creationId xmlns:a16="http://schemas.microsoft.com/office/drawing/2014/main" id="{B2DDD6B2-8EA8-69D4-F668-3D71BD32B6F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712303" y="3422650"/>
              <a:ext cx="465138" cy="409575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18523"/>
                <a:gd name="T1" fmla="*/ 0 h 21600"/>
                <a:gd name="T2" fmla="*/ 18523 w 18523"/>
                <a:gd name="T3" fmla="*/ 10489 h 21600"/>
                <a:gd name="T4" fmla="*/ 0 w 18523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523" h="21600" fill="none" extrusionOk="0">
                  <a:moveTo>
                    <a:pt x="0" y="0"/>
                  </a:moveTo>
                  <a:cubicBezTo>
                    <a:pt x="7588" y="0"/>
                    <a:pt x="14619" y="3981"/>
                    <a:pt x="18523" y="10488"/>
                  </a:cubicBezTo>
                </a:path>
                <a:path w="18523" h="21600" stroke="0" extrusionOk="0">
                  <a:moveTo>
                    <a:pt x="0" y="0"/>
                  </a:moveTo>
                  <a:cubicBezTo>
                    <a:pt x="7588" y="0"/>
                    <a:pt x="14619" y="3981"/>
                    <a:pt x="18523" y="10488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prstDash val="sysDot"/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" name="Line 38">
              <a:extLst>
                <a:ext uri="{FF2B5EF4-FFF2-40B4-BE49-F238E27FC236}">
                  <a16:creationId xmlns:a16="http://schemas.microsoft.com/office/drawing/2014/main" id="{D3C5F83D-341A-9EDD-B7C2-5C6ACB307130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0335183" flipH="1" flipV="1">
              <a:off x="948341" y="2930525"/>
              <a:ext cx="617538" cy="8397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" name="Text Box 39">
              <a:extLst>
                <a:ext uri="{FF2B5EF4-FFF2-40B4-BE49-F238E27FC236}">
                  <a16:creationId xmlns:a16="http://schemas.microsoft.com/office/drawing/2014/main" id="{74E65F2B-1125-F053-A41E-37B0984C23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85328" y="3122613"/>
              <a:ext cx="479618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en-US" sz="2000" b="0" dirty="0">
                  <a:latin typeface="Times New Roman" panose="02020603050405020304" pitchFamily="18" charset="0"/>
                </a:rPr>
                <a:t>α</a:t>
              </a:r>
              <a:r>
                <a:rPr lang="fr-FR" altLang="en-US" sz="2000" b="0" baseline="-25000" dirty="0" err="1">
                  <a:latin typeface="Times New Roman" panose="02020603050405020304" pitchFamily="18" charset="0"/>
                </a:rPr>
                <a:t>cn</a:t>
              </a:r>
              <a:endParaRPr lang="fr-FR" altLang="en-US" sz="2000" b="0" dirty="0">
                <a:latin typeface="Times New Roman" panose="02020603050405020304" pitchFamily="18" charset="0"/>
              </a:endParaRPr>
            </a:p>
          </p:txBody>
        </p:sp>
        <p:sp>
          <p:nvSpPr>
            <p:cNvPr id="93" name="Arc 40">
              <a:extLst>
                <a:ext uri="{FF2B5EF4-FFF2-40B4-BE49-F238E27FC236}">
                  <a16:creationId xmlns:a16="http://schemas.microsoft.com/office/drawing/2014/main" id="{5A36700E-6BFC-3292-B026-2329468936F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775803" y="3432175"/>
              <a:ext cx="454025" cy="382588"/>
            </a:xfrm>
            <a:custGeom>
              <a:avLst/>
              <a:gdLst>
                <a:gd name="G0" fmla="+- 239 0 0"/>
                <a:gd name="G1" fmla="+- 21600 0 0"/>
                <a:gd name="G2" fmla="+- 21600 0 0"/>
                <a:gd name="T0" fmla="*/ 0 w 16958"/>
                <a:gd name="T1" fmla="*/ 1 h 21600"/>
                <a:gd name="T2" fmla="*/ 16958 w 16958"/>
                <a:gd name="T3" fmla="*/ 7924 h 21600"/>
                <a:gd name="T4" fmla="*/ 239 w 16958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958" h="21600" fill="none" extrusionOk="0">
                  <a:moveTo>
                    <a:pt x="0" y="1"/>
                  </a:moveTo>
                  <a:cubicBezTo>
                    <a:pt x="79" y="0"/>
                    <a:pt x="159" y="0"/>
                    <a:pt x="239" y="0"/>
                  </a:cubicBezTo>
                  <a:cubicBezTo>
                    <a:pt x="6718" y="0"/>
                    <a:pt x="12855" y="2908"/>
                    <a:pt x="16958" y="7923"/>
                  </a:cubicBezTo>
                </a:path>
                <a:path w="16958" h="21600" stroke="0" extrusionOk="0">
                  <a:moveTo>
                    <a:pt x="0" y="1"/>
                  </a:moveTo>
                  <a:cubicBezTo>
                    <a:pt x="79" y="0"/>
                    <a:pt x="159" y="0"/>
                    <a:pt x="239" y="0"/>
                  </a:cubicBezTo>
                  <a:cubicBezTo>
                    <a:pt x="6718" y="0"/>
                    <a:pt x="12855" y="2908"/>
                    <a:pt x="16958" y="7923"/>
                  </a:cubicBezTo>
                  <a:lnTo>
                    <a:pt x="239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prstDash val="sysDot"/>
              <a:round/>
              <a:headEnd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" name="Text Box 41">
              <a:extLst>
                <a:ext uri="{FF2B5EF4-FFF2-40B4-BE49-F238E27FC236}">
                  <a16:creationId xmlns:a16="http://schemas.microsoft.com/office/drawing/2014/main" id="{E1251420-E2C1-1798-14D2-D0FDCDDEDE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65878" y="3457575"/>
              <a:ext cx="33655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en-US" sz="2400" b="0">
                  <a:solidFill>
                    <a:srgbClr val="FF0000"/>
                  </a:solidFill>
                  <a:latin typeface="Times New Roman" panose="02020603050405020304" pitchFamily="18" charset="0"/>
                </a:rPr>
                <a:t>*</a:t>
              </a:r>
            </a:p>
          </p:txBody>
        </p:sp>
        <p:sp>
          <p:nvSpPr>
            <p:cNvPr id="95" name="Text Box 42">
              <a:extLst>
                <a:ext uri="{FF2B5EF4-FFF2-40B4-BE49-F238E27FC236}">
                  <a16:creationId xmlns:a16="http://schemas.microsoft.com/office/drawing/2014/main" id="{E3909198-6EEC-80FC-7C20-5925CE9D3A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24703" y="4092575"/>
              <a:ext cx="1277938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en-US" sz="1600" b="0">
                  <a:latin typeface="Times New Roman" panose="02020603050405020304" pitchFamily="18" charset="0"/>
                </a:rPr>
                <a:t>Mirror points</a:t>
              </a:r>
            </a:p>
          </p:txBody>
        </p:sp>
        <p:sp>
          <p:nvSpPr>
            <p:cNvPr id="96" name="Line 43">
              <a:extLst>
                <a:ext uri="{FF2B5EF4-FFF2-40B4-BE49-F238E27FC236}">
                  <a16:creationId xmlns:a16="http://schemas.microsoft.com/office/drawing/2014/main" id="{CC96A6C1-8506-D236-1756-79B882372D3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56503" y="4435475"/>
              <a:ext cx="107950" cy="9366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" name="Line 44">
              <a:extLst>
                <a:ext uri="{FF2B5EF4-FFF2-40B4-BE49-F238E27FC236}">
                  <a16:creationId xmlns:a16="http://schemas.microsoft.com/office/drawing/2014/main" id="{B309E90B-4A39-AE4C-C0CF-32195FD7D1D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746978" y="3098800"/>
              <a:ext cx="146050" cy="1066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" name="Text Box 45">
              <a:extLst>
                <a:ext uri="{FF2B5EF4-FFF2-40B4-BE49-F238E27FC236}">
                  <a16:creationId xmlns:a16="http://schemas.microsoft.com/office/drawing/2014/main" id="{1CADD7EF-7E50-2CD5-88CF-2A6303FF40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39328" y="5363540"/>
              <a:ext cx="1003300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en-US" sz="1600" b="0">
                  <a:latin typeface="Times New Roman" panose="02020603050405020304" pitchFamily="18" charset="0"/>
                </a:rPr>
                <a:t>Loss cone</a:t>
              </a:r>
            </a:p>
          </p:txBody>
        </p:sp>
        <p:sp>
          <p:nvSpPr>
            <p:cNvPr id="99" name="Line 46">
              <a:extLst>
                <a:ext uri="{FF2B5EF4-FFF2-40B4-BE49-F238E27FC236}">
                  <a16:creationId xmlns:a16="http://schemas.microsoft.com/office/drawing/2014/main" id="{FF8C68C2-8B02-907A-51EC-E4FD34BEA32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415566" y="5090490"/>
              <a:ext cx="371475" cy="330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8C3EC38C-C8C7-83D2-DAE1-F051C98537F5}"/>
                </a:ext>
              </a:extLst>
            </p:cNvPr>
            <p:cNvSpPr txBox="1"/>
            <p:nvPr/>
          </p:nvSpPr>
          <p:spPr>
            <a:xfrm>
              <a:off x="1541114" y="4705564"/>
              <a:ext cx="34496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✻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D7072A28-26D5-1960-3373-A44BBDF2C8EE}"/>
                </a:ext>
              </a:extLst>
            </p:cNvPr>
            <p:cNvSpPr txBox="1"/>
            <p:nvPr/>
          </p:nvSpPr>
          <p:spPr>
            <a:xfrm>
              <a:off x="1795430" y="3468118"/>
              <a:ext cx="4587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en-US" baseline="-25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72EFABA9-E18C-0C85-D15E-799E22F00E07}"/>
                </a:ext>
              </a:extLst>
            </p:cNvPr>
            <p:cNvSpPr txBox="1"/>
            <p:nvPr/>
          </p:nvSpPr>
          <p:spPr>
            <a:xfrm>
              <a:off x="1762898" y="4719848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en-US" baseline="-25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is</a:t>
              </a:r>
            </a:p>
          </p:txBody>
        </p:sp>
        <p:sp>
          <p:nvSpPr>
            <p:cNvPr id="103" name="Text Box 39">
              <a:extLst>
                <a:ext uri="{FF2B5EF4-FFF2-40B4-BE49-F238E27FC236}">
                  <a16:creationId xmlns:a16="http://schemas.microsoft.com/office/drawing/2014/main" id="{D8F59C68-26D1-6F8E-FC22-1CB1C9D77A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96633" y="5021619"/>
              <a:ext cx="461986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en-US" sz="2000" b="0" dirty="0">
                  <a:latin typeface="Times New Roman" panose="02020603050405020304" pitchFamily="18" charset="0"/>
                </a:rPr>
                <a:t>α</a:t>
              </a:r>
              <a:r>
                <a:rPr lang="fr-FR" altLang="en-US" sz="2000" b="0" baseline="-25000" dirty="0" err="1">
                  <a:latin typeface="Times New Roman" panose="02020603050405020304" pitchFamily="18" charset="0"/>
                </a:rPr>
                <a:t>cs</a:t>
              </a:r>
              <a:endParaRPr lang="fr-FR" altLang="en-US" sz="2000" b="0" dirty="0">
                <a:latin typeface="Times New Roman" panose="02020603050405020304" pitchFamily="18" charset="0"/>
              </a:endParaRPr>
            </a:p>
          </p:txBody>
        </p: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4CFE6D01-BE6A-281E-43C3-C2A8414B7F82}"/>
                </a:ext>
              </a:extLst>
            </p:cNvPr>
            <p:cNvGrpSpPr/>
            <p:nvPr/>
          </p:nvGrpSpPr>
          <p:grpSpPr>
            <a:xfrm>
              <a:off x="4697816" y="4271955"/>
              <a:ext cx="1005840" cy="806715"/>
              <a:chOff x="8797197" y="1857537"/>
              <a:chExt cx="1005840" cy="806715"/>
            </a:xfrm>
          </p:grpSpPr>
          <p:sp>
            <p:nvSpPr>
              <p:cNvPr id="105" name="Oval 14">
                <a:extLst>
                  <a:ext uri="{FF2B5EF4-FFF2-40B4-BE49-F238E27FC236}">
                    <a16:creationId xmlns:a16="http://schemas.microsoft.com/office/drawing/2014/main" id="{816956D1-534D-478B-856E-5D337EF62B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97197" y="2341196"/>
                <a:ext cx="1005840" cy="323056"/>
              </a:xfrm>
              <a:prstGeom prst="ellipse">
                <a:avLst/>
              </a:prstGeom>
              <a:gradFill rotWithShape="0">
                <a:gsLst>
                  <a:gs pos="0">
                    <a:srgbClr val="FF9933"/>
                  </a:gs>
                  <a:gs pos="50000">
                    <a:srgbClr val="FF9933">
                      <a:gamma/>
                      <a:tint val="18039"/>
                      <a:invGamma/>
                    </a:srgbClr>
                  </a:gs>
                  <a:gs pos="100000">
                    <a:srgbClr val="FF9933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 type="none" w="lg" len="lg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" name="AutoShape 15">
                <a:extLst>
                  <a:ext uri="{FF2B5EF4-FFF2-40B4-BE49-F238E27FC236}">
                    <a16:creationId xmlns:a16="http://schemas.microsoft.com/office/drawing/2014/main" id="{C28FAFF0-437E-D439-1539-E0B8270708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97197" y="1857537"/>
                <a:ext cx="1005840" cy="646110"/>
              </a:xfrm>
              <a:prstGeom prst="triangle">
                <a:avLst>
                  <a:gd name="adj" fmla="val 50000"/>
                </a:avLst>
              </a:prstGeom>
              <a:gradFill rotWithShape="0">
                <a:gsLst>
                  <a:gs pos="0">
                    <a:srgbClr val="FF9933"/>
                  </a:gs>
                  <a:gs pos="50000">
                    <a:srgbClr val="FF9933">
                      <a:gamma/>
                      <a:tint val="18039"/>
                      <a:invGamma/>
                    </a:srgbClr>
                  </a:gs>
                  <a:gs pos="100000">
                    <a:srgbClr val="FF9933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 type="none" w="lg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" name="Line 18">
                <a:extLst>
                  <a:ext uri="{FF2B5EF4-FFF2-40B4-BE49-F238E27FC236}">
                    <a16:creationId xmlns:a16="http://schemas.microsoft.com/office/drawing/2014/main" id="{6D6D1A75-CC7A-B9A8-558E-FE7DC4E390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08387" y="1885192"/>
                <a:ext cx="494650" cy="61845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non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" name="Line 19">
                <a:extLst>
                  <a:ext uri="{FF2B5EF4-FFF2-40B4-BE49-F238E27FC236}">
                    <a16:creationId xmlns:a16="http://schemas.microsoft.com/office/drawing/2014/main" id="{271F216C-6D2E-7269-D26A-0261740634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8797197" y="1885192"/>
                <a:ext cx="511190" cy="61845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non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0138B08B-E520-DACB-2669-920E6994AAA8}"/>
                  </a:ext>
                </a:extLst>
              </p:cNvPr>
              <p:cNvSpPr txBox="1"/>
              <p:nvPr/>
            </p:nvSpPr>
            <p:spPr>
              <a:xfrm>
                <a:off x="7017257" y="2331523"/>
                <a:ext cx="1869890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dirty="0">
                    <a:latin typeface="Cambria Math" panose="02040503050406030204" pitchFamily="18" charset="0"/>
                  </a:rPr>
                  <a:t>Find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and</m:t>
                    </m:r>
                  </m:oMath>
                </a14:m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2000" dirty="0">
                    <a:latin typeface="Cambria Math" panose="02040503050406030204" pitchFamily="18" charset="0"/>
                  </a:rPr>
                  <a:t>:</a:t>
                </a:r>
              </a:p>
            </p:txBody>
          </p:sp>
        </mc:Choice>
        <mc:Fallback xmlns=""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0138B08B-E520-DACB-2669-920E6994AA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7257" y="2331523"/>
                <a:ext cx="1869890" cy="307777"/>
              </a:xfrm>
              <a:prstGeom prst="rect">
                <a:avLst/>
              </a:prstGeom>
              <a:blipFill>
                <a:blip r:embed="rId8"/>
                <a:stretch>
                  <a:fillRect l="-8108" t="-24000" r="-8108" b="-4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434D9B69-F047-36BF-5432-C633ED381FE9}"/>
                  </a:ext>
                </a:extLst>
              </p:cNvPr>
              <p:cNvSpPr txBox="1"/>
              <p:nvPr/>
            </p:nvSpPr>
            <p:spPr>
              <a:xfrm>
                <a:off x="8834066" y="2771602"/>
                <a:ext cx="2167854" cy="90935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⟶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sin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𝑐𝑛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𝑒𝑞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434D9B69-F047-36BF-5432-C633ED381F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4066" y="2771602"/>
                <a:ext cx="2167854" cy="909352"/>
              </a:xfrm>
              <a:prstGeom prst="rect">
                <a:avLst/>
              </a:prstGeom>
              <a:blipFill>
                <a:blip r:embed="rId9"/>
                <a:stretch>
                  <a:fillRect l="-2326" r="-1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25E3DDB8-D694-C163-5E80-2D8610FAEC54}"/>
                  </a:ext>
                </a:extLst>
              </p:cNvPr>
              <p:cNvSpPr txBox="1"/>
              <p:nvPr/>
            </p:nvSpPr>
            <p:spPr>
              <a:xfrm>
                <a:off x="7036097" y="2905164"/>
                <a:ext cx="1627081" cy="70333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𝑐𝑛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𝑒𝑞</m:t>
                              </m:r>
                            </m:sub>
                          </m:sSub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25E3DDB8-D694-C163-5E80-2D8610FAEC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6097" y="2905164"/>
                <a:ext cx="1627081" cy="703334"/>
              </a:xfrm>
              <a:prstGeom prst="rect">
                <a:avLst/>
              </a:prstGeom>
              <a:blipFill>
                <a:blip r:embed="rId10"/>
                <a:stretch>
                  <a:fillRect l="-769" b="-70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EC9AAADC-65A6-96D8-8080-E57F4046CAE0}"/>
                  </a:ext>
                </a:extLst>
              </p:cNvPr>
              <p:cNvSpPr txBox="1"/>
              <p:nvPr/>
            </p:nvSpPr>
            <p:spPr>
              <a:xfrm>
                <a:off x="8852904" y="3871580"/>
                <a:ext cx="2149016" cy="90935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⟶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sin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𝑐𝑠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𝑒𝑞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EC9AAADC-65A6-96D8-8080-E57F4046CA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2904" y="3871580"/>
                <a:ext cx="2149016" cy="909352"/>
              </a:xfrm>
              <a:prstGeom prst="rect">
                <a:avLst/>
              </a:prstGeom>
              <a:blipFill>
                <a:blip r:embed="rId11"/>
                <a:stretch>
                  <a:fillRect l="-1754" r="-11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83A62F45-8C32-F0EA-CFD2-1FFD2F10BC94}"/>
                  </a:ext>
                </a:extLst>
              </p:cNvPr>
              <p:cNvSpPr txBox="1"/>
              <p:nvPr/>
            </p:nvSpPr>
            <p:spPr>
              <a:xfrm>
                <a:off x="7054935" y="4005142"/>
                <a:ext cx="1627081" cy="70333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𝑐𝑠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𝑒𝑞</m:t>
                              </m:r>
                            </m:sub>
                          </m:sSub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𝑖𝑠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83A62F45-8C32-F0EA-CFD2-1FFD2F10BC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935" y="4005142"/>
                <a:ext cx="1627081" cy="703334"/>
              </a:xfrm>
              <a:prstGeom prst="rect">
                <a:avLst/>
              </a:prstGeom>
              <a:blipFill>
                <a:blip r:embed="rId12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10E18ECF-FF16-9270-71AD-F3B315788E5C}"/>
                  </a:ext>
                </a:extLst>
              </p:cNvPr>
              <p:cNvSpPr txBox="1"/>
              <p:nvPr/>
            </p:nvSpPr>
            <p:spPr>
              <a:xfrm>
                <a:off x="4521602" y="5833507"/>
                <a:ext cx="107959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𝑖𝑠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𝑖𝑛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10E18ECF-FF16-9270-71AD-F3B315788E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1602" y="5833507"/>
                <a:ext cx="1079591" cy="307777"/>
              </a:xfrm>
              <a:prstGeom prst="rect">
                <a:avLst/>
              </a:prstGeom>
              <a:blipFill>
                <a:blip r:embed="rId13"/>
                <a:stretch>
                  <a:fillRect l="-5814" r="-1163" b="-1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614667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077839A4-521E-E649-9C46-3CE7508F5193}"/>
              </a:ext>
            </a:extLst>
          </p:cNvPr>
          <p:cNvSpPr txBox="1">
            <a:spLocks noChangeArrowheads="1"/>
          </p:cNvSpPr>
          <p:nvPr/>
        </p:nvSpPr>
        <p:spPr>
          <a:xfrm>
            <a:off x="259086" y="98324"/>
            <a:ext cx="10589498" cy="7805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0647FF"/>
                </a:solidFill>
                <a:latin typeface="+mn-lt"/>
                <a:ea typeface="ヒラギノ明朝 ProN W3" charset="0"/>
                <a:cs typeface="Times New Roman"/>
                <a:sym typeface="Century Gothic" charset="0"/>
              </a:rPr>
              <a:t>		North-South Asymmetry in Precipitation with IGRF</a:t>
            </a:r>
            <a:endParaRPr lang="en-US" sz="3200" dirty="0">
              <a:solidFill>
                <a:srgbClr val="0647FF"/>
              </a:solidFill>
              <a:latin typeface="+mn-lt"/>
              <a:ea typeface="ヒラギノ明朝 ProN W3" charset="0"/>
              <a:cs typeface="Times New Roman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0987528-471D-C842-8EED-952192B3A204}"/>
              </a:ext>
            </a:extLst>
          </p:cNvPr>
          <p:cNvCxnSpPr/>
          <p:nvPr/>
        </p:nvCxnSpPr>
        <p:spPr>
          <a:xfrm>
            <a:off x="125835" y="796954"/>
            <a:ext cx="11878811" cy="66533"/>
          </a:xfrm>
          <a:prstGeom prst="line">
            <a:avLst/>
          </a:prstGeom>
          <a:ln w="28575" cmpd="sng">
            <a:solidFill>
              <a:srgbClr val="6A00C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9" name="Picture 38" descr="Nasa-logo.gif">
            <a:extLst>
              <a:ext uri="{FF2B5EF4-FFF2-40B4-BE49-F238E27FC236}">
                <a16:creationId xmlns:a16="http://schemas.microsoft.com/office/drawing/2014/main" id="{65D72E9C-A790-3A47-B222-C4C56E9CD9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70" y="33558"/>
            <a:ext cx="873153" cy="747551"/>
          </a:xfrm>
          <a:prstGeom prst="rect">
            <a:avLst/>
          </a:prstGeom>
        </p:spPr>
      </p:pic>
      <p:pic>
        <p:nvPicPr>
          <p:cNvPr id="36" name="Picture 35" descr="A picture containing text&#10;&#10;Description automatically generated">
            <a:extLst>
              <a:ext uri="{FF2B5EF4-FFF2-40B4-BE49-F238E27FC236}">
                <a16:creationId xmlns:a16="http://schemas.microsoft.com/office/drawing/2014/main" id="{1EA8E023-3DB0-D84F-BAAA-988CB051BA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2285" y="34332"/>
            <a:ext cx="859536" cy="784138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BE3B9AB-3E72-E744-2377-001834C076C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741" t="28823" r="9294" b="23976"/>
          <a:stretch/>
        </p:blipFill>
        <p:spPr>
          <a:xfrm>
            <a:off x="375177" y="1108035"/>
            <a:ext cx="5712310" cy="2775474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DE48817C-BB29-AEEB-04C6-371BFE92D69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729" t="28641" r="11412" b="24158"/>
          <a:stretch/>
        </p:blipFill>
        <p:spPr>
          <a:xfrm>
            <a:off x="469746" y="3937971"/>
            <a:ext cx="5475643" cy="2775475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A721420E-46F3-084F-8865-0CA68E40775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153" t="29007" r="12259" b="25256"/>
          <a:stretch/>
        </p:blipFill>
        <p:spPr>
          <a:xfrm>
            <a:off x="6067319" y="1118792"/>
            <a:ext cx="5378824" cy="2689412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FB8EDD11-F700-1C43-012C-7764DFD8934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5953" t="54262" r="16635" b="22512"/>
          <a:stretch/>
        </p:blipFill>
        <p:spPr>
          <a:xfrm>
            <a:off x="5798372" y="4271328"/>
            <a:ext cx="4895603" cy="2345296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84183864-05B1-4713-0A89-86CF2EE93823}"/>
              </a:ext>
            </a:extLst>
          </p:cNvPr>
          <p:cNvSpPr txBox="1"/>
          <p:nvPr/>
        </p:nvSpPr>
        <p:spPr>
          <a:xfrm>
            <a:off x="7799304" y="6379282"/>
            <a:ext cx="16462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7-9 October 2012</a:t>
            </a:r>
          </a:p>
        </p:txBody>
      </p:sp>
    </p:spTree>
    <p:extLst>
      <p:ext uri="{BB962C8B-B14F-4D97-AF65-F5344CB8AC3E}">
        <p14:creationId xmlns:p14="http://schemas.microsoft.com/office/powerpoint/2010/main" val="2546021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0987528-471D-C842-8EED-952192B3A204}"/>
              </a:ext>
            </a:extLst>
          </p:cNvPr>
          <p:cNvCxnSpPr/>
          <p:nvPr/>
        </p:nvCxnSpPr>
        <p:spPr>
          <a:xfrm>
            <a:off x="125835" y="796954"/>
            <a:ext cx="11878811" cy="66533"/>
          </a:xfrm>
          <a:prstGeom prst="line">
            <a:avLst/>
          </a:prstGeom>
          <a:ln w="28575" cmpd="sng">
            <a:solidFill>
              <a:srgbClr val="6A00C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9" name="Picture 38" descr="Nasa-logo.gif">
            <a:extLst>
              <a:ext uri="{FF2B5EF4-FFF2-40B4-BE49-F238E27FC236}">
                <a16:creationId xmlns:a16="http://schemas.microsoft.com/office/drawing/2014/main" id="{65D72E9C-A790-3A47-B222-C4C56E9CD9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70" y="33558"/>
            <a:ext cx="873153" cy="747551"/>
          </a:xfrm>
          <a:prstGeom prst="rect">
            <a:avLst/>
          </a:prstGeom>
        </p:spPr>
      </p:pic>
      <p:pic>
        <p:nvPicPr>
          <p:cNvPr id="36" name="Picture 35" descr="A picture containing text&#10;&#10;Description automatically generated">
            <a:extLst>
              <a:ext uri="{FF2B5EF4-FFF2-40B4-BE49-F238E27FC236}">
                <a16:creationId xmlns:a16="http://schemas.microsoft.com/office/drawing/2014/main" id="{1EA8E023-3DB0-D84F-BAAA-988CB051BA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2285" y="34332"/>
            <a:ext cx="859536" cy="784138"/>
          </a:xfrm>
          <a:prstGeom prst="rect">
            <a:avLst/>
          </a:prstGeom>
        </p:spPr>
      </p:pic>
      <p:pic>
        <p:nvPicPr>
          <p:cNvPr id="11" name="Picture 10" descr="Chart, line chart, histogram&#10;&#10;Description automatically generated">
            <a:extLst>
              <a:ext uri="{FF2B5EF4-FFF2-40B4-BE49-F238E27FC236}">
                <a16:creationId xmlns:a16="http://schemas.microsoft.com/office/drawing/2014/main" id="{215B07D0-C2FE-6284-0326-39CA1C943C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3458" y="4412262"/>
            <a:ext cx="4622800" cy="2184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F9BD0AC-9EFF-D32E-12E3-28040BD1E4AA}"/>
              </a:ext>
            </a:extLst>
          </p:cNvPr>
          <p:cNvSpPr txBox="1"/>
          <p:nvPr/>
        </p:nvSpPr>
        <p:spPr>
          <a:xfrm>
            <a:off x="7799304" y="6379282"/>
            <a:ext cx="16462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7-9 October 2012</a:t>
            </a:r>
          </a:p>
        </p:txBody>
      </p:sp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0E666897-A732-4546-FCE8-42415FF74E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259" y="1117581"/>
            <a:ext cx="5245100" cy="2794000"/>
          </a:xfrm>
          <a:prstGeom prst="rect">
            <a:avLst/>
          </a:prstGeom>
        </p:spPr>
      </p:pic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F6B176F1-298B-ADF7-9DAD-98CF034949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2666" y="3950466"/>
            <a:ext cx="5334000" cy="27178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7297B34-FDAF-0372-C0CC-FCB6AE951649}"/>
              </a:ext>
            </a:extLst>
          </p:cNvPr>
          <p:cNvSpPr txBox="1"/>
          <p:nvPr/>
        </p:nvSpPr>
        <p:spPr>
          <a:xfrm>
            <a:off x="570153" y="1108038"/>
            <a:ext cx="619080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IGRF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173F33A-3ECA-6D31-06ED-F34846803FD8}"/>
              </a:ext>
            </a:extLst>
          </p:cNvPr>
          <p:cNvSpPr txBox="1"/>
          <p:nvPr/>
        </p:nvSpPr>
        <p:spPr>
          <a:xfrm>
            <a:off x="399820" y="3928340"/>
            <a:ext cx="792205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Dipole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05483D8-9A4E-2684-3F51-138F80F00B27}"/>
              </a:ext>
            </a:extLst>
          </p:cNvPr>
          <p:cNvSpPr txBox="1"/>
          <p:nvPr/>
        </p:nvSpPr>
        <p:spPr>
          <a:xfrm>
            <a:off x="6499393" y="2532857"/>
            <a:ext cx="4097623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The simulated N-S asymmetries cannot be reproduced with dipole internal field.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5F237CB-C22F-F58F-81D7-0D09B7CC8853}"/>
              </a:ext>
            </a:extLst>
          </p:cNvPr>
          <p:cNvCxnSpPr>
            <a:cxnSpLocks/>
          </p:cNvCxnSpPr>
          <p:nvPr/>
        </p:nvCxnSpPr>
        <p:spPr>
          <a:xfrm flipH="1">
            <a:off x="5185186" y="3712225"/>
            <a:ext cx="1303449" cy="585447"/>
          </a:xfrm>
          <a:prstGeom prst="straightConnector1">
            <a:avLst/>
          </a:prstGeom>
          <a:ln w="19050">
            <a:solidFill>
              <a:srgbClr val="C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">
            <a:extLst>
              <a:ext uri="{FF2B5EF4-FFF2-40B4-BE49-F238E27FC236}">
                <a16:creationId xmlns:a16="http://schemas.microsoft.com/office/drawing/2014/main" id="{DD972EA2-F74A-4276-B44E-B2724C5174B8}"/>
              </a:ext>
            </a:extLst>
          </p:cNvPr>
          <p:cNvSpPr txBox="1">
            <a:spLocks noChangeArrowheads="1"/>
          </p:cNvSpPr>
          <p:nvPr/>
        </p:nvSpPr>
        <p:spPr>
          <a:xfrm>
            <a:off x="259086" y="98324"/>
            <a:ext cx="10589498" cy="7805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0647FF"/>
                </a:solidFill>
                <a:latin typeface="+mn-lt"/>
                <a:ea typeface="ヒラギノ明朝 ProN W3" charset="0"/>
                <a:cs typeface="Times New Roman"/>
                <a:sym typeface="Century Gothic" charset="0"/>
              </a:rPr>
              <a:t>		North-South Asymmetry in Precipitation with IGRF</a:t>
            </a:r>
            <a:endParaRPr lang="en-US" sz="3200" dirty="0">
              <a:solidFill>
                <a:srgbClr val="0647FF"/>
              </a:solidFill>
              <a:latin typeface="+mn-lt"/>
              <a:ea typeface="ヒラギノ明朝 ProN W3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840117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1">
            <a:extLst>
              <a:ext uri="{FF2B5EF4-FFF2-40B4-BE49-F238E27FC236}">
                <a16:creationId xmlns:a16="http://schemas.microsoft.com/office/drawing/2014/main" id="{BF4DD5C5-4EDA-ED91-3F41-0DC1E438C82E}"/>
              </a:ext>
            </a:extLst>
          </p:cNvPr>
          <p:cNvSpPr txBox="1">
            <a:spLocks noChangeArrowheads="1"/>
          </p:cNvSpPr>
          <p:nvPr/>
        </p:nvSpPr>
        <p:spPr>
          <a:xfrm>
            <a:off x="453558" y="98324"/>
            <a:ext cx="10589498" cy="7805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rgbClr val="0647FF"/>
                </a:solidFill>
                <a:latin typeface="+mn-lt"/>
                <a:ea typeface="ヒラギノ明朝 ProN W3" charset="0"/>
                <a:cs typeface="Times New Roman"/>
                <a:sym typeface="Century Gothic" charset="0"/>
              </a:rPr>
              <a:t>		Recent Focus: CIMI Coupled with Ionosphere Models</a:t>
            </a:r>
            <a:endParaRPr lang="en-US" sz="3600" dirty="0">
              <a:solidFill>
                <a:srgbClr val="0647FF"/>
              </a:solidFill>
              <a:latin typeface="+mn-lt"/>
              <a:ea typeface="ヒラギノ明朝 ProN W3" charset="0"/>
              <a:cs typeface="Times New Roman"/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B3BE73CF-DB36-161D-4849-CF42997B6C79}"/>
              </a:ext>
            </a:extLst>
          </p:cNvPr>
          <p:cNvCxnSpPr/>
          <p:nvPr/>
        </p:nvCxnSpPr>
        <p:spPr>
          <a:xfrm>
            <a:off x="125835" y="796954"/>
            <a:ext cx="11878811" cy="66533"/>
          </a:xfrm>
          <a:prstGeom prst="line">
            <a:avLst/>
          </a:prstGeom>
          <a:ln w="28575" cmpd="sng">
            <a:solidFill>
              <a:srgbClr val="6A00C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3" name="Picture 42" descr="Nasa-logo.gif">
            <a:extLst>
              <a:ext uri="{FF2B5EF4-FFF2-40B4-BE49-F238E27FC236}">
                <a16:creationId xmlns:a16="http://schemas.microsoft.com/office/drawing/2014/main" id="{6B91CBE9-0480-19E9-C98F-E9E9F52C2B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70" y="33558"/>
            <a:ext cx="873153" cy="747551"/>
          </a:xfrm>
          <a:prstGeom prst="rect">
            <a:avLst/>
          </a:prstGeom>
        </p:spPr>
      </p:pic>
      <p:pic>
        <p:nvPicPr>
          <p:cNvPr id="44" name="Picture 43" descr="A picture containing text&#10;&#10;Description automatically generated">
            <a:extLst>
              <a:ext uri="{FF2B5EF4-FFF2-40B4-BE49-F238E27FC236}">
                <a16:creationId xmlns:a16="http://schemas.microsoft.com/office/drawing/2014/main" id="{8AC44BB7-9A32-7262-6B9D-CDE5770FA4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2285" y="34332"/>
            <a:ext cx="859536" cy="784138"/>
          </a:xfrm>
          <a:prstGeom prst="rect">
            <a:avLst/>
          </a:prstGeom>
        </p:spPr>
      </p:pic>
      <p:sp>
        <p:nvSpPr>
          <p:cNvPr id="124" name="TextBox 123">
            <a:extLst>
              <a:ext uri="{FF2B5EF4-FFF2-40B4-BE49-F238E27FC236}">
                <a16:creationId xmlns:a16="http://schemas.microsoft.com/office/drawing/2014/main" id="{51A7447E-09BE-0A58-D4AA-DC736355F8DC}"/>
              </a:ext>
            </a:extLst>
          </p:cNvPr>
          <p:cNvSpPr txBox="1"/>
          <p:nvPr/>
        </p:nvSpPr>
        <p:spPr>
          <a:xfrm>
            <a:off x="2087303" y="2186612"/>
            <a:ext cx="2866661" cy="296412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43CA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400" b="1" dirty="0">
              <a:solidFill>
                <a:srgbClr val="0043CA"/>
              </a:solidFill>
            </a:endParaRPr>
          </a:p>
          <a:p>
            <a:pPr algn="ctr"/>
            <a:endParaRPr lang="en-US" sz="2400" b="1" dirty="0">
              <a:solidFill>
                <a:srgbClr val="0043CA"/>
              </a:solidFill>
            </a:endParaRPr>
          </a:p>
          <a:p>
            <a:pPr algn="ctr"/>
            <a:endParaRPr lang="en-US" sz="2400" b="1" dirty="0">
              <a:solidFill>
                <a:srgbClr val="0043CA"/>
              </a:solidFill>
            </a:endParaRPr>
          </a:p>
          <a:p>
            <a:pPr algn="ctr"/>
            <a:r>
              <a:rPr lang="en-US" sz="4000" dirty="0">
                <a:solidFill>
                  <a:srgbClr val="0043CA"/>
                </a:solidFill>
              </a:rPr>
              <a:t>CIMI</a:t>
            </a:r>
          </a:p>
          <a:p>
            <a:pPr algn="ctr"/>
            <a:endParaRPr lang="en-US" sz="2400" b="1" dirty="0">
              <a:solidFill>
                <a:srgbClr val="0043CA"/>
              </a:solidFill>
            </a:endParaRPr>
          </a:p>
          <a:p>
            <a:pPr algn="ctr"/>
            <a:endParaRPr lang="en-US" sz="2400" b="1" dirty="0">
              <a:solidFill>
                <a:srgbClr val="0043CA"/>
              </a:solidFill>
            </a:endParaRPr>
          </a:p>
          <a:p>
            <a:pPr algn="ctr"/>
            <a:endParaRPr lang="en-US" sz="2400" b="1" dirty="0">
              <a:solidFill>
                <a:srgbClr val="0043CA"/>
              </a:solidFill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2EAE05B0-DE53-DEAC-E733-BD853FCDB273}"/>
              </a:ext>
            </a:extLst>
          </p:cNvPr>
          <p:cNvSpPr txBox="1"/>
          <p:nvPr/>
        </p:nvSpPr>
        <p:spPr>
          <a:xfrm>
            <a:off x="7226298" y="2142275"/>
            <a:ext cx="2670062" cy="30367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000" b="1" dirty="0">
              <a:solidFill>
                <a:srgbClr val="C00000"/>
              </a:solidFill>
            </a:endParaRPr>
          </a:p>
          <a:p>
            <a:pPr algn="ctr">
              <a:spcBef>
                <a:spcPts val="700"/>
              </a:spcBef>
            </a:pPr>
            <a:r>
              <a:rPr lang="en-US" sz="3200" dirty="0">
                <a:solidFill>
                  <a:srgbClr val="C00000"/>
                </a:solidFill>
              </a:rPr>
              <a:t>SAMI3</a:t>
            </a:r>
          </a:p>
          <a:p>
            <a:pPr algn="ctr">
              <a:spcBef>
                <a:spcPts val="700"/>
              </a:spcBef>
            </a:pPr>
            <a:r>
              <a:rPr lang="en-US" sz="3200" dirty="0">
                <a:solidFill>
                  <a:srgbClr val="C00000"/>
                </a:solidFill>
              </a:rPr>
              <a:t>IPE</a:t>
            </a:r>
          </a:p>
          <a:p>
            <a:pPr algn="ctr">
              <a:spcBef>
                <a:spcPts val="700"/>
              </a:spcBef>
            </a:pPr>
            <a:r>
              <a:rPr lang="en-US" sz="3200" dirty="0">
                <a:solidFill>
                  <a:srgbClr val="C00000"/>
                </a:solidFill>
              </a:rPr>
              <a:t>TIEGCM</a:t>
            </a:r>
          </a:p>
          <a:p>
            <a:pPr algn="ctr">
              <a:spcBef>
                <a:spcPts val="700"/>
              </a:spcBef>
            </a:pPr>
            <a:r>
              <a:rPr lang="en-US" sz="3200" dirty="0">
                <a:solidFill>
                  <a:srgbClr val="C00000"/>
                </a:solidFill>
              </a:rPr>
              <a:t>GITM</a:t>
            </a:r>
          </a:p>
          <a:p>
            <a:pPr algn="ctr"/>
            <a:endParaRPr lang="en-US" sz="2000" b="1" dirty="0">
              <a:solidFill>
                <a:srgbClr val="C00000"/>
              </a:solidFill>
            </a:endParaRPr>
          </a:p>
        </p:txBody>
      </p:sp>
      <p:cxnSp>
        <p:nvCxnSpPr>
          <p:cNvPr id="138" name="Straight Arrow Connector 137">
            <a:extLst>
              <a:ext uri="{FF2B5EF4-FFF2-40B4-BE49-F238E27FC236}">
                <a16:creationId xmlns:a16="http://schemas.microsoft.com/office/drawing/2014/main" id="{6AA6368D-497F-E466-F0D7-026C42234AE2}"/>
              </a:ext>
            </a:extLst>
          </p:cNvPr>
          <p:cNvCxnSpPr>
            <a:cxnSpLocks/>
          </p:cNvCxnSpPr>
          <p:nvPr/>
        </p:nvCxnSpPr>
        <p:spPr>
          <a:xfrm>
            <a:off x="4969927" y="4746353"/>
            <a:ext cx="2286000" cy="0"/>
          </a:xfrm>
          <a:prstGeom prst="straightConnector1">
            <a:avLst/>
          </a:prstGeom>
          <a:ln w="28575">
            <a:solidFill>
              <a:srgbClr val="9437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03BE57C-82FD-E9EA-9E6D-66F2A9F2254E}"/>
              </a:ext>
            </a:extLst>
          </p:cNvPr>
          <p:cNvSpPr txBox="1"/>
          <p:nvPr/>
        </p:nvSpPr>
        <p:spPr>
          <a:xfrm>
            <a:off x="5101175" y="4236328"/>
            <a:ext cx="2038122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9437FF"/>
                </a:solidFill>
              </a:rPr>
              <a:t>Precipitation</a:t>
            </a:r>
          </a:p>
        </p:txBody>
      </p:sp>
      <p:cxnSp>
        <p:nvCxnSpPr>
          <p:cNvPr id="139" name="Straight Arrow Connector 138">
            <a:extLst>
              <a:ext uri="{FF2B5EF4-FFF2-40B4-BE49-F238E27FC236}">
                <a16:creationId xmlns:a16="http://schemas.microsoft.com/office/drawing/2014/main" id="{6B82979E-C74C-3773-15CC-55726D28A9A1}"/>
              </a:ext>
            </a:extLst>
          </p:cNvPr>
          <p:cNvCxnSpPr>
            <a:cxnSpLocks/>
          </p:cNvCxnSpPr>
          <p:nvPr/>
        </p:nvCxnSpPr>
        <p:spPr>
          <a:xfrm>
            <a:off x="4960279" y="3671835"/>
            <a:ext cx="2286000" cy="0"/>
          </a:xfrm>
          <a:prstGeom prst="straightConnector1">
            <a:avLst/>
          </a:prstGeom>
          <a:ln w="28575">
            <a:solidFill>
              <a:srgbClr val="9437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TextBox 139">
            <a:extLst>
              <a:ext uri="{FF2B5EF4-FFF2-40B4-BE49-F238E27FC236}">
                <a16:creationId xmlns:a16="http://schemas.microsoft.com/office/drawing/2014/main" id="{6BAC0979-97BF-CFDA-E383-71291CCAF696}"/>
              </a:ext>
            </a:extLst>
          </p:cNvPr>
          <p:cNvSpPr txBox="1"/>
          <p:nvPr/>
        </p:nvSpPr>
        <p:spPr>
          <a:xfrm>
            <a:off x="5892772" y="3196535"/>
            <a:ext cx="458780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9437FF"/>
                </a:solidFill>
                <a:latin typeface="Symbol" pitchFamily="2" charset="2"/>
              </a:rPr>
              <a:t>F</a:t>
            </a:r>
          </a:p>
        </p:txBody>
      </p:sp>
      <p:cxnSp>
        <p:nvCxnSpPr>
          <p:cNvPr id="141" name="Straight Arrow Connector 140">
            <a:extLst>
              <a:ext uri="{FF2B5EF4-FFF2-40B4-BE49-F238E27FC236}">
                <a16:creationId xmlns:a16="http://schemas.microsoft.com/office/drawing/2014/main" id="{858221DD-B54D-27D2-D27A-5161F59C6B7B}"/>
              </a:ext>
            </a:extLst>
          </p:cNvPr>
          <p:cNvCxnSpPr>
            <a:cxnSpLocks/>
          </p:cNvCxnSpPr>
          <p:nvPr/>
        </p:nvCxnSpPr>
        <p:spPr>
          <a:xfrm>
            <a:off x="4960279" y="2630110"/>
            <a:ext cx="2286000" cy="0"/>
          </a:xfrm>
          <a:prstGeom prst="straightConnector1">
            <a:avLst/>
          </a:prstGeom>
          <a:ln w="28575">
            <a:solidFill>
              <a:srgbClr val="9437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TextBox 141">
            <a:extLst>
              <a:ext uri="{FF2B5EF4-FFF2-40B4-BE49-F238E27FC236}">
                <a16:creationId xmlns:a16="http://schemas.microsoft.com/office/drawing/2014/main" id="{D6D24DB9-F413-CD40-86F5-7D613249BEE3}"/>
              </a:ext>
            </a:extLst>
          </p:cNvPr>
          <p:cNvSpPr txBox="1"/>
          <p:nvPr/>
        </p:nvSpPr>
        <p:spPr>
          <a:xfrm>
            <a:off x="5071779" y="2120085"/>
            <a:ext cx="2054473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9437FF"/>
                </a:solidFill>
              </a:rPr>
              <a:t>Heating Rate</a:t>
            </a:r>
          </a:p>
        </p:txBody>
      </p:sp>
    </p:spTree>
    <p:extLst>
      <p:ext uri="{BB962C8B-B14F-4D97-AF65-F5344CB8AC3E}">
        <p14:creationId xmlns:p14="http://schemas.microsoft.com/office/powerpoint/2010/main" val="42622888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1">
            <a:extLst>
              <a:ext uri="{FF2B5EF4-FFF2-40B4-BE49-F238E27FC236}">
                <a16:creationId xmlns:a16="http://schemas.microsoft.com/office/drawing/2014/main" id="{BF4DD5C5-4EDA-ED91-3F41-0DC1E438C82E}"/>
              </a:ext>
            </a:extLst>
          </p:cNvPr>
          <p:cNvSpPr txBox="1">
            <a:spLocks noChangeArrowheads="1"/>
          </p:cNvSpPr>
          <p:nvPr/>
        </p:nvSpPr>
        <p:spPr>
          <a:xfrm>
            <a:off x="270678" y="98324"/>
            <a:ext cx="10589498" cy="7805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0647FF"/>
                </a:solidFill>
                <a:latin typeface="+mn-lt"/>
                <a:ea typeface="ヒラギノ明朝 ProN W3" charset="0"/>
                <a:cs typeface="Times New Roman"/>
                <a:sym typeface="Century Gothic" charset="0"/>
              </a:rPr>
              <a:t>CIMI Coupled with IPE</a:t>
            </a:r>
            <a:endParaRPr lang="en-US" sz="3600" dirty="0">
              <a:solidFill>
                <a:srgbClr val="0647FF"/>
              </a:solidFill>
              <a:latin typeface="+mn-lt"/>
              <a:ea typeface="ヒラギノ明朝 ProN W3" charset="0"/>
              <a:cs typeface="Times New Roman"/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B3BE73CF-DB36-161D-4849-CF42997B6C79}"/>
              </a:ext>
            </a:extLst>
          </p:cNvPr>
          <p:cNvCxnSpPr/>
          <p:nvPr/>
        </p:nvCxnSpPr>
        <p:spPr>
          <a:xfrm>
            <a:off x="125835" y="796954"/>
            <a:ext cx="11878811" cy="66533"/>
          </a:xfrm>
          <a:prstGeom prst="line">
            <a:avLst/>
          </a:prstGeom>
          <a:ln w="28575" cmpd="sng">
            <a:solidFill>
              <a:srgbClr val="6A00C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3" name="Picture 42" descr="Nasa-logo.gif">
            <a:extLst>
              <a:ext uri="{FF2B5EF4-FFF2-40B4-BE49-F238E27FC236}">
                <a16:creationId xmlns:a16="http://schemas.microsoft.com/office/drawing/2014/main" id="{6B91CBE9-0480-19E9-C98F-E9E9F52C2B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70" y="33558"/>
            <a:ext cx="873153" cy="747551"/>
          </a:xfrm>
          <a:prstGeom prst="rect">
            <a:avLst/>
          </a:prstGeom>
        </p:spPr>
      </p:pic>
      <p:pic>
        <p:nvPicPr>
          <p:cNvPr id="44" name="Picture 43" descr="A picture containing text&#10;&#10;Description automatically generated">
            <a:extLst>
              <a:ext uri="{FF2B5EF4-FFF2-40B4-BE49-F238E27FC236}">
                <a16:creationId xmlns:a16="http://schemas.microsoft.com/office/drawing/2014/main" id="{8AC44BB7-9A32-7262-6B9D-CDE5770FA4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2285" y="34332"/>
            <a:ext cx="859536" cy="78413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D4C1426-7DEC-6CA9-007C-4C608F6CC8C6}"/>
              </a:ext>
            </a:extLst>
          </p:cNvPr>
          <p:cNvSpPr txBox="1"/>
          <p:nvPr/>
        </p:nvSpPr>
        <p:spPr>
          <a:xfrm>
            <a:off x="749993" y="1157912"/>
            <a:ext cx="2866661" cy="12618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43CA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b="1" dirty="0">
              <a:solidFill>
                <a:srgbClr val="0043CA"/>
              </a:solidFill>
            </a:endParaRPr>
          </a:p>
          <a:p>
            <a:pPr algn="ctr"/>
            <a:r>
              <a:rPr lang="en-US" sz="4000" dirty="0">
                <a:solidFill>
                  <a:srgbClr val="0043CA"/>
                </a:solidFill>
              </a:rPr>
              <a:t>CIMI</a:t>
            </a:r>
          </a:p>
          <a:p>
            <a:pPr algn="ctr"/>
            <a:endParaRPr lang="en-US" b="1" dirty="0">
              <a:solidFill>
                <a:srgbClr val="0043CA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70B59D7-CC8C-C9D9-60C0-936945627C3D}"/>
              </a:ext>
            </a:extLst>
          </p:cNvPr>
          <p:cNvSpPr txBox="1"/>
          <p:nvPr/>
        </p:nvSpPr>
        <p:spPr>
          <a:xfrm>
            <a:off x="5731564" y="1123623"/>
            <a:ext cx="3652466" cy="13234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</a:rPr>
              <a:t>IPE</a:t>
            </a:r>
          </a:p>
          <a:p>
            <a:pPr algn="ctr"/>
            <a:r>
              <a:rPr lang="en-US" sz="2400" dirty="0">
                <a:solidFill>
                  <a:srgbClr val="C00000"/>
                </a:solidFill>
              </a:rPr>
              <a:t>(Ionosphere Plasmasphere Electrodynamics)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101CA7E-19D7-31DA-71F8-2C82B15239EA}"/>
              </a:ext>
            </a:extLst>
          </p:cNvPr>
          <p:cNvCxnSpPr>
            <a:cxnSpLocks/>
          </p:cNvCxnSpPr>
          <p:nvPr/>
        </p:nvCxnSpPr>
        <p:spPr>
          <a:xfrm>
            <a:off x="3622969" y="1797315"/>
            <a:ext cx="2103120" cy="0"/>
          </a:xfrm>
          <a:prstGeom prst="straightConnector1">
            <a:avLst/>
          </a:prstGeom>
          <a:ln w="28575">
            <a:solidFill>
              <a:srgbClr val="9437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7055B3BF-34B9-390A-068E-1C5CCB7A5823}"/>
              </a:ext>
            </a:extLst>
          </p:cNvPr>
          <p:cNvSpPr txBox="1"/>
          <p:nvPr/>
        </p:nvSpPr>
        <p:spPr>
          <a:xfrm>
            <a:off x="4464022" y="1322015"/>
            <a:ext cx="458780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9437FF"/>
                </a:solidFill>
                <a:latin typeface="Symbol" pitchFamily="2" charset="2"/>
              </a:rPr>
              <a:t>F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1E3D430-5443-0170-7638-3D32EE04FC34}"/>
              </a:ext>
            </a:extLst>
          </p:cNvPr>
          <p:cNvGrpSpPr/>
          <p:nvPr/>
        </p:nvGrpSpPr>
        <p:grpSpPr>
          <a:xfrm>
            <a:off x="1130300" y="2821629"/>
            <a:ext cx="7242106" cy="3818239"/>
            <a:chOff x="1130300" y="2821629"/>
            <a:chExt cx="7242106" cy="3818239"/>
          </a:xfrm>
        </p:grpSpPr>
        <p:pic>
          <p:nvPicPr>
            <p:cNvPr id="3" name="Picture 2" descr="A picture containing text, electronics, screenshot&#10;&#10;Description automatically generated">
              <a:extLst>
                <a:ext uri="{FF2B5EF4-FFF2-40B4-BE49-F238E27FC236}">
                  <a16:creationId xmlns:a16="http://schemas.microsoft.com/office/drawing/2014/main" id="{658F2606-ED54-E130-1532-696383DF79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30300" y="2821629"/>
              <a:ext cx="7242106" cy="3818239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148141C-4F24-4FD3-ECF6-BAF9DB0ABE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07130" y="2853690"/>
              <a:ext cx="967740" cy="483870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06E6ADEB-3D33-14C8-E0EA-D3D8EC44D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51370" y="2853690"/>
              <a:ext cx="967740" cy="483870"/>
            </a:xfrm>
            <a:prstGeom prst="rect">
              <a:avLst/>
            </a:prstGeom>
          </p:spPr>
        </p:pic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BB4025B6-D319-1496-08D7-844F4D7E20A3}"/>
                </a:ext>
              </a:extLst>
            </p:cNvPr>
            <p:cNvCxnSpPr>
              <a:cxnSpLocks/>
            </p:cNvCxnSpPr>
            <p:nvPr/>
          </p:nvCxnSpPr>
          <p:spPr>
            <a:xfrm>
              <a:off x="6286500" y="4240530"/>
              <a:ext cx="153852" cy="311658"/>
            </a:xfrm>
            <a:prstGeom prst="straightConnector1">
              <a:avLst/>
            </a:prstGeom>
            <a:ln w="190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2762059-8060-D373-0C1A-61EF6CB9ADE2}"/>
                </a:ext>
              </a:extLst>
            </p:cNvPr>
            <p:cNvSpPr txBox="1"/>
            <p:nvPr/>
          </p:nvSpPr>
          <p:spPr>
            <a:xfrm>
              <a:off x="5646420" y="3920490"/>
              <a:ext cx="138275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C000"/>
                  </a:solidFill>
                </a:rPr>
                <a:t>strong erosion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3FC4BAE3-96D5-EA92-7A7B-A29D633E8155}"/>
              </a:ext>
            </a:extLst>
          </p:cNvPr>
          <p:cNvSpPr txBox="1"/>
          <p:nvPr/>
        </p:nvSpPr>
        <p:spPr>
          <a:xfrm>
            <a:off x="8523732" y="4015528"/>
            <a:ext cx="2254758" cy="1938992"/>
          </a:xfrm>
          <a:prstGeom prst="rect">
            <a:avLst/>
          </a:prstGeom>
          <a:solidFill>
            <a:srgbClr val="002060"/>
          </a:solidFill>
          <a:ln>
            <a:solidFill>
              <a:srgbClr val="9437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C000"/>
                </a:solidFill>
              </a:rPr>
              <a:t>IPE+CIMI-E produces stronger plasmasphere erosion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483AF9-CCAC-81EC-12C2-25EBDEED26A3}"/>
              </a:ext>
            </a:extLst>
          </p:cNvPr>
          <p:cNvSpPr txBox="1"/>
          <p:nvPr/>
        </p:nvSpPr>
        <p:spPr>
          <a:xfrm>
            <a:off x="8423910" y="6332220"/>
            <a:ext cx="3244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[Maruyama et al, in preparation]</a:t>
            </a:r>
          </a:p>
        </p:txBody>
      </p:sp>
    </p:spTree>
    <p:extLst>
      <p:ext uri="{BB962C8B-B14F-4D97-AF65-F5344CB8AC3E}">
        <p14:creationId xmlns:p14="http://schemas.microsoft.com/office/powerpoint/2010/main" val="20719276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 txBox="1">
            <a:spLocks noChangeArrowheads="1"/>
          </p:cNvSpPr>
          <p:nvPr/>
        </p:nvSpPr>
        <p:spPr>
          <a:xfrm>
            <a:off x="1687940" y="118756"/>
            <a:ext cx="8269370" cy="7876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0647FF"/>
                </a:solidFill>
                <a:latin typeface="+mn-lt"/>
                <a:ea typeface="ヒラギノ明朝 ProN W3" charset="0"/>
                <a:cs typeface="Times New Roman"/>
                <a:sym typeface="Century Gothic" charset="0"/>
              </a:rPr>
              <a:t>Summary</a:t>
            </a:r>
            <a:endParaRPr lang="en-US" sz="4000" dirty="0">
              <a:solidFill>
                <a:srgbClr val="0647FF"/>
              </a:solidFill>
              <a:latin typeface="+mn-lt"/>
              <a:ea typeface="ヒラギノ明朝 ProN W3" charset="0"/>
              <a:cs typeface="Times New Roman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25835" y="796954"/>
            <a:ext cx="11878811" cy="66533"/>
          </a:xfrm>
          <a:prstGeom prst="line">
            <a:avLst/>
          </a:prstGeom>
          <a:ln w="28575" cmpd="sng">
            <a:solidFill>
              <a:srgbClr val="6A00C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25835" y="846709"/>
            <a:ext cx="11878811" cy="82598"/>
          </a:xfrm>
          <a:prstGeom prst="line">
            <a:avLst/>
          </a:prstGeom>
          <a:ln w="19050" cmpd="sng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Nasa-logo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70" y="33558"/>
            <a:ext cx="873153" cy="747551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632564B0-F68B-8E74-812E-8381D93CCD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2285" y="34332"/>
            <a:ext cx="859536" cy="78413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F7E838F-5024-7D0F-45A7-24E75AA7B8D2}"/>
              </a:ext>
            </a:extLst>
          </p:cNvPr>
          <p:cNvSpPr txBox="1"/>
          <p:nvPr/>
        </p:nvSpPr>
        <p:spPr>
          <a:xfrm>
            <a:off x="545604" y="1062054"/>
            <a:ext cx="11558766" cy="566308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cs typeface="Times New Roman"/>
              </a:rPr>
              <a:t>CIMI Output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  <a:cs typeface="Times New Roman"/>
              </a:rPr>
              <a:t>Ring current, radiation belt fluxes &amp; pitch-angle distributions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  <a:cs typeface="Times New Roman"/>
              </a:rPr>
              <a:t>Energetic ion &amp; e- precipitation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  <a:cs typeface="Times New Roman"/>
              </a:rPr>
              <a:t>Plasmasphere density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  <a:cs typeface="Times New Roman"/>
              </a:rPr>
              <a:t>Region 2 currents &amp; convection potentials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7030A0"/>
                </a:solidFill>
                <a:cs typeface="Times New Roman"/>
              </a:rPr>
              <a:t>Total energy content, plasma wave growths, heating to the plasmasphere</a:t>
            </a:r>
          </a:p>
          <a:p>
            <a:r>
              <a:rPr lang="en-US" sz="3200" b="1" dirty="0">
                <a:solidFill>
                  <a:srgbClr val="9437FF"/>
                </a:solidFill>
                <a:cs typeface="Times New Roman"/>
              </a:rPr>
              <a:t>CIMI new capabilities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9437FF"/>
                </a:solidFill>
                <a:cs typeface="Times New Roman"/>
              </a:rPr>
              <a:t>Inclusion of a separate plasmasphere fluid in BATSRUS-CIMI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9437FF"/>
                </a:solidFill>
                <a:cs typeface="Times New Roman"/>
              </a:rPr>
              <a:t>Inclusion of IGRF &amp; N-S asymmetries</a:t>
            </a:r>
          </a:p>
          <a:p>
            <a:pPr>
              <a:spcBef>
                <a:spcPts val="600"/>
              </a:spcBef>
            </a:pPr>
            <a:r>
              <a:rPr lang="en-US" sz="3200" b="1" dirty="0">
                <a:solidFill>
                  <a:srgbClr val="9437FF"/>
                </a:solidFill>
                <a:cs typeface="Times New Roman"/>
              </a:rPr>
              <a:t>Recent focuses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9437FF"/>
                </a:solidFill>
                <a:cs typeface="Times New Roman"/>
              </a:rPr>
              <a:t>Coupling with ionosphere/thermosphere models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9437FF"/>
                </a:solidFill>
                <a:cs typeface="Times New Roman"/>
              </a:rPr>
              <a:t>Seeking open-source license for CIMI</a:t>
            </a:r>
            <a:r>
              <a:rPr lang="en-US" sz="3200" dirty="0">
                <a:solidFill>
                  <a:srgbClr val="9437FF"/>
                </a:solidFill>
                <a:cs typeface="Times New Roman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87526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077839A4-521E-E649-9C46-3CE7508F5193}"/>
              </a:ext>
            </a:extLst>
          </p:cNvPr>
          <p:cNvSpPr txBox="1">
            <a:spLocks noChangeArrowheads="1"/>
          </p:cNvSpPr>
          <p:nvPr/>
        </p:nvSpPr>
        <p:spPr>
          <a:xfrm>
            <a:off x="1706046" y="141616"/>
            <a:ext cx="8269370" cy="7876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647FF"/>
                </a:solidFill>
                <a:latin typeface="+mn-lt"/>
                <a:ea typeface="ヒラギノ明朝 ProN W3" charset="0"/>
                <a:cs typeface="Times New Roman"/>
                <a:sym typeface="Century Gothic" charset="0"/>
              </a:rPr>
              <a:t>Outline</a:t>
            </a:r>
            <a:endParaRPr lang="en-US" dirty="0">
              <a:solidFill>
                <a:srgbClr val="0647FF"/>
              </a:solidFill>
              <a:latin typeface="+mn-lt"/>
              <a:ea typeface="ヒラギノ明朝 ProN W3" charset="0"/>
              <a:cs typeface="Times New Roman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0987528-471D-C842-8EED-952192B3A204}"/>
              </a:ext>
            </a:extLst>
          </p:cNvPr>
          <p:cNvCxnSpPr/>
          <p:nvPr/>
        </p:nvCxnSpPr>
        <p:spPr>
          <a:xfrm>
            <a:off x="125835" y="796954"/>
            <a:ext cx="11878811" cy="66533"/>
          </a:xfrm>
          <a:prstGeom prst="line">
            <a:avLst/>
          </a:prstGeom>
          <a:ln w="28575" cmpd="sng">
            <a:solidFill>
              <a:srgbClr val="6A00C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8DD528B-F1C1-5844-ADD5-583BA1EFAA8A}"/>
              </a:ext>
            </a:extLst>
          </p:cNvPr>
          <p:cNvCxnSpPr/>
          <p:nvPr/>
        </p:nvCxnSpPr>
        <p:spPr>
          <a:xfrm>
            <a:off x="125835" y="846709"/>
            <a:ext cx="11878811" cy="82598"/>
          </a:xfrm>
          <a:prstGeom prst="line">
            <a:avLst/>
          </a:prstGeom>
          <a:ln w="19050" cmpd="sng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6FA511A-BC3B-BC40-B181-969EB0F3757E}"/>
              </a:ext>
            </a:extLst>
          </p:cNvPr>
          <p:cNvSpPr txBox="1"/>
          <p:nvPr/>
        </p:nvSpPr>
        <p:spPr>
          <a:xfrm>
            <a:off x="1025664" y="1816434"/>
            <a:ext cx="10642993" cy="34009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Arial"/>
              <a:buChar char="•"/>
            </a:pPr>
            <a:r>
              <a:rPr lang="en-US" sz="3200" dirty="0">
                <a:solidFill>
                  <a:srgbClr val="002060"/>
                </a:solidFill>
                <a:cs typeface="Times New Roman"/>
              </a:rPr>
              <a:t>The Comprehensive Inner Magnetosphere-Ionosphere (CIMI) Model</a:t>
            </a:r>
          </a:p>
          <a:p>
            <a:pPr marL="457200" indent="-4572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  <a:cs typeface="Times New Roman"/>
              </a:rPr>
              <a:t>CIMI output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  <a:cs typeface="Times New Roman"/>
              </a:rPr>
              <a:t>CIMI new capabilities, recent focuses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200" dirty="0">
                <a:solidFill>
                  <a:srgbClr val="002060"/>
                </a:solidFill>
                <a:cs typeface="Times New Roman"/>
              </a:rPr>
              <a:t>	</a:t>
            </a:r>
          </a:p>
        </p:txBody>
      </p:sp>
      <p:pic>
        <p:nvPicPr>
          <p:cNvPr id="9" name="Picture 8" descr="Nasa-logo.gif">
            <a:extLst>
              <a:ext uri="{FF2B5EF4-FFF2-40B4-BE49-F238E27FC236}">
                <a16:creationId xmlns:a16="http://schemas.microsoft.com/office/drawing/2014/main" id="{F1BA5296-0859-604C-BF53-21D4F7E5B3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70" y="33558"/>
            <a:ext cx="873153" cy="747551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CAAE5675-398F-37B1-98F5-47EBE123A8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2285" y="34332"/>
            <a:ext cx="859536" cy="784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6492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9F549E3-1022-6142-BF33-8A29DBFC9008}"/>
              </a:ext>
            </a:extLst>
          </p:cNvPr>
          <p:cNvSpPr/>
          <p:nvPr/>
        </p:nvSpPr>
        <p:spPr>
          <a:xfrm>
            <a:off x="9292713" y="1123293"/>
            <a:ext cx="2216998" cy="217599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52C1C5-7449-9540-95D2-3A86C69C91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79" b="34248"/>
          <a:stretch/>
        </p:blipFill>
        <p:spPr>
          <a:xfrm>
            <a:off x="3440305" y="4970343"/>
            <a:ext cx="2429343" cy="1852988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077839A4-521E-E649-9C46-3CE7508F5193}"/>
              </a:ext>
            </a:extLst>
          </p:cNvPr>
          <p:cNvSpPr txBox="1">
            <a:spLocks noChangeArrowheads="1"/>
          </p:cNvSpPr>
          <p:nvPr/>
        </p:nvSpPr>
        <p:spPr>
          <a:xfrm>
            <a:off x="698944" y="98324"/>
            <a:ext cx="10589498" cy="7805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647FF"/>
                </a:solidFill>
                <a:latin typeface="+mn-lt"/>
                <a:ea typeface="ヒラギノ明朝 ProN W3" charset="0"/>
                <a:cs typeface="Times New Roman"/>
                <a:sym typeface="Century Gothic" charset="0"/>
              </a:rPr>
              <a:t>Comprehensive Inner Magnetosphere-Ionosphere (CIMI) Model</a:t>
            </a:r>
            <a:endParaRPr lang="en-US" sz="2800" dirty="0">
              <a:solidFill>
                <a:srgbClr val="0647FF"/>
              </a:solidFill>
              <a:latin typeface="+mn-lt"/>
              <a:ea typeface="ヒラギノ明朝 ProN W3" charset="0"/>
              <a:cs typeface="Times New Roman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0987528-471D-C842-8EED-952192B3A204}"/>
              </a:ext>
            </a:extLst>
          </p:cNvPr>
          <p:cNvCxnSpPr/>
          <p:nvPr/>
        </p:nvCxnSpPr>
        <p:spPr>
          <a:xfrm>
            <a:off x="125835" y="796954"/>
            <a:ext cx="11878811" cy="66533"/>
          </a:xfrm>
          <a:prstGeom prst="line">
            <a:avLst/>
          </a:prstGeom>
          <a:ln w="28575" cmpd="sng">
            <a:solidFill>
              <a:srgbClr val="6A00C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8DD528B-F1C1-5844-ADD5-583BA1EFAA8A}"/>
              </a:ext>
            </a:extLst>
          </p:cNvPr>
          <p:cNvCxnSpPr/>
          <p:nvPr/>
        </p:nvCxnSpPr>
        <p:spPr>
          <a:xfrm>
            <a:off x="125835" y="846709"/>
            <a:ext cx="11878811" cy="82598"/>
          </a:xfrm>
          <a:prstGeom prst="line">
            <a:avLst/>
          </a:prstGeom>
          <a:ln w="19050" cmpd="sng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1C5EA18-45C0-A943-BFFF-06E6470FD79E}"/>
                  </a:ext>
                </a:extLst>
              </p:cNvPr>
              <p:cNvSpPr/>
              <p:nvPr/>
            </p:nvSpPr>
            <p:spPr>
              <a:xfrm>
                <a:off x="8983049" y="3994595"/>
                <a:ext cx="2585702" cy="425181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US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acc>
                            <m:accPr>
                              <m:chr m:val="⃡"/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e>
                          </m:acc>
                          <m:r>
                            <a:rPr lang="en-US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∙</m:t>
                          </m:r>
                          <m:r>
                            <m:rPr>
                              <m:sty m:val="p"/>
                            </m:rPr>
                            <a:rPr lang="en-US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∇Φ</m:t>
                          </m:r>
                        </m:e>
                      </m:d>
                      <m:r>
                        <a:rPr lang="en-US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en-US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∥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1C5EA18-45C0-A943-BFFF-06E6470FD7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83049" y="3994595"/>
                <a:ext cx="2585702" cy="425181"/>
              </a:xfrm>
              <a:prstGeom prst="rect">
                <a:avLst/>
              </a:prstGeom>
              <a:blipFill>
                <a:blip r:embed="rId4"/>
                <a:stretch>
                  <a:fillRect t="-8333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5CC11506-55C5-024A-8B52-115B29BA9E87}"/>
                  </a:ext>
                </a:extLst>
              </p:cNvPr>
              <p:cNvSpPr/>
              <p:nvPr/>
            </p:nvSpPr>
            <p:spPr>
              <a:xfrm>
                <a:off x="6197917" y="3769557"/>
                <a:ext cx="2527679" cy="665888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0">
                              <a:latin typeface="Cambria Math" panose="02040503050406030204" pitchFamily="18" charset="0"/>
                            </a:rPr>
                            <m:t>𝐮</m:t>
                          </m:r>
                        </m:e>
                        <m:sub>
                          <m:r>
                            <a:rPr lang="en-US" b="1" i="0">
                              <a:latin typeface="Cambria Math" panose="02040503050406030204" pitchFamily="18" charset="0"/>
                            </a:rPr>
                            <m:t>𝐄</m:t>
                          </m:r>
                        </m:sub>
                      </m:sSub>
                      <m:r>
                        <a:rPr lang="en-US" b="0" i="0">
                          <a:latin typeface="Cambria Math" panose="02040503050406030204" pitchFamily="18" charset="0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n-US" b="0" i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US" b="0" i="1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b="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b="0" i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5CC11506-55C5-024A-8B52-115B29BA9E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7917" y="3769557"/>
                <a:ext cx="2527679" cy="66588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9" name="Group 48">
            <a:extLst>
              <a:ext uri="{FF2B5EF4-FFF2-40B4-BE49-F238E27FC236}">
                <a16:creationId xmlns:a16="http://schemas.microsoft.com/office/drawing/2014/main" id="{5525E4BC-94C4-9A4D-8156-92D48B2FA422}"/>
              </a:ext>
            </a:extLst>
          </p:cNvPr>
          <p:cNvGrpSpPr/>
          <p:nvPr/>
        </p:nvGrpSpPr>
        <p:grpSpPr>
          <a:xfrm>
            <a:off x="6258855" y="4916250"/>
            <a:ext cx="2429346" cy="1885414"/>
            <a:chOff x="591679" y="4916250"/>
            <a:chExt cx="2429346" cy="1885414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D5EB7F0C-50F2-5C4C-8851-CC4C0BBABF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11764"/>
            <a:stretch/>
          </p:blipFill>
          <p:spPr>
            <a:xfrm>
              <a:off x="591679" y="4972864"/>
              <a:ext cx="2429346" cy="1828800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D6F07837-0773-974E-A55D-748C473CDF88}"/>
                </a:ext>
              </a:extLst>
            </p:cNvPr>
            <p:cNvSpPr txBox="1"/>
            <p:nvPr/>
          </p:nvSpPr>
          <p:spPr>
            <a:xfrm>
              <a:off x="1075765" y="4916250"/>
              <a:ext cx="14929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Plasmasphere</a:t>
              </a: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715A3890-707B-D645-ADA3-C9A8D87294F2}"/>
              </a:ext>
            </a:extLst>
          </p:cNvPr>
          <p:cNvSpPr txBox="1"/>
          <p:nvPr/>
        </p:nvSpPr>
        <p:spPr>
          <a:xfrm>
            <a:off x="3983546" y="4907283"/>
            <a:ext cx="1360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Ring Current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23E322BC-75B8-AA43-8E19-615BF3780622}"/>
              </a:ext>
            </a:extLst>
          </p:cNvPr>
          <p:cNvGrpSpPr/>
          <p:nvPr/>
        </p:nvGrpSpPr>
        <p:grpSpPr>
          <a:xfrm>
            <a:off x="586981" y="4919846"/>
            <a:ext cx="2430966" cy="1892594"/>
            <a:chOff x="6259589" y="4909071"/>
            <a:chExt cx="2430966" cy="1892594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9DDE0117-CCE5-6D41-8CD5-E07FEF1A4F0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59589" y="4972865"/>
              <a:ext cx="2430966" cy="1828800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27682F74-3491-2249-AFED-2EF245F1A59F}"/>
                </a:ext>
              </a:extLst>
            </p:cNvPr>
            <p:cNvSpPr txBox="1"/>
            <p:nvPr/>
          </p:nvSpPr>
          <p:spPr>
            <a:xfrm>
              <a:off x="6635528" y="4909071"/>
              <a:ext cx="15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FF00"/>
                  </a:solidFill>
                </a:rPr>
                <a:t>Radiation Belts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D6CFD2B-7813-784C-A1A4-28EB8F873948}"/>
              </a:ext>
            </a:extLst>
          </p:cNvPr>
          <p:cNvGrpSpPr/>
          <p:nvPr/>
        </p:nvGrpSpPr>
        <p:grpSpPr>
          <a:xfrm>
            <a:off x="9077408" y="4910859"/>
            <a:ext cx="2432304" cy="1890805"/>
            <a:chOff x="9077408" y="4910859"/>
            <a:chExt cx="2432304" cy="1890805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960E7ED3-1CE5-4148-935A-B982A381CEB4}"/>
                </a:ext>
              </a:extLst>
            </p:cNvPr>
            <p:cNvSpPr/>
            <p:nvPr/>
          </p:nvSpPr>
          <p:spPr>
            <a:xfrm>
              <a:off x="9077408" y="4972864"/>
              <a:ext cx="2432304" cy="18288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0C23809C-54B4-DE46-8896-A4BEEF4620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4375" r="4664"/>
            <a:stretch/>
          </p:blipFill>
          <p:spPr>
            <a:xfrm>
              <a:off x="9292713" y="5360888"/>
              <a:ext cx="2001693" cy="132036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32C7A048-34E9-5141-BBC4-042BA104A513}"/>
                </a:ext>
              </a:extLst>
            </p:cNvPr>
            <p:cNvSpPr txBox="1"/>
            <p:nvPr/>
          </p:nvSpPr>
          <p:spPr>
            <a:xfrm>
              <a:off x="9567321" y="4910859"/>
              <a:ext cx="13885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FF00"/>
                  </a:solidFill>
                </a:rPr>
                <a:t>M-I Coupling</a:t>
              </a:r>
            </a:p>
          </p:txBody>
        </p:sp>
      </p:grp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00CFBA7-FC90-9742-BDAA-1D8FA454E5C1}"/>
              </a:ext>
            </a:extLst>
          </p:cNvPr>
          <p:cNvCxnSpPr/>
          <p:nvPr/>
        </p:nvCxnSpPr>
        <p:spPr>
          <a:xfrm>
            <a:off x="1706046" y="2974847"/>
            <a:ext cx="0" cy="201168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8EBA2187-ACE6-F043-849E-1D102316AA70}"/>
              </a:ext>
            </a:extLst>
          </p:cNvPr>
          <p:cNvCxnSpPr/>
          <p:nvPr/>
        </p:nvCxnSpPr>
        <p:spPr>
          <a:xfrm>
            <a:off x="7411902" y="4437888"/>
            <a:ext cx="0" cy="54864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C64833D8-5812-DC4E-B1F0-4040E92FB625}"/>
              </a:ext>
            </a:extLst>
          </p:cNvPr>
          <p:cNvCxnSpPr/>
          <p:nvPr/>
        </p:nvCxnSpPr>
        <p:spPr>
          <a:xfrm>
            <a:off x="10298898" y="4431792"/>
            <a:ext cx="0" cy="54864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1E8D2219-CE64-E349-B600-805028ECB6FF}"/>
              </a:ext>
            </a:extLst>
          </p:cNvPr>
          <p:cNvSpPr txBox="1"/>
          <p:nvPr/>
        </p:nvSpPr>
        <p:spPr>
          <a:xfrm>
            <a:off x="6464340" y="3373393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>
                <a:solidFill>
                  <a:srgbClr val="C00000"/>
                </a:solidFill>
                <a:latin typeface="Times" pitchFamily="2" charset="0"/>
              </a:rPr>
              <a:t>N</a:t>
            </a:r>
            <a:r>
              <a:rPr lang="en-US" dirty="0">
                <a:solidFill>
                  <a:srgbClr val="C00000"/>
                </a:solidFill>
                <a:latin typeface="Times" pitchFamily="2" charset="0"/>
              </a:rPr>
              <a:t>: plasma content</a:t>
            </a:r>
            <a:endParaRPr lang="en-US" baseline="-25000" dirty="0">
              <a:solidFill>
                <a:srgbClr val="C00000"/>
              </a:solidFill>
              <a:latin typeface="Times" pitchFamily="2" charset="0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F5771DB1-0726-DE45-BDAE-465310330312}"/>
              </a:ext>
            </a:extLst>
          </p:cNvPr>
          <p:cNvSpPr/>
          <p:nvPr/>
        </p:nvSpPr>
        <p:spPr>
          <a:xfrm>
            <a:off x="369675" y="1345037"/>
            <a:ext cx="7689237" cy="16541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9CCE68C9-2F3F-6D40-9110-409A9C0E5E62}"/>
                  </a:ext>
                </a:extLst>
              </p:cNvPr>
              <p:cNvSpPr/>
              <p:nvPr/>
            </p:nvSpPr>
            <p:spPr>
              <a:xfrm>
                <a:off x="689484" y="2204145"/>
                <a:ext cx="7483359" cy="7030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</m:sub>
                              </m:sSub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</m:sub>
                              </m:sSub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𝑜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𝑜</m:t>
                                      </m:r>
                                    </m:sub>
                                  </m:sSub>
                                </m:sub>
                              </m:sSub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𝑜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𝑜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den>
                              </m:f>
                            </m:e>
                          </m:d>
                        </m:e>
                      </m:d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v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𝑠𝐻</m:t>
                              </m:r>
                            </m:sub>
                          </m:sSub>
                          <m:d>
                            <m:dPr>
                              <m:begChr m:val="〈"/>
                              <m:endChr m:val="〉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0.5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𝜏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losscone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9CCE68C9-2F3F-6D40-9110-409A9C0E5E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484" y="2204145"/>
                <a:ext cx="7483359" cy="703078"/>
              </a:xfrm>
              <a:prstGeom prst="rect">
                <a:avLst/>
              </a:prstGeom>
              <a:blipFill>
                <a:blip r:embed="rId9"/>
                <a:stretch>
                  <a:fillRect b="-17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81DE9C30-C3B0-2C42-9B61-E7C8EE6087E2}"/>
                  </a:ext>
                </a:extLst>
              </p:cNvPr>
              <p:cNvSpPr/>
              <p:nvPr/>
            </p:nvSpPr>
            <p:spPr>
              <a:xfrm>
                <a:off x="361560" y="1425540"/>
                <a:ext cx="7304686" cy="7097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r>
                            <a:rPr lang="en-US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〈"/>
                          <m:endChr m:val="〉"/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̇"/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f>
                        <m:f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r>
                            <a:rPr lang="en-US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〈"/>
                          <m:endChr m:val="〉"/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̇"/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f>
                        <m:f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r>
                            <a:rPr lang="en-US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̇"/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f>
                        <m:f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r>
                            <a:rPr lang="en-US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den>
                      </m:f>
                      <m:r>
                        <a:rPr lang="en-US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</m:sub>
                              </m:sSub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</m:sub>
                              </m:sSub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𝑝𝑝</m:t>
                                  </m:r>
                                </m:sub>
                              </m:sSub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den>
                              </m:f>
                              <m:r>
                                <a:rPr lang="en-US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𝑜</m:t>
                                      </m:r>
                                    </m:sub>
                                  </m:sSub>
                                </m:sub>
                              </m:sSub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𝑜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d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81DE9C30-C3B0-2C42-9B61-E7C8EE6087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560" y="1425540"/>
                <a:ext cx="7304686" cy="709746"/>
              </a:xfrm>
              <a:prstGeom prst="rect">
                <a:avLst/>
              </a:prstGeom>
              <a:blipFill>
                <a:blip r:embed="rId10"/>
                <a:stretch>
                  <a:fillRect b="-17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TextBox 69">
            <a:extLst>
              <a:ext uri="{FF2B5EF4-FFF2-40B4-BE49-F238E27FC236}">
                <a16:creationId xmlns:a16="http://schemas.microsoft.com/office/drawing/2014/main" id="{47A59C5A-AF92-FA46-8194-6632CEFA9F91}"/>
              </a:ext>
            </a:extLst>
          </p:cNvPr>
          <p:cNvSpPr txBox="1"/>
          <p:nvPr/>
        </p:nvSpPr>
        <p:spPr>
          <a:xfrm>
            <a:off x="1275443" y="950976"/>
            <a:ext cx="5893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  <a:latin typeface="Times" pitchFamily="2" charset="0"/>
              </a:rPr>
              <a:t>f</a:t>
            </a:r>
            <a:r>
              <a:rPr lang="en-US" i="1" baseline="-25000" dirty="0">
                <a:solidFill>
                  <a:srgbClr val="C00000"/>
                </a:solidFill>
                <a:latin typeface="Times" pitchFamily="2" charset="0"/>
              </a:rPr>
              <a:t>s</a:t>
            </a:r>
            <a:r>
              <a:rPr lang="en-US" dirty="0">
                <a:solidFill>
                  <a:srgbClr val="C00000"/>
                </a:solidFill>
                <a:latin typeface="Times" pitchFamily="2" charset="0"/>
              </a:rPr>
              <a:t>: phase space density of radiation belt-ring current particles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0D77B83-DE6B-B94D-95A0-807DB608542A}"/>
              </a:ext>
            </a:extLst>
          </p:cNvPr>
          <p:cNvSpPr txBox="1"/>
          <p:nvPr/>
        </p:nvSpPr>
        <p:spPr>
          <a:xfrm>
            <a:off x="9113421" y="3579981"/>
            <a:ext cx="2361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Symbol" pitchFamily="2" charset="2"/>
              </a:rPr>
              <a:t>F</a:t>
            </a:r>
            <a:r>
              <a:rPr lang="en-US" dirty="0">
                <a:solidFill>
                  <a:srgbClr val="C00000"/>
                </a:solidFill>
                <a:latin typeface="Times" pitchFamily="2" charset="0"/>
              </a:rPr>
              <a:t>: convection potential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F755D87-734D-9B4E-8BB0-7882F2E62077}"/>
              </a:ext>
            </a:extLst>
          </p:cNvPr>
          <p:cNvSpPr txBox="1"/>
          <p:nvPr/>
        </p:nvSpPr>
        <p:spPr>
          <a:xfrm>
            <a:off x="2017406" y="3005426"/>
            <a:ext cx="2334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</a:t>
            </a:r>
            <a:r>
              <a:rPr lang="en-US" dirty="0" err="1"/>
              <a:t>Fok</a:t>
            </a:r>
            <a:r>
              <a:rPr lang="en-US" dirty="0"/>
              <a:t> et al., 2014; 2021]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F4805F98-91D9-F842-A61E-F47E9D32BF1B}"/>
              </a:ext>
            </a:extLst>
          </p:cNvPr>
          <p:cNvCxnSpPr/>
          <p:nvPr/>
        </p:nvCxnSpPr>
        <p:spPr>
          <a:xfrm>
            <a:off x="4620074" y="3005327"/>
            <a:ext cx="0" cy="196596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D125B398-108A-D64B-BF32-837B2B09F40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0312" t="7677" r="7003" b="4377"/>
          <a:stretch/>
        </p:blipFill>
        <p:spPr>
          <a:xfrm>
            <a:off x="9509215" y="1408375"/>
            <a:ext cx="1785192" cy="1871848"/>
          </a:xfrm>
          <a:prstGeom prst="ellipse">
            <a:avLst/>
          </a:prstGeom>
        </p:spPr>
      </p:pic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AB9260E-8443-704F-911A-1BE25432F026}"/>
              </a:ext>
            </a:extLst>
          </p:cNvPr>
          <p:cNvCxnSpPr>
            <a:cxnSpLocks/>
          </p:cNvCxnSpPr>
          <p:nvPr/>
        </p:nvCxnSpPr>
        <p:spPr>
          <a:xfrm>
            <a:off x="8064642" y="2555012"/>
            <a:ext cx="1228071" cy="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 descr="Nasa-logo.gif">
            <a:extLst>
              <a:ext uri="{FF2B5EF4-FFF2-40B4-BE49-F238E27FC236}">
                <a16:creationId xmlns:a16="http://schemas.microsoft.com/office/drawing/2014/main" id="{65D72E9C-A790-3A47-B222-C4C56E9CD94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70" y="33558"/>
            <a:ext cx="873153" cy="747551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8DD94384-9558-0E41-8CE3-5B1D263FE272}"/>
              </a:ext>
            </a:extLst>
          </p:cNvPr>
          <p:cNvSpPr txBox="1"/>
          <p:nvPr/>
        </p:nvSpPr>
        <p:spPr>
          <a:xfrm>
            <a:off x="9313748" y="1066976"/>
            <a:ext cx="2183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 Particle Precipitation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F5084A8-E474-1DB9-CD7C-EF19795DB430}"/>
              </a:ext>
            </a:extLst>
          </p:cNvPr>
          <p:cNvSpPr txBox="1"/>
          <p:nvPr/>
        </p:nvSpPr>
        <p:spPr>
          <a:xfrm>
            <a:off x="6511492" y="6521360"/>
            <a:ext cx="18987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Courtesy of J. Goldstein</a:t>
            </a:r>
          </a:p>
        </p:txBody>
      </p:sp>
      <p:pic>
        <p:nvPicPr>
          <p:cNvPr id="36" name="Picture 35" descr="A picture containing text&#10;&#10;Description automatically generated">
            <a:extLst>
              <a:ext uri="{FF2B5EF4-FFF2-40B4-BE49-F238E27FC236}">
                <a16:creationId xmlns:a16="http://schemas.microsoft.com/office/drawing/2014/main" id="{1EA8E023-3DB0-D84F-BAAA-988CB051BA6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152285" y="34332"/>
            <a:ext cx="859536" cy="784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454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077839A4-521E-E649-9C46-3CE7508F5193}"/>
              </a:ext>
            </a:extLst>
          </p:cNvPr>
          <p:cNvSpPr txBox="1">
            <a:spLocks noChangeArrowheads="1"/>
          </p:cNvSpPr>
          <p:nvPr/>
        </p:nvSpPr>
        <p:spPr>
          <a:xfrm>
            <a:off x="432719" y="98324"/>
            <a:ext cx="10589498" cy="7805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rgbClr val="0647FF"/>
                </a:solidFill>
                <a:latin typeface="+mn-lt"/>
                <a:ea typeface="ヒラギノ明朝 ProN W3" charset="0"/>
                <a:cs typeface="Times New Roman"/>
                <a:sym typeface="Century Gothic" charset="0"/>
              </a:rPr>
              <a:t>		CIMI Output: Energetic ion and electron fluxes</a:t>
            </a:r>
            <a:endParaRPr lang="en-US" sz="3200" dirty="0">
              <a:solidFill>
                <a:srgbClr val="0647FF"/>
              </a:solidFill>
              <a:latin typeface="+mn-lt"/>
              <a:ea typeface="ヒラギノ明朝 ProN W3" charset="0"/>
              <a:cs typeface="Times New Roman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0987528-471D-C842-8EED-952192B3A204}"/>
              </a:ext>
            </a:extLst>
          </p:cNvPr>
          <p:cNvCxnSpPr/>
          <p:nvPr/>
        </p:nvCxnSpPr>
        <p:spPr>
          <a:xfrm>
            <a:off x="125835" y="796954"/>
            <a:ext cx="11878811" cy="66533"/>
          </a:xfrm>
          <a:prstGeom prst="line">
            <a:avLst/>
          </a:prstGeom>
          <a:ln w="28575" cmpd="sng">
            <a:solidFill>
              <a:srgbClr val="6A00C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9" name="Picture 38" descr="Nasa-logo.gif">
            <a:extLst>
              <a:ext uri="{FF2B5EF4-FFF2-40B4-BE49-F238E27FC236}">
                <a16:creationId xmlns:a16="http://schemas.microsoft.com/office/drawing/2014/main" id="{65D72E9C-A790-3A47-B222-C4C56E9CD9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70" y="33558"/>
            <a:ext cx="873153" cy="747551"/>
          </a:xfrm>
          <a:prstGeom prst="rect">
            <a:avLst/>
          </a:prstGeom>
        </p:spPr>
      </p:pic>
      <p:pic>
        <p:nvPicPr>
          <p:cNvPr id="36" name="Picture 35" descr="A picture containing text&#10;&#10;Description automatically generated">
            <a:extLst>
              <a:ext uri="{FF2B5EF4-FFF2-40B4-BE49-F238E27FC236}">
                <a16:creationId xmlns:a16="http://schemas.microsoft.com/office/drawing/2014/main" id="{1EA8E023-3DB0-D84F-BAAA-988CB051BA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2285" y="34332"/>
            <a:ext cx="859536" cy="7841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08283C3-5BF9-0209-80E9-C17288EE421C}"/>
              </a:ext>
            </a:extLst>
          </p:cNvPr>
          <p:cNvSpPr txBox="1"/>
          <p:nvPr/>
        </p:nvSpPr>
        <p:spPr>
          <a:xfrm>
            <a:off x="2476982" y="1134318"/>
            <a:ext cx="32837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</a:rPr>
              <a:t>flux (</a:t>
            </a:r>
            <a:r>
              <a:rPr lang="en-US" sz="2800" i="1" dirty="0">
                <a:solidFill>
                  <a:srgbClr val="002060"/>
                </a:solidFill>
              </a:rPr>
              <a:t>t</a:t>
            </a:r>
            <a:r>
              <a:rPr lang="en-US" sz="2800" dirty="0">
                <a:solidFill>
                  <a:srgbClr val="002060"/>
                </a:solidFill>
              </a:rPr>
              <a:t>, </a:t>
            </a:r>
            <a:r>
              <a:rPr lang="en-US" sz="2800" i="1" dirty="0">
                <a:solidFill>
                  <a:srgbClr val="002060"/>
                </a:solidFill>
              </a:rPr>
              <a:t>E</a:t>
            </a:r>
            <a:r>
              <a:rPr lang="en-US" sz="2800" dirty="0">
                <a:solidFill>
                  <a:srgbClr val="002060"/>
                </a:solidFill>
              </a:rPr>
              <a:t>, </a:t>
            </a:r>
            <a:r>
              <a:rPr lang="en-US" sz="2800" i="1" dirty="0" err="1">
                <a:solidFill>
                  <a:srgbClr val="002060"/>
                </a:solidFill>
              </a:rPr>
              <a:t>r</a:t>
            </a:r>
            <a:r>
              <a:rPr lang="en-US" sz="2800" i="1" baseline="-25000" dirty="0" err="1">
                <a:solidFill>
                  <a:srgbClr val="002060"/>
                </a:solidFill>
              </a:rPr>
              <a:t>o</a:t>
            </a:r>
            <a:r>
              <a:rPr lang="en-US" sz="2800" dirty="0">
                <a:solidFill>
                  <a:srgbClr val="002060"/>
                </a:solidFill>
              </a:rPr>
              <a:t>, </a:t>
            </a:r>
            <a:r>
              <a:rPr lang="en-US" sz="2800" i="1" dirty="0" err="1">
                <a:solidFill>
                  <a:srgbClr val="002060"/>
                </a:solidFill>
              </a:rPr>
              <a:t>mlt</a:t>
            </a:r>
            <a:r>
              <a:rPr lang="en-US" sz="2800" i="1" baseline="-25000" dirty="0" err="1">
                <a:solidFill>
                  <a:srgbClr val="002060"/>
                </a:solidFill>
              </a:rPr>
              <a:t>o</a:t>
            </a:r>
            <a:r>
              <a:rPr lang="en-US" sz="2800" dirty="0">
                <a:solidFill>
                  <a:srgbClr val="002060"/>
                </a:solidFill>
              </a:rPr>
              <a:t>, </a:t>
            </a:r>
            <a:r>
              <a:rPr lang="en-US" sz="2800" i="1" dirty="0" err="1">
                <a:solidFill>
                  <a:srgbClr val="002060"/>
                </a:solidFill>
                <a:latin typeface="Symbol" pitchFamily="2" charset="2"/>
              </a:rPr>
              <a:t>a</a:t>
            </a:r>
            <a:r>
              <a:rPr lang="en-US" sz="2800" i="1" baseline="-25000" dirty="0" err="1">
                <a:solidFill>
                  <a:srgbClr val="002060"/>
                </a:solidFill>
              </a:rPr>
              <a:t>o</a:t>
            </a:r>
            <a:r>
              <a:rPr lang="en-US" sz="2800" dirty="0">
                <a:solidFill>
                  <a:srgbClr val="002060"/>
                </a:solidFill>
              </a:rPr>
              <a:t>)</a:t>
            </a:r>
          </a:p>
        </p:txBody>
      </p:sp>
      <p:pic>
        <p:nvPicPr>
          <p:cNvPr id="11" name="Picture 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E3A2DE5-CEB3-D2BB-CC21-CEC256836C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9567" y="2032478"/>
            <a:ext cx="8194525" cy="388966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15D77C2-C2FA-D93D-2726-F8F81140FFC0}"/>
              </a:ext>
            </a:extLst>
          </p:cNvPr>
          <p:cNvSpPr txBox="1"/>
          <p:nvPr/>
        </p:nvSpPr>
        <p:spPr>
          <a:xfrm>
            <a:off x="5567425" y="6296627"/>
            <a:ext cx="1751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[Fok et al., 2008]</a:t>
            </a:r>
          </a:p>
        </p:txBody>
      </p:sp>
    </p:spTree>
    <p:extLst>
      <p:ext uri="{BB962C8B-B14F-4D97-AF65-F5344CB8AC3E}">
        <p14:creationId xmlns:p14="http://schemas.microsoft.com/office/powerpoint/2010/main" val="37112147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077839A4-521E-E649-9C46-3CE7508F5193}"/>
              </a:ext>
            </a:extLst>
          </p:cNvPr>
          <p:cNvSpPr txBox="1">
            <a:spLocks noChangeArrowheads="1"/>
          </p:cNvSpPr>
          <p:nvPr/>
        </p:nvSpPr>
        <p:spPr>
          <a:xfrm>
            <a:off x="432719" y="98324"/>
            <a:ext cx="10589498" cy="7805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rgbClr val="0647FF"/>
                </a:solidFill>
                <a:latin typeface="+mn-lt"/>
                <a:ea typeface="ヒラギノ明朝 ProN W3" charset="0"/>
                <a:cs typeface="Times New Roman"/>
                <a:sym typeface="Century Gothic" charset="0"/>
              </a:rPr>
              <a:t>		CIMI Output: Precipitating ion and electron fluxes</a:t>
            </a:r>
            <a:endParaRPr lang="en-US" sz="3200" dirty="0">
              <a:solidFill>
                <a:srgbClr val="0647FF"/>
              </a:solidFill>
              <a:latin typeface="+mn-lt"/>
              <a:ea typeface="ヒラギノ明朝 ProN W3" charset="0"/>
              <a:cs typeface="Times New Roman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0987528-471D-C842-8EED-952192B3A204}"/>
              </a:ext>
            </a:extLst>
          </p:cNvPr>
          <p:cNvCxnSpPr/>
          <p:nvPr/>
        </p:nvCxnSpPr>
        <p:spPr>
          <a:xfrm>
            <a:off x="125835" y="796954"/>
            <a:ext cx="11878811" cy="66533"/>
          </a:xfrm>
          <a:prstGeom prst="line">
            <a:avLst/>
          </a:prstGeom>
          <a:ln w="28575" cmpd="sng">
            <a:solidFill>
              <a:srgbClr val="6A00C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9" name="Picture 38" descr="Nasa-logo.gif">
            <a:extLst>
              <a:ext uri="{FF2B5EF4-FFF2-40B4-BE49-F238E27FC236}">
                <a16:creationId xmlns:a16="http://schemas.microsoft.com/office/drawing/2014/main" id="{65D72E9C-A790-3A47-B222-C4C56E9CD9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70" y="33558"/>
            <a:ext cx="873153" cy="747551"/>
          </a:xfrm>
          <a:prstGeom prst="rect">
            <a:avLst/>
          </a:prstGeom>
        </p:spPr>
      </p:pic>
      <p:pic>
        <p:nvPicPr>
          <p:cNvPr id="36" name="Picture 35" descr="A picture containing text&#10;&#10;Description automatically generated">
            <a:extLst>
              <a:ext uri="{FF2B5EF4-FFF2-40B4-BE49-F238E27FC236}">
                <a16:creationId xmlns:a16="http://schemas.microsoft.com/office/drawing/2014/main" id="{1EA8E023-3DB0-D84F-BAAA-988CB051BA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2285" y="34332"/>
            <a:ext cx="859536" cy="7841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08283C3-5BF9-0209-80E9-C17288EE421C}"/>
              </a:ext>
            </a:extLst>
          </p:cNvPr>
          <p:cNvSpPr txBox="1"/>
          <p:nvPr/>
        </p:nvSpPr>
        <p:spPr>
          <a:xfrm>
            <a:off x="3009419" y="1134318"/>
            <a:ext cx="36889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</a:rPr>
              <a:t>pre-flux (</a:t>
            </a:r>
            <a:r>
              <a:rPr lang="en-US" sz="2800" i="1" dirty="0">
                <a:solidFill>
                  <a:srgbClr val="002060"/>
                </a:solidFill>
              </a:rPr>
              <a:t>t</a:t>
            </a:r>
            <a:r>
              <a:rPr lang="en-US" sz="2800" dirty="0">
                <a:solidFill>
                  <a:srgbClr val="002060"/>
                </a:solidFill>
              </a:rPr>
              <a:t>, </a:t>
            </a:r>
            <a:r>
              <a:rPr lang="en-US" sz="2800" i="1" dirty="0">
                <a:solidFill>
                  <a:srgbClr val="002060"/>
                </a:solidFill>
              </a:rPr>
              <a:t>E</a:t>
            </a:r>
            <a:r>
              <a:rPr lang="en-US" sz="2800" dirty="0">
                <a:solidFill>
                  <a:srgbClr val="002060"/>
                </a:solidFill>
              </a:rPr>
              <a:t>, </a:t>
            </a:r>
            <a:r>
              <a:rPr lang="en-US" sz="2800" i="1" dirty="0" err="1">
                <a:solidFill>
                  <a:srgbClr val="002060"/>
                </a:solidFill>
              </a:rPr>
              <a:t>mlat</a:t>
            </a:r>
            <a:r>
              <a:rPr lang="en-US" sz="2800" i="1" baseline="-25000" dirty="0" err="1">
                <a:solidFill>
                  <a:srgbClr val="002060"/>
                </a:solidFill>
              </a:rPr>
              <a:t>i</a:t>
            </a:r>
            <a:r>
              <a:rPr lang="en-US" sz="2800" dirty="0">
                <a:solidFill>
                  <a:srgbClr val="002060"/>
                </a:solidFill>
              </a:rPr>
              <a:t>, </a:t>
            </a:r>
            <a:r>
              <a:rPr lang="en-US" sz="2800" i="1" dirty="0" err="1">
                <a:solidFill>
                  <a:srgbClr val="002060"/>
                </a:solidFill>
              </a:rPr>
              <a:t>mlt</a:t>
            </a:r>
            <a:r>
              <a:rPr lang="en-US" sz="2800" i="1" baseline="-25000" dirty="0" err="1">
                <a:solidFill>
                  <a:srgbClr val="002060"/>
                </a:solidFill>
              </a:rPr>
              <a:t>i</a:t>
            </a:r>
            <a:r>
              <a:rPr lang="en-US" sz="2800" dirty="0">
                <a:solidFill>
                  <a:srgbClr val="002060"/>
                </a:solidFill>
              </a:rPr>
              <a:t>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5D7C921-B16D-0D3A-FF0D-7981F647F0D7}"/>
              </a:ext>
            </a:extLst>
          </p:cNvPr>
          <p:cNvGrpSpPr/>
          <p:nvPr/>
        </p:nvGrpSpPr>
        <p:grpSpPr>
          <a:xfrm>
            <a:off x="2336709" y="2021161"/>
            <a:ext cx="7123725" cy="4573062"/>
            <a:chOff x="1804272" y="2021161"/>
            <a:chExt cx="7123725" cy="4573062"/>
          </a:xfrm>
        </p:grpSpPr>
        <p:pic>
          <p:nvPicPr>
            <p:cNvPr id="4" name="Picture 3" descr="Graphical user interface&#10;&#10;Description automatically generated with low confidence">
              <a:extLst>
                <a:ext uri="{FF2B5EF4-FFF2-40B4-BE49-F238E27FC236}">
                  <a16:creationId xmlns:a16="http://schemas.microsoft.com/office/drawing/2014/main" id="{1261CA9B-E1C0-7919-7974-BF0C8DB481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04272" y="2021161"/>
              <a:ext cx="7096659" cy="455272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B300D8D-6423-E2D2-3E81-0EF70691C9AA}"/>
                </a:ext>
              </a:extLst>
            </p:cNvPr>
            <p:cNvSpPr txBox="1"/>
            <p:nvPr/>
          </p:nvSpPr>
          <p:spPr>
            <a:xfrm>
              <a:off x="2569581" y="6284519"/>
              <a:ext cx="267573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Oct 7            Oct 8          Oct 9, 2012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FA6AEF2-A4FC-7135-656F-B7B744BB68BC}"/>
                </a:ext>
              </a:extLst>
            </p:cNvPr>
            <p:cNvSpPr txBox="1"/>
            <p:nvPr/>
          </p:nvSpPr>
          <p:spPr>
            <a:xfrm>
              <a:off x="6252265" y="6286446"/>
              <a:ext cx="267573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Oct 7            Oct 8          Oct 9, 2012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239265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077839A4-521E-E649-9C46-3CE7508F5193}"/>
              </a:ext>
            </a:extLst>
          </p:cNvPr>
          <p:cNvSpPr txBox="1">
            <a:spLocks noChangeArrowheads="1"/>
          </p:cNvSpPr>
          <p:nvPr/>
        </p:nvSpPr>
        <p:spPr>
          <a:xfrm>
            <a:off x="432719" y="98324"/>
            <a:ext cx="10589498" cy="7805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rgbClr val="0647FF"/>
                </a:solidFill>
                <a:latin typeface="+mn-lt"/>
                <a:ea typeface="ヒラギノ明朝 ProN W3" charset="0"/>
                <a:cs typeface="Times New Roman"/>
                <a:sym typeface="Century Gothic" charset="0"/>
              </a:rPr>
              <a:t>		CIMI Output: Plasmasphere flux tube content</a:t>
            </a:r>
            <a:endParaRPr lang="en-US" sz="3200" dirty="0">
              <a:solidFill>
                <a:srgbClr val="0647FF"/>
              </a:solidFill>
              <a:latin typeface="+mn-lt"/>
              <a:ea typeface="ヒラギノ明朝 ProN W3" charset="0"/>
              <a:cs typeface="Times New Roman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0987528-471D-C842-8EED-952192B3A204}"/>
              </a:ext>
            </a:extLst>
          </p:cNvPr>
          <p:cNvCxnSpPr/>
          <p:nvPr/>
        </p:nvCxnSpPr>
        <p:spPr>
          <a:xfrm>
            <a:off x="125835" y="796954"/>
            <a:ext cx="11878811" cy="66533"/>
          </a:xfrm>
          <a:prstGeom prst="line">
            <a:avLst/>
          </a:prstGeom>
          <a:ln w="28575" cmpd="sng">
            <a:solidFill>
              <a:srgbClr val="6A00C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9" name="Picture 38" descr="Nasa-logo.gif">
            <a:extLst>
              <a:ext uri="{FF2B5EF4-FFF2-40B4-BE49-F238E27FC236}">
                <a16:creationId xmlns:a16="http://schemas.microsoft.com/office/drawing/2014/main" id="{65D72E9C-A790-3A47-B222-C4C56E9CD9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70" y="33558"/>
            <a:ext cx="873153" cy="747551"/>
          </a:xfrm>
          <a:prstGeom prst="rect">
            <a:avLst/>
          </a:prstGeom>
        </p:spPr>
      </p:pic>
      <p:pic>
        <p:nvPicPr>
          <p:cNvPr id="36" name="Picture 35" descr="A picture containing text&#10;&#10;Description automatically generated">
            <a:extLst>
              <a:ext uri="{FF2B5EF4-FFF2-40B4-BE49-F238E27FC236}">
                <a16:creationId xmlns:a16="http://schemas.microsoft.com/office/drawing/2014/main" id="{1EA8E023-3DB0-D84F-BAAA-988CB051BA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2285" y="34332"/>
            <a:ext cx="859536" cy="784138"/>
          </a:xfrm>
          <a:prstGeom prst="rect">
            <a:avLst/>
          </a:prstGeom>
        </p:spPr>
      </p:pic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ED03DAF-4AFC-111B-4511-7B71A9A7B1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1976" y="1912988"/>
            <a:ext cx="4271980" cy="494501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14B1F7D-0D3F-735D-A41D-B7DDA76B8ADE}"/>
              </a:ext>
            </a:extLst>
          </p:cNvPr>
          <p:cNvSpPr txBox="1"/>
          <p:nvPr/>
        </p:nvSpPr>
        <p:spPr>
          <a:xfrm>
            <a:off x="3287212" y="1134318"/>
            <a:ext cx="2429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</a:rPr>
              <a:t>N</a:t>
            </a:r>
            <a:r>
              <a:rPr lang="en-US" sz="2800" baseline="-25000" dirty="0" err="1">
                <a:solidFill>
                  <a:srgbClr val="002060"/>
                </a:solidFill>
              </a:rPr>
              <a:t>plsp</a:t>
            </a:r>
            <a:r>
              <a:rPr lang="en-US" sz="2800" dirty="0">
                <a:solidFill>
                  <a:srgbClr val="002060"/>
                </a:solidFill>
              </a:rPr>
              <a:t> (</a:t>
            </a:r>
            <a:r>
              <a:rPr lang="en-US" sz="2800" i="1" dirty="0">
                <a:solidFill>
                  <a:srgbClr val="002060"/>
                </a:solidFill>
              </a:rPr>
              <a:t>t</a:t>
            </a:r>
            <a:r>
              <a:rPr lang="en-US" sz="2800" dirty="0">
                <a:solidFill>
                  <a:srgbClr val="002060"/>
                </a:solidFill>
              </a:rPr>
              <a:t>, </a:t>
            </a:r>
            <a:r>
              <a:rPr lang="en-US" sz="2800" i="1" dirty="0" err="1">
                <a:solidFill>
                  <a:srgbClr val="002060"/>
                </a:solidFill>
              </a:rPr>
              <a:t>r</a:t>
            </a:r>
            <a:r>
              <a:rPr lang="en-US" sz="2800" i="1" baseline="-25000" dirty="0" err="1">
                <a:solidFill>
                  <a:srgbClr val="002060"/>
                </a:solidFill>
              </a:rPr>
              <a:t>o</a:t>
            </a:r>
            <a:r>
              <a:rPr lang="en-US" sz="2800" dirty="0">
                <a:solidFill>
                  <a:srgbClr val="002060"/>
                </a:solidFill>
              </a:rPr>
              <a:t>, </a:t>
            </a:r>
            <a:r>
              <a:rPr lang="en-US" sz="2800" i="1" dirty="0" err="1">
                <a:solidFill>
                  <a:srgbClr val="002060"/>
                </a:solidFill>
              </a:rPr>
              <a:t>mlt</a:t>
            </a:r>
            <a:r>
              <a:rPr lang="en-US" sz="2800" i="1" baseline="-25000" dirty="0" err="1">
                <a:solidFill>
                  <a:srgbClr val="002060"/>
                </a:solidFill>
              </a:rPr>
              <a:t>o</a:t>
            </a:r>
            <a:r>
              <a:rPr lang="en-US" sz="2800" dirty="0">
                <a:solidFill>
                  <a:srgbClr val="002060"/>
                </a:solidFill>
              </a:rPr>
              <a:t>)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EB3253A-17C5-52B9-A31B-EBC0F63F8D67}"/>
              </a:ext>
            </a:extLst>
          </p:cNvPr>
          <p:cNvGrpSpPr/>
          <p:nvPr/>
        </p:nvGrpSpPr>
        <p:grpSpPr>
          <a:xfrm>
            <a:off x="6990793" y="4135055"/>
            <a:ext cx="3819690" cy="1787833"/>
            <a:chOff x="7615820" y="4135055"/>
            <a:chExt cx="3819690" cy="1787833"/>
          </a:xfrm>
        </p:grpSpPr>
        <p:pic>
          <p:nvPicPr>
            <p:cNvPr id="11" name="Picture 10" descr="Chart&#10;&#10;Description automatically generated">
              <a:extLst>
                <a:ext uri="{FF2B5EF4-FFF2-40B4-BE49-F238E27FC236}">
                  <a16:creationId xmlns:a16="http://schemas.microsoft.com/office/drawing/2014/main" id="{AD9A87CE-E178-6D89-0695-3A9B5107C8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15820" y="4135055"/>
              <a:ext cx="3819690" cy="177094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C81F3DD-586D-8EE8-48C7-477DD1698529}"/>
                </a:ext>
              </a:extLst>
            </p:cNvPr>
            <p:cNvSpPr txBox="1"/>
            <p:nvPr/>
          </p:nvSpPr>
          <p:spPr>
            <a:xfrm>
              <a:off x="8775543" y="5615111"/>
              <a:ext cx="248645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May 31                    June 1, 2013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147077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077839A4-521E-E649-9C46-3CE7508F5193}"/>
              </a:ext>
            </a:extLst>
          </p:cNvPr>
          <p:cNvSpPr txBox="1">
            <a:spLocks noChangeArrowheads="1"/>
          </p:cNvSpPr>
          <p:nvPr/>
        </p:nvSpPr>
        <p:spPr>
          <a:xfrm>
            <a:off x="432719" y="98324"/>
            <a:ext cx="10589498" cy="7805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rgbClr val="0647FF"/>
                </a:solidFill>
                <a:latin typeface="+mn-lt"/>
                <a:ea typeface="ヒラギノ明朝 ProN W3" charset="0"/>
                <a:cs typeface="Times New Roman"/>
                <a:sym typeface="Century Gothic" charset="0"/>
              </a:rPr>
              <a:t>		CIMI Output: Convection potential &amp; Region 2 currents</a:t>
            </a:r>
            <a:endParaRPr lang="en-US" sz="3200" dirty="0">
              <a:solidFill>
                <a:srgbClr val="0647FF"/>
              </a:solidFill>
              <a:latin typeface="+mn-lt"/>
              <a:ea typeface="ヒラギノ明朝 ProN W3" charset="0"/>
              <a:cs typeface="Times New Roman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0987528-471D-C842-8EED-952192B3A204}"/>
              </a:ext>
            </a:extLst>
          </p:cNvPr>
          <p:cNvCxnSpPr/>
          <p:nvPr/>
        </p:nvCxnSpPr>
        <p:spPr>
          <a:xfrm>
            <a:off x="125835" y="796954"/>
            <a:ext cx="11878811" cy="66533"/>
          </a:xfrm>
          <a:prstGeom prst="line">
            <a:avLst/>
          </a:prstGeom>
          <a:ln w="28575" cmpd="sng">
            <a:solidFill>
              <a:srgbClr val="6A00C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9" name="Picture 38" descr="Nasa-logo.gif">
            <a:extLst>
              <a:ext uri="{FF2B5EF4-FFF2-40B4-BE49-F238E27FC236}">
                <a16:creationId xmlns:a16="http://schemas.microsoft.com/office/drawing/2014/main" id="{65D72E9C-A790-3A47-B222-C4C56E9CD9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70" y="33558"/>
            <a:ext cx="873153" cy="747551"/>
          </a:xfrm>
          <a:prstGeom prst="rect">
            <a:avLst/>
          </a:prstGeom>
        </p:spPr>
      </p:pic>
      <p:pic>
        <p:nvPicPr>
          <p:cNvPr id="36" name="Picture 35" descr="A picture containing text&#10;&#10;Description automatically generated">
            <a:extLst>
              <a:ext uri="{FF2B5EF4-FFF2-40B4-BE49-F238E27FC236}">
                <a16:creationId xmlns:a16="http://schemas.microsoft.com/office/drawing/2014/main" id="{1EA8E023-3DB0-D84F-BAAA-988CB051BA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2285" y="34332"/>
            <a:ext cx="859536" cy="784138"/>
          </a:xfrm>
          <a:prstGeom prst="rect">
            <a:avLst/>
          </a:prstGeom>
        </p:spPr>
      </p:pic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06ACE695-6959-7394-BD30-7D723D618C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522" y="2036007"/>
            <a:ext cx="6137878" cy="4563090"/>
          </a:xfrm>
          <a:prstGeom prst="rect">
            <a:avLst/>
          </a:prstGeom>
        </p:spPr>
      </p:pic>
      <p:pic>
        <p:nvPicPr>
          <p:cNvPr id="7" name="Picture 6" descr="Chart, histogram&#10;&#10;Description automatically generated">
            <a:extLst>
              <a:ext uri="{FF2B5EF4-FFF2-40B4-BE49-F238E27FC236}">
                <a16:creationId xmlns:a16="http://schemas.microsoft.com/office/drawing/2014/main" id="{F45659CB-39E3-B99E-FE91-C226FA9713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9058" y="4123287"/>
            <a:ext cx="3931920" cy="178408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207B371-20CE-83D0-FBB1-3A627EBF85B4}"/>
              </a:ext>
            </a:extLst>
          </p:cNvPr>
          <p:cNvSpPr txBox="1"/>
          <p:nvPr/>
        </p:nvSpPr>
        <p:spPr>
          <a:xfrm>
            <a:off x="7988469" y="5603540"/>
            <a:ext cx="267573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Oct 7            Oct 8          Oct 9, 2012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6EAB376-728D-2B1F-87CA-EE258CB1A680}"/>
              </a:ext>
            </a:extLst>
          </p:cNvPr>
          <p:cNvSpPr>
            <a:spLocks noChangeAspect="1"/>
          </p:cNvSpPr>
          <p:nvPr/>
        </p:nvSpPr>
        <p:spPr>
          <a:xfrm>
            <a:off x="2592732" y="3356659"/>
            <a:ext cx="1508760" cy="1510021"/>
          </a:xfrm>
          <a:prstGeom prst="ellipse">
            <a:avLst/>
          </a:prstGeom>
          <a:solidFill>
            <a:srgbClr val="0070C0">
              <a:alpha val="61697"/>
            </a:srgb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CC929A7-B40D-143A-7D62-DB9A7346AA86}"/>
              </a:ext>
            </a:extLst>
          </p:cNvPr>
          <p:cNvSpPr txBox="1"/>
          <p:nvPr/>
        </p:nvSpPr>
        <p:spPr>
          <a:xfrm>
            <a:off x="1774381" y="1134318"/>
            <a:ext cx="30235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>
                <a:solidFill>
                  <a:srgbClr val="002060"/>
                </a:solidFill>
                <a:latin typeface="Symbol" pitchFamily="2" charset="2"/>
              </a:rPr>
              <a:t>F</a:t>
            </a:r>
            <a:r>
              <a:rPr lang="en-US" sz="2800" dirty="0">
                <a:solidFill>
                  <a:srgbClr val="002060"/>
                </a:solidFill>
              </a:rPr>
              <a:t>, </a:t>
            </a:r>
            <a:r>
              <a:rPr lang="en-US" sz="2800" i="1" dirty="0">
                <a:solidFill>
                  <a:srgbClr val="002060"/>
                </a:solidFill>
              </a:rPr>
              <a:t>J</a:t>
            </a:r>
            <a:r>
              <a:rPr lang="en-US" sz="2800" i="1" baseline="-25000" dirty="0">
                <a:solidFill>
                  <a:srgbClr val="002060"/>
                </a:solidFill>
              </a:rPr>
              <a:t>R2</a:t>
            </a:r>
            <a:r>
              <a:rPr lang="en-US" sz="2800" dirty="0">
                <a:solidFill>
                  <a:srgbClr val="002060"/>
                </a:solidFill>
              </a:rPr>
              <a:t> (</a:t>
            </a:r>
            <a:r>
              <a:rPr lang="en-US" sz="2800" i="1" dirty="0">
                <a:solidFill>
                  <a:srgbClr val="002060"/>
                </a:solidFill>
              </a:rPr>
              <a:t>t</a:t>
            </a:r>
            <a:r>
              <a:rPr lang="en-US" sz="2800" dirty="0">
                <a:solidFill>
                  <a:srgbClr val="002060"/>
                </a:solidFill>
              </a:rPr>
              <a:t>, </a:t>
            </a:r>
            <a:r>
              <a:rPr lang="en-US" sz="2800" i="1" dirty="0" err="1">
                <a:solidFill>
                  <a:srgbClr val="002060"/>
                </a:solidFill>
              </a:rPr>
              <a:t>mlat</a:t>
            </a:r>
            <a:r>
              <a:rPr lang="en-US" sz="2800" i="1" baseline="-25000" dirty="0" err="1">
                <a:solidFill>
                  <a:srgbClr val="002060"/>
                </a:solidFill>
              </a:rPr>
              <a:t>i</a:t>
            </a:r>
            <a:r>
              <a:rPr lang="en-US" sz="2800" dirty="0">
                <a:solidFill>
                  <a:srgbClr val="002060"/>
                </a:solidFill>
              </a:rPr>
              <a:t>, </a:t>
            </a:r>
            <a:r>
              <a:rPr lang="en-US" sz="2800" i="1" dirty="0" err="1">
                <a:solidFill>
                  <a:srgbClr val="002060"/>
                </a:solidFill>
              </a:rPr>
              <a:t>mlt</a:t>
            </a:r>
            <a:r>
              <a:rPr lang="en-US" sz="2800" i="1" baseline="-25000" dirty="0" err="1">
                <a:solidFill>
                  <a:srgbClr val="002060"/>
                </a:solidFill>
              </a:rPr>
              <a:t>i</a:t>
            </a:r>
            <a:r>
              <a:rPr lang="en-US" sz="2800" dirty="0">
                <a:solidFill>
                  <a:srgbClr val="00206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46489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077839A4-521E-E649-9C46-3CE7508F5193}"/>
              </a:ext>
            </a:extLst>
          </p:cNvPr>
          <p:cNvSpPr txBox="1">
            <a:spLocks noChangeArrowheads="1"/>
          </p:cNvSpPr>
          <p:nvPr/>
        </p:nvSpPr>
        <p:spPr>
          <a:xfrm>
            <a:off x="547019" y="98324"/>
            <a:ext cx="10589498" cy="7805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rgbClr val="0647FF"/>
                </a:solidFill>
                <a:latin typeface="+mn-lt"/>
                <a:ea typeface="ヒラギノ明朝 ProN W3" charset="0"/>
                <a:cs typeface="Times New Roman"/>
                <a:sym typeface="Century Gothic" charset="0"/>
              </a:rPr>
              <a:t>		CIMI Higher-Level Output: Ring current total energy</a:t>
            </a:r>
            <a:endParaRPr lang="en-US" sz="3200" dirty="0">
              <a:solidFill>
                <a:srgbClr val="0647FF"/>
              </a:solidFill>
              <a:latin typeface="+mn-lt"/>
              <a:ea typeface="ヒラギノ明朝 ProN W3" charset="0"/>
              <a:cs typeface="Times New Roman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0987528-471D-C842-8EED-952192B3A204}"/>
              </a:ext>
            </a:extLst>
          </p:cNvPr>
          <p:cNvCxnSpPr/>
          <p:nvPr/>
        </p:nvCxnSpPr>
        <p:spPr>
          <a:xfrm>
            <a:off x="125835" y="796954"/>
            <a:ext cx="11878811" cy="66533"/>
          </a:xfrm>
          <a:prstGeom prst="line">
            <a:avLst/>
          </a:prstGeom>
          <a:ln w="28575" cmpd="sng">
            <a:solidFill>
              <a:srgbClr val="6A00C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9" name="Picture 38" descr="Nasa-logo.gif">
            <a:extLst>
              <a:ext uri="{FF2B5EF4-FFF2-40B4-BE49-F238E27FC236}">
                <a16:creationId xmlns:a16="http://schemas.microsoft.com/office/drawing/2014/main" id="{65D72E9C-A790-3A47-B222-C4C56E9CD9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70" y="33558"/>
            <a:ext cx="873153" cy="747551"/>
          </a:xfrm>
          <a:prstGeom prst="rect">
            <a:avLst/>
          </a:prstGeom>
        </p:spPr>
      </p:pic>
      <p:pic>
        <p:nvPicPr>
          <p:cNvPr id="36" name="Picture 35" descr="A picture containing text&#10;&#10;Description automatically generated">
            <a:extLst>
              <a:ext uri="{FF2B5EF4-FFF2-40B4-BE49-F238E27FC236}">
                <a16:creationId xmlns:a16="http://schemas.microsoft.com/office/drawing/2014/main" id="{1EA8E023-3DB0-D84F-BAAA-988CB051BA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2285" y="34332"/>
            <a:ext cx="859536" cy="7841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4887C7A-4C9C-A621-9AE1-12F4C860C580}"/>
              </a:ext>
            </a:extLst>
          </p:cNvPr>
          <p:cNvSpPr txBox="1"/>
          <p:nvPr/>
        </p:nvSpPr>
        <p:spPr>
          <a:xfrm>
            <a:off x="2245489" y="6238745"/>
            <a:ext cx="389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Hour starts from 00 UT on May 31, 2013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5FAEA93-429E-FFA2-EE09-C0D19361E71F}"/>
              </a:ext>
            </a:extLst>
          </p:cNvPr>
          <p:cNvGrpSpPr/>
          <p:nvPr/>
        </p:nvGrpSpPr>
        <p:grpSpPr>
          <a:xfrm>
            <a:off x="1481560" y="1354141"/>
            <a:ext cx="8935656" cy="4889985"/>
            <a:chOff x="1481560" y="1574066"/>
            <a:chExt cx="8935656" cy="4889985"/>
          </a:xfrm>
        </p:grpSpPr>
        <p:pic>
          <p:nvPicPr>
            <p:cNvPr id="4" name="Picture 3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D8F6628D-6754-A71F-7FF5-31ED10477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81560" y="1574066"/>
              <a:ext cx="8935656" cy="488998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731B90B-DBF1-A0F2-4979-3353B398B6FA}"/>
                </a:ext>
              </a:extLst>
            </p:cNvPr>
            <p:cNvSpPr txBox="1"/>
            <p:nvPr/>
          </p:nvSpPr>
          <p:spPr>
            <a:xfrm>
              <a:off x="6227178" y="2095013"/>
              <a:ext cx="2395015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latin typeface="+mj-lt"/>
                </a:rPr>
                <a:t>Dst</a:t>
              </a:r>
              <a:endParaRPr lang="en-US" sz="1600" dirty="0">
                <a:latin typeface="+mj-lt"/>
              </a:endParaRPr>
            </a:p>
            <a:p>
              <a:r>
                <a:rPr lang="en-US" sz="1600" dirty="0" err="1">
                  <a:latin typeface="+mj-lt"/>
                </a:rPr>
                <a:t>Dst</a:t>
              </a:r>
              <a:r>
                <a:rPr lang="en-US" sz="1600" dirty="0">
                  <a:latin typeface="+mj-lt"/>
                </a:rPr>
                <a:t>*</a:t>
              </a:r>
            </a:p>
            <a:p>
              <a:r>
                <a:rPr lang="en-US" sz="1600" dirty="0">
                  <a:latin typeface="+mj-lt"/>
                </a:rPr>
                <a:t>CIMI total E                         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570119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077839A4-521E-E649-9C46-3CE7508F5193}"/>
              </a:ext>
            </a:extLst>
          </p:cNvPr>
          <p:cNvSpPr txBox="1">
            <a:spLocks noChangeArrowheads="1"/>
          </p:cNvSpPr>
          <p:nvPr/>
        </p:nvSpPr>
        <p:spPr>
          <a:xfrm>
            <a:off x="889919" y="98324"/>
            <a:ext cx="10589498" cy="7805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rgbClr val="0647FF"/>
                </a:solidFill>
                <a:latin typeface="+mn-lt"/>
                <a:ea typeface="ヒラギノ明朝 ProN W3" charset="0"/>
                <a:cs typeface="Times New Roman"/>
                <a:sym typeface="Century Gothic" charset="0"/>
              </a:rPr>
              <a:t>		CIMI Higher-Level Output: Plasma wave growth</a:t>
            </a:r>
            <a:endParaRPr lang="en-US" sz="3200" dirty="0">
              <a:solidFill>
                <a:srgbClr val="0647FF"/>
              </a:solidFill>
              <a:latin typeface="+mn-lt"/>
              <a:ea typeface="ヒラギノ明朝 ProN W3" charset="0"/>
              <a:cs typeface="Times New Roman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0987528-471D-C842-8EED-952192B3A204}"/>
              </a:ext>
            </a:extLst>
          </p:cNvPr>
          <p:cNvCxnSpPr/>
          <p:nvPr/>
        </p:nvCxnSpPr>
        <p:spPr>
          <a:xfrm>
            <a:off x="125835" y="796954"/>
            <a:ext cx="11878811" cy="66533"/>
          </a:xfrm>
          <a:prstGeom prst="line">
            <a:avLst/>
          </a:prstGeom>
          <a:ln w="28575" cmpd="sng">
            <a:solidFill>
              <a:srgbClr val="6A00C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9" name="Picture 38" descr="Nasa-logo.gif">
            <a:extLst>
              <a:ext uri="{FF2B5EF4-FFF2-40B4-BE49-F238E27FC236}">
                <a16:creationId xmlns:a16="http://schemas.microsoft.com/office/drawing/2014/main" id="{65D72E9C-A790-3A47-B222-C4C56E9CD9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70" y="33558"/>
            <a:ext cx="873153" cy="747551"/>
          </a:xfrm>
          <a:prstGeom prst="rect">
            <a:avLst/>
          </a:prstGeom>
        </p:spPr>
      </p:pic>
      <p:pic>
        <p:nvPicPr>
          <p:cNvPr id="36" name="Picture 35" descr="A picture containing text&#10;&#10;Description automatically generated">
            <a:extLst>
              <a:ext uri="{FF2B5EF4-FFF2-40B4-BE49-F238E27FC236}">
                <a16:creationId xmlns:a16="http://schemas.microsoft.com/office/drawing/2014/main" id="{1EA8E023-3DB0-D84F-BAAA-988CB051BA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2285" y="34332"/>
            <a:ext cx="859536" cy="784138"/>
          </a:xfrm>
          <a:prstGeom prst="rect">
            <a:avLst/>
          </a:prstGeom>
        </p:spPr>
      </p:pic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394D33B2-2BB5-4561-ED55-AEF488B7D3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5686" y="933447"/>
            <a:ext cx="2390191" cy="5658708"/>
          </a:xfrm>
          <a:prstGeom prst="rect">
            <a:avLst/>
          </a:prstGeom>
        </p:spPr>
      </p:pic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F68F6BB-BA79-ABC9-7EC6-6B994DFED4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0471" y="1001614"/>
            <a:ext cx="2433387" cy="560111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E78D6A6-E5D5-3718-4885-CF7050D938AD}"/>
              </a:ext>
            </a:extLst>
          </p:cNvPr>
          <p:cNvSpPr txBox="1"/>
          <p:nvPr/>
        </p:nvSpPr>
        <p:spPr>
          <a:xfrm>
            <a:off x="5405379" y="6493396"/>
            <a:ext cx="15769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[Fok et al., 2016]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0D90C72-2FAE-262F-7CC8-8CE7C357DDE2}"/>
              </a:ext>
            </a:extLst>
          </p:cNvPr>
          <p:cNvSpPr txBox="1"/>
          <p:nvPr/>
        </p:nvSpPr>
        <p:spPr>
          <a:xfrm>
            <a:off x="957927" y="3225462"/>
            <a:ext cx="212385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At late main phase</a:t>
            </a:r>
          </a:p>
          <a:p>
            <a:r>
              <a:rPr lang="en-US" sz="2000" dirty="0">
                <a:solidFill>
                  <a:srgbClr val="002060"/>
                </a:solidFill>
              </a:rPr>
              <a:t>Ro = 7.6 RE</a:t>
            </a:r>
          </a:p>
          <a:p>
            <a:r>
              <a:rPr lang="en-US" sz="2000" dirty="0">
                <a:solidFill>
                  <a:srgbClr val="002060"/>
                </a:solidFill>
              </a:rPr>
              <a:t>MLT = 13.4 </a:t>
            </a:r>
            <a:r>
              <a:rPr lang="en-US" sz="2000" dirty="0" err="1">
                <a:solidFill>
                  <a:srgbClr val="002060"/>
                </a:solidFill>
              </a:rPr>
              <a:t>hr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460A25-216C-55B9-A48C-F543DC2CE22E}"/>
              </a:ext>
            </a:extLst>
          </p:cNvPr>
          <p:cNvSpPr txBox="1"/>
          <p:nvPr/>
        </p:nvSpPr>
        <p:spPr>
          <a:xfrm>
            <a:off x="8995826" y="3225462"/>
            <a:ext cx="20537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At recovery phase</a:t>
            </a:r>
          </a:p>
          <a:p>
            <a:r>
              <a:rPr lang="en-US" sz="2000" dirty="0">
                <a:solidFill>
                  <a:srgbClr val="002060"/>
                </a:solidFill>
              </a:rPr>
              <a:t>Ro = 4.5 RE</a:t>
            </a:r>
          </a:p>
          <a:p>
            <a:r>
              <a:rPr lang="en-US" sz="2000" dirty="0">
                <a:solidFill>
                  <a:srgbClr val="002060"/>
                </a:solidFill>
              </a:rPr>
              <a:t>MLT = 22 </a:t>
            </a:r>
            <a:r>
              <a:rPr lang="en-US" sz="2000" dirty="0" err="1">
                <a:solidFill>
                  <a:srgbClr val="002060"/>
                </a:solidFill>
              </a:rPr>
              <a:t>hr</a:t>
            </a:r>
            <a:endParaRPr lang="en-US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0268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14335</TotalTime>
  <Words>675</Words>
  <Application>Microsoft Macintosh PowerPoint</Application>
  <PresentationFormat>Widescreen</PresentationFormat>
  <Paragraphs>158</Paragraphs>
  <Slides>18</Slides>
  <Notes>15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Calibri</vt:lpstr>
      <vt:lpstr>Calibri Light</vt:lpstr>
      <vt:lpstr>Cambria Math</vt:lpstr>
      <vt:lpstr>Symbol</vt:lpstr>
      <vt:lpstr>Times</vt:lpstr>
      <vt:lpstr>Times New Roman</vt:lpstr>
      <vt:lpstr>Office Theme</vt:lpstr>
      <vt:lpstr>Fichier iGrafx Drawing</vt:lpstr>
      <vt:lpstr>CIMI Update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CIMI-SAMI3 Coupled Model</dc:title>
  <dc:creator>Mei-Ching Fok</dc:creator>
  <cp:lastModifiedBy>Fok, Mei-ching H. (GSFC-6730)</cp:lastModifiedBy>
  <cp:revision>495</cp:revision>
  <cp:lastPrinted>2022-06-07T18:05:57Z</cp:lastPrinted>
  <dcterms:created xsi:type="dcterms:W3CDTF">2017-12-07T20:43:13Z</dcterms:created>
  <dcterms:modified xsi:type="dcterms:W3CDTF">2022-06-07T22:34:28Z</dcterms:modified>
</cp:coreProperties>
</file>