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9" r:id="rId3"/>
    <p:sldId id="270" r:id="rId4"/>
    <p:sldId id="272" r:id="rId5"/>
    <p:sldId id="275" r:id="rId6"/>
    <p:sldId id="276" r:id="rId7"/>
    <p:sldId id="279" r:id="rId8"/>
    <p:sldId id="285" r:id="rId9"/>
    <p:sldId id="286" r:id="rId10"/>
    <p:sldId id="288" r:id="rId11"/>
    <p:sldId id="301" r:id="rId12"/>
    <p:sldId id="291" r:id="rId13"/>
    <p:sldId id="293" r:id="rId14"/>
    <p:sldId id="294" r:id="rId15"/>
    <p:sldId id="295" r:id="rId16"/>
    <p:sldId id="296" r:id="rId17"/>
    <p:sldId id="297" r:id="rId18"/>
    <p:sldId id="298" r:id="rId19"/>
    <p:sldId id="300" r:id="rId20"/>
  </p:sldIdLst>
  <p:sldSz cx="12188825" cy="6858000"/>
  <p:notesSz cx="6858000" cy="9144000"/>
  <p:embeddedFontLst>
    <p:embeddedFont>
      <p:font typeface="Arial Narrow" panose="020B0604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iSa+5dh3i/jCRGZKjJYQJ9oxLc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844E58-AE4B-4D63-9EE8-D090D3B92E90}">
  <a:tblStyle styleId="{5D844E58-AE4B-4D63-9EE8-D090D3B92E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2052"/>
  </p:normalViewPr>
  <p:slideViewPr>
    <p:cSldViewPr snapToGrid="0" snapToObjects="1">
      <p:cViewPr varScale="1">
        <p:scale>
          <a:sx n="102" d="100"/>
          <a:sy n="102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56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70891" y="4572000"/>
            <a:ext cx="5367000" cy="3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00"/>
          </a:p>
        </p:txBody>
      </p:sp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2888" y="374650"/>
            <a:ext cx="7194551" cy="4048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d8c60b025c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d8c60b025c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 absence of Neutrons up until 20th Jan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d8c60b025c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d8c60b025c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8900" lvl="0">
              <a:spcBef>
                <a:spcPts val="1000"/>
              </a:spcBef>
              <a:buSzPts val="2200"/>
            </a:pPr>
            <a:r>
              <a:rPr lang="en-US" sz="1100" b="1" u="sng" dirty="0"/>
              <a:t>20 Jan</a:t>
            </a:r>
            <a:r>
              <a:rPr lang="en-US" sz="1100" dirty="0"/>
              <a:t> - Region 720 produces another R3 (X7) solar flare radio blackout </a:t>
            </a:r>
          </a:p>
          <a:p>
            <a:pPr marL="431800" lvl="0" indent="-342900">
              <a:spcBef>
                <a:spcPts val="1000"/>
              </a:spcBef>
              <a:buSzPts val="2200"/>
              <a:buFont typeface="Arial" panose="020B0604020202020204" pitchFamily="34" charset="0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The &gt;100 MeV protons reached 652 pfu (strongest &gt;100 MeV event since Oct 1989 (680 pfu)</a:t>
            </a:r>
          </a:p>
        </p:txBody>
      </p:sp>
    </p:spTree>
    <p:extLst>
      <p:ext uri="{BB962C8B-B14F-4D97-AF65-F5344CB8AC3E}">
        <p14:creationId xmlns:p14="http://schemas.microsoft.com/office/powerpoint/2010/main" val="120285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d8c60b025c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d8c60b025c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3" name="Google Shape;523;gd8c60b025c_1_11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/>
          </a:p>
        </p:txBody>
      </p:sp>
      <p:sp>
        <p:nvSpPr>
          <p:cNvPr id="539" name="Google Shape;539;p27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7af143cf5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g7af143cf5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1" name="Google Shape;551;g7af143cf53_1_5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7af143cf5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2" name="Google Shape;562;g7af143cf5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3" name="Google Shape;563;g7af143cf53_1_2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d9b7cff02f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gd9b7cff02f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5" name="Google Shape;575;gd9b7cff02f_2_1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d9b7cff02f_2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gd9b7cff02f_2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7" name="Google Shape;587;gd9b7cff02f_2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d8c60b025c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gd8c60b025c_1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9" name="Google Shape;599;gd8c60b025c_1_10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d996f79ad2_0_11:notes"/>
          <p:cNvSpPr txBox="1">
            <a:spLocks noGrp="1"/>
          </p:cNvSpPr>
          <p:nvPr>
            <p:ph type="body" idx="1"/>
          </p:nvPr>
        </p:nvSpPr>
        <p:spPr>
          <a:xfrm>
            <a:off x="670891" y="4572000"/>
            <a:ext cx="5367000" cy="3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600" tIns="89600" rIns="89600" bIns="896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00"/>
          </a:p>
        </p:txBody>
      </p:sp>
      <p:sp>
        <p:nvSpPr>
          <p:cNvPr id="621" name="Google Shape;621;gd996f79ad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42888" y="374650"/>
            <a:ext cx="7194551" cy="4048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p1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3" name="Google Shape;303;p1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7" name="Google Shape;337;p1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7" name="Google Shape;367;p2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9" name="Google Shape;379;p22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Over to Bill</a:t>
            </a:r>
            <a:endParaRPr/>
          </a:p>
        </p:txBody>
      </p:sp>
      <p:sp>
        <p:nvSpPr>
          <p:cNvPr id="404" name="Google Shape;404;p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66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7af143cf53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7af143cf53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/>
              <a:t>15 Jan</a:t>
            </a:r>
            <a:r>
              <a:rPr lang="en-US" sz="1400" dirty="0"/>
              <a:t> </a:t>
            </a:r>
            <a:r>
              <a:rPr lang="en-US" sz="1100" dirty="0"/>
              <a:t>- Region 720 produces an R3 (X2) solar flare radio blackout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A solar radiation storm begins soon after the peak with &gt;10 MeV flux reaching 365 pfu (S2) on 16 January.</a:t>
            </a:r>
          </a:p>
          <a:p>
            <a:pPr marL="158750" lv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u="none" dirty="0">
              <a:latin typeface="Arial"/>
              <a:ea typeface="Calibri"/>
              <a:cs typeface="Arial"/>
              <a:sym typeface="Arial"/>
            </a:endParaRPr>
          </a:p>
          <a:p>
            <a:pPr marL="15875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200" b="1" u="sng" dirty="0">
                <a:latin typeface="Calibri"/>
                <a:ea typeface="Calibri"/>
                <a:cs typeface="Calibri"/>
                <a:sym typeface="Calibri"/>
              </a:rPr>
              <a:t>17 Jan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100" dirty="0"/>
              <a:t>Region 720 produces another R3 (X3) solar flare radio blackout</a:t>
            </a:r>
            <a:endParaRPr lang="en-US" sz="11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u="sng" dirty="0"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100 MeV proton flux peak flux was 28 pfu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100" u="sng" dirty="0"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10 MeV proton flux peaked at 5040 pfu (S3)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d8c60b025c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d8c60b025c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/>
              <a:t>15 Jan</a:t>
            </a:r>
            <a:r>
              <a:rPr lang="en-US" sz="1400" dirty="0"/>
              <a:t> </a:t>
            </a:r>
            <a:r>
              <a:rPr lang="en-US" sz="1100" dirty="0"/>
              <a:t>- Region 720 produces an R3 (X2) solar flare radio blackout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A solar radiation storm begins soon after the peak with &gt;10 MeV flux reaching 365 pfu (S2) on 16 January.</a:t>
            </a:r>
          </a:p>
          <a:p>
            <a:pPr marL="158750" lvl="0" indent="0">
              <a:lnSpc>
                <a:spcPct val="115000"/>
              </a:lnSpc>
              <a:spcBef>
                <a:spcPts val="1200"/>
              </a:spcBef>
              <a:buNone/>
            </a:pPr>
            <a:endParaRPr lang="en-US" sz="1100" b="0" u="none" dirty="0">
              <a:latin typeface="Arial"/>
              <a:ea typeface="Calibri"/>
              <a:cs typeface="Arial"/>
              <a:sym typeface="Arial"/>
            </a:endParaRPr>
          </a:p>
          <a:p>
            <a:pPr marL="158750" lvl="0" indent="0">
              <a:lnSpc>
                <a:spcPct val="115000"/>
              </a:lnSpc>
              <a:spcBef>
                <a:spcPts val="1200"/>
              </a:spcBef>
              <a:buNone/>
            </a:pPr>
            <a:r>
              <a:rPr lang="en-US" sz="1200" b="1" u="sng" dirty="0">
                <a:latin typeface="Calibri"/>
                <a:ea typeface="Calibri"/>
                <a:cs typeface="Calibri"/>
                <a:sym typeface="Calibri"/>
              </a:rPr>
              <a:t>17 Jan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1100" dirty="0"/>
              <a:t>Region 720 produces another R3 (X3) solar flare radio blackout</a:t>
            </a:r>
            <a:endParaRPr lang="en-US" sz="1100" dirty="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u="sng" dirty="0"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100 MeV proton flux peak flux was 28 pfu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100" u="sng" dirty="0">
                <a:latin typeface="Calibri"/>
                <a:ea typeface="Calibri"/>
                <a:cs typeface="Calibri"/>
                <a:sym typeface="Calibri"/>
              </a:rPr>
              <a:t>&gt;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10 MeV proton flux peaked at 5040 pfu (S3)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3.png"/><Relationship Id="rId14" Type="http://schemas.openxmlformats.org/officeDocument/2006/relationships/hyperlink" Target="http://www.noaa.gov/weather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oaa.gov/satellites" TargetMode="External"/><Relationship Id="rId13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12" Type="http://schemas.openxmlformats.org/officeDocument/2006/relationships/hyperlink" Target="http://www.noaa.gov/oceans-coasts" TargetMode="External"/><Relationship Id="rId2" Type="http://schemas.openxmlformats.org/officeDocument/2006/relationships/hyperlink" Target="http://www.noaa.gov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oaa.gov/research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hyperlink" Target="http://www.noaa.gov/fisheries" TargetMode="External"/><Relationship Id="rId4" Type="http://schemas.openxmlformats.org/officeDocument/2006/relationships/hyperlink" Target="http://www.noaa.gov/marine-aviation" TargetMode="External"/><Relationship Id="rId9" Type="http://schemas.openxmlformats.org/officeDocument/2006/relationships/image" Target="../media/image3.png"/><Relationship Id="rId14" Type="http://schemas.openxmlformats.org/officeDocument/2006/relationships/hyperlink" Target="http://www.noaa.gov/weathe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1_Dk Blu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0"/>
          <p:cNvSpPr/>
          <p:nvPr/>
        </p:nvSpPr>
        <p:spPr>
          <a:xfrm>
            <a:off x="423323" y="0"/>
            <a:ext cx="11762536" cy="426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850" tIns="60900" rIns="121850" bIns="60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39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30"/>
          <p:cNvSpPr>
            <a:spLocks noGrp="1"/>
          </p:cNvSpPr>
          <p:nvPr>
            <p:ph type="pic" idx="2"/>
          </p:nvPr>
        </p:nvSpPr>
        <p:spPr>
          <a:xfrm>
            <a:off x="549958" y="4267200"/>
            <a:ext cx="11635769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666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body" idx="1"/>
          </p:nvPr>
        </p:nvSpPr>
        <p:spPr>
          <a:xfrm>
            <a:off x="3079931" y="609612"/>
            <a:ext cx="8125883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173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586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body" idx="3"/>
          </p:nvPr>
        </p:nvSpPr>
        <p:spPr>
          <a:xfrm>
            <a:off x="3079947" y="2170804"/>
            <a:ext cx="8121085" cy="9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3732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4"/>
          </p:nvPr>
        </p:nvSpPr>
        <p:spPr>
          <a:xfrm>
            <a:off x="3351927" y="3311237"/>
            <a:ext cx="8125883" cy="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2399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252C31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52C3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252C3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C31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252C3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252C31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252C3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6" name="Google Shape;36;p30"/>
          <p:cNvCxnSpPr/>
          <p:nvPr/>
        </p:nvCxnSpPr>
        <p:spPr>
          <a:xfrm>
            <a:off x="2772037" y="609600"/>
            <a:ext cx="0" cy="3473200"/>
          </a:xfrm>
          <a:prstGeom prst="straightConnector1">
            <a:avLst/>
          </a:prstGeom>
          <a:noFill/>
          <a:ln w="12700" cap="flat" cmpd="sng">
            <a:solidFill>
              <a:srgbClr val="3FA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7" name="Google Shape;3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4224" y="764035"/>
            <a:ext cx="1478348" cy="147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5120" y="0"/>
            <a:ext cx="4749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0"/>
          <p:cNvSpPr txBox="1"/>
          <p:nvPr/>
        </p:nvSpPr>
        <p:spPr>
          <a:xfrm>
            <a:off x="795559" y="2308817"/>
            <a:ext cx="5674122" cy="6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50" tIns="121850" rIns="121850" bIns="121850" anchor="t" anchorCtr="0">
            <a:no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3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endParaRPr sz="2399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3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WEATHER </a:t>
            </a:r>
            <a:endParaRPr sz="2399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39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SERVICE</a:t>
            </a:r>
            <a:endParaRPr sz="2399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">
  <p:cSld name="2 Column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9"/>
          <p:cNvSpPr txBox="1">
            <a:spLocks noGrp="1"/>
          </p:cNvSpPr>
          <p:nvPr>
            <p:ph type="title"/>
          </p:nvPr>
        </p:nvSpPr>
        <p:spPr>
          <a:xfrm>
            <a:off x="623784" y="30957"/>
            <a:ext cx="986463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body" idx="1"/>
          </p:nvPr>
        </p:nvSpPr>
        <p:spPr>
          <a:xfrm>
            <a:off x="1015736" y="1219200"/>
            <a:ext cx="4989100" cy="4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body" idx="2"/>
          </p:nvPr>
        </p:nvSpPr>
        <p:spPr>
          <a:xfrm>
            <a:off x="6602280" y="1219200"/>
            <a:ext cx="4989100" cy="4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2 Pic">
  <p:cSld name="2 Column, 2 Pic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0"/>
          <p:cNvSpPr txBox="1">
            <a:spLocks noGrp="1"/>
          </p:cNvSpPr>
          <p:nvPr>
            <p:ph type="title"/>
          </p:nvPr>
        </p:nvSpPr>
        <p:spPr>
          <a:xfrm>
            <a:off x="623784" y="30957"/>
            <a:ext cx="986463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1015737" y="1219200"/>
            <a:ext cx="4977104" cy="16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666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40"/>
          <p:cNvSpPr>
            <a:spLocks noGrp="1"/>
          </p:cNvSpPr>
          <p:nvPr>
            <p:ph type="pic" idx="3"/>
          </p:nvPr>
        </p:nvSpPr>
        <p:spPr>
          <a:xfrm>
            <a:off x="6602280" y="1219200"/>
            <a:ext cx="4977104" cy="16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666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body" idx="1"/>
          </p:nvPr>
        </p:nvSpPr>
        <p:spPr>
          <a:xfrm>
            <a:off x="1003589" y="3048000"/>
            <a:ext cx="4989100" cy="3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40"/>
          <p:cNvSpPr txBox="1">
            <a:spLocks noGrp="1"/>
          </p:cNvSpPr>
          <p:nvPr>
            <p:ph type="body" idx="4"/>
          </p:nvPr>
        </p:nvSpPr>
        <p:spPr>
          <a:xfrm>
            <a:off x="6602280" y="3048000"/>
            <a:ext cx="4989100" cy="3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1"/>
          <p:cNvSpPr txBox="1">
            <a:spLocks noGrp="1"/>
          </p:cNvSpPr>
          <p:nvPr>
            <p:ph type="title"/>
          </p:nvPr>
        </p:nvSpPr>
        <p:spPr>
          <a:xfrm>
            <a:off x="623784" y="30957"/>
            <a:ext cx="986463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1"/>
          <p:cNvSpPr txBox="1">
            <a:spLocks noGrp="1"/>
          </p:cNvSpPr>
          <p:nvPr>
            <p:ph type="body" idx="1"/>
          </p:nvPr>
        </p:nvSpPr>
        <p:spPr>
          <a:xfrm>
            <a:off x="1003589" y="1219200"/>
            <a:ext cx="3262350" cy="4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41"/>
          <p:cNvSpPr txBox="1">
            <a:spLocks noGrp="1"/>
          </p:cNvSpPr>
          <p:nvPr>
            <p:ph type="body" idx="2"/>
          </p:nvPr>
        </p:nvSpPr>
        <p:spPr>
          <a:xfrm>
            <a:off x="8329031" y="1219200"/>
            <a:ext cx="3262350" cy="4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41"/>
          <p:cNvSpPr txBox="1">
            <a:spLocks noGrp="1"/>
          </p:cNvSpPr>
          <p:nvPr>
            <p:ph type="body" idx="3"/>
          </p:nvPr>
        </p:nvSpPr>
        <p:spPr>
          <a:xfrm>
            <a:off x="4666310" y="1219200"/>
            <a:ext cx="3262350" cy="4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, 3 Pic">
  <p:cSld name="3 Column, 3 Pic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2"/>
          <p:cNvSpPr txBox="1">
            <a:spLocks noGrp="1"/>
          </p:cNvSpPr>
          <p:nvPr>
            <p:ph type="title"/>
          </p:nvPr>
        </p:nvSpPr>
        <p:spPr>
          <a:xfrm>
            <a:off x="623784" y="30957"/>
            <a:ext cx="986463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2"/>
          <p:cNvSpPr>
            <a:spLocks noGrp="1"/>
          </p:cNvSpPr>
          <p:nvPr>
            <p:ph type="pic" idx="2"/>
          </p:nvPr>
        </p:nvSpPr>
        <p:spPr>
          <a:xfrm>
            <a:off x="1015736" y="1219200"/>
            <a:ext cx="3246354" cy="16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666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42"/>
          <p:cNvSpPr>
            <a:spLocks noGrp="1"/>
          </p:cNvSpPr>
          <p:nvPr>
            <p:ph type="pic" idx="3"/>
          </p:nvPr>
        </p:nvSpPr>
        <p:spPr>
          <a:xfrm>
            <a:off x="4676331" y="1219200"/>
            <a:ext cx="3246354" cy="16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666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42"/>
          <p:cNvSpPr>
            <a:spLocks noGrp="1"/>
          </p:cNvSpPr>
          <p:nvPr>
            <p:ph type="pic" idx="4"/>
          </p:nvPr>
        </p:nvSpPr>
        <p:spPr>
          <a:xfrm>
            <a:off x="8332979" y="1219200"/>
            <a:ext cx="3246354" cy="1600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666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42"/>
          <p:cNvSpPr txBox="1">
            <a:spLocks noGrp="1"/>
          </p:cNvSpPr>
          <p:nvPr>
            <p:ph type="body" idx="1"/>
          </p:nvPr>
        </p:nvSpPr>
        <p:spPr>
          <a:xfrm>
            <a:off x="1003589" y="3048000"/>
            <a:ext cx="3262350" cy="3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42"/>
          <p:cNvSpPr txBox="1">
            <a:spLocks noGrp="1"/>
          </p:cNvSpPr>
          <p:nvPr>
            <p:ph type="body" idx="5"/>
          </p:nvPr>
        </p:nvSpPr>
        <p:spPr>
          <a:xfrm>
            <a:off x="8329031" y="3048000"/>
            <a:ext cx="3262350" cy="3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2"/>
          <p:cNvSpPr txBox="1">
            <a:spLocks noGrp="1"/>
          </p:cNvSpPr>
          <p:nvPr>
            <p:ph type="body" idx="6"/>
          </p:nvPr>
        </p:nvSpPr>
        <p:spPr>
          <a:xfrm>
            <a:off x="4666310" y="3048000"/>
            <a:ext cx="3262350" cy="31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Lg Pic">
  <p:cSld name="1 Lg Pic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3"/>
          <p:cNvSpPr txBox="1">
            <a:spLocks noGrp="1"/>
          </p:cNvSpPr>
          <p:nvPr>
            <p:ph type="title"/>
          </p:nvPr>
        </p:nvSpPr>
        <p:spPr>
          <a:xfrm>
            <a:off x="623784" y="30957"/>
            <a:ext cx="986463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3"/>
          <p:cNvSpPr>
            <a:spLocks noGrp="1"/>
          </p:cNvSpPr>
          <p:nvPr>
            <p:ph type="pic" idx="2"/>
          </p:nvPr>
        </p:nvSpPr>
        <p:spPr>
          <a:xfrm>
            <a:off x="1015736" y="1219200"/>
            <a:ext cx="10563648" cy="495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666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Dk Blu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4"/>
          <p:cNvSpPr/>
          <p:nvPr/>
        </p:nvSpPr>
        <p:spPr>
          <a:xfrm>
            <a:off x="547604" y="0"/>
            <a:ext cx="11638168" cy="426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850" tIns="60900" rIns="121850" bIns="60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9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4"/>
          <p:cNvSpPr>
            <a:spLocks noGrp="1"/>
          </p:cNvSpPr>
          <p:nvPr>
            <p:ph type="pic" idx="2"/>
          </p:nvPr>
        </p:nvSpPr>
        <p:spPr>
          <a:xfrm>
            <a:off x="549958" y="4267200"/>
            <a:ext cx="11635769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666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44"/>
          <p:cNvSpPr txBox="1">
            <a:spLocks noGrp="1"/>
          </p:cNvSpPr>
          <p:nvPr>
            <p:ph type="body" idx="1"/>
          </p:nvPr>
        </p:nvSpPr>
        <p:spPr>
          <a:xfrm>
            <a:off x="1040174" y="2590799"/>
            <a:ext cx="1828324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6F5FF"/>
              </a:buClr>
              <a:buSzPts val="1800"/>
              <a:buNone/>
              <a:defRPr sz="2399" b="1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2399" b="1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2399" b="1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2399" b="1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2399" b="1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4"/>
          <p:cNvSpPr txBox="1">
            <a:spLocks noGrp="1"/>
          </p:cNvSpPr>
          <p:nvPr>
            <p:ph type="body" idx="3"/>
          </p:nvPr>
        </p:nvSpPr>
        <p:spPr>
          <a:xfrm>
            <a:off x="1040174" y="3733800"/>
            <a:ext cx="172675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D6F5FF"/>
              </a:buClr>
              <a:buSzPts val="1600"/>
              <a:buNone/>
              <a:defRPr sz="2133" b="0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2399" b="1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2399" b="1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2399" b="1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None/>
              <a:defRPr sz="2399" b="1"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4"/>
          <p:cNvSpPr txBox="1">
            <a:spLocks noGrp="1"/>
          </p:cNvSpPr>
          <p:nvPr>
            <p:ph type="body" idx="4"/>
          </p:nvPr>
        </p:nvSpPr>
        <p:spPr>
          <a:xfrm>
            <a:off x="3351927" y="768745"/>
            <a:ext cx="8125883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173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5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4"/>
          <p:cNvSpPr txBox="1">
            <a:spLocks noGrp="1"/>
          </p:cNvSpPr>
          <p:nvPr>
            <p:ph type="body" idx="5"/>
          </p:nvPr>
        </p:nvSpPr>
        <p:spPr>
          <a:xfrm>
            <a:off x="3352509" y="2262187"/>
            <a:ext cx="8121085" cy="9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C4EDFF"/>
              </a:buClr>
              <a:buSzPts val="2800"/>
              <a:buNone/>
              <a:defRPr sz="3732" b="0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4"/>
          <p:cNvSpPr txBox="1">
            <a:spLocks noGrp="1"/>
          </p:cNvSpPr>
          <p:nvPr>
            <p:ph type="body" idx="6"/>
          </p:nvPr>
        </p:nvSpPr>
        <p:spPr>
          <a:xfrm>
            <a:off x="3351927" y="3311237"/>
            <a:ext cx="8125883" cy="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4EDFF"/>
              </a:buClr>
              <a:buSzPts val="1800"/>
              <a:buNone/>
              <a:defRPr sz="2399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31" name="Google Shape;131;p44"/>
          <p:cNvCxnSpPr/>
          <p:nvPr/>
        </p:nvCxnSpPr>
        <p:spPr>
          <a:xfrm>
            <a:off x="3047205" y="609600"/>
            <a:ext cx="0" cy="3473200"/>
          </a:xfrm>
          <a:prstGeom prst="straightConnector1">
            <a:avLst/>
          </a:prstGeom>
          <a:noFill/>
          <a:ln w="12700" cap="flat" cmpd="sng">
            <a:solidFill>
              <a:srgbClr val="3687F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2" name="Google Shape;132;p44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015" y="533400"/>
            <a:ext cx="1761677" cy="2133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3" name="Google Shape;133;p44"/>
          <p:cNvGrpSpPr/>
          <p:nvPr/>
        </p:nvGrpSpPr>
        <p:grpSpPr>
          <a:xfrm>
            <a:off x="-40507" y="0"/>
            <a:ext cx="629756" cy="6858000"/>
            <a:chOff x="-15240" y="0"/>
            <a:chExt cx="472440" cy="6858000"/>
          </a:xfrm>
        </p:grpSpPr>
        <p:sp>
          <p:nvSpPr>
            <p:cNvPr id="134" name="Google Shape;134;p44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39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44"/>
            <p:cNvSpPr/>
            <p:nvPr/>
          </p:nvSpPr>
          <p:spPr>
            <a:xfrm>
              <a:off x="16002" y="10264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39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6" name="Google Shape;136;p44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44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44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44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0" name="Google Shape;140;p44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44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2" name="Google Shape;142;p44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43" name="Google Shape;143;p44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44" name="Google Shape;144;p44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5" name="Google Shape;145;p44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6" name="Google Shape;146;p44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7" name="Google Shape;147;p44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8" name="Google Shape;148;p44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49" name="Google Shape;149;p44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150" name="Google Shape;150;p44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5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5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SzPts val="2800"/>
              <a:buChar char="•"/>
              <a:defRPr/>
            </a:lvl2pPr>
            <a:lvl3pPr marL="1371600" lvl="2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16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45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6"/>
              <a:buFont typeface="Arial"/>
              <a:buNone/>
              <a:defRPr sz="1866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6"/>
          <p:cNvSpPr txBox="1">
            <a:spLocks noGrp="1"/>
          </p:cNvSpPr>
          <p:nvPr>
            <p:ph type="body" idx="1"/>
          </p:nvPr>
        </p:nvSpPr>
        <p:spPr>
          <a:xfrm>
            <a:off x="1003589" y="1219200"/>
            <a:ext cx="10575645" cy="4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42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7336F"/>
              </a:buClr>
              <a:buSzPts val="21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15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14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12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46"/>
          <p:cNvSpPr txBox="1">
            <a:spLocks noGrp="1"/>
          </p:cNvSpPr>
          <p:nvPr>
            <p:ph type="title"/>
          </p:nvPr>
        </p:nvSpPr>
        <p:spPr>
          <a:xfrm>
            <a:off x="623784" y="30957"/>
            <a:ext cx="986463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2400"/>
              <a:buFont typeface="Arial"/>
              <a:buNone/>
              <a:defRPr sz="4266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99"/>
            </a:lvl9pPr>
          </a:lstStyle>
          <a:p>
            <a:endParaRPr/>
          </a:p>
        </p:txBody>
      </p:sp>
      <p:sp>
        <p:nvSpPr>
          <p:cNvPr id="158" name="Google Shape;158;p46"/>
          <p:cNvSpPr txBox="1">
            <a:spLocks noGrp="1"/>
          </p:cNvSpPr>
          <p:nvPr>
            <p:ph type="dt" idx="10"/>
          </p:nvPr>
        </p:nvSpPr>
        <p:spPr>
          <a:xfrm>
            <a:off x="914162" y="6400800"/>
            <a:ext cx="253933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46"/>
          <p:cNvSpPr txBox="1">
            <a:spLocks noGrp="1"/>
          </p:cNvSpPr>
          <p:nvPr>
            <p:ph type="sldNum" idx="12"/>
          </p:nvPr>
        </p:nvSpPr>
        <p:spPr>
          <a:xfrm>
            <a:off x="9751060" y="6248400"/>
            <a:ext cx="182832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-Only Layout">
  <p:cSld name="Text-Only Layou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7"/>
          <p:cNvSpPr txBox="1">
            <a:spLocks noGrp="1"/>
          </p:cNvSpPr>
          <p:nvPr>
            <p:ph type="title"/>
          </p:nvPr>
        </p:nvSpPr>
        <p:spPr>
          <a:xfrm>
            <a:off x="609441" y="274637"/>
            <a:ext cx="1096994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7"/>
          <p:cNvSpPr txBox="1">
            <a:spLocks noGrp="1"/>
          </p:cNvSpPr>
          <p:nvPr>
            <p:ph type="body" idx="1"/>
          </p:nvPr>
        </p:nvSpPr>
        <p:spPr>
          <a:xfrm>
            <a:off x="609441" y="1600200"/>
            <a:ext cx="10969943" cy="49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C39872"/>
              </a:buClr>
              <a:buSzPts val="16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7"/>
          <p:cNvSpPr txBox="1">
            <a:spLocks noGrp="1"/>
          </p:cNvSpPr>
          <p:nvPr>
            <p:ph type="sldNum" idx="12"/>
          </p:nvPr>
        </p:nvSpPr>
        <p:spPr>
          <a:xfrm>
            <a:off x="10868369" y="6356351"/>
            <a:ext cx="711015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66"/>
              <a:buFont typeface="Arial"/>
              <a:buNone/>
              <a:defRPr sz="2666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af143cf53_0_127"/>
          <p:cNvSpPr txBox="1">
            <a:spLocks noGrp="1"/>
          </p:cNvSpPr>
          <p:nvPr>
            <p:ph type="dt" idx="10"/>
          </p:nvPr>
        </p:nvSpPr>
        <p:spPr>
          <a:xfrm>
            <a:off x="837982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7af143cf53_0_127"/>
          <p:cNvSpPr txBox="1">
            <a:spLocks noGrp="1"/>
          </p:cNvSpPr>
          <p:nvPr>
            <p:ph type="ftr" idx="11"/>
          </p:nvPr>
        </p:nvSpPr>
        <p:spPr>
          <a:xfrm>
            <a:off x="4037548" y="6356350"/>
            <a:ext cx="411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7af143cf53_0_127"/>
          <p:cNvSpPr txBox="1">
            <a:spLocks noGrp="1"/>
          </p:cNvSpPr>
          <p:nvPr>
            <p:ph type="sldNum" idx="12"/>
          </p:nvPr>
        </p:nvSpPr>
        <p:spPr>
          <a:xfrm>
            <a:off x="8608358" y="6356350"/>
            <a:ext cx="2742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" type="obj">
  <p:cSld name="OBJE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623784" y="30957"/>
            <a:ext cx="986463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1003589" y="1219200"/>
            <a:ext cx="10575645" cy="4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k Blue">
  <p:cSld name="1_Dk Blue 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2"/>
          <p:cNvSpPr/>
          <p:nvPr/>
        </p:nvSpPr>
        <p:spPr>
          <a:xfrm>
            <a:off x="547604" y="0"/>
            <a:ext cx="11638168" cy="426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121850" tIns="60900" rIns="121850" bIns="60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99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32"/>
          <p:cNvSpPr>
            <a:spLocks noGrp="1"/>
          </p:cNvSpPr>
          <p:nvPr>
            <p:ph type="pic" idx="2"/>
          </p:nvPr>
        </p:nvSpPr>
        <p:spPr>
          <a:xfrm>
            <a:off x="549958" y="4267200"/>
            <a:ext cx="11635769" cy="259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666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2"/>
          <p:cNvSpPr txBox="1">
            <a:spLocks noGrp="1"/>
          </p:cNvSpPr>
          <p:nvPr>
            <p:ph type="body" idx="1"/>
          </p:nvPr>
        </p:nvSpPr>
        <p:spPr>
          <a:xfrm>
            <a:off x="1040174" y="2590799"/>
            <a:ext cx="1828324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6F5FF"/>
              </a:buClr>
              <a:buSzPts val="1800"/>
              <a:buFont typeface="Arial"/>
              <a:buNone/>
              <a:defRPr sz="2399" b="1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2399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2399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2399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2399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32"/>
          <p:cNvSpPr txBox="1">
            <a:spLocks noGrp="1"/>
          </p:cNvSpPr>
          <p:nvPr>
            <p:ph type="body" idx="3"/>
          </p:nvPr>
        </p:nvSpPr>
        <p:spPr>
          <a:xfrm>
            <a:off x="1040174" y="3733800"/>
            <a:ext cx="172675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D6F5FF"/>
              </a:buClr>
              <a:buSzPts val="1600"/>
              <a:buFont typeface="Arial"/>
              <a:buNone/>
              <a:defRPr sz="2133" b="0" i="0" u="none" strike="noStrike" cap="none">
                <a:solidFill>
                  <a:srgbClr val="D6F5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2399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2399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2399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None/>
              <a:defRPr sz="2399" b="1" i="0" u="none" strike="noStrike" cap="none">
                <a:solidFill>
                  <a:srgbClr val="07336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body" idx="4"/>
          </p:nvPr>
        </p:nvSpPr>
        <p:spPr>
          <a:xfrm>
            <a:off x="3351927" y="768745"/>
            <a:ext cx="8125883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173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5865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5"/>
          </p:nvPr>
        </p:nvSpPr>
        <p:spPr>
          <a:xfrm>
            <a:off x="3352509" y="2262187"/>
            <a:ext cx="8121085" cy="9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C4EDFF"/>
              </a:buClr>
              <a:buSzPts val="2800"/>
              <a:buFont typeface="Arial"/>
              <a:buNone/>
              <a:defRPr sz="3732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body" idx="6"/>
          </p:nvPr>
        </p:nvSpPr>
        <p:spPr>
          <a:xfrm>
            <a:off x="3351927" y="3311237"/>
            <a:ext cx="8125883" cy="6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4EDFF"/>
              </a:buClr>
              <a:buSzPts val="1800"/>
              <a:buFont typeface="Arial"/>
              <a:buNone/>
              <a:defRPr sz="2399" b="0" i="0" u="none" strike="noStrike" cap="none">
                <a:solidFill>
                  <a:srgbClr val="C4ED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51" name="Google Shape;51;p32"/>
          <p:cNvCxnSpPr/>
          <p:nvPr/>
        </p:nvCxnSpPr>
        <p:spPr>
          <a:xfrm>
            <a:off x="3047205" y="609600"/>
            <a:ext cx="0" cy="3473200"/>
          </a:xfrm>
          <a:prstGeom prst="straightConnector1">
            <a:avLst/>
          </a:prstGeom>
          <a:noFill/>
          <a:ln w="12700" cap="flat" cmpd="sng">
            <a:solidFill>
              <a:srgbClr val="3687F3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2" name="Google Shape;52;p32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1015" y="533400"/>
            <a:ext cx="1761677" cy="2133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" name="Google Shape;53;p32"/>
          <p:cNvGrpSpPr/>
          <p:nvPr/>
        </p:nvGrpSpPr>
        <p:grpSpPr>
          <a:xfrm>
            <a:off x="-40507" y="0"/>
            <a:ext cx="629756" cy="6858000"/>
            <a:chOff x="-15240" y="0"/>
            <a:chExt cx="472440" cy="6858000"/>
          </a:xfrm>
        </p:grpSpPr>
        <p:sp>
          <p:nvSpPr>
            <p:cNvPr id="54" name="Google Shape;54;p32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2"/>
            <p:cNvSpPr/>
            <p:nvPr/>
          </p:nvSpPr>
          <p:spPr>
            <a:xfrm>
              <a:off x="16002" y="1386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39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6" name="Google Shape;56;p32" descr="C:\Users\jacqui.fenner\Desktop\PTT templates\images\noaa icons\noaa_icons-04.png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32" descr="C:\Users\jacqui.fenner\Desktop\PTT templates\images\noaa icons\noaa_icons-05.png">
              <a:hlinkClick r:id="rId6"/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32" descr="C:\Users\jacqui.fenner\Desktop\PTT templates\images\noaa icons\noaa_icons-06.png">
              <a:hlinkClick r:id="rId8"/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32" descr="C:\Users\jacqui.fenner\Desktop\PTT templates\images\noaa icons\noaa_icons-07.png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32" descr="C:\Users\jacqui.fenner\Desktop\PTT templates\images\noaa icons\noaa_icons-08.png">
              <a:hlinkClick r:id="rId12"/>
            </p:cNvPr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32" descr="C:\Users\jacqui.fenner\Desktop\PTT templates\images\noaa icons\noaa_icons-10.png">
              <a:hlinkClick r:id="rId14"/>
            </p:cNvPr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2" name="Google Shape;62;p32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63" name="Google Shape;63;p32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64" name="Google Shape;64;p32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5" name="Google Shape;65;p32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6" name="Google Shape;66;p32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7" name="Google Shape;67;p32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8" name="Google Shape;68;p32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69" name="Google Shape;69;p32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70" name="Google Shape;70;p32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3"/>
          <p:cNvSpPr txBox="1">
            <a:spLocks noGrp="1"/>
          </p:cNvSpPr>
          <p:nvPr>
            <p:ph type="body" idx="1"/>
          </p:nvPr>
        </p:nvSpPr>
        <p:spPr>
          <a:xfrm>
            <a:off x="1003589" y="1219200"/>
            <a:ext cx="10575645" cy="4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>
            <a:off x="623784" y="30957"/>
            <a:ext cx="986463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4266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9"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dt" idx="10"/>
          </p:nvPr>
        </p:nvSpPr>
        <p:spPr>
          <a:xfrm>
            <a:off x="914162" y="6400800"/>
            <a:ext cx="2539339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sldNum" idx="12"/>
          </p:nvPr>
        </p:nvSpPr>
        <p:spPr>
          <a:xfrm>
            <a:off x="9751060" y="6248400"/>
            <a:ext cx="1828324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, Small Pic">
  <p:cSld name="2 Column, Small Pic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>
            <a:spLocks noGrp="1"/>
          </p:cNvSpPr>
          <p:nvPr>
            <p:ph type="title"/>
          </p:nvPr>
        </p:nvSpPr>
        <p:spPr>
          <a:xfrm>
            <a:off x="623784" y="30957"/>
            <a:ext cx="986463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4"/>
          <p:cNvSpPr>
            <a:spLocks noGrp="1"/>
          </p:cNvSpPr>
          <p:nvPr>
            <p:ph type="pic" idx="2"/>
          </p:nvPr>
        </p:nvSpPr>
        <p:spPr>
          <a:xfrm>
            <a:off x="6602280" y="1219200"/>
            <a:ext cx="4977104" cy="1981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666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body" idx="1"/>
          </p:nvPr>
        </p:nvSpPr>
        <p:spPr>
          <a:xfrm>
            <a:off x="1003589" y="1219200"/>
            <a:ext cx="4989100" cy="4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body" idx="3"/>
          </p:nvPr>
        </p:nvSpPr>
        <p:spPr>
          <a:xfrm>
            <a:off x="6602280" y="3429000"/>
            <a:ext cx="49891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Right">
  <p:cSld name="1 Column, Tall Pic Righ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 txBox="1">
            <a:spLocks noGrp="1"/>
          </p:cNvSpPr>
          <p:nvPr>
            <p:ph type="title"/>
          </p:nvPr>
        </p:nvSpPr>
        <p:spPr>
          <a:xfrm>
            <a:off x="623784" y="30957"/>
            <a:ext cx="986463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>
            <a:spLocks noGrp="1"/>
          </p:cNvSpPr>
          <p:nvPr>
            <p:ph type="pic" idx="2"/>
          </p:nvPr>
        </p:nvSpPr>
        <p:spPr>
          <a:xfrm>
            <a:off x="8125884" y="1219200"/>
            <a:ext cx="3453500" cy="495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666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body" idx="1"/>
          </p:nvPr>
        </p:nvSpPr>
        <p:spPr>
          <a:xfrm>
            <a:off x="1003589" y="1219200"/>
            <a:ext cx="6918998" cy="4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Tall Pic Left">
  <p:cSld name="1 Column, Tall Pic Lef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6"/>
          <p:cNvSpPr txBox="1">
            <a:spLocks noGrp="1"/>
          </p:cNvSpPr>
          <p:nvPr>
            <p:ph type="title"/>
          </p:nvPr>
        </p:nvSpPr>
        <p:spPr>
          <a:xfrm>
            <a:off x="623784" y="30957"/>
            <a:ext cx="986463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6"/>
          <p:cNvSpPr>
            <a:spLocks noGrp="1"/>
          </p:cNvSpPr>
          <p:nvPr>
            <p:ph type="pic" idx="2"/>
          </p:nvPr>
        </p:nvSpPr>
        <p:spPr>
          <a:xfrm>
            <a:off x="1015736" y="1219200"/>
            <a:ext cx="3453500" cy="4953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666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body" idx="1"/>
          </p:nvPr>
        </p:nvSpPr>
        <p:spPr>
          <a:xfrm>
            <a:off x="4672383" y="1219200"/>
            <a:ext cx="6918998" cy="4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Top">
  <p:cSld name="1 Column, Wide Pic Top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7"/>
          <p:cNvSpPr>
            <a:spLocks noGrp="1"/>
          </p:cNvSpPr>
          <p:nvPr>
            <p:ph type="pic" idx="2"/>
          </p:nvPr>
        </p:nvSpPr>
        <p:spPr>
          <a:xfrm>
            <a:off x="1015736" y="1219200"/>
            <a:ext cx="10559649" cy="1752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666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7"/>
          <p:cNvSpPr txBox="1">
            <a:spLocks noGrp="1"/>
          </p:cNvSpPr>
          <p:nvPr>
            <p:ph type="body" idx="1"/>
          </p:nvPr>
        </p:nvSpPr>
        <p:spPr>
          <a:xfrm>
            <a:off x="1003589" y="3124200"/>
            <a:ext cx="1057564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7"/>
          <p:cNvSpPr txBox="1">
            <a:spLocks noGrp="1"/>
          </p:cNvSpPr>
          <p:nvPr>
            <p:ph type="title"/>
          </p:nvPr>
        </p:nvSpPr>
        <p:spPr>
          <a:xfrm>
            <a:off x="1003589" y="274637"/>
            <a:ext cx="10575645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, Wide Pic Bottom">
  <p:cSld name="1 Column, Wide Pic Bottom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8"/>
          <p:cNvSpPr>
            <a:spLocks noGrp="1"/>
          </p:cNvSpPr>
          <p:nvPr>
            <p:ph type="pic" idx="2"/>
          </p:nvPr>
        </p:nvSpPr>
        <p:spPr>
          <a:xfrm>
            <a:off x="1015736" y="4419600"/>
            <a:ext cx="10559649" cy="1752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  <a:defRPr sz="2666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3732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2399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body" idx="1"/>
          </p:nvPr>
        </p:nvSpPr>
        <p:spPr>
          <a:xfrm>
            <a:off x="1003589" y="1219200"/>
            <a:ext cx="10575645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rgbClr val="07336F"/>
              </a:buClr>
              <a:buSzPts val="2800"/>
              <a:buChar char="•"/>
              <a:defRPr sz="3732" b="0">
                <a:solidFill>
                  <a:srgbClr val="07336F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7336F"/>
              </a:buClr>
              <a:buSzPts val="2400"/>
              <a:buChar char="•"/>
              <a:defRPr sz="3199">
                <a:solidFill>
                  <a:srgbClr val="07336F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336F"/>
              </a:buClr>
              <a:buSzPts val="2000"/>
              <a:buChar char="•"/>
              <a:defRPr sz="2666">
                <a:solidFill>
                  <a:srgbClr val="07336F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 sz="2399">
                <a:solidFill>
                  <a:srgbClr val="07336F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07336F"/>
              </a:buClr>
              <a:buSzPts val="1600"/>
              <a:buChar char="•"/>
              <a:defRPr sz="2133">
                <a:solidFill>
                  <a:srgbClr val="07336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 txBox="1">
            <a:spLocks noGrp="1"/>
          </p:cNvSpPr>
          <p:nvPr>
            <p:ph type="title"/>
          </p:nvPr>
        </p:nvSpPr>
        <p:spPr>
          <a:xfrm>
            <a:off x="1003589" y="274637"/>
            <a:ext cx="10575645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noaa.gov/marine-aviation" TargetMode="External"/><Relationship Id="rId34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hyperlink" Target="http://www.noaa.gov/satellites" TargetMode="External"/><Relationship Id="rId33" Type="http://schemas.openxmlformats.org/officeDocument/2006/relationships/hyperlink" Target="https://www.commerce.gov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29" Type="http://schemas.openxmlformats.org/officeDocument/2006/relationships/hyperlink" Target="http://www.noaa.gov/oceans-coast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32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://www.noaa.gov/research" TargetMode="External"/><Relationship Id="rId28" Type="http://schemas.openxmlformats.org/officeDocument/2006/relationships/image" Target="../media/image4.png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hyperlink" Target="http://www.noaa.gov/weather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hyperlink" Target="http://www.noaa.gov/fisheries" TargetMode="External"/><Relationship Id="rId30" Type="http://schemas.openxmlformats.org/officeDocument/2006/relationships/image" Target="../media/image5.png"/><Relationship Id="rId35" Type="http://schemas.openxmlformats.org/officeDocument/2006/relationships/hyperlink" Target="http://www.noaa.gov/" TargetMode="Externa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29"/>
          <p:cNvGrpSpPr/>
          <p:nvPr/>
        </p:nvGrpSpPr>
        <p:grpSpPr>
          <a:xfrm>
            <a:off x="-40507" y="-7499"/>
            <a:ext cx="629756" cy="6865499"/>
            <a:chOff x="-15240" y="-7498"/>
            <a:chExt cx="472440" cy="6865498"/>
          </a:xfrm>
        </p:grpSpPr>
        <p:sp>
          <p:nvSpPr>
            <p:cNvPr id="7" name="Google Shape;7;p29"/>
            <p:cNvSpPr/>
            <p:nvPr/>
          </p:nvSpPr>
          <p:spPr>
            <a:xfrm>
              <a:off x="10668" y="0"/>
              <a:ext cx="420600" cy="6858000"/>
            </a:xfrm>
            <a:prstGeom prst="rect">
              <a:avLst/>
            </a:prstGeom>
            <a:solidFill>
              <a:srgbClr val="0099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39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;p29"/>
            <p:cNvSpPr/>
            <p:nvPr/>
          </p:nvSpPr>
          <p:spPr>
            <a:xfrm>
              <a:off x="16002" y="-7498"/>
              <a:ext cx="410100" cy="1069800"/>
            </a:xfrm>
            <a:prstGeom prst="rect">
              <a:avLst/>
            </a:prstGeom>
            <a:solidFill>
              <a:srgbClr val="0B459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39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;p29" descr="C:\Users\jacqui.fenner\Desktop\PTT templates\images\noaa icons\noaa_icons-04.png">
              <a:hlinkClick r:id="rId21"/>
            </p:cNvPr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-15240" y="5714999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29" descr="C:\Users\jacqui.fenner\Desktop\PTT templates\images\noaa icons\noaa_icons-05.png">
              <a:hlinkClick r:id="rId23"/>
            </p:cNvPr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-15240" y="46482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;p29" descr="C:\Users\jacqui.fenner\Desktop\PTT templates\images\noaa icons\noaa_icons-06.png">
              <a:hlinkClick r:id="rId25"/>
            </p:cNvPr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-15240" y="35814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29" descr="C:\Users\jacqui.fenner\Desktop\PTT templates\images\noaa icons\noaa_icons-07.png">
              <a:hlinkClick r:id="rId27"/>
            </p:cNvPr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-15240" y="25146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9" descr="C:\Users\jacqui.fenner\Desktop\PTT templates\images\noaa icons\noaa_icons-08.png">
              <a:hlinkClick r:id="rId29"/>
            </p:cNvPr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-15240" y="14478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9" descr="C:\Users\jacqui.fenner\Desktop\PTT templates\images\noaa icons\noaa_icons-10.png">
              <a:hlinkClick r:id="rId31"/>
            </p:cNvPr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-15240" y="381000"/>
              <a:ext cx="472440" cy="324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Google Shape;15;p29"/>
            <p:cNvGrpSpPr/>
            <p:nvPr/>
          </p:nvGrpSpPr>
          <p:grpSpPr>
            <a:xfrm>
              <a:off x="15148" y="0"/>
              <a:ext cx="420600" cy="6858000"/>
              <a:chOff x="15148" y="0"/>
              <a:chExt cx="420600" cy="6858000"/>
            </a:xfrm>
          </p:grpSpPr>
          <p:grpSp>
            <p:nvGrpSpPr>
              <p:cNvPr id="16" name="Google Shape;16;p29"/>
              <p:cNvGrpSpPr/>
              <p:nvPr/>
            </p:nvGrpSpPr>
            <p:grpSpPr>
              <a:xfrm>
                <a:off x="15148" y="1066800"/>
                <a:ext cx="420600" cy="5334000"/>
                <a:chOff x="15148" y="1066800"/>
                <a:chExt cx="420600" cy="5334000"/>
              </a:xfrm>
            </p:grpSpPr>
            <p:cxnSp>
              <p:nvCxnSpPr>
                <p:cNvPr id="17" name="Google Shape;17;p29"/>
                <p:cNvCxnSpPr/>
                <p:nvPr/>
              </p:nvCxnSpPr>
              <p:spPr>
                <a:xfrm>
                  <a:off x="15148" y="42672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8" name="Google Shape;18;p29"/>
                <p:cNvCxnSpPr/>
                <p:nvPr/>
              </p:nvCxnSpPr>
              <p:spPr>
                <a:xfrm>
                  <a:off x="15148" y="32004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19" name="Google Shape;19;p29"/>
                <p:cNvCxnSpPr/>
                <p:nvPr/>
              </p:nvCxnSpPr>
              <p:spPr>
                <a:xfrm>
                  <a:off x="15148" y="21336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0" name="Google Shape;20;p29"/>
                <p:cNvCxnSpPr/>
                <p:nvPr/>
              </p:nvCxnSpPr>
              <p:spPr>
                <a:xfrm>
                  <a:off x="15148" y="53340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1" name="Google Shape;21;p29"/>
                <p:cNvCxnSpPr/>
                <p:nvPr/>
              </p:nvCxnSpPr>
              <p:spPr>
                <a:xfrm>
                  <a:off x="15148" y="1066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22" name="Google Shape;22;p29"/>
                <p:cNvCxnSpPr/>
                <p:nvPr/>
              </p:nvCxnSpPr>
              <p:spPr>
                <a:xfrm>
                  <a:off x="15148" y="6400800"/>
                  <a:ext cx="4206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>
                      <a:alpha val="4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</p:grpSp>
          <p:cxnSp>
            <p:nvCxnSpPr>
              <p:cNvPr id="23" name="Google Shape;23;p29"/>
              <p:cNvCxnSpPr/>
              <p:nvPr/>
            </p:nvCxnSpPr>
            <p:spPr>
              <a:xfrm>
                <a:off x="431292" y="0"/>
                <a:ext cx="0" cy="6858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>
                    <a:alpha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sp>
        <p:nvSpPr>
          <p:cNvPr id="24" name="Google Shape;24;p29"/>
          <p:cNvSpPr/>
          <p:nvPr/>
        </p:nvSpPr>
        <p:spPr>
          <a:xfrm>
            <a:off x="0" y="6400801"/>
            <a:ext cx="12188825" cy="457200"/>
          </a:xfrm>
          <a:prstGeom prst="rect">
            <a:avLst/>
          </a:prstGeom>
          <a:solidFill>
            <a:srgbClr val="D6F5FF"/>
          </a:solidFill>
          <a:ln>
            <a:noFill/>
          </a:ln>
        </p:spPr>
        <p:txBody>
          <a:bodyPr spcFirstLastPara="1" wrap="square" lIns="121850" tIns="60900" rIns="121850" bIns="60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399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9"/>
          <p:cNvSpPr txBox="1">
            <a:spLocks noGrp="1"/>
          </p:cNvSpPr>
          <p:nvPr>
            <p:ph type="title"/>
          </p:nvPr>
        </p:nvSpPr>
        <p:spPr>
          <a:xfrm>
            <a:off x="623784" y="30957"/>
            <a:ext cx="9864630" cy="7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D8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99D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1003589" y="1219200"/>
            <a:ext cx="10575645" cy="49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7336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7336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7336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7336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336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7336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7336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" name="Google Shape;27;p29" descr="G:\STALL\ST Comms\Templates &amp; Resources\Logos\Other Emblems\DOC Logo\DOC Color.png">
            <a:hlinkClick r:id="rId33"/>
          </p:cNvPr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304721" y="6443457"/>
            <a:ext cx="371791" cy="371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9">
            <a:hlinkClick r:id="rId35"/>
          </p:cNvPr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852880" y="6449252"/>
            <a:ext cx="360205" cy="3602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9"/>
          <p:cNvSpPr txBox="1"/>
          <p:nvPr/>
        </p:nvSpPr>
        <p:spPr>
          <a:xfrm>
            <a:off x="1929898" y="6551712"/>
            <a:ext cx="9649486" cy="1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596"/>
              </a:buClr>
              <a:buSzPts val="1000"/>
              <a:buFont typeface="Arial"/>
              <a:buNone/>
            </a:pPr>
            <a:r>
              <a:rPr lang="en-US" sz="1333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Department of Commerce  //  National Oceanic and Atmospheric Administration  //  </a:t>
            </a:r>
            <a:fld id="{00000000-1234-1234-1234-123412341234}" type="slidenum">
              <a:rPr lang="en-US" sz="1333" b="0" i="0" u="none" strike="noStrike" cap="none">
                <a:solidFill>
                  <a:srgbClr val="0B4596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sz="1333" b="0" i="0" u="none" strike="noStrike" cap="none">
              <a:solidFill>
                <a:srgbClr val="0B459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"/>
          <p:cNvSpPr txBox="1">
            <a:spLocks noGrp="1"/>
          </p:cNvSpPr>
          <p:nvPr>
            <p:ph type="body" idx="1"/>
          </p:nvPr>
        </p:nvSpPr>
        <p:spPr>
          <a:xfrm>
            <a:off x="2849968" y="263821"/>
            <a:ext cx="888780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3200" dirty="0"/>
              <a:t>Solar Radiation Storm Advisories for the International Civil Aviation Organization</a:t>
            </a:r>
          </a:p>
          <a:p>
            <a:pPr marL="0" lvl="0" indent="0">
              <a:spcBef>
                <a:spcPts val="0"/>
              </a:spcBef>
            </a:pPr>
            <a:r>
              <a:rPr lang="en-US" sz="2400" b="0" dirty="0"/>
              <a:t>A Case Study of the 20 January 2005 Storm</a:t>
            </a:r>
            <a:endParaRPr sz="2400" dirty="0"/>
          </a:p>
        </p:txBody>
      </p:sp>
      <p:sp>
        <p:nvSpPr>
          <p:cNvPr id="173" name="Google Shape;173;p1"/>
          <p:cNvSpPr txBox="1">
            <a:spLocks noGrp="1"/>
          </p:cNvSpPr>
          <p:nvPr>
            <p:ph type="body" idx="3"/>
          </p:nvPr>
        </p:nvSpPr>
        <p:spPr>
          <a:xfrm>
            <a:off x="2858768" y="1845999"/>
            <a:ext cx="91077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133" dirty="0">
                <a:solidFill>
                  <a:srgbClr val="D6F5FF"/>
                </a:solidFill>
              </a:rPr>
              <a:t>Hazel M. Bain</a:t>
            </a:r>
            <a:r>
              <a:rPr lang="en-US" sz="2133" baseline="30000" dirty="0">
                <a:solidFill>
                  <a:srgbClr val="D6F5FF"/>
                </a:solidFill>
              </a:rPr>
              <a:t>1,2</a:t>
            </a:r>
            <a:r>
              <a:rPr lang="en-US" sz="2133" dirty="0">
                <a:solidFill>
                  <a:srgbClr val="D6F5FF"/>
                </a:solidFill>
              </a:rPr>
              <a:t> Kyle Copeland</a:t>
            </a:r>
            <a:r>
              <a:rPr lang="en-US" sz="2133" baseline="30000" dirty="0">
                <a:solidFill>
                  <a:srgbClr val="D6F5FF"/>
                </a:solidFill>
              </a:rPr>
              <a:t>3</a:t>
            </a:r>
            <a:r>
              <a:rPr lang="en-US" sz="2133" dirty="0">
                <a:solidFill>
                  <a:srgbClr val="D6F5FF"/>
                </a:solidFill>
              </a:rPr>
              <a:t>, Robert Steenburgh</a:t>
            </a:r>
            <a:r>
              <a:rPr lang="en-US" sz="2133" baseline="30000" dirty="0">
                <a:solidFill>
                  <a:srgbClr val="D6F5FF"/>
                </a:solidFill>
              </a:rPr>
              <a:t>2</a:t>
            </a:r>
            <a:r>
              <a:rPr lang="en-US" sz="2133" dirty="0">
                <a:solidFill>
                  <a:srgbClr val="D6F5FF"/>
                </a:solidFill>
              </a:rPr>
              <a:t>, Terry Onsager</a:t>
            </a:r>
            <a:r>
              <a:rPr lang="en-US" sz="2133" baseline="30000" dirty="0">
                <a:solidFill>
                  <a:srgbClr val="D6F5FF"/>
                </a:solidFill>
              </a:rPr>
              <a:t>2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lang="en-US" sz="2133" dirty="0">
              <a:solidFill>
                <a:srgbClr val="D6F5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133" dirty="0">
                <a:solidFill>
                  <a:srgbClr val="D6F5FF"/>
                </a:solidFill>
              </a:rPr>
              <a:t>1) CIRES, University of Colorado Boulder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133" dirty="0">
                <a:solidFill>
                  <a:srgbClr val="D6F5FF"/>
                </a:solidFill>
              </a:rPr>
              <a:t>2) NOAA Space Weather Prediction Center</a:t>
            </a:r>
          </a:p>
          <a:p>
            <a:pPr marL="0" indent="0">
              <a:spcBef>
                <a:spcPts val="0"/>
              </a:spcBef>
            </a:pPr>
            <a:r>
              <a:rPr lang="en-US" sz="2133" dirty="0">
                <a:solidFill>
                  <a:srgbClr val="D6F5FF"/>
                </a:solidFill>
              </a:rPr>
              <a:t>3) U.S. Federal Aviation Administration, Civil Aerospace Medical Institute</a:t>
            </a:r>
            <a:endParaRPr sz="2133" dirty="0">
              <a:solidFill>
                <a:srgbClr val="D6F5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133" dirty="0">
              <a:solidFill>
                <a:srgbClr val="D6F5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133" dirty="0">
              <a:solidFill>
                <a:srgbClr val="D6F5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133" dirty="0">
              <a:solidFill>
                <a:srgbClr val="D6F5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399" b="1" dirty="0">
              <a:solidFill>
                <a:srgbClr val="D6F5FF"/>
              </a:solidFill>
            </a:endParaRPr>
          </a:p>
        </p:txBody>
      </p:sp>
      <p:pic>
        <p:nvPicPr>
          <p:cNvPr id="174" name="Google Shape;17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657" y="4075732"/>
            <a:ext cx="11762169" cy="278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d8c60b025c_1_56"/>
          <p:cNvSpPr txBox="1"/>
          <p:nvPr/>
        </p:nvSpPr>
        <p:spPr>
          <a:xfrm>
            <a:off x="6958450" y="166266"/>
            <a:ext cx="530100" cy="243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R3/X7</a:t>
            </a:r>
            <a:endParaRPr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58C96D-7B4B-024B-BE81-1A9362AB3914}"/>
              </a:ext>
            </a:extLst>
          </p:cNvPr>
          <p:cNvGrpSpPr/>
          <p:nvPr/>
        </p:nvGrpSpPr>
        <p:grpSpPr>
          <a:xfrm>
            <a:off x="1449800" y="0"/>
            <a:ext cx="9585699" cy="6354001"/>
            <a:chOff x="1449800" y="0"/>
            <a:chExt cx="9585699" cy="6354001"/>
          </a:xfrm>
        </p:grpSpPr>
        <p:pic>
          <p:nvPicPr>
            <p:cNvPr id="502" name="Google Shape;502;gd8c60b025c_1_5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9800" y="0"/>
              <a:ext cx="9585699" cy="63540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469;gd8c60b025c_1_28">
              <a:extLst>
                <a:ext uri="{FF2B5EF4-FFF2-40B4-BE49-F238E27FC236}">
                  <a16:creationId xmlns:a16="http://schemas.microsoft.com/office/drawing/2014/main" id="{42199DFD-7576-5C46-BBFB-8F6D53BD9B3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 t="66663" r="94707"/>
            <a:stretch/>
          </p:blipFill>
          <p:spPr>
            <a:xfrm>
              <a:off x="1449800" y="4197438"/>
              <a:ext cx="536165" cy="20917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Google Shape;474;gd8c60b025c_1_28">
            <a:extLst>
              <a:ext uri="{FF2B5EF4-FFF2-40B4-BE49-F238E27FC236}">
                <a16:creationId xmlns:a16="http://schemas.microsoft.com/office/drawing/2014/main" id="{0DA1F09E-8A16-2644-9AE6-D76CA1C21BF0}"/>
              </a:ext>
            </a:extLst>
          </p:cNvPr>
          <p:cNvSpPr txBox="1"/>
          <p:nvPr/>
        </p:nvSpPr>
        <p:spPr>
          <a:xfrm>
            <a:off x="4162383" y="192338"/>
            <a:ext cx="530100" cy="243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R3/X3</a:t>
            </a:r>
            <a:endParaRPr sz="900"/>
          </a:p>
        </p:txBody>
      </p:sp>
      <p:sp>
        <p:nvSpPr>
          <p:cNvPr id="8" name="Google Shape;474;gd8c60b025c_1_28">
            <a:extLst>
              <a:ext uri="{FF2B5EF4-FFF2-40B4-BE49-F238E27FC236}">
                <a16:creationId xmlns:a16="http://schemas.microsoft.com/office/drawing/2014/main" id="{EF237DB4-7E88-B84E-9A06-A9A79FDF57B7}"/>
              </a:ext>
            </a:extLst>
          </p:cNvPr>
          <p:cNvSpPr txBox="1"/>
          <p:nvPr/>
        </p:nvSpPr>
        <p:spPr>
          <a:xfrm>
            <a:off x="2881401" y="192338"/>
            <a:ext cx="530100" cy="243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R3/X2</a:t>
            </a:r>
            <a:endParaRPr sz="900" dirty="0"/>
          </a:p>
        </p:txBody>
      </p:sp>
      <p:sp>
        <p:nvSpPr>
          <p:cNvPr id="9" name="Google Shape;474;gd8c60b025c_1_28">
            <a:extLst>
              <a:ext uri="{FF2B5EF4-FFF2-40B4-BE49-F238E27FC236}">
                <a16:creationId xmlns:a16="http://schemas.microsoft.com/office/drawing/2014/main" id="{48152BF3-AB3D-394A-A9D4-645D5495866B}"/>
              </a:ext>
            </a:extLst>
          </p:cNvPr>
          <p:cNvSpPr txBox="1"/>
          <p:nvPr/>
        </p:nvSpPr>
        <p:spPr>
          <a:xfrm>
            <a:off x="2074093" y="199214"/>
            <a:ext cx="530100" cy="243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R2/M8</a:t>
            </a:r>
            <a:endParaRPr sz="900" dirty="0"/>
          </a:p>
        </p:txBody>
      </p:sp>
      <p:sp>
        <p:nvSpPr>
          <p:cNvPr id="10" name="Google Shape;474;gd8c60b025c_1_28">
            <a:extLst>
              <a:ext uri="{FF2B5EF4-FFF2-40B4-BE49-F238E27FC236}">
                <a16:creationId xmlns:a16="http://schemas.microsoft.com/office/drawing/2014/main" id="{B7D6439A-9BC7-EE46-BCE4-B5D36D15B589}"/>
              </a:ext>
            </a:extLst>
          </p:cNvPr>
          <p:cNvSpPr txBox="1"/>
          <p:nvPr/>
        </p:nvSpPr>
        <p:spPr>
          <a:xfrm>
            <a:off x="6966243" y="200818"/>
            <a:ext cx="530100" cy="243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R3/X7</a:t>
            </a:r>
            <a:endParaRPr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d8c60b025c_1_56"/>
          <p:cNvSpPr txBox="1"/>
          <p:nvPr/>
        </p:nvSpPr>
        <p:spPr>
          <a:xfrm>
            <a:off x="7749289" y="166265"/>
            <a:ext cx="530100" cy="24300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/>
              <a:t>R3/X7</a:t>
            </a:r>
            <a:endParaRPr sz="900" dirty="0"/>
          </a:p>
        </p:txBody>
      </p:sp>
      <p:graphicFrame>
        <p:nvGraphicFramePr>
          <p:cNvPr id="5" name="Google Shape;509;gd8c60b025c_1_62">
            <a:extLst>
              <a:ext uri="{FF2B5EF4-FFF2-40B4-BE49-F238E27FC236}">
                <a16:creationId xmlns:a16="http://schemas.microsoft.com/office/drawing/2014/main" id="{A3DE8C82-4A3D-614D-9C65-097848849F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6902141"/>
              </p:ext>
            </p:extLst>
          </p:nvPr>
        </p:nvGraphicFramePr>
        <p:xfrm>
          <a:off x="742952" y="1983435"/>
          <a:ext cx="5275418" cy="2387359"/>
        </p:xfrm>
        <a:graphic>
          <a:graphicData uri="http://schemas.openxmlformats.org/drawingml/2006/table">
            <a:tbl>
              <a:tblPr>
                <a:noFill/>
                <a:tableStyleId>{5D844E58-AE4B-4D63-9EE8-D090D3B92E90}</a:tableStyleId>
              </a:tblPr>
              <a:tblGrid>
                <a:gridCol w="118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2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6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8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Issue Time</a:t>
                      </a:r>
                      <a:endParaRPr sz="14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Message</a:t>
                      </a:r>
                      <a:endParaRPr sz="14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Valid</a:t>
                      </a:r>
                      <a:endParaRPr sz="14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 Jan 0702 </a:t>
                      </a:r>
                      <a:endParaRPr sz="14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S2 ALERT</a:t>
                      </a:r>
                      <a:r>
                        <a:rPr lang="en-US" sz="1400"/>
                        <a:t>: Proton Event 10MeV Integral Flux &gt; 100pfu </a:t>
                      </a:r>
                      <a:endParaRPr sz="14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 Jan 0701 </a:t>
                      </a:r>
                      <a:endParaRPr sz="14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7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 Jan 0704 </a:t>
                      </a:r>
                      <a:endParaRPr sz="140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/>
                        <a:t>&gt;100 ALERT</a:t>
                      </a:r>
                      <a:r>
                        <a:rPr lang="en-US" sz="1400"/>
                        <a:t>: Proton Event 100MeV Integral Flux &gt; 1pfu </a:t>
                      </a:r>
                      <a:endParaRPr sz="14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20 Jan 0701 </a:t>
                      </a:r>
                      <a:endParaRPr sz="14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20 Jan 0712 </a:t>
                      </a:r>
                      <a:endParaRPr sz="140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S3 ALERT</a:t>
                      </a:r>
                      <a:r>
                        <a:rPr lang="en-US" sz="1400" dirty="0"/>
                        <a:t>: Proton Event 10MeV Integral Flux &gt; 1000pfu 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20 Jan 0705 </a:t>
                      </a:r>
                      <a:endParaRPr sz="14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Google Shape;473;gd8c60b025c_1_28">
            <a:extLst>
              <a:ext uri="{FF2B5EF4-FFF2-40B4-BE49-F238E27FC236}">
                <a16:creationId xmlns:a16="http://schemas.microsoft.com/office/drawing/2014/main" id="{C6733EAB-76A0-FF45-A915-C5E5A0F31CD6}"/>
              </a:ext>
            </a:extLst>
          </p:cNvPr>
          <p:cNvSpPr txBox="1"/>
          <p:nvPr/>
        </p:nvSpPr>
        <p:spPr>
          <a:xfrm>
            <a:off x="955267" y="1342696"/>
            <a:ext cx="4948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SWPC Proton Warnings &amp; Alerts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72397B-A709-D240-BD29-80BC0BDB4953}"/>
              </a:ext>
            </a:extLst>
          </p:cNvPr>
          <p:cNvGrpSpPr/>
          <p:nvPr/>
        </p:nvGrpSpPr>
        <p:grpSpPr>
          <a:xfrm>
            <a:off x="6214893" y="20507"/>
            <a:ext cx="4948799" cy="6411153"/>
            <a:chOff x="6214895" y="0"/>
            <a:chExt cx="4713508" cy="6354001"/>
          </a:xfrm>
        </p:grpSpPr>
        <p:pic>
          <p:nvPicPr>
            <p:cNvPr id="502" name="Google Shape;502;gd8c60b025c_1_56"/>
            <p:cNvPicPr preferRelativeResize="0"/>
            <p:nvPr/>
          </p:nvPicPr>
          <p:blipFill rotWithShape="1">
            <a:blip r:embed="rId3">
              <a:alphaModFix/>
            </a:blip>
            <a:srcRect l="-534" r="94470" b="38052"/>
            <a:stretch/>
          </p:blipFill>
          <p:spPr>
            <a:xfrm>
              <a:off x="6214895" y="289832"/>
              <a:ext cx="581317" cy="393618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38163DC-3AD1-9549-BBBB-756F419CCC93}"/>
                </a:ext>
              </a:extLst>
            </p:cNvPr>
            <p:cNvGrpSpPr/>
            <p:nvPr/>
          </p:nvGrpSpPr>
          <p:grpSpPr>
            <a:xfrm>
              <a:off x="6343651" y="0"/>
              <a:ext cx="4584752" cy="6354001"/>
              <a:chOff x="6343651" y="0"/>
              <a:chExt cx="4584752" cy="6354001"/>
            </a:xfrm>
          </p:grpSpPr>
          <p:pic>
            <p:nvPicPr>
              <p:cNvPr id="4" name="Google Shape;502;gd8c60b025c_1_56">
                <a:extLst>
                  <a:ext uri="{FF2B5EF4-FFF2-40B4-BE49-F238E27FC236}">
                    <a16:creationId xmlns:a16="http://schemas.microsoft.com/office/drawing/2014/main" id="{4F180D6F-DE88-EC42-B5C9-5D54FBECCD9F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3">
                <a:alphaModFix/>
              </a:blip>
              <a:srcRect l="56892"/>
              <a:stretch/>
            </p:blipFill>
            <p:spPr>
              <a:xfrm>
                <a:off x="6796212" y="0"/>
                <a:ext cx="4132191" cy="63540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" name="Google Shape;469;gd8c60b025c_1_28">
                <a:extLst>
                  <a:ext uri="{FF2B5EF4-FFF2-40B4-BE49-F238E27FC236}">
                    <a16:creationId xmlns:a16="http://schemas.microsoft.com/office/drawing/2014/main" id="{2CEDCC01-E0CE-6846-8C37-A0F4EFE40244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 t="66663" r="93823"/>
              <a:stretch/>
            </p:blipFill>
            <p:spPr>
              <a:xfrm>
                <a:off x="6343651" y="4211724"/>
                <a:ext cx="466849" cy="20917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E71EFAFE-5B71-3B4F-84D4-2222B180CC13}"/>
              </a:ext>
            </a:extLst>
          </p:cNvPr>
          <p:cNvSpPr txBox="1"/>
          <p:nvPr/>
        </p:nvSpPr>
        <p:spPr>
          <a:xfrm>
            <a:off x="8317468" y="-25624"/>
            <a:ext cx="13995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GOES X-rays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4FAF1D-CB4B-864B-877E-5FA0D5510E3B}"/>
              </a:ext>
            </a:extLst>
          </p:cNvPr>
          <p:cNvSpPr txBox="1"/>
          <p:nvPr/>
        </p:nvSpPr>
        <p:spPr>
          <a:xfrm>
            <a:off x="8254354" y="2068773"/>
            <a:ext cx="150555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GOES protons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74F6D7-D6AE-A94E-8555-4997B8B34122}"/>
              </a:ext>
            </a:extLst>
          </p:cNvPr>
          <p:cNvSpPr txBox="1"/>
          <p:nvPr/>
        </p:nvSpPr>
        <p:spPr>
          <a:xfrm>
            <a:off x="8168518" y="4131482"/>
            <a:ext cx="186130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Neutron Monitors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249564-A8FE-C94C-8E8E-57AD4BFAC49B}"/>
              </a:ext>
            </a:extLst>
          </p:cNvPr>
          <p:cNvSpPr/>
          <p:nvPr/>
        </p:nvSpPr>
        <p:spPr>
          <a:xfrm>
            <a:off x="615922" y="3723709"/>
            <a:ext cx="5478489" cy="8155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9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Google Shape;525;gd8c60b025c_1_1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0734" y="1027210"/>
            <a:ext cx="3787568" cy="275143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d8c60b025c_1_119"/>
          <p:cNvSpPr/>
          <p:nvPr/>
        </p:nvSpPr>
        <p:spPr>
          <a:xfrm>
            <a:off x="5094720" y="968101"/>
            <a:ext cx="3923700" cy="272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473;gd8c60b025c_1_28">
            <a:extLst>
              <a:ext uri="{FF2B5EF4-FFF2-40B4-BE49-F238E27FC236}">
                <a16:creationId xmlns:a16="http://schemas.microsoft.com/office/drawing/2014/main" id="{501AD6A1-7B96-CC43-8990-2E567AA7ED9A}"/>
              </a:ext>
            </a:extLst>
          </p:cNvPr>
          <p:cNvSpPr txBox="1"/>
          <p:nvPr/>
        </p:nvSpPr>
        <p:spPr>
          <a:xfrm>
            <a:off x="675114" y="7220"/>
            <a:ext cx="3134819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SWPC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ICAO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advisories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E08999-D9E6-314C-BDA2-A37C066951B5}"/>
              </a:ext>
            </a:extLst>
          </p:cNvPr>
          <p:cNvGrpSpPr/>
          <p:nvPr/>
        </p:nvGrpSpPr>
        <p:grpSpPr>
          <a:xfrm>
            <a:off x="2173180" y="-5141"/>
            <a:ext cx="9340531" cy="6850780"/>
            <a:chOff x="2173180" y="303783"/>
            <a:chExt cx="9340531" cy="6850780"/>
          </a:xfrm>
        </p:grpSpPr>
        <p:pic>
          <p:nvPicPr>
            <p:cNvPr id="2" name="GLE69" descr="GLE69">
              <a:hlinkClick r:id="" action="ppaction://media"/>
              <a:extLst>
                <a:ext uri="{FF2B5EF4-FFF2-40B4-BE49-F238E27FC236}">
                  <a16:creationId xmlns:a16="http://schemas.microsoft.com/office/drawing/2014/main" id="{F7943014-64C8-CB49-81C9-398F48BDCAB5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2173180" y="303783"/>
              <a:ext cx="9340531" cy="685078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11D2645-0FE2-614B-B92E-331340773122}"/>
                </a:ext>
              </a:extLst>
            </p:cNvPr>
            <p:cNvSpPr txBox="1"/>
            <p:nvPr/>
          </p:nvSpPr>
          <p:spPr>
            <a:xfrm>
              <a:off x="3172874" y="774526"/>
              <a:ext cx="15055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GOES protons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98550E-C17B-784A-9BD5-C295E19C0C77}"/>
                </a:ext>
              </a:extLst>
            </p:cNvPr>
            <p:cNvSpPr txBox="1"/>
            <p:nvPr/>
          </p:nvSpPr>
          <p:spPr>
            <a:xfrm>
              <a:off x="3135803" y="2549286"/>
              <a:ext cx="958790" cy="2804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ICAO Adv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4238A7F-D575-2C4E-98DF-E56F444C863C}"/>
                </a:ext>
              </a:extLst>
            </p:cNvPr>
            <p:cNvSpPr txBox="1"/>
            <p:nvPr/>
          </p:nvSpPr>
          <p:spPr>
            <a:xfrm>
              <a:off x="3554116" y="4259569"/>
              <a:ext cx="167241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MOD Advisory Map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82BC933-139D-374C-BF5F-580ECD44A1AE}"/>
                </a:ext>
              </a:extLst>
            </p:cNvPr>
            <p:cNvSpPr txBox="1"/>
            <p:nvPr/>
          </p:nvSpPr>
          <p:spPr>
            <a:xfrm>
              <a:off x="8260741" y="4244752"/>
              <a:ext cx="167241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SEV Advisory Map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27"/>
          <p:cNvSpPr txBox="1"/>
          <p:nvPr/>
        </p:nvSpPr>
        <p:spPr>
          <a:xfrm>
            <a:off x="766825" y="2155925"/>
            <a:ext cx="4703700" cy="3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FNXX03 KWNP 200700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SWX ADVISORY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DTG: 20050120/0700Z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SWXC: SWPC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ADVISORY NR: 2005/1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SWX EFFECT: RADIATION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SEV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OBS SWX: 20/0700Z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HNH MNH MSH HSH E180 - W180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ABV FL330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+6 HR: 20/1300Z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+12 HR: 20/1900Z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+18 HR: 20/0100Z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+24 HR: 20/0700Z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RMK: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NXT ADVISORY: 20050120/1300Z=</a:t>
            </a:r>
            <a:endParaRPr sz="1000" dirty="0"/>
          </a:p>
        </p:txBody>
      </p:sp>
      <p:sp>
        <p:nvSpPr>
          <p:cNvPr id="542" name="Google Shape;542;p27"/>
          <p:cNvSpPr txBox="1"/>
          <p:nvPr/>
        </p:nvSpPr>
        <p:spPr>
          <a:xfrm>
            <a:off x="766825" y="767075"/>
            <a:ext cx="42402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20 Jan 2005 0700UT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SEV advisory issued </a:t>
            </a:r>
            <a:endParaRPr/>
          </a:p>
        </p:txBody>
      </p:sp>
      <p:pic>
        <p:nvPicPr>
          <p:cNvPr id="543" name="Google Shape;54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0932" y="97775"/>
            <a:ext cx="6331019" cy="3718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4" name="Google Shape;544;p27"/>
          <p:cNvGrpSpPr/>
          <p:nvPr/>
        </p:nvGrpSpPr>
        <p:grpSpPr>
          <a:xfrm>
            <a:off x="5801075" y="3816775"/>
            <a:ext cx="6090101" cy="2593224"/>
            <a:chOff x="5801075" y="3816775"/>
            <a:chExt cx="6090101" cy="2593224"/>
          </a:xfrm>
        </p:grpSpPr>
        <p:pic>
          <p:nvPicPr>
            <p:cNvPr id="545" name="Google Shape;545;p27"/>
            <p:cNvPicPr preferRelativeResize="0"/>
            <p:nvPr/>
          </p:nvPicPr>
          <p:blipFill rotWithShape="1">
            <a:blip r:embed="rId4">
              <a:alphaModFix/>
            </a:blip>
            <a:srcRect t="50017"/>
            <a:stretch/>
          </p:blipFill>
          <p:spPr>
            <a:xfrm>
              <a:off x="5801075" y="3974800"/>
              <a:ext cx="6090101" cy="24351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46" name="Google Shape;546;p27"/>
            <p:cNvCxnSpPr/>
            <p:nvPr/>
          </p:nvCxnSpPr>
          <p:spPr>
            <a:xfrm>
              <a:off x="7853600" y="3816775"/>
              <a:ext cx="0" cy="304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547" name="Google Shape;547;p27"/>
          <p:cNvSpPr txBox="1"/>
          <p:nvPr/>
        </p:nvSpPr>
        <p:spPr>
          <a:xfrm>
            <a:off x="766825" y="98825"/>
            <a:ext cx="447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rgbClr val="FF0000"/>
                </a:solidFill>
              </a:rPr>
              <a:t>ICAO Product</a:t>
            </a:r>
            <a:endParaRPr sz="2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7af143cf53_1_5"/>
          <p:cNvSpPr/>
          <p:nvPr/>
        </p:nvSpPr>
        <p:spPr>
          <a:xfrm>
            <a:off x="5094720" y="968101"/>
            <a:ext cx="3559200" cy="288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g7af143cf53_1_5"/>
          <p:cNvSpPr txBox="1"/>
          <p:nvPr/>
        </p:nvSpPr>
        <p:spPr>
          <a:xfrm>
            <a:off x="843950" y="1553900"/>
            <a:ext cx="4785300" cy="41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FNXX03 KWNP 200703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SWX ADVISORY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DTG: 20050120/0703Z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SWXC: SWPC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ADVISORY NR: 2005/2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SWX EFFECT: RADIATION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MOD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OBS SWX: 20/0703Z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HNH MNH MSH HSH E180 - W180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ABV FL280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+6 HR: 20/1300Z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+12 HR: 20/1900Z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+18 HR: 20/0100Z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+24 HR: 20/0700Z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RMK: NOTE SEV RADIATION ADVISORY 2005/1 ALSO IN EFFECT FOR FL330 AND ABOVE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NXT ADVISORY: 20050120/1300Z=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5" name="Google Shape;555;g7af143cf53_1_5"/>
          <p:cNvSpPr txBox="1"/>
          <p:nvPr/>
        </p:nvSpPr>
        <p:spPr>
          <a:xfrm>
            <a:off x="766825" y="291000"/>
            <a:ext cx="83388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20 Jan 2005, 0703UT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MOD advisory issued 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6" name="Google Shape;556;g7af143cf53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3600" y="110812"/>
            <a:ext cx="6384050" cy="3750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7" name="Google Shape;557;g7af143cf53_1_5"/>
          <p:cNvGrpSpPr/>
          <p:nvPr/>
        </p:nvGrpSpPr>
        <p:grpSpPr>
          <a:xfrm>
            <a:off x="5801075" y="3816775"/>
            <a:ext cx="6090101" cy="2593224"/>
            <a:chOff x="5801075" y="3816775"/>
            <a:chExt cx="6090101" cy="2593224"/>
          </a:xfrm>
        </p:grpSpPr>
        <p:pic>
          <p:nvPicPr>
            <p:cNvPr id="558" name="Google Shape;558;g7af143cf53_1_5"/>
            <p:cNvPicPr preferRelativeResize="0"/>
            <p:nvPr/>
          </p:nvPicPr>
          <p:blipFill rotWithShape="1">
            <a:blip r:embed="rId4">
              <a:alphaModFix/>
            </a:blip>
            <a:srcRect t="50017"/>
            <a:stretch/>
          </p:blipFill>
          <p:spPr>
            <a:xfrm>
              <a:off x="5801075" y="3974800"/>
              <a:ext cx="6090101" cy="24351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59" name="Google Shape;559;g7af143cf53_1_5"/>
            <p:cNvCxnSpPr/>
            <p:nvPr/>
          </p:nvCxnSpPr>
          <p:spPr>
            <a:xfrm>
              <a:off x="7853600" y="3816775"/>
              <a:ext cx="0" cy="304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7af143cf53_1_21"/>
          <p:cNvSpPr/>
          <p:nvPr/>
        </p:nvSpPr>
        <p:spPr>
          <a:xfrm>
            <a:off x="5094720" y="968101"/>
            <a:ext cx="3559200" cy="288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g7af143cf53_1_21"/>
          <p:cNvSpPr txBox="1"/>
          <p:nvPr/>
        </p:nvSpPr>
        <p:spPr>
          <a:xfrm>
            <a:off x="766825" y="1534800"/>
            <a:ext cx="4716900" cy="4396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FNXX03 KWNP 200930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SWX ADVISORY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DTG: 20050120/0930Z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SWXC: SWPC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ADVISORY NR: 2005/3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NR RPLC: 2005/1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SWX EFFECT: RADIATION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SEV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OBS SWX: 20/0930Z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HNH MNH MSH HSH E180 - W180 </a:t>
            </a:r>
            <a:r>
              <a:rPr lang="en-US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ABV FL510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+6 HR: 20/1530Z NOT AVBL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+12 HR: 21/0030Z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+18 HR: 21/0600Z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+24 HR: 21/1200Z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RMK: SEV ADV UPDATED TO MOVE EFFECTED AT AND ABOVE 440. MOD ADV NOW INCLUDES FL BELOW 440 - SEE MOD ADV FOR FURTHER DETAILS.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NXT ADVISORY: 20050120/1530Z=</a:t>
            </a:r>
            <a:endParaRPr dirty="0"/>
          </a:p>
        </p:txBody>
      </p:sp>
      <p:sp>
        <p:nvSpPr>
          <p:cNvPr id="567" name="Google Shape;567;g7af143cf53_1_21"/>
          <p:cNvSpPr txBox="1"/>
          <p:nvPr/>
        </p:nvSpPr>
        <p:spPr>
          <a:xfrm>
            <a:off x="766825" y="291000"/>
            <a:ext cx="83388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20 Jan 2005 0930UT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SEV advisory updated 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8" name="Google Shape;568;g7af143cf53_1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6152" y="0"/>
            <a:ext cx="6285974" cy="3692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9" name="Google Shape;569;g7af143cf53_1_21"/>
          <p:cNvGrpSpPr/>
          <p:nvPr/>
        </p:nvGrpSpPr>
        <p:grpSpPr>
          <a:xfrm>
            <a:off x="5877275" y="3740575"/>
            <a:ext cx="6090101" cy="2593224"/>
            <a:chOff x="5801075" y="3816775"/>
            <a:chExt cx="6090101" cy="2593224"/>
          </a:xfrm>
        </p:grpSpPr>
        <p:pic>
          <p:nvPicPr>
            <p:cNvPr id="570" name="Google Shape;570;g7af143cf53_1_21"/>
            <p:cNvPicPr preferRelativeResize="0"/>
            <p:nvPr/>
          </p:nvPicPr>
          <p:blipFill rotWithShape="1">
            <a:blip r:embed="rId4">
              <a:alphaModFix/>
            </a:blip>
            <a:srcRect t="50017"/>
            <a:stretch/>
          </p:blipFill>
          <p:spPr>
            <a:xfrm>
              <a:off x="5801075" y="3974800"/>
              <a:ext cx="6090101" cy="24351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71" name="Google Shape;571;g7af143cf53_1_21"/>
            <p:cNvCxnSpPr/>
            <p:nvPr/>
          </p:nvCxnSpPr>
          <p:spPr>
            <a:xfrm>
              <a:off x="8387000" y="3816775"/>
              <a:ext cx="0" cy="304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d9b7cff02f_2_11"/>
          <p:cNvSpPr/>
          <p:nvPr/>
        </p:nvSpPr>
        <p:spPr>
          <a:xfrm>
            <a:off x="5094720" y="968101"/>
            <a:ext cx="3559200" cy="288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gd9b7cff02f_2_11"/>
          <p:cNvSpPr txBox="1"/>
          <p:nvPr/>
        </p:nvSpPr>
        <p:spPr>
          <a:xfrm>
            <a:off x="843950" y="1553900"/>
            <a:ext cx="47853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FNXX03 KWNP 201035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SWX ADVISORY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DTG: 20050120/1035Z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SWXC: SWPC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ADVISORY NR: 2005/2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SWX EFFECT: RADIATION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MOD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OBS SWX: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SWX EXP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+6 HR: 20/1700Z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+12 HR: 20/2300Z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+18 HR: 21/0500Z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+24 HR: 21/1100Z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RMK: MOD EVENT ENDED, SEV RADIATION ADVISORY REMAINS IN EFFECT FOR FL330 AND ABOVE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NXT ADVISORY:NO FURTHER ADVISORIES=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9" name="Google Shape;579;gd9b7cff02f_2_11"/>
          <p:cNvSpPr txBox="1"/>
          <p:nvPr/>
        </p:nvSpPr>
        <p:spPr>
          <a:xfrm>
            <a:off x="766825" y="291000"/>
            <a:ext cx="83388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20 Jan 2005, 1035UT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latin typeface="Calibri"/>
                <a:ea typeface="Calibri"/>
                <a:cs typeface="Calibri"/>
                <a:sym typeface="Calibri"/>
              </a:rPr>
              <a:t>MOD advisory ends </a:t>
            </a:r>
            <a:endParaRPr sz="3200" b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80" name="Google Shape;580;gd9b7cff02f_2_11"/>
          <p:cNvGrpSpPr/>
          <p:nvPr/>
        </p:nvGrpSpPr>
        <p:grpSpPr>
          <a:xfrm>
            <a:off x="5877275" y="3816775"/>
            <a:ext cx="6090101" cy="2593224"/>
            <a:chOff x="5801075" y="3816775"/>
            <a:chExt cx="6090101" cy="2593224"/>
          </a:xfrm>
        </p:grpSpPr>
        <p:pic>
          <p:nvPicPr>
            <p:cNvPr id="581" name="Google Shape;581;gd9b7cff02f_2_11"/>
            <p:cNvPicPr preferRelativeResize="0"/>
            <p:nvPr/>
          </p:nvPicPr>
          <p:blipFill rotWithShape="1">
            <a:blip r:embed="rId3">
              <a:alphaModFix/>
            </a:blip>
            <a:srcRect t="50017"/>
            <a:stretch/>
          </p:blipFill>
          <p:spPr>
            <a:xfrm>
              <a:off x="5801075" y="3974800"/>
              <a:ext cx="6090101" cy="24351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82" name="Google Shape;582;gd9b7cff02f_2_11"/>
            <p:cNvCxnSpPr/>
            <p:nvPr/>
          </p:nvCxnSpPr>
          <p:spPr>
            <a:xfrm>
              <a:off x="8658475" y="3816775"/>
              <a:ext cx="0" cy="304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583" name="Google Shape;583;gd9b7cff02f_2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17700" y="145854"/>
            <a:ext cx="6090101" cy="3577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d9b7cff02f_2_23"/>
          <p:cNvSpPr/>
          <p:nvPr/>
        </p:nvSpPr>
        <p:spPr>
          <a:xfrm>
            <a:off x="5094720" y="968101"/>
            <a:ext cx="3559200" cy="288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gd9b7cff02f_2_23"/>
          <p:cNvSpPr txBox="1"/>
          <p:nvPr/>
        </p:nvSpPr>
        <p:spPr>
          <a:xfrm>
            <a:off x="766825" y="1534800"/>
            <a:ext cx="4716900" cy="3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FNXX03 KWNP 201400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SWX ADVISORY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DTG: 20050120/1400Z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SWXC: SWPC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ADVISORY NR: 2005/5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NR RPLC: 2005/3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SWX EFFECT: RADIATION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SEV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OBS SWX: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SWX EXP</a:t>
            </a:r>
            <a:endParaRPr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+6 HR: 20/2000Z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+12 HR: 21/0200Z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+18 HR: 21/0800Z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FCST SWX +24 HR: 21/1400Z NOT AVBL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RMK: SEV EVENT ENDED.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NXT ADVISORY: NO FURTHER ADVISORIES=</a:t>
            </a:r>
            <a:endParaRPr dirty="0"/>
          </a:p>
        </p:txBody>
      </p:sp>
      <p:sp>
        <p:nvSpPr>
          <p:cNvPr id="591" name="Google Shape;591;gd9b7cff02f_2_23"/>
          <p:cNvSpPr txBox="1"/>
          <p:nvPr/>
        </p:nvSpPr>
        <p:spPr>
          <a:xfrm>
            <a:off x="766825" y="291000"/>
            <a:ext cx="8338800" cy="12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20 Jan 2005 1400UT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SEV advisory ends 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gd9b7cff02f_2_23"/>
          <p:cNvGrpSpPr/>
          <p:nvPr/>
        </p:nvGrpSpPr>
        <p:grpSpPr>
          <a:xfrm>
            <a:off x="5877275" y="3740575"/>
            <a:ext cx="6090101" cy="2593224"/>
            <a:chOff x="5801075" y="3816775"/>
            <a:chExt cx="6090101" cy="2593224"/>
          </a:xfrm>
        </p:grpSpPr>
        <p:pic>
          <p:nvPicPr>
            <p:cNvPr id="593" name="Google Shape;593;gd9b7cff02f_2_23"/>
            <p:cNvPicPr preferRelativeResize="0"/>
            <p:nvPr/>
          </p:nvPicPr>
          <p:blipFill rotWithShape="1">
            <a:blip r:embed="rId3">
              <a:alphaModFix/>
            </a:blip>
            <a:srcRect t="50017"/>
            <a:stretch/>
          </p:blipFill>
          <p:spPr>
            <a:xfrm>
              <a:off x="5801075" y="3974800"/>
              <a:ext cx="6090101" cy="24351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94" name="Google Shape;594;gd9b7cff02f_2_23"/>
            <p:cNvCxnSpPr/>
            <p:nvPr/>
          </p:nvCxnSpPr>
          <p:spPr>
            <a:xfrm>
              <a:off x="9301400" y="3816775"/>
              <a:ext cx="0" cy="3045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pic>
        <p:nvPicPr>
          <p:cNvPr id="595" name="Google Shape;595;gd9b7cff02f_2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2600" y="118325"/>
            <a:ext cx="5998300" cy="352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gd8c60b025c_1_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0734" y="1027210"/>
            <a:ext cx="3787568" cy="275143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gd8c60b025c_1_101"/>
          <p:cNvSpPr/>
          <p:nvPr/>
        </p:nvSpPr>
        <p:spPr>
          <a:xfrm>
            <a:off x="5094720" y="968101"/>
            <a:ext cx="3923700" cy="2724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3" name="Google Shape;603;gd8c60b025c_1_101"/>
          <p:cNvGrpSpPr>
            <a:grpSpLocks noChangeAspect="1"/>
          </p:cNvGrpSpPr>
          <p:nvPr/>
        </p:nvGrpSpPr>
        <p:grpSpPr>
          <a:xfrm>
            <a:off x="6162040" y="1303105"/>
            <a:ext cx="5712523" cy="4262013"/>
            <a:chOff x="2908575" y="1027199"/>
            <a:chExt cx="6935974" cy="5202025"/>
          </a:xfrm>
        </p:grpSpPr>
        <p:pic>
          <p:nvPicPr>
            <p:cNvPr id="604" name="Google Shape;604;gd8c60b025c_1_101" descr="http://www.sec.noaa.gov/ftpdir/plots/2005_plots/proton/20050121_proton.gif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08575" y="1027199"/>
              <a:ext cx="6935974" cy="5202025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605" name="Google Shape;605;gd8c60b025c_1_101"/>
            <p:cNvSpPr/>
            <p:nvPr/>
          </p:nvSpPr>
          <p:spPr>
            <a:xfrm>
              <a:off x="6044850" y="1608350"/>
              <a:ext cx="594900" cy="2882100"/>
            </a:xfrm>
            <a:prstGeom prst="rect">
              <a:avLst/>
            </a:prstGeom>
            <a:noFill/>
            <a:ln w="50800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Google Shape;295;p12">
            <a:extLst>
              <a:ext uri="{FF2B5EF4-FFF2-40B4-BE49-F238E27FC236}">
                <a16:creationId xmlns:a16="http://schemas.microsoft.com/office/drawing/2014/main" id="{45FD7187-1DB0-D542-9840-F05AFEE2C886}"/>
              </a:ext>
            </a:extLst>
          </p:cNvPr>
          <p:cNvSpPr txBox="1"/>
          <p:nvPr/>
        </p:nvSpPr>
        <p:spPr>
          <a:xfrm>
            <a:off x="766825" y="1643316"/>
            <a:ext cx="525996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800" dirty="0"/>
              <a:t>Onset and Peak:</a:t>
            </a:r>
          </a:p>
          <a:p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SEV radiation advisory issued for altitudes above 33,000 ft, for polar and mid latitude regions of the northern and southern hemisphere.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MOD radiation advisory at lower altitudes, down to 28,000 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dirty="0"/>
              <a:t>As the event evolves and radiation dose rates change, advisories are updated periodically.</a:t>
            </a:r>
          </a:p>
          <a:p>
            <a:endParaRPr lang="en-US" sz="1800" dirty="0"/>
          </a:p>
          <a:p>
            <a:r>
              <a:rPr lang="en-US" sz="1800" dirty="0"/>
              <a:t>In total, ICAO radiation advisories would have been in effect for around 7 hours.</a:t>
            </a:r>
          </a:p>
        </p:txBody>
      </p:sp>
      <p:sp>
        <p:nvSpPr>
          <p:cNvPr id="9" name="Google Shape;591;gd9b7cff02f_2_23">
            <a:extLst>
              <a:ext uri="{FF2B5EF4-FFF2-40B4-BE49-F238E27FC236}">
                <a16:creationId xmlns:a16="http://schemas.microsoft.com/office/drawing/2014/main" id="{F8289D15-701C-5B45-B63E-692BED3C6115}"/>
              </a:ext>
            </a:extLst>
          </p:cNvPr>
          <p:cNvSpPr txBox="1"/>
          <p:nvPr/>
        </p:nvSpPr>
        <p:spPr>
          <a:xfrm>
            <a:off x="766825" y="871931"/>
            <a:ext cx="2124656" cy="75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latin typeface="Calibri"/>
                <a:ea typeface="Calibri"/>
                <a:cs typeface="Calibri"/>
                <a:sym typeface="Calibri"/>
              </a:rPr>
              <a:t>Summary</a:t>
            </a:r>
            <a:endParaRPr sz="3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d996f79ad2_0_11"/>
          <p:cNvSpPr txBox="1">
            <a:spLocks noGrp="1"/>
          </p:cNvSpPr>
          <p:nvPr>
            <p:ph type="body" idx="1"/>
          </p:nvPr>
        </p:nvSpPr>
        <p:spPr>
          <a:xfrm>
            <a:off x="2572643" y="1692296"/>
            <a:ext cx="888780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5366" dirty="0"/>
              <a:t>Questions</a:t>
            </a:r>
            <a:endParaRPr sz="5366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 sz="5366" dirty="0"/>
          </a:p>
        </p:txBody>
      </p:sp>
      <p:pic>
        <p:nvPicPr>
          <p:cNvPr id="624" name="Google Shape;624;gd996f79ad2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657" y="4075732"/>
            <a:ext cx="11762169" cy="278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"/>
          <p:cNvSpPr txBox="1"/>
          <p:nvPr/>
        </p:nvSpPr>
        <p:spPr>
          <a:xfrm>
            <a:off x="922404" y="1329999"/>
            <a:ext cx="6464048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NOAA Space Weather Prediction Center provides advisories to ICAO for space weather events likely to impact: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cs typeface="Calibri"/>
                <a:sym typeface="Calibri"/>
              </a:rPr>
              <a:t>	- High Frequency (HF) communications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cs typeface="Calibri"/>
                <a:sym typeface="Calibri"/>
              </a:rPr>
              <a:t>	- Navigation systems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Calibri"/>
                <a:cs typeface="Calibri"/>
                <a:sym typeface="Calibri"/>
              </a:rPr>
              <a:t>	- Radiation environment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Provide operationally relevant information to aviation operators allowing them to make informed decisions.</a:t>
            </a:r>
            <a:endParaRPr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Allows operators to anticipate and plan for degraded performance of communications and navigations systems and improve safety margin</a:t>
            </a:r>
            <a:endParaRPr sz="1600" dirty="0"/>
          </a:p>
        </p:txBody>
      </p:sp>
      <p:sp>
        <p:nvSpPr>
          <p:cNvPr id="296" name="Google Shape;296;p12"/>
          <p:cNvSpPr txBox="1"/>
          <p:nvPr/>
        </p:nvSpPr>
        <p:spPr>
          <a:xfrm>
            <a:off x="624454" y="-3175"/>
            <a:ext cx="9865292" cy="85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None/>
            </a:pPr>
            <a:r>
              <a:rPr lang="en-US" sz="4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International Civil Aviation Organization</a:t>
            </a:r>
            <a:endParaRPr/>
          </a:p>
        </p:txBody>
      </p:sp>
      <p:pic>
        <p:nvPicPr>
          <p:cNvPr id="297" name="Google Shape;29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9479" y="3386032"/>
            <a:ext cx="3888114" cy="2598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2"/>
          <p:cNvPicPr preferRelativeResize="0"/>
          <p:nvPr/>
        </p:nvPicPr>
        <p:blipFill rotWithShape="1">
          <a:blip r:embed="rId4">
            <a:alphaModFix/>
          </a:blip>
          <a:srcRect t="15511" b="9932"/>
          <a:stretch/>
        </p:blipFill>
        <p:spPr>
          <a:xfrm>
            <a:off x="9844781" y="86779"/>
            <a:ext cx="2068911" cy="92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9478" y="1167414"/>
            <a:ext cx="3890069" cy="206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"/>
          <p:cNvSpPr txBox="1"/>
          <p:nvPr/>
        </p:nvSpPr>
        <p:spPr>
          <a:xfrm>
            <a:off x="778567" y="-46515"/>
            <a:ext cx="9865292" cy="85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None/>
            </a:pPr>
            <a:r>
              <a:rPr lang="en-US" sz="41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ICAO Radiation Advisories</a:t>
            </a:r>
            <a:endParaRPr/>
          </a:p>
        </p:txBody>
      </p:sp>
      <p:grpSp>
        <p:nvGrpSpPr>
          <p:cNvPr id="306" name="Google Shape;306;p14"/>
          <p:cNvGrpSpPr/>
          <p:nvPr/>
        </p:nvGrpSpPr>
        <p:grpSpPr>
          <a:xfrm>
            <a:off x="778567" y="1119193"/>
            <a:ext cx="7792709" cy="4625590"/>
            <a:chOff x="72007" y="1115602"/>
            <a:chExt cx="7794739" cy="4626795"/>
          </a:xfrm>
        </p:grpSpPr>
        <p:pic>
          <p:nvPicPr>
            <p:cNvPr id="307" name="Google Shape;307;p14"/>
            <p:cNvPicPr preferRelativeResize="0"/>
            <p:nvPr/>
          </p:nvPicPr>
          <p:blipFill rotWithShape="1">
            <a:blip r:embed="rId3">
              <a:alphaModFix/>
            </a:blip>
            <a:srcRect l="3492"/>
            <a:stretch/>
          </p:blipFill>
          <p:spPr>
            <a:xfrm>
              <a:off x="72007" y="1115602"/>
              <a:ext cx="7607482" cy="462679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8" name="Google Shape;308;p14"/>
            <p:cNvGrpSpPr/>
            <p:nvPr/>
          </p:nvGrpSpPr>
          <p:grpSpPr>
            <a:xfrm>
              <a:off x="6941042" y="1675554"/>
              <a:ext cx="925704" cy="2983302"/>
              <a:chOff x="7028126" y="1675554"/>
              <a:chExt cx="925704" cy="2983302"/>
            </a:xfrm>
          </p:grpSpPr>
          <p:sp>
            <p:nvSpPr>
              <p:cNvPr id="309" name="Google Shape;309;p14"/>
              <p:cNvSpPr txBox="1"/>
              <p:nvPr/>
            </p:nvSpPr>
            <p:spPr>
              <a:xfrm>
                <a:off x="7031606" y="1675554"/>
                <a:ext cx="922224" cy="379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65" b="0" i="0" u="none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HNH</a:t>
                </a:r>
                <a:endParaRPr/>
              </a:p>
            </p:txBody>
          </p:sp>
          <p:sp>
            <p:nvSpPr>
              <p:cNvPr id="310" name="Google Shape;310;p14"/>
              <p:cNvSpPr txBox="1"/>
              <p:nvPr/>
            </p:nvSpPr>
            <p:spPr>
              <a:xfrm>
                <a:off x="7028126" y="2175380"/>
                <a:ext cx="922224" cy="379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65" b="0" i="0" u="none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MNH</a:t>
                </a:r>
                <a:endParaRPr/>
              </a:p>
            </p:txBody>
          </p:sp>
          <p:sp>
            <p:nvSpPr>
              <p:cNvPr id="311" name="Google Shape;311;p14"/>
              <p:cNvSpPr txBox="1"/>
              <p:nvPr/>
            </p:nvSpPr>
            <p:spPr>
              <a:xfrm>
                <a:off x="7031606" y="2682237"/>
                <a:ext cx="922224" cy="379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65" b="0" i="0" u="none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ENH</a:t>
                </a:r>
                <a:endParaRPr/>
              </a:p>
            </p:txBody>
          </p:sp>
          <p:sp>
            <p:nvSpPr>
              <p:cNvPr id="312" name="Google Shape;312;p14"/>
              <p:cNvSpPr txBox="1"/>
              <p:nvPr/>
            </p:nvSpPr>
            <p:spPr>
              <a:xfrm>
                <a:off x="7028126" y="3182063"/>
                <a:ext cx="922224" cy="379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65" b="0" i="0" u="none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ESH</a:t>
                </a:r>
                <a:endParaRPr/>
              </a:p>
            </p:txBody>
          </p:sp>
          <p:sp>
            <p:nvSpPr>
              <p:cNvPr id="313" name="Google Shape;313;p14"/>
              <p:cNvSpPr txBox="1"/>
              <p:nvPr/>
            </p:nvSpPr>
            <p:spPr>
              <a:xfrm>
                <a:off x="7031606" y="3779695"/>
                <a:ext cx="922224" cy="379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65" b="0" i="0" u="none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MSH</a:t>
                </a:r>
                <a:endParaRPr/>
              </a:p>
            </p:txBody>
          </p:sp>
          <p:sp>
            <p:nvSpPr>
              <p:cNvPr id="314" name="Google Shape;314;p14"/>
              <p:cNvSpPr txBox="1"/>
              <p:nvPr/>
            </p:nvSpPr>
            <p:spPr>
              <a:xfrm>
                <a:off x="7028126" y="4279521"/>
                <a:ext cx="922224" cy="379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65" b="0" i="0" u="none" strike="noStrike" cap="non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HSH</a:t>
                </a:r>
                <a:endParaRPr/>
              </a:p>
            </p:txBody>
          </p:sp>
        </p:grpSp>
      </p:grpSp>
      <p:sp>
        <p:nvSpPr>
          <p:cNvPr id="316" name="Google Shape;316;p14"/>
          <p:cNvSpPr txBox="1"/>
          <p:nvPr/>
        </p:nvSpPr>
        <p:spPr>
          <a:xfrm>
            <a:off x="8558373" y="1367254"/>
            <a:ext cx="3630600" cy="40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36 Flight Levels between 25,000 ft and 60,000 ft in 1,000 ft increments.</a:t>
            </a:r>
            <a:endParaRPr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16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6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Thresholds:</a:t>
            </a:r>
            <a:endParaRPr sz="1700" dirty="0"/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 = 30 µ</a:t>
            </a:r>
            <a:r>
              <a:rPr lang="en-US" sz="2165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</a:t>
            </a:r>
            <a:r>
              <a:rPr lang="en-US" sz="216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165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</a:t>
            </a:r>
            <a:endParaRPr sz="2165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6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SEV = 80 µ</a:t>
            </a:r>
            <a:r>
              <a:rPr lang="en-US" sz="2165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Sv</a:t>
            </a:r>
            <a:r>
              <a:rPr lang="en-US" sz="216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2165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hr</a:t>
            </a:r>
            <a:endParaRPr sz="2165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16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16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 advisories </a:t>
            </a:r>
            <a:r>
              <a:rPr lang="en-US" sz="2165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only</a:t>
            </a:r>
            <a:r>
              <a:rPr lang="en-US" sz="216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issued when the MOD threshold is reached </a:t>
            </a:r>
            <a:r>
              <a:rPr lang="en-US" sz="2165" b="0" i="0" u="sng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46,000 ft (FL460) and below</a:t>
            </a:r>
            <a:r>
              <a:rPr lang="en-US" sz="2165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 </a:t>
            </a:r>
            <a:endParaRPr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6"/>
          <p:cNvSpPr txBox="1"/>
          <p:nvPr/>
        </p:nvSpPr>
        <p:spPr>
          <a:xfrm>
            <a:off x="1113172" y="-16114"/>
            <a:ext cx="9865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1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NOAA SWPC ICAO Radiation Advisories</a:t>
            </a:r>
            <a:endParaRPr/>
          </a:p>
        </p:txBody>
      </p:sp>
      <p:sp>
        <p:nvSpPr>
          <p:cNvPr id="340" name="Google Shape;340;p16"/>
          <p:cNvSpPr txBox="1"/>
          <p:nvPr/>
        </p:nvSpPr>
        <p:spPr>
          <a:xfrm>
            <a:off x="1113200" y="1118350"/>
            <a:ext cx="10453500" cy="3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NOAA SWPC radiation advisories </a:t>
            </a:r>
            <a:r>
              <a:rPr lang="en-US" sz="2299" dirty="0"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n-US" sz="2299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guided by the U.S. Federal Aviation Administration (FAA) CARI-7 dose rate model (Copeland 2017). </a:t>
            </a:r>
            <a:endParaRPr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299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99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 determines </a:t>
            </a:r>
            <a:r>
              <a:rPr lang="en-US" sz="2299" dirty="0">
                <a:latin typeface="Calibri"/>
                <a:ea typeface="Calibri"/>
                <a:cs typeface="Calibri"/>
                <a:sym typeface="Calibri"/>
              </a:rPr>
              <a:t>effective </a:t>
            </a:r>
            <a:r>
              <a:rPr lang="en-US" sz="2299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dose rates from radiation entering a dynamically changing Earth atmosphere:</a:t>
            </a:r>
            <a:endParaRPr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9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700" dirty="0"/>
          </a:p>
          <a:p>
            <a:pPr marL="1256922" marR="0" lvl="2" indent="-3618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Char char="•"/>
            </a:pPr>
            <a:r>
              <a:rPr lang="en-US" sz="2299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Background galactic </a:t>
            </a:r>
            <a:r>
              <a:rPr lang="en-US" sz="2299" dirty="0"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299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osmic ra</a:t>
            </a:r>
            <a:r>
              <a:rPr lang="en-US" sz="2299" dirty="0">
                <a:latin typeface="Calibri"/>
                <a:ea typeface="Calibri"/>
                <a:cs typeface="Calibri"/>
                <a:sym typeface="Calibri"/>
              </a:rPr>
              <a:t>ys</a:t>
            </a:r>
            <a:r>
              <a:rPr lang="en-US" sz="2299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(GCR)</a:t>
            </a:r>
            <a:endParaRPr sz="1700" dirty="0"/>
          </a:p>
          <a:p>
            <a:pPr marL="1256922" marR="0" lvl="2" indent="-3618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Char char="•"/>
            </a:pPr>
            <a:r>
              <a:rPr lang="en-US" sz="2299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Transient </a:t>
            </a:r>
            <a:r>
              <a:rPr lang="en-US" sz="2299" dirty="0">
                <a:latin typeface="Calibri"/>
                <a:ea typeface="Calibri"/>
                <a:cs typeface="Calibri"/>
                <a:sym typeface="Calibri"/>
              </a:rPr>
              <a:t>solar energetic particles</a:t>
            </a:r>
            <a:endParaRPr sz="1700" dirty="0"/>
          </a:p>
          <a:p>
            <a:pPr marL="1256922" marR="0" lvl="2" indent="-3618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9"/>
              <a:buFont typeface="Arial"/>
              <a:buChar char="•"/>
            </a:pPr>
            <a:r>
              <a:rPr lang="en-US" sz="2299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Geomagnetic and atmospheric response</a:t>
            </a:r>
            <a:endParaRPr sz="1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16"/>
          <p:cNvGrpSpPr/>
          <p:nvPr/>
        </p:nvGrpSpPr>
        <p:grpSpPr>
          <a:xfrm>
            <a:off x="1783294" y="4724683"/>
            <a:ext cx="8622252" cy="1449141"/>
            <a:chOff x="2142682" y="4480937"/>
            <a:chExt cx="8624839" cy="1449576"/>
          </a:xfrm>
        </p:grpSpPr>
        <p:pic>
          <p:nvPicPr>
            <p:cNvPr id="342" name="Google Shape;342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142682" y="4495941"/>
              <a:ext cx="1390011" cy="14345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3" name="Google Shape;343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657015" y="4491480"/>
              <a:ext cx="1439033" cy="1439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20370" y="4491480"/>
              <a:ext cx="1439033" cy="1439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5" name="Google Shape;345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83725" y="4480937"/>
              <a:ext cx="3983796" cy="143903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0734" y="1027210"/>
            <a:ext cx="3787568" cy="275143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21"/>
          <p:cNvSpPr/>
          <p:nvPr/>
        </p:nvSpPr>
        <p:spPr>
          <a:xfrm>
            <a:off x="5094720" y="968101"/>
            <a:ext cx="3923581" cy="27235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21"/>
          <p:cNvSpPr txBox="1"/>
          <p:nvPr/>
        </p:nvSpPr>
        <p:spPr>
          <a:xfrm>
            <a:off x="3145251" y="5911832"/>
            <a:ext cx="59910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Radiation dose rate map produced every 5 minutes</a:t>
            </a:r>
            <a:endParaRPr/>
          </a:p>
        </p:txBody>
      </p:sp>
      <p:grpSp>
        <p:nvGrpSpPr>
          <p:cNvPr id="372" name="Google Shape;372;p21"/>
          <p:cNvGrpSpPr/>
          <p:nvPr/>
        </p:nvGrpSpPr>
        <p:grpSpPr>
          <a:xfrm>
            <a:off x="1729032" y="579876"/>
            <a:ext cx="9050731" cy="5331955"/>
            <a:chOff x="1095547" y="545872"/>
            <a:chExt cx="8001000" cy="4699000"/>
          </a:xfrm>
        </p:grpSpPr>
        <p:pic>
          <p:nvPicPr>
            <p:cNvPr id="373" name="Google Shape;373;p21" descr="Diagram&#10;&#10;Description automatically generated with low confidenc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095547" y="545872"/>
              <a:ext cx="8001000" cy="469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4" name="Google Shape;374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65235" y="4849757"/>
              <a:ext cx="396714" cy="145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5" name="Google Shape;375;p21"/>
          <p:cNvSpPr txBox="1"/>
          <p:nvPr/>
        </p:nvSpPr>
        <p:spPr>
          <a:xfrm>
            <a:off x="814338" y="20178"/>
            <a:ext cx="9865292" cy="85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None/>
            </a:pPr>
            <a:r>
              <a:rPr lang="en-US" sz="41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Radiation Dose Rate Map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"/>
          <p:cNvSpPr/>
          <p:nvPr/>
        </p:nvSpPr>
        <p:spPr>
          <a:xfrm>
            <a:off x="5094720" y="968101"/>
            <a:ext cx="3559345" cy="28824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2"/>
          <p:cNvSpPr txBox="1"/>
          <p:nvPr/>
        </p:nvSpPr>
        <p:spPr>
          <a:xfrm>
            <a:off x="3504885" y="5950507"/>
            <a:ext cx="54687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99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Radiation advisory map produced every 5 minutes</a:t>
            </a:r>
            <a:endParaRPr/>
          </a:p>
        </p:txBody>
      </p:sp>
      <p:pic>
        <p:nvPicPr>
          <p:cNvPr id="383" name="Google Shape;383;p22" descr="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8213" y="593125"/>
            <a:ext cx="9122026" cy="535737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2"/>
          <p:cNvSpPr txBox="1"/>
          <p:nvPr/>
        </p:nvSpPr>
        <p:spPr>
          <a:xfrm>
            <a:off x="681363" y="-99788"/>
            <a:ext cx="98652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99"/>
              <a:buFont typeface="Arial"/>
              <a:buNone/>
            </a:pPr>
            <a:r>
              <a:rPr lang="en-US" sz="41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Radiation Advisory Map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"/>
          <p:cNvSpPr txBox="1"/>
          <p:nvPr/>
        </p:nvSpPr>
        <p:spPr>
          <a:xfrm>
            <a:off x="1498625" y="3588233"/>
            <a:ext cx="91917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99"/>
              <a:buFont typeface="Arial"/>
              <a:buNone/>
            </a:pPr>
            <a:r>
              <a:rPr lang="en-US" sz="4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 2005 Case Study</a:t>
            </a:r>
            <a:endParaRPr/>
          </a:p>
        </p:txBody>
      </p:sp>
      <p:pic>
        <p:nvPicPr>
          <p:cNvPr id="407" name="Google Shape;407;p23" descr="Take Of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30952" y="1469946"/>
            <a:ext cx="2461822" cy="2461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7af143cf53_0_43"/>
          <p:cNvSpPr txBox="1"/>
          <p:nvPr/>
        </p:nvSpPr>
        <p:spPr>
          <a:xfrm>
            <a:off x="4787450" y="1942900"/>
            <a:ext cx="9264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15 Jan</a:t>
            </a:r>
            <a:endParaRPr sz="900"/>
          </a:p>
        </p:txBody>
      </p:sp>
      <p:pic>
        <p:nvPicPr>
          <p:cNvPr id="9" name="Google Shape;426;g7af143cf53_0_34">
            <a:extLst>
              <a:ext uri="{FF2B5EF4-FFF2-40B4-BE49-F238E27FC236}">
                <a16:creationId xmlns:a16="http://schemas.microsoft.com/office/drawing/2014/main" id="{9AEA9F12-205E-F541-90BE-F88387CC0E3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1" b="-1957"/>
          <a:stretch/>
        </p:blipFill>
        <p:spPr>
          <a:xfrm>
            <a:off x="667884" y="1309267"/>
            <a:ext cx="3631157" cy="49471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434;g7af143cf53_0_39">
            <a:extLst>
              <a:ext uri="{FF2B5EF4-FFF2-40B4-BE49-F238E27FC236}">
                <a16:creationId xmlns:a16="http://schemas.microsoft.com/office/drawing/2014/main" id="{480DDA62-ACC0-5A4A-8E1F-1A6796A3DE8A}"/>
              </a:ext>
            </a:extLst>
          </p:cNvPr>
          <p:cNvSpPr txBox="1"/>
          <p:nvPr/>
        </p:nvSpPr>
        <p:spPr>
          <a:xfrm>
            <a:off x="630826" y="19866"/>
            <a:ext cx="3780754" cy="1236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88900" lvl="0">
              <a:spcBef>
                <a:spcPts val="1000"/>
              </a:spcBef>
              <a:buSzPts val="2200"/>
            </a:pPr>
            <a:r>
              <a:rPr lang="en-US" sz="2000" b="1" u="sng" dirty="0"/>
              <a:t>11 - 20 Jan 2005</a:t>
            </a:r>
            <a:r>
              <a:rPr lang="en-US" sz="2000" dirty="0"/>
              <a:t> - Region 720 emerges and produces several large solar flares &amp; CMEs</a:t>
            </a:r>
            <a:endParaRPr lang="en-US" sz="2000" dirty="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7DEE7A-6875-B74E-8398-5BF985C4DC70}"/>
              </a:ext>
            </a:extLst>
          </p:cNvPr>
          <p:cNvGrpSpPr/>
          <p:nvPr/>
        </p:nvGrpSpPr>
        <p:grpSpPr>
          <a:xfrm>
            <a:off x="4552994" y="-74961"/>
            <a:ext cx="7674420" cy="6476619"/>
            <a:chOff x="4552994" y="-74961"/>
            <a:chExt cx="7674420" cy="6476619"/>
          </a:xfrm>
        </p:grpSpPr>
        <p:pic>
          <p:nvPicPr>
            <p:cNvPr id="462" name="Google Shape;462;g7af143cf53_0_4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552994" y="32888"/>
              <a:ext cx="7660350" cy="6359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g7af143cf53_0_43"/>
            <p:cNvSpPr txBox="1"/>
            <p:nvPr/>
          </p:nvSpPr>
          <p:spPr>
            <a:xfrm>
              <a:off x="8135345" y="257325"/>
              <a:ext cx="530100" cy="2430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/>
                <a:t>R3/X3</a:t>
              </a:r>
              <a:endParaRPr sz="900" dirty="0"/>
            </a:p>
          </p:txBody>
        </p:sp>
        <p:sp>
          <p:nvSpPr>
            <p:cNvPr id="7" name="Google Shape;437;g7af143cf53_0_39">
              <a:extLst>
                <a:ext uri="{FF2B5EF4-FFF2-40B4-BE49-F238E27FC236}">
                  <a16:creationId xmlns:a16="http://schemas.microsoft.com/office/drawing/2014/main" id="{2960007C-6324-304F-B17D-BAF71870DE0A}"/>
                </a:ext>
              </a:extLst>
            </p:cNvPr>
            <p:cNvSpPr txBox="1"/>
            <p:nvPr/>
          </p:nvSpPr>
          <p:spPr>
            <a:xfrm>
              <a:off x="6094412" y="257325"/>
              <a:ext cx="530100" cy="2430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/>
                <a:t>R3/X2</a:t>
              </a:r>
              <a:endParaRPr sz="900" dirty="0"/>
            </a:p>
          </p:txBody>
        </p:sp>
        <p:sp>
          <p:nvSpPr>
            <p:cNvPr id="10" name="Google Shape;474;gd8c60b025c_1_28">
              <a:extLst>
                <a:ext uri="{FF2B5EF4-FFF2-40B4-BE49-F238E27FC236}">
                  <a16:creationId xmlns:a16="http://schemas.microsoft.com/office/drawing/2014/main" id="{FB0C571E-694C-9446-980F-B9BED627FF31}"/>
                </a:ext>
              </a:extLst>
            </p:cNvPr>
            <p:cNvSpPr txBox="1"/>
            <p:nvPr/>
          </p:nvSpPr>
          <p:spPr>
            <a:xfrm>
              <a:off x="5250650" y="257325"/>
              <a:ext cx="530100" cy="2430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/>
                <a:t>R2/M8</a:t>
              </a:r>
              <a:endParaRPr sz="9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6F6B4AC-871D-0648-8883-3148A386B4C1}"/>
                </a:ext>
              </a:extLst>
            </p:cNvPr>
            <p:cNvSpPr txBox="1"/>
            <p:nvPr/>
          </p:nvSpPr>
          <p:spPr>
            <a:xfrm>
              <a:off x="7880340" y="-74961"/>
              <a:ext cx="13995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GOES X-rays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84CBDA-E724-CC42-A84D-4727D30FC262}"/>
                </a:ext>
              </a:extLst>
            </p:cNvPr>
            <p:cNvSpPr txBox="1"/>
            <p:nvPr/>
          </p:nvSpPr>
          <p:spPr>
            <a:xfrm>
              <a:off x="7698296" y="2011720"/>
              <a:ext cx="16063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GOES protons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1A2574-0C05-874B-B549-DD42B6A74FB7}"/>
                </a:ext>
              </a:extLst>
            </p:cNvPr>
            <p:cNvSpPr txBox="1"/>
            <p:nvPr/>
          </p:nvSpPr>
          <p:spPr>
            <a:xfrm>
              <a:off x="7641040" y="4087071"/>
              <a:ext cx="18613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Neutron Monitors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C7A66C-40ED-4142-A15D-6439B9883E60}"/>
                </a:ext>
              </a:extLst>
            </p:cNvPr>
            <p:cNvSpPr txBox="1"/>
            <p:nvPr/>
          </p:nvSpPr>
          <p:spPr>
            <a:xfrm>
              <a:off x="8034190" y="6093881"/>
              <a:ext cx="10828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Jan 2005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972E41-AEF1-F640-B8EE-E0E1D03C66C5}"/>
                </a:ext>
              </a:extLst>
            </p:cNvPr>
            <p:cNvSpPr txBox="1"/>
            <p:nvPr/>
          </p:nvSpPr>
          <p:spPr>
            <a:xfrm>
              <a:off x="4835793" y="6093881"/>
              <a:ext cx="4148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D22453-3AD2-084F-9316-F73C14B66267}"/>
                </a:ext>
              </a:extLst>
            </p:cNvPr>
            <p:cNvSpPr txBox="1"/>
            <p:nvPr/>
          </p:nvSpPr>
          <p:spPr>
            <a:xfrm>
              <a:off x="6216520" y="6086975"/>
              <a:ext cx="4148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16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546C2C-D0B1-C84B-90E9-2C9514A9C292}"/>
                </a:ext>
              </a:extLst>
            </p:cNvPr>
            <p:cNvSpPr txBox="1"/>
            <p:nvPr/>
          </p:nvSpPr>
          <p:spPr>
            <a:xfrm>
              <a:off x="7602131" y="6093881"/>
              <a:ext cx="4148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17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88C9A0-0C57-D143-AA24-F513AAE22892}"/>
                </a:ext>
              </a:extLst>
            </p:cNvPr>
            <p:cNvSpPr txBox="1"/>
            <p:nvPr/>
          </p:nvSpPr>
          <p:spPr>
            <a:xfrm>
              <a:off x="8997635" y="6085184"/>
              <a:ext cx="4148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18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9B1C98-559C-7441-A89C-537E3A8F9D9A}"/>
                </a:ext>
              </a:extLst>
            </p:cNvPr>
            <p:cNvSpPr txBox="1"/>
            <p:nvPr/>
          </p:nvSpPr>
          <p:spPr>
            <a:xfrm>
              <a:off x="10447894" y="6090097"/>
              <a:ext cx="4148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19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FA1C8E-700A-2345-B8E0-035E3BCC27C5}"/>
                </a:ext>
              </a:extLst>
            </p:cNvPr>
            <p:cNvSpPr txBox="1"/>
            <p:nvPr/>
          </p:nvSpPr>
          <p:spPr>
            <a:xfrm>
              <a:off x="11812557" y="6055409"/>
              <a:ext cx="4148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0" name="Google Shape;470;gd8c60b025c_1_28"/>
          <p:cNvGraphicFramePr/>
          <p:nvPr>
            <p:extLst>
              <p:ext uri="{D42A27DB-BD31-4B8C-83A1-F6EECF244321}">
                <p14:modId xmlns:p14="http://schemas.microsoft.com/office/powerpoint/2010/main" val="582038806"/>
              </p:ext>
            </p:extLst>
          </p:nvPr>
        </p:nvGraphicFramePr>
        <p:xfrm>
          <a:off x="671425" y="874467"/>
          <a:ext cx="4948825" cy="4115365"/>
        </p:xfrm>
        <a:graphic>
          <a:graphicData uri="http://schemas.openxmlformats.org/drawingml/2006/table">
            <a:tbl>
              <a:tblPr>
                <a:noFill/>
                <a:tableStyleId>{5D844E58-AE4B-4D63-9EE8-D090D3B92E90}</a:tableStyleId>
              </a:tblPr>
              <a:tblGrid>
                <a:gridCol w="102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Issue Time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Message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/>
                        <a:t>Valid</a:t>
                      </a:r>
                      <a:endParaRPr sz="1200" b="1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15 Jan 0855</a:t>
                      </a:r>
                      <a:endParaRPr sz="1200" dirty="0"/>
                    </a:p>
                  </a:txBody>
                  <a:tcPr marL="91425" marR="91425" marT="91425" marB="91425"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S1</a:t>
                      </a:r>
                      <a:r>
                        <a:rPr lang="en-US" sz="1200" b="1" dirty="0"/>
                        <a:t> WARNING</a:t>
                      </a:r>
                      <a:r>
                        <a:rPr lang="en-US" sz="1200" dirty="0"/>
                        <a:t>: Proton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10MeV</a:t>
                      </a:r>
                      <a:r>
                        <a:rPr lang="en-US" sz="1200" dirty="0"/>
                        <a:t> Integral Flux &gt; 10pfu</a:t>
                      </a:r>
                      <a:endParaRPr sz="1200" dirty="0"/>
                    </a:p>
                  </a:txBody>
                  <a:tcPr marL="91425" marR="91425" marT="91425" marB="91425"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15 Jan 0900 - 2359 </a:t>
                      </a:r>
                      <a:endParaRPr sz="1200" dirty="0"/>
                    </a:p>
                  </a:txBody>
                  <a:tcPr marL="91425" marR="91425" marT="91425" marB="91425"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00970"/>
                  </a:ext>
                </a:extLst>
              </a:tr>
              <a:tr h="593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16 Jan 0229 </a:t>
                      </a:r>
                      <a:endParaRPr sz="1200"/>
                    </a:p>
                  </a:txBody>
                  <a:tcPr marL="91425" marR="91425" marT="91425" marB="91425"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S1</a:t>
                      </a:r>
                      <a:r>
                        <a:rPr lang="en-US" sz="1200" b="1" dirty="0"/>
                        <a:t> ALERT</a:t>
                      </a:r>
                      <a:r>
                        <a:rPr lang="en-US" sz="1200" dirty="0"/>
                        <a:t>: Proton Event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10MeV</a:t>
                      </a:r>
                      <a:r>
                        <a:rPr lang="en-US" sz="1200" dirty="0"/>
                        <a:t> Integral Flux &gt; 10pfu</a:t>
                      </a:r>
                      <a:endParaRPr sz="1200"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16 Jan 0210 </a:t>
                      </a:r>
                      <a:endParaRPr sz="1200"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297479"/>
                  </a:ext>
                </a:extLst>
              </a:tr>
              <a:tr h="593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16 Jan 1030</a:t>
                      </a:r>
                      <a:endParaRPr sz="1200"/>
                    </a:p>
                  </a:txBody>
                  <a:tcPr marL="91425" marR="91425" marT="91425" marB="91425"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S2</a:t>
                      </a:r>
                      <a:r>
                        <a:rPr lang="en-US" sz="1200" b="1" dirty="0"/>
                        <a:t> ALERT</a:t>
                      </a:r>
                      <a:r>
                        <a:rPr lang="en-US" sz="1200" dirty="0"/>
                        <a:t>: Proton Event 10MeV Integral Flux &gt; 100pfu </a:t>
                      </a:r>
                      <a:endParaRPr sz="1200"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16 Jan 1030 </a:t>
                      </a:r>
                      <a:endParaRPr sz="1200" dirty="0"/>
                    </a:p>
                  </a:txBody>
                  <a:tcPr marL="91425" marR="91425" marT="91425" marB="91425"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799495"/>
                  </a:ext>
                </a:extLst>
              </a:tr>
              <a:tr h="593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/>
                        <a:t>17 Jan 1221 </a:t>
                      </a:r>
                      <a:endParaRPr sz="120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WARNING</a:t>
                      </a:r>
                      <a:r>
                        <a:rPr lang="en-US" sz="1200" dirty="0"/>
                        <a:t>: Proton </a:t>
                      </a:r>
                      <a:r>
                        <a:rPr lang="en-US" sz="1200" b="1" u="sng" dirty="0">
                          <a:solidFill>
                            <a:srgbClr val="003F00"/>
                          </a:solidFill>
                        </a:rPr>
                        <a:t>100MeV</a:t>
                      </a:r>
                      <a:r>
                        <a:rPr lang="en-US" sz="1200" dirty="0"/>
                        <a:t> Integral Flux &gt; 1pfu 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17 Jan 1215 - 1500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T w="9525" cap="flat" cmpd="sng" algn="ctr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17 Jan 1240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/>
                        <a:t>ALERT</a:t>
                      </a:r>
                      <a:r>
                        <a:rPr lang="en-US" sz="1200" dirty="0"/>
                        <a:t>: Proton Event </a:t>
                      </a:r>
                      <a:r>
                        <a:rPr lang="en-US" sz="1200" b="1" u="sng" dirty="0">
                          <a:solidFill>
                            <a:srgbClr val="003F00"/>
                          </a:solidFill>
                        </a:rPr>
                        <a:t>100MeV</a:t>
                      </a:r>
                      <a:r>
                        <a:rPr lang="en-US" sz="1200" dirty="0"/>
                        <a:t> Integral Flux &gt; 1pfu 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17 Jan 1215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rgbClr val="D9EA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17 Jan 1436 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S3</a:t>
                      </a:r>
                      <a:r>
                        <a:rPr lang="en-US" sz="1200" b="1" dirty="0"/>
                        <a:t> ALERT</a:t>
                      </a:r>
                      <a:r>
                        <a:rPr lang="en-US" sz="1200" dirty="0"/>
                        <a:t>: Proton Event </a:t>
                      </a:r>
                      <a:r>
                        <a:rPr lang="en-US" sz="1200" b="1" u="none" dirty="0">
                          <a:solidFill>
                            <a:srgbClr val="FF0000"/>
                          </a:solidFill>
                        </a:rPr>
                        <a:t>10MeV</a:t>
                      </a:r>
                      <a:r>
                        <a:rPr lang="en-US" sz="1200" dirty="0"/>
                        <a:t> Integral Flux &gt; 1000pfu </a:t>
                      </a: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200" dirty="0"/>
                        <a:t>17 Jan 1410 </a:t>
                      </a:r>
                      <a:endParaRPr sz="12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1" name="Google Shape;471;gd8c60b025c_1_28"/>
          <p:cNvSpPr txBox="1"/>
          <p:nvPr/>
        </p:nvSpPr>
        <p:spPr>
          <a:xfrm>
            <a:off x="977750" y="5062055"/>
            <a:ext cx="4642500" cy="477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u="sng" dirty="0">
                <a:solidFill>
                  <a:srgbClr val="FF0000"/>
                </a:solidFill>
              </a:rPr>
              <a:t>No ICAO radiation threshold crossed</a:t>
            </a:r>
            <a:endParaRPr sz="1900" b="1" u="sng" dirty="0">
              <a:solidFill>
                <a:srgbClr val="FF0000"/>
              </a:solidFill>
            </a:endParaRPr>
          </a:p>
        </p:txBody>
      </p:sp>
      <p:sp>
        <p:nvSpPr>
          <p:cNvPr id="473" name="Google Shape;473;gd8c60b025c_1_28"/>
          <p:cNvSpPr txBox="1"/>
          <p:nvPr/>
        </p:nvSpPr>
        <p:spPr>
          <a:xfrm>
            <a:off x="671450" y="205875"/>
            <a:ext cx="49488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latin typeface="Calibri"/>
                <a:ea typeface="Calibri"/>
                <a:cs typeface="Calibri"/>
                <a:sym typeface="Calibri"/>
              </a:rPr>
              <a:t>SWPC Proton Warnings &amp; Alerts</a:t>
            </a: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gd8c60b025c_1_28"/>
          <p:cNvSpPr txBox="1"/>
          <p:nvPr/>
        </p:nvSpPr>
        <p:spPr>
          <a:xfrm>
            <a:off x="5957300" y="2045825"/>
            <a:ext cx="759300" cy="323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15 Jan</a:t>
            </a:r>
            <a:endParaRPr sz="900"/>
          </a:p>
        </p:txBody>
      </p:sp>
      <p:sp>
        <p:nvSpPr>
          <p:cNvPr id="13" name="Google Shape;471;gd8c60b025c_1_28">
            <a:extLst>
              <a:ext uri="{FF2B5EF4-FFF2-40B4-BE49-F238E27FC236}">
                <a16:creationId xmlns:a16="http://schemas.microsoft.com/office/drawing/2014/main" id="{50C59A96-3148-AA4A-98F1-1B136A3BB53D}"/>
              </a:ext>
            </a:extLst>
          </p:cNvPr>
          <p:cNvSpPr txBox="1"/>
          <p:nvPr/>
        </p:nvSpPr>
        <p:spPr>
          <a:xfrm>
            <a:off x="977750" y="5611301"/>
            <a:ext cx="4642500" cy="76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u="sng" dirty="0">
                <a:solidFill>
                  <a:srgbClr val="222222"/>
                </a:solidFill>
              </a:rPr>
              <a:t>S3 event can causes loss/degradation of HF comms in polar regions </a:t>
            </a:r>
            <a:endParaRPr sz="1900" b="1" u="sng" dirty="0">
              <a:solidFill>
                <a:srgbClr val="FF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3DF440-0033-B949-943B-F7C3DC806453}"/>
              </a:ext>
            </a:extLst>
          </p:cNvPr>
          <p:cNvGrpSpPr/>
          <p:nvPr/>
        </p:nvGrpSpPr>
        <p:grpSpPr>
          <a:xfrm>
            <a:off x="5695575" y="288711"/>
            <a:ext cx="6456601" cy="5668102"/>
            <a:chOff x="5695575" y="288711"/>
            <a:chExt cx="6456601" cy="5668102"/>
          </a:xfrm>
        </p:grpSpPr>
        <p:pic>
          <p:nvPicPr>
            <p:cNvPr id="469" name="Google Shape;469;gd8c60b025c_1_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695575" y="442600"/>
              <a:ext cx="6456601" cy="5360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4" name="Google Shape;474;gd8c60b025c_1_28"/>
            <p:cNvSpPr txBox="1"/>
            <p:nvPr/>
          </p:nvSpPr>
          <p:spPr>
            <a:xfrm>
              <a:off x="8658825" y="631467"/>
              <a:ext cx="530100" cy="2430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/>
                <a:t>R3/X3</a:t>
              </a:r>
              <a:endParaRPr sz="900"/>
            </a:p>
          </p:txBody>
        </p:sp>
        <p:sp>
          <p:nvSpPr>
            <p:cNvPr id="10" name="Google Shape;474;gd8c60b025c_1_28">
              <a:extLst>
                <a:ext uri="{FF2B5EF4-FFF2-40B4-BE49-F238E27FC236}">
                  <a16:creationId xmlns:a16="http://schemas.microsoft.com/office/drawing/2014/main" id="{4C1FA73C-5D06-2C49-9CC5-3566B575B5BC}"/>
                </a:ext>
              </a:extLst>
            </p:cNvPr>
            <p:cNvSpPr txBox="1"/>
            <p:nvPr/>
          </p:nvSpPr>
          <p:spPr>
            <a:xfrm>
              <a:off x="7044208" y="631467"/>
              <a:ext cx="530100" cy="2430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/>
                <a:t>R3/X2</a:t>
              </a:r>
              <a:endParaRPr sz="900" dirty="0"/>
            </a:p>
          </p:txBody>
        </p:sp>
        <p:sp>
          <p:nvSpPr>
            <p:cNvPr id="12" name="Google Shape;474;gd8c60b025c_1_28">
              <a:extLst>
                <a:ext uri="{FF2B5EF4-FFF2-40B4-BE49-F238E27FC236}">
                  <a16:creationId xmlns:a16="http://schemas.microsoft.com/office/drawing/2014/main" id="{2164CED9-4ABF-5041-8135-4AA030F21D00}"/>
                </a:ext>
              </a:extLst>
            </p:cNvPr>
            <p:cNvSpPr txBox="1"/>
            <p:nvPr/>
          </p:nvSpPr>
          <p:spPr>
            <a:xfrm>
              <a:off x="6236900" y="638343"/>
              <a:ext cx="530100" cy="243000"/>
            </a:xfrm>
            <a:prstGeom prst="rect">
              <a:avLst/>
            </a:prstGeom>
            <a:solidFill>
              <a:srgbClr val="FFF2C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 dirty="0"/>
                <a:t>R2/M8</a:t>
              </a:r>
              <a:endParaRPr sz="900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6775471-81EB-A445-9214-E786FAB2CDA5}"/>
                </a:ext>
              </a:extLst>
            </p:cNvPr>
            <p:cNvSpPr txBox="1"/>
            <p:nvPr/>
          </p:nvSpPr>
          <p:spPr>
            <a:xfrm>
              <a:off x="8374620" y="288711"/>
              <a:ext cx="139957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GOES X-rays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19B888-206B-CC4D-AD20-04050EDC8022}"/>
                </a:ext>
              </a:extLst>
            </p:cNvPr>
            <p:cNvSpPr txBox="1"/>
            <p:nvPr/>
          </p:nvSpPr>
          <p:spPr>
            <a:xfrm>
              <a:off x="8254354" y="2061148"/>
              <a:ext cx="16063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GOES protons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C21634-E53A-0C40-AD76-CAEA48553D79}"/>
                </a:ext>
              </a:extLst>
            </p:cNvPr>
            <p:cNvSpPr txBox="1"/>
            <p:nvPr/>
          </p:nvSpPr>
          <p:spPr>
            <a:xfrm>
              <a:off x="8197098" y="3802861"/>
              <a:ext cx="186130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Neutron Monitors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FAFBA0D-A0A3-4340-980D-D83CCD534DAC}"/>
                </a:ext>
              </a:extLst>
            </p:cNvPr>
            <p:cNvSpPr txBox="1"/>
            <p:nvPr/>
          </p:nvSpPr>
          <p:spPr>
            <a:xfrm>
              <a:off x="8590248" y="5649036"/>
              <a:ext cx="108282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Jan 2005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C27EC7-1931-2A43-A984-6B698346B26B}"/>
                </a:ext>
              </a:extLst>
            </p:cNvPr>
            <p:cNvSpPr txBox="1"/>
            <p:nvPr/>
          </p:nvSpPr>
          <p:spPr>
            <a:xfrm>
              <a:off x="5922093" y="5572092"/>
              <a:ext cx="4148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15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D022039-3C4C-924F-BA1C-C255AE218D2C}"/>
                </a:ext>
              </a:extLst>
            </p:cNvPr>
            <p:cNvSpPr txBox="1"/>
            <p:nvPr/>
          </p:nvSpPr>
          <p:spPr>
            <a:xfrm>
              <a:off x="7068040" y="5565186"/>
              <a:ext cx="4148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16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AC8DE8-A155-3541-86CD-BBDE04CCEC32}"/>
                </a:ext>
              </a:extLst>
            </p:cNvPr>
            <p:cNvSpPr txBox="1"/>
            <p:nvPr/>
          </p:nvSpPr>
          <p:spPr>
            <a:xfrm>
              <a:off x="8243584" y="5572092"/>
              <a:ext cx="4148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17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ED76AF-E714-2648-B4F8-3D39022CDFCB}"/>
                </a:ext>
              </a:extLst>
            </p:cNvPr>
            <p:cNvSpPr txBox="1"/>
            <p:nvPr/>
          </p:nvSpPr>
          <p:spPr>
            <a:xfrm>
              <a:off x="9404310" y="5563395"/>
              <a:ext cx="4148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18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6361EED-5FF2-7246-A82D-64803C49A26B}"/>
                </a:ext>
              </a:extLst>
            </p:cNvPr>
            <p:cNvSpPr txBox="1"/>
            <p:nvPr/>
          </p:nvSpPr>
          <p:spPr>
            <a:xfrm>
              <a:off x="10558009" y="5555951"/>
              <a:ext cx="4148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19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45D7CC0-0C55-6B48-9EBC-70E20856471F}"/>
                </a:ext>
              </a:extLst>
            </p:cNvPr>
            <p:cNvSpPr txBox="1"/>
            <p:nvPr/>
          </p:nvSpPr>
          <p:spPr>
            <a:xfrm>
              <a:off x="11737319" y="5533620"/>
              <a:ext cx="41485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20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B48A0ED-3A55-8B40-9D6B-C1D1E43EA593}"/>
              </a:ext>
            </a:extLst>
          </p:cNvPr>
          <p:cNvSpPr/>
          <p:nvPr/>
        </p:nvSpPr>
        <p:spPr>
          <a:xfrm>
            <a:off x="559756" y="4220274"/>
            <a:ext cx="5135820" cy="8155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" grpId="0"/>
      <p:bldP spid="13" grpId="0"/>
      <p:bldP spid="25" grpId="0" animBg="1"/>
    </p:bldLst>
  </p:timing>
</p:sld>
</file>

<file path=ppt/theme/theme1.xml><?xml version="1.0" encoding="utf-8"?>
<a:theme xmlns:a="http://schemas.openxmlformats.org/drawingml/2006/main" name="1_4. Content Slide - with icon">
  <a:themeElements>
    <a:clrScheme name="PTT 1">
      <a:dk1>
        <a:srgbClr val="0A4595"/>
      </a:dk1>
      <a:lt1>
        <a:srgbClr val="FFFFFF"/>
      </a:lt1>
      <a:dk2>
        <a:srgbClr val="323B42"/>
      </a:dk2>
      <a:lt2>
        <a:srgbClr val="D6F5FF"/>
      </a:lt2>
      <a:accent1>
        <a:srgbClr val="0099D8"/>
      </a:accent1>
      <a:accent2>
        <a:srgbClr val="0A4595"/>
      </a:accent2>
      <a:accent3>
        <a:srgbClr val="34C8C9"/>
      </a:accent3>
      <a:accent4>
        <a:srgbClr val="CC9C4A"/>
      </a:accent4>
      <a:accent5>
        <a:srgbClr val="A52B15"/>
      </a:accent5>
      <a:accent6>
        <a:srgbClr val="A74FA9"/>
      </a:accent6>
      <a:hlink>
        <a:srgbClr val="0A52F6"/>
      </a:hlink>
      <a:folHlink>
        <a:srgbClr val="0072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7000</TotalTime>
  <Words>1319</Words>
  <Application>Microsoft Macintosh PowerPoint</Application>
  <PresentationFormat>Custom</PresentationFormat>
  <Paragraphs>244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Arial</vt:lpstr>
      <vt:lpstr>Arial Narrow</vt:lpstr>
      <vt:lpstr>1_4. Content Slide - with icon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Hazel Bain</cp:lastModifiedBy>
  <cp:revision>10</cp:revision>
  <dcterms:modified xsi:type="dcterms:W3CDTF">2022-06-09T14:50:35Z</dcterms:modified>
</cp:coreProperties>
</file>