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6858000" cx="12192000"/>
  <p:notesSz cx="6858000" cy="9144000"/>
  <p:embeddedFontLst>
    <p:embeddedFont>
      <p:font typeface="Tahoma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font" Target="fonts/Tahoma-regular.fntdata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font" Target="fonts/Tahoma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2046938f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2046938f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32046938f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rizon.png"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33333"/>
          <a:stretch/>
        </p:blipFill>
        <p:spPr>
          <a:xfrm>
            <a:off x="0" y="0"/>
            <a:ext cx="1219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16256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type="ctrTitle"/>
          </p:nvPr>
        </p:nvSpPr>
        <p:spPr>
          <a:xfrm>
            <a:off x="914400" y="200788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200"/>
              <a:buFont typeface="Times New Roman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rizon.png" id="80" name="Google Shape;8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/>
          <p:nvPr>
            <p:ph type="title"/>
          </p:nvPr>
        </p:nvSpPr>
        <p:spPr>
          <a:xfrm>
            <a:off x="812800" y="1447800"/>
            <a:ext cx="396240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imes New Roman"/>
              <a:buNone/>
              <a:defRPr b="0" i="0" sz="18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/>
          <p:nvPr>
            <p:ph idx="2" type="pic"/>
          </p:nvPr>
        </p:nvSpPr>
        <p:spPr>
          <a:xfrm>
            <a:off x="6209792" y="1447800"/>
            <a:ext cx="4559808" cy="347472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812800" y="2547891"/>
            <a:ext cx="3962400" cy="2405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12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 rot="5400000">
            <a:off x="3833019" y="-1420018"/>
            <a:ext cx="4525963" cy="10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812800" y="1600200"/>
            <a:ext cx="1056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12801" y="4962526"/>
            <a:ext cx="10513484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200"/>
              <a:buFont typeface="Times New Roman"/>
              <a:buNone/>
              <a:defRPr b="0" i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812801" y="3462339"/>
            <a:ext cx="10513484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" type="body"/>
          </p:nvPr>
        </p:nvSpPr>
        <p:spPr>
          <a:xfrm>
            <a:off x="5283200" y="1447800"/>
            <a:ext cx="6197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type="title"/>
          </p:nvPr>
        </p:nvSpPr>
        <p:spPr>
          <a:xfrm>
            <a:off x="816864" y="1447800"/>
            <a:ext cx="396240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imes New Roman"/>
              <a:buNone/>
              <a:defRPr b="0" i="0" sz="1800" cap="none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16864" y="2547892"/>
            <a:ext cx="3962400" cy="3167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" type="body"/>
          </p:nvPr>
        </p:nvSpPr>
        <p:spPr>
          <a:xfrm>
            <a:off x="812800" y="1600200"/>
            <a:ext cx="4978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810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400800" y="1600200"/>
            <a:ext cx="4978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6400800" y="2209800"/>
            <a:ext cx="49784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812800" y="2209800"/>
            <a:ext cx="49784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3655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3" type="body"/>
          </p:nvPr>
        </p:nvSpPr>
        <p:spPr>
          <a:xfrm>
            <a:off x="812800" y="1600200"/>
            <a:ext cx="49784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None/>
              <a:defRPr b="0" i="0" sz="17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9"/>
          <p:cNvSpPr txBox="1"/>
          <p:nvPr>
            <p:ph idx="4" type="body"/>
          </p:nvPr>
        </p:nvSpPr>
        <p:spPr>
          <a:xfrm>
            <a:off x="6400800" y="1600200"/>
            <a:ext cx="49784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None/>
              <a:defRPr b="0" i="0" sz="17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B3B3B"/>
            </a:gs>
            <a:gs pos="31000">
              <a:schemeClr val="dk1"/>
            </a:gs>
            <a:gs pos="100000">
              <a:schemeClr val="dk1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rizon.png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841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  <a:defRPr b="0" i="0" sz="3600" u="none" cap="none" strike="noStrike">
                <a:solidFill>
                  <a:srgbClr val="CAD4D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">
            <a:alphaModFix/>
          </a:blip>
          <a:srcRect b="0" l="0" r="1403" t="0"/>
          <a:stretch/>
        </p:blipFill>
        <p:spPr>
          <a:xfrm>
            <a:off x="10925647" y="111327"/>
            <a:ext cx="1099516" cy="96072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" name="Google Shape;14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8.jpg"/><Relationship Id="rId6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idx="1" type="subTitle"/>
          </p:nvPr>
        </p:nvSpPr>
        <p:spPr>
          <a:xfrm>
            <a:off x="16256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Jared Bell:  Code 675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SzPts val="3600"/>
              <a:buNone/>
            </a:pPr>
            <a:r>
              <a:rPr lang="en-US" sz="3600"/>
              <a:t>CCMC Workshop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06/07/2022</a:t>
            </a:r>
            <a:endParaRPr/>
          </a:p>
        </p:txBody>
      </p:sp>
      <p:sp>
        <p:nvSpPr>
          <p:cNvPr id="104" name="Google Shape;104;p15"/>
          <p:cNvSpPr txBox="1"/>
          <p:nvPr>
            <p:ph type="ctrTitle"/>
          </p:nvPr>
        </p:nvSpPr>
        <p:spPr>
          <a:xfrm>
            <a:off x="914400" y="200788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4000"/>
              <a:buFont typeface="Times New Roman"/>
              <a:buNone/>
            </a:pPr>
            <a:r>
              <a:rPr lang="en-US" sz="4000"/>
              <a:t>Extending the capabilities of the  Global Ionosphere-Thermosphere Model (GITM) Planets and Beyond: </a:t>
            </a:r>
            <a:br>
              <a:rPr lang="en-US" sz="4000"/>
            </a:br>
            <a:br>
              <a:rPr i="1" lang="en-US"/>
            </a:br>
            <a:r>
              <a:rPr i="1" lang="en-US"/>
              <a:t>(aka makin’ it gassy, keepin’ it classy)</a:t>
            </a:r>
            <a:endParaRPr i="1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Quantitative Validation</a:t>
            </a:r>
            <a:endParaRPr/>
          </a:p>
        </p:txBody>
      </p:sp>
      <p:sp>
        <p:nvSpPr>
          <p:cNvPr id="179" name="Google Shape;179;p24"/>
          <p:cNvSpPr txBox="1"/>
          <p:nvPr>
            <p:ph idx="12" type="sldNum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1082566" y="1600200"/>
            <a:ext cx="5013434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Compare T-GITM predicted Densities against actual data from Titan (Cassini Mission).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Figure: Simulated densities (black) vs data (red).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Mag (solid line) has plasma heating (magnetosphere).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NoMag (dashed line) does not use plasma heating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Upshot: incoming plasma has a huge impact!</a:t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 b="44977" l="0" r="48842" t="17541"/>
          <a:stretch/>
        </p:blipFill>
        <p:spPr>
          <a:xfrm>
            <a:off x="6096000" y="1238962"/>
            <a:ext cx="4435366" cy="4205258"/>
          </a:xfrm>
          <a:prstGeom prst="rect">
            <a:avLst/>
          </a:prstGeom>
          <a:solidFill>
            <a:srgbClr val="CFCFD5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812800" y="-105190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No Surprise:  Titan swims in a huge magnetosphere!</a:t>
            </a:r>
            <a:endParaRPr/>
          </a:p>
        </p:txBody>
      </p:sp>
      <p:pic>
        <p:nvPicPr>
          <p:cNvPr descr="Titan_SaturnMagnetosphere.jpg" id="187" name="Google Shape;18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8966" y="1257299"/>
            <a:ext cx="7634068" cy="582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2870201" y="5231369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CAD4DE"/>
                </a:solidFill>
                <a:latin typeface="Arial"/>
                <a:ea typeface="Arial"/>
                <a:cs typeface="Arial"/>
                <a:sym typeface="Arial"/>
              </a:rPr>
              <a:t>Image: NASA/JPL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Further Development For T-GITM</a:t>
            </a:r>
            <a:endParaRPr/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557048" y="1600200"/>
            <a:ext cx="10489324" cy="44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u="sng"/>
              <a:t>Particle Precipitation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Current heating rates are specified by offline calculations.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need to implement self-consistent calculations: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Specify O+/e- precipitation as a function Energy, space, time.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calculate energy deposition, ionization/dissociation rates.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b="1" lang="en-US" u="sng"/>
              <a:t>Heating Efficiencies and Complex, Extensive Chemistry</a:t>
            </a:r>
            <a:r>
              <a:rPr lang="en-US"/>
              <a:t>: 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Currently use constant or based on off-line calculations.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want to time-varying consistent enthalpies of heat, ion-neutral chemistry, electron temperatures, ion temperatures.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812801" y="4962526"/>
            <a:ext cx="10513484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SATURN:  AN EXAMPLE OF INTENSE MAGNETOSPHERE DRIVING</a:t>
            </a:r>
            <a:endParaRPr/>
          </a:p>
        </p:txBody>
      </p:sp>
      <p:pic>
        <p:nvPicPr>
          <p:cNvPr descr="SaturnFig.jpg" id="200" name="Google Shape;200;p27"/>
          <p:cNvPicPr preferRelativeResize="0"/>
          <p:nvPr/>
        </p:nvPicPr>
        <p:blipFill rotWithShape="1">
          <a:blip r:embed="rId3">
            <a:alphaModFix/>
          </a:blip>
          <a:srcRect b="26715" l="0" r="0" t="28722"/>
          <a:stretch/>
        </p:blipFill>
        <p:spPr>
          <a:xfrm>
            <a:off x="670559" y="1122290"/>
            <a:ext cx="6968197" cy="368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4656406" y="744415"/>
            <a:ext cx="5859194" cy="48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Atmosphere H</a:t>
            </a:r>
            <a:r>
              <a:rPr baseline="-25000" lang="en-US"/>
              <a:t>2</a:t>
            </a:r>
            <a:r>
              <a:rPr lang="en-US"/>
              <a:t> (~86%) and He (13.5%?—still unknown)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 u="sng"/>
              <a:t>Most oblate planet in solar system</a:t>
            </a:r>
            <a:r>
              <a:rPr lang="en-US"/>
              <a:t>: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60,268 km (equator)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54,364 km (polar).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Surface Gravity: 10.44 m/s</a:t>
            </a:r>
            <a:r>
              <a:rPr baseline="30000" lang="en-US"/>
              <a:t>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Major Ions: H</a:t>
            </a:r>
            <a:r>
              <a:rPr baseline="30000" lang="en-US"/>
              <a:t>+</a:t>
            </a:r>
            <a:r>
              <a:rPr lang="en-US"/>
              <a:t>, H</a:t>
            </a:r>
            <a:r>
              <a:rPr baseline="-25000" lang="en-US"/>
              <a:t>3</a:t>
            </a:r>
            <a:r>
              <a:rPr baseline="30000" lang="en-US"/>
              <a:t>+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Rotation Rate ~ 10.65 hrs.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Year: 29.5 Earth years</a:t>
            </a:r>
            <a:endParaRPr/>
          </a:p>
        </p:txBody>
      </p:sp>
      <p:pic>
        <p:nvPicPr>
          <p:cNvPr descr="SaturnFig.jpg" id="206" name="Google Shape;206;p28"/>
          <p:cNvPicPr preferRelativeResize="0"/>
          <p:nvPr/>
        </p:nvPicPr>
        <p:blipFill rotWithShape="1">
          <a:blip r:embed="rId3">
            <a:alphaModFix/>
          </a:blip>
          <a:srcRect b="26715" l="0" r="0" t="28722"/>
          <a:stretch/>
        </p:blipFill>
        <p:spPr>
          <a:xfrm>
            <a:off x="808306" y="2335961"/>
            <a:ext cx="3848100" cy="2186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>
            <p:ph type="title"/>
          </p:nvPr>
        </p:nvSpPr>
        <p:spPr>
          <a:xfrm>
            <a:off x="573649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CAD4D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Saturn Quick Facts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First Major Challenge:</a:t>
            </a:r>
            <a:endParaRPr/>
          </a:p>
        </p:txBody>
      </p:sp>
      <p:sp>
        <p:nvSpPr>
          <p:cNvPr id="213" name="Google Shape;213;p29"/>
          <p:cNvSpPr txBox="1"/>
          <p:nvPr>
            <p:ph idx="1" type="body"/>
          </p:nvPr>
        </p:nvSpPr>
        <p:spPr>
          <a:xfrm>
            <a:off x="812800" y="1600201"/>
            <a:ext cx="657273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Extend GITM numerical core to use generalized spherical oblate coordinates.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Geodetic coordinates are orthonormal and provide a direct mapping from the standard geocentric.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WARNING</a:t>
            </a:r>
            <a:r>
              <a:rPr lang="en-US"/>
              <a:t>: Meridional Distance is not analytically solvable!  We do a high-order integration at the beginning of the run!</a:t>
            </a:r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7300" y="1600201"/>
            <a:ext cx="3777175" cy="37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Second Major Challenge</a:t>
            </a:r>
            <a:endParaRPr/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812800" y="1600201"/>
            <a:ext cx="657273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Mid-latitude dynamo is expected to be huge!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Strong field and rapid rotation leads to strong ionosphere-neutral atmosphere shear and hence a strong dynamo.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SAMI (Huba) has been implemented as part of Earth GITM.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Will work to adjust this for Saturn going forward.</a:t>
            </a:r>
            <a:endParaRPr/>
          </a:p>
        </p:txBody>
      </p:sp>
      <p:pic>
        <p:nvPicPr>
          <p:cNvPr descr="The zonal wind profile of Jupiter (left) and Saturn (right), divided in...  | Download Scientific Diagram" id="221" name="Google Shape;2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1907" y="1417638"/>
            <a:ext cx="4229204" cy="39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Current Saturn GITM Temperatures</a:t>
            </a:r>
            <a:endParaRPr/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6654017" y="1600200"/>
            <a:ext cx="5092505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Intense magnetosphere inputs in the auroral zones (as seen here at high latitudes).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This energy is then transported toward the equator.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Supported the Cassini Mission to the Saturn system.</a:t>
            </a:r>
            <a:endParaRPr/>
          </a:p>
        </p:txBody>
      </p:sp>
      <p:pic>
        <p:nvPicPr>
          <p:cNvPr descr="ZonalMean_Temps.eps" id="228" name="Google Shape;228;p31"/>
          <p:cNvPicPr preferRelativeResize="0"/>
          <p:nvPr/>
        </p:nvPicPr>
        <p:blipFill rotWithShape="1">
          <a:blip r:embed="rId3">
            <a:alphaModFix/>
          </a:blip>
          <a:srcRect b="9240" l="15045" r="14325" t="2905"/>
          <a:stretch/>
        </p:blipFill>
        <p:spPr>
          <a:xfrm rot="5400000">
            <a:off x="1468413" y="449732"/>
            <a:ext cx="3773658" cy="607459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594924" y="5924229"/>
            <a:ext cx="18389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CAD4DE"/>
                </a:solidFill>
                <a:latin typeface="Arial"/>
                <a:ea typeface="Arial"/>
                <a:cs typeface="Arial"/>
                <a:sym typeface="Arial"/>
              </a:rPr>
              <a:t>Bell et al. [2018]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Benchmarking Saturn GITM</a:t>
            </a:r>
            <a:endParaRPr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5058117" y="1376716"/>
            <a:ext cx="6321083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Validated model predictions by comparing with </a:t>
            </a:r>
            <a:r>
              <a:rPr i="1" lang="en-US"/>
              <a:t>in-situ </a:t>
            </a:r>
            <a:r>
              <a:rPr lang="en-US"/>
              <a:t>Cassini Ion-Neutral Mass Spectrometer data (INMS).</a:t>
            </a:r>
            <a:endParaRPr/>
          </a:p>
        </p:txBody>
      </p:sp>
      <p:pic>
        <p:nvPicPr>
          <p:cNvPr descr="PROX_271_nH2_SGITM_Comparison.eps" id="236" name="Google Shape;236;p32"/>
          <p:cNvPicPr preferRelativeResize="0"/>
          <p:nvPr/>
        </p:nvPicPr>
        <p:blipFill rotWithShape="1">
          <a:blip r:embed="rId3">
            <a:alphaModFix/>
          </a:blip>
          <a:srcRect b="21858" l="4184" r="6542" t="13776"/>
          <a:stretch/>
        </p:blipFill>
        <p:spPr>
          <a:xfrm>
            <a:off x="102728" y="1600200"/>
            <a:ext cx="4421099" cy="41250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descr="NonLog_PROX_271_nH2_SGITM_Comparison.eps" id="237" name="Google Shape;237;p32"/>
          <p:cNvPicPr preferRelativeResize="0"/>
          <p:nvPr/>
        </p:nvPicPr>
        <p:blipFill rotWithShape="1">
          <a:blip r:embed="rId4">
            <a:alphaModFix/>
          </a:blip>
          <a:srcRect b="20352" l="0" r="8579" t="15576"/>
          <a:stretch/>
        </p:blipFill>
        <p:spPr>
          <a:xfrm>
            <a:off x="4863578" y="2519716"/>
            <a:ext cx="4583940" cy="415742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title"/>
          </p:nvPr>
        </p:nvSpPr>
        <p:spPr>
          <a:xfrm>
            <a:off x="2438400" y="1143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Other Star Systems</a:t>
            </a:r>
            <a:endParaRPr/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292" y="1532208"/>
            <a:ext cx="6427299" cy="377573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/>
        </p:nvSpPr>
        <p:spPr>
          <a:xfrm>
            <a:off x="6770867" y="1506417"/>
            <a:ext cx="4778707" cy="3775732"/>
          </a:xfrm>
          <a:prstGeom prst="rect">
            <a:avLst/>
          </a:prstGeom>
          <a:noFill/>
          <a:ln>
            <a:noFill/>
          </a:ln>
          <a:effectLst>
            <a:outerShdw blurRad="63500" rotWithShape="0" algn="ctr" dir="2700000" dist="17961">
              <a:schemeClr val="dk1">
                <a:alpha val="49803"/>
              </a:scheme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Studying other planets allows us to learn more about our own planet, Earth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Studying other star systems allows us to learn more about how our own may have evolved.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What makes ours capable of life?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How common could life be?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idx="1" type="subTitle"/>
          </p:nvPr>
        </p:nvSpPr>
        <p:spPr>
          <a:xfrm>
            <a:off x="1625600" y="3886200"/>
            <a:ext cx="85344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4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>
            <p:ph type="ctrTitle"/>
          </p:nvPr>
        </p:nvSpPr>
        <p:spPr>
          <a:xfrm>
            <a:off x="914400" y="2007889"/>
            <a:ext cx="10363200" cy="147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Osiris (HD 209458b)</a:t>
            </a:r>
            <a:endParaRPr/>
          </a:p>
        </p:txBody>
      </p:sp>
      <p:sp>
        <p:nvSpPr>
          <p:cNvPr id="250" name="Google Shape;250;p34"/>
          <p:cNvSpPr txBox="1"/>
          <p:nvPr>
            <p:ph idx="1" type="body"/>
          </p:nvPr>
        </p:nvSpPr>
        <p:spPr>
          <a:xfrm>
            <a:off x="436097" y="1600200"/>
            <a:ext cx="739960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Hot Jupiter orbiting a G-type star—solar like.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First exoplanet detected using the transiting method.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Many have studied this—providing us with a rich opportunity for benchmarking codes with new capabilities.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Murray-Clay [2009], Garcia-Munoz [2007], Yelle [2004], Koskinen [2013], Lavvas [2014].</a:t>
            </a:r>
            <a:endParaRPr/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610621" y="1294977"/>
            <a:ext cx="4482070" cy="338956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/>
          <p:nvPr/>
        </p:nvSpPr>
        <p:spPr>
          <a:xfrm>
            <a:off x="8363940" y="5852160"/>
            <a:ext cx="220284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courtesy NASA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2133600" y="-1861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3-D Winds</a:t>
            </a:r>
            <a:endParaRPr/>
          </a:p>
        </p:txBody>
      </p:sp>
      <p:sp>
        <p:nvSpPr>
          <p:cNvPr id="258" name="Google Shape;258;p35"/>
          <p:cNvSpPr txBox="1"/>
          <p:nvPr>
            <p:ph idx="1" type="body"/>
          </p:nvPr>
        </p:nvSpPr>
        <p:spPr>
          <a:xfrm>
            <a:off x="6066818" y="1255192"/>
            <a:ext cx="4153710" cy="4056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3-D View from the north pole looking down on the planet (star to the right).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Contours are the speeds (magnitudes only).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Vectors show the actual wind velocities.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Mostly expanding outward.</a:t>
            </a:r>
            <a:endParaRPr/>
          </a:p>
        </p:txBody>
      </p:sp>
      <p:pic>
        <p:nvPicPr>
          <p:cNvPr id="259" name="Google Shape;25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921" y="1255192"/>
            <a:ext cx="4153710" cy="3925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35"/>
          <p:cNvCxnSpPr/>
          <p:nvPr/>
        </p:nvCxnSpPr>
        <p:spPr>
          <a:xfrm>
            <a:off x="3259662" y="4873240"/>
            <a:ext cx="1047739" cy="0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1" name="Google Shape;261;p35"/>
          <p:cNvSpPr txBox="1"/>
          <p:nvPr/>
        </p:nvSpPr>
        <p:spPr>
          <a:xfrm>
            <a:off x="3450575" y="4912469"/>
            <a:ext cx="7489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0BFCD"/>
                </a:solidFill>
                <a:latin typeface="Arial"/>
                <a:ea typeface="Arial"/>
                <a:cs typeface="Arial"/>
                <a:sym typeface="Arial"/>
              </a:rPr>
              <a:t>Star</a:t>
            </a:r>
            <a:endParaRPr/>
          </a:p>
        </p:txBody>
      </p:sp>
      <p:sp>
        <p:nvSpPr>
          <p:cNvPr id="262" name="Google Shape;262;p35"/>
          <p:cNvSpPr txBox="1"/>
          <p:nvPr/>
        </p:nvSpPr>
        <p:spPr>
          <a:xfrm>
            <a:off x="3343571" y="1790212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Dusk</a:t>
            </a:r>
            <a:endParaRPr/>
          </a:p>
        </p:txBody>
      </p:sp>
      <p:sp>
        <p:nvSpPr>
          <p:cNvPr id="263" name="Google Shape;263;p35"/>
          <p:cNvSpPr txBox="1"/>
          <p:nvPr/>
        </p:nvSpPr>
        <p:spPr>
          <a:xfrm>
            <a:off x="3450574" y="4171348"/>
            <a:ext cx="774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Dawn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type="title"/>
          </p:nvPr>
        </p:nvSpPr>
        <p:spPr>
          <a:xfrm>
            <a:off x="2133600" y="-1861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3-D Temperatures (Northern Pole)</a:t>
            </a:r>
            <a:endParaRPr/>
          </a:p>
        </p:txBody>
      </p:sp>
      <p:sp>
        <p:nvSpPr>
          <p:cNvPr id="269" name="Google Shape;269;p36"/>
          <p:cNvSpPr txBox="1"/>
          <p:nvPr>
            <p:ph idx="1" type="body"/>
          </p:nvPr>
        </p:nvSpPr>
        <p:spPr>
          <a:xfrm>
            <a:off x="6066817" y="1255192"/>
            <a:ext cx="5792247" cy="5069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Looking down on the plane’s north pole (star to the right).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Contours are temperatures.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Isosurface at 8000 K extends back into the nightside.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Looks like a “plume” of denser atmosphere.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The nightside hotspot that was seen before.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This feature disappears if you don’t account for full 3-D Navier-Stokes (i.e., hydrostatic models can’t do it).</a:t>
            </a:r>
            <a:endParaRPr/>
          </a:p>
        </p:txBody>
      </p:sp>
      <p:pic>
        <p:nvPicPr>
          <p:cNvPr id="270" name="Google Shape;27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1944" y="1198740"/>
            <a:ext cx="3988286" cy="376893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/>
        </p:nvSpPr>
        <p:spPr>
          <a:xfrm>
            <a:off x="3530098" y="4460982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Dusk</a:t>
            </a:r>
            <a:endParaRPr/>
          </a:p>
        </p:txBody>
      </p:sp>
      <p:sp>
        <p:nvSpPr>
          <p:cNvPr id="272" name="Google Shape;272;p36"/>
          <p:cNvSpPr txBox="1"/>
          <p:nvPr/>
        </p:nvSpPr>
        <p:spPr>
          <a:xfrm>
            <a:off x="3419540" y="1586979"/>
            <a:ext cx="774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Dawn</a:t>
            </a:r>
            <a:endParaRPr/>
          </a:p>
        </p:txBody>
      </p:sp>
      <p:cxnSp>
        <p:nvCxnSpPr>
          <p:cNvPr id="273" name="Google Shape;273;p36"/>
          <p:cNvCxnSpPr/>
          <p:nvPr/>
        </p:nvCxnSpPr>
        <p:spPr>
          <a:xfrm>
            <a:off x="3370191" y="4933528"/>
            <a:ext cx="1047739" cy="0"/>
          </a:xfrm>
          <a:prstGeom prst="straightConnector1">
            <a:avLst/>
          </a:prstGeom>
          <a:noFill/>
          <a:ln cap="flat" cmpd="sng" w="635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4" name="Google Shape;274;p36"/>
          <p:cNvSpPr txBox="1"/>
          <p:nvPr/>
        </p:nvSpPr>
        <p:spPr>
          <a:xfrm>
            <a:off x="3561104" y="4972757"/>
            <a:ext cx="7489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B0BFCD"/>
                </a:solidFill>
                <a:latin typeface="Arial"/>
                <a:ea typeface="Arial"/>
                <a:cs typeface="Arial"/>
                <a:sym typeface="Arial"/>
              </a:rPr>
              <a:t>Star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Global Mean Result:  Vertical Winds</a:t>
            </a:r>
            <a:endParaRPr/>
          </a:p>
        </p:txBody>
      </p:sp>
      <p:sp>
        <p:nvSpPr>
          <p:cNvPr id="280" name="Google Shape;280;p37"/>
          <p:cNvSpPr txBox="1"/>
          <p:nvPr>
            <p:ph idx="1" type="body"/>
          </p:nvPr>
        </p:nvSpPr>
        <p:spPr>
          <a:xfrm>
            <a:off x="5969539" y="1600200"/>
            <a:ext cx="5292545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Vertical axis is altitude above the “surface” (1-bar pressure level).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Left axis is in km, right axis is in units of planetary radii (R</a:t>
            </a:r>
            <a:r>
              <a:rPr baseline="-25000" lang="en-US"/>
              <a:t>p</a:t>
            </a:r>
            <a:r>
              <a:rPr lang="en-US"/>
              <a:t>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Horizontal axis is the local wind speed (black)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Local sound speed in red.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Sonic point at 4.3 R</a:t>
            </a:r>
            <a:r>
              <a:rPr baseline="-25000" lang="en-US"/>
              <a:t>p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Earth may have looked like this Early in its lifetime.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81" name="Google Shape;28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89" y="1814208"/>
            <a:ext cx="5292545" cy="441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Ionosphere of Osiris</a:t>
            </a:r>
            <a:endParaRPr/>
          </a:p>
        </p:txBody>
      </p:sp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438" y="1524645"/>
            <a:ext cx="4779181" cy="406876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5838092" y="1524645"/>
            <a:ext cx="5701470" cy="4525963"/>
          </a:xfrm>
          <a:prstGeom prst="rect">
            <a:avLst/>
          </a:prstGeom>
          <a:noFill/>
          <a:ln>
            <a:noFill/>
          </a:ln>
          <a:effectLst>
            <a:outerShdw blurRad="63500" rotWithShape="0" algn="ctr" dir="2700000" dist="17961">
              <a:schemeClr val="dk1">
                <a:alpha val="49803"/>
              </a:scheme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Shells are the “top” of the ionosphere.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Shown to scale with Jupiter.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–"/>
            </a:pPr>
            <a:r>
              <a:rPr b="0" i="0" lang="en-US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It’s huge!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–"/>
            </a:pPr>
            <a:r>
              <a:rPr b="0" i="0" lang="en-US" sz="2400" u="none" cap="none" strike="noStrike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And hot!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CAD4DE"/>
              </a:buClr>
              <a:buSzPts val="2400"/>
              <a:buFont typeface="Tahoma"/>
              <a:buChar char="•"/>
            </a:pPr>
            <a:r>
              <a:rPr lang="en-US" sz="2400">
                <a:solidFill>
                  <a:srgbClr val="CAD4DE"/>
                </a:solidFill>
                <a:latin typeface="Tahoma"/>
                <a:ea typeface="Tahoma"/>
                <a:cs typeface="Tahoma"/>
                <a:sym typeface="Tahoma"/>
              </a:rPr>
              <a:t>Exo-GITM is basically Jupiter moved to 0.047 AU.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CAD4D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/>
          <p:nvPr>
            <p:ph type="title"/>
          </p:nvPr>
        </p:nvSpPr>
        <p:spPr>
          <a:xfrm>
            <a:off x="887648" y="-141652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Exo-GITM Challenge at Osiris</a:t>
            </a:r>
            <a:endParaRPr/>
          </a:p>
        </p:txBody>
      </p:sp>
      <p:sp>
        <p:nvSpPr>
          <p:cNvPr id="294" name="Google Shape;294;p39"/>
          <p:cNvSpPr txBox="1"/>
          <p:nvPr>
            <p:ph idx="1" type="body"/>
          </p:nvPr>
        </p:nvSpPr>
        <p:spPr>
          <a:xfrm>
            <a:off x="887648" y="1153888"/>
            <a:ext cx="10691446" cy="5704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GITM treats ionosphere as a minor component 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Fine for planets in our solar system in the current configuration.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Our results work around this by assuming a single fluid &amp; non-magnetic planet.</a:t>
            </a:r>
            <a:endParaRPr/>
          </a:p>
          <a:p>
            <a:pPr indent="-1333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Close-in exoplanets,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neutral atmosphere disappears above the stratopause: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Only atomic ions remain!</a:t>
            </a:r>
            <a:endParaRPr/>
          </a:p>
          <a:p>
            <a:pPr indent="-1333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Currently re-writing the core solvers to account for this.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Benchmarking at Earth, Titan, and Saturn.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idx="1" type="subTitle"/>
          </p:nvPr>
        </p:nvSpPr>
        <p:spPr>
          <a:xfrm>
            <a:off x="16256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300" name="Google Shape;300;p40"/>
          <p:cNvSpPr txBox="1"/>
          <p:nvPr>
            <p:ph type="ctrTitle"/>
          </p:nvPr>
        </p:nvSpPr>
        <p:spPr>
          <a:xfrm>
            <a:off x="914400" y="200788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200"/>
              <a:buFont typeface="Times New Roman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>
            <p:ph idx="1" type="subTitle"/>
          </p:nvPr>
        </p:nvSpPr>
        <p:spPr>
          <a:xfrm>
            <a:off x="16256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306" name="Google Shape;306;p41"/>
          <p:cNvSpPr txBox="1"/>
          <p:nvPr>
            <p:ph type="ctrTitle"/>
          </p:nvPr>
        </p:nvSpPr>
        <p:spPr>
          <a:xfrm>
            <a:off x="914400" y="200788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200"/>
              <a:buFont typeface="Times New Roman"/>
              <a:buNone/>
            </a:pPr>
            <a:r>
              <a:rPr lang="en-US"/>
              <a:t>Backup slides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Numerical Solvers in GITM</a:t>
            </a:r>
            <a:endParaRPr/>
          </a:p>
        </p:txBody>
      </p:sp>
      <p:sp>
        <p:nvSpPr>
          <p:cNvPr id="312" name="Google Shape;312;p42"/>
          <p:cNvSpPr txBox="1"/>
          <p:nvPr>
            <p:ph idx="1" type="body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Use AUSM+-up to provide high accuracy, O(4), numerical flux calculations (low dissipation). Liou et al. [2006, 2009].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Can resolve acoustic shocks at the same time as resolving winds deep in the atmosphere on the order of 10</a:t>
            </a:r>
            <a:r>
              <a:rPr baseline="30000" lang="en-US"/>
              <a:t>-9 </a:t>
            </a:r>
            <a:r>
              <a:rPr lang="en-US"/>
              <a:t>m/s in the same simulation.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Use Weighted Essentially Non-Oscillatory (WENO) 5</a:t>
            </a:r>
            <a:r>
              <a:rPr baseline="30000" lang="en-US"/>
              <a:t>th</a:t>
            </a:r>
            <a:r>
              <a:rPr lang="en-US"/>
              <a:t> order solvers for the facevalues in the scheme on a non-uniform mesh.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Horizontal Winds/Fields:  Use O(2) Rusanov solvers to solve the fluid equations and provide numerical stability to global simulations.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Boundary conditions</a:t>
            </a:r>
            <a:endParaRPr/>
          </a:p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685801" y="2142067"/>
            <a:ext cx="10131425" cy="423927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23" r="0" t="-89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 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Why Study Planetary Upper Atmospheres?</a:t>
            </a:r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683172" y="1447801"/>
            <a:ext cx="541282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Where </a:t>
            </a:r>
            <a:r>
              <a:rPr lang="en-US" sz="3200">
                <a:solidFill>
                  <a:srgbClr val="F1207B"/>
                </a:solidFill>
              </a:rPr>
              <a:t>Atmospheric Escape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/>
              <a:t>occurs.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Major mechanism of atmospheric evolution.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Impacts our investigations of all planets</a:t>
            </a:r>
            <a:r>
              <a:rPr lang="en-US">
                <a:solidFill>
                  <a:schemeClr val="accent1"/>
                </a:solidFill>
              </a:rPr>
              <a:t>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Understanding how these systems behave and evolve is critical to our survival and exploration.</a:t>
            </a:r>
            <a:endParaRPr/>
          </a:p>
        </p:txBody>
      </p:sp>
      <p:pic>
        <p:nvPicPr>
          <p:cNvPr descr="Study warns of &amp;#39;oxygen false positives&amp;#39; in se | EurekAlert!" id="119" name="Google Shape;11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3964" y="1447801"/>
            <a:ext cx="5422312" cy="4066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Neutrals—Part 1: Continuity</a:t>
            </a:r>
            <a:endParaRPr/>
          </a:p>
        </p:txBody>
      </p:sp>
      <p:sp>
        <p:nvSpPr>
          <p:cNvPr id="324" name="Google Shape;324;p44"/>
          <p:cNvSpPr txBox="1"/>
          <p:nvPr>
            <p:ph idx="1" type="body"/>
          </p:nvPr>
        </p:nvSpPr>
        <p:spPr>
          <a:xfrm>
            <a:off x="6609942" y="1692228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solve continuity for each species in GITM.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Carry 11 neutral species-–some excited states of Oxygen and Nitrogen: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O(</a:t>
            </a:r>
            <a:r>
              <a:rPr baseline="30000" lang="en-US"/>
              <a:t>3</a:t>
            </a:r>
            <a:r>
              <a:rPr lang="en-US"/>
              <a:t>P), O</a:t>
            </a:r>
            <a:r>
              <a:rPr baseline="-25000" lang="en-US"/>
              <a:t>2</a:t>
            </a:r>
            <a:r>
              <a:rPr lang="en-US"/>
              <a:t>, N</a:t>
            </a:r>
            <a:r>
              <a:rPr baseline="-25000" lang="en-US"/>
              <a:t>2</a:t>
            </a:r>
            <a:r>
              <a:rPr lang="en-US"/>
              <a:t>, N(</a:t>
            </a:r>
            <a:r>
              <a:rPr baseline="30000" lang="en-US"/>
              <a:t>4</a:t>
            </a:r>
            <a:r>
              <a:rPr lang="en-US"/>
              <a:t>S), NO, He, N(</a:t>
            </a:r>
            <a:r>
              <a:rPr baseline="30000" lang="en-US"/>
              <a:t>2</a:t>
            </a:r>
            <a:r>
              <a:rPr lang="en-US"/>
              <a:t>D), N(</a:t>
            </a:r>
            <a:r>
              <a:rPr baseline="30000" lang="en-US"/>
              <a:t>2</a:t>
            </a:r>
            <a:r>
              <a:rPr lang="en-US"/>
              <a:t>P), H, CO</a:t>
            </a:r>
            <a:r>
              <a:rPr baseline="-25000" lang="en-US"/>
              <a:t>2</a:t>
            </a:r>
            <a:r>
              <a:rPr lang="en-US"/>
              <a:t>, O(</a:t>
            </a:r>
            <a:r>
              <a:rPr baseline="30000" lang="en-US"/>
              <a:t>1</a:t>
            </a:r>
            <a:r>
              <a:rPr lang="en-US"/>
              <a:t>D).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5" name="Google Shape;325;p44"/>
          <p:cNvSpPr/>
          <p:nvPr/>
        </p:nvSpPr>
        <p:spPr>
          <a:xfrm>
            <a:off x="640370" y="2336621"/>
            <a:ext cx="5659178" cy="896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326" name="Google Shape;326;p44"/>
          <p:cNvGrpSpPr/>
          <p:nvPr/>
        </p:nvGrpSpPr>
        <p:grpSpPr>
          <a:xfrm>
            <a:off x="369652" y="2480553"/>
            <a:ext cx="5508752" cy="2697909"/>
            <a:chOff x="369652" y="2480553"/>
            <a:chExt cx="5508752" cy="2697909"/>
          </a:xfrm>
        </p:grpSpPr>
        <p:sp>
          <p:nvSpPr>
            <p:cNvPr id="327" name="Google Shape;327;p44"/>
            <p:cNvSpPr txBox="1"/>
            <p:nvPr/>
          </p:nvSpPr>
          <p:spPr>
            <a:xfrm>
              <a:off x="369652" y="3424136"/>
              <a:ext cx="5508752" cy="1754326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Bi-molecular Ion-Neutral, Ion-Ion, Recombination, &amp;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Termolecular chemistry.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 66 total reactions.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Bailey, et al [2002], Sojka [2005]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</a:t>
              </a:r>
              <a:endParaRPr/>
            </a:p>
          </p:txBody>
        </p:sp>
        <p:cxnSp>
          <p:nvCxnSpPr>
            <p:cNvPr id="328" name="Google Shape;328;p44"/>
            <p:cNvCxnSpPr/>
            <p:nvPr/>
          </p:nvCxnSpPr>
          <p:spPr>
            <a:xfrm flipH="1" rot="10800000">
              <a:off x="2431915" y="3013592"/>
              <a:ext cx="252919" cy="293812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29" name="Google Shape;329;p44"/>
            <p:cNvSpPr/>
            <p:nvPr/>
          </p:nvSpPr>
          <p:spPr>
            <a:xfrm>
              <a:off x="2586446" y="2480553"/>
              <a:ext cx="331853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30" name="Google Shape;330;p44"/>
          <p:cNvGrpSpPr/>
          <p:nvPr/>
        </p:nvGrpSpPr>
        <p:grpSpPr>
          <a:xfrm>
            <a:off x="435441" y="2480554"/>
            <a:ext cx="4933338" cy="4061136"/>
            <a:chOff x="435441" y="2480554"/>
            <a:chExt cx="4933338" cy="4061136"/>
          </a:xfrm>
        </p:grpSpPr>
        <p:sp>
          <p:nvSpPr>
            <p:cNvPr id="331" name="Google Shape;331;p44"/>
            <p:cNvSpPr txBox="1"/>
            <p:nvPr/>
          </p:nvSpPr>
          <p:spPr>
            <a:xfrm>
              <a:off x="435441" y="5341361"/>
              <a:ext cx="4933338" cy="1200329"/>
            </a:xfrm>
            <a:prstGeom prst="rect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Auroral electron impact ionization/dissociation: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e- + AB 🡪 A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+ B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e- + A.   🡪 A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+ e-</a:t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</a:t>
              </a: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3122579" y="2480554"/>
              <a:ext cx="778212" cy="389107"/>
            </a:xfrm>
            <a:prstGeom prst="rect">
              <a:avLst/>
            </a:prstGeom>
            <a:noFill/>
            <a:ln cap="flat" cmpd="sng" w="107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333" name="Google Shape;333;p44"/>
            <p:cNvCxnSpPr/>
            <p:nvPr/>
          </p:nvCxnSpPr>
          <p:spPr>
            <a:xfrm flipH="1" rot="10800000">
              <a:off x="3145286" y="3015577"/>
              <a:ext cx="492858" cy="2279617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334" name="Google Shape;334;p44"/>
          <p:cNvGrpSpPr/>
          <p:nvPr/>
        </p:nvGrpSpPr>
        <p:grpSpPr>
          <a:xfrm>
            <a:off x="4135964" y="2480552"/>
            <a:ext cx="8161762" cy="4292122"/>
            <a:chOff x="4135964" y="2480552"/>
            <a:chExt cx="8161762" cy="4292122"/>
          </a:xfrm>
        </p:grpSpPr>
        <p:sp>
          <p:nvSpPr>
            <p:cNvPr id="335" name="Google Shape;335;p44"/>
            <p:cNvSpPr/>
            <p:nvPr/>
          </p:nvSpPr>
          <p:spPr>
            <a:xfrm>
              <a:off x="4135964" y="2480552"/>
              <a:ext cx="1934095" cy="389107"/>
            </a:xfrm>
            <a:prstGeom prst="rect">
              <a:avLst/>
            </a:prstGeom>
            <a:noFill/>
            <a:ln cap="flat" cmpd="sng" w="107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336" name="Google Shape;336;p44"/>
            <p:cNvCxnSpPr/>
            <p:nvPr/>
          </p:nvCxnSpPr>
          <p:spPr>
            <a:xfrm rot="10800000">
              <a:off x="4986231" y="2898847"/>
              <a:ext cx="967097" cy="184235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37" name="Google Shape;337;p44"/>
            <p:cNvSpPr txBox="1"/>
            <p:nvPr/>
          </p:nvSpPr>
          <p:spPr>
            <a:xfrm>
              <a:off x="5446683" y="4741349"/>
              <a:ext cx="6851043" cy="2031325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Solar EUV/UV Photons:  EUVAC/FISM Models with 57-photon bins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hv + AB 🡪 A + B, A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+ B, AB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+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</a:t>
              </a:r>
              <a:r>
                <a:rPr baseline="-25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ph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-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+ AB 🡪 A + B + e</a:t>
              </a:r>
              <a:r>
                <a:rPr baseline="30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-</a:t>
              </a:r>
              <a:r>
                <a:rPr baseline="-25000"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ph</a:t>
              </a: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, etc.</a:t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Photo electrons:  GLOW model option (slow)</a:t>
              </a:r>
              <a:endParaRPr/>
            </a:p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GLOW-fast (scale the solar photon rates)</a:t>
              </a:r>
              <a:endParaRPr/>
            </a:p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Solomon &amp; Qian [2005], McGranaghan [2016].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/>
          <p:nvPr/>
        </p:nvSpPr>
        <p:spPr>
          <a:xfrm>
            <a:off x="244001" y="1533370"/>
            <a:ext cx="6096000" cy="525586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890" l="0" r="0" t="-55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43" name="Google Shape;343;p45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Neutrals—Part 2: Momentum</a:t>
            </a:r>
            <a:endParaRPr/>
          </a:p>
        </p:txBody>
      </p:sp>
      <p:sp>
        <p:nvSpPr>
          <p:cNvPr id="344" name="Google Shape;344;p45"/>
          <p:cNvSpPr txBox="1"/>
          <p:nvPr>
            <p:ph idx="1" type="body"/>
          </p:nvPr>
        </p:nvSpPr>
        <p:spPr>
          <a:xfrm>
            <a:off x="6661764" y="2064168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We solve separate vertical momentum for each species in GITM.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44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Assume all species share the same horizontal winds.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44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Capture molecular and turbulent diffusion self-consistently in the momentum equation (Bell et al. [2014]).</a:t>
            </a:r>
            <a:endParaRPr/>
          </a:p>
          <a:p>
            <a:pPr indent="-201930" lvl="0" marL="342900" rtl="0" algn="l">
              <a:lnSpc>
                <a:spcPct val="100000"/>
              </a:lnSpc>
              <a:spcBef>
                <a:spcPts val="104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01930" lvl="0" marL="342900" rtl="0" algn="l">
              <a:lnSpc>
                <a:spcPct val="100000"/>
              </a:lnSpc>
              <a:spcBef>
                <a:spcPts val="104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grpSp>
        <p:nvGrpSpPr>
          <p:cNvPr id="345" name="Google Shape;345;p45"/>
          <p:cNvGrpSpPr/>
          <p:nvPr/>
        </p:nvGrpSpPr>
        <p:grpSpPr>
          <a:xfrm>
            <a:off x="369652" y="2896492"/>
            <a:ext cx="1898725" cy="896976"/>
            <a:chOff x="369652" y="2896492"/>
            <a:chExt cx="1898725" cy="896976"/>
          </a:xfrm>
        </p:grpSpPr>
        <p:sp>
          <p:nvSpPr>
            <p:cNvPr id="346" name="Google Shape;346;p45"/>
            <p:cNvSpPr txBox="1"/>
            <p:nvPr/>
          </p:nvSpPr>
          <p:spPr>
            <a:xfrm>
              <a:off x="369652" y="3424136"/>
              <a:ext cx="1898725" cy="369332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Ion-Neutral Drag</a:t>
              </a:r>
              <a:endParaRPr/>
            </a:p>
          </p:txBody>
        </p:sp>
        <p:cxnSp>
          <p:nvCxnSpPr>
            <p:cNvPr id="347" name="Google Shape;347;p45"/>
            <p:cNvCxnSpPr/>
            <p:nvPr/>
          </p:nvCxnSpPr>
          <p:spPr>
            <a:xfrm rot="10800000">
              <a:off x="1739633" y="3227231"/>
              <a:ext cx="150370" cy="191411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48" name="Google Shape;348;p45"/>
            <p:cNvSpPr/>
            <p:nvPr/>
          </p:nvSpPr>
          <p:spPr>
            <a:xfrm>
              <a:off x="736467" y="2896492"/>
              <a:ext cx="1425506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49" name="Google Shape;349;p45"/>
          <p:cNvGrpSpPr/>
          <p:nvPr/>
        </p:nvGrpSpPr>
        <p:grpSpPr>
          <a:xfrm>
            <a:off x="2908570" y="2196828"/>
            <a:ext cx="5000069" cy="3137597"/>
            <a:chOff x="2908570" y="2196828"/>
            <a:chExt cx="5000069" cy="3137597"/>
          </a:xfrm>
        </p:grpSpPr>
        <p:sp>
          <p:nvSpPr>
            <p:cNvPr id="350" name="Google Shape;350;p45"/>
            <p:cNvSpPr/>
            <p:nvPr/>
          </p:nvSpPr>
          <p:spPr>
            <a:xfrm>
              <a:off x="2908570" y="2196828"/>
              <a:ext cx="3161489" cy="702018"/>
            </a:xfrm>
            <a:prstGeom prst="rect">
              <a:avLst/>
            </a:prstGeom>
            <a:noFill/>
            <a:ln cap="flat" cmpd="sng" w="107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351" name="Google Shape;351;p45"/>
            <p:cNvCxnSpPr/>
            <p:nvPr/>
          </p:nvCxnSpPr>
          <p:spPr>
            <a:xfrm rot="10800000">
              <a:off x="4986231" y="2898846"/>
              <a:ext cx="675268" cy="1990047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52" name="Google Shape;352;p45"/>
            <p:cNvSpPr txBox="1"/>
            <p:nvPr/>
          </p:nvSpPr>
          <p:spPr>
            <a:xfrm>
              <a:off x="5446683" y="4965093"/>
              <a:ext cx="2461956" cy="369332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Turbulent Contribution</a:t>
              </a:r>
              <a:endParaRPr/>
            </a:p>
          </p:txBody>
        </p:sp>
      </p:grpSp>
      <p:grpSp>
        <p:nvGrpSpPr>
          <p:cNvPr id="353" name="Google Shape;353;p45"/>
          <p:cNvGrpSpPr/>
          <p:nvPr/>
        </p:nvGrpSpPr>
        <p:grpSpPr>
          <a:xfrm>
            <a:off x="5497747" y="1432915"/>
            <a:ext cx="2780798" cy="687713"/>
            <a:chOff x="5497747" y="1432915"/>
            <a:chExt cx="2780798" cy="687713"/>
          </a:xfrm>
        </p:grpSpPr>
        <p:sp>
          <p:nvSpPr>
            <p:cNvPr id="354" name="Google Shape;354;p45"/>
            <p:cNvSpPr/>
            <p:nvPr/>
          </p:nvSpPr>
          <p:spPr>
            <a:xfrm>
              <a:off x="5497747" y="1731521"/>
              <a:ext cx="778212" cy="389107"/>
            </a:xfrm>
            <a:prstGeom prst="rect">
              <a:avLst/>
            </a:prstGeom>
            <a:noFill/>
            <a:ln cap="flat" cmpd="sng" w="107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5" name="Google Shape;355;p45"/>
            <p:cNvSpPr txBox="1"/>
            <p:nvPr/>
          </p:nvSpPr>
          <p:spPr>
            <a:xfrm>
              <a:off x="7223641" y="1432915"/>
              <a:ext cx="1054904" cy="369332"/>
            </a:xfrm>
            <a:prstGeom prst="rect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Viscosity</a:t>
              </a:r>
              <a:endParaRPr/>
            </a:p>
          </p:txBody>
        </p:sp>
        <p:cxnSp>
          <p:nvCxnSpPr>
            <p:cNvPr id="356" name="Google Shape;356;p45"/>
            <p:cNvCxnSpPr>
              <a:stCxn id="355" idx="1"/>
            </p:cNvCxnSpPr>
            <p:nvPr/>
          </p:nvCxnSpPr>
          <p:spPr>
            <a:xfrm flipH="1">
              <a:off x="6329341" y="1617581"/>
              <a:ext cx="894300" cy="22560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357" name="Google Shape;357;p45"/>
          <p:cNvGrpSpPr/>
          <p:nvPr/>
        </p:nvGrpSpPr>
        <p:grpSpPr>
          <a:xfrm>
            <a:off x="202657" y="2216283"/>
            <a:ext cx="2540544" cy="2515575"/>
            <a:chOff x="202657" y="2216283"/>
            <a:chExt cx="2540544" cy="2515575"/>
          </a:xfrm>
        </p:grpSpPr>
        <p:sp>
          <p:nvSpPr>
            <p:cNvPr id="358" name="Google Shape;358;p45"/>
            <p:cNvSpPr/>
            <p:nvPr/>
          </p:nvSpPr>
          <p:spPr>
            <a:xfrm>
              <a:off x="813881" y="2216283"/>
              <a:ext cx="1929320" cy="638549"/>
            </a:xfrm>
            <a:prstGeom prst="rect">
              <a:avLst/>
            </a:prstGeom>
            <a:noFill/>
            <a:ln cap="flat" cmpd="sng" w="107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9" name="Google Shape;359;p45"/>
            <p:cNvSpPr txBox="1"/>
            <p:nvPr/>
          </p:nvSpPr>
          <p:spPr>
            <a:xfrm>
              <a:off x="202657" y="4362526"/>
              <a:ext cx="2117696" cy="369332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Molecular Diffusion</a:t>
              </a:r>
              <a:endParaRPr/>
            </a:p>
          </p:txBody>
        </p:sp>
        <p:cxnSp>
          <p:nvCxnSpPr>
            <p:cNvPr id="360" name="Google Shape;360;p45"/>
            <p:cNvCxnSpPr/>
            <p:nvPr/>
          </p:nvCxnSpPr>
          <p:spPr>
            <a:xfrm flipH="1" rot="10800000">
              <a:off x="1313234" y="2831985"/>
              <a:ext cx="265446" cy="1419002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361" name="Google Shape;361;p45"/>
          <p:cNvSpPr/>
          <p:nvPr/>
        </p:nvSpPr>
        <p:spPr>
          <a:xfrm>
            <a:off x="5957846" y="5713301"/>
            <a:ext cx="3531864" cy="61863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43984" l="0" r="-18928" t="-1619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6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Neutrals—Part 3: energy</a:t>
            </a:r>
            <a:endParaRPr/>
          </a:p>
        </p:txBody>
      </p:sp>
      <p:sp>
        <p:nvSpPr>
          <p:cNvPr id="367" name="Google Shape;367;p46"/>
          <p:cNvSpPr txBox="1"/>
          <p:nvPr>
            <p:ph idx="1" type="body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68" name="Google Shape;368;p46"/>
          <p:cNvSpPr/>
          <p:nvPr/>
        </p:nvSpPr>
        <p:spPr>
          <a:xfrm>
            <a:off x="-123566" y="1837041"/>
            <a:ext cx="6096000" cy="26722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369" name="Google Shape;369;p46"/>
          <p:cNvGrpSpPr/>
          <p:nvPr/>
        </p:nvGrpSpPr>
        <p:grpSpPr>
          <a:xfrm>
            <a:off x="169474" y="3936567"/>
            <a:ext cx="2230098" cy="1784294"/>
            <a:chOff x="169474" y="3936567"/>
            <a:chExt cx="2230098" cy="1784294"/>
          </a:xfrm>
        </p:grpSpPr>
        <p:sp>
          <p:nvSpPr>
            <p:cNvPr id="370" name="Google Shape;370;p46"/>
            <p:cNvSpPr txBox="1"/>
            <p:nvPr/>
          </p:nvSpPr>
          <p:spPr>
            <a:xfrm>
              <a:off x="169474" y="5351529"/>
              <a:ext cx="2230098" cy="369332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Thermal Conduction</a:t>
              </a:r>
              <a:endParaRPr/>
            </a:p>
          </p:txBody>
        </p:sp>
        <p:cxnSp>
          <p:nvCxnSpPr>
            <p:cNvPr id="371" name="Google Shape;371;p46"/>
            <p:cNvCxnSpPr>
              <a:endCxn id="372" idx="2"/>
            </p:cNvCxnSpPr>
            <p:nvPr/>
          </p:nvCxnSpPr>
          <p:spPr>
            <a:xfrm flipH="1" rot="10800000">
              <a:off x="1386979" y="4325674"/>
              <a:ext cx="101100" cy="12873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72" name="Google Shape;372;p46"/>
            <p:cNvSpPr/>
            <p:nvPr/>
          </p:nvSpPr>
          <p:spPr>
            <a:xfrm>
              <a:off x="1161197" y="3936567"/>
              <a:ext cx="653763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73" name="Google Shape;373;p46"/>
          <p:cNvGrpSpPr/>
          <p:nvPr/>
        </p:nvGrpSpPr>
        <p:grpSpPr>
          <a:xfrm>
            <a:off x="2040706" y="3912411"/>
            <a:ext cx="5761847" cy="1386377"/>
            <a:chOff x="2040706" y="3912411"/>
            <a:chExt cx="5761847" cy="1386377"/>
          </a:xfrm>
        </p:grpSpPr>
        <p:sp>
          <p:nvSpPr>
            <p:cNvPr id="374" name="Google Shape;374;p46"/>
            <p:cNvSpPr/>
            <p:nvPr/>
          </p:nvSpPr>
          <p:spPr>
            <a:xfrm>
              <a:off x="2040706" y="3912411"/>
              <a:ext cx="3161489" cy="596836"/>
            </a:xfrm>
            <a:prstGeom prst="rect">
              <a:avLst/>
            </a:prstGeom>
            <a:noFill/>
            <a:ln cap="flat" cmpd="sng" w="107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375" name="Google Shape;375;p46"/>
            <p:cNvCxnSpPr/>
            <p:nvPr/>
          </p:nvCxnSpPr>
          <p:spPr>
            <a:xfrm rot="10800000">
              <a:off x="5243206" y="4324582"/>
              <a:ext cx="350197" cy="21270"/>
            </a:xfrm>
            <a:prstGeom prst="straightConnector1">
              <a:avLst/>
            </a:prstGeom>
            <a:noFill/>
            <a:ln cap="flat" cmpd="sng" w="9525">
              <a:solidFill>
                <a:srgbClr val="FFC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76" name="Google Shape;376;p46"/>
            <p:cNvSpPr txBox="1"/>
            <p:nvPr/>
          </p:nvSpPr>
          <p:spPr>
            <a:xfrm>
              <a:off x="5600489" y="4098459"/>
              <a:ext cx="2202064" cy="1200329"/>
            </a:xfrm>
            <a:prstGeom prst="rect">
              <a:avLst/>
            </a:prstGeom>
            <a:noFill/>
            <a:ln cap="flat" cmpd="sng" w="95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Solar EUV/UV;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Chemical Heat/Cool;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Auroral electron</a:t>
              </a:r>
              <a:endParaRPr/>
            </a:p>
          </p:txBody>
        </p:sp>
      </p:grpSp>
      <p:grpSp>
        <p:nvGrpSpPr>
          <p:cNvPr id="377" name="Google Shape;377;p46"/>
          <p:cNvGrpSpPr/>
          <p:nvPr/>
        </p:nvGrpSpPr>
        <p:grpSpPr>
          <a:xfrm>
            <a:off x="1488078" y="3197002"/>
            <a:ext cx="5442694" cy="555992"/>
            <a:chOff x="1488078" y="3197002"/>
            <a:chExt cx="5442694" cy="555992"/>
          </a:xfrm>
        </p:grpSpPr>
        <p:sp>
          <p:nvSpPr>
            <p:cNvPr id="378" name="Google Shape;378;p46"/>
            <p:cNvSpPr/>
            <p:nvPr/>
          </p:nvSpPr>
          <p:spPr>
            <a:xfrm>
              <a:off x="1488078" y="3197002"/>
              <a:ext cx="2876058" cy="555992"/>
            </a:xfrm>
            <a:prstGeom prst="rect">
              <a:avLst/>
            </a:prstGeom>
            <a:noFill/>
            <a:ln cap="flat" cmpd="sng" w="107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79" name="Google Shape;379;p46"/>
            <p:cNvSpPr txBox="1"/>
            <p:nvPr/>
          </p:nvSpPr>
          <p:spPr>
            <a:xfrm>
              <a:off x="5364318" y="3252678"/>
              <a:ext cx="1566454" cy="369332"/>
            </a:xfrm>
            <a:prstGeom prst="rect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Joule Heating</a:t>
              </a:r>
              <a:endParaRPr/>
            </a:p>
          </p:txBody>
        </p:sp>
        <p:cxnSp>
          <p:nvCxnSpPr>
            <p:cNvPr id="380" name="Google Shape;380;p46"/>
            <p:cNvCxnSpPr/>
            <p:nvPr/>
          </p:nvCxnSpPr>
          <p:spPr>
            <a:xfrm rot="10800000">
              <a:off x="4417152" y="3421137"/>
              <a:ext cx="894150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381" name="Google Shape;381;p46"/>
          <p:cNvGrpSpPr/>
          <p:nvPr/>
        </p:nvGrpSpPr>
        <p:grpSpPr>
          <a:xfrm>
            <a:off x="359923" y="1664466"/>
            <a:ext cx="8820734" cy="1317032"/>
            <a:chOff x="359923" y="1664466"/>
            <a:chExt cx="8820734" cy="1317032"/>
          </a:xfrm>
        </p:grpSpPr>
        <p:sp>
          <p:nvSpPr>
            <p:cNvPr id="382" name="Google Shape;382;p46"/>
            <p:cNvSpPr/>
            <p:nvPr/>
          </p:nvSpPr>
          <p:spPr>
            <a:xfrm>
              <a:off x="359923" y="2422188"/>
              <a:ext cx="5301576" cy="559310"/>
            </a:xfrm>
            <a:prstGeom prst="rect">
              <a:avLst/>
            </a:prstGeom>
            <a:noFill/>
            <a:ln cap="flat" cmpd="sng" w="107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3" name="Google Shape;383;p46"/>
            <p:cNvSpPr txBox="1"/>
            <p:nvPr/>
          </p:nvSpPr>
          <p:spPr>
            <a:xfrm>
              <a:off x="5751513" y="1664466"/>
              <a:ext cx="3429144" cy="646331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Ion-neutral energy transfer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Electron-neutral energy transfer</a:t>
              </a:r>
              <a:endParaRPr/>
            </a:p>
          </p:txBody>
        </p:sp>
        <p:cxnSp>
          <p:nvCxnSpPr>
            <p:cNvPr id="384" name="Google Shape;384;p46"/>
            <p:cNvCxnSpPr/>
            <p:nvPr/>
          </p:nvCxnSpPr>
          <p:spPr>
            <a:xfrm flipH="1">
              <a:off x="4935384" y="1974715"/>
              <a:ext cx="816129" cy="366996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385" name="Google Shape;385;p46"/>
          <p:cNvSpPr/>
          <p:nvPr/>
        </p:nvSpPr>
        <p:spPr>
          <a:xfrm>
            <a:off x="1814960" y="4618613"/>
            <a:ext cx="2111732" cy="3931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3124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386" name="Google Shape;386;p46"/>
          <p:cNvGrpSpPr/>
          <p:nvPr/>
        </p:nvGrpSpPr>
        <p:grpSpPr>
          <a:xfrm>
            <a:off x="1764236" y="4577947"/>
            <a:ext cx="5559677" cy="2059054"/>
            <a:chOff x="1764236" y="4577947"/>
            <a:chExt cx="5559677" cy="2059054"/>
          </a:xfrm>
        </p:grpSpPr>
        <p:sp>
          <p:nvSpPr>
            <p:cNvPr id="387" name="Google Shape;387;p46"/>
            <p:cNvSpPr/>
            <p:nvPr/>
          </p:nvSpPr>
          <p:spPr>
            <a:xfrm>
              <a:off x="1764236" y="4577947"/>
              <a:ext cx="2263015" cy="508506"/>
            </a:xfrm>
            <a:prstGeom prst="rect">
              <a:avLst/>
            </a:prstGeom>
            <a:noFill/>
            <a:ln cap="flat" cmpd="sng" w="107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8" name="Google Shape;388;p46"/>
            <p:cNvSpPr txBox="1"/>
            <p:nvPr/>
          </p:nvSpPr>
          <p:spPr>
            <a:xfrm>
              <a:off x="2492269" y="5436672"/>
              <a:ext cx="4831644" cy="1200329"/>
            </a:xfrm>
            <a:prstGeom prst="rect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Radiative cooling functions 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fast approximations 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(Roble et al. [1988], Fuller-Rowell [1982]).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389" name="Google Shape;389;p46"/>
            <p:cNvCxnSpPr/>
            <p:nvPr/>
          </p:nvCxnSpPr>
          <p:spPr>
            <a:xfrm rot="10800000">
              <a:off x="4064683" y="5072395"/>
              <a:ext cx="238725" cy="279134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390" name="Google Shape;390;p46"/>
          <p:cNvSpPr txBox="1"/>
          <p:nvPr/>
        </p:nvSpPr>
        <p:spPr>
          <a:xfrm>
            <a:off x="7793221" y="2500015"/>
            <a:ext cx="4202417" cy="364913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903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Ions—Part 1: Continuity</a:t>
            </a:r>
            <a:endParaRPr/>
          </a:p>
        </p:txBody>
      </p:sp>
      <p:sp>
        <p:nvSpPr>
          <p:cNvPr id="396" name="Google Shape;396;p47"/>
          <p:cNvSpPr txBox="1"/>
          <p:nvPr>
            <p:ph idx="1" type="body"/>
          </p:nvPr>
        </p:nvSpPr>
        <p:spPr>
          <a:xfrm>
            <a:off x="6573367" y="1415381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We solve continuity for each species in GITM.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We use only a bulk ion wind.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Important:  All ions share same velocity</a:t>
            </a:r>
            <a:endParaRPr/>
          </a:p>
          <a:p>
            <a:pPr indent="-213359" lvl="0" marL="34290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Carry 9 ion species-–some excited states of Oxygen: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O(</a:t>
            </a:r>
            <a:r>
              <a:rPr baseline="30000" lang="en-US"/>
              <a:t>4</a:t>
            </a:r>
            <a:r>
              <a:rPr lang="en-US"/>
              <a:t>S)</a:t>
            </a:r>
            <a:r>
              <a:rPr baseline="30000" lang="en-US"/>
              <a:t>+</a:t>
            </a:r>
            <a:r>
              <a:rPr lang="en-US"/>
              <a:t>,   O</a:t>
            </a:r>
            <a:r>
              <a:rPr baseline="-25000" lang="en-US"/>
              <a:t>2</a:t>
            </a:r>
            <a:r>
              <a:rPr baseline="30000" lang="en-US"/>
              <a:t>+</a:t>
            </a:r>
            <a:r>
              <a:rPr baseline="-25000" lang="en-US"/>
              <a:t> </a:t>
            </a:r>
            <a:r>
              <a:rPr lang="en-US"/>
              <a:t>, N</a:t>
            </a:r>
            <a:r>
              <a:rPr baseline="-25000" lang="en-US"/>
              <a:t>2 </a:t>
            </a:r>
            <a:r>
              <a:rPr baseline="30000" lang="en-US"/>
              <a:t>+</a:t>
            </a:r>
            <a:r>
              <a:rPr baseline="-25000" lang="en-US"/>
              <a:t> </a:t>
            </a:r>
            <a:r>
              <a:rPr lang="en-US"/>
              <a:t>, N</a:t>
            </a:r>
            <a:r>
              <a:rPr baseline="30000" lang="en-US"/>
              <a:t>+</a:t>
            </a:r>
            <a:r>
              <a:rPr lang="en-US"/>
              <a:t>,  NO</a:t>
            </a:r>
            <a:r>
              <a:rPr baseline="30000" lang="en-US"/>
              <a:t>+</a:t>
            </a:r>
            <a:r>
              <a:rPr lang="en-US"/>
              <a:t>, He</a:t>
            </a:r>
            <a:r>
              <a:rPr baseline="30000" lang="en-US"/>
              <a:t>+</a:t>
            </a:r>
            <a:r>
              <a:rPr lang="en-US"/>
              <a:t>, H</a:t>
            </a:r>
            <a:r>
              <a:rPr baseline="30000" lang="en-US"/>
              <a:t>+</a:t>
            </a:r>
            <a:r>
              <a:rPr lang="en-US"/>
              <a:t> , O(</a:t>
            </a:r>
            <a:r>
              <a:rPr baseline="30000" lang="en-US"/>
              <a:t>2</a:t>
            </a:r>
            <a:r>
              <a:rPr lang="en-US"/>
              <a:t>D)</a:t>
            </a:r>
            <a:r>
              <a:rPr baseline="30000" lang="en-US"/>
              <a:t>+</a:t>
            </a:r>
            <a:r>
              <a:rPr lang="en-US"/>
              <a:t>  O(</a:t>
            </a:r>
            <a:r>
              <a:rPr baseline="30000" lang="en-US"/>
              <a:t>2</a:t>
            </a:r>
            <a:r>
              <a:rPr lang="en-US"/>
              <a:t>P)</a:t>
            </a:r>
            <a:r>
              <a:rPr baseline="30000" lang="en-US"/>
              <a:t>+</a:t>
            </a:r>
            <a:endParaRPr/>
          </a:p>
          <a:p>
            <a:pPr indent="-213359" lvl="0" marL="34290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13359" lvl="0" marL="342900" rtl="0" algn="l">
              <a:lnSpc>
                <a:spcPct val="100000"/>
              </a:lnSpc>
              <a:spcBef>
                <a:spcPts val="1008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97" name="Google Shape;397;p47"/>
          <p:cNvSpPr/>
          <p:nvPr/>
        </p:nvSpPr>
        <p:spPr>
          <a:xfrm>
            <a:off x="640370" y="2336621"/>
            <a:ext cx="5808321" cy="896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398" name="Google Shape;398;p47"/>
          <p:cNvGrpSpPr/>
          <p:nvPr/>
        </p:nvGrpSpPr>
        <p:grpSpPr>
          <a:xfrm>
            <a:off x="369652" y="2480553"/>
            <a:ext cx="5210594" cy="1589914"/>
            <a:chOff x="369652" y="2480553"/>
            <a:chExt cx="5210594" cy="1589914"/>
          </a:xfrm>
        </p:grpSpPr>
        <p:sp>
          <p:nvSpPr>
            <p:cNvPr id="399" name="Google Shape;399;p47"/>
            <p:cNvSpPr txBox="1"/>
            <p:nvPr/>
          </p:nvSpPr>
          <p:spPr>
            <a:xfrm>
              <a:off x="369652" y="3424136"/>
              <a:ext cx="5210594" cy="646331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Bi-molecular Ion-Neutral, Ion-Ion, Recombination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	66 total reactions. </a:t>
              </a:r>
              <a:endParaRPr/>
            </a:p>
          </p:txBody>
        </p:sp>
        <p:cxnSp>
          <p:nvCxnSpPr>
            <p:cNvPr id="400" name="Google Shape;400;p47"/>
            <p:cNvCxnSpPr/>
            <p:nvPr/>
          </p:nvCxnSpPr>
          <p:spPr>
            <a:xfrm flipH="1" rot="10800000">
              <a:off x="2431915" y="3013592"/>
              <a:ext cx="252919" cy="293812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01" name="Google Shape;401;p47"/>
            <p:cNvSpPr/>
            <p:nvPr/>
          </p:nvSpPr>
          <p:spPr>
            <a:xfrm>
              <a:off x="2714019" y="2480553"/>
              <a:ext cx="233464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02" name="Google Shape;402;p47"/>
          <p:cNvGrpSpPr/>
          <p:nvPr/>
        </p:nvGrpSpPr>
        <p:grpSpPr>
          <a:xfrm>
            <a:off x="394826" y="2480554"/>
            <a:ext cx="5262979" cy="2606693"/>
            <a:chOff x="394826" y="2480554"/>
            <a:chExt cx="5262979" cy="2606693"/>
          </a:xfrm>
        </p:grpSpPr>
        <p:sp>
          <p:nvSpPr>
            <p:cNvPr id="403" name="Google Shape;403;p47"/>
            <p:cNvSpPr txBox="1"/>
            <p:nvPr/>
          </p:nvSpPr>
          <p:spPr>
            <a:xfrm>
              <a:off x="394826" y="4717915"/>
              <a:ext cx="5262979" cy="369332"/>
            </a:xfrm>
            <a:prstGeom prst="rect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Auroral electron impact ionization/dissociation:	</a:t>
              </a:r>
              <a:endParaRPr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229583" y="2480554"/>
              <a:ext cx="781704" cy="389107"/>
            </a:xfrm>
            <a:prstGeom prst="rect">
              <a:avLst/>
            </a:prstGeom>
            <a:noFill/>
            <a:ln cap="flat" cmpd="sng" w="107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405" name="Google Shape;405;p47"/>
            <p:cNvCxnSpPr/>
            <p:nvPr/>
          </p:nvCxnSpPr>
          <p:spPr>
            <a:xfrm flipH="1" rot="10800000">
              <a:off x="3304873" y="3015578"/>
              <a:ext cx="333271" cy="1585605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406" name="Google Shape;406;p47"/>
          <p:cNvGrpSpPr/>
          <p:nvPr/>
        </p:nvGrpSpPr>
        <p:grpSpPr>
          <a:xfrm>
            <a:off x="4212077" y="2480552"/>
            <a:ext cx="3909184" cy="2630129"/>
            <a:chOff x="4212077" y="2480552"/>
            <a:chExt cx="3909184" cy="2630129"/>
          </a:xfrm>
        </p:grpSpPr>
        <p:sp>
          <p:nvSpPr>
            <p:cNvPr id="407" name="Google Shape;407;p47"/>
            <p:cNvSpPr/>
            <p:nvPr/>
          </p:nvSpPr>
          <p:spPr>
            <a:xfrm>
              <a:off x="4212077" y="2480552"/>
              <a:ext cx="1994170" cy="389107"/>
            </a:xfrm>
            <a:prstGeom prst="rect">
              <a:avLst/>
            </a:prstGeom>
            <a:noFill/>
            <a:ln cap="flat" cmpd="sng" w="107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408" name="Google Shape;408;p47"/>
            <p:cNvCxnSpPr/>
            <p:nvPr/>
          </p:nvCxnSpPr>
          <p:spPr>
            <a:xfrm rot="10800000">
              <a:off x="4986231" y="2898847"/>
              <a:ext cx="967097" cy="184235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09" name="Google Shape;409;p47"/>
            <p:cNvSpPr txBox="1"/>
            <p:nvPr/>
          </p:nvSpPr>
          <p:spPr>
            <a:xfrm>
              <a:off x="5446683" y="4741349"/>
              <a:ext cx="2674578" cy="369332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Solar EUV/UV Photons: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"/>
          <p:cNvSpPr/>
          <p:nvPr/>
        </p:nvSpPr>
        <p:spPr>
          <a:xfrm>
            <a:off x="518809" y="2044278"/>
            <a:ext cx="6096000" cy="17518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15" name="Google Shape;415;p48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Ions—Part 2: Momentum</a:t>
            </a:r>
            <a:endParaRPr/>
          </a:p>
        </p:txBody>
      </p:sp>
      <p:sp>
        <p:nvSpPr>
          <p:cNvPr id="416" name="Google Shape;416;p48"/>
          <p:cNvSpPr txBox="1"/>
          <p:nvPr>
            <p:ph idx="1" type="body"/>
          </p:nvPr>
        </p:nvSpPr>
        <p:spPr>
          <a:xfrm>
            <a:off x="6649261" y="2395570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We only solve for a bulk momentum vector, </a:t>
            </a:r>
            <a:r>
              <a:rPr b="1" lang="en-US"/>
              <a:t>u</a:t>
            </a:r>
            <a:r>
              <a:rPr baseline="-25000" lang="en-US"/>
              <a:t>i.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E determined from potentials imposed from the magnetosphere.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Empirical models or MHD model.</a:t>
            </a:r>
            <a:endParaRPr/>
          </a:p>
          <a:p>
            <a:pPr indent="-190500" lvl="1" marL="7429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B-field is either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IGRF empirical specification or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User-specified tilted, off-set dipole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(Note: Earth always uses IGRF and APEX Coordinates—Richmond (1992)).</a:t>
            </a:r>
            <a:endParaRPr/>
          </a:p>
          <a:p>
            <a:pPr indent="-24765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765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grpSp>
        <p:nvGrpSpPr>
          <p:cNvPr id="417" name="Google Shape;417;p48"/>
          <p:cNvGrpSpPr/>
          <p:nvPr/>
        </p:nvGrpSpPr>
        <p:grpSpPr>
          <a:xfrm>
            <a:off x="1177625" y="3090019"/>
            <a:ext cx="1929320" cy="1983540"/>
            <a:chOff x="1177625" y="3090019"/>
            <a:chExt cx="1929320" cy="1983540"/>
          </a:xfrm>
        </p:grpSpPr>
        <p:sp>
          <p:nvSpPr>
            <p:cNvPr id="418" name="Google Shape;418;p48"/>
            <p:cNvSpPr/>
            <p:nvPr/>
          </p:nvSpPr>
          <p:spPr>
            <a:xfrm>
              <a:off x="1177625" y="3090019"/>
              <a:ext cx="1929320" cy="437068"/>
            </a:xfrm>
            <a:prstGeom prst="rect">
              <a:avLst/>
            </a:prstGeom>
            <a:noFill/>
            <a:ln cap="flat" cmpd="sng" w="107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9" name="Google Shape;419;p48"/>
            <p:cNvSpPr txBox="1"/>
            <p:nvPr/>
          </p:nvSpPr>
          <p:spPr>
            <a:xfrm>
              <a:off x="1416189" y="4704227"/>
              <a:ext cx="1558825" cy="369332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Lorentz Force</a:t>
              </a:r>
              <a:endParaRPr/>
            </a:p>
          </p:txBody>
        </p:sp>
        <p:cxnSp>
          <p:nvCxnSpPr>
            <p:cNvPr id="420" name="Google Shape;420;p48"/>
            <p:cNvCxnSpPr>
              <a:endCxn id="418" idx="2"/>
            </p:cNvCxnSpPr>
            <p:nvPr/>
          </p:nvCxnSpPr>
          <p:spPr>
            <a:xfrm flipH="1" rot="10800000">
              <a:off x="2018985" y="3527087"/>
              <a:ext cx="123300" cy="124500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421" name="Google Shape;421;p48"/>
          <p:cNvGrpSpPr/>
          <p:nvPr/>
        </p:nvGrpSpPr>
        <p:grpSpPr>
          <a:xfrm>
            <a:off x="3295970" y="3161576"/>
            <a:ext cx="1898725" cy="1186882"/>
            <a:chOff x="3295970" y="3161576"/>
            <a:chExt cx="1898725" cy="1186882"/>
          </a:xfrm>
        </p:grpSpPr>
        <p:sp>
          <p:nvSpPr>
            <p:cNvPr id="422" name="Google Shape;422;p48"/>
            <p:cNvSpPr txBox="1"/>
            <p:nvPr/>
          </p:nvSpPr>
          <p:spPr>
            <a:xfrm>
              <a:off x="3295970" y="3979126"/>
              <a:ext cx="1898725" cy="369332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Ion-Neutral Drag</a:t>
              </a:r>
              <a:endParaRPr/>
            </a:p>
          </p:txBody>
        </p:sp>
        <p:cxnSp>
          <p:nvCxnSpPr>
            <p:cNvPr id="423" name="Google Shape;423;p48"/>
            <p:cNvCxnSpPr/>
            <p:nvPr/>
          </p:nvCxnSpPr>
          <p:spPr>
            <a:xfrm flipH="1" rot="10800000">
              <a:off x="4032921" y="3502470"/>
              <a:ext cx="74289" cy="476656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24" name="Google Shape;424;p48"/>
            <p:cNvSpPr/>
            <p:nvPr/>
          </p:nvSpPr>
          <p:spPr>
            <a:xfrm>
              <a:off x="3305698" y="3161576"/>
              <a:ext cx="1523050" cy="353903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25" name="Google Shape;425;p48"/>
          <p:cNvGrpSpPr/>
          <p:nvPr/>
        </p:nvGrpSpPr>
        <p:grpSpPr>
          <a:xfrm>
            <a:off x="4295344" y="1585794"/>
            <a:ext cx="3387249" cy="986728"/>
            <a:chOff x="4295344" y="1585794"/>
            <a:chExt cx="3387249" cy="986728"/>
          </a:xfrm>
        </p:grpSpPr>
        <p:cxnSp>
          <p:nvCxnSpPr>
            <p:cNvPr id="426" name="Google Shape;426;p48"/>
            <p:cNvCxnSpPr/>
            <p:nvPr/>
          </p:nvCxnSpPr>
          <p:spPr>
            <a:xfrm flipH="1">
              <a:off x="4723415" y="1946349"/>
              <a:ext cx="1079503" cy="272271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27" name="Google Shape;427;p48"/>
            <p:cNvSpPr txBox="1"/>
            <p:nvPr/>
          </p:nvSpPr>
          <p:spPr>
            <a:xfrm>
              <a:off x="5971868" y="1585794"/>
              <a:ext cx="1710725" cy="369332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Ambipolar field</a:t>
              </a:r>
              <a:endParaRPr/>
            </a:p>
          </p:txBody>
        </p:sp>
        <p:sp>
          <p:nvSpPr>
            <p:cNvPr id="428" name="Google Shape;428;p48"/>
            <p:cNvSpPr/>
            <p:nvPr/>
          </p:nvSpPr>
          <p:spPr>
            <a:xfrm>
              <a:off x="4295344" y="2218619"/>
              <a:ext cx="266926" cy="353903"/>
            </a:xfrm>
            <a:prstGeom prst="rect">
              <a:avLst/>
            </a:prstGeom>
            <a:noFill/>
            <a:ln cap="flat" cmpd="sng" w="107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IONS—Part 3: energy</a:t>
            </a:r>
            <a:endParaRPr/>
          </a:p>
        </p:txBody>
      </p:sp>
      <p:sp>
        <p:nvSpPr>
          <p:cNvPr id="434" name="Google Shape;434;p49"/>
          <p:cNvSpPr txBox="1"/>
          <p:nvPr>
            <p:ph idx="1" type="body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35" name="Google Shape;435;p49"/>
          <p:cNvSpPr/>
          <p:nvPr/>
        </p:nvSpPr>
        <p:spPr>
          <a:xfrm>
            <a:off x="-123566" y="1837041"/>
            <a:ext cx="6096000" cy="30135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16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pSp>
        <p:nvGrpSpPr>
          <p:cNvPr id="436" name="Google Shape;436;p49"/>
          <p:cNvGrpSpPr/>
          <p:nvPr/>
        </p:nvGrpSpPr>
        <p:grpSpPr>
          <a:xfrm>
            <a:off x="758770" y="4468357"/>
            <a:ext cx="2230098" cy="1773078"/>
            <a:chOff x="758770" y="4468357"/>
            <a:chExt cx="2230098" cy="1773078"/>
          </a:xfrm>
        </p:grpSpPr>
        <p:sp>
          <p:nvSpPr>
            <p:cNvPr id="437" name="Google Shape;437;p49"/>
            <p:cNvSpPr txBox="1"/>
            <p:nvPr/>
          </p:nvSpPr>
          <p:spPr>
            <a:xfrm>
              <a:off x="758770" y="5872103"/>
              <a:ext cx="2230098" cy="369332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Thermal Conduction</a:t>
              </a:r>
              <a:endParaRPr/>
            </a:p>
          </p:txBody>
        </p:sp>
        <p:cxnSp>
          <p:nvCxnSpPr>
            <p:cNvPr id="438" name="Google Shape;438;p49"/>
            <p:cNvCxnSpPr>
              <a:endCxn id="439" idx="2"/>
            </p:cNvCxnSpPr>
            <p:nvPr/>
          </p:nvCxnSpPr>
          <p:spPr>
            <a:xfrm flipH="1" rot="10800000">
              <a:off x="2065138" y="4857464"/>
              <a:ext cx="463800" cy="10146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39" name="Google Shape;439;p49"/>
            <p:cNvSpPr/>
            <p:nvPr/>
          </p:nvSpPr>
          <p:spPr>
            <a:xfrm>
              <a:off x="2202056" y="4468357"/>
              <a:ext cx="653763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40" name="Google Shape;440;p49"/>
          <p:cNvGrpSpPr/>
          <p:nvPr/>
        </p:nvGrpSpPr>
        <p:grpSpPr>
          <a:xfrm>
            <a:off x="3046069" y="4490246"/>
            <a:ext cx="4088185" cy="799951"/>
            <a:chOff x="3046069" y="4490246"/>
            <a:chExt cx="4088185" cy="799951"/>
          </a:xfrm>
        </p:grpSpPr>
        <p:sp>
          <p:nvSpPr>
            <p:cNvPr id="441" name="Google Shape;441;p49"/>
            <p:cNvSpPr/>
            <p:nvPr/>
          </p:nvSpPr>
          <p:spPr>
            <a:xfrm>
              <a:off x="3046069" y="4490246"/>
              <a:ext cx="797669" cy="356083"/>
            </a:xfrm>
            <a:prstGeom prst="rect">
              <a:avLst/>
            </a:prstGeom>
            <a:noFill/>
            <a:ln cap="flat" cmpd="sng" w="107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442" name="Google Shape;442;p49"/>
            <p:cNvCxnSpPr/>
            <p:nvPr/>
          </p:nvCxnSpPr>
          <p:spPr>
            <a:xfrm rot="10800000">
              <a:off x="3884304" y="4719994"/>
              <a:ext cx="553646" cy="140025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43" name="Google Shape;443;p49"/>
            <p:cNvSpPr txBox="1"/>
            <p:nvPr/>
          </p:nvSpPr>
          <p:spPr>
            <a:xfrm>
              <a:off x="4338039" y="4920865"/>
              <a:ext cx="2796215" cy="369332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Chemical Heating/Cooling</a:t>
              </a:r>
              <a:endParaRPr/>
            </a:p>
          </p:txBody>
        </p:sp>
      </p:grpSp>
      <p:grpSp>
        <p:nvGrpSpPr>
          <p:cNvPr id="444" name="Google Shape;444;p49"/>
          <p:cNvGrpSpPr/>
          <p:nvPr/>
        </p:nvGrpSpPr>
        <p:grpSpPr>
          <a:xfrm>
            <a:off x="1461981" y="3252678"/>
            <a:ext cx="5468791" cy="998783"/>
            <a:chOff x="1461981" y="3252678"/>
            <a:chExt cx="5468791" cy="998783"/>
          </a:xfrm>
        </p:grpSpPr>
        <p:sp>
          <p:nvSpPr>
            <p:cNvPr id="445" name="Google Shape;445;p49"/>
            <p:cNvSpPr/>
            <p:nvPr/>
          </p:nvSpPr>
          <p:spPr>
            <a:xfrm>
              <a:off x="1461981" y="3695469"/>
              <a:ext cx="2876058" cy="555992"/>
            </a:xfrm>
            <a:prstGeom prst="rect">
              <a:avLst/>
            </a:prstGeom>
            <a:noFill/>
            <a:ln cap="flat" cmpd="sng" w="107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6" name="Google Shape;446;p49"/>
            <p:cNvSpPr txBox="1"/>
            <p:nvPr/>
          </p:nvSpPr>
          <p:spPr>
            <a:xfrm>
              <a:off x="5364318" y="3252678"/>
              <a:ext cx="1566454" cy="369332"/>
            </a:xfrm>
            <a:prstGeom prst="rect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Joule Heating</a:t>
              </a:r>
              <a:endParaRPr/>
            </a:p>
          </p:txBody>
        </p:sp>
        <p:cxnSp>
          <p:nvCxnSpPr>
            <p:cNvPr id="447" name="Google Shape;447;p49"/>
            <p:cNvCxnSpPr/>
            <p:nvPr/>
          </p:nvCxnSpPr>
          <p:spPr>
            <a:xfrm flipH="1">
              <a:off x="4338039" y="3622010"/>
              <a:ext cx="1026279" cy="227144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448" name="Google Shape;448;p49"/>
          <p:cNvGrpSpPr/>
          <p:nvPr/>
        </p:nvGrpSpPr>
        <p:grpSpPr>
          <a:xfrm>
            <a:off x="953311" y="1702741"/>
            <a:ext cx="6093750" cy="1753943"/>
            <a:chOff x="953311" y="1702741"/>
            <a:chExt cx="6093750" cy="1753943"/>
          </a:xfrm>
        </p:grpSpPr>
        <p:sp>
          <p:nvSpPr>
            <p:cNvPr id="449" name="Google Shape;449;p49"/>
            <p:cNvSpPr/>
            <p:nvPr/>
          </p:nvSpPr>
          <p:spPr>
            <a:xfrm>
              <a:off x="953311" y="2422188"/>
              <a:ext cx="3787145" cy="1034496"/>
            </a:xfrm>
            <a:prstGeom prst="rect">
              <a:avLst/>
            </a:prstGeom>
            <a:noFill/>
            <a:ln cap="flat" cmpd="sng" w="107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50" name="Google Shape;450;p49"/>
            <p:cNvSpPr txBox="1"/>
            <p:nvPr/>
          </p:nvSpPr>
          <p:spPr>
            <a:xfrm>
              <a:off x="4648006" y="1702741"/>
              <a:ext cx="2399055" cy="369332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Energy transfer terms</a:t>
              </a:r>
              <a:endParaRPr/>
            </a:p>
          </p:txBody>
        </p:sp>
        <p:cxnSp>
          <p:nvCxnSpPr>
            <p:cNvPr id="451" name="Google Shape;451;p49"/>
            <p:cNvCxnSpPr/>
            <p:nvPr/>
          </p:nvCxnSpPr>
          <p:spPr>
            <a:xfrm flipH="1">
              <a:off x="4733694" y="2068203"/>
              <a:ext cx="816129" cy="366996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452" name="Google Shape;452;p49"/>
          <p:cNvSpPr txBox="1"/>
          <p:nvPr/>
        </p:nvSpPr>
        <p:spPr>
          <a:xfrm>
            <a:off x="7292492" y="1715650"/>
            <a:ext cx="4202417" cy="36491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903" r="-1504" t="-484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Electrons</a:t>
            </a:r>
            <a:endParaRPr/>
          </a:p>
        </p:txBody>
      </p:sp>
      <p:sp>
        <p:nvSpPr>
          <p:cNvPr id="458" name="Google Shape;458;p50"/>
          <p:cNvSpPr txBox="1"/>
          <p:nvPr>
            <p:ph idx="1" type="body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59" name="Google Shape;45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1659" y="685800"/>
            <a:ext cx="7895618" cy="5921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electrons—Part 1: Continuity</a:t>
            </a:r>
            <a:endParaRPr/>
          </a:p>
        </p:txBody>
      </p:sp>
      <p:sp>
        <p:nvSpPr>
          <p:cNvPr id="465" name="Google Shape;465;p51"/>
          <p:cNvSpPr txBox="1"/>
          <p:nvPr>
            <p:ph idx="1" type="body"/>
          </p:nvPr>
        </p:nvSpPr>
        <p:spPr>
          <a:xfrm>
            <a:off x="6815599" y="1922734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assume charge neutrality, so that ions and electrons balance.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66" name="Google Shape;466;p51"/>
          <p:cNvSpPr/>
          <p:nvPr/>
        </p:nvSpPr>
        <p:spPr>
          <a:xfrm>
            <a:off x="640370" y="2336621"/>
            <a:ext cx="1913922" cy="64633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2"/>
          <p:cNvSpPr/>
          <p:nvPr/>
        </p:nvSpPr>
        <p:spPr>
          <a:xfrm>
            <a:off x="518809" y="2044278"/>
            <a:ext cx="6096000" cy="3693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6127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72" name="Google Shape;472;p52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electrons—Part 2: Momentum</a:t>
            </a:r>
            <a:endParaRPr/>
          </a:p>
        </p:txBody>
      </p:sp>
      <p:sp>
        <p:nvSpPr>
          <p:cNvPr id="473" name="Google Shape;473;p52"/>
          <p:cNvSpPr txBox="1"/>
          <p:nvPr>
            <p:ph idx="1" type="body"/>
          </p:nvPr>
        </p:nvSpPr>
        <p:spPr>
          <a:xfrm>
            <a:off x="5131746" y="1734089"/>
            <a:ext cx="4202417" cy="36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Assume that electrons can follow the E X B direction, so that we can allow shear between electrons and ions in the dynamo region.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74" name="Google Shape;474;p52"/>
          <p:cNvSpPr/>
          <p:nvPr/>
        </p:nvSpPr>
        <p:spPr>
          <a:xfrm>
            <a:off x="518809" y="2723799"/>
            <a:ext cx="6096000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6665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3"/>
          <p:cNvSpPr/>
          <p:nvPr/>
        </p:nvSpPr>
        <p:spPr>
          <a:xfrm>
            <a:off x="-123566" y="1837041"/>
            <a:ext cx="6096000" cy="25137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0" name="Google Shape;480;p53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electrons—Part 3: energy</a:t>
            </a:r>
            <a:endParaRPr/>
          </a:p>
        </p:txBody>
      </p:sp>
      <p:grpSp>
        <p:nvGrpSpPr>
          <p:cNvPr id="481" name="Google Shape;481;p53"/>
          <p:cNvGrpSpPr/>
          <p:nvPr/>
        </p:nvGrpSpPr>
        <p:grpSpPr>
          <a:xfrm>
            <a:off x="169474" y="3469695"/>
            <a:ext cx="2230098" cy="2251166"/>
            <a:chOff x="169474" y="3469695"/>
            <a:chExt cx="2230098" cy="2251166"/>
          </a:xfrm>
        </p:grpSpPr>
        <p:sp>
          <p:nvSpPr>
            <p:cNvPr id="482" name="Google Shape;482;p53"/>
            <p:cNvSpPr txBox="1"/>
            <p:nvPr/>
          </p:nvSpPr>
          <p:spPr>
            <a:xfrm>
              <a:off x="169474" y="5351529"/>
              <a:ext cx="2230098" cy="369332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Thermal Conduction</a:t>
              </a:r>
              <a:endParaRPr/>
            </a:p>
          </p:txBody>
        </p:sp>
        <p:cxnSp>
          <p:nvCxnSpPr>
            <p:cNvPr id="483" name="Google Shape;483;p53"/>
            <p:cNvCxnSpPr>
              <a:endCxn id="484" idx="2"/>
            </p:cNvCxnSpPr>
            <p:nvPr/>
          </p:nvCxnSpPr>
          <p:spPr>
            <a:xfrm flipH="1" rot="10800000">
              <a:off x="1262722" y="3858802"/>
              <a:ext cx="387000" cy="12123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84" name="Google Shape;484;p53"/>
            <p:cNvSpPr/>
            <p:nvPr/>
          </p:nvSpPr>
          <p:spPr>
            <a:xfrm>
              <a:off x="1262672" y="3469695"/>
              <a:ext cx="774100" cy="389107"/>
            </a:xfrm>
            <a:prstGeom prst="rect">
              <a:avLst/>
            </a:prstGeom>
            <a:noFill/>
            <a:ln cap="flat" cmpd="sng" w="107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85" name="Google Shape;485;p53"/>
          <p:cNvGrpSpPr/>
          <p:nvPr/>
        </p:nvGrpSpPr>
        <p:grpSpPr>
          <a:xfrm>
            <a:off x="2468770" y="3446157"/>
            <a:ext cx="4095644" cy="1396545"/>
            <a:chOff x="2468770" y="3446157"/>
            <a:chExt cx="4095644" cy="1396545"/>
          </a:xfrm>
        </p:grpSpPr>
        <p:sp>
          <p:nvSpPr>
            <p:cNvPr id="486" name="Google Shape;486;p53"/>
            <p:cNvSpPr/>
            <p:nvPr/>
          </p:nvSpPr>
          <p:spPr>
            <a:xfrm>
              <a:off x="2468770" y="3446157"/>
              <a:ext cx="2179236" cy="356083"/>
            </a:xfrm>
            <a:prstGeom prst="rect">
              <a:avLst/>
            </a:prstGeom>
            <a:noFill/>
            <a:ln cap="flat" cmpd="sng" w="107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487" name="Google Shape;487;p53"/>
            <p:cNvCxnSpPr/>
            <p:nvPr/>
          </p:nvCxnSpPr>
          <p:spPr>
            <a:xfrm rot="10800000">
              <a:off x="3978613" y="3845791"/>
              <a:ext cx="182514" cy="442033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488" name="Google Shape;488;p53"/>
            <p:cNvSpPr txBox="1"/>
            <p:nvPr/>
          </p:nvSpPr>
          <p:spPr>
            <a:xfrm>
              <a:off x="4161127" y="4196371"/>
              <a:ext cx="2403287" cy="646331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Direct Solar EUV/UV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Direct Auroral heating</a:t>
              </a:r>
              <a:endParaRPr/>
            </a:p>
          </p:txBody>
        </p:sp>
      </p:grpSp>
      <p:grpSp>
        <p:nvGrpSpPr>
          <p:cNvPr id="489" name="Google Shape;489;p53"/>
          <p:cNvGrpSpPr/>
          <p:nvPr/>
        </p:nvGrpSpPr>
        <p:grpSpPr>
          <a:xfrm>
            <a:off x="860861" y="1702741"/>
            <a:ext cx="6186200" cy="1766954"/>
            <a:chOff x="860861" y="1702741"/>
            <a:chExt cx="6186200" cy="1766954"/>
          </a:xfrm>
        </p:grpSpPr>
        <p:sp>
          <p:nvSpPr>
            <p:cNvPr id="490" name="Google Shape;490;p53"/>
            <p:cNvSpPr/>
            <p:nvPr/>
          </p:nvSpPr>
          <p:spPr>
            <a:xfrm>
              <a:off x="860861" y="2435199"/>
              <a:ext cx="3787145" cy="1034496"/>
            </a:xfrm>
            <a:prstGeom prst="rect">
              <a:avLst/>
            </a:prstGeom>
            <a:noFill/>
            <a:ln cap="flat" cmpd="sng" w="107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91" name="Google Shape;491;p53"/>
            <p:cNvSpPr txBox="1"/>
            <p:nvPr/>
          </p:nvSpPr>
          <p:spPr>
            <a:xfrm>
              <a:off x="4648006" y="1702741"/>
              <a:ext cx="2399055" cy="369332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Energy transfer terms</a:t>
              </a:r>
              <a:endParaRPr/>
            </a:p>
          </p:txBody>
        </p:sp>
        <p:cxnSp>
          <p:nvCxnSpPr>
            <p:cNvPr id="492" name="Google Shape;492;p53"/>
            <p:cNvCxnSpPr/>
            <p:nvPr/>
          </p:nvCxnSpPr>
          <p:spPr>
            <a:xfrm flipH="1">
              <a:off x="4733694" y="2068203"/>
              <a:ext cx="816129" cy="366996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493" name="Google Shape;493;p53"/>
          <p:cNvSpPr txBox="1"/>
          <p:nvPr/>
        </p:nvSpPr>
        <p:spPr>
          <a:xfrm>
            <a:off x="7318369" y="413137"/>
            <a:ext cx="4202417" cy="36491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903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94" name="Google Shape;494;p53"/>
          <p:cNvSpPr txBox="1"/>
          <p:nvPr/>
        </p:nvSpPr>
        <p:spPr>
          <a:xfrm>
            <a:off x="0" y="5550501"/>
            <a:ext cx="5056310" cy="162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We assume conduction along B-field lines.</a:t>
            </a:r>
            <a:endParaRPr/>
          </a:p>
          <a:p>
            <a:pPr indent="-285750" lvl="1" marL="74295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Vertical and horizontal (Zhu et al. [2016]).</a:t>
            </a:r>
            <a:endParaRPr/>
          </a:p>
          <a:p>
            <a:pPr indent="-171450" lvl="0" marL="285750" marR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5" name="Google Shape;495;p53"/>
          <p:cNvSpPr/>
          <p:nvPr/>
        </p:nvSpPr>
        <p:spPr>
          <a:xfrm>
            <a:off x="1885604" y="3783049"/>
            <a:ext cx="954873" cy="356083"/>
          </a:xfrm>
          <a:prstGeom prst="rect">
            <a:avLst/>
          </a:prstGeom>
          <a:noFill/>
          <a:ln cap="flat" cmpd="sng" w="107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6" name="Google Shape;49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4661" y="3651237"/>
            <a:ext cx="4504701" cy="211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8711" y="5909663"/>
            <a:ext cx="3276600" cy="2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Possible Evolution of Earth’s Atmosphere</a:t>
            </a:r>
            <a:endParaRPr/>
          </a:p>
        </p:txBody>
      </p:sp>
      <p:pic>
        <p:nvPicPr>
          <p:cNvPr descr="EarthFig.jpg" id="125" name="Google Shape;1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8565" y="2603124"/>
            <a:ext cx="1034093" cy="1034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tan_in_true_color.jpg" id="126" name="Google Shape;12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763" y="2603944"/>
            <a:ext cx="1033272" cy="1033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sFig.jpg" id="127" name="Google Shape;12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5999" y="1569851"/>
            <a:ext cx="1033272" cy="1033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us_globe_-_transparent_background.png" id="128" name="Google Shape;12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12492" y="3609940"/>
            <a:ext cx="1033272" cy="103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/>
          <p:nvPr/>
        </p:nvSpPr>
        <p:spPr>
          <a:xfrm>
            <a:off x="2944190" y="2578998"/>
            <a:ext cx="2081768" cy="10930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4F48"/>
          </a:solidFill>
          <a:ln cap="flat" cmpd="sng" w="9525">
            <a:solidFill>
              <a:srgbClr val="5B4F4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42924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Hydrodynamic Escape</a:t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6262657" y="1914274"/>
            <a:ext cx="1987555" cy="10930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4F48"/>
          </a:solidFill>
          <a:ln cap="flat" cmpd="sng" w="9525">
            <a:solidFill>
              <a:srgbClr val="5B4F4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42924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Atmospheric Escape</a:t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6316225" y="3609940"/>
            <a:ext cx="1996267" cy="109309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4F48"/>
          </a:solidFill>
          <a:ln cap="flat" cmpd="sng" w="9525">
            <a:solidFill>
              <a:srgbClr val="5B4F4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42924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Atmospheric Escape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1619752" y="3672092"/>
            <a:ext cx="20024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Proto Earth</a:t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5282132" y="3603356"/>
            <a:ext cx="10438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8338865" y="4622285"/>
            <a:ext cx="184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Venus-like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8250212" y="2520532"/>
            <a:ext cx="16450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Mars-like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1619752" y="2468904"/>
            <a:ext cx="4696473" cy="1754326"/>
          </a:xfrm>
          <a:prstGeom prst="rect">
            <a:avLst/>
          </a:prstGeom>
          <a:noFill/>
          <a:ln cap="flat" cmpd="sng" w="31750">
            <a:solidFill>
              <a:srgbClr val="F12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1207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Why Study Planets?</a:t>
            </a:r>
            <a:endParaRPr/>
          </a:p>
        </p:txBody>
      </p:sp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812800" y="1600200"/>
            <a:ext cx="1056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lang="en-US"/>
              <a:t>“It’s hard to make a study of psychology with a sample set of one”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lang="en-US"/>
              <a:t>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lang="en-US"/>
              <a:t>Bell’s Corollary: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lang="en-US"/>
              <a:t>“ </a:t>
            </a:r>
            <a:r>
              <a:rPr i="1" lang="en-US"/>
              <a:t>It’s hard to make a convincing study of atmospheres with a sample set of one</a:t>
            </a:r>
            <a:r>
              <a:rPr lang="en-US"/>
              <a:t>.”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rPr lang="en-US"/>
              <a:t>	-shamelessly stolen from Dr. Kunio Sayanagi of Hampton University.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Solar System Planetary Laboratories</a:t>
            </a:r>
            <a:endParaRPr/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7056902" y="1616127"/>
            <a:ext cx="3479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Atmospheric composition (Neutral and Ion)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Presence (or absence) of an intrinsic magnetic field.</a:t>
            </a:r>
            <a:endParaRPr/>
          </a:p>
        </p:txBody>
      </p:sp>
      <p:pic>
        <p:nvPicPr>
          <p:cNvPr descr="PlanetaryAxes_FigureGenerator.jpg" id="149" name="Google Shape;149;p20"/>
          <p:cNvPicPr preferRelativeResize="0"/>
          <p:nvPr/>
        </p:nvPicPr>
        <p:blipFill rotWithShape="1">
          <a:blip r:embed="rId3">
            <a:alphaModFix/>
          </a:blip>
          <a:srcRect b="7407" l="2778" r="21991" t="0"/>
          <a:stretch/>
        </p:blipFill>
        <p:spPr>
          <a:xfrm>
            <a:off x="1892300" y="1417639"/>
            <a:ext cx="4673600" cy="431409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4422843" y="5547063"/>
            <a:ext cx="8259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Venus</a:t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3427380" y="5547063"/>
            <a:ext cx="6890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Titan</a:t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6305199" y="2820076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Saturn</a:t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5156186" y="3673527"/>
            <a:ext cx="6976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/>
              <a:t>Our Numerical Tool: </a:t>
            </a:r>
            <a:r>
              <a:rPr lang="en-US">
                <a:solidFill>
                  <a:srgbClr val="FFFF00"/>
                </a:solidFill>
              </a:rPr>
              <a:t>GITM</a:t>
            </a:r>
            <a:endParaRPr/>
          </a:p>
        </p:txBody>
      </p:sp>
      <p:sp>
        <p:nvSpPr>
          <p:cNvPr id="159" name="Google Shape;159;p21"/>
          <p:cNvSpPr txBox="1"/>
          <p:nvPr>
            <p:ph idx="1" type="body"/>
          </p:nvPr>
        </p:nvSpPr>
        <p:spPr>
          <a:xfrm>
            <a:off x="812800" y="1600200"/>
            <a:ext cx="6032231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Global Ionosphere-Thermosphere Model (GITM).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Multi-species Navier-Stokes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Non-hydrostatic, 3-D model for the upper atmosphere.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Capable of capturing mechanisms driving atmospheric escape.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We can control the parameters and we can validate with data (where available) to test ideas.</a:t>
            </a:r>
            <a:endParaRPr/>
          </a:p>
          <a:p>
            <a:pPr indent="-133350" lvl="1" marL="74295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7861301" y="5583793"/>
            <a:ext cx="309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Exoplanet Simulation--Osiris</a:t>
            </a:r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031" y="1444581"/>
            <a:ext cx="4351607" cy="411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794422" y="4458029"/>
            <a:ext cx="10513484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AD4DE"/>
              </a:buClr>
              <a:buSzPts val="3600"/>
              <a:buFont typeface="Times New Roman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TITAN:  </a:t>
            </a:r>
            <a:b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 PRIMITIVE EARTH (A SMALL MOON, BIG IMPLICATIONS)</a:t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1417" y="1549200"/>
            <a:ext cx="2779495" cy="2779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3386960" y="568513"/>
            <a:ext cx="7323081" cy="48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Only other Nitrogen atmosphere in our solar system (CH</a:t>
            </a:r>
            <a:r>
              <a:rPr baseline="-25000" lang="en-US"/>
              <a:t>4</a:t>
            </a:r>
            <a:r>
              <a:rPr lang="en-US"/>
              <a:t>, H</a:t>
            </a:r>
            <a:r>
              <a:rPr baseline="-25000" lang="en-US"/>
              <a:t>2</a:t>
            </a:r>
            <a:r>
              <a:rPr lang="en-US"/>
              <a:t> also).!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Surface Pressure: 1.5 bar (1.5 Earth)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Surface Gravity: 1.35 m/s</a:t>
            </a:r>
            <a:r>
              <a:rPr baseline="30000" lang="en-US"/>
              <a:t>2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Major Ions: C</a:t>
            </a:r>
            <a:r>
              <a:rPr baseline="-25000" lang="en-US"/>
              <a:t>2</a:t>
            </a:r>
            <a:r>
              <a:rPr lang="en-US"/>
              <a:t>H</a:t>
            </a:r>
            <a:r>
              <a:rPr baseline="-25000" lang="en-US"/>
              <a:t>5</a:t>
            </a:r>
            <a:r>
              <a:rPr baseline="30000" lang="en-US"/>
              <a:t>+</a:t>
            </a:r>
            <a:r>
              <a:rPr lang="en-US"/>
              <a:t>, CH</a:t>
            </a:r>
            <a:r>
              <a:rPr baseline="-25000" lang="en-US"/>
              <a:t>5</a:t>
            </a:r>
            <a:r>
              <a:rPr baseline="30000" lang="en-US"/>
              <a:t>+</a:t>
            </a:r>
            <a:r>
              <a:rPr lang="en-US"/>
              <a:t>, HCNH</a:t>
            </a:r>
            <a:r>
              <a:rPr baseline="30000" lang="en-US"/>
              <a:t>+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Rotation Rate ~ 16.0 Earth days (slow)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Planetary Radius: 2575 km  (2/3 of Mars)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Year: 29.5 Earth years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2</a:t>
            </a:r>
            <a:r>
              <a:rPr baseline="30000" lang="en-US"/>
              <a:t>nd</a:t>
            </a:r>
            <a:r>
              <a:rPr lang="en-US"/>
              <a:t> largest moon in solar system, orbits Saturn</a:t>
            </a: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84" y="1177509"/>
            <a:ext cx="2779495" cy="2779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Seminar_Jared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