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7" r:id="rId1"/>
    <p:sldMasterId id="2147484040" r:id="rId2"/>
    <p:sldMasterId id="2147484053" r:id="rId3"/>
  </p:sldMasterIdLst>
  <p:notesMasterIdLst>
    <p:notesMasterId r:id="rId19"/>
  </p:notesMasterIdLst>
  <p:handoutMasterIdLst>
    <p:handoutMasterId r:id="rId20"/>
  </p:handoutMasterIdLst>
  <p:sldIdLst>
    <p:sldId id="605" r:id="rId4"/>
    <p:sldId id="700" r:id="rId5"/>
    <p:sldId id="681" r:id="rId6"/>
    <p:sldId id="682" r:id="rId7"/>
    <p:sldId id="522" r:id="rId8"/>
    <p:sldId id="556" r:id="rId9"/>
    <p:sldId id="632" r:id="rId10"/>
    <p:sldId id="667" r:id="rId11"/>
    <p:sldId id="649" r:id="rId12"/>
    <p:sldId id="664" r:id="rId13"/>
    <p:sldId id="645" r:id="rId14"/>
    <p:sldId id="665" r:id="rId15"/>
    <p:sldId id="698" r:id="rId16"/>
    <p:sldId id="703" r:id="rId17"/>
    <p:sldId id="69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C00"/>
    <a:srgbClr val="0432FF"/>
    <a:srgbClr val="FFD1F2"/>
    <a:srgbClr val="90FF83"/>
    <a:srgbClr val="FF9300"/>
    <a:srgbClr val="46F04E"/>
    <a:srgbClr val="4BFF54"/>
    <a:srgbClr val="AC0000"/>
    <a:srgbClr val="93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8"/>
    <p:restoredTop sz="95903" autoAdjust="0"/>
  </p:normalViewPr>
  <p:slideViewPr>
    <p:cSldViewPr snapToGrid="0" snapToObjects="1" showGuides="1">
      <p:cViewPr varScale="1">
        <p:scale>
          <a:sx n="114" d="100"/>
          <a:sy n="114" d="100"/>
        </p:scale>
        <p:origin x="856" y="176"/>
      </p:cViewPr>
      <p:guideLst>
        <p:guide orient="horz" pos="3168"/>
        <p:guide pos="27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EFD525-355C-FB4D-B211-84D2B6FC8661}" type="datetime1">
              <a:rPr lang="en-US" smtClean="0"/>
              <a:t>6/7/22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9F0E52-CAE8-8A45-B33D-BE81D7865A99}" type="slidenum">
              <a:rPr lang="en-US" smtClean="0"/>
              <a:t>‹#›</a:t>
            </a:fld>
            <a:endParaRPr lang="en-US" dirty="0"/>
          </a:p>
        </p:txBody>
      </p:sp>
    </p:spTree>
    <p:extLst>
      <p:ext uri="{BB962C8B-B14F-4D97-AF65-F5344CB8AC3E}">
        <p14:creationId xmlns:p14="http://schemas.microsoft.com/office/powerpoint/2010/main" val="3681366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58A77-1B7A-B24A-8DE3-583647ED3775}" type="datetime1">
              <a:rPr lang="en-US" smtClean="0"/>
              <a:t>6/7/22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295C5-CCF7-2B43-B148-888AF0C8BBCB}" type="slidenum">
              <a:rPr lang="en-US" smtClean="0"/>
              <a:t>‹#›</a:t>
            </a:fld>
            <a:endParaRPr lang="en-US" dirty="0"/>
          </a:p>
        </p:txBody>
      </p:sp>
    </p:spTree>
    <p:extLst>
      <p:ext uri="{BB962C8B-B14F-4D97-AF65-F5344CB8AC3E}">
        <p14:creationId xmlns:p14="http://schemas.microsoft.com/office/powerpoint/2010/main" val="167389677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ko-KR" altLang="en-US">
              <a:ea typeface="MS PGothic"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763" eaLnBrk="0" hangingPunct="0">
              <a:defRPr sz="2400">
                <a:solidFill>
                  <a:schemeClr val="tx1"/>
                </a:solidFill>
                <a:latin typeface="Times" charset="0"/>
                <a:ea typeface="MS PGothic" charset="0"/>
                <a:cs typeface="MS PGothic" charset="0"/>
              </a:defRPr>
            </a:lvl1pPr>
            <a:lvl2pPr marL="729057" indent="-280406" defTabSz="909763" eaLnBrk="0" hangingPunct="0">
              <a:defRPr sz="2400">
                <a:solidFill>
                  <a:schemeClr val="tx1"/>
                </a:solidFill>
                <a:latin typeface="Times" charset="0"/>
                <a:ea typeface="MS PGothic" charset="0"/>
                <a:cs typeface="MS PGothic" charset="0"/>
              </a:defRPr>
            </a:lvl2pPr>
            <a:lvl3pPr marL="1121626" indent="-224325" defTabSz="909763" eaLnBrk="0" hangingPunct="0">
              <a:defRPr sz="2400">
                <a:solidFill>
                  <a:schemeClr val="tx1"/>
                </a:solidFill>
                <a:latin typeface="Times" charset="0"/>
                <a:ea typeface="MS PGothic" charset="0"/>
                <a:cs typeface="MS PGothic" charset="0"/>
              </a:defRPr>
            </a:lvl3pPr>
            <a:lvl4pPr marL="1570276" indent="-224325" defTabSz="909763" eaLnBrk="0" hangingPunct="0">
              <a:defRPr sz="2400">
                <a:solidFill>
                  <a:schemeClr val="tx1"/>
                </a:solidFill>
                <a:latin typeface="Times" charset="0"/>
                <a:ea typeface="MS PGothic" charset="0"/>
                <a:cs typeface="MS PGothic" charset="0"/>
              </a:defRPr>
            </a:lvl4pPr>
            <a:lvl5pPr marL="2018927" indent="-224325" defTabSz="909763" eaLnBrk="0" hangingPunct="0">
              <a:defRPr sz="2400">
                <a:solidFill>
                  <a:schemeClr val="tx1"/>
                </a:solidFill>
                <a:latin typeface="Times" charset="0"/>
                <a:ea typeface="MS PGothic" charset="0"/>
                <a:cs typeface="MS PGothic" charset="0"/>
              </a:defRPr>
            </a:lvl5pPr>
            <a:lvl6pPr marL="246757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6pPr>
            <a:lvl7pPr marL="291622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7pPr>
            <a:lvl8pPr marL="336487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8pPr>
            <a:lvl9pPr marL="381352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fld id="{8A03EA21-5315-F948-9EE0-EDA0838EF4F7}" type="slidenum">
              <a:rPr lang="ko-KR" altLang="en-US" sz="1300">
                <a:latin typeface="Times New Roman" charset="0"/>
              </a:rPr>
              <a:pPr eaLnBrk="1" hangingPunct="1"/>
              <a:t>2</a:t>
            </a:fld>
            <a:endParaRPr lang="en-US" altLang="ko-KR" sz="1300" dirty="0">
              <a:latin typeface="Times New Roman" charset="0"/>
            </a:endParaRPr>
          </a:p>
        </p:txBody>
      </p:sp>
    </p:spTree>
    <p:extLst>
      <p:ext uri="{BB962C8B-B14F-4D97-AF65-F5344CB8AC3E}">
        <p14:creationId xmlns:p14="http://schemas.microsoft.com/office/powerpoint/2010/main" val="4097788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ko-KR" altLang="en-US">
              <a:ea typeface="MS PGothic"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763" eaLnBrk="0" hangingPunct="0">
              <a:defRPr sz="2400">
                <a:solidFill>
                  <a:schemeClr val="tx1"/>
                </a:solidFill>
                <a:latin typeface="Times" charset="0"/>
                <a:ea typeface="MS PGothic" charset="0"/>
                <a:cs typeface="MS PGothic" charset="0"/>
              </a:defRPr>
            </a:lvl1pPr>
            <a:lvl2pPr marL="729057" indent="-280406" defTabSz="909763" eaLnBrk="0" hangingPunct="0">
              <a:defRPr sz="2400">
                <a:solidFill>
                  <a:schemeClr val="tx1"/>
                </a:solidFill>
                <a:latin typeface="Times" charset="0"/>
                <a:ea typeface="MS PGothic" charset="0"/>
                <a:cs typeface="MS PGothic" charset="0"/>
              </a:defRPr>
            </a:lvl2pPr>
            <a:lvl3pPr marL="1121626" indent="-224325" defTabSz="909763" eaLnBrk="0" hangingPunct="0">
              <a:defRPr sz="2400">
                <a:solidFill>
                  <a:schemeClr val="tx1"/>
                </a:solidFill>
                <a:latin typeface="Times" charset="0"/>
                <a:ea typeface="MS PGothic" charset="0"/>
                <a:cs typeface="MS PGothic" charset="0"/>
              </a:defRPr>
            </a:lvl3pPr>
            <a:lvl4pPr marL="1570276" indent="-224325" defTabSz="909763" eaLnBrk="0" hangingPunct="0">
              <a:defRPr sz="2400">
                <a:solidFill>
                  <a:schemeClr val="tx1"/>
                </a:solidFill>
                <a:latin typeface="Times" charset="0"/>
                <a:ea typeface="MS PGothic" charset="0"/>
                <a:cs typeface="MS PGothic" charset="0"/>
              </a:defRPr>
            </a:lvl4pPr>
            <a:lvl5pPr marL="2018927" indent="-224325" defTabSz="909763" eaLnBrk="0" hangingPunct="0">
              <a:defRPr sz="2400">
                <a:solidFill>
                  <a:schemeClr val="tx1"/>
                </a:solidFill>
                <a:latin typeface="Times" charset="0"/>
                <a:ea typeface="MS PGothic" charset="0"/>
                <a:cs typeface="MS PGothic" charset="0"/>
              </a:defRPr>
            </a:lvl5pPr>
            <a:lvl6pPr marL="246757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6pPr>
            <a:lvl7pPr marL="291622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7pPr>
            <a:lvl8pPr marL="336487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8pPr>
            <a:lvl9pPr marL="381352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fld id="{8A03EA21-5315-F948-9EE0-EDA0838EF4F7}" type="slidenum">
              <a:rPr lang="ko-KR" altLang="en-US" sz="1300">
                <a:latin typeface="Times New Roman" charset="0"/>
              </a:rPr>
              <a:pPr eaLnBrk="1" hangingPunct="1"/>
              <a:t>11</a:t>
            </a:fld>
            <a:endParaRPr lang="en-US" altLang="ko-KR" sz="1300" dirty="0">
              <a:latin typeface="Times New Roman" charset="0"/>
            </a:endParaRPr>
          </a:p>
        </p:txBody>
      </p:sp>
    </p:spTree>
    <p:extLst>
      <p:ext uri="{BB962C8B-B14F-4D97-AF65-F5344CB8AC3E}">
        <p14:creationId xmlns:p14="http://schemas.microsoft.com/office/powerpoint/2010/main" val="4607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ko-KR" altLang="en-US" dirty="0">
              <a:ea typeface="MS PGothic"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763" eaLnBrk="0" hangingPunct="0">
              <a:defRPr sz="2400">
                <a:solidFill>
                  <a:schemeClr val="tx1"/>
                </a:solidFill>
                <a:latin typeface="Times" charset="0"/>
                <a:ea typeface="MS PGothic" charset="0"/>
                <a:cs typeface="MS PGothic" charset="0"/>
              </a:defRPr>
            </a:lvl1pPr>
            <a:lvl2pPr marL="729057" indent="-280406" defTabSz="909763" eaLnBrk="0" hangingPunct="0">
              <a:defRPr sz="2400">
                <a:solidFill>
                  <a:schemeClr val="tx1"/>
                </a:solidFill>
                <a:latin typeface="Times" charset="0"/>
                <a:ea typeface="MS PGothic" charset="0"/>
                <a:cs typeface="MS PGothic" charset="0"/>
              </a:defRPr>
            </a:lvl2pPr>
            <a:lvl3pPr marL="1121626" indent="-224325" defTabSz="909763" eaLnBrk="0" hangingPunct="0">
              <a:defRPr sz="2400">
                <a:solidFill>
                  <a:schemeClr val="tx1"/>
                </a:solidFill>
                <a:latin typeface="Times" charset="0"/>
                <a:ea typeface="MS PGothic" charset="0"/>
                <a:cs typeface="MS PGothic" charset="0"/>
              </a:defRPr>
            </a:lvl3pPr>
            <a:lvl4pPr marL="1570276" indent="-224325" defTabSz="909763" eaLnBrk="0" hangingPunct="0">
              <a:defRPr sz="2400">
                <a:solidFill>
                  <a:schemeClr val="tx1"/>
                </a:solidFill>
                <a:latin typeface="Times" charset="0"/>
                <a:ea typeface="MS PGothic" charset="0"/>
                <a:cs typeface="MS PGothic" charset="0"/>
              </a:defRPr>
            </a:lvl4pPr>
            <a:lvl5pPr marL="2018927" indent="-224325" defTabSz="909763" eaLnBrk="0" hangingPunct="0">
              <a:defRPr sz="2400">
                <a:solidFill>
                  <a:schemeClr val="tx1"/>
                </a:solidFill>
                <a:latin typeface="Times" charset="0"/>
                <a:ea typeface="MS PGothic" charset="0"/>
                <a:cs typeface="MS PGothic" charset="0"/>
              </a:defRPr>
            </a:lvl5pPr>
            <a:lvl6pPr marL="246757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6pPr>
            <a:lvl7pPr marL="291622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7pPr>
            <a:lvl8pPr marL="336487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8pPr>
            <a:lvl9pPr marL="381352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fld id="{8A03EA21-5315-F948-9EE0-EDA0838EF4F7}" type="slidenum">
              <a:rPr lang="ko-KR" altLang="en-US" sz="1300">
                <a:latin typeface="Times New Roman" charset="0"/>
              </a:rPr>
              <a:pPr eaLnBrk="1" hangingPunct="1"/>
              <a:t>12</a:t>
            </a:fld>
            <a:endParaRPr lang="en-US" altLang="ko-KR" sz="1300" dirty="0">
              <a:latin typeface="Times New Roman" charset="0"/>
            </a:endParaRPr>
          </a:p>
        </p:txBody>
      </p:sp>
    </p:spTree>
    <p:extLst>
      <p:ext uri="{BB962C8B-B14F-4D97-AF65-F5344CB8AC3E}">
        <p14:creationId xmlns:p14="http://schemas.microsoft.com/office/powerpoint/2010/main" val="198732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Tree>
    <p:extLst>
      <p:ext uri="{BB962C8B-B14F-4D97-AF65-F5344CB8AC3E}">
        <p14:creationId xmlns:p14="http://schemas.microsoft.com/office/powerpoint/2010/main" val="32792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Tree>
    <p:extLst>
      <p:ext uri="{BB962C8B-B14F-4D97-AF65-F5344CB8AC3E}">
        <p14:creationId xmlns:p14="http://schemas.microsoft.com/office/powerpoint/2010/main" val="141272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Tree>
    <p:extLst>
      <p:ext uri="{BB962C8B-B14F-4D97-AF65-F5344CB8AC3E}">
        <p14:creationId xmlns:p14="http://schemas.microsoft.com/office/powerpoint/2010/main" val="318399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0B3B5-F31E-E14C-9A37-04C95D9F4372}" type="slidenum">
              <a:rPr lang="en-US" smtClean="0"/>
              <a:t>5</a:t>
            </a:fld>
            <a:endParaRPr lang="en-US"/>
          </a:p>
        </p:txBody>
      </p:sp>
    </p:spTree>
    <p:extLst>
      <p:ext uri="{BB962C8B-B14F-4D97-AF65-F5344CB8AC3E}">
        <p14:creationId xmlns:p14="http://schemas.microsoft.com/office/powerpoint/2010/main" val="19636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F107=about 120</a:t>
            </a:r>
          </a:p>
        </p:txBody>
      </p:sp>
      <p:sp>
        <p:nvSpPr>
          <p:cNvPr id="4" name="Slide Number Placeholder 3"/>
          <p:cNvSpPr>
            <a:spLocks noGrp="1"/>
          </p:cNvSpPr>
          <p:nvPr>
            <p:ph type="sldNum" sz="quarter" idx="10"/>
          </p:nvPr>
        </p:nvSpPr>
        <p:spPr/>
        <p:txBody>
          <a:bodyPr/>
          <a:lstStyle/>
          <a:p>
            <a:fld id="{C910B3B5-F31E-E14C-9A37-04C95D9F4372}" type="slidenum">
              <a:rPr lang="en-US" smtClean="0"/>
              <a:t>6</a:t>
            </a:fld>
            <a:endParaRPr lang="en-US"/>
          </a:p>
        </p:txBody>
      </p:sp>
    </p:spTree>
    <p:extLst>
      <p:ext uri="{BB962C8B-B14F-4D97-AF65-F5344CB8AC3E}">
        <p14:creationId xmlns:p14="http://schemas.microsoft.com/office/powerpoint/2010/main" val="211730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0B3B5-F31E-E14C-9A37-04C95D9F4372}" type="slidenum">
              <a:rPr lang="en-US" smtClean="0"/>
              <a:t>7</a:t>
            </a:fld>
            <a:endParaRPr lang="en-US"/>
          </a:p>
        </p:txBody>
      </p:sp>
    </p:spTree>
    <p:extLst>
      <p:ext uri="{BB962C8B-B14F-4D97-AF65-F5344CB8AC3E}">
        <p14:creationId xmlns:p14="http://schemas.microsoft.com/office/powerpoint/2010/main" val="331856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Tree>
    <p:extLst>
      <p:ext uri="{BB962C8B-B14F-4D97-AF65-F5344CB8AC3E}">
        <p14:creationId xmlns:p14="http://schemas.microsoft.com/office/powerpoint/2010/main" val="323675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ko-KR" altLang="en-US" dirty="0">
              <a:ea typeface="MS PGothic"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763" eaLnBrk="0" hangingPunct="0">
              <a:defRPr sz="2400">
                <a:solidFill>
                  <a:schemeClr val="tx1"/>
                </a:solidFill>
                <a:latin typeface="Times" charset="0"/>
                <a:ea typeface="MS PGothic" charset="0"/>
                <a:cs typeface="MS PGothic" charset="0"/>
              </a:defRPr>
            </a:lvl1pPr>
            <a:lvl2pPr marL="729057" indent="-280406" defTabSz="909763" eaLnBrk="0" hangingPunct="0">
              <a:defRPr sz="2400">
                <a:solidFill>
                  <a:schemeClr val="tx1"/>
                </a:solidFill>
                <a:latin typeface="Times" charset="0"/>
                <a:ea typeface="MS PGothic" charset="0"/>
                <a:cs typeface="MS PGothic" charset="0"/>
              </a:defRPr>
            </a:lvl2pPr>
            <a:lvl3pPr marL="1121626" indent="-224325" defTabSz="909763" eaLnBrk="0" hangingPunct="0">
              <a:defRPr sz="2400">
                <a:solidFill>
                  <a:schemeClr val="tx1"/>
                </a:solidFill>
                <a:latin typeface="Times" charset="0"/>
                <a:ea typeface="MS PGothic" charset="0"/>
                <a:cs typeface="MS PGothic" charset="0"/>
              </a:defRPr>
            </a:lvl3pPr>
            <a:lvl4pPr marL="1570276" indent="-224325" defTabSz="909763" eaLnBrk="0" hangingPunct="0">
              <a:defRPr sz="2400">
                <a:solidFill>
                  <a:schemeClr val="tx1"/>
                </a:solidFill>
                <a:latin typeface="Times" charset="0"/>
                <a:ea typeface="MS PGothic" charset="0"/>
                <a:cs typeface="MS PGothic" charset="0"/>
              </a:defRPr>
            </a:lvl4pPr>
            <a:lvl5pPr marL="2018927" indent="-224325" defTabSz="909763" eaLnBrk="0" hangingPunct="0">
              <a:defRPr sz="2400">
                <a:solidFill>
                  <a:schemeClr val="tx1"/>
                </a:solidFill>
                <a:latin typeface="Times" charset="0"/>
                <a:ea typeface="MS PGothic" charset="0"/>
                <a:cs typeface="MS PGothic" charset="0"/>
              </a:defRPr>
            </a:lvl5pPr>
            <a:lvl6pPr marL="246757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6pPr>
            <a:lvl7pPr marL="291622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7pPr>
            <a:lvl8pPr marL="336487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8pPr>
            <a:lvl9pPr marL="381352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fld id="{8A03EA21-5315-F948-9EE0-EDA0838EF4F7}" type="slidenum">
              <a:rPr lang="ko-KR" altLang="en-US" sz="1300">
                <a:latin typeface="Times New Roman" charset="0"/>
              </a:rPr>
              <a:pPr eaLnBrk="1" hangingPunct="1"/>
              <a:t>9</a:t>
            </a:fld>
            <a:endParaRPr lang="en-US" altLang="ko-KR" sz="1300" dirty="0">
              <a:latin typeface="Times New Roman" charset="0"/>
            </a:endParaRPr>
          </a:p>
        </p:txBody>
      </p:sp>
    </p:spTree>
    <p:extLst>
      <p:ext uri="{BB962C8B-B14F-4D97-AF65-F5344CB8AC3E}">
        <p14:creationId xmlns:p14="http://schemas.microsoft.com/office/powerpoint/2010/main" val="13638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ko-KR" altLang="en-US">
              <a:ea typeface="MS PGothic"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763" eaLnBrk="0" hangingPunct="0">
              <a:defRPr sz="2400">
                <a:solidFill>
                  <a:schemeClr val="tx1"/>
                </a:solidFill>
                <a:latin typeface="Times" charset="0"/>
                <a:ea typeface="MS PGothic" charset="0"/>
                <a:cs typeface="MS PGothic" charset="0"/>
              </a:defRPr>
            </a:lvl1pPr>
            <a:lvl2pPr marL="729057" indent="-280406" defTabSz="909763" eaLnBrk="0" hangingPunct="0">
              <a:defRPr sz="2400">
                <a:solidFill>
                  <a:schemeClr val="tx1"/>
                </a:solidFill>
                <a:latin typeface="Times" charset="0"/>
                <a:ea typeface="MS PGothic" charset="0"/>
                <a:cs typeface="MS PGothic" charset="0"/>
              </a:defRPr>
            </a:lvl2pPr>
            <a:lvl3pPr marL="1121626" indent="-224325" defTabSz="909763" eaLnBrk="0" hangingPunct="0">
              <a:defRPr sz="2400">
                <a:solidFill>
                  <a:schemeClr val="tx1"/>
                </a:solidFill>
                <a:latin typeface="Times" charset="0"/>
                <a:ea typeface="MS PGothic" charset="0"/>
                <a:cs typeface="MS PGothic" charset="0"/>
              </a:defRPr>
            </a:lvl3pPr>
            <a:lvl4pPr marL="1570276" indent="-224325" defTabSz="909763" eaLnBrk="0" hangingPunct="0">
              <a:defRPr sz="2400">
                <a:solidFill>
                  <a:schemeClr val="tx1"/>
                </a:solidFill>
                <a:latin typeface="Times" charset="0"/>
                <a:ea typeface="MS PGothic" charset="0"/>
                <a:cs typeface="MS PGothic" charset="0"/>
              </a:defRPr>
            </a:lvl4pPr>
            <a:lvl5pPr marL="2018927" indent="-224325" defTabSz="909763" eaLnBrk="0" hangingPunct="0">
              <a:defRPr sz="2400">
                <a:solidFill>
                  <a:schemeClr val="tx1"/>
                </a:solidFill>
                <a:latin typeface="Times" charset="0"/>
                <a:ea typeface="MS PGothic" charset="0"/>
                <a:cs typeface="MS PGothic" charset="0"/>
              </a:defRPr>
            </a:lvl5pPr>
            <a:lvl6pPr marL="246757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6pPr>
            <a:lvl7pPr marL="2916227"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7pPr>
            <a:lvl8pPr marL="336487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8pPr>
            <a:lvl9pPr marL="3813528" indent="-224325" defTabSz="909763"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fld id="{8A03EA21-5315-F948-9EE0-EDA0838EF4F7}" type="slidenum">
              <a:rPr lang="ko-KR" altLang="en-US" sz="1300">
                <a:latin typeface="Times New Roman" charset="0"/>
              </a:rPr>
              <a:pPr eaLnBrk="1" hangingPunct="1"/>
              <a:t>10</a:t>
            </a:fld>
            <a:endParaRPr lang="en-US" altLang="ko-KR" sz="1300" dirty="0">
              <a:latin typeface="Times New Roman" charset="0"/>
            </a:endParaRPr>
          </a:p>
        </p:txBody>
      </p:sp>
    </p:spTree>
    <p:extLst>
      <p:ext uri="{BB962C8B-B14F-4D97-AF65-F5344CB8AC3E}">
        <p14:creationId xmlns:p14="http://schemas.microsoft.com/office/powerpoint/2010/main" val="33860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dirty="0"/>
          </a:p>
        </p:txBody>
      </p:sp>
    </p:spTree>
    <p:extLst>
      <p:ext uri="{BB962C8B-B14F-4D97-AF65-F5344CB8AC3E}">
        <p14:creationId xmlns:p14="http://schemas.microsoft.com/office/powerpoint/2010/main" val="180898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227874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2111241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114800"/>
          </a:xfrm>
        </p:spPr>
        <p:txBody>
          <a:bodyPr/>
          <a:lstStyle/>
          <a:p>
            <a:pPr lvl="0"/>
            <a:endParaRPr lang="en-US" noProof="0" dirty="0"/>
          </a:p>
        </p:txBody>
      </p:sp>
      <p:sp>
        <p:nvSpPr>
          <p:cNvPr id="5" name="Rectangle 6"/>
          <p:cNvSpPr>
            <a:spLocks noGrp="1" noChangeArrowheads="1"/>
          </p:cNvSpPr>
          <p:nvPr>
            <p:ph type="sldNum" sz="quarter" idx="10"/>
          </p:nvPr>
        </p:nvSpPr>
        <p:spPr>
          <a:ln/>
        </p:spPr>
        <p:txBody>
          <a:bodyPr/>
          <a:lstStyle>
            <a:lvl1pPr>
              <a:defRPr/>
            </a:lvl1pPr>
          </a:lstStyle>
          <a:p>
            <a:pPr>
              <a:defRPr/>
            </a:pPr>
            <a:fld id="{D234F389-EEB9-FA48-8DBC-38B098650BB8}" type="slidenum">
              <a:rPr lang="en-US"/>
              <a:pPr>
                <a:defRPr/>
              </a:pPr>
              <a:t>‹#›</a:t>
            </a:fld>
            <a:endParaRPr lang="en-US" dirty="0"/>
          </a:p>
        </p:txBody>
      </p:sp>
      <p:sp>
        <p:nvSpPr>
          <p:cNvPr id="6" name="Rectangle 17"/>
          <p:cNvSpPr>
            <a:spLocks noGrp="1" noChangeArrowheads="1"/>
          </p:cNvSpPr>
          <p:nvPr>
            <p:ph type="dt" sz="half" idx="11"/>
          </p:nvPr>
        </p:nvSpPr>
        <p:spPr>
          <a:ln/>
        </p:spPr>
        <p:txBody>
          <a:bodyPr/>
          <a:lstStyle>
            <a:lvl1pPr>
              <a:defRPr/>
            </a:lvl1pPr>
          </a:lstStyle>
          <a:p>
            <a:pPr>
              <a:defRPr/>
            </a:pPr>
            <a:endParaRPr lang="en-US" dirty="0"/>
          </a:p>
        </p:txBody>
      </p:sp>
      <p:sp>
        <p:nvSpPr>
          <p:cNvPr id="7" name="Rectangle 18"/>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7073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4245908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208864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5828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220016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741438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182797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77404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3961710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4037394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1963588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3368409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4281584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A28A3B-7DC1-0E41-97F2-82C50EE5D131}" type="slidenum">
              <a:rPr lang="en-US" smtClean="0"/>
              <a:t>‹#›</a:t>
            </a:fld>
            <a:endParaRPr lang="en-US" dirty="0"/>
          </a:p>
        </p:txBody>
      </p:sp>
    </p:spTree>
    <p:extLst>
      <p:ext uri="{BB962C8B-B14F-4D97-AF65-F5344CB8AC3E}">
        <p14:creationId xmlns:p14="http://schemas.microsoft.com/office/powerpoint/2010/main" val="1577956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2324936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753190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31241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687020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341669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93813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4290837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927396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1459601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1042999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1911479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A4A1D-1C27-0243-B6E7-72B2EB87473F}" type="slidenum">
              <a:rPr lang="en-US" smtClean="0"/>
              <a:t>‹#›</a:t>
            </a:fld>
            <a:endParaRPr lang="en-US" dirty="0"/>
          </a:p>
        </p:txBody>
      </p:sp>
    </p:spTree>
    <p:extLst>
      <p:ext uri="{BB962C8B-B14F-4D97-AF65-F5344CB8AC3E}">
        <p14:creationId xmlns:p14="http://schemas.microsoft.com/office/powerpoint/2010/main" val="219079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380906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403979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233189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356636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197839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4B9A87-B65A-F149-A3DB-AF22E87DA333}" type="slidenum">
              <a:rPr lang="en-US" smtClean="0"/>
              <a:t>‹#›</a:t>
            </a:fld>
            <a:endParaRPr lang="en-US" dirty="0"/>
          </a:p>
        </p:txBody>
      </p:sp>
    </p:spTree>
    <p:extLst>
      <p:ext uri="{BB962C8B-B14F-4D97-AF65-F5344CB8AC3E}">
        <p14:creationId xmlns:p14="http://schemas.microsoft.com/office/powerpoint/2010/main" val="8776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B9A87-B65A-F149-A3DB-AF22E87DA333}" type="slidenum">
              <a:rPr lang="en-US" smtClean="0"/>
              <a:t>‹#›</a:t>
            </a:fld>
            <a:endParaRPr lang="en-US" dirty="0"/>
          </a:p>
        </p:txBody>
      </p:sp>
    </p:spTree>
    <p:extLst>
      <p:ext uri="{BB962C8B-B14F-4D97-AF65-F5344CB8AC3E}">
        <p14:creationId xmlns:p14="http://schemas.microsoft.com/office/powerpoint/2010/main" val="278529765"/>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28A3B-7DC1-0E41-97F2-82C50EE5D131}" type="slidenum">
              <a:rPr lang="en-US" smtClean="0"/>
              <a:t>‹#›</a:t>
            </a:fld>
            <a:endParaRPr lang="en-US" dirty="0"/>
          </a:p>
        </p:txBody>
      </p:sp>
    </p:spTree>
    <p:extLst>
      <p:ext uri="{BB962C8B-B14F-4D97-AF65-F5344CB8AC3E}">
        <p14:creationId xmlns:p14="http://schemas.microsoft.com/office/powerpoint/2010/main" val="3157839727"/>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A4A1D-1C27-0243-B6E7-72B2EB87473F}" type="slidenum">
              <a:rPr lang="en-US" smtClean="0"/>
              <a:t>‹#›</a:t>
            </a:fld>
            <a:endParaRPr lang="en-US" dirty="0"/>
          </a:p>
        </p:txBody>
      </p:sp>
    </p:spTree>
    <p:extLst>
      <p:ext uri="{BB962C8B-B14F-4D97-AF65-F5344CB8AC3E}">
        <p14:creationId xmlns:p14="http://schemas.microsoft.com/office/powerpoint/2010/main" val="134545694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mailto:tsagouri@noa.gr"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31A110-953C-2D43-A2F9-83BDBEFB1F13}"/>
              </a:ext>
            </a:extLst>
          </p:cNvPr>
          <p:cNvSpPr txBox="1"/>
          <p:nvPr/>
        </p:nvSpPr>
        <p:spPr>
          <a:xfrm>
            <a:off x="798489" y="681155"/>
            <a:ext cx="7547019" cy="2554545"/>
          </a:xfrm>
          <a:prstGeom prst="rect">
            <a:avLst/>
          </a:prstGeom>
          <a:noFill/>
        </p:spPr>
        <p:txBody>
          <a:bodyPr wrap="square" rtlCol="0">
            <a:spAutoFit/>
          </a:bodyPr>
          <a:lstStyle/>
          <a:p>
            <a:pPr algn="ctr"/>
            <a:r>
              <a:rPr lang="en-US" sz="4000" b="1" dirty="0"/>
              <a:t>Role of Coupling with </a:t>
            </a:r>
          </a:p>
          <a:p>
            <a:pPr algn="ctr"/>
            <a:r>
              <a:rPr lang="en-US" sz="4000" b="1" dirty="0"/>
              <a:t>Lower Atmosphere on Ionosphere/Thermosphere </a:t>
            </a:r>
          </a:p>
          <a:p>
            <a:pPr algn="ctr"/>
            <a:r>
              <a:rPr lang="en-US" sz="4000" b="1" dirty="0"/>
              <a:t>Model Performance</a:t>
            </a:r>
          </a:p>
        </p:txBody>
      </p:sp>
      <p:sp>
        <p:nvSpPr>
          <p:cNvPr id="3" name="Rectangle 2">
            <a:extLst>
              <a:ext uri="{FF2B5EF4-FFF2-40B4-BE49-F238E27FC236}">
                <a16:creationId xmlns:a16="http://schemas.microsoft.com/office/drawing/2014/main" id="{9D4F2F39-0F4F-051C-FC4E-569DB7A390E4}"/>
              </a:ext>
            </a:extLst>
          </p:cNvPr>
          <p:cNvSpPr/>
          <p:nvPr/>
        </p:nvSpPr>
        <p:spPr>
          <a:xfrm>
            <a:off x="520965" y="3525252"/>
            <a:ext cx="8102065" cy="3164969"/>
          </a:xfrm>
          <a:prstGeom prst="rect">
            <a:avLst/>
          </a:prstGeom>
        </p:spPr>
        <p:txBody>
          <a:bodyPr wrap="square">
            <a:spAutoFit/>
          </a:bodyPr>
          <a:lstStyle/>
          <a:p>
            <a:pPr algn="ctr"/>
            <a:r>
              <a:rPr lang="en-US" sz="2000" dirty="0"/>
              <a:t>J. S. Shim</a:t>
            </a:r>
            <a:r>
              <a:rPr lang="en-US" sz="2000" baseline="30000" dirty="0"/>
              <a:t>1</a:t>
            </a:r>
            <a:r>
              <a:rPr lang="en-US" sz="2000" dirty="0"/>
              <a:t>, I. Song</a:t>
            </a:r>
            <a:r>
              <a:rPr lang="en-US" sz="2000" baseline="30000" dirty="0"/>
              <a:t>1   </a:t>
            </a:r>
          </a:p>
          <a:p>
            <a:pPr algn="ctr"/>
            <a:r>
              <a:rPr lang="en-US" sz="2000" dirty="0"/>
              <a:t>Data Provider: I. Tsagouri</a:t>
            </a:r>
            <a:r>
              <a:rPr lang="en-US" sz="2000" baseline="30000" dirty="0"/>
              <a:t>2</a:t>
            </a:r>
            <a:r>
              <a:rPr lang="en-US" sz="2000" dirty="0"/>
              <a:t>, L. Goncharenko</a:t>
            </a:r>
            <a:r>
              <a:rPr lang="en-US" sz="2000" baseline="30000" dirty="0"/>
              <a:t>3</a:t>
            </a:r>
            <a:r>
              <a:rPr lang="en-US" sz="2000" dirty="0"/>
              <a:t>, A. J. Coster</a:t>
            </a:r>
            <a:r>
              <a:rPr lang="en-US" sz="2000" baseline="30000" dirty="0"/>
              <a:t>3</a:t>
            </a:r>
            <a:r>
              <a:rPr lang="en-US" sz="2000" dirty="0"/>
              <a:t> </a:t>
            </a:r>
          </a:p>
          <a:p>
            <a:pPr algn="ctr"/>
            <a:r>
              <a:rPr lang="en-US" sz="2000" dirty="0"/>
              <a:t>Modelers: M. Codrescu</a:t>
            </a:r>
            <a:r>
              <a:rPr lang="en-US" sz="2000" baseline="30000" dirty="0"/>
              <a:t>4</a:t>
            </a:r>
            <a:r>
              <a:rPr lang="en-US" sz="2000" dirty="0"/>
              <a:t>, M. Fedrizzi</a:t>
            </a:r>
            <a:r>
              <a:rPr lang="en-US" sz="2000" baseline="30000" dirty="0"/>
              <a:t>4</a:t>
            </a:r>
            <a:r>
              <a:rPr lang="en-US" sz="2000" dirty="0"/>
              <a:t>, T. J. Fuller-Rowell</a:t>
            </a:r>
            <a:r>
              <a:rPr lang="en-US" sz="2000" baseline="30000" dirty="0"/>
              <a:t>4</a:t>
            </a:r>
            <a:r>
              <a:rPr lang="en-US" sz="2000" dirty="0"/>
              <a:t>, J. McInerney</a:t>
            </a:r>
            <a:r>
              <a:rPr lang="en-US" sz="2000" baseline="30000" dirty="0"/>
              <a:t>5</a:t>
            </a:r>
            <a:r>
              <a:rPr lang="en-US" sz="2000" dirty="0"/>
              <a:t>, </a:t>
            </a:r>
          </a:p>
          <a:p>
            <a:pPr algn="ctr"/>
            <a:r>
              <a:rPr lang="en-US" sz="2000" dirty="0"/>
              <a:t>A. J. Ridley</a:t>
            </a:r>
            <a:r>
              <a:rPr lang="en-US" sz="2000" baseline="30000" dirty="0"/>
              <a:t>6</a:t>
            </a:r>
            <a:r>
              <a:rPr lang="en-US" sz="2000" dirty="0"/>
              <a:t>, S. C. Solomon</a:t>
            </a:r>
            <a:r>
              <a:rPr lang="en-US" sz="2000" baseline="30000" dirty="0"/>
              <a:t>5</a:t>
            </a:r>
            <a:r>
              <a:rPr lang="en-US" sz="2000" dirty="0"/>
              <a:t>, A. Vitt</a:t>
            </a:r>
            <a:r>
              <a:rPr lang="en-US" sz="2000" baseline="30000" dirty="0"/>
              <a:t>5</a:t>
            </a:r>
            <a:r>
              <a:rPr lang="en-US" sz="2000" dirty="0"/>
              <a:t> </a:t>
            </a:r>
            <a:endParaRPr lang="en-US" sz="2000" baseline="30000" dirty="0"/>
          </a:p>
          <a:p>
            <a:pPr algn="ctr"/>
            <a:r>
              <a:rPr lang="en-US" sz="2000" dirty="0"/>
              <a:t>CCMC Group</a:t>
            </a:r>
            <a:r>
              <a:rPr lang="en-US" sz="2000" baseline="30000" dirty="0"/>
              <a:t>6</a:t>
            </a:r>
          </a:p>
          <a:p>
            <a:pPr algn="ctr"/>
            <a:endParaRPr lang="en-US" sz="1600" baseline="30000" dirty="0"/>
          </a:p>
          <a:p>
            <a:pPr algn="ctr"/>
            <a:endParaRPr lang="en-US" sz="800" dirty="0"/>
          </a:p>
          <a:p>
            <a:pPr algn="ctr"/>
            <a:r>
              <a:rPr lang="en-US" sz="1500" dirty="0"/>
              <a:t>1. </a:t>
            </a:r>
            <a:r>
              <a:rPr lang="en-US" altLang="ko-KR" sz="1600" dirty="0"/>
              <a:t>Department of Atmospheric Sciences, </a:t>
            </a:r>
            <a:r>
              <a:rPr lang="en-US" sz="1500" dirty="0"/>
              <a:t>Yonsei Uni., Seoul, Korea,  2. National Observatory of Athens, </a:t>
            </a:r>
            <a:r>
              <a:rPr lang="en-US" sz="1500" dirty="0" err="1"/>
              <a:t>Penteli</a:t>
            </a:r>
            <a:r>
              <a:rPr lang="en-US" sz="1500" dirty="0"/>
              <a:t>, Greece, 3. Haystack Observatory, Westford, MA, USA, 4. NOAA SWPC, Boulder, CO, USA, 5. High Altitude Observatory, NCAR, Boulder, CO, USA, 6. Space Physics Research Laboratory, Univ. of Michigan, Ann Arbor, MI, USA, 6. NASA GSFC, Greenbelt, MD, USA</a:t>
            </a:r>
          </a:p>
          <a:p>
            <a:pPr algn="ctr"/>
            <a:endParaRPr lang="en-US" dirty="0"/>
          </a:p>
        </p:txBody>
      </p:sp>
      <p:pic>
        <p:nvPicPr>
          <p:cNvPr id="7" name="Picture 6">
            <a:extLst>
              <a:ext uri="{FF2B5EF4-FFF2-40B4-BE49-F238E27FC236}">
                <a16:creationId xmlns:a16="http://schemas.microsoft.com/office/drawing/2014/main" id="{021057D8-B083-410A-E413-1C3862B8B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 y="0"/>
            <a:ext cx="9144000" cy="428997"/>
          </a:xfrm>
          <a:prstGeom prst="rect">
            <a:avLst/>
          </a:prstGeom>
        </p:spPr>
      </p:pic>
    </p:spTree>
    <p:extLst>
      <p:ext uri="{BB962C8B-B14F-4D97-AF65-F5344CB8AC3E}">
        <p14:creationId xmlns:p14="http://schemas.microsoft.com/office/powerpoint/2010/main" val="396572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C11A4B-5082-B202-B02E-4B27E19297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75" t="-251" r="1775" b="44372"/>
          <a:stretch/>
        </p:blipFill>
        <p:spPr>
          <a:xfrm>
            <a:off x="4485138" y="868572"/>
            <a:ext cx="4823910" cy="3488400"/>
          </a:xfrm>
          <a:prstGeom prst="rect">
            <a:avLst/>
          </a:prstGeom>
        </p:spPr>
      </p:pic>
      <p:sp>
        <p:nvSpPr>
          <p:cNvPr id="65538" name="Rectangle 5"/>
          <p:cNvSpPr>
            <a:spLocks noChangeArrowheads="1"/>
          </p:cNvSpPr>
          <p:nvPr/>
        </p:nvSpPr>
        <p:spPr bwMode="auto">
          <a:xfrm>
            <a:off x="419100" y="1295400"/>
            <a:ext cx="8305800"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spcBef>
                <a:spcPct val="50000"/>
              </a:spcBef>
            </a:pPr>
            <a:endParaRPr lang="ko-KR" altLang="en-US" sz="1800">
              <a:latin typeface="Calibri" charset="0"/>
              <a:cs typeface="Calibri" charset="0"/>
            </a:endParaRPr>
          </a:p>
          <a:p>
            <a:pPr defTabSz="946150"/>
            <a:r>
              <a:rPr lang="en-US" altLang="ko-KR" sz="1800" dirty="0">
                <a:latin typeface="Calibri" charset="0"/>
                <a:cs typeface="Calibri" charset="0"/>
              </a:rPr>
              <a:t> </a:t>
            </a:r>
          </a:p>
          <a:p>
            <a:pPr defTabSz="946150"/>
            <a:endParaRPr lang="en-US" altLang="ko-KR" sz="1800" dirty="0"/>
          </a:p>
          <a:p>
            <a:pPr defTabSz="946150"/>
            <a:r>
              <a:rPr lang="en-US" altLang="ko-KR" sz="1800" dirty="0"/>
              <a:t>   </a:t>
            </a:r>
          </a:p>
          <a:p>
            <a:pPr defTabSz="946150"/>
            <a:endParaRPr lang="en-US" altLang="ko-KR" sz="1800" dirty="0"/>
          </a:p>
          <a:p>
            <a:pPr defTabSz="946150"/>
            <a:r>
              <a:rPr lang="en-US" altLang="ko-KR" sz="1800" dirty="0"/>
              <a:t>      </a:t>
            </a:r>
          </a:p>
          <a:p>
            <a:pPr defTabSz="946150"/>
            <a:endParaRPr lang="en-US" altLang="ko-KR" sz="1800" dirty="0"/>
          </a:p>
          <a:p>
            <a:pPr defTabSz="946150"/>
            <a:endParaRPr lang="en-US" altLang="ko-KR" sz="1800" dirty="0"/>
          </a:p>
          <a:p>
            <a:pPr defTabSz="946150"/>
            <a:r>
              <a:rPr lang="en-US" altLang="ko-KR" sz="1800" dirty="0"/>
              <a:t>                   </a:t>
            </a:r>
          </a:p>
          <a:p>
            <a:pPr defTabSz="946150"/>
            <a:endParaRPr lang="en-US" altLang="ko-KR" sz="1800" dirty="0"/>
          </a:p>
        </p:txBody>
      </p:sp>
      <p:sp>
        <p:nvSpPr>
          <p:cNvPr id="62467" name="Rectangle 3"/>
          <p:cNvSpPr>
            <a:spLocks noChangeArrowheads="1"/>
          </p:cNvSpPr>
          <p:nvPr/>
        </p:nvSpPr>
        <p:spPr bwMode="auto">
          <a:xfrm>
            <a:off x="762000" y="1126272"/>
            <a:ext cx="8153400"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Arial"/>
              <a:buChar char="•"/>
              <a:defRPr/>
            </a:pPr>
            <a:endParaRPr lang="en-US" sz="2000" dirty="0">
              <a:latin typeface="Calibri" charset="0"/>
              <a:cs typeface="Calibri" charset="0"/>
            </a:endParaRPr>
          </a:p>
          <a:p>
            <a:pPr marL="342900" indent="-342900">
              <a:buFont typeface="Arial"/>
              <a:buChar char="•"/>
              <a:defRPr/>
            </a:pPr>
            <a:endParaRPr lang="en-US" sz="2000" dirty="0">
              <a:latin typeface="Calibri" charset="0"/>
              <a:cs typeface="Calibri" charset="0"/>
            </a:endParaRPr>
          </a:p>
          <a:p>
            <a:pPr>
              <a:buFont typeface="Arial" charset="0"/>
              <a:buChar char="•"/>
              <a:defRPr/>
            </a:pPr>
            <a:endParaRPr lang="en-US" sz="2000"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r>
              <a:rPr lang="en-US" dirty="0">
                <a:latin typeface="Calibri" charset="0"/>
                <a:cs typeface="Calibri" charset="0"/>
              </a:rPr>
              <a:t> </a:t>
            </a:r>
          </a:p>
        </p:txBody>
      </p:sp>
      <p:sp>
        <p:nvSpPr>
          <p:cNvPr id="2" name="Slide Number Placeholder 1">
            <a:extLst>
              <a:ext uri="{FF2B5EF4-FFF2-40B4-BE49-F238E27FC236}">
                <a16:creationId xmlns:a16="http://schemas.microsoft.com/office/drawing/2014/main" id="{FA71C844-1D6B-E54D-B8A8-9E7036766E43}"/>
              </a:ext>
            </a:extLst>
          </p:cNvPr>
          <p:cNvSpPr>
            <a:spLocks noGrp="1"/>
          </p:cNvSpPr>
          <p:nvPr>
            <p:ph type="sldNum" sz="quarter" idx="10"/>
          </p:nvPr>
        </p:nvSpPr>
        <p:spPr/>
        <p:txBody>
          <a:bodyPr/>
          <a:lstStyle/>
          <a:p>
            <a:pPr>
              <a:defRPr/>
            </a:pPr>
            <a:fld id="{D234F389-EEB9-FA48-8DBC-38B098650BB8}" type="slidenum">
              <a:rPr lang="en-US" smtClean="0"/>
              <a:pPr>
                <a:defRPr/>
              </a:pPr>
              <a:t>10</a:t>
            </a:fld>
            <a:endParaRPr lang="en-US" dirty="0"/>
          </a:p>
        </p:txBody>
      </p:sp>
      <p:sp>
        <p:nvSpPr>
          <p:cNvPr id="6" name="Title 1">
            <a:extLst>
              <a:ext uri="{FF2B5EF4-FFF2-40B4-BE49-F238E27FC236}">
                <a16:creationId xmlns:a16="http://schemas.microsoft.com/office/drawing/2014/main" id="{F5B616D6-047E-2344-8EB2-B77BD390D1C6}"/>
              </a:ext>
            </a:extLst>
          </p:cNvPr>
          <p:cNvSpPr>
            <a:spLocks noGrp="1"/>
          </p:cNvSpPr>
          <p:nvPr>
            <p:ph type="title"/>
          </p:nvPr>
        </p:nvSpPr>
        <p:spPr>
          <a:xfrm>
            <a:off x="902184" y="180321"/>
            <a:ext cx="7772400" cy="590120"/>
          </a:xfrm>
        </p:spPr>
        <p:txBody>
          <a:bodyPr>
            <a:noAutofit/>
          </a:bodyPr>
          <a:lstStyle/>
          <a:p>
            <a:r>
              <a:rPr lang="en-US" sz="3300" dirty="0"/>
              <a:t>Effects of Tides on TEC: CTIPE</a:t>
            </a:r>
            <a:endParaRPr lang="en-US" altLang="ko-KR" sz="3300" dirty="0"/>
          </a:p>
        </p:txBody>
      </p:sp>
      <p:pic>
        <p:nvPicPr>
          <p:cNvPr id="17" name="Picture 16">
            <a:extLst>
              <a:ext uri="{FF2B5EF4-FFF2-40B4-BE49-F238E27FC236}">
                <a16:creationId xmlns:a16="http://schemas.microsoft.com/office/drawing/2014/main" id="{87AAA604-66D3-7846-80EF-74880CF36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966" y="949405"/>
            <a:ext cx="4445000" cy="3340100"/>
          </a:xfrm>
          <a:prstGeom prst="rect">
            <a:avLst/>
          </a:prstGeom>
        </p:spPr>
      </p:pic>
      <p:sp>
        <p:nvSpPr>
          <p:cNvPr id="20" name="TextBox 19">
            <a:extLst>
              <a:ext uri="{FF2B5EF4-FFF2-40B4-BE49-F238E27FC236}">
                <a16:creationId xmlns:a16="http://schemas.microsoft.com/office/drawing/2014/main" id="{FEC51F60-BAFA-E155-BDC1-FA481E7E283D}"/>
              </a:ext>
            </a:extLst>
          </p:cNvPr>
          <p:cNvSpPr txBox="1"/>
          <p:nvPr/>
        </p:nvSpPr>
        <p:spPr>
          <a:xfrm>
            <a:off x="562485" y="4692253"/>
            <a:ext cx="6106741" cy="1846659"/>
          </a:xfrm>
          <a:prstGeom prst="rect">
            <a:avLst/>
          </a:prstGeom>
          <a:noFill/>
        </p:spPr>
        <p:txBody>
          <a:bodyPr wrap="square" rtlCol="0">
            <a:spAutoFit/>
          </a:bodyPr>
          <a:lstStyle/>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11_CTIPE /12_CTIPE show the same tendency to underestimate/overestimate</a:t>
            </a:r>
            <a:r>
              <a:rPr lang="ko-KR" altLang="en-US" dirty="0"/>
              <a:t> </a:t>
            </a:r>
            <a:r>
              <a:rPr lang="en-US" altLang="ko-KR" dirty="0"/>
              <a:t>TEC </a:t>
            </a:r>
            <a:r>
              <a:rPr lang="en-US" dirty="0"/>
              <a:t>as foF2 prediction</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12_CTIPE predicts better TEC peak during the storm than 11_CTIPE</a:t>
            </a:r>
          </a:p>
          <a:p>
            <a:endParaRPr lang="en-US" sz="800" dirty="0"/>
          </a:p>
          <a:p>
            <a:endParaRPr lang="en-US" dirty="0"/>
          </a:p>
        </p:txBody>
      </p:sp>
      <p:grpSp>
        <p:nvGrpSpPr>
          <p:cNvPr id="21" name="Group 20">
            <a:extLst>
              <a:ext uri="{FF2B5EF4-FFF2-40B4-BE49-F238E27FC236}">
                <a16:creationId xmlns:a16="http://schemas.microsoft.com/office/drawing/2014/main" id="{15F52A4A-F3EC-4241-62B7-2599B099B7D1}"/>
              </a:ext>
            </a:extLst>
          </p:cNvPr>
          <p:cNvGrpSpPr/>
          <p:nvPr/>
        </p:nvGrpSpPr>
        <p:grpSpPr>
          <a:xfrm>
            <a:off x="6719542" y="4613987"/>
            <a:ext cx="1955042" cy="1815882"/>
            <a:chOff x="6914014" y="4617328"/>
            <a:chExt cx="1955042" cy="1815882"/>
          </a:xfrm>
        </p:grpSpPr>
        <p:sp>
          <p:nvSpPr>
            <p:cNvPr id="22" name="Rectangle 21">
              <a:extLst>
                <a:ext uri="{FF2B5EF4-FFF2-40B4-BE49-F238E27FC236}">
                  <a16:creationId xmlns:a16="http://schemas.microsoft.com/office/drawing/2014/main" id="{198315DC-2455-2D02-3B22-8F57B138C109}"/>
                </a:ext>
              </a:extLst>
            </p:cNvPr>
            <p:cNvSpPr/>
            <p:nvPr/>
          </p:nvSpPr>
          <p:spPr>
            <a:xfrm>
              <a:off x="6914014" y="4617328"/>
              <a:ext cx="1955042" cy="1815882"/>
            </a:xfrm>
            <a:prstGeom prst="rect">
              <a:avLst/>
            </a:prstGeom>
            <a:ln>
              <a:solidFill>
                <a:schemeClr val="dk1"/>
              </a:solidFill>
            </a:ln>
          </p:spPr>
          <p:txBody>
            <a:bodyPr wrap="square">
              <a:spAutoFit/>
            </a:bodyPr>
            <a:lstStyle/>
            <a:p>
              <a:r>
                <a:rPr lang="en-US" sz="1400" dirty="0"/>
                <a:t>             storm time   </a:t>
              </a:r>
            </a:p>
            <a:p>
              <a:r>
                <a:rPr lang="en-US" sz="1400" dirty="0"/>
                <a:t>             GPS TEC </a:t>
              </a:r>
            </a:p>
            <a:p>
              <a:r>
                <a:rPr lang="en-US" sz="1400" dirty="0"/>
                <a:t>             GPS 30-day </a:t>
              </a:r>
            </a:p>
            <a:p>
              <a:r>
                <a:rPr lang="en-US" sz="1400" dirty="0"/>
                <a:t>             median </a:t>
              </a:r>
            </a:p>
            <a:p>
              <a:r>
                <a:rPr lang="en-US" sz="1400" dirty="0">
                  <a:solidFill>
                    <a:srgbClr val="C00000"/>
                  </a:solidFill>
                </a:rPr>
                <a:t>             modeled </a:t>
              </a:r>
            </a:p>
            <a:p>
              <a:r>
                <a:rPr lang="en-US" sz="1400" dirty="0">
                  <a:solidFill>
                    <a:srgbClr val="C00000"/>
                  </a:solidFill>
                </a:rPr>
                <a:t>             storm time TEC </a:t>
              </a:r>
            </a:p>
            <a:p>
              <a:r>
                <a:rPr lang="en-US" sz="1400" dirty="0">
                  <a:solidFill>
                    <a:srgbClr val="0070C0"/>
                  </a:solidFill>
                </a:rPr>
                <a:t>             modeled </a:t>
              </a:r>
            </a:p>
            <a:p>
              <a:r>
                <a:rPr lang="en-US" sz="1400" dirty="0">
                  <a:solidFill>
                    <a:srgbClr val="0070C0"/>
                  </a:solidFill>
                </a:rPr>
                <a:t>            30-day median</a:t>
              </a:r>
              <a:endParaRPr lang="en-US" sz="1400" dirty="0"/>
            </a:p>
          </p:txBody>
        </p:sp>
        <p:grpSp>
          <p:nvGrpSpPr>
            <p:cNvPr id="23" name="Group 22">
              <a:extLst>
                <a:ext uri="{FF2B5EF4-FFF2-40B4-BE49-F238E27FC236}">
                  <a16:creationId xmlns:a16="http://schemas.microsoft.com/office/drawing/2014/main" id="{F9032582-E500-1839-CCF1-F77CA3847189}"/>
                </a:ext>
              </a:extLst>
            </p:cNvPr>
            <p:cNvGrpSpPr/>
            <p:nvPr/>
          </p:nvGrpSpPr>
          <p:grpSpPr>
            <a:xfrm>
              <a:off x="7055894" y="4790946"/>
              <a:ext cx="409431" cy="1301087"/>
              <a:chOff x="7055894" y="4631996"/>
              <a:chExt cx="409431" cy="1301087"/>
            </a:xfrm>
          </p:grpSpPr>
          <p:cxnSp>
            <p:nvCxnSpPr>
              <p:cNvPr id="24" name="Straight Connector 23">
                <a:extLst>
                  <a:ext uri="{FF2B5EF4-FFF2-40B4-BE49-F238E27FC236}">
                    <a16:creationId xmlns:a16="http://schemas.microsoft.com/office/drawing/2014/main" id="{9024DC1C-0786-080E-A959-D93DC8566C36}"/>
                  </a:ext>
                </a:extLst>
              </p:cNvPr>
              <p:cNvCxnSpPr>
                <a:cxnSpLocks/>
              </p:cNvCxnSpPr>
              <p:nvPr/>
            </p:nvCxnSpPr>
            <p:spPr>
              <a:xfrm>
                <a:off x="7055894" y="4631996"/>
                <a:ext cx="409431" cy="0"/>
              </a:xfrm>
              <a:prstGeom prst="line">
                <a:avLst/>
              </a:prstGeom>
              <a:ln/>
              <a:effectLst>
                <a:outerShdw blurRad="40000" dist="20000" sx="1000" sy="1000" rotWithShape="0">
                  <a:srgbClr val="000000"/>
                </a:outerShdw>
              </a:effectLst>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80B2F30B-6D31-C1A8-3817-25CB4DCA5F5C}"/>
                  </a:ext>
                </a:extLst>
              </p:cNvPr>
              <p:cNvCxnSpPr>
                <a:cxnSpLocks/>
              </p:cNvCxnSpPr>
              <p:nvPr/>
            </p:nvCxnSpPr>
            <p:spPr>
              <a:xfrm>
                <a:off x="7055894" y="5030056"/>
                <a:ext cx="409431" cy="0"/>
              </a:xfrm>
              <a:prstGeom prst="line">
                <a:avLst/>
              </a:prstGeom>
              <a:ln w="31750">
                <a:solidFill>
                  <a:schemeClr val="tx1"/>
                </a:solidFill>
                <a:prstDash val="sysDot"/>
              </a:ln>
              <a:effectLst>
                <a:outerShdw blurRad="40000" dist="20000" sx="1000" sy="1000" rotWithShape="0">
                  <a:srgbClr val="000000"/>
                </a:outerShdw>
              </a:effectLst>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463F516E-305F-34A1-550D-3A6A5D41138F}"/>
                  </a:ext>
                </a:extLst>
              </p:cNvPr>
              <p:cNvCxnSpPr>
                <a:cxnSpLocks/>
              </p:cNvCxnSpPr>
              <p:nvPr/>
            </p:nvCxnSpPr>
            <p:spPr>
              <a:xfrm>
                <a:off x="7055894" y="5496354"/>
                <a:ext cx="409431" cy="0"/>
              </a:xfrm>
              <a:prstGeom prst="line">
                <a:avLst/>
              </a:prstGeom>
              <a:ln>
                <a:solidFill>
                  <a:srgbClr val="FF0000"/>
                </a:solidFill>
              </a:ln>
              <a:effectLst>
                <a:outerShdw blurRad="40000" dist="20000" sx="1000" sy="1000" rotWithShape="0">
                  <a:srgbClr val="000000"/>
                </a:outerShdw>
              </a:effectLst>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D61D509A-1886-504F-3FC2-BECC298CACC1}"/>
                  </a:ext>
                </a:extLst>
              </p:cNvPr>
              <p:cNvCxnSpPr>
                <a:cxnSpLocks/>
              </p:cNvCxnSpPr>
              <p:nvPr/>
            </p:nvCxnSpPr>
            <p:spPr>
              <a:xfrm>
                <a:off x="7055894" y="5933083"/>
                <a:ext cx="409431" cy="0"/>
              </a:xfrm>
              <a:prstGeom prst="line">
                <a:avLst/>
              </a:prstGeom>
              <a:ln>
                <a:solidFill>
                  <a:srgbClr val="0432FF"/>
                </a:solidFill>
              </a:ln>
              <a:effectLst>
                <a:outerShdw blurRad="40000" dist="20000" sx="1000" sy="1000" rotWithShape="0">
                  <a:srgbClr val="000000"/>
                </a:outerShdw>
              </a:effectLst>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248801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4C39B5-FA29-67F9-4DE0-DE632D0A13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4120"/>
          <a:stretch/>
        </p:blipFill>
        <p:spPr>
          <a:xfrm>
            <a:off x="91141" y="1118252"/>
            <a:ext cx="4874559" cy="3525028"/>
          </a:xfrm>
          <a:prstGeom prst="rect">
            <a:avLst/>
          </a:prstGeom>
        </p:spPr>
      </p:pic>
      <p:sp>
        <p:nvSpPr>
          <p:cNvPr id="65538" name="Rectangle 5"/>
          <p:cNvSpPr>
            <a:spLocks noChangeArrowheads="1"/>
          </p:cNvSpPr>
          <p:nvPr/>
        </p:nvSpPr>
        <p:spPr bwMode="auto">
          <a:xfrm>
            <a:off x="419100" y="1295400"/>
            <a:ext cx="8305800"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spcBef>
                <a:spcPct val="50000"/>
              </a:spcBef>
            </a:pPr>
            <a:endParaRPr lang="ko-KR" altLang="en-US" sz="1800">
              <a:latin typeface="Calibri" charset="0"/>
              <a:cs typeface="Calibri" charset="0"/>
            </a:endParaRPr>
          </a:p>
          <a:p>
            <a:pPr defTabSz="946150"/>
            <a:r>
              <a:rPr lang="en-US" altLang="ko-KR" sz="1800" dirty="0">
                <a:latin typeface="Calibri" charset="0"/>
                <a:cs typeface="Calibri" charset="0"/>
              </a:rPr>
              <a:t> </a:t>
            </a:r>
          </a:p>
          <a:p>
            <a:pPr defTabSz="946150"/>
            <a:endParaRPr lang="en-US" altLang="ko-KR" sz="1800" dirty="0"/>
          </a:p>
          <a:p>
            <a:pPr defTabSz="946150"/>
            <a:r>
              <a:rPr lang="en-US" altLang="ko-KR" sz="1800" dirty="0"/>
              <a:t>   </a:t>
            </a:r>
          </a:p>
          <a:p>
            <a:pPr defTabSz="946150"/>
            <a:endParaRPr lang="en-US" altLang="ko-KR" sz="1800" dirty="0"/>
          </a:p>
          <a:p>
            <a:pPr defTabSz="946150"/>
            <a:r>
              <a:rPr lang="en-US" altLang="ko-KR" sz="1800" dirty="0"/>
              <a:t>      </a:t>
            </a:r>
          </a:p>
          <a:p>
            <a:pPr defTabSz="946150"/>
            <a:endParaRPr lang="en-US" altLang="ko-KR" sz="1800" dirty="0"/>
          </a:p>
          <a:p>
            <a:pPr defTabSz="946150"/>
            <a:endParaRPr lang="en-US" altLang="ko-KR" sz="1800" dirty="0"/>
          </a:p>
          <a:p>
            <a:pPr defTabSz="946150"/>
            <a:r>
              <a:rPr lang="en-US" altLang="ko-KR" sz="1800" dirty="0"/>
              <a:t>                   </a:t>
            </a:r>
          </a:p>
          <a:p>
            <a:pPr defTabSz="946150"/>
            <a:endParaRPr lang="en-US" altLang="ko-KR" sz="1800" dirty="0"/>
          </a:p>
        </p:txBody>
      </p:sp>
      <p:sp>
        <p:nvSpPr>
          <p:cNvPr id="62467" name="Rectangle 3"/>
          <p:cNvSpPr>
            <a:spLocks noChangeArrowheads="1"/>
          </p:cNvSpPr>
          <p:nvPr/>
        </p:nvSpPr>
        <p:spPr bwMode="auto">
          <a:xfrm>
            <a:off x="762000" y="1371600"/>
            <a:ext cx="8153400"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Arial"/>
              <a:buChar char="•"/>
              <a:defRPr/>
            </a:pPr>
            <a:endParaRPr lang="en-US" sz="2000" dirty="0">
              <a:latin typeface="Calibri" charset="0"/>
              <a:cs typeface="Calibri" charset="0"/>
            </a:endParaRPr>
          </a:p>
          <a:p>
            <a:pPr marL="342900" indent="-342900">
              <a:buFont typeface="Arial"/>
              <a:buChar char="•"/>
              <a:defRPr/>
            </a:pPr>
            <a:endParaRPr lang="en-US" sz="2000" dirty="0">
              <a:latin typeface="Calibri" charset="0"/>
              <a:cs typeface="Calibri" charset="0"/>
            </a:endParaRPr>
          </a:p>
          <a:p>
            <a:pPr>
              <a:buFont typeface="Arial" charset="0"/>
              <a:buChar char="•"/>
              <a:defRPr/>
            </a:pPr>
            <a:endParaRPr lang="en-US" sz="2000"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r>
              <a:rPr lang="en-US" dirty="0">
                <a:latin typeface="Calibri" charset="0"/>
                <a:cs typeface="Calibri" charset="0"/>
              </a:rPr>
              <a:t> </a:t>
            </a:r>
          </a:p>
        </p:txBody>
      </p:sp>
      <p:sp>
        <p:nvSpPr>
          <p:cNvPr id="2" name="Slide Number Placeholder 1">
            <a:extLst>
              <a:ext uri="{FF2B5EF4-FFF2-40B4-BE49-F238E27FC236}">
                <a16:creationId xmlns:a16="http://schemas.microsoft.com/office/drawing/2014/main" id="{FA71C844-1D6B-E54D-B8A8-9E7036766E43}"/>
              </a:ext>
            </a:extLst>
          </p:cNvPr>
          <p:cNvSpPr>
            <a:spLocks noGrp="1"/>
          </p:cNvSpPr>
          <p:nvPr>
            <p:ph type="sldNum" sz="quarter" idx="10"/>
          </p:nvPr>
        </p:nvSpPr>
        <p:spPr/>
        <p:txBody>
          <a:bodyPr/>
          <a:lstStyle/>
          <a:p>
            <a:pPr>
              <a:defRPr/>
            </a:pPr>
            <a:fld id="{D234F389-EEB9-FA48-8DBC-38B098650BB8}" type="slidenum">
              <a:rPr lang="en-US" smtClean="0"/>
              <a:pPr>
                <a:defRPr/>
              </a:pPr>
              <a:t>11</a:t>
            </a:fld>
            <a:endParaRPr lang="en-US" dirty="0"/>
          </a:p>
        </p:txBody>
      </p:sp>
      <p:sp>
        <p:nvSpPr>
          <p:cNvPr id="6" name="Title 1">
            <a:extLst>
              <a:ext uri="{FF2B5EF4-FFF2-40B4-BE49-F238E27FC236}">
                <a16:creationId xmlns:a16="http://schemas.microsoft.com/office/drawing/2014/main" id="{F5B616D6-047E-2344-8EB2-B77BD390D1C6}"/>
              </a:ext>
            </a:extLst>
          </p:cNvPr>
          <p:cNvSpPr>
            <a:spLocks noGrp="1"/>
          </p:cNvSpPr>
          <p:nvPr>
            <p:ph type="title"/>
          </p:nvPr>
        </p:nvSpPr>
        <p:spPr>
          <a:xfrm>
            <a:off x="902184" y="180321"/>
            <a:ext cx="7772400" cy="590120"/>
          </a:xfrm>
        </p:spPr>
        <p:txBody>
          <a:bodyPr>
            <a:noAutofit/>
          </a:bodyPr>
          <a:lstStyle/>
          <a:p>
            <a:r>
              <a:rPr lang="en-US" altLang="ko-KR" sz="3300" dirty="0"/>
              <a:t>12_TIEGCM vs 4_WACCMX: foF2</a:t>
            </a:r>
          </a:p>
        </p:txBody>
      </p:sp>
      <p:sp>
        <p:nvSpPr>
          <p:cNvPr id="15" name="TextBox 14">
            <a:extLst>
              <a:ext uri="{FF2B5EF4-FFF2-40B4-BE49-F238E27FC236}">
                <a16:creationId xmlns:a16="http://schemas.microsoft.com/office/drawing/2014/main" id="{307A678E-1681-E24A-8399-303E96FFE3B3}"/>
              </a:ext>
            </a:extLst>
          </p:cNvPr>
          <p:cNvSpPr txBox="1"/>
          <p:nvPr/>
        </p:nvSpPr>
        <p:spPr>
          <a:xfrm>
            <a:off x="573829" y="4611231"/>
            <a:ext cx="8419700" cy="1723549"/>
          </a:xfrm>
          <a:prstGeom prst="rect">
            <a:avLst/>
          </a:prstGeom>
          <a:noFill/>
        </p:spPr>
        <p:txBody>
          <a:bodyPr wrap="square" rtlCol="0">
            <a:spAutoFit/>
          </a:bodyPr>
          <a:lstStyle/>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12_TIEGCM and 4_WACCMX produce similar foF2 changes during the storm.</a:t>
            </a:r>
          </a:p>
          <a:p>
            <a:endParaRPr lang="en-US" sz="800" dirty="0"/>
          </a:p>
          <a:p>
            <a:pPr marL="285750" indent="-285750">
              <a:buFont typeface="Arial" panose="020B0604020202020204" pitchFamily="34" charset="0"/>
              <a:buChar char="•"/>
            </a:pPr>
            <a:r>
              <a:rPr lang="en-US" dirty="0"/>
              <a:t>4_WACCMX </a:t>
            </a:r>
          </a:p>
          <a:p>
            <a:pPr marL="742950" lvl="1" indent="-285750">
              <a:buFont typeface="Courier New" panose="02070309020205020404" pitchFamily="49" charset="0"/>
              <a:buChar char="o"/>
            </a:pPr>
            <a:r>
              <a:rPr lang="en-US" dirty="0"/>
              <a:t>produces better quiet time foF2 than 12_TIEGCM does.</a:t>
            </a:r>
          </a:p>
          <a:p>
            <a:pPr marL="742950" lvl="1" indent="-285750">
              <a:buFont typeface="Courier New" panose="02070309020205020404" pitchFamily="49" charset="0"/>
              <a:buChar char="o"/>
            </a:pPr>
            <a:r>
              <a:rPr lang="en-US" dirty="0"/>
              <a:t>predicts well foF2 decrease in North America region on </a:t>
            </a:r>
            <a:r>
              <a:rPr lang="en-US" dirty="0" err="1"/>
              <a:t>doy</a:t>
            </a:r>
            <a:r>
              <a:rPr lang="en-US" dirty="0"/>
              <a:t> 076</a:t>
            </a:r>
          </a:p>
          <a:p>
            <a:pPr marL="742950" lvl="1" indent="-285750">
              <a:buFont typeface="Courier New" panose="02070309020205020404" pitchFamily="49" charset="0"/>
              <a:buChar char="o"/>
            </a:pPr>
            <a:r>
              <a:rPr lang="en-US" dirty="0"/>
              <a:t>captures increase in foF2 at Idaho National Lab around ~10-11UT (~2-3 LT)   </a:t>
            </a:r>
          </a:p>
        </p:txBody>
      </p:sp>
      <p:pic>
        <p:nvPicPr>
          <p:cNvPr id="4" name="Picture 3">
            <a:extLst>
              <a:ext uri="{FF2B5EF4-FFF2-40B4-BE49-F238E27FC236}">
                <a16:creationId xmlns:a16="http://schemas.microsoft.com/office/drawing/2014/main" id="{32646351-6F52-150D-672B-1EF09F1FCA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5926"/>
          <a:stretch/>
        </p:blipFill>
        <p:spPr>
          <a:xfrm>
            <a:off x="4559300" y="1118251"/>
            <a:ext cx="4773057" cy="3340100"/>
          </a:xfrm>
          <a:prstGeom prst="rect">
            <a:avLst/>
          </a:prstGeom>
        </p:spPr>
      </p:pic>
    </p:spTree>
    <p:extLst>
      <p:ext uri="{BB962C8B-B14F-4D97-AF65-F5344CB8AC3E}">
        <p14:creationId xmlns:p14="http://schemas.microsoft.com/office/powerpoint/2010/main" val="266559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E2179E-E209-47D7-F7CB-CE8B6AB9D9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921"/>
          <a:stretch/>
        </p:blipFill>
        <p:spPr>
          <a:xfrm>
            <a:off x="4558146" y="929900"/>
            <a:ext cx="4833988" cy="3383004"/>
          </a:xfrm>
          <a:prstGeom prst="rect">
            <a:avLst/>
          </a:prstGeom>
        </p:spPr>
      </p:pic>
      <p:sp>
        <p:nvSpPr>
          <p:cNvPr id="65538" name="Rectangle 5"/>
          <p:cNvSpPr>
            <a:spLocks noChangeArrowheads="1"/>
          </p:cNvSpPr>
          <p:nvPr/>
        </p:nvSpPr>
        <p:spPr bwMode="auto">
          <a:xfrm>
            <a:off x="419100" y="1295400"/>
            <a:ext cx="8305800"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spcBef>
                <a:spcPct val="50000"/>
              </a:spcBef>
            </a:pPr>
            <a:endParaRPr lang="ko-KR" altLang="en-US" sz="1800">
              <a:latin typeface="Calibri" charset="0"/>
              <a:cs typeface="Calibri" charset="0"/>
            </a:endParaRPr>
          </a:p>
          <a:p>
            <a:pPr defTabSz="946150"/>
            <a:r>
              <a:rPr lang="en-US" altLang="ko-KR" sz="1800" dirty="0">
                <a:latin typeface="Calibri" charset="0"/>
                <a:cs typeface="Calibri" charset="0"/>
              </a:rPr>
              <a:t> </a:t>
            </a:r>
          </a:p>
          <a:p>
            <a:pPr defTabSz="946150"/>
            <a:endParaRPr lang="en-US" altLang="ko-KR" sz="1800" dirty="0"/>
          </a:p>
          <a:p>
            <a:pPr defTabSz="946150"/>
            <a:r>
              <a:rPr lang="en-US" altLang="ko-KR" sz="1800" dirty="0"/>
              <a:t>   </a:t>
            </a:r>
          </a:p>
          <a:p>
            <a:pPr defTabSz="946150"/>
            <a:endParaRPr lang="en-US" altLang="ko-KR" sz="1800" dirty="0"/>
          </a:p>
          <a:p>
            <a:pPr defTabSz="946150"/>
            <a:r>
              <a:rPr lang="en-US" altLang="ko-KR" sz="1800" dirty="0"/>
              <a:t>      </a:t>
            </a:r>
          </a:p>
          <a:p>
            <a:pPr defTabSz="946150"/>
            <a:endParaRPr lang="en-US" altLang="ko-KR" sz="1800" dirty="0"/>
          </a:p>
          <a:p>
            <a:pPr defTabSz="946150"/>
            <a:endParaRPr lang="en-US" altLang="ko-KR" sz="1800" dirty="0"/>
          </a:p>
          <a:p>
            <a:pPr defTabSz="946150"/>
            <a:r>
              <a:rPr lang="en-US" altLang="ko-KR" sz="1800" dirty="0"/>
              <a:t>                   </a:t>
            </a:r>
          </a:p>
          <a:p>
            <a:pPr defTabSz="946150"/>
            <a:endParaRPr lang="en-US" altLang="ko-KR" sz="1800" dirty="0"/>
          </a:p>
        </p:txBody>
      </p:sp>
      <p:sp>
        <p:nvSpPr>
          <p:cNvPr id="62467" name="Rectangle 3"/>
          <p:cNvSpPr>
            <a:spLocks noChangeArrowheads="1"/>
          </p:cNvSpPr>
          <p:nvPr/>
        </p:nvSpPr>
        <p:spPr bwMode="auto">
          <a:xfrm>
            <a:off x="762000" y="1371600"/>
            <a:ext cx="8153400"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Arial"/>
              <a:buChar char="•"/>
              <a:defRPr/>
            </a:pPr>
            <a:endParaRPr lang="en-US" sz="2000" dirty="0">
              <a:latin typeface="Calibri" charset="0"/>
              <a:cs typeface="Calibri" charset="0"/>
            </a:endParaRPr>
          </a:p>
          <a:p>
            <a:pPr marL="342900" indent="-342900">
              <a:buFont typeface="Arial"/>
              <a:buChar char="•"/>
              <a:defRPr/>
            </a:pPr>
            <a:endParaRPr lang="en-US" sz="2000" dirty="0">
              <a:latin typeface="Calibri" charset="0"/>
              <a:cs typeface="Calibri" charset="0"/>
            </a:endParaRPr>
          </a:p>
          <a:p>
            <a:pPr>
              <a:buFont typeface="Arial" charset="0"/>
              <a:buChar char="•"/>
              <a:defRPr/>
            </a:pPr>
            <a:endParaRPr lang="en-US" sz="2000"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r>
              <a:rPr lang="en-US" dirty="0">
                <a:latin typeface="Calibri" charset="0"/>
                <a:cs typeface="Calibri" charset="0"/>
              </a:rPr>
              <a:t> </a:t>
            </a:r>
          </a:p>
        </p:txBody>
      </p:sp>
      <p:sp>
        <p:nvSpPr>
          <p:cNvPr id="2" name="Slide Number Placeholder 1">
            <a:extLst>
              <a:ext uri="{FF2B5EF4-FFF2-40B4-BE49-F238E27FC236}">
                <a16:creationId xmlns:a16="http://schemas.microsoft.com/office/drawing/2014/main" id="{FA71C844-1D6B-E54D-B8A8-9E7036766E43}"/>
              </a:ext>
            </a:extLst>
          </p:cNvPr>
          <p:cNvSpPr>
            <a:spLocks noGrp="1"/>
          </p:cNvSpPr>
          <p:nvPr>
            <p:ph type="sldNum" sz="quarter" idx="10"/>
          </p:nvPr>
        </p:nvSpPr>
        <p:spPr/>
        <p:txBody>
          <a:bodyPr/>
          <a:lstStyle/>
          <a:p>
            <a:pPr>
              <a:defRPr/>
            </a:pPr>
            <a:fld id="{D234F389-EEB9-FA48-8DBC-38B098650BB8}" type="slidenum">
              <a:rPr lang="en-US" smtClean="0"/>
              <a:pPr>
                <a:defRPr/>
              </a:pPr>
              <a:t>12</a:t>
            </a:fld>
            <a:endParaRPr lang="en-US" dirty="0"/>
          </a:p>
        </p:txBody>
      </p:sp>
      <p:sp>
        <p:nvSpPr>
          <p:cNvPr id="6" name="Title 1">
            <a:extLst>
              <a:ext uri="{FF2B5EF4-FFF2-40B4-BE49-F238E27FC236}">
                <a16:creationId xmlns:a16="http://schemas.microsoft.com/office/drawing/2014/main" id="{F5B616D6-047E-2344-8EB2-B77BD390D1C6}"/>
              </a:ext>
            </a:extLst>
          </p:cNvPr>
          <p:cNvSpPr>
            <a:spLocks noGrp="1"/>
          </p:cNvSpPr>
          <p:nvPr>
            <p:ph type="title"/>
          </p:nvPr>
        </p:nvSpPr>
        <p:spPr>
          <a:xfrm>
            <a:off x="902184" y="180321"/>
            <a:ext cx="7772400" cy="590120"/>
          </a:xfrm>
        </p:spPr>
        <p:txBody>
          <a:bodyPr>
            <a:noAutofit/>
          </a:bodyPr>
          <a:lstStyle/>
          <a:p>
            <a:r>
              <a:rPr lang="en-US" altLang="ko-KR" sz="3300" dirty="0"/>
              <a:t>12_TIEGCM vs 4_WACCMX: TEC</a:t>
            </a:r>
          </a:p>
        </p:txBody>
      </p:sp>
      <p:pic>
        <p:nvPicPr>
          <p:cNvPr id="9" name="Picture 8">
            <a:extLst>
              <a:ext uri="{FF2B5EF4-FFF2-40B4-BE49-F238E27FC236}">
                <a16:creationId xmlns:a16="http://schemas.microsoft.com/office/drawing/2014/main" id="{428C6BAE-23BA-994A-BE1B-416AF8DA51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454" y="986658"/>
            <a:ext cx="4445000" cy="3340100"/>
          </a:xfrm>
          <a:prstGeom prst="rect">
            <a:avLst/>
          </a:prstGeom>
        </p:spPr>
      </p:pic>
      <p:sp>
        <p:nvSpPr>
          <p:cNvPr id="15" name="TextBox 14">
            <a:extLst>
              <a:ext uri="{FF2B5EF4-FFF2-40B4-BE49-F238E27FC236}">
                <a16:creationId xmlns:a16="http://schemas.microsoft.com/office/drawing/2014/main" id="{307A678E-1681-E24A-8399-303E96FFE3B3}"/>
              </a:ext>
            </a:extLst>
          </p:cNvPr>
          <p:cNvSpPr txBox="1"/>
          <p:nvPr/>
        </p:nvSpPr>
        <p:spPr>
          <a:xfrm>
            <a:off x="623804" y="4312904"/>
            <a:ext cx="8305800" cy="2292935"/>
          </a:xfrm>
          <a:prstGeom prst="rect">
            <a:avLst/>
          </a:prstGeom>
          <a:noFill/>
        </p:spPr>
        <p:txBody>
          <a:bodyPr wrap="square" rtlCol="0">
            <a:spAutoFit/>
          </a:bodyPr>
          <a:lstStyle/>
          <a:p>
            <a:pPr marL="285750" indent="-285750">
              <a:buFont typeface="Arial" panose="020B0604020202020204" pitchFamily="34" charset="0"/>
              <a:buChar char="•"/>
            </a:pPr>
            <a:endParaRPr lang="en-US" sz="800" dirty="0"/>
          </a:p>
          <a:p>
            <a:endParaRPr lang="en-US" sz="800" dirty="0"/>
          </a:p>
          <a:p>
            <a:pPr marL="285750" indent="-285750">
              <a:buFont typeface="Arial" panose="020B0604020202020204" pitchFamily="34" charset="0"/>
              <a:buChar char="•"/>
            </a:pPr>
            <a:r>
              <a:rPr lang="en-US" sz="1600" dirty="0"/>
              <a:t>4_WACCMX </a:t>
            </a:r>
          </a:p>
          <a:p>
            <a:pPr marL="742950" lvl="1" indent="-285750">
              <a:buFont typeface="Courier New" panose="02070309020205020404" pitchFamily="49" charset="0"/>
              <a:buChar char="o"/>
            </a:pPr>
            <a:r>
              <a:rPr lang="en-US" sz="1600" dirty="0"/>
              <a:t>shows better peak time prediction than 12_TIEGCM in EU. </a:t>
            </a:r>
          </a:p>
          <a:p>
            <a:pPr marL="285750" indent="-285750">
              <a:buFont typeface="Arial" panose="020B0604020202020204" pitchFamily="34" charset="0"/>
              <a:buChar char="•"/>
            </a:pPr>
            <a:endParaRPr lang="en-US" sz="500" dirty="0"/>
          </a:p>
          <a:p>
            <a:pPr marL="742950" lvl="1" indent="-285750">
              <a:buFont typeface="Courier New" panose="02070309020205020404" pitchFamily="49" charset="0"/>
              <a:buChar char="o"/>
            </a:pPr>
            <a:r>
              <a:rPr lang="en-US" sz="1600" dirty="0"/>
              <a:t>captures well the changes in TEC at Idaho National Lab.</a:t>
            </a:r>
          </a:p>
          <a:p>
            <a:pPr marL="628650" lvl="1" indent="-171450">
              <a:buFont typeface="Courier New" panose="02070309020205020404" pitchFamily="49" charset="0"/>
              <a:buChar char="o"/>
            </a:pPr>
            <a:endParaRPr lang="en-US" sz="500" dirty="0"/>
          </a:p>
          <a:p>
            <a:pPr marL="742950" lvl="1" indent="-285750">
              <a:buFont typeface="Courier New" panose="02070309020205020404" pitchFamily="49" charset="0"/>
              <a:buChar char="o"/>
            </a:pPr>
            <a:r>
              <a:rPr lang="en-US" sz="1600" dirty="0"/>
              <a:t>underestimate quiet time TEC (possibly due to the excessive mixing in the lower thermosphere due to the gravity wave parameterization, </a:t>
            </a:r>
            <a:r>
              <a:rPr lang="en-US" sz="1600" i="1" dirty="0"/>
              <a:t>Liu et al</a:t>
            </a:r>
            <a:r>
              <a:rPr lang="en-US" sz="1600" dirty="0"/>
              <a:t>. 2017) </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sz="1600" dirty="0"/>
              <a:t>12_TIEGCM and WACCMX underestimate quiet and storm time TEC at the three locations in South Africa (SAA). </a:t>
            </a:r>
          </a:p>
        </p:txBody>
      </p:sp>
    </p:spTree>
    <p:extLst>
      <p:ext uri="{BB962C8B-B14F-4D97-AF65-F5344CB8AC3E}">
        <p14:creationId xmlns:p14="http://schemas.microsoft.com/office/powerpoint/2010/main" val="24431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9AEF-01EA-4AAB-8FDC-AFC6B1B7B1F6}"/>
              </a:ext>
            </a:extLst>
          </p:cNvPr>
          <p:cNvSpPr>
            <a:spLocks noGrp="1"/>
          </p:cNvSpPr>
          <p:nvPr>
            <p:ph type="title"/>
          </p:nvPr>
        </p:nvSpPr>
        <p:spPr/>
        <p:txBody>
          <a:bodyPr>
            <a:normAutofit/>
          </a:bodyPr>
          <a:lstStyle/>
          <a:p>
            <a:r>
              <a:rPr lang="en-KR" sz="3300" dirty="0"/>
              <a:t>Summary</a:t>
            </a:r>
          </a:p>
        </p:txBody>
      </p:sp>
      <p:sp>
        <p:nvSpPr>
          <p:cNvPr id="5" name="Slide Number Placeholder 4">
            <a:extLst>
              <a:ext uri="{FF2B5EF4-FFF2-40B4-BE49-F238E27FC236}">
                <a16:creationId xmlns:a16="http://schemas.microsoft.com/office/drawing/2014/main" id="{10BBE606-4CD9-FD5C-40A9-E787849EFD57}"/>
              </a:ext>
            </a:extLst>
          </p:cNvPr>
          <p:cNvSpPr>
            <a:spLocks noGrp="1"/>
          </p:cNvSpPr>
          <p:nvPr>
            <p:ph type="sldNum" sz="quarter" idx="10"/>
          </p:nvPr>
        </p:nvSpPr>
        <p:spPr/>
        <p:txBody>
          <a:bodyPr/>
          <a:lstStyle/>
          <a:p>
            <a:pPr>
              <a:defRPr/>
            </a:pPr>
            <a:fld id="{D234F389-EEB9-FA48-8DBC-38B098650BB8}" type="slidenum">
              <a:rPr lang="en-US" smtClean="0"/>
              <a:pPr>
                <a:defRPr/>
              </a:pPr>
              <a:t>13</a:t>
            </a:fld>
            <a:endParaRPr lang="en-US" dirty="0"/>
          </a:p>
        </p:txBody>
      </p:sp>
      <p:sp>
        <p:nvSpPr>
          <p:cNvPr id="6" name="Rectangle 5">
            <a:extLst>
              <a:ext uri="{FF2B5EF4-FFF2-40B4-BE49-F238E27FC236}">
                <a16:creationId xmlns:a16="http://schemas.microsoft.com/office/drawing/2014/main" id="{26A955E7-4958-C905-6A73-0D329A4B6D29}"/>
              </a:ext>
            </a:extLst>
          </p:cNvPr>
          <p:cNvSpPr/>
          <p:nvPr/>
        </p:nvSpPr>
        <p:spPr>
          <a:xfrm>
            <a:off x="742950" y="1138926"/>
            <a:ext cx="7658100" cy="5078313"/>
          </a:xfrm>
          <a:prstGeom prst="rect">
            <a:avLst/>
          </a:prstGeom>
        </p:spPr>
        <p:txBody>
          <a:bodyPr wrap="square">
            <a:spAutoFit/>
          </a:bodyPr>
          <a:lstStyle/>
          <a:p>
            <a:pPr marL="285750" indent="-285750">
              <a:buFont typeface="Arial" charset="0"/>
              <a:buChar char="•"/>
            </a:pPr>
            <a:r>
              <a:rPr lang="en-US" dirty="0"/>
              <a:t>Compared </a:t>
            </a:r>
            <a:r>
              <a:rPr lang="en-US" dirty="0" err="1"/>
              <a:t>CTIPe</a:t>
            </a:r>
            <a:r>
              <a:rPr lang="en-US" dirty="0"/>
              <a:t> simulations with different lower boundary conditions: </a:t>
            </a:r>
          </a:p>
          <a:p>
            <a:pPr marL="800100" lvl="1" indent="-342900">
              <a:buFont typeface="Courier New" panose="02070309020205020404" pitchFamily="49" charset="0"/>
              <a:buChar char="o"/>
            </a:pPr>
            <a:r>
              <a:rPr lang="en-US" dirty="0"/>
              <a:t>11_CTIPE/12_CTIPE underestimates/overestimates foF2 and TEC for both quiet time and disturbed time.</a:t>
            </a:r>
          </a:p>
          <a:p>
            <a:pPr marL="800100" lvl="1" indent="-342900">
              <a:buFont typeface="Courier New" panose="02070309020205020404" pitchFamily="49" charset="0"/>
              <a:buChar char="o"/>
            </a:pPr>
            <a:r>
              <a:rPr lang="en-US" dirty="0"/>
              <a:t>12_CTIPE produces well foF2 decrease in North America (NA) region on </a:t>
            </a:r>
            <a:r>
              <a:rPr lang="en-US" dirty="0" err="1"/>
              <a:t>doy</a:t>
            </a:r>
            <a:r>
              <a:rPr lang="en-US" dirty="0"/>
              <a:t> 076.</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Compared TIE-GCM and 2 simulations obtained from WACCM-X:</a:t>
            </a:r>
          </a:p>
          <a:p>
            <a:pPr marL="800100" lvl="1" indent="-342900">
              <a:buFont typeface="Courier New" panose="02070309020205020404" pitchFamily="49" charset="0"/>
              <a:buChar char="o"/>
            </a:pPr>
            <a:r>
              <a:rPr lang="en-US" dirty="0"/>
              <a:t>WACCM-X simulations underestimate quiet time foF2/TEC almost all 12 locations </a:t>
            </a:r>
          </a:p>
          <a:p>
            <a:pPr marL="800100" lvl="1" indent="-342900">
              <a:buFont typeface="Courier New" panose="02070309020205020404" pitchFamily="49" charset="0"/>
              <a:buChar char="o"/>
            </a:pPr>
            <a:r>
              <a:rPr lang="en-US" dirty="0"/>
              <a:t>at the three locations in South Africa (SAA), all 3 simulations underestimate quiet and storm time TEC. </a:t>
            </a:r>
          </a:p>
          <a:p>
            <a:pPr marL="800100" lvl="1" indent="-342900">
              <a:buFont typeface="Courier New" panose="02070309020205020404" pitchFamily="49" charset="0"/>
              <a:buChar char="o"/>
            </a:pPr>
            <a:r>
              <a:rPr lang="en-US" dirty="0"/>
              <a:t>WACCM-X predicts well foF2/TEC decrease in NA on </a:t>
            </a:r>
            <a:r>
              <a:rPr lang="en-US" dirty="0" err="1"/>
              <a:t>doy</a:t>
            </a:r>
            <a:r>
              <a:rPr lang="en-US" dirty="0"/>
              <a:t> 076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12_CTIPE and 4_WACCMX better capture the opposite responses to the storm in the eastern (positive phase) and western (negative phase) parts of NA.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is no one best simulation for all locations and all metrics used. </a:t>
            </a:r>
            <a:endParaRPr lang="en-US" sz="2000" dirty="0"/>
          </a:p>
        </p:txBody>
      </p:sp>
    </p:spTree>
    <p:extLst>
      <p:ext uri="{BB962C8B-B14F-4D97-AF65-F5344CB8AC3E}">
        <p14:creationId xmlns:p14="http://schemas.microsoft.com/office/powerpoint/2010/main" val="379790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0DEB-2F35-4C9B-9180-BB9F2D6B748C}"/>
              </a:ext>
            </a:extLst>
          </p:cNvPr>
          <p:cNvSpPr>
            <a:spLocks noGrp="1"/>
          </p:cNvSpPr>
          <p:nvPr>
            <p:ph type="title"/>
          </p:nvPr>
        </p:nvSpPr>
        <p:spPr>
          <a:xfrm>
            <a:off x="529683" y="185854"/>
            <a:ext cx="8157117" cy="1143000"/>
          </a:xfrm>
        </p:spPr>
        <p:txBody>
          <a:bodyPr>
            <a:normAutofit/>
          </a:bodyPr>
          <a:lstStyle/>
          <a:p>
            <a:r>
              <a:rPr lang="en-US" sz="3300" dirty="0">
                <a:ea typeface="MS PGothic" charset="0"/>
                <a:cs typeface="Calibri" charset="0"/>
              </a:rPr>
              <a:t>Future Plans</a:t>
            </a:r>
            <a:endParaRPr lang="en-KR" sz="3300" dirty="0"/>
          </a:p>
        </p:txBody>
      </p:sp>
      <p:sp>
        <p:nvSpPr>
          <p:cNvPr id="5" name="Slide Number Placeholder 4">
            <a:extLst>
              <a:ext uri="{FF2B5EF4-FFF2-40B4-BE49-F238E27FC236}">
                <a16:creationId xmlns:a16="http://schemas.microsoft.com/office/drawing/2014/main" id="{DD4C7327-FDD5-E85B-04DC-F982AAC569BA}"/>
              </a:ext>
            </a:extLst>
          </p:cNvPr>
          <p:cNvSpPr>
            <a:spLocks noGrp="1"/>
          </p:cNvSpPr>
          <p:nvPr>
            <p:ph type="sldNum" sz="quarter" idx="10"/>
          </p:nvPr>
        </p:nvSpPr>
        <p:spPr/>
        <p:txBody>
          <a:bodyPr/>
          <a:lstStyle/>
          <a:p>
            <a:pPr>
              <a:defRPr/>
            </a:pPr>
            <a:fld id="{D234F389-EEB9-FA48-8DBC-38B098650BB8}" type="slidenum">
              <a:rPr lang="en-US" smtClean="0"/>
              <a:pPr>
                <a:defRPr/>
              </a:pPr>
              <a:t>14</a:t>
            </a:fld>
            <a:endParaRPr lang="en-US" dirty="0"/>
          </a:p>
        </p:txBody>
      </p:sp>
      <p:sp>
        <p:nvSpPr>
          <p:cNvPr id="6" name="Rectangle 5">
            <a:extLst>
              <a:ext uri="{FF2B5EF4-FFF2-40B4-BE49-F238E27FC236}">
                <a16:creationId xmlns:a16="http://schemas.microsoft.com/office/drawing/2014/main" id="{8F091398-78C7-DDF2-DB75-88F6993FA8D6}"/>
              </a:ext>
            </a:extLst>
          </p:cNvPr>
          <p:cNvSpPr/>
          <p:nvPr/>
        </p:nvSpPr>
        <p:spPr>
          <a:xfrm>
            <a:off x="691376" y="1239644"/>
            <a:ext cx="7995424" cy="5093702"/>
          </a:xfrm>
          <a:prstGeom prst="rect">
            <a:avLst/>
          </a:prstGeom>
        </p:spPr>
        <p:txBody>
          <a:bodyPr wrap="square">
            <a:spAutoFit/>
          </a:bodyPr>
          <a:lstStyle/>
          <a:p>
            <a:pPr marL="342900" indent="-342900">
              <a:lnSpc>
                <a:spcPts val="2260"/>
              </a:lnSpc>
              <a:buFont typeface="Arial" panose="020B0604020202020204" pitchFamily="34" charset="0"/>
              <a:buChar char="•"/>
            </a:pPr>
            <a:r>
              <a:rPr lang="en-US">
                <a:ea typeface="MS PGothic" charset="0"/>
                <a:cs typeface="Calibri" charset="0"/>
              </a:rPr>
              <a:t>Collaboration with </a:t>
            </a:r>
            <a:r>
              <a:rPr lang="en-US" dirty="0">
                <a:ea typeface="MS PGothic" charset="0"/>
                <a:cs typeface="Calibri" charset="0"/>
              </a:rPr>
              <a:t>KOPRI (</a:t>
            </a:r>
            <a:r>
              <a:rPr lang="en-US" dirty="0"/>
              <a:t>Korea Polar Research Institute):</a:t>
            </a:r>
          </a:p>
          <a:p>
            <a:pPr marL="342900" indent="-342900">
              <a:lnSpc>
                <a:spcPts val="2260"/>
              </a:lnSpc>
              <a:buFont typeface="Arial" panose="020B0604020202020204" pitchFamily="34" charset="0"/>
              <a:buChar char="•"/>
            </a:pPr>
            <a:endParaRPr lang="en-US" sz="800" dirty="0">
              <a:ea typeface="MS PGothic" charset="0"/>
              <a:cs typeface="Calibri" charset="0"/>
            </a:endParaRPr>
          </a:p>
          <a:p>
            <a:pPr marL="342900" indent="-342900">
              <a:lnSpc>
                <a:spcPts val="2260"/>
              </a:lnSpc>
              <a:buFont typeface="Arial" panose="020B0604020202020204" pitchFamily="34" charset="0"/>
              <a:buChar char="•"/>
            </a:pPr>
            <a:r>
              <a:rPr lang="en-US" dirty="0">
                <a:ea typeface="MS PGothic" charset="0"/>
                <a:cs typeface="Calibri" charset="0"/>
              </a:rPr>
              <a:t>KOPRI </a:t>
            </a:r>
            <a:r>
              <a:rPr lang="en-US" dirty="0"/>
              <a:t>has been monitoring the polar ionosphere, the thermosphere, and magnetosphere at Jang Bogo Station (JBS), Antarctica and </a:t>
            </a:r>
          </a:p>
          <a:p>
            <a:pPr>
              <a:lnSpc>
                <a:spcPts val="2260"/>
              </a:lnSpc>
            </a:pPr>
            <a:r>
              <a:rPr lang="en-US" dirty="0"/>
              <a:t>      Ny-</a:t>
            </a:r>
            <a:r>
              <a:rPr lang="en-US" dirty="0" err="1"/>
              <a:t>Ålesund</a:t>
            </a:r>
            <a:r>
              <a:rPr lang="en-US" dirty="0"/>
              <a:t>, Svalbard and Kiruna using:</a:t>
            </a:r>
          </a:p>
          <a:p>
            <a:pPr>
              <a:lnSpc>
                <a:spcPts val="2260"/>
              </a:lnSpc>
            </a:pPr>
            <a:endParaRPr lang="en-US" sz="800" dirty="0"/>
          </a:p>
          <a:p>
            <a:pPr marL="800100" lvl="1" indent="-342900">
              <a:lnSpc>
                <a:spcPts val="2260"/>
              </a:lnSpc>
              <a:buFont typeface="Courier New" panose="02070309020205020404" pitchFamily="49" charset="0"/>
              <a:buChar char="o"/>
            </a:pPr>
            <a:r>
              <a:rPr lang="en-US" dirty="0"/>
              <a:t>Vertical Incidence Pulsed Ionospheric Radar (VIPIR)/</a:t>
            </a:r>
            <a:r>
              <a:rPr lang="en-US" dirty="0" err="1"/>
              <a:t>Dynasonde</a:t>
            </a:r>
            <a:endParaRPr lang="en-US" dirty="0"/>
          </a:p>
          <a:p>
            <a:pPr marL="800100" lvl="1" indent="-342900">
              <a:lnSpc>
                <a:spcPts val="2260"/>
              </a:lnSpc>
              <a:buFont typeface="Courier New" panose="02070309020205020404" pitchFamily="49" charset="0"/>
              <a:buChar char="o"/>
            </a:pPr>
            <a:r>
              <a:rPr lang="en-US" dirty="0"/>
              <a:t>GPS TEC/Scintillation monitor </a:t>
            </a:r>
          </a:p>
          <a:p>
            <a:pPr marL="800100" lvl="1" indent="-342900">
              <a:lnSpc>
                <a:spcPts val="2260"/>
              </a:lnSpc>
              <a:buFont typeface="Courier New" panose="02070309020205020404" pitchFamily="49" charset="0"/>
              <a:buChar char="o"/>
            </a:pPr>
            <a:r>
              <a:rPr lang="en-US" dirty="0"/>
              <a:t>Fabry-Perrot Interferometer (FPI) (630.0nm, 732.0nm)   </a:t>
            </a:r>
          </a:p>
          <a:p>
            <a:pPr marL="800100" lvl="1" indent="-342900">
              <a:lnSpc>
                <a:spcPts val="2260"/>
              </a:lnSpc>
              <a:buFont typeface="Courier New" panose="02070309020205020404" pitchFamily="49" charset="0"/>
              <a:buChar char="o"/>
            </a:pPr>
            <a:r>
              <a:rPr lang="en-US" dirty="0"/>
              <a:t>Magnetometers </a:t>
            </a:r>
          </a:p>
          <a:p>
            <a:pPr marL="800100" lvl="1" indent="-342900">
              <a:lnSpc>
                <a:spcPts val="2260"/>
              </a:lnSpc>
              <a:buFont typeface="Courier New" panose="02070309020205020404" pitchFamily="49" charset="0"/>
              <a:buChar char="o"/>
            </a:pPr>
            <a:r>
              <a:rPr lang="en-US" dirty="0"/>
              <a:t>Auroral All Sky Camera (visible, 557.7nm, 630.0nm, 427.8nm) </a:t>
            </a:r>
          </a:p>
          <a:p>
            <a:pPr lvl="1">
              <a:lnSpc>
                <a:spcPts val="2260"/>
              </a:lnSpc>
            </a:pPr>
            <a:endParaRPr lang="en-US" dirty="0"/>
          </a:p>
          <a:p>
            <a:pPr marL="285750" indent="-285750">
              <a:lnSpc>
                <a:spcPts val="2260"/>
              </a:lnSpc>
              <a:buFont typeface="Arial" panose="020B0604020202020204" pitchFamily="34" charset="0"/>
              <a:buChar char="•"/>
            </a:pPr>
            <a:r>
              <a:rPr lang="en-US" dirty="0"/>
              <a:t> Comparisons with TIE-GCM simulations for polar ionospheric densities, neutral winds and ion drifts. </a:t>
            </a:r>
          </a:p>
          <a:p>
            <a:pPr>
              <a:lnSpc>
                <a:spcPts val="2260"/>
              </a:lnSpc>
            </a:pPr>
            <a:endParaRPr lang="en-US" dirty="0"/>
          </a:p>
          <a:p>
            <a:pPr marL="342900" indent="-342900">
              <a:lnSpc>
                <a:spcPts val="2260"/>
              </a:lnSpc>
              <a:buFont typeface="Arial" panose="020B0604020202020204" pitchFamily="34" charset="0"/>
              <a:buChar char="•"/>
            </a:pPr>
            <a:r>
              <a:rPr lang="en-US" dirty="0"/>
              <a:t>The observation will be beneficial to understand the complex polar ionospheric variability and to improve model capability to capture the variability. </a:t>
            </a:r>
          </a:p>
        </p:txBody>
      </p:sp>
    </p:spTree>
    <p:extLst>
      <p:ext uri="{BB962C8B-B14F-4D97-AF65-F5344CB8AC3E}">
        <p14:creationId xmlns:p14="http://schemas.microsoft.com/office/powerpoint/2010/main" val="278432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0DEB-2F35-4C9B-9180-BB9F2D6B748C}"/>
              </a:ext>
            </a:extLst>
          </p:cNvPr>
          <p:cNvSpPr>
            <a:spLocks noGrp="1"/>
          </p:cNvSpPr>
          <p:nvPr>
            <p:ph type="title"/>
          </p:nvPr>
        </p:nvSpPr>
        <p:spPr>
          <a:xfrm>
            <a:off x="529683" y="453484"/>
            <a:ext cx="8157117" cy="1143000"/>
          </a:xfrm>
        </p:spPr>
        <p:txBody>
          <a:bodyPr>
            <a:normAutofit/>
          </a:bodyPr>
          <a:lstStyle/>
          <a:p>
            <a:r>
              <a:rPr lang="en-US" sz="3300" dirty="0">
                <a:ea typeface="MS PGothic" charset="0"/>
                <a:cs typeface="Calibri" charset="0"/>
              </a:rPr>
              <a:t>International Space Weather Action Teams:</a:t>
            </a:r>
            <a:br>
              <a:rPr lang="en-US" sz="3300" dirty="0">
                <a:ea typeface="MS PGothic" charset="0"/>
                <a:cs typeface="Calibri" charset="0"/>
              </a:rPr>
            </a:br>
            <a:r>
              <a:rPr lang="en-US" sz="3300" dirty="0">
                <a:ea typeface="MS PGothic" charset="0"/>
                <a:cs typeface="Calibri" charset="0"/>
              </a:rPr>
              <a:t>G2B-05</a:t>
            </a:r>
            <a:endParaRPr lang="en-KR" sz="3300" dirty="0"/>
          </a:p>
        </p:txBody>
      </p:sp>
      <p:sp>
        <p:nvSpPr>
          <p:cNvPr id="5" name="Slide Number Placeholder 4">
            <a:extLst>
              <a:ext uri="{FF2B5EF4-FFF2-40B4-BE49-F238E27FC236}">
                <a16:creationId xmlns:a16="http://schemas.microsoft.com/office/drawing/2014/main" id="{DD4C7327-FDD5-E85B-04DC-F982AAC569BA}"/>
              </a:ext>
            </a:extLst>
          </p:cNvPr>
          <p:cNvSpPr>
            <a:spLocks noGrp="1"/>
          </p:cNvSpPr>
          <p:nvPr>
            <p:ph type="sldNum" sz="quarter" idx="10"/>
          </p:nvPr>
        </p:nvSpPr>
        <p:spPr/>
        <p:txBody>
          <a:bodyPr/>
          <a:lstStyle/>
          <a:p>
            <a:pPr>
              <a:defRPr/>
            </a:pPr>
            <a:fld id="{D234F389-EEB9-FA48-8DBC-38B098650BB8}" type="slidenum">
              <a:rPr lang="en-US" smtClean="0"/>
              <a:pPr>
                <a:defRPr/>
              </a:pPr>
              <a:t>15</a:t>
            </a:fld>
            <a:endParaRPr lang="en-US" dirty="0"/>
          </a:p>
        </p:txBody>
      </p:sp>
      <p:sp>
        <p:nvSpPr>
          <p:cNvPr id="6" name="Rectangle 5">
            <a:extLst>
              <a:ext uri="{FF2B5EF4-FFF2-40B4-BE49-F238E27FC236}">
                <a16:creationId xmlns:a16="http://schemas.microsoft.com/office/drawing/2014/main" id="{8F091398-78C7-DDF2-DB75-88F6993FA8D6}"/>
              </a:ext>
            </a:extLst>
          </p:cNvPr>
          <p:cNvSpPr/>
          <p:nvPr/>
        </p:nvSpPr>
        <p:spPr>
          <a:xfrm>
            <a:off x="1315844" y="1757551"/>
            <a:ext cx="7170234" cy="3208571"/>
          </a:xfrm>
          <a:prstGeom prst="rect">
            <a:avLst/>
          </a:prstGeom>
        </p:spPr>
        <p:txBody>
          <a:bodyPr wrap="square">
            <a:spAutoFit/>
          </a:bodyPr>
          <a:lstStyle/>
          <a:p>
            <a:pPr marL="342900" indent="-342900">
              <a:lnSpc>
                <a:spcPts val="2740"/>
              </a:lnSpc>
              <a:buFont typeface="Arial" panose="020B0604020202020204" pitchFamily="34" charset="0"/>
              <a:buChar char="•"/>
            </a:pPr>
            <a:r>
              <a:rPr lang="en-US" sz="2400" b="1" dirty="0">
                <a:ea typeface="MS PGothic" charset="0"/>
                <a:cs typeface="Calibri" charset="0"/>
              </a:rPr>
              <a:t>Ionosphere Variability</a:t>
            </a:r>
            <a:r>
              <a:rPr lang="en-US" sz="2400" dirty="0">
                <a:ea typeface="MS PGothic" charset="0"/>
                <a:cs typeface="Calibri" charset="0"/>
              </a:rPr>
              <a:t> </a:t>
            </a:r>
          </a:p>
          <a:p>
            <a:pPr>
              <a:lnSpc>
                <a:spcPts val="2740"/>
              </a:lnSpc>
            </a:pPr>
            <a:r>
              <a:rPr lang="en-US" sz="2400" dirty="0">
                <a:ea typeface="MS PGothic" charset="0"/>
                <a:cs typeface="Calibri" charset="0"/>
              </a:rPr>
              <a:t>  – Ionosphere Plasma Density: NmF2/foF2, hmF2, TEC</a:t>
            </a:r>
          </a:p>
          <a:p>
            <a:pPr>
              <a:lnSpc>
                <a:spcPts val="2740"/>
              </a:lnSpc>
            </a:pPr>
            <a:endParaRPr lang="en-US" sz="2400" dirty="0">
              <a:ea typeface="MS PGothic" charset="0"/>
              <a:cs typeface="Calibri" charset="0"/>
            </a:endParaRPr>
          </a:p>
          <a:p>
            <a:pPr marL="285750" indent="-285750">
              <a:lnSpc>
                <a:spcPts val="2740"/>
              </a:lnSpc>
              <a:buFont typeface="Arial" panose="020B0604020202020204" pitchFamily="34" charset="0"/>
              <a:buChar char="•"/>
            </a:pPr>
            <a:r>
              <a:rPr lang="en-US" sz="2400" dirty="0">
                <a:ea typeface="MS PGothic" charset="0"/>
                <a:cs typeface="Calibri" charset="0"/>
              </a:rPr>
              <a:t>led by </a:t>
            </a:r>
            <a:r>
              <a:rPr lang="en-US" sz="2400" dirty="0" err="1">
                <a:ea typeface="MS PGothic" charset="0"/>
                <a:cs typeface="Calibri" charset="0"/>
              </a:rPr>
              <a:t>Ioanna</a:t>
            </a:r>
            <a:r>
              <a:rPr lang="en-US" sz="2400" dirty="0">
                <a:ea typeface="MS PGothic" charset="0"/>
                <a:cs typeface="Calibri" charset="0"/>
              </a:rPr>
              <a:t> </a:t>
            </a:r>
            <a:r>
              <a:rPr lang="en-US" sz="2400" dirty="0" err="1">
                <a:ea typeface="MS PGothic" charset="0"/>
                <a:cs typeface="Calibri" charset="0"/>
              </a:rPr>
              <a:t>Tsagouri</a:t>
            </a:r>
            <a:r>
              <a:rPr lang="en-US" sz="2400" dirty="0">
                <a:ea typeface="MS PGothic" charset="0"/>
                <a:cs typeface="Calibri" charset="0"/>
              </a:rPr>
              <a:t> (</a:t>
            </a:r>
            <a:r>
              <a:rPr lang="en-US" dirty="0">
                <a:hlinkClick r:id="rId2"/>
              </a:rPr>
              <a:t>tsagouri@noa.gr</a:t>
            </a:r>
            <a:r>
              <a:rPr lang="en-US" dirty="0"/>
              <a:t>)</a:t>
            </a:r>
            <a:endParaRPr lang="en-US" sz="2400" dirty="0">
              <a:ea typeface="MS PGothic" charset="0"/>
              <a:cs typeface="Calibri" charset="0"/>
            </a:endParaRPr>
          </a:p>
          <a:p>
            <a:pPr marL="285750" indent="-285750">
              <a:lnSpc>
                <a:spcPts val="2740"/>
              </a:lnSpc>
              <a:buFont typeface="Arial" panose="020B0604020202020204" pitchFamily="34" charset="0"/>
              <a:buChar char="•"/>
            </a:pPr>
            <a:endParaRPr lang="en-US" sz="2400" dirty="0">
              <a:ea typeface="MS PGothic" charset="0"/>
              <a:cs typeface="Calibri" charset="0"/>
            </a:endParaRPr>
          </a:p>
          <a:p>
            <a:pPr marL="285750" indent="-285750">
              <a:lnSpc>
                <a:spcPts val="2740"/>
              </a:lnSpc>
              <a:buFont typeface="Arial" panose="020B0604020202020204" pitchFamily="34" charset="0"/>
              <a:buChar char="•"/>
            </a:pPr>
            <a:r>
              <a:rPr lang="en-US" sz="2400" dirty="0">
                <a:ea typeface="MS PGothic" charset="0"/>
                <a:cs typeface="Calibri" charset="0"/>
              </a:rPr>
              <a:t>Preparing papers on </a:t>
            </a:r>
          </a:p>
          <a:p>
            <a:pPr marL="800100" lvl="1" indent="-342900">
              <a:lnSpc>
                <a:spcPts val="2740"/>
              </a:lnSpc>
              <a:buFont typeface="Courier New" panose="02070309020205020404" pitchFamily="49" charset="0"/>
              <a:buChar char="o"/>
            </a:pPr>
            <a:r>
              <a:rPr lang="en-US" sz="2400" b="1" dirty="0"/>
              <a:t>Advances in observational, monitoring and detection capabilities</a:t>
            </a:r>
            <a:r>
              <a:rPr lang="en-KR" sz="2400" dirty="0"/>
              <a:t> </a:t>
            </a:r>
          </a:p>
          <a:p>
            <a:pPr marL="800100" lvl="1" indent="-342900">
              <a:lnSpc>
                <a:spcPts val="2740"/>
              </a:lnSpc>
              <a:buFont typeface="Courier New" panose="02070309020205020404" pitchFamily="49" charset="0"/>
              <a:buChar char="o"/>
            </a:pPr>
            <a:r>
              <a:rPr lang="en-US" sz="2400" b="1" dirty="0"/>
              <a:t>Advances in theory and modeling</a:t>
            </a:r>
            <a:r>
              <a:rPr lang="en-KR" sz="2400" dirty="0"/>
              <a:t> </a:t>
            </a:r>
            <a:endParaRPr lang="en-US" sz="2400" dirty="0">
              <a:ea typeface="MS PGothic" charset="0"/>
              <a:cs typeface="Calibri" charset="0"/>
            </a:endParaRPr>
          </a:p>
        </p:txBody>
      </p:sp>
    </p:spTree>
    <p:extLst>
      <p:ext uri="{BB962C8B-B14F-4D97-AF65-F5344CB8AC3E}">
        <p14:creationId xmlns:p14="http://schemas.microsoft.com/office/powerpoint/2010/main" val="305241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ChangeArrowheads="1"/>
          </p:cNvSpPr>
          <p:nvPr/>
        </p:nvSpPr>
        <p:spPr bwMode="auto">
          <a:xfrm>
            <a:off x="419100" y="1295400"/>
            <a:ext cx="8305800"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spcBef>
                <a:spcPct val="50000"/>
              </a:spcBef>
            </a:pPr>
            <a:endParaRPr lang="ko-KR" altLang="en-US" sz="1800">
              <a:latin typeface="Calibri" charset="0"/>
              <a:cs typeface="Calibri" charset="0"/>
            </a:endParaRPr>
          </a:p>
          <a:p>
            <a:pPr defTabSz="946150"/>
            <a:r>
              <a:rPr lang="en-US" altLang="ko-KR" sz="1800" dirty="0">
                <a:latin typeface="Calibri" charset="0"/>
                <a:cs typeface="Calibri" charset="0"/>
              </a:rPr>
              <a:t> </a:t>
            </a:r>
          </a:p>
          <a:p>
            <a:pPr defTabSz="946150"/>
            <a:endParaRPr lang="en-US" altLang="ko-KR" sz="1800" dirty="0"/>
          </a:p>
          <a:p>
            <a:pPr defTabSz="946150"/>
            <a:r>
              <a:rPr lang="en-US" altLang="ko-KR" sz="1800" dirty="0"/>
              <a:t>   </a:t>
            </a:r>
          </a:p>
          <a:p>
            <a:pPr defTabSz="946150"/>
            <a:endParaRPr lang="en-US" altLang="ko-KR" sz="1800" dirty="0"/>
          </a:p>
          <a:p>
            <a:pPr defTabSz="946150"/>
            <a:r>
              <a:rPr lang="en-US" altLang="ko-KR" sz="1800" dirty="0"/>
              <a:t>      </a:t>
            </a:r>
          </a:p>
          <a:p>
            <a:pPr defTabSz="946150"/>
            <a:endParaRPr lang="en-US" altLang="ko-KR" sz="1800" dirty="0"/>
          </a:p>
          <a:p>
            <a:pPr defTabSz="946150"/>
            <a:endParaRPr lang="en-US" altLang="ko-KR" sz="1800" dirty="0"/>
          </a:p>
          <a:p>
            <a:pPr defTabSz="946150"/>
            <a:r>
              <a:rPr lang="en-US" altLang="ko-KR" sz="1800" dirty="0"/>
              <a:t>                   </a:t>
            </a:r>
          </a:p>
          <a:p>
            <a:pPr defTabSz="946150"/>
            <a:endParaRPr lang="en-US" altLang="ko-KR" sz="1800" dirty="0"/>
          </a:p>
        </p:txBody>
      </p:sp>
      <p:sp>
        <p:nvSpPr>
          <p:cNvPr id="62467" name="Rectangle 3"/>
          <p:cNvSpPr>
            <a:spLocks noChangeArrowheads="1"/>
          </p:cNvSpPr>
          <p:nvPr/>
        </p:nvSpPr>
        <p:spPr bwMode="auto">
          <a:xfrm>
            <a:off x="762000" y="1371600"/>
            <a:ext cx="8153400"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Arial"/>
              <a:buChar char="•"/>
              <a:defRPr/>
            </a:pPr>
            <a:endParaRPr lang="en-US" sz="2000" dirty="0">
              <a:latin typeface="Calibri" charset="0"/>
              <a:cs typeface="Calibri" charset="0"/>
            </a:endParaRPr>
          </a:p>
          <a:p>
            <a:pPr marL="342900" indent="-342900">
              <a:buFont typeface="Arial"/>
              <a:buChar char="•"/>
              <a:defRPr/>
            </a:pPr>
            <a:endParaRPr lang="en-US" sz="2000" dirty="0">
              <a:latin typeface="Calibri" charset="0"/>
              <a:cs typeface="Calibri" charset="0"/>
            </a:endParaRPr>
          </a:p>
          <a:p>
            <a:pPr>
              <a:buFont typeface="Arial" charset="0"/>
              <a:buChar char="•"/>
              <a:defRPr/>
            </a:pPr>
            <a:endParaRPr lang="en-US" sz="2000"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r>
              <a:rPr lang="en-US" dirty="0">
                <a:latin typeface="Calibri" charset="0"/>
                <a:cs typeface="Calibri" charset="0"/>
              </a:rPr>
              <a:t> </a:t>
            </a:r>
          </a:p>
        </p:txBody>
      </p:sp>
      <p:sp>
        <p:nvSpPr>
          <p:cNvPr id="2" name="Slide Number Placeholder 1">
            <a:extLst>
              <a:ext uri="{FF2B5EF4-FFF2-40B4-BE49-F238E27FC236}">
                <a16:creationId xmlns:a16="http://schemas.microsoft.com/office/drawing/2014/main" id="{FA71C844-1D6B-E54D-B8A8-9E7036766E43}"/>
              </a:ext>
            </a:extLst>
          </p:cNvPr>
          <p:cNvSpPr>
            <a:spLocks noGrp="1"/>
          </p:cNvSpPr>
          <p:nvPr>
            <p:ph type="sldNum" sz="quarter" idx="10"/>
          </p:nvPr>
        </p:nvSpPr>
        <p:spPr/>
        <p:txBody>
          <a:bodyPr/>
          <a:lstStyle/>
          <a:p>
            <a:pPr>
              <a:defRPr/>
            </a:pPr>
            <a:fld id="{D234F389-EEB9-FA48-8DBC-38B098650BB8}" type="slidenum">
              <a:rPr lang="en-US" smtClean="0"/>
              <a:pPr>
                <a:defRPr/>
              </a:pPr>
              <a:t>2</a:t>
            </a:fld>
            <a:endParaRPr lang="en-US" dirty="0"/>
          </a:p>
        </p:txBody>
      </p:sp>
      <p:sp>
        <p:nvSpPr>
          <p:cNvPr id="9" name="Rectangle 8">
            <a:extLst>
              <a:ext uri="{FF2B5EF4-FFF2-40B4-BE49-F238E27FC236}">
                <a16:creationId xmlns:a16="http://schemas.microsoft.com/office/drawing/2014/main" id="{A82B5327-02A1-8F49-AC05-CF726A85D1CB}"/>
              </a:ext>
            </a:extLst>
          </p:cNvPr>
          <p:cNvSpPr/>
          <p:nvPr/>
        </p:nvSpPr>
        <p:spPr>
          <a:xfrm>
            <a:off x="685800" y="992820"/>
            <a:ext cx="8305800" cy="5421997"/>
          </a:xfrm>
          <a:prstGeom prst="rect">
            <a:avLst/>
          </a:prstGeom>
        </p:spPr>
        <p:txBody>
          <a:bodyPr wrap="square">
            <a:spAutoFit/>
          </a:bodyPr>
          <a:lstStyle/>
          <a:p>
            <a:pPr algn="ctr"/>
            <a:endParaRPr lang="en-US" sz="2600" dirty="0">
              <a:solidFill>
                <a:srgbClr val="0432FF"/>
              </a:solidFill>
            </a:endParaRPr>
          </a:p>
          <a:p>
            <a:pPr marL="342900" indent="-342900">
              <a:lnSpc>
                <a:spcPts val="2740"/>
              </a:lnSpc>
              <a:buFont typeface="Arial" panose="020B0604020202020204" pitchFamily="34" charset="0"/>
              <a:buChar char="•"/>
              <a:defRPr/>
            </a:pPr>
            <a:r>
              <a:rPr lang="en-US" sz="2200" dirty="0">
                <a:latin typeface="Calibri" panose="020F0502020204030204" pitchFamily="34" charset="0"/>
                <a:cs typeface="Calibri" panose="020F0502020204030204" pitchFamily="34" charset="0"/>
              </a:rPr>
              <a:t>To extend previous study on </a:t>
            </a:r>
          </a:p>
          <a:p>
            <a:pPr>
              <a:lnSpc>
                <a:spcPts val="2740"/>
              </a:lnSpc>
              <a:defRPr/>
            </a:pPr>
            <a:r>
              <a:rPr lang="en-US" sz="22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“Validation of Ionospheric Specifications During Geomagnetic    </a:t>
            </a:r>
          </a:p>
          <a:p>
            <a:pPr>
              <a:lnSpc>
                <a:spcPts val="2740"/>
              </a:lnSpc>
              <a:defRPr/>
            </a:pPr>
            <a:r>
              <a:rPr lang="en-US" sz="2000" dirty="0">
                <a:latin typeface="Calibri" panose="020F0502020204030204" pitchFamily="34" charset="0"/>
                <a:cs typeface="Calibri" panose="020F0502020204030204" pitchFamily="34" charset="0"/>
              </a:rPr>
              <a:t>       Storms: TEC and foF2 during the 2013 March Storm Event”   </a:t>
            </a:r>
          </a:p>
          <a:p>
            <a:pPr>
              <a:lnSpc>
                <a:spcPts val="2740"/>
              </a:lnSpc>
              <a:defRPr/>
            </a:pP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Shim et al</a:t>
            </a:r>
            <a:r>
              <a:rPr lang="en-US" sz="2000" dirty="0">
                <a:latin typeface="Calibri" panose="020F0502020204030204" pitchFamily="34" charset="0"/>
                <a:cs typeface="Calibri" panose="020F0502020204030204" pitchFamily="34" charset="0"/>
              </a:rPr>
              <a:t>., 2018): </a:t>
            </a:r>
          </a:p>
          <a:p>
            <a:pPr>
              <a:lnSpc>
                <a:spcPts val="2740"/>
              </a:lnSpc>
              <a:defRPr/>
            </a:pPr>
            <a:r>
              <a:rPr lang="en-US" sz="2000" dirty="0">
                <a:latin typeface="Calibri" panose="020F0502020204030204" pitchFamily="34" charset="0"/>
                <a:cs typeface="Calibri" panose="020F0502020204030204" pitchFamily="34" charset="0"/>
              </a:rPr>
              <a:t>        performed by </a:t>
            </a:r>
            <a:r>
              <a:rPr lang="en-US" sz="2200" dirty="0"/>
              <a:t>Ionosphere Plasma Density WG </a:t>
            </a:r>
          </a:p>
          <a:p>
            <a:pPr>
              <a:lnSpc>
                <a:spcPts val="2740"/>
              </a:lnSpc>
              <a:defRPr/>
            </a:pPr>
            <a:r>
              <a:rPr lang="en-US" sz="2200" dirty="0"/>
              <a:t>       (led by </a:t>
            </a:r>
            <a:r>
              <a:rPr lang="en-US" sz="2000" dirty="0" err="1">
                <a:ea typeface="MS PGothic" charset="0"/>
                <a:cs typeface="Calibri" charset="0"/>
              </a:rPr>
              <a:t>Ioanna</a:t>
            </a:r>
            <a:r>
              <a:rPr lang="en-US" sz="2000" dirty="0">
                <a:ea typeface="MS PGothic" charset="0"/>
                <a:cs typeface="Calibri" charset="0"/>
              </a:rPr>
              <a:t> </a:t>
            </a:r>
            <a:r>
              <a:rPr lang="en-US" sz="2000" dirty="0" err="1">
                <a:ea typeface="MS PGothic" charset="0"/>
                <a:cs typeface="Calibri" charset="0"/>
              </a:rPr>
              <a:t>Tsagouri</a:t>
            </a:r>
            <a:r>
              <a:rPr lang="en-US" sz="2000" dirty="0">
                <a:ea typeface="MS PGothic" charset="0"/>
                <a:cs typeface="Calibri" charset="0"/>
              </a:rPr>
              <a:t>, </a:t>
            </a:r>
            <a:r>
              <a:rPr lang="en-US" sz="2000" dirty="0"/>
              <a:t>National Observatory of Athens</a:t>
            </a:r>
            <a:r>
              <a:rPr lang="en-US" sz="2000" dirty="0">
                <a:ea typeface="MS PGothic" charset="0"/>
                <a:cs typeface="Calibri" charset="0"/>
              </a:rPr>
              <a:t>) </a:t>
            </a:r>
            <a:r>
              <a:rPr lang="en-US" sz="2200" dirty="0"/>
              <a:t>of   </a:t>
            </a:r>
          </a:p>
          <a:p>
            <a:pPr>
              <a:lnSpc>
                <a:spcPts val="2740"/>
              </a:lnSpc>
              <a:defRPr/>
            </a:pPr>
            <a:r>
              <a:rPr lang="en-US" sz="2200" dirty="0"/>
              <a:t>      “International Forum for Space Weather Modeling  </a:t>
            </a:r>
          </a:p>
          <a:p>
            <a:pPr>
              <a:lnSpc>
                <a:spcPts val="2740"/>
              </a:lnSpc>
              <a:defRPr/>
            </a:pPr>
            <a:r>
              <a:rPr lang="en-US" sz="2200" dirty="0"/>
              <a:t>        Capabilities Assessment”</a:t>
            </a:r>
            <a:r>
              <a:rPr lang="en-US" sz="2200" dirty="0">
                <a:ea typeface="MS PGothic" charset="0"/>
                <a:cs typeface="Calibri" charset="0"/>
              </a:rPr>
              <a:t>(ISWAT Predecessor)   </a:t>
            </a:r>
          </a:p>
          <a:p>
            <a:pPr>
              <a:lnSpc>
                <a:spcPts val="2740"/>
              </a:lnSpc>
              <a:defRPr/>
            </a:pPr>
            <a:endParaRPr lang="en-US" sz="2200" dirty="0">
              <a:ea typeface="MS PGothic" charset="0"/>
              <a:cs typeface="Calibri" charset="0"/>
            </a:endParaRPr>
          </a:p>
          <a:p>
            <a:pPr marL="342900" indent="-342900">
              <a:lnSpc>
                <a:spcPts val="2740"/>
              </a:lnSpc>
              <a:buFont typeface="Arial" panose="020B0604020202020204" pitchFamily="34" charset="0"/>
              <a:buChar char="•"/>
              <a:defRPr/>
            </a:pPr>
            <a:r>
              <a:rPr lang="en-US" sz="2200" dirty="0">
                <a:ea typeface="MS PGothic" charset="0"/>
                <a:cs typeface="Calibri" charset="0"/>
              </a:rPr>
              <a:t>to </a:t>
            </a:r>
            <a:r>
              <a:rPr lang="en-US" sz="2200" dirty="0">
                <a:solidFill>
                  <a:srgbClr val="0070C0"/>
                </a:solidFill>
                <a:ea typeface="MS PGothic" charset="0"/>
                <a:cs typeface="Calibri" charset="0"/>
              </a:rPr>
              <a:t>track improvement of models’ performance  </a:t>
            </a:r>
          </a:p>
          <a:p>
            <a:pPr>
              <a:lnSpc>
                <a:spcPts val="2740"/>
              </a:lnSpc>
              <a:defRPr/>
            </a:pPr>
            <a:r>
              <a:rPr lang="en-US" sz="2200" dirty="0">
                <a:ea typeface="MS PGothic" charset="0"/>
                <a:cs typeface="Calibri" charset="0"/>
              </a:rPr>
              <a:t>  </a:t>
            </a:r>
          </a:p>
          <a:p>
            <a:pPr marL="342900" indent="-342900">
              <a:lnSpc>
                <a:spcPts val="2740"/>
              </a:lnSpc>
              <a:buFont typeface="Arial" panose="020B0604020202020204" pitchFamily="34" charset="0"/>
              <a:buChar char="•"/>
              <a:defRPr/>
            </a:pPr>
            <a:r>
              <a:rPr lang="en-US" sz="2200" dirty="0">
                <a:ea typeface="MS PGothic" charset="0"/>
                <a:cs typeface="Calibri" charset="0"/>
              </a:rPr>
              <a:t>to </a:t>
            </a:r>
            <a:r>
              <a:rPr lang="en-US" sz="2200" dirty="0">
                <a:solidFill>
                  <a:srgbClr val="0070C0"/>
                </a:solidFill>
                <a:ea typeface="MS PGothic" charset="0"/>
                <a:cs typeface="Calibri" charset="0"/>
              </a:rPr>
              <a:t>investigate impact of upper and </a:t>
            </a:r>
            <a:r>
              <a:rPr lang="en-US" sz="2200" b="1" dirty="0">
                <a:solidFill>
                  <a:srgbClr val="0070C0"/>
                </a:solidFill>
                <a:ea typeface="MS PGothic" charset="0"/>
                <a:cs typeface="Calibri" charset="0"/>
              </a:rPr>
              <a:t>lower boundary forcing </a:t>
            </a:r>
            <a:r>
              <a:rPr lang="en-US" sz="2200" dirty="0">
                <a:solidFill>
                  <a:srgbClr val="0070C0"/>
                </a:solidFill>
                <a:ea typeface="MS PGothic" charset="0"/>
                <a:cs typeface="Calibri" charset="0"/>
              </a:rPr>
              <a:t>on model performance</a:t>
            </a:r>
          </a:p>
          <a:p>
            <a:pPr algn="ctr">
              <a:lnSpc>
                <a:spcPts val="2740"/>
              </a:lnSpc>
            </a:pPr>
            <a:r>
              <a:rPr lang="en-US" sz="2200" dirty="0">
                <a:ea typeface="MS PGothic" charset="0"/>
                <a:cs typeface="Calibri" charset="0"/>
              </a:rPr>
              <a:t> </a:t>
            </a:r>
            <a:endParaRPr lang="en-US" sz="2200" dirty="0"/>
          </a:p>
          <a:p>
            <a:pPr algn="ctr"/>
            <a:endParaRPr lang="en-US" sz="800" baseline="30000" dirty="0"/>
          </a:p>
        </p:txBody>
      </p:sp>
      <p:sp>
        <p:nvSpPr>
          <p:cNvPr id="7" name="Title 4">
            <a:extLst>
              <a:ext uri="{FF2B5EF4-FFF2-40B4-BE49-F238E27FC236}">
                <a16:creationId xmlns:a16="http://schemas.microsoft.com/office/drawing/2014/main" id="{359F081C-6547-EC03-A204-08780713575A}"/>
              </a:ext>
            </a:extLst>
          </p:cNvPr>
          <p:cNvSpPr txBox="1">
            <a:spLocks/>
          </p:cNvSpPr>
          <p:nvPr/>
        </p:nvSpPr>
        <p:spPr>
          <a:xfrm>
            <a:off x="725564" y="335983"/>
            <a:ext cx="7913016" cy="690110"/>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t>Motivation</a:t>
            </a:r>
          </a:p>
        </p:txBody>
      </p:sp>
    </p:spTree>
    <p:extLst>
      <p:ext uri="{BB962C8B-B14F-4D97-AF65-F5344CB8AC3E}">
        <p14:creationId xmlns:p14="http://schemas.microsoft.com/office/powerpoint/2010/main" val="423513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893064" y="222185"/>
            <a:ext cx="7772400" cy="6553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latin typeface="Calibri" charset="0"/>
                <a:ea typeface="MS PGothic" charset="0"/>
                <a:cs typeface="Calibri" charset="0"/>
              </a:rPr>
              <a:t>Models used in Study</a:t>
            </a:r>
          </a:p>
        </p:txBody>
      </p:sp>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3674482467"/>
                  </p:ext>
                </p:extLst>
              </p:nvPr>
            </p:nvGraphicFramePr>
            <p:xfrm>
              <a:off x="693155" y="1122542"/>
              <a:ext cx="8172217" cy="5133346"/>
            </p:xfrm>
            <a:graphic>
              <a:graphicData uri="http://schemas.openxmlformats.org/drawingml/2006/table">
                <a:tbl>
                  <a:tblPr>
                    <a:effectLst/>
                    <a:tableStyleId>{BC89EF96-8CEA-46FF-86C4-4CE0E7609802}</a:tableStyleId>
                  </a:tblPr>
                  <a:tblGrid>
                    <a:gridCol w="1357924">
                      <a:extLst>
                        <a:ext uri="{9D8B030D-6E8A-4147-A177-3AD203B41FA5}">
                          <a16:colId xmlns:a16="http://schemas.microsoft.com/office/drawing/2014/main" val="20000"/>
                        </a:ext>
                      </a:extLst>
                    </a:gridCol>
                    <a:gridCol w="3842945">
                      <a:extLst>
                        <a:ext uri="{9D8B030D-6E8A-4147-A177-3AD203B41FA5}">
                          <a16:colId xmlns:a16="http://schemas.microsoft.com/office/drawing/2014/main" val="20001"/>
                        </a:ext>
                      </a:extLst>
                    </a:gridCol>
                    <a:gridCol w="1222872">
                      <a:extLst>
                        <a:ext uri="{9D8B030D-6E8A-4147-A177-3AD203B41FA5}">
                          <a16:colId xmlns:a16="http://schemas.microsoft.com/office/drawing/2014/main" val="490854395"/>
                        </a:ext>
                      </a:extLst>
                    </a:gridCol>
                    <a:gridCol w="1748476">
                      <a:extLst>
                        <a:ext uri="{9D8B030D-6E8A-4147-A177-3AD203B41FA5}">
                          <a16:colId xmlns:a16="http://schemas.microsoft.com/office/drawing/2014/main" val="3436094921"/>
                        </a:ext>
                      </a:extLst>
                    </a:gridCol>
                  </a:tblGrid>
                  <a:tr h="178371">
                    <a:tc>
                      <a:txBody>
                        <a:bodyPr/>
                        <a:lstStyle/>
                        <a:p>
                          <a:pPr marL="0" marR="0" algn="ctr">
                            <a:spcBef>
                              <a:spcPts val="0"/>
                            </a:spcBef>
                            <a:spcAft>
                              <a:spcPts val="0"/>
                            </a:spcAft>
                            <a:tabLst>
                              <a:tab pos="1828800" algn="l"/>
                            </a:tabLst>
                          </a:pPr>
                          <a:r>
                            <a:rPr lang="en-US" sz="1400" dirty="0">
                              <a:effectLst/>
                            </a:rPr>
                            <a:t>Model  setting ID</a:t>
                          </a:r>
                          <a:endParaRPr lang="en-US" sz="1400" dirty="0">
                            <a:effectLst/>
                            <a:latin typeface="Cambria" charset="0"/>
                            <a:ea typeface="Cambria" charset="0"/>
                            <a:cs typeface="Times New Roman" charset="0"/>
                          </a:endParaRPr>
                        </a:p>
                      </a:txBody>
                      <a:tcPr marL="61162" marR="61162" marT="30581" marB="30581" anchor="ctr"/>
                    </a:tc>
                    <a:tc>
                      <a:txBody>
                        <a:bodyPr/>
                        <a:lstStyle/>
                        <a:p>
                          <a:pPr marL="0" marR="0" algn="ctr">
                            <a:spcBef>
                              <a:spcPts val="0"/>
                            </a:spcBef>
                            <a:spcAft>
                              <a:spcPts val="0"/>
                            </a:spcAft>
                            <a:tabLst>
                              <a:tab pos="1828800" algn="l"/>
                            </a:tabLst>
                          </a:pPr>
                          <a:r>
                            <a:rPr lang="en-US" sz="1400" dirty="0">
                              <a:effectLst/>
                            </a:rPr>
                            <a:t>Model Setting Description/Modelers</a:t>
                          </a:r>
                          <a:endParaRPr lang="en-US" sz="1400" dirty="0">
                            <a:effectLst/>
                            <a:latin typeface="Cambria" charset="0"/>
                            <a:ea typeface="Cambria" charset="0"/>
                            <a:cs typeface="Times New Roman" charset="0"/>
                          </a:endParaRPr>
                        </a:p>
                      </a:txBody>
                      <a:tcPr marL="61162" marR="61162" marT="30581" marB="30581" anchor="ctr"/>
                    </a:tc>
                    <a:tc>
                      <a:txBody>
                        <a:bodyPr/>
                        <a:lstStyle/>
                        <a:p>
                          <a:pPr marL="0" marR="0" algn="ctr">
                            <a:spcBef>
                              <a:spcPts val="0"/>
                            </a:spcBef>
                            <a:spcAft>
                              <a:spcPts val="0"/>
                            </a:spcAft>
                            <a:tabLst>
                              <a:tab pos="1828800" algn="l"/>
                            </a:tabLst>
                          </a:pPr>
                          <a:r>
                            <a:rPr lang="en-US" sz="1400" dirty="0">
                              <a:effectLst/>
                            </a:rPr>
                            <a:t>Input data </a:t>
                          </a:r>
                          <a:endParaRPr lang="en-US" sz="1400" dirty="0">
                            <a:effectLst/>
                            <a:latin typeface="Cambria" charset="0"/>
                            <a:ea typeface="Cambria" charset="0"/>
                            <a:cs typeface="Times New Roman" charset="0"/>
                          </a:endParaRPr>
                        </a:p>
                      </a:txBody>
                      <a:tcPr marL="0" marR="0" marT="0" marB="0" anchor="ctr"/>
                    </a:tc>
                    <a:tc>
                      <a:txBody>
                        <a:bodyPr/>
                        <a:lstStyle/>
                        <a:p>
                          <a:pPr marL="0" marR="0" algn="ctr">
                            <a:spcBef>
                              <a:spcPts val="0"/>
                            </a:spcBef>
                            <a:spcAft>
                              <a:spcPts val="0"/>
                            </a:spcAft>
                            <a:tabLst>
                              <a:tab pos="1828800" algn="l"/>
                            </a:tabLst>
                          </a:pPr>
                          <a:r>
                            <a:rPr lang="en-US" sz="1400" dirty="0">
                              <a:effectLst/>
                            </a:rPr>
                            <a:t>Altitude range for </a:t>
                          </a:r>
                        </a:p>
                        <a:p>
                          <a:pPr marL="0" marR="0" algn="ctr">
                            <a:spcBef>
                              <a:spcPts val="0"/>
                            </a:spcBef>
                            <a:spcAft>
                              <a:spcPts val="0"/>
                            </a:spcAft>
                            <a:tabLst>
                              <a:tab pos="1828800" algn="l"/>
                            </a:tabLst>
                          </a:pPr>
                          <a:r>
                            <a:rPr lang="en-US" sz="1400" dirty="0">
                              <a:effectLst/>
                            </a:rPr>
                            <a:t>TEC calculation / </a:t>
                          </a:r>
                        </a:p>
                        <a:p>
                          <a:pPr marL="0" marR="0" algn="ctr">
                            <a:spcBef>
                              <a:spcPts val="0"/>
                            </a:spcBef>
                            <a:spcAft>
                              <a:spcPts val="0"/>
                            </a:spcAft>
                            <a:tabLst>
                              <a:tab pos="1828800" algn="l"/>
                            </a:tabLst>
                          </a:pPr>
                          <a:r>
                            <a:rPr lang="en-US" sz="1400" dirty="0">
                              <a:effectLst/>
                            </a:rPr>
                            <a:t>Resolution (</a:t>
                          </a:r>
                          <a:r>
                            <a:rPr lang="en-US" sz="1400" dirty="0" err="1">
                              <a:effectLst/>
                            </a:rPr>
                            <a:t>lat</a:t>
                          </a:r>
                          <a:r>
                            <a:rPr lang="en-US" sz="1400" dirty="0">
                              <a:effectLst/>
                            </a:rPr>
                            <a:t> x </a:t>
                          </a:r>
                          <a:r>
                            <a:rPr lang="en-US" sz="1400" dirty="0" err="1">
                              <a:effectLst/>
                            </a:rPr>
                            <a:t>lon</a:t>
                          </a:r>
                          <a:r>
                            <a:rPr lang="en-US" sz="1400" dirty="0">
                              <a:effectLst/>
                            </a:rPr>
                            <a:t>)</a:t>
                          </a:r>
                          <a:endParaRPr lang="en-KR" dirty="0"/>
                        </a:p>
                      </a:txBody>
                      <a:tcPr marL="0" marR="0" marT="0" marB="0" anchor="ctr"/>
                    </a:tc>
                    <a:extLst>
                      <a:ext uri="{0D108BD9-81ED-4DB2-BD59-A6C34878D82A}">
                        <a16:rowId xmlns:a16="http://schemas.microsoft.com/office/drawing/2014/main" val="10000"/>
                      </a:ext>
                    </a:extLst>
                  </a:tr>
                  <a:tr h="0">
                    <a:tc gridSpan="4">
                      <a:txBody>
                        <a:bodyPr/>
                        <a:lstStyle/>
                        <a:p>
                          <a:pPr marL="0" marR="0" algn="l">
                            <a:spcBef>
                              <a:spcPts val="0"/>
                            </a:spcBef>
                            <a:spcAft>
                              <a:spcPts val="0"/>
                            </a:spcAft>
                            <a:tabLst>
                              <a:tab pos="1828800" algn="l"/>
                            </a:tabLst>
                          </a:pPr>
                          <a:r>
                            <a:rPr lang="en-US" sz="1300" dirty="0">
                              <a:solidFill>
                                <a:srgbClr val="FF0000"/>
                              </a:solidFill>
                              <a:effectLst/>
                            </a:rPr>
                            <a:t>Physics-based Coupled Ionosphere-Thermosphere Model</a:t>
                          </a:r>
                          <a:endParaRPr lang="en-US" sz="1300" dirty="0">
                            <a:solidFill>
                              <a:srgbClr val="FF0000"/>
                            </a:solidFill>
                            <a:effectLst/>
                            <a:latin typeface="Cambria" charset="0"/>
                            <a:ea typeface="Cambria" charset="0"/>
                            <a:cs typeface="Times New Roman" charset="0"/>
                          </a:endParaRPr>
                        </a:p>
                      </a:txBody>
                      <a:tcPr marL="61162" marR="61162" marT="30581" marB="30581"/>
                    </a:tc>
                    <a:tc hMerge="1">
                      <a:txBody>
                        <a:bodyPr/>
                        <a:lstStyle/>
                        <a:p>
                          <a:endParaRPr lang="en-US"/>
                        </a:p>
                      </a:txBody>
                      <a:tcPr/>
                    </a:tc>
                    <a:tc hMerge="1">
                      <a:txBody>
                        <a:bodyPr/>
                        <a:lstStyle/>
                        <a:p>
                          <a:endParaRPr lang="en-KR"/>
                        </a:p>
                      </a:txBody>
                      <a:tcPr/>
                    </a:tc>
                    <a:tc hMerge="1">
                      <a:txBody>
                        <a:bodyPr/>
                        <a:lstStyle/>
                        <a:p>
                          <a:pPr marL="0" marR="0" algn="l">
                            <a:spcBef>
                              <a:spcPts val="0"/>
                            </a:spcBef>
                            <a:spcAft>
                              <a:spcPts val="0"/>
                            </a:spcAft>
                            <a:tabLst>
                              <a:tab pos="1828800" algn="l"/>
                            </a:tabLst>
                          </a:pPr>
                          <a:endParaRPr lang="en-US" sz="1300" dirty="0">
                            <a:solidFill>
                              <a:srgbClr val="FF0000"/>
                            </a:solidFill>
                            <a:effectLst/>
                            <a:latin typeface="Cambria" charset="0"/>
                            <a:ea typeface="Cambria" charset="0"/>
                            <a:cs typeface="Times New Roman" charset="0"/>
                          </a:endParaRPr>
                        </a:p>
                      </a:txBody>
                      <a:tcPr marL="61162" marR="61162" marT="30581" marB="30581"/>
                    </a:tc>
                    <a:extLst>
                      <a:ext uri="{0D108BD9-81ED-4DB2-BD59-A6C34878D82A}">
                        <a16:rowId xmlns:a16="http://schemas.microsoft.com/office/drawing/2014/main" val="10006"/>
                      </a:ext>
                    </a:extLst>
                  </a:tr>
                  <a:tr h="315263">
                    <a:tc>
                      <a:txBody>
                        <a:bodyPr/>
                        <a:lstStyle/>
                        <a:p>
                          <a:pPr marL="0" marR="0" algn="ctr">
                            <a:spcBef>
                              <a:spcPts val="0"/>
                            </a:spcBef>
                            <a:spcAft>
                              <a:spcPts val="0"/>
                            </a:spcAft>
                            <a:tabLst>
                              <a:tab pos="1828800" algn="l"/>
                            </a:tabLst>
                          </a:pPr>
                          <a:r>
                            <a:rPr lang="en-US" sz="1400" b="1" dirty="0">
                              <a:solidFill>
                                <a:schemeClr val="tx1"/>
                              </a:solidFill>
                              <a:effectLst/>
                              <a:latin typeface="+mn-lt"/>
                            </a:rPr>
                            <a:t>11_CTIPE*</a:t>
                          </a:r>
                          <a:endParaRPr lang="en-US" sz="1400" b="1" dirty="0">
                            <a:solidFill>
                              <a:schemeClr val="tx1"/>
                            </a:solidFill>
                            <a:effectLst/>
                            <a:latin typeface="+mn-lt"/>
                            <a:ea typeface="Cambria" charset="0"/>
                            <a:cs typeface="Times New Roman" charset="0"/>
                          </a:endParaRPr>
                        </a:p>
                      </a:txBody>
                      <a:tcPr marL="61162" marR="61162" marT="30581" marB="30581" anchor="ctr">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V3.2 w/ Weimer [2005] and Tidal Modes</a:t>
                          </a:r>
                        </a:p>
                      </a:txBody>
                      <a:tcPr marL="61162" marR="61162" marT="30581" marB="30581"/>
                    </a:tc>
                    <a:tc rowSpan="3">
                      <a:txBody>
                        <a:bodyPr/>
                        <a:lstStyle/>
                        <a:p>
                          <a:pPr marL="0" marR="0" algn="ctr">
                            <a:spcBef>
                              <a:spcPts val="0"/>
                            </a:spcBef>
                            <a:spcAft>
                              <a:spcPts val="0"/>
                            </a:spcAft>
                            <a:tabLst>
                              <a:tab pos="1828800" algn="l"/>
                            </a:tabLst>
                          </a:pPr>
                          <a:r>
                            <a:rPr lang="en-US" sz="1400" dirty="0">
                              <a:effectLst/>
                            </a:rPr>
                            <a:t>F10.7,</a:t>
                          </a:r>
                        </a:p>
                        <a:p>
                          <a:pPr marL="0" marR="0" algn="ctr">
                            <a:spcBef>
                              <a:spcPts val="0"/>
                            </a:spcBef>
                            <a:spcAft>
                              <a:spcPts val="0"/>
                            </a:spcAft>
                            <a:tabLst>
                              <a:tab pos="1828800" algn="l"/>
                            </a:tabLst>
                          </a:pPr>
                          <a:r>
                            <a:rPr lang="en-US" sz="1400" dirty="0">
                              <a:effectLst/>
                            </a:rPr>
                            <a:t>ACE IMF &amp; SW,</a:t>
                          </a:r>
                        </a:p>
                        <a:p>
                          <a:pPr marL="0" marR="0" algn="ctr">
                            <a:spcBef>
                              <a:spcPts val="0"/>
                            </a:spcBef>
                            <a:spcAft>
                              <a:spcPts val="0"/>
                            </a:spcAft>
                            <a:tabLst>
                              <a:tab pos="1828800" algn="l"/>
                            </a:tabLst>
                          </a:pPr>
                          <a:r>
                            <a:rPr lang="en-US" sz="1400" dirty="0">
                              <a:effectLst/>
                            </a:rPr>
                            <a:t>NOAA POES HP</a:t>
                          </a:r>
                        </a:p>
                      </a:txBody>
                      <a:tcPr marL="0" marR="0" marT="0" marB="0" anchor="ctr"/>
                    </a:tc>
                    <a:tc rowSpan="3">
                      <a:txBody>
                        <a:bodyPr/>
                        <a:lstStyle/>
                        <a:p>
                          <a:pPr marL="0" marR="0" algn="ctr">
                            <a:spcBef>
                              <a:spcPts val="0"/>
                            </a:spcBef>
                            <a:spcAft>
                              <a:spcPts val="0"/>
                            </a:spcAft>
                            <a:tabLst>
                              <a:tab pos="1828800" algn="l"/>
                            </a:tabLst>
                          </a:pPr>
                          <a:r>
                            <a:rPr lang="en-US" sz="1400" dirty="0">
                              <a:effectLst/>
                            </a:rPr>
                            <a:t>140</a:t>
                          </a:r>
                          <a:r>
                            <a:rPr lang="en-US" sz="1400" baseline="0" dirty="0">
                              <a:effectLst/>
                            </a:rPr>
                            <a:t> ~ </a:t>
                          </a:r>
                          <a:r>
                            <a:rPr lang="en-US" sz="1400" dirty="0">
                              <a:effectLst/>
                            </a:rPr>
                            <a:t>2,000 km</a:t>
                          </a:r>
                        </a:p>
                        <a:p>
                          <a:pPr marL="0" marR="0" algn="ctr">
                            <a:spcBef>
                              <a:spcPts val="0"/>
                            </a:spcBef>
                            <a:spcAft>
                              <a:spcPts val="0"/>
                            </a:spcAft>
                            <a:tabLst>
                              <a:tab pos="1828800" algn="l"/>
                            </a:tabLst>
                          </a:pPr>
                          <a:r>
                            <a:rPr lang="en-US" sz="1400" b="0" dirty="0">
                              <a:effectLst/>
                              <a:latin typeface="+mn-lt"/>
                              <a:cs typeface="Times New Roman" charset="0"/>
                            </a:rPr>
                            <a:t>2</a:t>
                          </a:r>
                          <a:r>
                            <a:rPr lang="en-US" sz="1400" b="0" dirty="0">
                              <a:latin typeface="+mn-lt"/>
                              <a:ea typeface="Calibri"/>
                              <a:cs typeface="Times New Roman"/>
                              <a:sym typeface="Symbol"/>
                            </a:rPr>
                            <a:t></a:t>
                          </a:r>
                          <a14:m>
                            <m:oMath xmlns:m="http://schemas.openxmlformats.org/officeDocument/2006/math">
                              <m:r>
                                <a:rPr lang="en-US" sz="1400" b="0" i="1" smtClean="0">
                                  <a:latin typeface="Cambria Math" panose="02040503050406030204" pitchFamily="18" charset="0"/>
                                  <a:ea typeface="Cambria Math" panose="02040503050406030204" pitchFamily="18" charset="0"/>
                                  <a:cs typeface="Times New Roman"/>
                                  <a:sym typeface="Symbol"/>
                                </a:rPr>
                                <m:t>× 18</m:t>
                              </m:r>
                            </m:oMath>
                          </a14:m>
                          <a:endParaRPr lang="en-US" sz="1400" dirty="0">
                            <a:effectLst/>
                          </a:endParaRPr>
                        </a:p>
                      </a:txBody>
                      <a:tcPr marL="0" marR="0" marT="0" marB="0" anchor="ctr"/>
                    </a:tc>
                    <a:extLst>
                      <a:ext uri="{0D108BD9-81ED-4DB2-BD59-A6C34878D82A}">
                        <a16:rowId xmlns:a16="http://schemas.microsoft.com/office/drawing/2014/main" val="10007"/>
                      </a:ext>
                    </a:extLst>
                  </a:tr>
                  <a:tr h="315675">
                    <a:tc>
                      <a:txBody>
                        <a:bodyPr/>
                        <a:lstStyle/>
                        <a:p>
                          <a:pPr marL="0" marR="0" algn="ctr">
                            <a:spcBef>
                              <a:spcPts val="0"/>
                            </a:spcBef>
                            <a:spcAft>
                              <a:spcPts val="0"/>
                            </a:spcAft>
                            <a:tabLst>
                              <a:tab pos="1828800" algn="l"/>
                            </a:tabLst>
                          </a:pPr>
                          <a:r>
                            <a:rPr lang="en-US" sz="1400" b="1" dirty="0">
                              <a:solidFill>
                                <a:schemeClr val="tx1"/>
                              </a:solidFill>
                              <a:effectLst/>
                              <a:latin typeface="+mn-lt"/>
                              <a:ea typeface="Cambria" charset="0"/>
                              <a:cs typeface="Times New Roman" charset="0"/>
                            </a:rPr>
                            <a:t>12_CTIPE*</a:t>
                          </a:r>
                        </a:p>
                      </a:txBody>
                      <a:tcPr marL="61162" marR="61162" marT="30581" marB="30581" anchor="ctr">
                        <a:solidFill>
                          <a:srgbClr val="FFFF00"/>
                        </a:solidFill>
                      </a:tcPr>
                    </a:tc>
                    <a:tc>
                      <a:txBody>
                        <a:bodyPr/>
                        <a:lstStyle/>
                        <a:p>
                          <a:r>
                            <a:rPr lang="en-US" sz="1400" dirty="0">
                              <a:effectLst/>
                            </a:rPr>
                            <a:t>V4.1 w/ Weimer [2005] and WAM Tides </a:t>
                          </a:r>
                          <a:endParaRPr lang="en-KR" sz="1400" dirty="0"/>
                        </a:p>
                      </a:txBody>
                      <a:tcPr marL="61162" marR="61162" marT="30581" marB="30581"/>
                    </a:tc>
                    <a:tc vMerge="1">
                      <a:txBody>
                        <a:bodyPr/>
                        <a:lstStyle/>
                        <a:p>
                          <a:endParaRPr lang="en-KR" sz="1400" dirty="0"/>
                        </a:p>
                      </a:txBody>
                      <a:tcPr marL="61162" marR="61162" marT="30581" marB="30581"/>
                    </a:tc>
                    <a:tc vMerge="1">
                      <a:txBody>
                        <a:bodyPr/>
                        <a:lstStyle/>
                        <a:p>
                          <a:endParaRPr lang="en-KR"/>
                        </a:p>
                      </a:txBody>
                      <a:tcPr/>
                    </a:tc>
                    <a:extLst>
                      <a:ext uri="{0D108BD9-81ED-4DB2-BD59-A6C34878D82A}">
                        <a16:rowId xmlns:a16="http://schemas.microsoft.com/office/drawing/2014/main" val="3481702589"/>
                      </a:ext>
                    </a:extLst>
                  </a:tr>
                  <a:tr h="0">
                    <a:tc>
                      <a:txBody>
                        <a:bodyPr/>
                        <a:lstStyle/>
                        <a:p>
                          <a:endParaRPr lang="en-KR" sz="1400" dirty="0">
                            <a:latin typeface="+mn-lt"/>
                          </a:endParaRPr>
                        </a:p>
                      </a:txBody>
                      <a:tcPr marL="61162" marR="61162" marT="30581" marB="30581"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solidFill>
                                <a:srgbClr val="0070C0"/>
                              </a:solidFill>
                            </a:rPr>
                            <a:t>Timothy Fuller-Rowell et al. (NOAA SWPC)  </a:t>
                          </a:r>
                          <a:endParaRPr lang="en-US" sz="1400" dirty="0">
                            <a:solidFill>
                              <a:srgbClr val="0070C0"/>
                            </a:solidFill>
                            <a:effectLst/>
                            <a:latin typeface="Cambria" charset="0"/>
                            <a:ea typeface="Cambria" charset="0"/>
                            <a:cs typeface="Times New Roman" charset="0"/>
                          </a:endParaRPr>
                        </a:p>
                      </a:txBody>
                      <a:tcPr marL="61162" marR="61162" marT="30581" marB="30581"/>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solidFill>
                              <a:srgbClr val="0070C0"/>
                            </a:solidFill>
                            <a:effectLst/>
                            <a:latin typeface="Cambria" charset="0"/>
                            <a:ea typeface="Cambria" charset="0"/>
                            <a:cs typeface="Times New Roman" charset="0"/>
                          </a:endParaRPr>
                        </a:p>
                      </a:txBody>
                      <a:tcPr marL="61162" marR="61162" marT="30581" marB="30581"/>
                    </a:tc>
                    <a:tc vMerge="1">
                      <a:txBody>
                        <a:bodyPr/>
                        <a:lstStyle/>
                        <a:p>
                          <a:endParaRPr lang="en-KR"/>
                        </a:p>
                      </a:txBody>
                      <a:tcPr/>
                    </a:tc>
                    <a:extLst>
                      <a:ext uri="{0D108BD9-81ED-4DB2-BD59-A6C34878D82A}">
                        <a16:rowId xmlns:a16="http://schemas.microsoft.com/office/drawing/2014/main" val="3635058662"/>
                      </a:ext>
                    </a:extLst>
                  </a:tr>
                  <a:tr h="315263">
                    <a:tc>
                      <a:txBody>
                        <a:bodyPr/>
                        <a:lstStyle/>
                        <a:p>
                          <a:pPr marL="0" marR="0" algn="ctr">
                            <a:spcBef>
                              <a:spcPts val="0"/>
                            </a:spcBef>
                            <a:spcAft>
                              <a:spcPts val="0"/>
                            </a:spcAft>
                            <a:tabLst>
                              <a:tab pos="0" algn="l"/>
                              <a:tab pos="1828800" algn="l"/>
                            </a:tabLst>
                          </a:pPr>
                          <a:r>
                            <a:rPr lang="en-US" sz="1400" b="1" dirty="0">
                              <a:solidFill>
                                <a:schemeClr val="tx1"/>
                              </a:solidFill>
                              <a:effectLst/>
                              <a:latin typeface="+mn-lt"/>
                            </a:rPr>
                            <a:t>6_GITM*</a:t>
                          </a:r>
                          <a:endParaRPr lang="en-US" sz="1400" b="1" dirty="0">
                            <a:solidFill>
                              <a:schemeClr val="tx1"/>
                            </a:solidFill>
                            <a:effectLst/>
                            <a:latin typeface="+mn-lt"/>
                            <a:ea typeface="Cambria" charset="0"/>
                            <a:cs typeface="Times New Roman" charset="0"/>
                          </a:endParaRPr>
                        </a:p>
                      </a:txBody>
                      <a:tcPr marL="61162" marR="61162" marT="30581" marB="30581" anchor="ctr"/>
                    </a:tc>
                    <a:tc>
                      <a:txBody>
                        <a:bodyPr/>
                        <a:lstStyle/>
                        <a:p>
                          <a:pPr marL="0" marR="0">
                            <a:spcBef>
                              <a:spcPts val="0"/>
                            </a:spcBef>
                            <a:spcAft>
                              <a:spcPts val="0"/>
                            </a:spcAft>
                            <a:tabLst>
                              <a:tab pos="1828800" algn="l"/>
                            </a:tabLst>
                          </a:pPr>
                          <a:r>
                            <a:rPr lang="en-US" sz="1400" dirty="0">
                              <a:effectLst/>
                            </a:rPr>
                            <a:t>V2.5 w/ Weimer 2005  and MSIS Tides</a:t>
                          </a:r>
                        </a:p>
                      </a:txBody>
                      <a:tcPr marL="61162" marR="61162" marT="30581" marB="30581"/>
                    </a:tc>
                    <a:tc rowSpan="3">
                      <a:txBody>
                        <a:bodyPr/>
                        <a:lstStyle/>
                        <a:p>
                          <a:pPr marL="0" marR="0" algn="ctr">
                            <a:spcBef>
                              <a:spcPts val="0"/>
                            </a:spcBef>
                            <a:spcAft>
                              <a:spcPts val="0"/>
                            </a:spcAft>
                            <a:tabLst>
                              <a:tab pos="1828800" algn="l"/>
                            </a:tabLst>
                          </a:pPr>
                          <a:r>
                            <a:rPr lang="en-US" sz="1400" dirty="0">
                              <a:effectLst/>
                            </a:rPr>
                            <a:t>FISM, </a:t>
                          </a:r>
                        </a:p>
                        <a:p>
                          <a:pPr marL="0" marR="0" algn="ctr">
                            <a:spcBef>
                              <a:spcPts val="0"/>
                            </a:spcBef>
                            <a:spcAft>
                              <a:spcPts val="0"/>
                            </a:spcAft>
                            <a:tabLst>
                              <a:tab pos="1828800" algn="l"/>
                            </a:tabLst>
                          </a:pPr>
                          <a:r>
                            <a:rPr lang="en-US" sz="1400" dirty="0">
                              <a:effectLst/>
                            </a:rPr>
                            <a:t>ACE IMF &amp; SW,</a:t>
                          </a:r>
                        </a:p>
                        <a:p>
                          <a:pPr marL="0" marR="0" algn="ctr">
                            <a:spcBef>
                              <a:spcPts val="0"/>
                            </a:spcBef>
                            <a:spcAft>
                              <a:spcPts val="0"/>
                            </a:spcAft>
                            <a:tabLst>
                              <a:tab pos="1828800" algn="l"/>
                            </a:tabLst>
                          </a:pPr>
                          <a:r>
                            <a:rPr lang="en-US" sz="1400" dirty="0">
                              <a:effectLst/>
                            </a:rPr>
                            <a:t>NOAA POES HP</a:t>
                          </a:r>
                        </a:p>
                      </a:txBody>
                      <a:tcPr marL="0" marR="0" marT="0" marB="0" anchor="ctr"/>
                    </a:tc>
                    <a:tc rowSpan="3">
                      <a:txBody>
                        <a:bodyPr/>
                        <a:lstStyle/>
                        <a:p>
                          <a:pPr marL="0" marR="0" algn="ctr">
                            <a:spcBef>
                              <a:spcPts val="0"/>
                            </a:spcBef>
                            <a:spcAft>
                              <a:spcPts val="0"/>
                            </a:spcAft>
                            <a:tabLst>
                              <a:tab pos="1828800" algn="l"/>
                            </a:tabLst>
                          </a:pPr>
                          <a:r>
                            <a:rPr lang="en-US" sz="1400" dirty="0">
                              <a:effectLst/>
                            </a:rPr>
                            <a:t>90 ~ 600 km</a:t>
                          </a:r>
                        </a:p>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b="0" dirty="0">
                              <a:effectLst/>
                              <a:latin typeface="+mn-lt"/>
                              <a:cs typeface="Times New Roman" charset="0"/>
                            </a:rPr>
                            <a:t>2.5</a:t>
                          </a:r>
                          <a:r>
                            <a:rPr lang="en-US" sz="1400" b="0" dirty="0">
                              <a:latin typeface="+mn-lt"/>
                              <a:ea typeface="Calibri"/>
                              <a:cs typeface="Times New Roman"/>
                              <a:sym typeface="Symbol"/>
                            </a:rPr>
                            <a:t></a:t>
                          </a:r>
                          <a14:m>
                            <m:oMath xmlns:m="http://schemas.openxmlformats.org/officeDocument/2006/math">
                              <m:r>
                                <a:rPr lang="en-US" sz="1400" b="0" i="1" smtClean="0">
                                  <a:latin typeface="Cambria Math" panose="02040503050406030204" pitchFamily="18" charset="0"/>
                                  <a:ea typeface="Cambria Math" panose="02040503050406030204" pitchFamily="18" charset="0"/>
                                  <a:cs typeface="Times New Roman"/>
                                  <a:sym typeface="Symbol"/>
                                </a:rPr>
                                <m:t>× 5°</m:t>
                              </m:r>
                            </m:oMath>
                          </a14:m>
                          <a:endParaRPr lang="en-US" sz="1400" dirty="0">
                            <a:effectLst/>
                          </a:endParaRPr>
                        </a:p>
                      </a:txBody>
                      <a:tcPr marL="0" marR="0" marT="0" marB="0" anchor="ctr"/>
                    </a:tc>
                    <a:extLst>
                      <a:ext uri="{0D108BD9-81ED-4DB2-BD59-A6C34878D82A}">
                        <a16:rowId xmlns:a16="http://schemas.microsoft.com/office/drawing/2014/main" val="10008"/>
                      </a:ext>
                    </a:extLst>
                  </a:tr>
                  <a:tr h="271910">
                    <a:tc>
                      <a:txBody>
                        <a:bodyPr/>
                        <a:lstStyle/>
                        <a:p>
                          <a:pPr marL="0" marR="0" algn="ctr">
                            <a:spcBef>
                              <a:spcPts val="0"/>
                            </a:spcBef>
                            <a:spcAft>
                              <a:spcPts val="0"/>
                            </a:spcAft>
                            <a:tabLst>
                              <a:tab pos="0" algn="l"/>
                              <a:tab pos="1828800" algn="l"/>
                            </a:tabLst>
                          </a:pPr>
                          <a:r>
                            <a:rPr lang="en-US" sz="1400" b="1" dirty="0">
                              <a:solidFill>
                                <a:schemeClr val="tx1"/>
                              </a:solidFill>
                              <a:effectLst/>
                              <a:latin typeface="+mn-lt"/>
                              <a:ea typeface="Cambria" charset="0"/>
                              <a:cs typeface="Times New Roman" charset="0"/>
                            </a:rPr>
                            <a:t>7_GITM*</a:t>
                          </a:r>
                        </a:p>
                      </a:txBody>
                      <a:tcPr marL="61162" marR="61162" marT="30581" marB="30581" anchor="ctr"/>
                    </a:tc>
                    <a:tc>
                      <a:txBody>
                        <a:bodyPr/>
                        <a:lstStyle/>
                        <a:p>
                          <a:r>
                            <a:rPr lang="en-US" sz="1400" dirty="0">
                              <a:effectLst/>
                            </a:rPr>
                            <a:t>V21.11 w/ Weimer 2005  and MSIS  Tides </a:t>
                          </a:r>
                          <a:endParaRPr lang="en-KR" sz="1400" dirty="0"/>
                        </a:p>
                      </a:txBody>
                      <a:tcPr marL="61162" marR="61162" marT="30581" marB="30581"/>
                    </a:tc>
                    <a:tc vMerge="1">
                      <a:txBody>
                        <a:bodyPr/>
                        <a:lstStyle/>
                        <a:p>
                          <a:endParaRPr lang="en-KR" sz="1400" dirty="0"/>
                        </a:p>
                      </a:txBody>
                      <a:tcPr marL="61162" marR="61162" marT="30581" marB="30581"/>
                    </a:tc>
                    <a:tc vMerge="1">
                      <a:txBody>
                        <a:bodyPr/>
                        <a:lstStyle/>
                        <a:p>
                          <a:endParaRPr lang="en-KR"/>
                        </a:p>
                      </a:txBody>
                      <a:tcPr/>
                    </a:tc>
                    <a:extLst>
                      <a:ext uri="{0D108BD9-81ED-4DB2-BD59-A6C34878D82A}">
                        <a16:rowId xmlns:a16="http://schemas.microsoft.com/office/drawing/2014/main" val="194654969"/>
                      </a:ext>
                    </a:extLst>
                  </a:tr>
                  <a:tr h="246827">
                    <a:tc>
                      <a:txBody>
                        <a:bodyPr/>
                        <a:lstStyle/>
                        <a:p>
                          <a:pPr marL="0" marR="0" algn="ctr">
                            <a:spcBef>
                              <a:spcPts val="0"/>
                            </a:spcBef>
                            <a:spcAft>
                              <a:spcPts val="0"/>
                            </a:spcAft>
                            <a:tabLst>
                              <a:tab pos="0" algn="l"/>
                              <a:tab pos="1828800" algn="l"/>
                            </a:tabLst>
                          </a:pPr>
                          <a:endParaRPr lang="en-US" sz="1400" b="1" dirty="0">
                            <a:solidFill>
                              <a:schemeClr val="tx1"/>
                            </a:solidFill>
                            <a:effectLst/>
                            <a:latin typeface="+mn-lt"/>
                            <a:ea typeface="Cambria" charset="0"/>
                            <a:cs typeface="Times New Roman" charset="0"/>
                          </a:endParaRPr>
                        </a:p>
                      </a:txBody>
                      <a:tcPr marL="61162" marR="61162" marT="30581" marB="30581" anchor="ctr"/>
                    </a:tc>
                    <a:tc>
                      <a:txBody>
                        <a:bodyPr/>
                        <a:lstStyle/>
                        <a:p>
                          <a:r>
                            <a:rPr lang="en-US" sz="1400" dirty="0">
                              <a:solidFill>
                                <a:srgbClr val="0070C0"/>
                              </a:solidFill>
                            </a:rPr>
                            <a:t>Aaron Ridley et al. (UM)</a:t>
                          </a:r>
                          <a:endParaRPr lang="en-KR" sz="1400" dirty="0"/>
                        </a:p>
                      </a:txBody>
                      <a:tcPr marL="61162" marR="61162" marT="30581" marB="30581"/>
                    </a:tc>
                    <a:tc vMerge="1">
                      <a:txBody>
                        <a:bodyPr/>
                        <a:lstStyle/>
                        <a:p>
                          <a:endParaRPr lang="en-KR" sz="1400" dirty="0"/>
                        </a:p>
                      </a:txBody>
                      <a:tcPr marL="61162" marR="61162" marT="30581" marB="30581"/>
                    </a:tc>
                    <a:tc vMerge="1">
                      <a:txBody>
                        <a:bodyPr/>
                        <a:lstStyle/>
                        <a:p>
                          <a:endParaRPr lang="en-KR"/>
                        </a:p>
                      </a:txBody>
                      <a:tcPr/>
                    </a:tc>
                    <a:extLst>
                      <a:ext uri="{0D108BD9-81ED-4DB2-BD59-A6C34878D82A}">
                        <a16:rowId xmlns:a16="http://schemas.microsoft.com/office/drawing/2014/main" val="3807397792"/>
                      </a:ext>
                    </a:extLst>
                  </a:tr>
                  <a:tr h="240351">
                    <a:tc rowSpan="2">
                      <a:txBody>
                        <a:bodyPr/>
                        <a:lstStyle/>
                        <a:p>
                          <a:pPr marL="0" marR="0" algn="ctr">
                            <a:spcBef>
                              <a:spcPts val="0"/>
                            </a:spcBef>
                            <a:spcAft>
                              <a:spcPts val="0"/>
                            </a:spcAft>
                            <a:tabLst>
                              <a:tab pos="1828800" algn="l"/>
                            </a:tabLst>
                          </a:pPr>
                          <a:r>
                            <a:rPr lang="en-US" sz="1400" b="1" dirty="0">
                              <a:solidFill>
                                <a:schemeClr val="tx1"/>
                              </a:solidFill>
                              <a:effectLst/>
                              <a:latin typeface="+mn-lt"/>
                            </a:rPr>
                            <a:t>12_TIE-GCM*</a:t>
                          </a:r>
                          <a:endParaRPr lang="en-US" sz="1400" b="1" dirty="0">
                            <a:solidFill>
                              <a:schemeClr val="tx1"/>
                            </a:solidFill>
                            <a:effectLst/>
                            <a:latin typeface="+mn-lt"/>
                            <a:ea typeface="Cambria" charset="0"/>
                            <a:cs typeface="Times New Roman" charset="0"/>
                          </a:endParaRPr>
                        </a:p>
                      </a:txBody>
                      <a:tcPr marL="61162" marR="61162" marT="30581" marB="30581" anchor="ctr">
                        <a:solidFill>
                          <a:srgbClr val="FFFF00"/>
                        </a:solidFill>
                      </a:tcPr>
                    </a:tc>
                    <a:tc>
                      <a:txBody>
                        <a:bodyPr/>
                        <a:lstStyle/>
                        <a:p>
                          <a:pPr marL="0" marR="0">
                            <a:spcBef>
                              <a:spcPts val="0"/>
                            </a:spcBef>
                            <a:spcAft>
                              <a:spcPts val="0"/>
                            </a:spcAft>
                            <a:tabLst>
                              <a:tab pos="1828800" algn="l"/>
                            </a:tabLst>
                          </a:pPr>
                          <a:r>
                            <a:rPr lang="en-US" sz="1400" dirty="0">
                              <a:effectLst/>
                            </a:rPr>
                            <a:t>TIE-GCM2.0 driven by Weimer [2005] and GSWM </a:t>
                          </a:r>
                        </a:p>
                      </a:txBody>
                      <a:tcPr marL="61162" marR="61162" marT="30581" marB="30581"/>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F10.7,</a:t>
                          </a:r>
                        </a:p>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OMNI IMF &amp; SW</a:t>
                          </a:r>
                        </a:p>
                      </a:txBody>
                      <a:tcPr marL="0" marR="0" marT="0" marB="0" anchor="ct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90 ~ 600 km</a:t>
                          </a:r>
                        </a:p>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b="0" dirty="0">
                              <a:effectLst/>
                              <a:latin typeface="+mn-lt"/>
                              <a:cs typeface="Times New Roman" charset="0"/>
                            </a:rPr>
                            <a:t>2.5</a:t>
                          </a:r>
                          <a:r>
                            <a:rPr lang="en-US" sz="1400" b="0" dirty="0">
                              <a:latin typeface="+mn-lt"/>
                              <a:ea typeface="Calibri"/>
                              <a:cs typeface="Times New Roman"/>
                              <a:sym typeface="Symbol"/>
                            </a:rPr>
                            <a:t></a:t>
                          </a:r>
                          <a14:m>
                            <m:oMath xmlns:m="http://schemas.openxmlformats.org/officeDocument/2006/math">
                              <m:r>
                                <a:rPr lang="en-US" sz="1400" b="0" i="1" smtClean="0">
                                  <a:latin typeface="Cambria Math" panose="02040503050406030204" pitchFamily="18" charset="0"/>
                                  <a:ea typeface="Cambria Math" panose="02040503050406030204" pitchFamily="18" charset="0"/>
                                  <a:cs typeface="Times New Roman"/>
                                  <a:sym typeface="Symbol"/>
                                </a:rPr>
                                <m:t>× 2.5°</m:t>
                              </m:r>
                            </m:oMath>
                          </a14:m>
                          <a:endParaRPr lang="en-US" sz="1400" dirty="0">
                            <a:effectLst/>
                          </a:endParaRPr>
                        </a:p>
                      </a:txBody>
                      <a:tcPr marL="0" marR="0" marT="0" marB="0" anchor="ctr"/>
                    </a:tc>
                    <a:extLst>
                      <a:ext uri="{0D108BD9-81ED-4DB2-BD59-A6C34878D82A}">
                        <a16:rowId xmlns:a16="http://schemas.microsoft.com/office/drawing/2014/main" val="10009"/>
                      </a:ext>
                    </a:extLst>
                  </a:tr>
                  <a:tr h="0">
                    <a:tc vMerge="1">
                      <a:txBody>
                        <a:bodyPr/>
                        <a:lstStyle/>
                        <a:p>
                          <a:endParaRPr lang="en-K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solidFill>
                                <a:srgbClr val="0070C0"/>
                              </a:solidFill>
                            </a:rPr>
                            <a:t>R. G. Roble et al. (HAO, NCAR) </a:t>
                          </a:r>
                          <a:endParaRPr lang="en-US" sz="1400" dirty="0">
                            <a:solidFill>
                              <a:srgbClr val="0070C0"/>
                            </a:solidFill>
                            <a:effectLst/>
                            <a:latin typeface="Cambria" charset="0"/>
                            <a:ea typeface="Cambria" charset="0"/>
                            <a:cs typeface="Times New Roman" charset="0"/>
                          </a:endParaRPr>
                        </a:p>
                      </a:txBody>
                      <a:tcPr marL="61162" marR="61162" marT="30581" marB="30581"/>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solidFill>
                              <a:srgbClr val="0070C0"/>
                            </a:solidFill>
                            <a:effectLst/>
                            <a:latin typeface="Cambria" charset="0"/>
                            <a:ea typeface="Cambria" charset="0"/>
                            <a:cs typeface="Times New Roman" charset="0"/>
                          </a:endParaRPr>
                        </a:p>
                      </a:txBody>
                      <a:tcPr marL="61162" marR="61162" marT="30581" marB="30581"/>
                    </a:tc>
                    <a:tc vMerge="1">
                      <a:txBody>
                        <a:bodyPr/>
                        <a:lstStyle/>
                        <a:p>
                          <a:endParaRPr lang="en-KR"/>
                        </a:p>
                      </a:txBody>
                      <a:tcPr/>
                    </a:tc>
                    <a:extLst>
                      <a:ext uri="{0D108BD9-81ED-4DB2-BD59-A6C34878D82A}">
                        <a16:rowId xmlns:a16="http://schemas.microsoft.com/office/drawing/2014/main" val="3607173624"/>
                      </a:ext>
                    </a:extLst>
                  </a:tr>
                  <a:tr h="0">
                    <a:tc gridSpan="4">
                      <a:txBody>
                        <a:bodyPr/>
                        <a:lstStyle/>
                        <a:p>
                          <a:pPr marL="0" marR="0" algn="l">
                            <a:spcBef>
                              <a:spcPts val="0"/>
                            </a:spcBef>
                            <a:spcAft>
                              <a:spcPts val="0"/>
                            </a:spcAft>
                            <a:tabLst>
                              <a:tab pos="1828800" algn="l"/>
                            </a:tabLst>
                          </a:pPr>
                          <a:r>
                            <a:rPr lang="en-US" sz="1400" dirty="0">
                              <a:solidFill>
                                <a:srgbClr val="FF0000"/>
                              </a:solidFill>
                              <a:effectLst/>
                            </a:rPr>
                            <a:t>Whole Atmosphere Model</a:t>
                          </a:r>
                          <a:endParaRPr lang="en-US" sz="1400" dirty="0">
                            <a:solidFill>
                              <a:srgbClr val="FF0000"/>
                            </a:solidFill>
                            <a:effectLst/>
                            <a:latin typeface="Cambria" charset="0"/>
                            <a:ea typeface="Cambria" charset="0"/>
                            <a:cs typeface="Times New Roman" charset="0"/>
                          </a:endParaRPr>
                        </a:p>
                      </a:txBody>
                      <a:tcPr marL="61162" marR="61162" marT="30581" marB="30581"/>
                    </a:tc>
                    <a:tc hMerge="1">
                      <a:txBody>
                        <a:bodyPr/>
                        <a:lstStyle/>
                        <a:p>
                          <a:endParaRPr lang="en-US"/>
                        </a:p>
                      </a:txBody>
                      <a:tcPr/>
                    </a:tc>
                    <a:tc hMerge="1">
                      <a:txBody>
                        <a:bodyPr/>
                        <a:lstStyle/>
                        <a:p>
                          <a:endParaRPr lang="en-KR"/>
                        </a:p>
                      </a:txBody>
                      <a:tcPr/>
                    </a:tc>
                    <a:tc hMerge="1">
                      <a:txBody>
                        <a:bodyPr/>
                        <a:lstStyle/>
                        <a:p>
                          <a:pPr marL="0" marR="0" algn="l">
                            <a:spcBef>
                              <a:spcPts val="0"/>
                            </a:spcBef>
                            <a:spcAft>
                              <a:spcPts val="0"/>
                            </a:spcAft>
                            <a:tabLst>
                              <a:tab pos="1828800" algn="l"/>
                            </a:tabLst>
                          </a:pPr>
                          <a:endParaRPr lang="en-US" sz="1400" dirty="0">
                            <a:solidFill>
                              <a:srgbClr val="FF0000"/>
                            </a:solidFill>
                            <a:effectLst/>
                            <a:latin typeface="Cambria" charset="0"/>
                            <a:ea typeface="Cambria" charset="0"/>
                            <a:cs typeface="Times New Roman" charset="0"/>
                          </a:endParaRPr>
                        </a:p>
                      </a:txBody>
                      <a:tcPr marL="61162" marR="61162" marT="30581" marB="30581"/>
                    </a:tc>
                    <a:extLst>
                      <a:ext uri="{0D108BD9-81ED-4DB2-BD59-A6C34878D82A}">
                        <a16:rowId xmlns:a16="http://schemas.microsoft.com/office/drawing/2014/main" val="10011"/>
                      </a:ext>
                    </a:extLst>
                  </a:tr>
                  <a:tr h="315263">
                    <a:tc>
                      <a:txBody>
                        <a:bodyPr/>
                        <a:lstStyle/>
                        <a:p>
                          <a:pPr marL="0" marR="0" algn="ctr">
                            <a:spcBef>
                              <a:spcPts val="0"/>
                            </a:spcBef>
                            <a:spcAft>
                              <a:spcPts val="0"/>
                            </a:spcAft>
                            <a:tabLst>
                              <a:tab pos="1828800" algn="l"/>
                            </a:tabLst>
                          </a:pPr>
                          <a:r>
                            <a:rPr lang="en-US" sz="1400" b="1" dirty="0">
                              <a:effectLst/>
                            </a:rPr>
                            <a:t>1_WACCM-X</a:t>
                          </a:r>
                          <a:endParaRPr lang="en-US" sz="1400" b="1" dirty="0">
                            <a:effectLst/>
                            <a:latin typeface="Cambria" charset="0"/>
                            <a:ea typeface="Cambria" charset="0"/>
                            <a:cs typeface="Times New Roman" charset="0"/>
                          </a:endParaRPr>
                        </a:p>
                      </a:txBody>
                      <a:tcPr marL="61162" marR="61162" marT="30581" marB="30581"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CESM2.1 w/ CAM4 and </a:t>
                          </a:r>
                          <a:r>
                            <a:rPr lang="en-US" sz="1400" dirty="0" err="1">
                              <a:effectLst/>
                            </a:rPr>
                            <a:t>Heelis</a:t>
                          </a:r>
                          <a:endParaRPr lang="en-US" sz="1400" dirty="0">
                            <a:effectLst/>
                          </a:endParaRPr>
                        </a:p>
                      </a:txBody>
                      <a:tcPr marL="61162" marR="61162" marT="30581" marB="30581" anchor="ctr"/>
                    </a:tc>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F10.7, </a:t>
                          </a:r>
                        </a:p>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OMNI IMF &amp; SW</a:t>
                          </a:r>
                        </a:p>
                      </a:txBody>
                      <a:tcPr marL="0" marR="0" marT="0" marB="0" anchor="ctr"/>
                    </a:tc>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90 ~ 600 km</a:t>
                          </a:r>
                        </a:p>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b="0" dirty="0">
                              <a:effectLst/>
                              <a:latin typeface="+mn-lt"/>
                              <a:ea typeface="Calibri"/>
                              <a:cs typeface="Times New Roman"/>
                              <a:sym typeface="Symbol"/>
                            </a:rPr>
                            <a:t>1.9</a:t>
                          </a:r>
                          <a:r>
                            <a:rPr lang="en-US" sz="1400" b="0" dirty="0">
                              <a:latin typeface="+mn-lt"/>
                              <a:ea typeface="Calibri"/>
                              <a:cs typeface="Times New Roman"/>
                              <a:sym typeface="Symbol"/>
                            </a:rPr>
                            <a:t></a:t>
                          </a:r>
                          <a14:m>
                            <m:oMath xmlns:m="http://schemas.openxmlformats.org/officeDocument/2006/math">
                              <m:r>
                                <a:rPr lang="en-US" sz="1400" b="0" i="1" smtClean="0">
                                  <a:latin typeface="Cambria Math" panose="02040503050406030204" pitchFamily="18" charset="0"/>
                                  <a:ea typeface="Cambria Math" panose="02040503050406030204" pitchFamily="18" charset="0"/>
                                  <a:cs typeface="Times New Roman"/>
                                  <a:sym typeface="Symbol"/>
                                </a:rPr>
                                <m:t>× 2.5°</m:t>
                              </m:r>
                            </m:oMath>
                          </a14:m>
                          <a:endParaRPr lang="en-US" sz="1400" dirty="0">
                            <a:effectLst/>
                          </a:endParaRPr>
                        </a:p>
                      </a:txBody>
                      <a:tcPr marL="0" marR="0" marT="0" marB="0" anchor="ctr"/>
                    </a:tc>
                    <a:extLst>
                      <a:ext uri="{0D108BD9-81ED-4DB2-BD59-A6C34878D82A}">
                        <a16:rowId xmlns:a16="http://schemas.microsoft.com/office/drawing/2014/main" val="10012"/>
                      </a:ext>
                    </a:extLst>
                  </a:tr>
                  <a:tr h="288462">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b="1" dirty="0">
                              <a:effectLst/>
                            </a:rPr>
                            <a:t>2_WACCM-X</a:t>
                          </a:r>
                          <a:endParaRPr lang="en-US" sz="1400" b="1" dirty="0">
                            <a:effectLst/>
                            <a:latin typeface="Cambria" charset="0"/>
                            <a:ea typeface="Cambria" charset="0"/>
                            <a:cs typeface="Times New Roman" charset="0"/>
                          </a:endParaRPr>
                        </a:p>
                      </a:txBody>
                      <a:tcPr marL="61162" marR="61162" marT="30581" marB="30581" anchor="ctr">
                        <a:noFill/>
                      </a:tcPr>
                    </a:tc>
                    <a:tc>
                      <a:txBody>
                        <a:bodyPr/>
                        <a:lstStyle/>
                        <a:p>
                          <a:r>
                            <a:rPr lang="en-US" sz="1400" dirty="0">
                              <a:effectLst/>
                            </a:rPr>
                            <a:t>CESM2.1 w/ CAM4 and Weimer [2005] </a:t>
                          </a:r>
                          <a:endParaRPr lang="en-KR" sz="1400" dirty="0"/>
                        </a:p>
                      </a:txBody>
                      <a:tcPr marL="61162" marR="61162" marT="30581" marB="30581" anchor="ctr"/>
                    </a:tc>
                    <a:tc vMerge="1">
                      <a:txBody>
                        <a:bodyPr/>
                        <a:lstStyle/>
                        <a:p>
                          <a:endParaRPr lang="en-KR" sz="1400" dirty="0"/>
                        </a:p>
                      </a:txBody>
                      <a:tcPr marL="61162" marR="61162" marT="30581" marB="30581" anchor="ctr"/>
                    </a:tc>
                    <a:tc vMerge="1">
                      <a:txBody>
                        <a:bodyPr/>
                        <a:lstStyle/>
                        <a:p>
                          <a:endParaRPr lang="en-KR"/>
                        </a:p>
                      </a:txBody>
                      <a:tcPr/>
                    </a:tc>
                    <a:extLst>
                      <a:ext uri="{0D108BD9-81ED-4DB2-BD59-A6C34878D82A}">
                        <a16:rowId xmlns:a16="http://schemas.microsoft.com/office/drawing/2014/main" val="3474002073"/>
                      </a:ext>
                    </a:extLst>
                  </a:tr>
                  <a:tr h="2592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effectLst/>
                            </a:rPr>
                            <a:t>3_WACCM-X</a:t>
                          </a:r>
                          <a:endParaRPr lang="en-US" sz="1400" b="1" dirty="0">
                            <a:effectLst/>
                            <a:latin typeface="Cambria" charset="0"/>
                            <a:ea typeface="Cambria" charset="0"/>
                            <a:cs typeface="Times New Roman" charset="0"/>
                          </a:endParaRPr>
                        </a:p>
                      </a:txBody>
                      <a:tcPr marL="61162" marR="61162" marT="30581" marB="30581"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CESM2.2 w/ CAM6 and </a:t>
                          </a:r>
                          <a:r>
                            <a:rPr lang="en-US" sz="1400" dirty="0" err="1">
                              <a:effectLst/>
                            </a:rPr>
                            <a:t>Heelis</a:t>
                          </a:r>
                          <a:endParaRPr lang="en-US" sz="1400" dirty="0">
                            <a:effectLst/>
                          </a:endParaRPr>
                        </a:p>
                      </a:txBody>
                      <a:tcPr marL="61162" marR="61162" marT="30581" marB="30581" anchor="ct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effectLst/>
                          </a:endParaRPr>
                        </a:p>
                      </a:txBody>
                      <a:tcPr marL="61162" marR="61162" marT="30581" marB="30581" anchor="ctr"/>
                    </a:tc>
                    <a:tc vMerge="1">
                      <a:txBody>
                        <a:bodyPr/>
                        <a:lstStyle/>
                        <a:p>
                          <a:endParaRPr lang="en-KR"/>
                        </a:p>
                      </a:txBody>
                      <a:tcPr/>
                    </a:tc>
                    <a:extLst>
                      <a:ext uri="{0D108BD9-81ED-4DB2-BD59-A6C34878D82A}">
                        <a16:rowId xmlns:a16="http://schemas.microsoft.com/office/drawing/2014/main" val="1034386064"/>
                      </a:ext>
                    </a:extLst>
                  </a:tr>
                  <a:tr h="13633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effectLst/>
                            </a:rPr>
                            <a:t>4_WACCM-X</a:t>
                          </a:r>
                          <a:endParaRPr lang="en-US" sz="1400" b="1" dirty="0">
                            <a:effectLst/>
                            <a:latin typeface="Cambria" charset="0"/>
                            <a:ea typeface="Cambria" charset="0"/>
                            <a:cs typeface="Times New Roman" charset="0"/>
                          </a:endParaRPr>
                        </a:p>
                      </a:txBody>
                      <a:tcPr marL="61162" marR="61162" marT="30581" marB="30581" anchor="ctr">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CESM2.2 w/ CAM6 and Weimer [2005] </a:t>
                          </a:r>
                        </a:p>
                      </a:txBody>
                      <a:tcPr marL="61162" marR="61162" marT="30581" marB="30581" anchor="ct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effectLst/>
                          </a:endParaRPr>
                        </a:p>
                      </a:txBody>
                      <a:tcPr marL="61162" marR="61162" marT="30581" marB="30581" anchor="ctr"/>
                    </a:tc>
                    <a:tc vMerge="1">
                      <a:txBody>
                        <a:bodyPr/>
                        <a:lstStyle/>
                        <a:p>
                          <a:endParaRPr lang="en-KR"/>
                        </a:p>
                      </a:txBody>
                      <a:tcPr/>
                    </a:tc>
                    <a:extLst>
                      <a:ext uri="{0D108BD9-81ED-4DB2-BD59-A6C34878D82A}">
                        <a16:rowId xmlns:a16="http://schemas.microsoft.com/office/drawing/2014/main" val="1126929528"/>
                      </a:ext>
                    </a:extLst>
                  </a:tr>
                  <a:tr h="303433">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endParaRPr lang="en-US" sz="1400" b="1" dirty="0">
                            <a:effectLst/>
                            <a:latin typeface="Cambria" charset="0"/>
                            <a:ea typeface="Cambria" charset="0"/>
                            <a:cs typeface="Times New Roman" charset="0"/>
                          </a:endParaRPr>
                        </a:p>
                      </a:txBody>
                      <a:tcPr marL="61162" marR="61162" marT="30581" marB="30581" anchor="ctr">
                        <a:noFill/>
                      </a:tcPr>
                    </a:tc>
                    <a:tc>
                      <a:txBody>
                        <a:bodyPr/>
                        <a:lstStyle/>
                        <a:p>
                          <a:pPr marL="0" marR="0" algn="l">
                            <a:spcBef>
                              <a:spcPts val="0"/>
                            </a:spcBef>
                            <a:spcAft>
                              <a:spcPts val="0"/>
                            </a:spcAft>
                            <a:tabLst>
                              <a:tab pos="1828800" algn="l"/>
                            </a:tabLst>
                          </a:pPr>
                          <a:r>
                            <a:rPr lang="en-US" altLang="ko-KR" sz="1400" dirty="0"/>
                            <a:t>constrained by MERRA-2 data (</a:t>
                          </a:r>
                          <a:r>
                            <a:rPr lang="en-US" sz="1400" dirty="0">
                              <a:effectLst/>
                            </a:rPr>
                            <a:t>SD-WACCMX)</a:t>
                          </a:r>
                        </a:p>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solidFill>
                                <a:srgbClr val="0070C0"/>
                              </a:solidFill>
                              <a:effectLst/>
                              <a:latin typeface="+mn-lt"/>
                              <a:cs typeface="Times New Roman" charset="0"/>
                            </a:rPr>
                            <a:t>Community Earth System Model Working Group</a:t>
                          </a:r>
                        </a:p>
                      </a:txBody>
                      <a:tcPr marL="61162" marR="61162" marT="30581" marB="30581" anchor="ct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solidFill>
                              <a:srgbClr val="0070C0"/>
                            </a:solidFill>
                            <a:effectLst/>
                            <a:latin typeface="+mn-lt"/>
                            <a:cs typeface="Times New Roman" charset="0"/>
                          </a:endParaRPr>
                        </a:p>
                      </a:txBody>
                      <a:tcPr marL="61162" marR="61162" marT="30581" marB="30581" anchor="ctr"/>
                    </a:tc>
                    <a:tc vMerge="1">
                      <a:txBody>
                        <a:bodyPr/>
                        <a:lstStyle/>
                        <a:p>
                          <a:endParaRPr lang="en-KR"/>
                        </a:p>
                      </a:txBody>
                      <a:tcPr/>
                    </a:tc>
                    <a:extLst>
                      <a:ext uri="{0D108BD9-81ED-4DB2-BD59-A6C34878D82A}">
                        <a16:rowId xmlns:a16="http://schemas.microsoft.com/office/drawing/2014/main" val="805448764"/>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3674482467"/>
                  </p:ext>
                </p:extLst>
              </p:nvPr>
            </p:nvGraphicFramePr>
            <p:xfrm>
              <a:off x="693155" y="1122542"/>
              <a:ext cx="8172217" cy="5133346"/>
            </p:xfrm>
            <a:graphic>
              <a:graphicData uri="http://schemas.openxmlformats.org/drawingml/2006/table">
                <a:tbl>
                  <a:tblPr>
                    <a:effectLst/>
                    <a:tableStyleId>{BC89EF96-8CEA-46FF-86C4-4CE0E7609802}</a:tableStyleId>
                  </a:tblPr>
                  <a:tblGrid>
                    <a:gridCol w="1357924">
                      <a:extLst>
                        <a:ext uri="{9D8B030D-6E8A-4147-A177-3AD203B41FA5}">
                          <a16:colId xmlns:a16="http://schemas.microsoft.com/office/drawing/2014/main" val="20000"/>
                        </a:ext>
                      </a:extLst>
                    </a:gridCol>
                    <a:gridCol w="3842945">
                      <a:extLst>
                        <a:ext uri="{9D8B030D-6E8A-4147-A177-3AD203B41FA5}">
                          <a16:colId xmlns:a16="http://schemas.microsoft.com/office/drawing/2014/main" val="20001"/>
                        </a:ext>
                      </a:extLst>
                    </a:gridCol>
                    <a:gridCol w="1222872">
                      <a:extLst>
                        <a:ext uri="{9D8B030D-6E8A-4147-A177-3AD203B41FA5}">
                          <a16:colId xmlns:a16="http://schemas.microsoft.com/office/drawing/2014/main" val="490854395"/>
                        </a:ext>
                      </a:extLst>
                    </a:gridCol>
                    <a:gridCol w="1748476">
                      <a:extLst>
                        <a:ext uri="{9D8B030D-6E8A-4147-A177-3AD203B41FA5}">
                          <a16:colId xmlns:a16="http://schemas.microsoft.com/office/drawing/2014/main" val="3436094921"/>
                        </a:ext>
                      </a:extLst>
                    </a:gridCol>
                  </a:tblGrid>
                  <a:tr h="640080">
                    <a:tc>
                      <a:txBody>
                        <a:bodyPr/>
                        <a:lstStyle/>
                        <a:p>
                          <a:pPr marL="0" marR="0" algn="ctr">
                            <a:spcBef>
                              <a:spcPts val="0"/>
                            </a:spcBef>
                            <a:spcAft>
                              <a:spcPts val="0"/>
                            </a:spcAft>
                            <a:tabLst>
                              <a:tab pos="1828800" algn="l"/>
                            </a:tabLst>
                          </a:pPr>
                          <a:r>
                            <a:rPr lang="en-US" sz="1400" dirty="0">
                              <a:effectLst/>
                            </a:rPr>
                            <a:t>Model  setting ID</a:t>
                          </a:r>
                          <a:endParaRPr lang="en-US" sz="1400" dirty="0">
                            <a:effectLst/>
                            <a:latin typeface="Cambria" charset="0"/>
                            <a:ea typeface="Cambria" charset="0"/>
                            <a:cs typeface="Times New Roman" charset="0"/>
                          </a:endParaRPr>
                        </a:p>
                      </a:txBody>
                      <a:tcPr marL="61162" marR="61162" marT="30581" marB="30581" anchor="ctr"/>
                    </a:tc>
                    <a:tc>
                      <a:txBody>
                        <a:bodyPr/>
                        <a:lstStyle/>
                        <a:p>
                          <a:pPr marL="0" marR="0" algn="ctr">
                            <a:spcBef>
                              <a:spcPts val="0"/>
                            </a:spcBef>
                            <a:spcAft>
                              <a:spcPts val="0"/>
                            </a:spcAft>
                            <a:tabLst>
                              <a:tab pos="1828800" algn="l"/>
                            </a:tabLst>
                          </a:pPr>
                          <a:r>
                            <a:rPr lang="en-US" sz="1400" dirty="0">
                              <a:effectLst/>
                            </a:rPr>
                            <a:t>Model Setting Description/Modelers</a:t>
                          </a:r>
                          <a:endParaRPr lang="en-US" sz="1400" dirty="0">
                            <a:effectLst/>
                            <a:latin typeface="Cambria" charset="0"/>
                            <a:ea typeface="Cambria" charset="0"/>
                            <a:cs typeface="Times New Roman" charset="0"/>
                          </a:endParaRPr>
                        </a:p>
                      </a:txBody>
                      <a:tcPr marL="61162" marR="61162" marT="30581" marB="30581" anchor="ctr"/>
                    </a:tc>
                    <a:tc>
                      <a:txBody>
                        <a:bodyPr/>
                        <a:lstStyle/>
                        <a:p>
                          <a:pPr marL="0" marR="0" algn="ctr">
                            <a:spcBef>
                              <a:spcPts val="0"/>
                            </a:spcBef>
                            <a:spcAft>
                              <a:spcPts val="0"/>
                            </a:spcAft>
                            <a:tabLst>
                              <a:tab pos="1828800" algn="l"/>
                            </a:tabLst>
                          </a:pPr>
                          <a:r>
                            <a:rPr lang="en-US" sz="1400" dirty="0">
                              <a:effectLst/>
                            </a:rPr>
                            <a:t>Input data </a:t>
                          </a:r>
                          <a:endParaRPr lang="en-US" sz="1400" dirty="0">
                            <a:effectLst/>
                            <a:latin typeface="Cambria" charset="0"/>
                            <a:ea typeface="Cambria" charset="0"/>
                            <a:cs typeface="Times New Roman" charset="0"/>
                          </a:endParaRPr>
                        </a:p>
                      </a:txBody>
                      <a:tcPr marL="0" marR="0" marT="0" marB="0" anchor="ctr"/>
                    </a:tc>
                    <a:tc>
                      <a:txBody>
                        <a:bodyPr/>
                        <a:lstStyle/>
                        <a:p>
                          <a:pPr marL="0" marR="0" algn="ctr">
                            <a:spcBef>
                              <a:spcPts val="0"/>
                            </a:spcBef>
                            <a:spcAft>
                              <a:spcPts val="0"/>
                            </a:spcAft>
                            <a:tabLst>
                              <a:tab pos="1828800" algn="l"/>
                            </a:tabLst>
                          </a:pPr>
                          <a:r>
                            <a:rPr lang="en-US" sz="1400" dirty="0">
                              <a:effectLst/>
                            </a:rPr>
                            <a:t>Altitude range for </a:t>
                          </a:r>
                        </a:p>
                        <a:p>
                          <a:pPr marL="0" marR="0" algn="ctr">
                            <a:spcBef>
                              <a:spcPts val="0"/>
                            </a:spcBef>
                            <a:spcAft>
                              <a:spcPts val="0"/>
                            </a:spcAft>
                            <a:tabLst>
                              <a:tab pos="1828800" algn="l"/>
                            </a:tabLst>
                          </a:pPr>
                          <a:r>
                            <a:rPr lang="en-US" sz="1400" dirty="0">
                              <a:effectLst/>
                            </a:rPr>
                            <a:t>TEC calculation / </a:t>
                          </a:r>
                        </a:p>
                        <a:p>
                          <a:pPr marL="0" marR="0" algn="ctr">
                            <a:spcBef>
                              <a:spcPts val="0"/>
                            </a:spcBef>
                            <a:spcAft>
                              <a:spcPts val="0"/>
                            </a:spcAft>
                            <a:tabLst>
                              <a:tab pos="1828800" algn="l"/>
                            </a:tabLst>
                          </a:pPr>
                          <a:r>
                            <a:rPr lang="en-US" sz="1400" dirty="0">
                              <a:effectLst/>
                            </a:rPr>
                            <a:t>Resolution (</a:t>
                          </a:r>
                          <a:r>
                            <a:rPr lang="en-US" sz="1400" dirty="0" err="1">
                              <a:effectLst/>
                            </a:rPr>
                            <a:t>lat</a:t>
                          </a:r>
                          <a:r>
                            <a:rPr lang="en-US" sz="1400" dirty="0">
                              <a:effectLst/>
                            </a:rPr>
                            <a:t> x </a:t>
                          </a:r>
                          <a:r>
                            <a:rPr lang="en-US" sz="1400" dirty="0" err="1">
                              <a:effectLst/>
                            </a:rPr>
                            <a:t>lon</a:t>
                          </a:r>
                          <a:r>
                            <a:rPr lang="en-US" sz="1400" dirty="0">
                              <a:effectLst/>
                            </a:rPr>
                            <a:t>)</a:t>
                          </a:r>
                          <a:endParaRPr lang="en-KR" dirty="0"/>
                        </a:p>
                      </a:txBody>
                      <a:tcPr marL="0" marR="0" marT="0" marB="0" anchor="ctr"/>
                    </a:tc>
                    <a:extLst>
                      <a:ext uri="{0D108BD9-81ED-4DB2-BD59-A6C34878D82A}">
                        <a16:rowId xmlns:a16="http://schemas.microsoft.com/office/drawing/2014/main" val="10000"/>
                      </a:ext>
                    </a:extLst>
                  </a:tr>
                  <a:tr h="259282">
                    <a:tc gridSpan="4">
                      <a:txBody>
                        <a:bodyPr/>
                        <a:lstStyle/>
                        <a:p>
                          <a:pPr marL="0" marR="0" algn="l">
                            <a:spcBef>
                              <a:spcPts val="0"/>
                            </a:spcBef>
                            <a:spcAft>
                              <a:spcPts val="0"/>
                            </a:spcAft>
                            <a:tabLst>
                              <a:tab pos="1828800" algn="l"/>
                            </a:tabLst>
                          </a:pPr>
                          <a:r>
                            <a:rPr lang="en-US" sz="1300" dirty="0">
                              <a:solidFill>
                                <a:srgbClr val="FF0000"/>
                              </a:solidFill>
                              <a:effectLst/>
                            </a:rPr>
                            <a:t>Physics-based Coupled Ionosphere-Thermosphere Model</a:t>
                          </a:r>
                          <a:endParaRPr lang="en-US" sz="1300" dirty="0">
                            <a:solidFill>
                              <a:srgbClr val="FF0000"/>
                            </a:solidFill>
                            <a:effectLst/>
                            <a:latin typeface="Cambria" charset="0"/>
                            <a:ea typeface="Cambria" charset="0"/>
                            <a:cs typeface="Times New Roman" charset="0"/>
                          </a:endParaRPr>
                        </a:p>
                      </a:txBody>
                      <a:tcPr marL="61162" marR="61162" marT="30581" marB="30581"/>
                    </a:tc>
                    <a:tc hMerge="1">
                      <a:txBody>
                        <a:bodyPr/>
                        <a:lstStyle/>
                        <a:p>
                          <a:endParaRPr lang="en-US"/>
                        </a:p>
                      </a:txBody>
                      <a:tcPr/>
                    </a:tc>
                    <a:tc hMerge="1">
                      <a:txBody>
                        <a:bodyPr/>
                        <a:lstStyle/>
                        <a:p>
                          <a:endParaRPr lang="en-KR"/>
                        </a:p>
                      </a:txBody>
                      <a:tcPr/>
                    </a:tc>
                    <a:tc hMerge="1">
                      <a:txBody>
                        <a:bodyPr/>
                        <a:lstStyle/>
                        <a:p>
                          <a:pPr marL="0" marR="0" algn="l">
                            <a:spcBef>
                              <a:spcPts val="0"/>
                            </a:spcBef>
                            <a:spcAft>
                              <a:spcPts val="0"/>
                            </a:spcAft>
                            <a:tabLst>
                              <a:tab pos="1828800" algn="l"/>
                            </a:tabLst>
                          </a:pPr>
                          <a:endParaRPr lang="en-US" sz="1300" dirty="0">
                            <a:solidFill>
                              <a:srgbClr val="FF0000"/>
                            </a:solidFill>
                            <a:effectLst/>
                            <a:latin typeface="Cambria" charset="0"/>
                            <a:ea typeface="Cambria" charset="0"/>
                            <a:cs typeface="Times New Roman" charset="0"/>
                          </a:endParaRPr>
                        </a:p>
                      </a:txBody>
                      <a:tcPr marL="61162" marR="61162" marT="30581" marB="30581"/>
                    </a:tc>
                    <a:extLst>
                      <a:ext uri="{0D108BD9-81ED-4DB2-BD59-A6C34878D82A}">
                        <a16:rowId xmlns:a16="http://schemas.microsoft.com/office/drawing/2014/main" val="10006"/>
                      </a:ext>
                    </a:extLst>
                  </a:tr>
                  <a:tr h="315263">
                    <a:tc>
                      <a:txBody>
                        <a:bodyPr/>
                        <a:lstStyle/>
                        <a:p>
                          <a:pPr marL="0" marR="0" algn="ctr">
                            <a:spcBef>
                              <a:spcPts val="0"/>
                            </a:spcBef>
                            <a:spcAft>
                              <a:spcPts val="0"/>
                            </a:spcAft>
                            <a:tabLst>
                              <a:tab pos="1828800" algn="l"/>
                            </a:tabLst>
                          </a:pPr>
                          <a:r>
                            <a:rPr lang="en-US" sz="1400" b="1" dirty="0">
                              <a:solidFill>
                                <a:schemeClr val="tx1"/>
                              </a:solidFill>
                              <a:effectLst/>
                              <a:latin typeface="+mn-lt"/>
                            </a:rPr>
                            <a:t>11_CTIPE*</a:t>
                          </a:r>
                          <a:endParaRPr lang="en-US" sz="1400" b="1" dirty="0">
                            <a:solidFill>
                              <a:schemeClr val="tx1"/>
                            </a:solidFill>
                            <a:effectLst/>
                            <a:latin typeface="+mn-lt"/>
                            <a:ea typeface="Cambria" charset="0"/>
                            <a:cs typeface="Times New Roman" charset="0"/>
                          </a:endParaRPr>
                        </a:p>
                      </a:txBody>
                      <a:tcPr marL="61162" marR="61162" marT="30581" marB="30581" anchor="ctr">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V3.2 w/ Weimer [2005] and Tidal Modes</a:t>
                          </a:r>
                        </a:p>
                      </a:txBody>
                      <a:tcPr marL="61162" marR="61162" marT="30581" marB="30581"/>
                    </a:tc>
                    <a:tc rowSpan="3">
                      <a:txBody>
                        <a:bodyPr/>
                        <a:lstStyle/>
                        <a:p>
                          <a:pPr marL="0" marR="0" algn="ctr">
                            <a:spcBef>
                              <a:spcPts val="0"/>
                            </a:spcBef>
                            <a:spcAft>
                              <a:spcPts val="0"/>
                            </a:spcAft>
                            <a:tabLst>
                              <a:tab pos="1828800" algn="l"/>
                            </a:tabLst>
                          </a:pPr>
                          <a:r>
                            <a:rPr lang="en-US" sz="1400" dirty="0">
                              <a:effectLst/>
                            </a:rPr>
                            <a:t>F10.7,</a:t>
                          </a:r>
                        </a:p>
                        <a:p>
                          <a:pPr marL="0" marR="0" algn="ctr">
                            <a:spcBef>
                              <a:spcPts val="0"/>
                            </a:spcBef>
                            <a:spcAft>
                              <a:spcPts val="0"/>
                            </a:spcAft>
                            <a:tabLst>
                              <a:tab pos="1828800" algn="l"/>
                            </a:tabLst>
                          </a:pPr>
                          <a:r>
                            <a:rPr lang="en-US" sz="1400" dirty="0">
                              <a:effectLst/>
                            </a:rPr>
                            <a:t>ACE IMF &amp; SW,</a:t>
                          </a:r>
                        </a:p>
                        <a:p>
                          <a:pPr marL="0" marR="0" algn="ctr">
                            <a:spcBef>
                              <a:spcPts val="0"/>
                            </a:spcBef>
                            <a:spcAft>
                              <a:spcPts val="0"/>
                            </a:spcAft>
                            <a:tabLst>
                              <a:tab pos="1828800" algn="l"/>
                            </a:tabLst>
                          </a:pPr>
                          <a:r>
                            <a:rPr lang="en-US" sz="1400" dirty="0">
                              <a:effectLst/>
                            </a:rPr>
                            <a:t>NOAA POES HP</a:t>
                          </a:r>
                        </a:p>
                      </a:txBody>
                      <a:tcPr marL="0" marR="0" marT="0" marB="0" anchor="ctr"/>
                    </a:tc>
                    <a:tc rowSpan="3">
                      <a:txBody>
                        <a:bodyPr/>
                        <a:lstStyle/>
                        <a:p>
                          <a:endParaRPr lang="en-KR"/>
                        </a:p>
                      </a:txBody>
                      <a:tcPr marL="0" marR="0" marT="0" marB="0" anchor="ctr">
                        <a:blipFill>
                          <a:blip r:embed="rId3"/>
                          <a:stretch>
                            <a:fillRect l="-368116" t="-105634" r="-725" b="-380282"/>
                          </a:stretch>
                        </a:blipFill>
                      </a:tcPr>
                    </a:tc>
                    <a:extLst>
                      <a:ext uri="{0D108BD9-81ED-4DB2-BD59-A6C34878D82A}">
                        <a16:rowId xmlns:a16="http://schemas.microsoft.com/office/drawing/2014/main" val="10007"/>
                      </a:ext>
                    </a:extLst>
                  </a:tr>
                  <a:tr h="315675">
                    <a:tc>
                      <a:txBody>
                        <a:bodyPr/>
                        <a:lstStyle/>
                        <a:p>
                          <a:pPr marL="0" marR="0" algn="ctr">
                            <a:spcBef>
                              <a:spcPts val="0"/>
                            </a:spcBef>
                            <a:spcAft>
                              <a:spcPts val="0"/>
                            </a:spcAft>
                            <a:tabLst>
                              <a:tab pos="1828800" algn="l"/>
                            </a:tabLst>
                          </a:pPr>
                          <a:r>
                            <a:rPr lang="en-US" sz="1400" b="1" dirty="0">
                              <a:solidFill>
                                <a:schemeClr val="tx1"/>
                              </a:solidFill>
                              <a:effectLst/>
                              <a:latin typeface="+mn-lt"/>
                              <a:ea typeface="Cambria" charset="0"/>
                              <a:cs typeface="Times New Roman" charset="0"/>
                            </a:rPr>
                            <a:t>12_CTIPE*</a:t>
                          </a:r>
                        </a:p>
                      </a:txBody>
                      <a:tcPr marL="61162" marR="61162" marT="30581" marB="30581" anchor="ctr">
                        <a:solidFill>
                          <a:srgbClr val="FFFF00"/>
                        </a:solidFill>
                      </a:tcPr>
                    </a:tc>
                    <a:tc>
                      <a:txBody>
                        <a:bodyPr/>
                        <a:lstStyle/>
                        <a:p>
                          <a:r>
                            <a:rPr lang="en-US" sz="1400" dirty="0">
                              <a:effectLst/>
                            </a:rPr>
                            <a:t>V4.1 w/ Weimer [2005] and WAM Tides </a:t>
                          </a:r>
                          <a:endParaRPr lang="en-KR" sz="1400" dirty="0"/>
                        </a:p>
                      </a:txBody>
                      <a:tcPr marL="61162" marR="61162" marT="30581" marB="30581"/>
                    </a:tc>
                    <a:tc vMerge="1">
                      <a:txBody>
                        <a:bodyPr/>
                        <a:lstStyle/>
                        <a:p>
                          <a:endParaRPr lang="en-KR" sz="1400" dirty="0"/>
                        </a:p>
                      </a:txBody>
                      <a:tcPr marL="61162" marR="61162" marT="30581" marB="30581"/>
                    </a:tc>
                    <a:tc vMerge="1">
                      <a:txBody>
                        <a:bodyPr/>
                        <a:lstStyle/>
                        <a:p>
                          <a:endParaRPr lang="en-KR"/>
                        </a:p>
                      </a:txBody>
                      <a:tcPr/>
                    </a:tc>
                    <a:extLst>
                      <a:ext uri="{0D108BD9-81ED-4DB2-BD59-A6C34878D82A}">
                        <a16:rowId xmlns:a16="http://schemas.microsoft.com/office/drawing/2014/main" val="3481702589"/>
                      </a:ext>
                    </a:extLst>
                  </a:tr>
                  <a:tr h="274522">
                    <a:tc>
                      <a:txBody>
                        <a:bodyPr/>
                        <a:lstStyle/>
                        <a:p>
                          <a:endParaRPr lang="en-KR" sz="1400" dirty="0">
                            <a:latin typeface="+mn-lt"/>
                          </a:endParaRPr>
                        </a:p>
                      </a:txBody>
                      <a:tcPr marL="61162" marR="61162" marT="30581" marB="30581"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solidFill>
                                <a:srgbClr val="0070C0"/>
                              </a:solidFill>
                            </a:rPr>
                            <a:t>Timothy Fuller-Rowell et al. (NOAA SWPC)  </a:t>
                          </a:r>
                          <a:endParaRPr lang="en-US" sz="1400" dirty="0">
                            <a:solidFill>
                              <a:srgbClr val="0070C0"/>
                            </a:solidFill>
                            <a:effectLst/>
                            <a:latin typeface="Cambria" charset="0"/>
                            <a:ea typeface="Cambria" charset="0"/>
                            <a:cs typeface="Times New Roman" charset="0"/>
                          </a:endParaRPr>
                        </a:p>
                      </a:txBody>
                      <a:tcPr marL="61162" marR="61162" marT="30581" marB="30581"/>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solidFill>
                              <a:srgbClr val="0070C0"/>
                            </a:solidFill>
                            <a:effectLst/>
                            <a:latin typeface="Cambria" charset="0"/>
                            <a:ea typeface="Cambria" charset="0"/>
                            <a:cs typeface="Times New Roman" charset="0"/>
                          </a:endParaRPr>
                        </a:p>
                      </a:txBody>
                      <a:tcPr marL="61162" marR="61162" marT="30581" marB="30581"/>
                    </a:tc>
                    <a:tc vMerge="1">
                      <a:txBody>
                        <a:bodyPr/>
                        <a:lstStyle/>
                        <a:p>
                          <a:endParaRPr lang="en-KR"/>
                        </a:p>
                      </a:txBody>
                      <a:tcPr/>
                    </a:tc>
                    <a:extLst>
                      <a:ext uri="{0D108BD9-81ED-4DB2-BD59-A6C34878D82A}">
                        <a16:rowId xmlns:a16="http://schemas.microsoft.com/office/drawing/2014/main" val="3635058662"/>
                      </a:ext>
                    </a:extLst>
                  </a:tr>
                  <a:tr h="315263">
                    <a:tc>
                      <a:txBody>
                        <a:bodyPr/>
                        <a:lstStyle/>
                        <a:p>
                          <a:pPr marL="0" marR="0" algn="ctr">
                            <a:spcBef>
                              <a:spcPts val="0"/>
                            </a:spcBef>
                            <a:spcAft>
                              <a:spcPts val="0"/>
                            </a:spcAft>
                            <a:tabLst>
                              <a:tab pos="0" algn="l"/>
                              <a:tab pos="1828800" algn="l"/>
                            </a:tabLst>
                          </a:pPr>
                          <a:r>
                            <a:rPr lang="en-US" sz="1400" b="1" dirty="0">
                              <a:solidFill>
                                <a:schemeClr val="tx1"/>
                              </a:solidFill>
                              <a:effectLst/>
                              <a:latin typeface="+mn-lt"/>
                            </a:rPr>
                            <a:t>6_GITM*</a:t>
                          </a:r>
                          <a:endParaRPr lang="en-US" sz="1400" b="1" dirty="0">
                            <a:solidFill>
                              <a:schemeClr val="tx1"/>
                            </a:solidFill>
                            <a:effectLst/>
                            <a:latin typeface="+mn-lt"/>
                            <a:ea typeface="Cambria" charset="0"/>
                            <a:cs typeface="Times New Roman" charset="0"/>
                          </a:endParaRPr>
                        </a:p>
                      </a:txBody>
                      <a:tcPr marL="61162" marR="61162" marT="30581" marB="30581" anchor="ctr"/>
                    </a:tc>
                    <a:tc>
                      <a:txBody>
                        <a:bodyPr/>
                        <a:lstStyle/>
                        <a:p>
                          <a:pPr marL="0" marR="0">
                            <a:spcBef>
                              <a:spcPts val="0"/>
                            </a:spcBef>
                            <a:spcAft>
                              <a:spcPts val="0"/>
                            </a:spcAft>
                            <a:tabLst>
                              <a:tab pos="1828800" algn="l"/>
                            </a:tabLst>
                          </a:pPr>
                          <a:r>
                            <a:rPr lang="en-US" sz="1400" dirty="0">
                              <a:effectLst/>
                            </a:rPr>
                            <a:t>V2.5 w/ Weimer 2005  and MSIS Tides</a:t>
                          </a:r>
                        </a:p>
                      </a:txBody>
                      <a:tcPr marL="61162" marR="61162" marT="30581" marB="30581"/>
                    </a:tc>
                    <a:tc rowSpan="3">
                      <a:txBody>
                        <a:bodyPr/>
                        <a:lstStyle/>
                        <a:p>
                          <a:pPr marL="0" marR="0" algn="ctr">
                            <a:spcBef>
                              <a:spcPts val="0"/>
                            </a:spcBef>
                            <a:spcAft>
                              <a:spcPts val="0"/>
                            </a:spcAft>
                            <a:tabLst>
                              <a:tab pos="1828800" algn="l"/>
                            </a:tabLst>
                          </a:pPr>
                          <a:r>
                            <a:rPr lang="en-US" sz="1400" dirty="0">
                              <a:effectLst/>
                            </a:rPr>
                            <a:t>FISM, </a:t>
                          </a:r>
                        </a:p>
                        <a:p>
                          <a:pPr marL="0" marR="0" algn="ctr">
                            <a:spcBef>
                              <a:spcPts val="0"/>
                            </a:spcBef>
                            <a:spcAft>
                              <a:spcPts val="0"/>
                            </a:spcAft>
                            <a:tabLst>
                              <a:tab pos="1828800" algn="l"/>
                            </a:tabLst>
                          </a:pPr>
                          <a:r>
                            <a:rPr lang="en-US" sz="1400" dirty="0">
                              <a:effectLst/>
                            </a:rPr>
                            <a:t>ACE IMF &amp; SW,</a:t>
                          </a:r>
                        </a:p>
                        <a:p>
                          <a:pPr marL="0" marR="0" algn="ctr">
                            <a:spcBef>
                              <a:spcPts val="0"/>
                            </a:spcBef>
                            <a:spcAft>
                              <a:spcPts val="0"/>
                            </a:spcAft>
                            <a:tabLst>
                              <a:tab pos="1828800" algn="l"/>
                            </a:tabLst>
                          </a:pPr>
                          <a:r>
                            <a:rPr lang="en-US" sz="1400" dirty="0">
                              <a:effectLst/>
                            </a:rPr>
                            <a:t>NOAA POES HP</a:t>
                          </a:r>
                        </a:p>
                      </a:txBody>
                      <a:tcPr marL="0" marR="0" marT="0" marB="0" anchor="ctr"/>
                    </a:tc>
                    <a:tc rowSpan="3">
                      <a:txBody>
                        <a:bodyPr/>
                        <a:lstStyle/>
                        <a:p>
                          <a:endParaRPr lang="en-KR"/>
                        </a:p>
                      </a:txBody>
                      <a:tcPr marL="0" marR="0" marT="0" marB="0" anchor="ctr">
                        <a:blipFill>
                          <a:blip r:embed="rId3"/>
                          <a:stretch>
                            <a:fillRect l="-368116" t="-211594" r="-725" b="-291304"/>
                          </a:stretch>
                        </a:blipFill>
                      </a:tcPr>
                    </a:tc>
                    <a:extLst>
                      <a:ext uri="{0D108BD9-81ED-4DB2-BD59-A6C34878D82A}">
                        <a16:rowId xmlns:a16="http://schemas.microsoft.com/office/drawing/2014/main" val="10008"/>
                      </a:ext>
                    </a:extLst>
                  </a:tr>
                  <a:tr h="274522">
                    <a:tc>
                      <a:txBody>
                        <a:bodyPr/>
                        <a:lstStyle/>
                        <a:p>
                          <a:pPr marL="0" marR="0" algn="ctr">
                            <a:spcBef>
                              <a:spcPts val="0"/>
                            </a:spcBef>
                            <a:spcAft>
                              <a:spcPts val="0"/>
                            </a:spcAft>
                            <a:tabLst>
                              <a:tab pos="0" algn="l"/>
                              <a:tab pos="1828800" algn="l"/>
                            </a:tabLst>
                          </a:pPr>
                          <a:r>
                            <a:rPr lang="en-US" sz="1400" b="1" dirty="0">
                              <a:solidFill>
                                <a:schemeClr val="tx1"/>
                              </a:solidFill>
                              <a:effectLst/>
                              <a:latin typeface="+mn-lt"/>
                              <a:ea typeface="Cambria" charset="0"/>
                              <a:cs typeface="Times New Roman" charset="0"/>
                            </a:rPr>
                            <a:t>7_GITM*</a:t>
                          </a:r>
                        </a:p>
                      </a:txBody>
                      <a:tcPr marL="61162" marR="61162" marT="30581" marB="30581" anchor="ctr"/>
                    </a:tc>
                    <a:tc>
                      <a:txBody>
                        <a:bodyPr/>
                        <a:lstStyle/>
                        <a:p>
                          <a:r>
                            <a:rPr lang="en-US" sz="1400" dirty="0">
                              <a:effectLst/>
                            </a:rPr>
                            <a:t>V21.11 w/ Weimer 2005  and MSIS  Tides </a:t>
                          </a:r>
                          <a:endParaRPr lang="en-KR" sz="1400" dirty="0"/>
                        </a:p>
                      </a:txBody>
                      <a:tcPr marL="61162" marR="61162" marT="30581" marB="30581"/>
                    </a:tc>
                    <a:tc vMerge="1">
                      <a:txBody>
                        <a:bodyPr/>
                        <a:lstStyle/>
                        <a:p>
                          <a:endParaRPr lang="en-KR" sz="1400" dirty="0"/>
                        </a:p>
                      </a:txBody>
                      <a:tcPr marL="61162" marR="61162" marT="30581" marB="30581"/>
                    </a:tc>
                    <a:tc vMerge="1">
                      <a:txBody>
                        <a:bodyPr/>
                        <a:lstStyle/>
                        <a:p>
                          <a:endParaRPr lang="en-KR"/>
                        </a:p>
                      </a:txBody>
                      <a:tcPr/>
                    </a:tc>
                    <a:extLst>
                      <a:ext uri="{0D108BD9-81ED-4DB2-BD59-A6C34878D82A}">
                        <a16:rowId xmlns:a16="http://schemas.microsoft.com/office/drawing/2014/main" val="194654969"/>
                      </a:ext>
                    </a:extLst>
                  </a:tr>
                  <a:tr h="274522">
                    <a:tc>
                      <a:txBody>
                        <a:bodyPr/>
                        <a:lstStyle/>
                        <a:p>
                          <a:pPr marL="0" marR="0" algn="ctr">
                            <a:spcBef>
                              <a:spcPts val="0"/>
                            </a:spcBef>
                            <a:spcAft>
                              <a:spcPts val="0"/>
                            </a:spcAft>
                            <a:tabLst>
                              <a:tab pos="0" algn="l"/>
                              <a:tab pos="1828800" algn="l"/>
                            </a:tabLst>
                          </a:pPr>
                          <a:endParaRPr lang="en-US" sz="1400" b="1" dirty="0">
                            <a:solidFill>
                              <a:schemeClr val="tx1"/>
                            </a:solidFill>
                            <a:effectLst/>
                            <a:latin typeface="+mn-lt"/>
                            <a:ea typeface="Cambria" charset="0"/>
                            <a:cs typeface="Times New Roman" charset="0"/>
                          </a:endParaRPr>
                        </a:p>
                      </a:txBody>
                      <a:tcPr marL="61162" marR="61162" marT="30581" marB="30581" anchor="ctr"/>
                    </a:tc>
                    <a:tc>
                      <a:txBody>
                        <a:bodyPr/>
                        <a:lstStyle/>
                        <a:p>
                          <a:r>
                            <a:rPr lang="en-US" sz="1400" dirty="0">
                              <a:solidFill>
                                <a:srgbClr val="0070C0"/>
                              </a:solidFill>
                            </a:rPr>
                            <a:t>Aaron Ridley et al. (UM)</a:t>
                          </a:r>
                          <a:endParaRPr lang="en-KR" sz="1400" dirty="0"/>
                        </a:p>
                      </a:txBody>
                      <a:tcPr marL="61162" marR="61162" marT="30581" marB="30581"/>
                    </a:tc>
                    <a:tc vMerge="1">
                      <a:txBody>
                        <a:bodyPr/>
                        <a:lstStyle/>
                        <a:p>
                          <a:endParaRPr lang="en-KR" sz="1400" dirty="0"/>
                        </a:p>
                      </a:txBody>
                      <a:tcPr marL="61162" marR="61162" marT="30581" marB="30581"/>
                    </a:tc>
                    <a:tc vMerge="1">
                      <a:txBody>
                        <a:bodyPr/>
                        <a:lstStyle/>
                        <a:p>
                          <a:endParaRPr lang="en-KR"/>
                        </a:p>
                      </a:txBody>
                      <a:tcPr/>
                    </a:tc>
                    <a:extLst>
                      <a:ext uri="{0D108BD9-81ED-4DB2-BD59-A6C34878D82A}">
                        <a16:rowId xmlns:a16="http://schemas.microsoft.com/office/drawing/2014/main" val="3807397792"/>
                      </a:ext>
                    </a:extLst>
                  </a:tr>
                  <a:tr h="274522">
                    <a:tc rowSpan="2">
                      <a:txBody>
                        <a:bodyPr/>
                        <a:lstStyle/>
                        <a:p>
                          <a:pPr marL="0" marR="0" algn="ctr">
                            <a:spcBef>
                              <a:spcPts val="0"/>
                            </a:spcBef>
                            <a:spcAft>
                              <a:spcPts val="0"/>
                            </a:spcAft>
                            <a:tabLst>
                              <a:tab pos="1828800" algn="l"/>
                            </a:tabLst>
                          </a:pPr>
                          <a:r>
                            <a:rPr lang="en-US" sz="1400" b="1" dirty="0">
                              <a:solidFill>
                                <a:schemeClr val="tx1"/>
                              </a:solidFill>
                              <a:effectLst/>
                              <a:latin typeface="+mn-lt"/>
                            </a:rPr>
                            <a:t>12_TIE-GCM*</a:t>
                          </a:r>
                          <a:endParaRPr lang="en-US" sz="1400" b="1" dirty="0">
                            <a:solidFill>
                              <a:schemeClr val="tx1"/>
                            </a:solidFill>
                            <a:effectLst/>
                            <a:latin typeface="+mn-lt"/>
                            <a:ea typeface="Cambria" charset="0"/>
                            <a:cs typeface="Times New Roman" charset="0"/>
                          </a:endParaRPr>
                        </a:p>
                      </a:txBody>
                      <a:tcPr marL="61162" marR="61162" marT="30581" marB="30581" anchor="ctr">
                        <a:solidFill>
                          <a:srgbClr val="FFFF00"/>
                        </a:solidFill>
                      </a:tcPr>
                    </a:tc>
                    <a:tc>
                      <a:txBody>
                        <a:bodyPr/>
                        <a:lstStyle/>
                        <a:p>
                          <a:pPr marL="0" marR="0">
                            <a:spcBef>
                              <a:spcPts val="0"/>
                            </a:spcBef>
                            <a:spcAft>
                              <a:spcPts val="0"/>
                            </a:spcAft>
                            <a:tabLst>
                              <a:tab pos="1828800" algn="l"/>
                            </a:tabLst>
                          </a:pPr>
                          <a:r>
                            <a:rPr lang="en-US" sz="1400" dirty="0">
                              <a:effectLst/>
                            </a:rPr>
                            <a:t>TIE-GCM2.0 driven by Weimer [2005] and GSWM </a:t>
                          </a:r>
                        </a:p>
                      </a:txBody>
                      <a:tcPr marL="61162" marR="61162" marT="30581" marB="30581"/>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F10.7,</a:t>
                          </a:r>
                        </a:p>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OMNI IMF &amp; SW</a:t>
                          </a:r>
                        </a:p>
                      </a:txBody>
                      <a:tcPr marL="0" marR="0" marT="0" marB="0" anchor="ctr"/>
                    </a:tc>
                    <a:tc rowSpan="2">
                      <a:txBody>
                        <a:bodyPr/>
                        <a:lstStyle/>
                        <a:p>
                          <a:endParaRPr lang="en-KR"/>
                        </a:p>
                      </a:txBody>
                      <a:tcPr marL="0" marR="0" marT="0" marB="0" anchor="ctr">
                        <a:blipFill>
                          <a:blip r:embed="rId3"/>
                          <a:stretch>
                            <a:fillRect l="-368116" t="-500000" r="-725" b="-367442"/>
                          </a:stretch>
                        </a:blipFill>
                      </a:tcPr>
                    </a:tc>
                    <a:extLst>
                      <a:ext uri="{0D108BD9-81ED-4DB2-BD59-A6C34878D82A}">
                        <a16:rowId xmlns:a16="http://schemas.microsoft.com/office/drawing/2014/main" val="10009"/>
                      </a:ext>
                    </a:extLst>
                  </a:tr>
                  <a:tr h="274522">
                    <a:tc vMerge="1">
                      <a:txBody>
                        <a:bodyPr/>
                        <a:lstStyle/>
                        <a:p>
                          <a:endParaRPr lang="en-K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solidFill>
                                <a:srgbClr val="0070C0"/>
                              </a:solidFill>
                            </a:rPr>
                            <a:t>R. G. Roble et al. (HAO, NCAR) </a:t>
                          </a:r>
                          <a:endParaRPr lang="en-US" sz="1400" dirty="0">
                            <a:solidFill>
                              <a:srgbClr val="0070C0"/>
                            </a:solidFill>
                            <a:effectLst/>
                            <a:latin typeface="Cambria" charset="0"/>
                            <a:ea typeface="Cambria" charset="0"/>
                            <a:cs typeface="Times New Roman" charset="0"/>
                          </a:endParaRPr>
                        </a:p>
                      </a:txBody>
                      <a:tcPr marL="61162" marR="61162" marT="30581" marB="30581"/>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solidFill>
                              <a:srgbClr val="0070C0"/>
                            </a:solidFill>
                            <a:effectLst/>
                            <a:latin typeface="Cambria" charset="0"/>
                            <a:ea typeface="Cambria" charset="0"/>
                            <a:cs typeface="Times New Roman" charset="0"/>
                          </a:endParaRPr>
                        </a:p>
                      </a:txBody>
                      <a:tcPr marL="61162" marR="61162" marT="30581" marB="30581"/>
                    </a:tc>
                    <a:tc vMerge="1">
                      <a:txBody>
                        <a:bodyPr/>
                        <a:lstStyle/>
                        <a:p>
                          <a:endParaRPr lang="en-KR"/>
                        </a:p>
                      </a:txBody>
                      <a:tcPr/>
                    </a:tc>
                    <a:extLst>
                      <a:ext uri="{0D108BD9-81ED-4DB2-BD59-A6C34878D82A}">
                        <a16:rowId xmlns:a16="http://schemas.microsoft.com/office/drawing/2014/main" val="3607173624"/>
                      </a:ext>
                    </a:extLst>
                  </a:tr>
                  <a:tr h="274522">
                    <a:tc gridSpan="4">
                      <a:txBody>
                        <a:bodyPr/>
                        <a:lstStyle/>
                        <a:p>
                          <a:pPr marL="0" marR="0" algn="l">
                            <a:spcBef>
                              <a:spcPts val="0"/>
                            </a:spcBef>
                            <a:spcAft>
                              <a:spcPts val="0"/>
                            </a:spcAft>
                            <a:tabLst>
                              <a:tab pos="1828800" algn="l"/>
                            </a:tabLst>
                          </a:pPr>
                          <a:r>
                            <a:rPr lang="en-US" sz="1400" dirty="0">
                              <a:solidFill>
                                <a:srgbClr val="FF0000"/>
                              </a:solidFill>
                              <a:effectLst/>
                            </a:rPr>
                            <a:t>Whole Atmosphere Model</a:t>
                          </a:r>
                          <a:endParaRPr lang="en-US" sz="1400" dirty="0">
                            <a:solidFill>
                              <a:srgbClr val="FF0000"/>
                            </a:solidFill>
                            <a:effectLst/>
                            <a:latin typeface="Cambria" charset="0"/>
                            <a:ea typeface="Cambria" charset="0"/>
                            <a:cs typeface="Times New Roman" charset="0"/>
                          </a:endParaRPr>
                        </a:p>
                      </a:txBody>
                      <a:tcPr marL="61162" marR="61162" marT="30581" marB="30581"/>
                    </a:tc>
                    <a:tc hMerge="1">
                      <a:txBody>
                        <a:bodyPr/>
                        <a:lstStyle/>
                        <a:p>
                          <a:endParaRPr lang="en-US"/>
                        </a:p>
                      </a:txBody>
                      <a:tcPr/>
                    </a:tc>
                    <a:tc hMerge="1">
                      <a:txBody>
                        <a:bodyPr/>
                        <a:lstStyle/>
                        <a:p>
                          <a:endParaRPr lang="en-KR"/>
                        </a:p>
                      </a:txBody>
                      <a:tcPr/>
                    </a:tc>
                    <a:tc hMerge="1">
                      <a:txBody>
                        <a:bodyPr/>
                        <a:lstStyle/>
                        <a:p>
                          <a:pPr marL="0" marR="0" algn="l">
                            <a:spcBef>
                              <a:spcPts val="0"/>
                            </a:spcBef>
                            <a:spcAft>
                              <a:spcPts val="0"/>
                            </a:spcAft>
                            <a:tabLst>
                              <a:tab pos="1828800" algn="l"/>
                            </a:tabLst>
                          </a:pPr>
                          <a:endParaRPr lang="en-US" sz="1400" dirty="0">
                            <a:solidFill>
                              <a:srgbClr val="FF0000"/>
                            </a:solidFill>
                            <a:effectLst/>
                            <a:latin typeface="Cambria" charset="0"/>
                            <a:ea typeface="Cambria" charset="0"/>
                            <a:cs typeface="Times New Roman" charset="0"/>
                          </a:endParaRPr>
                        </a:p>
                      </a:txBody>
                      <a:tcPr marL="61162" marR="61162" marT="30581" marB="30581"/>
                    </a:tc>
                    <a:extLst>
                      <a:ext uri="{0D108BD9-81ED-4DB2-BD59-A6C34878D82A}">
                        <a16:rowId xmlns:a16="http://schemas.microsoft.com/office/drawing/2014/main" val="10011"/>
                      </a:ext>
                    </a:extLst>
                  </a:tr>
                  <a:tr h="315263">
                    <a:tc>
                      <a:txBody>
                        <a:bodyPr/>
                        <a:lstStyle/>
                        <a:p>
                          <a:pPr marL="0" marR="0" algn="ctr">
                            <a:spcBef>
                              <a:spcPts val="0"/>
                            </a:spcBef>
                            <a:spcAft>
                              <a:spcPts val="0"/>
                            </a:spcAft>
                            <a:tabLst>
                              <a:tab pos="1828800" algn="l"/>
                            </a:tabLst>
                          </a:pPr>
                          <a:r>
                            <a:rPr lang="en-US" sz="1400" b="1" dirty="0">
                              <a:effectLst/>
                            </a:rPr>
                            <a:t>1_WACCM-X</a:t>
                          </a:r>
                          <a:endParaRPr lang="en-US" sz="1400" b="1" dirty="0">
                            <a:effectLst/>
                            <a:latin typeface="Cambria" charset="0"/>
                            <a:ea typeface="Cambria" charset="0"/>
                            <a:cs typeface="Times New Roman" charset="0"/>
                          </a:endParaRPr>
                        </a:p>
                      </a:txBody>
                      <a:tcPr marL="61162" marR="61162" marT="30581" marB="30581"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CESM2.1 w/ CAM4 and </a:t>
                          </a:r>
                          <a:r>
                            <a:rPr lang="en-US" sz="1400" dirty="0" err="1">
                              <a:effectLst/>
                            </a:rPr>
                            <a:t>Heelis</a:t>
                          </a:r>
                          <a:endParaRPr lang="en-US" sz="1400" dirty="0">
                            <a:effectLst/>
                          </a:endParaRPr>
                        </a:p>
                      </a:txBody>
                      <a:tcPr marL="61162" marR="61162" marT="30581" marB="30581" anchor="ctr"/>
                    </a:tc>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F10.7, </a:t>
                          </a:r>
                        </a:p>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OMNI IMF &amp; SW</a:t>
                          </a:r>
                        </a:p>
                      </a:txBody>
                      <a:tcPr marL="0" marR="0" marT="0" marB="0" anchor="ctr"/>
                    </a:tc>
                    <a:tc rowSpan="5">
                      <a:txBody>
                        <a:bodyPr/>
                        <a:lstStyle/>
                        <a:p>
                          <a:endParaRPr lang="en-KR"/>
                        </a:p>
                      </a:txBody>
                      <a:tcPr marL="0" marR="0" marT="0" marB="0" anchor="ctr">
                        <a:blipFill>
                          <a:blip r:embed="rId3"/>
                          <a:stretch>
                            <a:fillRect l="-368116" t="-217054" r="-725" b="-5426"/>
                          </a:stretch>
                        </a:blipFill>
                      </a:tcPr>
                    </a:tc>
                    <a:extLst>
                      <a:ext uri="{0D108BD9-81ED-4DB2-BD59-A6C34878D82A}">
                        <a16:rowId xmlns:a16="http://schemas.microsoft.com/office/drawing/2014/main" val="10012"/>
                      </a:ext>
                    </a:extLst>
                  </a:tr>
                  <a:tr h="288462">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r>
                            <a:rPr lang="en-US" sz="1400" b="1" dirty="0">
                              <a:effectLst/>
                            </a:rPr>
                            <a:t>2_WACCM-X</a:t>
                          </a:r>
                          <a:endParaRPr lang="en-US" sz="1400" b="1" dirty="0">
                            <a:effectLst/>
                            <a:latin typeface="Cambria" charset="0"/>
                            <a:ea typeface="Cambria" charset="0"/>
                            <a:cs typeface="Times New Roman" charset="0"/>
                          </a:endParaRPr>
                        </a:p>
                      </a:txBody>
                      <a:tcPr marL="61162" marR="61162" marT="30581" marB="30581" anchor="ctr">
                        <a:noFill/>
                      </a:tcPr>
                    </a:tc>
                    <a:tc>
                      <a:txBody>
                        <a:bodyPr/>
                        <a:lstStyle/>
                        <a:p>
                          <a:r>
                            <a:rPr lang="en-US" sz="1400" dirty="0">
                              <a:effectLst/>
                            </a:rPr>
                            <a:t>CESM2.1 w/ CAM4 and Weimer [2005] </a:t>
                          </a:r>
                          <a:endParaRPr lang="en-KR" sz="1400" dirty="0"/>
                        </a:p>
                      </a:txBody>
                      <a:tcPr marL="61162" marR="61162" marT="30581" marB="30581" anchor="ctr"/>
                    </a:tc>
                    <a:tc vMerge="1">
                      <a:txBody>
                        <a:bodyPr/>
                        <a:lstStyle/>
                        <a:p>
                          <a:endParaRPr lang="en-KR" sz="1400" dirty="0"/>
                        </a:p>
                      </a:txBody>
                      <a:tcPr marL="61162" marR="61162" marT="30581" marB="30581" anchor="ctr"/>
                    </a:tc>
                    <a:tc vMerge="1">
                      <a:txBody>
                        <a:bodyPr/>
                        <a:lstStyle/>
                        <a:p>
                          <a:endParaRPr lang="en-KR"/>
                        </a:p>
                      </a:txBody>
                      <a:tcPr/>
                    </a:tc>
                    <a:extLst>
                      <a:ext uri="{0D108BD9-81ED-4DB2-BD59-A6C34878D82A}">
                        <a16:rowId xmlns:a16="http://schemas.microsoft.com/office/drawing/2014/main" val="3474002073"/>
                      </a:ext>
                    </a:extLst>
                  </a:tr>
                  <a:tr h="27452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effectLst/>
                            </a:rPr>
                            <a:t>3_WACCM-X</a:t>
                          </a:r>
                          <a:endParaRPr lang="en-US" sz="1400" b="1" dirty="0">
                            <a:effectLst/>
                            <a:latin typeface="Cambria" charset="0"/>
                            <a:ea typeface="Cambria" charset="0"/>
                            <a:cs typeface="Times New Roman" charset="0"/>
                          </a:endParaRPr>
                        </a:p>
                      </a:txBody>
                      <a:tcPr marL="61162" marR="61162" marT="30581" marB="30581"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CESM2.2 w/ CAM6 and </a:t>
                          </a:r>
                          <a:r>
                            <a:rPr lang="en-US" sz="1400" dirty="0" err="1">
                              <a:effectLst/>
                            </a:rPr>
                            <a:t>Heelis</a:t>
                          </a:r>
                          <a:endParaRPr lang="en-US" sz="1400" dirty="0">
                            <a:effectLst/>
                          </a:endParaRPr>
                        </a:p>
                      </a:txBody>
                      <a:tcPr marL="61162" marR="61162" marT="30581" marB="30581" anchor="ct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effectLst/>
                          </a:endParaRPr>
                        </a:p>
                      </a:txBody>
                      <a:tcPr marL="61162" marR="61162" marT="30581" marB="30581" anchor="ctr"/>
                    </a:tc>
                    <a:tc vMerge="1">
                      <a:txBody>
                        <a:bodyPr/>
                        <a:lstStyle/>
                        <a:p>
                          <a:endParaRPr lang="en-KR"/>
                        </a:p>
                      </a:txBody>
                      <a:tcPr/>
                    </a:tc>
                    <a:extLst>
                      <a:ext uri="{0D108BD9-81ED-4DB2-BD59-A6C34878D82A}">
                        <a16:rowId xmlns:a16="http://schemas.microsoft.com/office/drawing/2014/main" val="1034386064"/>
                      </a:ext>
                    </a:extLst>
                  </a:tr>
                  <a:tr h="27452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effectLst/>
                            </a:rPr>
                            <a:t>4_WACCM-X</a:t>
                          </a:r>
                          <a:endParaRPr lang="en-US" sz="1400" b="1" dirty="0">
                            <a:effectLst/>
                            <a:latin typeface="Cambria" charset="0"/>
                            <a:ea typeface="Cambria" charset="0"/>
                            <a:cs typeface="Times New Roman" charset="0"/>
                          </a:endParaRPr>
                        </a:p>
                      </a:txBody>
                      <a:tcPr marL="61162" marR="61162" marT="30581" marB="30581" anchor="ctr">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effectLst/>
                            </a:rPr>
                            <a:t>CESM2.2 w/ CAM6 and Weimer [2005] </a:t>
                          </a:r>
                        </a:p>
                      </a:txBody>
                      <a:tcPr marL="61162" marR="61162" marT="30581" marB="30581" anchor="ct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effectLst/>
                          </a:endParaRPr>
                        </a:p>
                      </a:txBody>
                      <a:tcPr marL="61162" marR="61162" marT="30581" marB="30581" anchor="ctr"/>
                    </a:tc>
                    <a:tc vMerge="1">
                      <a:txBody>
                        <a:bodyPr/>
                        <a:lstStyle/>
                        <a:p>
                          <a:endParaRPr lang="en-KR"/>
                        </a:p>
                      </a:txBody>
                      <a:tcPr/>
                    </a:tc>
                    <a:extLst>
                      <a:ext uri="{0D108BD9-81ED-4DB2-BD59-A6C34878D82A}">
                        <a16:rowId xmlns:a16="http://schemas.microsoft.com/office/drawing/2014/main" val="1126929528"/>
                      </a:ext>
                    </a:extLst>
                  </a:tr>
                  <a:tr h="487882">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1828800" algn="l"/>
                            </a:tabLst>
                            <a:defRPr/>
                          </a:pPr>
                          <a:endParaRPr lang="en-US" sz="1400" b="1" dirty="0">
                            <a:effectLst/>
                            <a:latin typeface="Cambria" charset="0"/>
                            <a:ea typeface="Cambria" charset="0"/>
                            <a:cs typeface="Times New Roman" charset="0"/>
                          </a:endParaRPr>
                        </a:p>
                      </a:txBody>
                      <a:tcPr marL="61162" marR="61162" marT="30581" marB="30581" anchor="ctr">
                        <a:noFill/>
                      </a:tcPr>
                    </a:tc>
                    <a:tc>
                      <a:txBody>
                        <a:bodyPr/>
                        <a:lstStyle/>
                        <a:p>
                          <a:pPr marL="0" marR="0" algn="l">
                            <a:spcBef>
                              <a:spcPts val="0"/>
                            </a:spcBef>
                            <a:spcAft>
                              <a:spcPts val="0"/>
                            </a:spcAft>
                            <a:tabLst>
                              <a:tab pos="1828800" algn="l"/>
                            </a:tabLst>
                          </a:pPr>
                          <a:r>
                            <a:rPr lang="en-US" altLang="ko-KR" sz="1400" dirty="0"/>
                            <a:t>constrained by MERRA-2 data (</a:t>
                          </a:r>
                          <a:r>
                            <a:rPr lang="en-US" sz="1400" dirty="0">
                              <a:effectLst/>
                            </a:rPr>
                            <a:t>SD-WACCMX)</a:t>
                          </a:r>
                        </a:p>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r>
                            <a:rPr lang="en-US" sz="1400" dirty="0">
                              <a:solidFill>
                                <a:srgbClr val="0070C0"/>
                              </a:solidFill>
                              <a:effectLst/>
                              <a:latin typeface="+mn-lt"/>
                              <a:cs typeface="Times New Roman" charset="0"/>
                            </a:rPr>
                            <a:t>Community Earth System Model Working Group</a:t>
                          </a:r>
                        </a:p>
                      </a:txBody>
                      <a:tcPr marL="61162" marR="61162" marT="30581" marB="30581" anchor="ct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tab pos="1828800" algn="l"/>
                            </a:tabLst>
                            <a:defRPr/>
                          </a:pPr>
                          <a:endParaRPr lang="en-US" sz="1400" dirty="0">
                            <a:solidFill>
                              <a:srgbClr val="0070C0"/>
                            </a:solidFill>
                            <a:effectLst/>
                            <a:latin typeface="+mn-lt"/>
                            <a:cs typeface="Times New Roman" charset="0"/>
                          </a:endParaRPr>
                        </a:p>
                      </a:txBody>
                      <a:tcPr marL="61162" marR="61162" marT="30581" marB="30581" anchor="ctr"/>
                    </a:tc>
                    <a:tc vMerge="1">
                      <a:txBody>
                        <a:bodyPr/>
                        <a:lstStyle/>
                        <a:p>
                          <a:endParaRPr lang="en-KR"/>
                        </a:p>
                      </a:txBody>
                      <a:tcPr/>
                    </a:tc>
                    <a:extLst>
                      <a:ext uri="{0D108BD9-81ED-4DB2-BD59-A6C34878D82A}">
                        <a16:rowId xmlns:a16="http://schemas.microsoft.com/office/drawing/2014/main" val="805448764"/>
                      </a:ext>
                    </a:extLst>
                  </a:tr>
                </a:tbl>
              </a:graphicData>
            </a:graphic>
          </p:graphicFrame>
        </mc:Fallback>
      </mc:AlternateContent>
      <p:sp>
        <p:nvSpPr>
          <p:cNvPr id="5" name="Slide Number Placeholder 4">
            <a:extLst>
              <a:ext uri="{FF2B5EF4-FFF2-40B4-BE49-F238E27FC236}">
                <a16:creationId xmlns:a16="http://schemas.microsoft.com/office/drawing/2014/main" id="{6BEBE31B-60E8-0A4F-87E5-E692746CB637}"/>
              </a:ext>
            </a:extLst>
          </p:cNvPr>
          <p:cNvSpPr>
            <a:spLocks noGrp="1"/>
          </p:cNvSpPr>
          <p:nvPr>
            <p:ph type="sldNum" sz="quarter" idx="12"/>
          </p:nvPr>
        </p:nvSpPr>
        <p:spPr/>
        <p:txBody>
          <a:bodyPr/>
          <a:lstStyle/>
          <a:p>
            <a:fld id="{B9D2C864-9362-43C7-A136-D9C41D93A96D}" type="slidenum">
              <a:rPr lang="en-US" smtClean="0"/>
              <a:t>3</a:t>
            </a:fld>
            <a:endParaRPr lang="en-US" dirty="0"/>
          </a:p>
        </p:txBody>
      </p:sp>
      <p:sp>
        <p:nvSpPr>
          <p:cNvPr id="2" name="TextBox 1">
            <a:extLst>
              <a:ext uri="{FF2B5EF4-FFF2-40B4-BE49-F238E27FC236}">
                <a16:creationId xmlns:a16="http://schemas.microsoft.com/office/drawing/2014/main" id="{17869D59-C75B-B44A-0E0E-DCA613961518}"/>
              </a:ext>
            </a:extLst>
          </p:cNvPr>
          <p:cNvSpPr txBox="1"/>
          <p:nvPr/>
        </p:nvSpPr>
        <p:spPr>
          <a:xfrm>
            <a:off x="693155" y="6356350"/>
            <a:ext cx="6060571" cy="369332"/>
          </a:xfrm>
          <a:prstGeom prst="rect">
            <a:avLst/>
          </a:prstGeom>
          <a:noFill/>
        </p:spPr>
        <p:txBody>
          <a:bodyPr wrap="square" rtlCol="0">
            <a:spAutoFit/>
          </a:bodyPr>
          <a:lstStyle/>
          <a:p>
            <a:r>
              <a:rPr lang="en-KR" dirty="0"/>
              <a:t>* </a:t>
            </a:r>
            <a:r>
              <a:rPr lang="en-US" dirty="0"/>
              <a:t>M</a:t>
            </a:r>
            <a:r>
              <a:rPr lang="en-KR" dirty="0"/>
              <a:t>odel results are submiited by the CCMC </a:t>
            </a:r>
          </a:p>
        </p:txBody>
      </p:sp>
    </p:spTree>
    <p:extLst>
      <p:ext uri="{BB962C8B-B14F-4D97-AF65-F5344CB8AC3E}">
        <p14:creationId xmlns:p14="http://schemas.microsoft.com/office/powerpoint/2010/main" val="52117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994B-216A-4F81-705A-69CAD5A37B4D}"/>
              </a:ext>
            </a:extLst>
          </p:cNvPr>
          <p:cNvSpPr>
            <a:spLocks noGrp="1"/>
          </p:cNvSpPr>
          <p:nvPr>
            <p:ph type="title"/>
          </p:nvPr>
        </p:nvSpPr>
        <p:spPr/>
        <p:txBody>
          <a:bodyPr>
            <a:normAutofit/>
          </a:bodyPr>
          <a:lstStyle/>
          <a:p>
            <a:r>
              <a:rPr lang="en-US" altLang="ko-KR" sz="3300" dirty="0"/>
              <a:t>SD-WACCMX: Specified Dynamics WACCM-X</a:t>
            </a:r>
            <a:endParaRPr lang="en-KR" sz="3300" dirty="0"/>
          </a:p>
        </p:txBody>
      </p:sp>
      <p:sp>
        <p:nvSpPr>
          <p:cNvPr id="3" name="Content Placeholder 2">
            <a:extLst>
              <a:ext uri="{FF2B5EF4-FFF2-40B4-BE49-F238E27FC236}">
                <a16:creationId xmlns:a16="http://schemas.microsoft.com/office/drawing/2014/main" id="{CFE810D4-03BA-A63E-69FC-3C2D963ACCE3}"/>
              </a:ext>
            </a:extLst>
          </p:cNvPr>
          <p:cNvSpPr>
            <a:spLocks noGrp="1"/>
          </p:cNvSpPr>
          <p:nvPr>
            <p:ph idx="1"/>
          </p:nvPr>
        </p:nvSpPr>
        <p:spPr>
          <a:xfrm>
            <a:off x="925551" y="1594624"/>
            <a:ext cx="7482180" cy="4531539"/>
          </a:xfrm>
        </p:spPr>
        <p:txBody>
          <a:bodyPr>
            <a:normAutofit/>
          </a:bodyPr>
          <a:lstStyle/>
          <a:p>
            <a:r>
              <a:rPr lang="en-US" altLang="ko-KR" sz="2400" dirty="0"/>
              <a:t>Tropospheric and stratospheric dynamics below z = 50 km is constrained by MERRA-2</a:t>
            </a:r>
          </a:p>
          <a:p>
            <a:endParaRPr lang="ko-KR" altLang="en-US" sz="2400" dirty="0"/>
          </a:p>
          <a:p>
            <a:r>
              <a:rPr lang="en-US" altLang="ko-KR" sz="2400" dirty="0"/>
              <a:t>MERRA version 2:</a:t>
            </a:r>
          </a:p>
          <a:p>
            <a:pPr lvl="1">
              <a:buFont typeface="Courier New" panose="02070309020205020404" pitchFamily="49" charset="0"/>
              <a:buChar char="o"/>
            </a:pPr>
            <a:r>
              <a:rPr lang="en-US" altLang="ko-KR" sz="2200" dirty="0"/>
              <a:t>The Modern-Era Retrospective analysis for Research and Applications</a:t>
            </a:r>
          </a:p>
          <a:p>
            <a:pPr lvl="1">
              <a:buFont typeface="Courier New" panose="02070309020205020404" pitchFamily="49" charset="0"/>
              <a:buChar char="o"/>
            </a:pPr>
            <a:r>
              <a:rPr lang="en-US" altLang="ko-KR" sz="2200" dirty="0"/>
              <a:t>Data assimilation product (NASA GSFC GEOS global model + Numerous meteorological observations) below the mesopause</a:t>
            </a:r>
            <a:endParaRPr lang="ko-KR" altLang="en-US" sz="2200" dirty="0"/>
          </a:p>
          <a:p>
            <a:pPr marL="0" indent="0">
              <a:buNone/>
            </a:pPr>
            <a:endParaRPr lang="en-KR" dirty="0"/>
          </a:p>
          <a:p>
            <a:pPr marL="0" indent="0">
              <a:buNone/>
            </a:pPr>
            <a:endParaRPr lang="en-KR" dirty="0"/>
          </a:p>
          <a:p>
            <a:endParaRPr lang="en-KR" dirty="0"/>
          </a:p>
        </p:txBody>
      </p:sp>
      <p:sp>
        <p:nvSpPr>
          <p:cNvPr id="4" name="Slide Number Placeholder 3">
            <a:extLst>
              <a:ext uri="{FF2B5EF4-FFF2-40B4-BE49-F238E27FC236}">
                <a16:creationId xmlns:a16="http://schemas.microsoft.com/office/drawing/2014/main" id="{170BB399-DE95-1321-B8E8-5C5F2892BF1D}"/>
              </a:ext>
            </a:extLst>
          </p:cNvPr>
          <p:cNvSpPr>
            <a:spLocks noGrp="1"/>
          </p:cNvSpPr>
          <p:nvPr>
            <p:ph type="sldNum" sz="quarter" idx="12"/>
          </p:nvPr>
        </p:nvSpPr>
        <p:spPr/>
        <p:txBody>
          <a:bodyPr/>
          <a:lstStyle/>
          <a:p>
            <a:fld id="{984B9A87-B65A-F149-A3DB-AF22E87DA333}" type="slidenum">
              <a:rPr lang="en-US" smtClean="0"/>
              <a:t>4</a:t>
            </a:fld>
            <a:endParaRPr lang="en-US" dirty="0"/>
          </a:p>
        </p:txBody>
      </p:sp>
    </p:spTree>
    <p:extLst>
      <p:ext uri="{BB962C8B-B14F-4D97-AF65-F5344CB8AC3E}">
        <p14:creationId xmlns:p14="http://schemas.microsoft.com/office/powerpoint/2010/main" val="66232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71650" y="5811608"/>
            <a:ext cx="5600700"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50">
                <a:solidFill>
                  <a:prstClr val="black"/>
                </a:solidFill>
                <a:cs typeface="Calibri" charset="0"/>
              </a:rPr>
              <a:t>                                          </a:t>
            </a:r>
          </a:p>
        </p:txBody>
      </p:sp>
      <p:sp>
        <p:nvSpPr>
          <p:cNvPr id="5" name="Title 4"/>
          <p:cNvSpPr txBox="1">
            <a:spLocks/>
          </p:cNvSpPr>
          <p:nvPr/>
        </p:nvSpPr>
        <p:spPr>
          <a:xfrm>
            <a:off x="518001" y="304052"/>
            <a:ext cx="7913016" cy="690110"/>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t>Solar Wind &amp; Geomagnetic Conditions</a:t>
            </a:r>
          </a:p>
        </p:txBody>
      </p:sp>
      <p:sp>
        <p:nvSpPr>
          <p:cNvPr id="9" name="Rectangle 8"/>
          <p:cNvSpPr>
            <a:spLocks noChangeArrowheads="1"/>
          </p:cNvSpPr>
          <p:nvPr/>
        </p:nvSpPr>
        <p:spPr bwMode="auto">
          <a:xfrm>
            <a:off x="1771650" y="4469263"/>
            <a:ext cx="5600700"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50">
                <a:solidFill>
                  <a:prstClr val="black"/>
                </a:solidFill>
                <a:cs typeface="Calibri" charset="0"/>
              </a:rPr>
              <a:t>                                          </a:t>
            </a:r>
          </a:p>
        </p:txBody>
      </p:sp>
      <p:sp>
        <p:nvSpPr>
          <p:cNvPr id="13" name="TextBox 12"/>
          <p:cNvSpPr txBox="1"/>
          <p:nvPr/>
        </p:nvSpPr>
        <p:spPr>
          <a:xfrm>
            <a:off x="1616927" y="4700852"/>
            <a:ext cx="6646128" cy="1615827"/>
          </a:xfrm>
          <a:prstGeom prst="rect">
            <a:avLst/>
          </a:prstGeom>
          <a:noFill/>
        </p:spPr>
        <p:txBody>
          <a:bodyPr wrap="square" rtlCol="0">
            <a:spAutoFit/>
          </a:bodyPr>
          <a:lstStyle/>
          <a:p>
            <a:endParaRPr lang="en-US" sz="2400" dirty="0">
              <a:latin typeface="Calibri" charset="0"/>
              <a:ea typeface="MS PGothic" charset="0"/>
              <a:cs typeface="Calibri" charset="0"/>
            </a:endParaRPr>
          </a:p>
          <a:p>
            <a:pPr marL="342900" indent="-342900">
              <a:buFont typeface="Arial" charset="0"/>
              <a:buChar char="•"/>
            </a:pPr>
            <a:r>
              <a:rPr lang="en-US" sz="2200" dirty="0">
                <a:ea typeface="MS PGothic" charset="0"/>
                <a:cs typeface="Calibri" charset="0"/>
              </a:rPr>
              <a:t>CME-driven geomagnetic storm </a:t>
            </a:r>
          </a:p>
          <a:p>
            <a:pPr marL="342900" indent="-342900">
              <a:buFont typeface="Arial" charset="0"/>
              <a:buChar char="•"/>
            </a:pPr>
            <a:endParaRPr lang="en-US" sz="900" dirty="0">
              <a:ea typeface="MS PGothic" charset="0"/>
              <a:cs typeface="Calibri" charset="0"/>
            </a:endParaRPr>
          </a:p>
          <a:p>
            <a:pPr marL="342900" indent="-342900">
              <a:buFont typeface="Arial" charset="0"/>
              <a:buChar char="•"/>
            </a:pPr>
            <a:r>
              <a:rPr lang="en-US" sz="2200" dirty="0">
                <a:ea typeface="MS PGothic" charset="0"/>
                <a:cs typeface="Calibri" charset="0"/>
              </a:rPr>
              <a:t>Quiet-time References: </a:t>
            </a:r>
          </a:p>
          <a:p>
            <a:pPr marL="800100" lvl="1" indent="-342900">
              <a:buFont typeface="Courier New" panose="02070309020205020404" pitchFamily="49" charset="0"/>
              <a:buChar char="o"/>
            </a:pPr>
            <a:r>
              <a:rPr lang="en-US" sz="2200" dirty="0"/>
              <a:t>median of 30 days (+/- 15 days of the storm)</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t="86850"/>
          <a:stretch/>
        </p:blipFill>
        <p:spPr>
          <a:xfrm>
            <a:off x="1771650" y="4742452"/>
            <a:ext cx="5405718" cy="184062"/>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t="-1" b="2663"/>
          <a:stretch/>
        </p:blipFill>
        <p:spPr>
          <a:xfrm>
            <a:off x="1818973" y="1155224"/>
            <a:ext cx="5311071" cy="3487163"/>
          </a:xfrm>
          <a:prstGeom prst="rect">
            <a:avLst/>
          </a:prstGeom>
        </p:spPr>
      </p:pic>
      <p:sp>
        <p:nvSpPr>
          <p:cNvPr id="12" name="TextBox 11"/>
          <p:cNvSpPr txBox="1"/>
          <p:nvPr/>
        </p:nvSpPr>
        <p:spPr>
          <a:xfrm rot="16200000">
            <a:off x="1521843" y="2946360"/>
            <a:ext cx="776614" cy="276999"/>
          </a:xfrm>
          <a:prstGeom prst="rect">
            <a:avLst/>
          </a:prstGeom>
          <a:solidFill>
            <a:schemeClr val="bg1"/>
          </a:solidFill>
          <a:ln>
            <a:solidFill>
              <a:schemeClr val="bg1"/>
            </a:solidFill>
          </a:ln>
        </p:spPr>
        <p:txBody>
          <a:bodyPr wrap="square" rtlCol="0">
            <a:spAutoFit/>
          </a:bodyPr>
          <a:lstStyle/>
          <a:p>
            <a:r>
              <a:rPr lang="en-US" sz="1200" dirty="0">
                <a:solidFill>
                  <a:srgbClr val="0432FF"/>
                </a:solidFill>
              </a:rPr>
              <a:t>Dst (nT)</a:t>
            </a:r>
          </a:p>
        </p:txBody>
      </p:sp>
      <p:sp>
        <p:nvSpPr>
          <p:cNvPr id="7" name="Slide Number Placeholder 6">
            <a:extLst>
              <a:ext uri="{FF2B5EF4-FFF2-40B4-BE49-F238E27FC236}">
                <a16:creationId xmlns:a16="http://schemas.microsoft.com/office/drawing/2014/main" id="{22C6E82B-64A7-5E41-9007-0DE59160AB30}"/>
              </a:ext>
            </a:extLst>
          </p:cNvPr>
          <p:cNvSpPr>
            <a:spLocks noGrp="1"/>
          </p:cNvSpPr>
          <p:nvPr>
            <p:ph type="sldNum" sz="quarter" idx="12"/>
          </p:nvPr>
        </p:nvSpPr>
        <p:spPr/>
        <p:txBody>
          <a:bodyPr/>
          <a:lstStyle/>
          <a:p>
            <a:fld id="{B9D2C864-9362-43C7-A136-D9C41D93A96D}" type="slidenum">
              <a:rPr lang="en-US" smtClean="0"/>
              <a:t>5</a:t>
            </a:fld>
            <a:endParaRPr lang="en-US" dirty="0"/>
          </a:p>
        </p:txBody>
      </p:sp>
    </p:spTree>
    <p:extLst>
      <p:ext uri="{BB962C8B-B14F-4D97-AF65-F5344CB8AC3E}">
        <p14:creationId xmlns:p14="http://schemas.microsoft.com/office/powerpoint/2010/main" val="122047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71650" y="5811608"/>
            <a:ext cx="5600700"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50">
                <a:solidFill>
                  <a:prstClr val="black"/>
                </a:solidFill>
                <a:cs typeface="Calibri" charset="0"/>
              </a:rPr>
              <a:t>                                          </a:t>
            </a:r>
          </a:p>
        </p:txBody>
      </p:sp>
      <p:sp>
        <p:nvSpPr>
          <p:cNvPr id="9" name="Rectangle 8"/>
          <p:cNvSpPr>
            <a:spLocks noChangeArrowheads="1"/>
          </p:cNvSpPr>
          <p:nvPr/>
        </p:nvSpPr>
        <p:spPr bwMode="auto">
          <a:xfrm>
            <a:off x="1771650" y="4700620"/>
            <a:ext cx="5600700"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50">
                <a:solidFill>
                  <a:prstClr val="black"/>
                </a:solidFill>
                <a:cs typeface="Calibri"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3793860237"/>
              </p:ext>
            </p:extLst>
          </p:nvPr>
        </p:nvGraphicFramePr>
        <p:xfrm>
          <a:off x="4321919" y="1277876"/>
          <a:ext cx="4462561" cy="3431153"/>
        </p:xfrm>
        <a:graphic>
          <a:graphicData uri="http://schemas.openxmlformats.org/drawingml/2006/table">
            <a:tbl>
              <a:tblPr>
                <a:tableStyleId>{5C22544A-7EE6-4342-B048-85BDC9FD1C3A}</a:tableStyleId>
              </a:tblPr>
              <a:tblGrid>
                <a:gridCol w="343944">
                  <a:extLst>
                    <a:ext uri="{9D8B030D-6E8A-4147-A177-3AD203B41FA5}">
                      <a16:colId xmlns:a16="http://schemas.microsoft.com/office/drawing/2014/main" val="20000"/>
                    </a:ext>
                  </a:extLst>
                </a:gridCol>
                <a:gridCol w="1266040">
                  <a:extLst>
                    <a:ext uri="{9D8B030D-6E8A-4147-A177-3AD203B41FA5}">
                      <a16:colId xmlns:a16="http://schemas.microsoft.com/office/drawing/2014/main" val="20001"/>
                    </a:ext>
                  </a:extLst>
                </a:gridCol>
                <a:gridCol w="603696">
                  <a:extLst>
                    <a:ext uri="{9D8B030D-6E8A-4147-A177-3AD203B41FA5}">
                      <a16:colId xmlns:a16="http://schemas.microsoft.com/office/drawing/2014/main" val="20002"/>
                    </a:ext>
                  </a:extLst>
                </a:gridCol>
                <a:gridCol w="599087">
                  <a:extLst>
                    <a:ext uri="{9D8B030D-6E8A-4147-A177-3AD203B41FA5}">
                      <a16:colId xmlns:a16="http://schemas.microsoft.com/office/drawing/2014/main" val="20003"/>
                    </a:ext>
                  </a:extLst>
                </a:gridCol>
                <a:gridCol w="576498">
                  <a:extLst>
                    <a:ext uri="{9D8B030D-6E8A-4147-A177-3AD203B41FA5}">
                      <a16:colId xmlns:a16="http://schemas.microsoft.com/office/drawing/2014/main" val="20004"/>
                    </a:ext>
                  </a:extLst>
                </a:gridCol>
                <a:gridCol w="1073296">
                  <a:extLst>
                    <a:ext uri="{9D8B030D-6E8A-4147-A177-3AD203B41FA5}">
                      <a16:colId xmlns:a16="http://schemas.microsoft.com/office/drawing/2014/main" val="20005"/>
                    </a:ext>
                  </a:extLst>
                </a:gridCol>
              </a:tblGrid>
              <a:tr h="371045">
                <a:tc gridSpan="3">
                  <a:txBody>
                    <a:bodyPr/>
                    <a:lstStyle/>
                    <a:p>
                      <a:pPr marL="0" marR="0" algn="ctr">
                        <a:spcBef>
                          <a:spcPts val="0"/>
                        </a:spcBef>
                        <a:spcAft>
                          <a:spcPts val="0"/>
                        </a:spcAft>
                      </a:pPr>
                      <a:r>
                        <a:rPr lang="en-US" sz="1000" dirty="0">
                          <a:effectLst/>
                        </a:rPr>
                        <a:t>Ionosonde Stations</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000" dirty="0">
                          <a:effectLst/>
                        </a:rPr>
                        <a:t>Geographic </a:t>
                      </a:r>
                      <a:r>
                        <a:rPr lang="en-US" sz="1000" dirty="0" err="1">
                          <a:effectLst/>
                        </a:rPr>
                        <a:t>Coord</a:t>
                      </a:r>
                      <a:r>
                        <a:rPr lang="en-US" sz="1000" dirty="0">
                          <a:effectLst/>
                        </a:rPr>
                        <a:t>.</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a:spcBef>
                          <a:spcPts val="0"/>
                        </a:spcBef>
                        <a:spcAft>
                          <a:spcPts val="0"/>
                        </a:spcAft>
                      </a:pPr>
                      <a:r>
                        <a:rPr lang="en-US" sz="1000" dirty="0">
                          <a:effectLst/>
                        </a:rPr>
                        <a:t>Geomagnetic</a:t>
                      </a:r>
                      <a:r>
                        <a:rPr lang="en-US" sz="1000" baseline="0" dirty="0">
                          <a:effectLst/>
                        </a:rPr>
                        <a:t> </a:t>
                      </a:r>
                      <a:r>
                        <a:rPr lang="en-US" sz="1000" dirty="0" err="1">
                          <a:effectLst/>
                        </a:rPr>
                        <a:t>Coord</a:t>
                      </a:r>
                      <a:r>
                        <a:rPr lang="en-US" sz="1000" dirty="0">
                          <a:effectLst/>
                        </a:rPr>
                        <a:t>.</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1828">
                <a:tc gridSpan="2">
                  <a:txBody>
                    <a:bodyPr/>
                    <a:lstStyle/>
                    <a:p>
                      <a:pPr marL="0" marR="0" algn="ctr">
                        <a:spcBef>
                          <a:spcPts val="0"/>
                        </a:spcBef>
                        <a:spcAft>
                          <a:spcPts val="0"/>
                        </a:spcAft>
                      </a:pPr>
                      <a:r>
                        <a:rPr lang="en-US" sz="1000" dirty="0">
                          <a:effectLst/>
                        </a:rPr>
                        <a:t>Name</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a:spcBef>
                          <a:spcPts val="0"/>
                        </a:spcBef>
                        <a:spcAft>
                          <a:spcPts val="0"/>
                        </a:spcAft>
                      </a:pPr>
                      <a:r>
                        <a:rPr lang="en-US" sz="1000" dirty="0">
                          <a:effectLst/>
                        </a:rPr>
                        <a:t>Code</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Lon. (°E)</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Lat. (°N)</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Lat. (°N)</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2937">
                <a:tc rowSpan="5">
                  <a:txBody>
                    <a:bodyPr/>
                    <a:lstStyle/>
                    <a:p>
                      <a:pPr marL="71755" marR="71755" algn="ctr">
                        <a:spcBef>
                          <a:spcPts val="0"/>
                        </a:spcBef>
                        <a:spcAft>
                          <a:spcPts val="0"/>
                        </a:spcAft>
                      </a:pPr>
                      <a:r>
                        <a:rPr lang="en-US" sz="1000" dirty="0">
                          <a:effectLst/>
                        </a:rPr>
                        <a:t>American Longitude</a:t>
                      </a:r>
                      <a:endParaRPr lang="en-US" sz="1200" dirty="0">
                        <a:effectLst/>
                        <a:latin typeface="Times New Roman" charset="0"/>
                        <a:ea typeface="바탕" charset="-127"/>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Millstone Hill</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MH453</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288.50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42.60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52.10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extLst>
                  <a:ext uri="{0D108BD9-81ED-4DB2-BD59-A6C34878D82A}">
                    <a16:rowId xmlns:a16="http://schemas.microsoft.com/office/drawing/2014/main" val="10002"/>
                  </a:ext>
                </a:extLst>
              </a:tr>
              <a:tr h="255973">
                <a:tc vMerge="1">
                  <a:txBody>
                    <a:bodyPr/>
                    <a:lstStyle/>
                    <a:p>
                      <a:endParaRPr lang="en-US"/>
                    </a:p>
                  </a:txBody>
                  <a:tcPr/>
                </a:tc>
                <a:tc>
                  <a:txBody>
                    <a:bodyPr/>
                    <a:lstStyle/>
                    <a:p>
                      <a:pPr marL="0" marR="0" algn="ctr">
                        <a:spcBef>
                          <a:spcPts val="0"/>
                        </a:spcBef>
                        <a:spcAft>
                          <a:spcPts val="0"/>
                        </a:spcAft>
                      </a:pPr>
                      <a:r>
                        <a:rPr lang="en-US" sz="1000" dirty="0">
                          <a:effectLst/>
                        </a:rPr>
                        <a:t>Idaho National Lab</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IF843</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247.32</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43.81</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50.64</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extLst>
                  <a:ext uri="{0D108BD9-81ED-4DB2-BD59-A6C34878D82A}">
                    <a16:rowId xmlns:a16="http://schemas.microsoft.com/office/drawing/2014/main" val="10003"/>
                  </a:ext>
                </a:extLst>
              </a:tr>
              <a:tr h="232937">
                <a:tc vMerge="1">
                  <a:txBody>
                    <a:bodyPr/>
                    <a:lstStyle/>
                    <a:p>
                      <a:endParaRPr lang="en-US"/>
                    </a:p>
                  </a:txBody>
                  <a:tcPr/>
                </a:tc>
                <a:tc>
                  <a:txBody>
                    <a:bodyPr/>
                    <a:lstStyle/>
                    <a:p>
                      <a:pPr marL="0" marR="0" algn="ctr">
                        <a:spcBef>
                          <a:spcPts val="0"/>
                        </a:spcBef>
                        <a:spcAft>
                          <a:spcPts val="0"/>
                        </a:spcAft>
                      </a:pPr>
                      <a:r>
                        <a:rPr lang="en-US" sz="1000">
                          <a:effectLst/>
                        </a:rPr>
                        <a:t>Boulder</a:t>
                      </a:r>
                      <a:endParaRPr lang="en-US" sz="120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BC840</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254.70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40.00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47.80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extLst>
                  <a:ext uri="{0D108BD9-81ED-4DB2-BD59-A6C34878D82A}">
                    <a16:rowId xmlns:a16="http://schemas.microsoft.com/office/drawing/2014/main" val="10004"/>
                  </a:ext>
                </a:extLst>
              </a:tr>
              <a:tr h="232937">
                <a:tc vMerge="1">
                  <a:txBody>
                    <a:bodyPr/>
                    <a:lstStyle/>
                    <a:p>
                      <a:endParaRPr lang="en-US"/>
                    </a:p>
                  </a:txBody>
                  <a:tcPr/>
                </a:tc>
                <a:tc>
                  <a:txBody>
                    <a:bodyPr/>
                    <a:lstStyle/>
                    <a:p>
                      <a:pPr marL="0" marR="0" algn="ctr">
                        <a:spcBef>
                          <a:spcPts val="0"/>
                        </a:spcBef>
                        <a:spcAft>
                          <a:spcPts val="0"/>
                        </a:spcAft>
                      </a:pPr>
                      <a:r>
                        <a:rPr lang="en-US" sz="1000" dirty="0">
                          <a:effectLst/>
                        </a:rPr>
                        <a:t>Eglin AFB</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EG931</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273.50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30.50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tc>
                  <a:txBody>
                    <a:bodyPr/>
                    <a:lstStyle/>
                    <a:p>
                      <a:pPr marL="0" marR="0" algn="ctr">
                        <a:spcBef>
                          <a:spcPts val="0"/>
                        </a:spcBef>
                        <a:spcAft>
                          <a:spcPts val="0"/>
                        </a:spcAft>
                      </a:pPr>
                      <a:r>
                        <a:rPr lang="en-US" sz="1000" dirty="0">
                          <a:effectLst/>
                        </a:rPr>
                        <a:t>39.81</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C00"/>
                    </a:solidFill>
                  </a:tcPr>
                </a:tc>
                <a:extLst>
                  <a:ext uri="{0D108BD9-81ED-4DB2-BD59-A6C34878D82A}">
                    <a16:rowId xmlns:a16="http://schemas.microsoft.com/office/drawing/2014/main" val="10005"/>
                  </a:ext>
                </a:extLst>
              </a:tr>
              <a:tr h="232937">
                <a:tc vMerge="1">
                  <a:txBody>
                    <a:bodyPr/>
                    <a:lstStyle/>
                    <a:p>
                      <a:endParaRPr lang="en-US"/>
                    </a:p>
                  </a:txBody>
                  <a:tcPr/>
                </a:tc>
                <a:tc>
                  <a:txBody>
                    <a:bodyPr/>
                    <a:lstStyle/>
                    <a:p>
                      <a:pPr marL="0" marR="0" algn="ctr">
                        <a:spcBef>
                          <a:spcPts val="0"/>
                        </a:spcBef>
                        <a:spcAft>
                          <a:spcPts val="0"/>
                        </a:spcAft>
                      </a:pPr>
                      <a:r>
                        <a:rPr lang="en-US" sz="1000" dirty="0">
                          <a:effectLst/>
                        </a:rPr>
                        <a:t>Port Stanley</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PSJ5J</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302.10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-51.60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-41.8</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2937">
                <a:tc rowSpan="7">
                  <a:txBody>
                    <a:bodyPr/>
                    <a:lstStyle/>
                    <a:p>
                      <a:pPr marL="71755" marR="71755" algn="ctr">
                        <a:spcBef>
                          <a:spcPts val="0"/>
                        </a:spcBef>
                        <a:spcAft>
                          <a:spcPts val="0"/>
                        </a:spcAft>
                      </a:pPr>
                      <a:r>
                        <a:rPr lang="en-US" sz="1000">
                          <a:effectLst/>
                        </a:rPr>
                        <a:t>European-African Longitude</a:t>
                      </a:r>
                      <a:endParaRPr lang="en-US" sz="1200">
                        <a:effectLst/>
                        <a:latin typeface="Times New Roman" charset="0"/>
                        <a:ea typeface="바탕" charset="-127"/>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Chilton</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RL052</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359.40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51.50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53.35</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extLst>
                  <a:ext uri="{0D108BD9-81ED-4DB2-BD59-A6C34878D82A}">
                    <a16:rowId xmlns:a16="http://schemas.microsoft.com/office/drawing/2014/main" val="10007"/>
                  </a:ext>
                </a:extLst>
              </a:tr>
              <a:tr h="232937">
                <a:tc vMerge="1">
                  <a:txBody>
                    <a:bodyPr/>
                    <a:lstStyle/>
                    <a:p>
                      <a:endParaRPr lang="en-US"/>
                    </a:p>
                  </a:txBody>
                  <a:tcPr/>
                </a:tc>
                <a:tc>
                  <a:txBody>
                    <a:bodyPr/>
                    <a:lstStyle/>
                    <a:p>
                      <a:pPr marL="0" marR="0" algn="ctr">
                        <a:spcBef>
                          <a:spcPts val="0"/>
                        </a:spcBef>
                        <a:spcAft>
                          <a:spcPts val="0"/>
                        </a:spcAft>
                      </a:pPr>
                      <a:r>
                        <a:rPr lang="en-US" sz="1000">
                          <a:effectLst/>
                        </a:rPr>
                        <a:t>Pruhonice</a:t>
                      </a:r>
                      <a:endParaRPr lang="en-US" sz="120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PQ052</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14.60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50.00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49.3</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extLst>
                  <a:ext uri="{0D108BD9-81ED-4DB2-BD59-A6C34878D82A}">
                    <a16:rowId xmlns:a16="http://schemas.microsoft.com/office/drawing/2014/main" val="10008"/>
                  </a:ext>
                </a:extLst>
              </a:tr>
              <a:tr h="232937">
                <a:tc vMerge="1">
                  <a:txBody>
                    <a:bodyPr/>
                    <a:lstStyle/>
                    <a:p>
                      <a:endParaRPr lang="en-US"/>
                    </a:p>
                  </a:txBody>
                  <a:tcPr/>
                </a:tc>
                <a:tc>
                  <a:txBody>
                    <a:bodyPr/>
                    <a:lstStyle/>
                    <a:p>
                      <a:pPr marL="0" marR="0" algn="ctr">
                        <a:spcBef>
                          <a:spcPts val="0"/>
                        </a:spcBef>
                        <a:spcAft>
                          <a:spcPts val="0"/>
                        </a:spcAft>
                      </a:pPr>
                      <a:r>
                        <a:rPr lang="en-US" sz="1000" dirty="0" err="1">
                          <a:effectLst/>
                        </a:rPr>
                        <a:t>Ebre</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err="1">
                          <a:effectLst/>
                        </a:rPr>
                        <a:t>Ebre</a:t>
                      </a:r>
                      <a:r>
                        <a:rPr lang="en-US" sz="1000" dirty="0">
                          <a:effectLst/>
                        </a:rPr>
                        <a:t> </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0.50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40.80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42.79</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extLst>
                  <a:ext uri="{0D108BD9-81ED-4DB2-BD59-A6C34878D82A}">
                    <a16:rowId xmlns:a16="http://schemas.microsoft.com/office/drawing/2014/main" val="10009"/>
                  </a:ext>
                </a:extLst>
              </a:tr>
              <a:tr h="232937">
                <a:tc vMerge="1">
                  <a:txBody>
                    <a:bodyPr/>
                    <a:lstStyle/>
                    <a:p>
                      <a:endParaRPr lang="en-US"/>
                    </a:p>
                  </a:txBody>
                  <a:tcPr/>
                </a:tc>
                <a:tc>
                  <a:txBody>
                    <a:bodyPr/>
                    <a:lstStyle/>
                    <a:p>
                      <a:pPr marL="0" marR="0" algn="ctr">
                        <a:spcBef>
                          <a:spcPts val="0"/>
                        </a:spcBef>
                        <a:spcAft>
                          <a:spcPts val="0"/>
                        </a:spcAft>
                      </a:pPr>
                      <a:r>
                        <a:rPr lang="en-US" sz="1000" dirty="0">
                          <a:effectLst/>
                        </a:rPr>
                        <a:t>Athens</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AT138</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23.50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38.00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tc>
                  <a:txBody>
                    <a:bodyPr/>
                    <a:lstStyle/>
                    <a:p>
                      <a:pPr marL="0" marR="0" algn="ctr">
                        <a:spcBef>
                          <a:spcPts val="0"/>
                        </a:spcBef>
                        <a:spcAft>
                          <a:spcPts val="0"/>
                        </a:spcAft>
                      </a:pPr>
                      <a:r>
                        <a:rPr lang="en-US" sz="1000" dirty="0">
                          <a:effectLst/>
                        </a:rPr>
                        <a:t>36.17</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FF83"/>
                    </a:solidFill>
                  </a:tcPr>
                </a:tc>
                <a:extLst>
                  <a:ext uri="{0D108BD9-81ED-4DB2-BD59-A6C34878D82A}">
                    <a16:rowId xmlns:a16="http://schemas.microsoft.com/office/drawing/2014/main" val="10010"/>
                  </a:ext>
                </a:extLst>
              </a:tr>
              <a:tr h="232937">
                <a:tc vMerge="1">
                  <a:txBody>
                    <a:bodyPr/>
                    <a:lstStyle/>
                    <a:p>
                      <a:endParaRPr lang="en-US"/>
                    </a:p>
                  </a:txBody>
                  <a:tcPr/>
                </a:tc>
                <a:tc>
                  <a:txBody>
                    <a:bodyPr/>
                    <a:lstStyle/>
                    <a:p>
                      <a:pPr marL="0" marR="0" algn="ctr">
                        <a:spcBef>
                          <a:spcPts val="0"/>
                        </a:spcBef>
                        <a:spcAft>
                          <a:spcPts val="0"/>
                        </a:spcAft>
                      </a:pPr>
                      <a:r>
                        <a:rPr lang="en-US" sz="1000">
                          <a:effectLst/>
                        </a:rPr>
                        <a:t>Louisvale</a:t>
                      </a:r>
                      <a:endParaRPr lang="en-US" sz="120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LV12P</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21.20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-28.50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-28.51</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2937">
                <a:tc vMerge="1">
                  <a:txBody>
                    <a:bodyPr/>
                    <a:lstStyle/>
                    <a:p>
                      <a:endParaRPr lang="en-US"/>
                    </a:p>
                  </a:txBody>
                  <a:tcPr/>
                </a:tc>
                <a:tc>
                  <a:txBody>
                    <a:bodyPr/>
                    <a:lstStyle/>
                    <a:p>
                      <a:pPr marL="0" marR="0" algn="ctr">
                        <a:spcBef>
                          <a:spcPts val="0"/>
                        </a:spcBef>
                        <a:spcAft>
                          <a:spcPts val="0"/>
                        </a:spcAft>
                      </a:pPr>
                      <a:r>
                        <a:rPr lang="en-US" sz="1000" dirty="0" err="1">
                          <a:effectLst/>
                        </a:rPr>
                        <a:t>Hermanus</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HE13N</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19.22</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-34.42</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-33.96</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2937">
                <a:tc vMerge="1">
                  <a:txBody>
                    <a:bodyPr/>
                    <a:lstStyle/>
                    <a:p>
                      <a:endParaRPr lang="en-US"/>
                    </a:p>
                  </a:txBody>
                  <a:tcPr/>
                </a:tc>
                <a:tc>
                  <a:txBody>
                    <a:bodyPr/>
                    <a:lstStyle/>
                    <a:p>
                      <a:pPr marL="0" marR="0" algn="ctr">
                        <a:spcBef>
                          <a:spcPts val="0"/>
                        </a:spcBef>
                        <a:spcAft>
                          <a:spcPts val="0"/>
                        </a:spcAft>
                      </a:pPr>
                      <a:r>
                        <a:rPr lang="en-US" sz="1000" dirty="0" err="1">
                          <a:effectLst/>
                        </a:rPr>
                        <a:t>Grahamstown</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GR13L</a:t>
                      </a:r>
                      <a:endParaRPr lang="en-US" sz="1200" dirty="0">
                        <a:effectLst/>
                        <a:latin typeface="Times New Roman" charset="0"/>
                        <a:ea typeface="바탕"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26.50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-33.30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effectLst/>
                        </a:rPr>
                        <a:t>-34.10</a:t>
                      </a:r>
                      <a:endParaRPr lang="en-US" sz="1200" dirty="0">
                        <a:effectLst/>
                        <a:latin typeface="Times New Roman" charset="0"/>
                        <a:ea typeface="바탕" charset="-127"/>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11" name="TextBox 10"/>
          <p:cNvSpPr txBox="1"/>
          <p:nvPr/>
        </p:nvSpPr>
        <p:spPr>
          <a:xfrm>
            <a:off x="680149" y="4536201"/>
            <a:ext cx="8018474" cy="1917833"/>
          </a:xfrm>
          <a:prstGeom prst="rect">
            <a:avLst/>
          </a:prstGeom>
          <a:noFill/>
        </p:spPr>
        <p:txBody>
          <a:bodyPr wrap="square" rtlCol="0">
            <a:spAutoFit/>
          </a:bodyPr>
          <a:lstStyle/>
          <a:p>
            <a:pPr marL="257175" indent="-257175">
              <a:buFont typeface="Arial" charset="0"/>
              <a:buChar char="•"/>
            </a:pPr>
            <a:endParaRPr lang="en-US" sz="800" dirty="0">
              <a:latin typeface="+mj-lt"/>
            </a:endParaRPr>
          </a:p>
          <a:p>
            <a:pPr marL="257175" indent="-257175">
              <a:lnSpc>
                <a:spcPts val="2460"/>
              </a:lnSpc>
              <a:buFont typeface="Arial" charset="0"/>
              <a:buChar char="•"/>
            </a:pPr>
            <a:r>
              <a:rPr lang="en-US" dirty="0">
                <a:latin typeface="+mj-lt"/>
              </a:rPr>
              <a:t>12 stations from 3 sectors;  </a:t>
            </a:r>
          </a:p>
          <a:p>
            <a:pPr>
              <a:lnSpc>
                <a:spcPts val="2460"/>
              </a:lnSpc>
            </a:pPr>
            <a:r>
              <a:rPr lang="en-US" dirty="0">
                <a:latin typeface="+mj-lt"/>
              </a:rPr>
              <a:t>      North America (NA), Europe (EU) and Southern Hemisphere (SH)</a:t>
            </a:r>
          </a:p>
          <a:p>
            <a:endParaRPr lang="en-US" sz="400" dirty="0">
              <a:latin typeface="+mj-lt"/>
            </a:endParaRPr>
          </a:p>
          <a:p>
            <a:endParaRPr lang="en-US" sz="400" dirty="0">
              <a:latin typeface="+mj-lt"/>
            </a:endParaRPr>
          </a:p>
          <a:p>
            <a:endParaRPr lang="en-US" sz="400" dirty="0">
              <a:latin typeface="+mj-lt"/>
            </a:endParaRPr>
          </a:p>
          <a:p>
            <a:pPr marL="257175" indent="-257175">
              <a:buFont typeface="Arial" charset="0"/>
              <a:buChar char="•"/>
            </a:pPr>
            <a:r>
              <a:rPr lang="en-US" dirty="0">
                <a:latin typeface="+mj-lt"/>
              </a:rPr>
              <a:t>Observations:</a:t>
            </a:r>
          </a:p>
          <a:p>
            <a:pPr marL="600075" lvl="1" indent="-257175">
              <a:lnSpc>
                <a:spcPts val="2360"/>
              </a:lnSpc>
              <a:buFont typeface="Courier New" charset="0"/>
              <a:buChar char="o"/>
            </a:pPr>
            <a:r>
              <a:rPr lang="en-US" dirty="0">
                <a:latin typeface="+mj-lt"/>
              </a:rPr>
              <a:t>foF2 </a:t>
            </a:r>
            <a:r>
              <a:rPr lang="en-US" dirty="0"/>
              <a:t>data</a:t>
            </a:r>
            <a:r>
              <a:rPr lang="en-US" dirty="0">
                <a:latin typeface="+mj-lt"/>
              </a:rPr>
              <a:t> from the Global Ionosphere Radio Observatory (</a:t>
            </a:r>
            <a:r>
              <a:rPr lang="en-US" dirty="0"/>
              <a:t>GIRO)</a:t>
            </a:r>
            <a:endParaRPr lang="en-US" dirty="0">
              <a:latin typeface="+mj-lt"/>
            </a:endParaRPr>
          </a:p>
          <a:p>
            <a:pPr marL="600075" lvl="1" indent="-257175">
              <a:lnSpc>
                <a:spcPts val="2360"/>
              </a:lnSpc>
              <a:buFont typeface="Courier New" charset="0"/>
              <a:buChar char="o"/>
            </a:pPr>
            <a:r>
              <a:rPr lang="en-US" dirty="0">
                <a:latin typeface="+mj-lt"/>
              </a:rPr>
              <a:t>GPS vertical TEC data from </a:t>
            </a:r>
            <a:r>
              <a:rPr lang="en-US" dirty="0"/>
              <a:t>MIT Haystack Observatory (error  ~ 1TECU) </a:t>
            </a:r>
            <a:endParaRPr lang="en-US" dirty="0">
              <a:latin typeface="+mj-lt"/>
            </a:endParaRPr>
          </a:p>
        </p:txBody>
      </p:sp>
      <p:sp>
        <p:nvSpPr>
          <p:cNvPr id="12" name="Title 4"/>
          <p:cNvSpPr txBox="1">
            <a:spLocks/>
          </p:cNvSpPr>
          <p:nvPr/>
        </p:nvSpPr>
        <p:spPr>
          <a:xfrm>
            <a:off x="1112293" y="191734"/>
            <a:ext cx="7154186" cy="742950"/>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latin typeface="Calibri" charset="0"/>
                <a:ea typeface="MS PGothic" charset="0"/>
                <a:cs typeface="Calibri" charset="0"/>
              </a:rPr>
              <a:t>TEC and foF2 at 12 Ionosonde Stations</a:t>
            </a:r>
          </a:p>
        </p:txBody>
      </p:sp>
      <p:sp>
        <p:nvSpPr>
          <p:cNvPr id="6" name="Slide Number Placeholder 5">
            <a:extLst>
              <a:ext uri="{FF2B5EF4-FFF2-40B4-BE49-F238E27FC236}">
                <a16:creationId xmlns:a16="http://schemas.microsoft.com/office/drawing/2014/main" id="{39113849-8632-6041-BB0B-5849C2FA44D6}"/>
              </a:ext>
            </a:extLst>
          </p:cNvPr>
          <p:cNvSpPr>
            <a:spLocks noGrp="1"/>
          </p:cNvSpPr>
          <p:nvPr>
            <p:ph type="sldNum" sz="quarter" idx="12"/>
          </p:nvPr>
        </p:nvSpPr>
        <p:spPr/>
        <p:txBody>
          <a:bodyPr/>
          <a:lstStyle/>
          <a:p>
            <a:fld id="{B9D2C864-9362-43C7-A136-D9C41D93A96D}" type="slidenum">
              <a:rPr lang="en-US" smtClean="0"/>
              <a:t>6</a:t>
            </a:fld>
            <a:endParaRPr lang="en-US" dirty="0"/>
          </a:p>
        </p:txBody>
      </p:sp>
      <p:pic>
        <p:nvPicPr>
          <p:cNvPr id="13" name="Picture 12">
            <a:extLst>
              <a:ext uri="{FF2B5EF4-FFF2-40B4-BE49-F238E27FC236}">
                <a16:creationId xmlns:a16="http://schemas.microsoft.com/office/drawing/2014/main" id="{46545D1C-FB27-5D4E-BC44-D9B967C769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9520" y="1409279"/>
            <a:ext cx="3869475" cy="3051920"/>
          </a:xfrm>
          <a:prstGeom prst="rect">
            <a:avLst/>
          </a:prstGeom>
        </p:spPr>
      </p:pic>
    </p:spTree>
    <p:extLst>
      <p:ext uri="{BB962C8B-B14F-4D97-AF65-F5344CB8AC3E}">
        <p14:creationId xmlns:p14="http://schemas.microsoft.com/office/powerpoint/2010/main" val="367844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73609" y="896453"/>
            <a:ext cx="6825472" cy="338554"/>
          </a:xfrm>
          <a:prstGeom prst="rect">
            <a:avLst/>
          </a:prstGeom>
          <a:solidFill>
            <a:schemeClr val="bg1"/>
          </a:solidFill>
        </p:spPr>
        <p:txBody>
          <a:bodyPr wrap="square" rtlCol="0">
            <a:spAutoFit/>
          </a:bodyPr>
          <a:lstStyle/>
          <a:p>
            <a:r>
              <a:rPr lang="en-US" sz="1600" dirty="0"/>
              <a:t>American             EU/AF                                     American                EU/AF                                                 </a:t>
            </a:r>
          </a:p>
        </p:txBody>
      </p:sp>
      <p:sp>
        <p:nvSpPr>
          <p:cNvPr id="3" name="Rectangle 2"/>
          <p:cNvSpPr>
            <a:spLocks noChangeArrowheads="1"/>
          </p:cNvSpPr>
          <p:nvPr/>
        </p:nvSpPr>
        <p:spPr bwMode="auto">
          <a:xfrm>
            <a:off x="1771650" y="5811608"/>
            <a:ext cx="5600700"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50">
                <a:solidFill>
                  <a:prstClr val="black"/>
                </a:solidFill>
                <a:cs typeface="Calibri" charset="0"/>
              </a:rPr>
              <a:t>                                          </a:t>
            </a:r>
          </a:p>
        </p:txBody>
      </p:sp>
      <p:sp>
        <p:nvSpPr>
          <p:cNvPr id="5" name="Title 4"/>
          <p:cNvSpPr txBox="1">
            <a:spLocks/>
          </p:cNvSpPr>
          <p:nvPr/>
        </p:nvSpPr>
        <p:spPr>
          <a:xfrm>
            <a:off x="489906" y="79231"/>
            <a:ext cx="8051928" cy="1004568"/>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t>Observed foF2/TEC during the Main Phase </a:t>
            </a:r>
          </a:p>
        </p:txBody>
      </p:sp>
      <p:sp>
        <p:nvSpPr>
          <p:cNvPr id="9" name="Rectangle 8"/>
          <p:cNvSpPr>
            <a:spLocks noChangeArrowheads="1"/>
          </p:cNvSpPr>
          <p:nvPr/>
        </p:nvSpPr>
        <p:spPr bwMode="auto">
          <a:xfrm>
            <a:off x="1996500" y="4392144"/>
            <a:ext cx="5600700"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50">
                <a:solidFill>
                  <a:prstClr val="black"/>
                </a:solidFill>
                <a:cs typeface="Calibri" charset="0"/>
              </a:rPr>
              <a:t>                                          </a:t>
            </a:r>
          </a:p>
        </p:txBody>
      </p:sp>
      <p:sp>
        <p:nvSpPr>
          <p:cNvPr id="7" name="TextBox 6"/>
          <p:cNvSpPr txBox="1"/>
          <p:nvPr/>
        </p:nvSpPr>
        <p:spPr>
          <a:xfrm>
            <a:off x="435307" y="1099410"/>
            <a:ext cx="725714" cy="369332"/>
          </a:xfrm>
          <a:prstGeom prst="rect">
            <a:avLst/>
          </a:prstGeom>
          <a:noFill/>
        </p:spPr>
        <p:txBody>
          <a:bodyPr wrap="square" rtlCol="0">
            <a:spAutoFit/>
          </a:bodyPr>
          <a:lstStyle/>
          <a:p>
            <a:r>
              <a:rPr lang="en-US" dirty="0"/>
              <a:t>foF2</a:t>
            </a:r>
          </a:p>
        </p:txBody>
      </p:sp>
      <p:sp>
        <p:nvSpPr>
          <p:cNvPr id="10" name="TextBox 9"/>
          <p:cNvSpPr txBox="1"/>
          <p:nvPr/>
        </p:nvSpPr>
        <p:spPr>
          <a:xfrm>
            <a:off x="4274849" y="1099410"/>
            <a:ext cx="725714" cy="369332"/>
          </a:xfrm>
          <a:prstGeom prst="rect">
            <a:avLst/>
          </a:prstGeom>
          <a:noFill/>
        </p:spPr>
        <p:txBody>
          <a:bodyPr wrap="square" rtlCol="0">
            <a:spAutoFit/>
          </a:bodyPr>
          <a:lstStyle/>
          <a:p>
            <a:r>
              <a:rPr lang="en-US" dirty="0"/>
              <a:t>TEC</a:t>
            </a:r>
          </a:p>
        </p:txBody>
      </p:sp>
      <p:sp>
        <p:nvSpPr>
          <p:cNvPr id="8" name="TextBox 7"/>
          <p:cNvSpPr txBox="1"/>
          <p:nvPr/>
        </p:nvSpPr>
        <p:spPr>
          <a:xfrm>
            <a:off x="677678" y="5303728"/>
            <a:ext cx="7864156" cy="1323439"/>
          </a:xfrm>
          <a:prstGeom prst="rect">
            <a:avLst/>
          </a:prstGeom>
          <a:noFill/>
        </p:spPr>
        <p:txBody>
          <a:bodyPr wrap="square" rtlCol="0">
            <a:spAutoFit/>
          </a:bodyPr>
          <a:lstStyle/>
          <a:p>
            <a:pPr marL="285750" indent="-285750">
              <a:buFont typeface="Arial" charset="0"/>
              <a:buChar char="•"/>
            </a:pPr>
            <a:r>
              <a:rPr lang="en-US" sz="1600" dirty="0"/>
              <a:t>SED in European sector/Millstone Hill around 12 UT/ 20 UT (</a:t>
            </a:r>
            <a:r>
              <a:rPr lang="en-US" sz="1600" i="1" dirty="0"/>
              <a:t>Yue et al</a:t>
            </a:r>
            <a:r>
              <a:rPr lang="en-US" sz="1600" dirty="0"/>
              <a:t>., 2016, </a:t>
            </a:r>
            <a:r>
              <a:rPr lang="en-US" sz="1600" i="1" dirty="0"/>
              <a:t>Liu et al</a:t>
            </a:r>
            <a:r>
              <a:rPr lang="en-US" sz="1600" dirty="0"/>
              <a:t>, 2016)</a:t>
            </a:r>
          </a:p>
          <a:p>
            <a:pPr marL="285750" indent="-285750">
              <a:buFont typeface="Arial" charset="0"/>
              <a:buChar char="•"/>
            </a:pPr>
            <a:r>
              <a:rPr lang="en-US" sz="1600" dirty="0"/>
              <a:t>Negative storm in the west side in North American sector </a:t>
            </a:r>
          </a:p>
          <a:p>
            <a:pPr marL="285750" indent="-285750">
              <a:buFont typeface="Arial" charset="0"/>
              <a:buChar char="•"/>
            </a:pPr>
            <a:r>
              <a:rPr lang="en-US" sz="1600" dirty="0"/>
              <a:t>Mostly foF2 and TEC changes are similar with larger change in TEC except Chilton and Grahamstown.</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83757" t="57988" r="12028" b="31057"/>
          <a:stretch/>
        </p:blipFill>
        <p:spPr>
          <a:xfrm>
            <a:off x="4274849" y="4327713"/>
            <a:ext cx="262921" cy="348343"/>
          </a:xfrm>
          <a:prstGeom prst="rect">
            <a:avLst/>
          </a:prstGeom>
          <a:solidFill>
            <a:schemeClr val="bg1"/>
          </a:solidFill>
        </p:spPr>
      </p:pic>
      <p:sp>
        <p:nvSpPr>
          <p:cNvPr id="14" name="TextBox 13"/>
          <p:cNvSpPr txBox="1"/>
          <p:nvPr/>
        </p:nvSpPr>
        <p:spPr>
          <a:xfrm>
            <a:off x="4555548" y="4246861"/>
            <a:ext cx="1271816" cy="492443"/>
          </a:xfrm>
          <a:prstGeom prst="rect">
            <a:avLst/>
          </a:prstGeom>
          <a:noFill/>
        </p:spPr>
        <p:txBody>
          <a:bodyPr wrap="square" rtlCol="0">
            <a:spAutoFit/>
          </a:bodyPr>
          <a:lstStyle/>
          <a:p>
            <a:r>
              <a:rPr lang="en-US" sz="1300" dirty="0">
                <a:solidFill>
                  <a:srgbClr val="0432FF"/>
                </a:solidFill>
              </a:rPr>
              <a:t>30-day median</a:t>
            </a:r>
          </a:p>
          <a:p>
            <a:r>
              <a:rPr lang="en-US" sz="1300" dirty="0">
                <a:solidFill>
                  <a:srgbClr val="FF0000"/>
                </a:solidFill>
              </a:rPr>
              <a:t>doy 076 (03/17)</a:t>
            </a:r>
          </a:p>
        </p:txBody>
      </p:sp>
      <p:pic>
        <p:nvPicPr>
          <p:cNvPr id="20" name="Picture 19"/>
          <p:cNvPicPr>
            <a:picLocks noChangeAspect="1"/>
          </p:cNvPicPr>
          <p:nvPr/>
        </p:nvPicPr>
        <p:blipFill rotWithShape="1">
          <a:blip r:embed="rId4" cstate="email">
            <a:extLst>
              <a:ext uri="{28A0092B-C50C-407E-A947-70E740481C1C}">
                <a14:useLocalDpi xmlns:a14="http://schemas.microsoft.com/office/drawing/2010/main"/>
              </a:ext>
            </a:extLst>
          </a:blip>
          <a:srcRect t="3653"/>
          <a:stretch/>
        </p:blipFill>
        <p:spPr>
          <a:xfrm>
            <a:off x="1039219" y="1200325"/>
            <a:ext cx="2912075" cy="4107286"/>
          </a:xfrm>
          <a:prstGeom prst="rect">
            <a:avLst/>
          </a:prstGeom>
        </p:spPr>
      </p:pic>
      <p:sp>
        <p:nvSpPr>
          <p:cNvPr id="6" name="Slide Number Placeholder 5">
            <a:extLst>
              <a:ext uri="{FF2B5EF4-FFF2-40B4-BE49-F238E27FC236}">
                <a16:creationId xmlns:a16="http://schemas.microsoft.com/office/drawing/2014/main" id="{D364BF97-8456-5742-A860-FF19A25C92C4}"/>
              </a:ext>
            </a:extLst>
          </p:cNvPr>
          <p:cNvSpPr>
            <a:spLocks noGrp="1"/>
          </p:cNvSpPr>
          <p:nvPr>
            <p:ph type="sldNum" sz="quarter" idx="12"/>
          </p:nvPr>
        </p:nvSpPr>
        <p:spPr/>
        <p:txBody>
          <a:bodyPr/>
          <a:lstStyle/>
          <a:p>
            <a:fld id="{B9D2C864-9362-43C7-A136-D9C41D93A96D}" type="slidenum">
              <a:rPr lang="en-US" smtClean="0"/>
              <a:t>7</a:t>
            </a:fld>
            <a:endParaRPr lang="en-US" dirty="0"/>
          </a:p>
        </p:txBody>
      </p:sp>
      <p:pic>
        <p:nvPicPr>
          <p:cNvPr id="19" name="Picture 18"/>
          <p:cNvPicPr>
            <a:picLocks noChangeAspect="1"/>
          </p:cNvPicPr>
          <p:nvPr/>
        </p:nvPicPr>
        <p:blipFill rotWithShape="1">
          <a:blip r:embed="rId5" cstate="email">
            <a:extLst>
              <a:ext uri="{28A0092B-C50C-407E-A947-70E740481C1C}">
                <a14:useLocalDpi xmlns:a14="http://schemas.microsoft.com/office/drawing/2010/main"/>
              </a:ext>
            </a:extLst>
          </a:blip>
          <a:srcRect t="2561"/>
          <a:stretch/>
        </p:blipFill>
        <p:spPr>
          <a:xfrm>
            <a:off x="4786773" y="1139438"/>
            <a:ext cx="2919317" cy="4173817"/>
          </a:xfrm>
          <a:prstGeom prst="rect">
            <a:avLst/>
          </a:prstGeom>
        </p:spPr>
      </p:pic>
      <p:cxnSp>
        <p:nvCxnSpPr>
          <p:cNvPr id="17" name="Straight Connector 16">
            <a:extLst>
              <a:ext uri="{FF2B5EF4-FFF2-40B4-BE49-F238E27FC236}">
                <a16:creationId xmlns:a16="http://schemas.microsoft.com/office/drawing/2014/main" id="{D7316570-BC5C-074C-ABAF-77114574F177}"/>
              </a:ext>
            </a:extLst>
          </p:cNvPr>
          <p:cNvCxnSpPr>
            <a:cxnSpLocks/>
          </p:cNvCxnSpPr>
          <p:nvPr/>
        </p:nvCxnSpPr>
        <p:spPr>
          <a:xfrm>
            <a:off x="847493" y="3426745"/>
            <a:ext cx="7259444" cy="0"/>
          </a:xfrm>
          <a:prstGeom prst="line">
            <a:avLst/>
          </a:prstGeom>
          <a:ln>
            <a:solidFill>
              <a:schemeClr val="tx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60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A679-4376-CC71-CC8C-2CC3F30E4512}"/>
              </a:ext>
            </a:extLst>
          </p:cNvPr>
          <p:cNvSpPr>
            <a:spLocks noGrp="1"/>
          </p:cNvSpPr>
          <p:nvPr>
            <p:ph type="title"/>
          </p:nvPr>
        </p:nvSpPr>
        <p:spPr>
          <a:xfrm>
            <a:off x="457200" y="136525"/>
            <a:ext cx="8229600" cy="1143000"/>
          </a:xfrm>
        </p:spPr>
        <p:txBody>
          <a:bodyPr>
            <a:normAutofit/>
          </a:bodyPr>
          <a:lstStyle/>
          <a:p>
            <a:r>
              <a:rPr lang="en-KR" sz="3200" dirty="0"/>
              <a:t>Observed &amp; Modeled O/N</a:t>
            </a:r>
            <a:r>
              <a:rPr lang="en-KR" sz="3200" baseline="-25000" dirty="0"/>
              <a:t>2 </a:t>
            </a:r>
            <a:r>
              <a:rPr lang="en-KR" sz="3200" dirty="0"/>
              <a:t>: CTIPE</a:t>
            </a:r>
          </a:p>
        </p:txBody>
      </p:sp>
      <p:pic>
        <p:nvPicPr>
          <p:cNvPr id="6" name="Content Placeholder 5" descr="Diagram&#10;&#10;Description automatically generated">
            <a:extLst>
              <a:ext uri="{FF2B5EF4-FFF2-40B4-BE49-F238E27FC236}">
                <a16:creationId xmlns:a16="http://schemas.microsoft.com/office/drawing/2014/main" id="{DE2890A2-0EA8-3A6B-B642-39B892BE8F4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12556" y="1256426"/>
            <a:ext cx="3158609" cy="2488228"/>
          </a:xfrm>
        </p:spPr>
      </p:pic>
      <p:sp>
        <p:nvSpPr>
          <p:cNvPr id="4" name="Slide Number Placeholder 3">
            <a:extLst>
              <a:ext uri="{FF2B5EF4-FFF2-40B4-BE49-F238E27FC236}">
                <a16:creationId xmlns:a16="http://schemas.microsoft.com/office/drawing/2014/main" id="{CD59C808-6E92-450A-43B3-1F7EA49D2C45}"/>
              </a:ext>
            </a:extLst>
          </p:cNvPr>
          <p:cNvSpPr>
            <a:spLocks noGrp="1"/>
          </p:cNvSpPr>
          <p:nvPr>
            <p:ph type="sldNum" sz="quarter" idx="12"/>
          </p:nvPr>
        </p:nvSpPr>
        <p:spPr/>
        <p:txBody>
          <a:bodyPr/>
          <a:lstStyle/>
          <a:p>
            <a:fld id="{984B9A87-B65A-F149-A3DB-AF22E87DA333}" type="slidenum">
              <a:rPr lang="en-US" smtClean="0"/>
              <a:t>8</a:t>
            </a:fld>
            <a:endParaRPr lang="en-US" dirty="0"/>
          </a:p>
        </p:txBody>
      </p:sp>
      <p:pic>
        <p:nvPicPr>
          <p:cNvPr id="8" name="Picture 7" descr="Diagram&#10;&#10;Description automatically generated">
            <a:extLst>
              <a:ext uri="{FF2B5EF4-FFF2-40B4-BE49-F238E27FC236}">
                <a16:creationId xmlns:a16="http://schemas.microsoft.com/office/drawing/2014/main" id="{FA1DA5A2-9A4C-A7BE-C811-94334A0BA1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2556" y="3636253"/>
            <a:ext cx="3158609" cy="2488229"/>
          </a:xfrm>
          <a:prstGeom prst="rect">
            <a:avLst/>
          </a:prstGeom>
        </p:spPr>
      </p:pic>
      <p:pic>
        <p:nvPicPr>
          <p:cNvPr id="17" name="Picture 16">
            <a:extLst>
              <a:ext uri="{FF2B5EF4-FFF2-40B4-BE49-F238E27FC236}">
                <a16:creationId xmlns:a16="http://schemas.microsoft.com/office/drawing/2014/main" id="{C40CEE86-F8C1-A2EB-CAFF-8661F3B356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812" y="3677968"/>
            <a:ext cx="3200551" cy="2520421"/>
          </a:xfrm>
          <a:prstGeom prst="rect">
            <a:avLst/>
          </a:prstGeom>
        </p:spPr>
      </p:pic>
      <p:pic>
        <p:nvPicPr>
          <p:cNvPr id="18" name="Picture 17">
            <a:extLst>
              <a:ext uri="{FF2B5EF4-FFF2-40B4-BE49-F238E27FC236}">
                <a16:creationId xmlns:a16="http://schemas.microsoft.com/office/drawing/2014/main" id="{22C30676-D5A0-3088-5132-1D2128CFF6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3599" y="1432386"/>
            <a:ext cx="3200551" cy="2520421"/>
          </a:xfrm>
          <a:prstGeom prst="rect">
            <a:avLst/>
          </a:prstGeom>
        </p:spPr>
      </p:pic>
      <p:pic>
        <p:nvPicPr>
          <p:cNvPr id="19" name="Picture 18">
            <a:extLst>
              <a:ext uri="{FF2B5EF4-FFF2-40B4-BE49-F238E27FC236}">
                <a16:creationId xmlns:a16="http://schemas.microsoft.com/office/drawing/2014/main" id="{7EB7EA86-1685-DB48-2CC8-AAD97B0F8B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93600" y="3717945"/>
            <a:ext cx="3200551" cy="2520421"/>
          </a:xfrm>
          <a:prstGeom prst="rect">
            <a:avLst/>
          </a:prstGeom>
        </p:spPr>
      </p:pic>
      <p:pic>
        <p:nvPicPr>
          <p:cNvPr id="20" name="Picture 19">
            <a:extLst>
              <a:ext uri="{FF2B5EF4-FFF2-40B4-BE49-F238E27FC236}">
                <a16:creationId xmlns:a16="http://schemas.microsoft.com/office/drawing/2014/main" id="{58BE47F4-3340-7439-97EE-D35894FD2FE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3812" y="1420985"/>
            <a:ext cx="3200551" cy="2520421"/>
          </a:xfrm>
          <a:prstGeom prst="rect">
            <a:avLst/>
          </a:prstGeom>
        </p:spPr>
      </p:pic>
      <p:sp>
        <p:nvSpPr>
          <p:cNvPr id="21" name="TextBox 20">
            <a:extLst>
              <a:ext uri="{FF2B5EF4-FFF2-40B4-BE49-F238E27FC236}">
                <a16:creationId xmlns:a16="http://schemas.microsoft.com/office/drawing/2014/main" id="{DF10BA10-5510-A625-44C5-6A62B2788E1A}"/>
              </a:ext>
            </a:extLst>
          </p:cNvPr>
          <p:cNvSpPr txBox="1"/>
          <p:nvPr/>
        </p:nvSpPr>
        <p:spPr>
          <a:xfrm>
            <a:off x="1073349" y="1108815"/>
            <a:ext cx="4986989" cy="276999"/>
          </a:xfrm>
          <a:prstGeom prst="rect">
            <a:avLst/>
          </a:prstGeom>
          <a:solidFill>
            <a:schemeClr val="bg1"/>
          </a:solidFill>
        </p:spPr>
        <p:txBody>
          <a:bodyPr wrap="square" rtlCol="0">
            <a:spAutoFit/>
          </a:bodyPr>
          <a:lstStyle/>
          <a:p>
            <a:r>
              <a:rPr lang="en-US" sz="1200" dirty="0"/>
              <a:t>11_CTIPE                                                                   12_CTIPE                                                                </a:t>
            </a:r>
          </a:p>
        </p:txBody>
      </p:sp>
      <p:sp>
        <p:nvSpPr>
          <p:cNvPr id="22" name="TextBox 21">
            <a:extLst>
              <a:ext uri="{FF2B5EF4-FFF2-40B4-BE49-F238E27FC236}">
                <a16:creationId xmlns:a16="http://schemas.microsoft.com/office/drawing/2014/main" id="{BEA18EE2-B14D-C7B3-E6A7-CE893E839E0A}"/>
              </a:ext>
            </a:extLst>
          </p:cNvPr>
          <p:cNvSpPr txBox="1"/>
          <p:nvPr/>
        </p:nvSpPr>
        <p:spPr>
          <a:xfrm>
            <a:off x="111512" y="3607115"/>
            <a:ext cx="5444033" cy="338554"/>
          </a:xfrm>
          <a:prstGeom prst="rect">
            <a:avLst/>
          </a:prstGeom>
          <a:solidFill>
            <a:schemeClr val="bg1"/>
          </a:solidFill>
        </p:spPr>
        <p:txBody>
          <a:bodyPr wrap="square" rtlCol="0">
            <a:spAutoFit/>
          </a:bodyPr>
          <a:lstStyle/>
          <a:p>
            <a:r>
              <a:rPr lang="en-US" sz="1600" dirty="0"/>
              <a:t>              </a:t>
            </a:r>
            <a:r>
              <a:rPr lang="en-US" sz="1200" dirty="0"/>
              <a:t>03/17/2013  16:00 UT                                                     03/17/2013  16:00 UT </a:t>
            </a:r>
          </a:p>
        </p:txBody>
      </p:sp>
      <p:sp>
        <p:nvSpPr>
          <p:cNvPr id="23" name="TextBox 22">
            <a:extLst>
              <a:ext uri="{FF2B5EF4-FFF2-40B4-BE49-F238E27FC236}">
                <a16:creationId xmlns:a16="http://schemas.microsoft.com/office/drawing/2014/main" id="{52DDFB0E-DEDA-6E4B-8037-1063F21FF685}"/>
              </a:ext>
            </a:extLst>
          </p:cNvPr>
          <p:cNvSpPr txBox="1"/>
          <p:nvPr/>
        </p:nvSpPr>
        <p:spPr>
          <a:xfrm>
            <a:off x="588037" y="1436916"/>
            <a:ext cx="5286815" cy="276999"/>
          </a:xfrm>
          <a:prstGeom prst="rect">
            <a:avLst/>
          </a:prstGeom>
          <a:solidFill>
            <a:schemeClr val="bg1"/>
          </a:solidFill>
        </p:spPr>
        <p:txBody>
          <a:bodyPr wrap="square" rtlCol="0">
            <a:spAutoFit/>
          </a:bodyPr>
          <a:lstStyle/>
          <a:p>
            <a:r>
              <a:rPr lang="en-US" sz="1200" dirty="0"/>
              <a:t>   03/16/2013  16:00 UT                                                     03/16/2013  16:00 UT </a:t>
            </a:r>
          </a:p>
        </p:txBody>
      </p:sp>
      <p:sp>
        <p:nvSpPr>
          <p:cNvPr id="3" name="Rectangle 2">
            <a:extLst>
              <a:ext uri="{FF2B5EF4-FFF2-40B4-BE49-F238E27FC236}">
                <a16:creationId xmlns:a16="http://schemas.microsoft.com/office/drawing/2014/main" id="{AC951ED6-6019-722F-B4BA-6C2FBB9939E6}"/>
              </a:ext>
            </a:extLst>
          </p:cNvPr>
          <p:cNvSpPr/>
          <p:nvPr/>
        </p:nvSpPr>
        <p:spPr>
          <a:xfrm>
            <a:off x="697123" y="6030214"/>
            <a:ext cx="7700110" cy="646331"/>
          </a:xfrm>
          <a:prstGeom prst="rect">
            <a:avLst/>
          </a:prstGeom>
        </p:spPr>
        <p:txBody>
          <a:bodyPr wrap="square">
            <a:spAutoFit/>
          </a:bodyPr>
          <a:lstStyle/>
          <a:p>
            <a:r>
              <a:rPr lang="en-US" sz="1200" dirty="0"/>
              <a:t>Yamazaki, Y., and A. D. Richmond (2013), A theory of ionospheric response to upward-propagating tides: Electrodynamic effects and </a:t>
            </a:r>
            <a:r>
              <a:rPr lang="en-US" sz="1200" b="1" dirty="0"/>
              <a:t>tidal mixing effects, </a:t>
            </a:r>
            <a:r>
              <a:rPr lang="en-US" sz="1200" i="1" dirty="0"/>
              <a:t>J. </a:t>
            </a:r>
            <a:r>
              <a:rPr lang="en-US" sz="1200" i="1" dirty="0" err="1"/>
              <a:t>Geophys</a:t>
            </a:r>
            <a:r>
              <a:rPr lang="en-US" sz="1200" i="1" dirty="0"/>
              <a:t>. Res. Space Physics </a:t>
            </a:r>
          </a:p>
          <a:p>
            <a:r>
              <a:rPr lang="en-US" sz="1200" dirty="0"/>
              <a:t> </a:t>
            </a:r>
          </a:p>
        </p:txBody>
      </p:sp>
    </p:spTree>
    <p:extLst>
      <p:ext uri="{BB962C8B-B14F-4D97-AF65-F5344CB8AC3E}">
        <p14:creationId xmlns:p14="http://schemas.microsoft.com/office/powerpoint/2010/main" val="10124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7E2D50-DCF6-BC5D-AF91-8ABFBDF7CA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4545"/>
          <a:stretch/>
        </p:blipFill>
        <p:spPr>
          <a:xfrm>
            <a:off x="4510137" y="882422"/>
            <a:ext cx="4884117" cy="3505097"/>
          </a:xfrm>
          <a:prstGeom prst="rect">
            <a:avLst/>
          </a:prstGeom>
        </p:spPr>
      </p:pic>
      <p:pic>
        <p:nvPicPr>
          <p:cNvPr id="4" name="Picture 3">
            <a:extLst>
              <a:ext uri="{FF2B5EF4-FFF2-40B4-BE49-F238E27FC236}">
                <a16:creationId xmlns:a16="http://schemas.microsoft.com/office/drawing/2014/main" id="{6C12FA6D-35E6-265C-B33D-6E4557E06C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4120"/>
          <a:stretch/>
        </p:blipFill>
        <p:spPr>
          <a:xfrm>
            <a:off x="80770" y="868094"/>
            <a:ext cx="4884117" cy="3531940"/>
          </a:xfrm>
          <a:prstGeom prst="rect">
            <a:avLst/>
          </a:prstGeom>
        </p:spPr>
      </p:pic>
      <p:sp>
        <p:nvSpPr>
          <p:cNvPr id="65538" name="Rectangle 5"/>
          <p:cNvSpPr>
            <a:spLocks noChangeArrowheads="1"/>
          </p:cNvSpPr>
          <p:nvPr/>
        </p:nvSpPr>
        <p:spPr bwMode="auto">
          <a:xfrm>
            <a:off x="419100" y="1295400"/>
            <a:ext cx="8305800"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endParaRPr lang="en-US" altLang="ko-KR" sz="1800" dirty="0">
              <a:latin typeface="Calibri" charset="0"/>
              <a:cs typeface="Calibri" charset="0"/>
            </a:endParaRPr>
          </a:p>
          <a:p>
            <a:pPr defTabSz="946150">
              <a:spcBef>
                <a:spcPct val="50000"/>
              </a:spcBef>
            </a:pPr>
            <a:endParaRPr lang="ko-KR" altLang="en-US" sz="1800">
              <a:latin typeface="Calibri" charset="0"/>
              <a:cs typeface="Calibri" charset="0"/>
            </a:endParaRPr>
          </a:p>
          <a:p>
            <a:pPr defTabSz="946150"/>
            <a:r>
              <a:rPr lang="en-US" altLang="ko-KR" sz="1800" dirty="0">
                <a:latin typeface="Calibri" charset="0"/>
                <a:cs typeface="Calibri" charset="0"/>
              </a:rPr>
              <a:t> </a:t>
            </a:r>
          </a:p>
          <a:p>
            <a:pPr defTabSz="946150"/>
            <a:endParaRPr lang="en-US" altLang="ko-KR" sz="1800" dirty="0"/>
          </a:p>
          <a:p>
            <a:pPr defTabSz="946150"/>
            <a:r>
              <a:rPr lang="en-US" altLang="ko-KR" sz="1800" dirty="0"/>
              <a:t>   </a:t>
            </a:r>
          </a:p>
          <a:p>
            <a:pPr defTabSz="946150"/>
            <a:endParaRPr lang="en-US" altLang="ko-KR" sz="1800" dirty="0"/>
          </a:p>
          <a:p>
            <a:pPr defTabSz="946150"/>
            <a:r>
              <a:rPr lang="en-US" altLang="ko-KR" sz="1800" dirty="0"/>
              <a:t>      </a:t>
            </a:r>
          </a:p>
          <a:p>
            <a:pPr defTabSz="946150"/>
            <a:endParaRPr lang="en-US" altLang="ko-KR" sz="1800" dirty="0"/>
          </a:p>
          <a:p>
            <a:pPr defTabSz="946150"/>
            <a:endParaRPr lang="en-US" altLang="ko-KR" sz="1800" dirty="0"/>
          </a:p>
          <a:p>
            <a:pPr defTabSz="946150"/>
            <a:r>
              <a:rPr lang="en-US" altLang="ko-KR" sz="1800" dirty="0"/>
              <a:t>                   </a:t>
            </a:r>
          </a:p>
          <a:p>
            <a:pPr defTabSz="946150"/>
            <a:endParaRPr lang="en-US" altLang="ko-KR" sz="1800" dirty="0"/>
          </a:p>
        </p:txBody>
      </p:sp>
      <p:sp>
        <p:nvSpPr>
          <p:cNvPr id="62467" name="Rectangle 3"/>
          <p:cNvSpPr>
            <a:spLocks noChangeArrowheads="1"/>
          </p:cNvSpPr>
          <p:nvPr/>
        </p:nvSpPr>
        <p:spPr bwMode="auto">
          <a:xfrm>
            <a:off x="762000" y="1126272"/>
            <a:ext cx="8153400"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Arial"/>
              <a:buChar char="•"/>
              <a:defRPr/>
            </a:pPr>
            <a:endParaRPr lang="en-US" sz="2000" dirty="0">
              <a:latin typeface="Calibri" charset="0"/>
              <a:cs typeface="Calibri" charset="0"/>
            </a:endParaRPr>
          </a:p>
          <a:p>
            <a:pPr marL="342900" indent="-342900">
              <a:buFont typeface="Arial"/>
              <a:buChar char="•"/>
              <a:defRPr/>
            </a:pPr>
            <a:endParaRPr lang="en-US" sz="2000" dirty="0">
              <a:latin typeface="Calibri" charset="0"/>
              <a:cs typeface="Calibri" charset="0"/>
            </a:endParaRPr>
          </a:p>
          <a:p>
            <a:pPr>
              <a:buFont typeface="Arial" charset="0"/>
              <a:buChar char="•"/>
              <a:defRPr/>
            </a:pPr>
            <a:endParaRPr lang="en-US" sz="2000"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endParaRPr lang="en-US" dirty="0">
              <a:latin typeface="Calibri" charset="0"/>
              <a:cs typeface="Calibri" charset="0"/>
            </a:endParaRPr>
          </a:p>
          <a:p>
            <a:pPr>
              <a:defRPr/>
            </a:pPr>
            <a:r>
              <a:rPr lang="en-US" dirty="0">
                <a:latin typeface="Calibri" charset="0"/>
                <a:cs typeface="Calibri" charset="0"/>
              </a:rPr>
              <a:t> </a:t>
            </a:r>
          </a:p>
        </p:txBody>
      </p:sp>
      <p:sp>
        <p:nvSpPr>
          <p:cNvPr id="2" name="Slide Number Placeholder 1">
            <a:extLst>
              <a:ext uri="{FF2B5EF4-FFF2-40B4-BE49-F238E27FC236}">
                <a16:creationId xmlns:a16="http://schemas.microsoft.com/office/drawing/2014/main" id="{FA71C844-1D6B-E54D-B8A8-9E7036766E43}"/>
              </a:ext>
            </a:extLst>
          </p:cNvPr>
          <p:cNvSpPr>
            <a:spLocks noGrp="1"/>
          </p:cNvSpPr>
          <p:nvPr>
            <p:ph type="sldNum" sz="quarter" idx="10"/>
          </p:nvPr>
        </p:nvSpPr>
        <p:spPr/>
        <p:txBody>
          <a:bodyPr/>
          <a:lstStyle/>
          <a:p>
            <a:pPr>
              <a:defRPr/>
            </a:pPr>
            <a:fld id="{D234F389-EEB9-FA48-8DBC-38B098650BB8}" type="slidenum">
              <a:rPr lang="en-US" smtClean="0"/>
              <a:pPr>
                <a:defRPr/>
              </a:pPr>
              <a:t>9</a:t>
            </a:fld>
            <a:endParaRPr lang="en-US" dirty="0"/>
          </a:p>
        </p:txBody>
      </p:sp>
      <p:sp>
        <p:nvSpPr>
          <p:cNvPr id="6" name="Title 1">
            <a:extLst>
              <a:ext uri="{FF2B5EF4-FFF2-40B4-BE49-F238E27FC236}">
                <a16:creationId xmlns:a16="http://schemas.microsoft.com/office/drawing/2014/main" id="{F5B616D6-047E-2344-8EB2-B77BD390D1C6}"/>
              </a:ext>
            </a:extLst>
          </p:cNvPr>
          <p:cNvSpPr>
            <a:spLocks noGrp="1"/>
          </p:cNvSpPr>
          <p:nvPr>
            <p:ph type="title"/>
          </p:nvPr>
        </p:nvSpPr>
        <p:spPr>
          <a:xfrm>
            <a:off x="902184" y="180321"/>
            <a:ext cx="7772400" cy="590120"/>
          </a:xfrm>
        </p:spPr>
        <p:txBody>
          <a:bodyPr>
            <a:noAutofit/>
          </a:bodyPr>
          <a:lstStyle/>
          <a:p>
            <a:r>
              <a:rPr lang="en-US" sz="3300" dirty="0"/>
              <a:t>Effects of Tides on foF2: CTIPE</a:t>
            </a:r>
            <a:endParaRPr lang="en-US" altLang="ko-KR" sz="3300" dirty="0"/>
          </a:p>
        </p:txBody>
      </p:sp>
      <p:sp>
        <p:nvSpPr>
          <p:cNvPr id="10" name="TextBox 9">
            <a:extLst>
              <a:ext uri="{FF2B5EF4-FFF2-40B4-BE49-F238E27FC236}">
                <a16:creationId xmlns:a16="http://schemas.microsoft.com/office/drawing/2014/main" id="{FEE20DAF-AD8B-4E2E-7F86-3BEAE83B6CEB}"/>
              </a:ext>
            </a:extLst>
          </p:cNvPr>
          <p:cNvSpPr txBox="1"/>
          <p:nvPr/>
        </p:nvSpPr>
        <p:spPr>
          <a:xfrm>
            <a:off x="486046" y="4344111"/>
            <a:ext cx="6426830" cy="2277547"/>
          </a:xfrm>
          <a:prstGeom prst="rect">
            <a:avLst/>
          </a:prstGeom>
          <a:noFill/>
        </p:spPr>
        <p:txBody>
          <a:bodyPr wrap="square" rtlCol="0">
            <a:spAutoFit/>
          </a:bodyPr>
          <a:lstStyle/>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700" dirty="0"/>
              <a:t>11_CTIPE: driven by imposed the (2,2), (2,3), (2,4), (2,5), and (1,1) propagating tidal modes </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sz="1700" dirty="0"/>
              <a:t>12_CTIPE: driven by WAM monthly mean spectrum of tides </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sz="1700" dirty="0"/>
              <a:t>11_CTIPE /12_CTIPE tend to underestimate/overestimate foF2 for both quiet and disturbed conditions</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sz="1700" dirty="0"/>
              <a:t>12_CTIPE predicts well foF2 decrease in North America region on </a:t>
            </a:r>
            <a:r>
              <a:rPr lang="en-US" sz="1700" dirty="0" err="1"/>
              <a:t>doy</a:t>
            </a:r>
            <a:r>
              <a:rPr lang="en-US" sz="1700" dirty="0"/>
              <a:t> 076.    </a:t>
            </a:r>
          </a:p>
        </p:txBody>
      </p:sp>
      <p:grpSp>
        <p:nvGrpSpPr>
          <p:cNvPr id="11" name="Group 10">
            <a:extLst>
              <a:ext uri="{FF2B5EF4-FFF2-40B4-BE49-F238E27FC236}">
                <a16:creationId xmlns:a16="http://schemas.microsoft.com/office/drawing/2014/main" id="{51DA599C-EA6D-E7CE-A2BA-AE355578CC0D}"/>
              </a:ext>
            </a:extLst>
          </p:cNvPr>
          <p:cNvGrpSpPr/>
          <p:nvPr/>
        </p:nvGrpSpPr>
        <p:grpSpPr>
          <a:xfrm>
            <a:off x="6979822" y="4633249"/>
            <a:ext cx="1955042" cy="1815882"/>
            <a:chOff x="6914014" y="4617328"/>
            <a:chExt cx="1955042" cy="1815882"/>
          </a:xfrm>
        </p:grpSpPr>
        <p:sp>
          <p:nvSpPr>
            <p:cNvPr id="12" name="Rectangle 11">
              <a:extLst>
                <a:ext uri="{FF2B5EF4-FFF2-40B4-BE49-F238E27FC236}">
                  <a16:creationId xmlns:a16="http://schemas.microsoft.com/office/drawing/2014/main" id="{5ED3186C-2233-9A4F-26B2-1F9F7DC7BE89}"/>
                </a:ext>
              </a:extLst>
            </p:cNvPr>
            <p:cNvSpPr/>
            <p:nvPr/>
          </p:nvSpPr>
          <p:spPr>
            <a:xfrm>
              <a:off x="6914014" y="4617328"/>
              <a:ext cx="1955042" cy="1815882"/>
            </a:xfrm>
            <a:prstGeom prst="rect">
              <a:avLst/>
            </a:prstGeom>
            <a:ln>
              <a:solidFill>
                <a:schemeClr val="dk1"/>
              </a:solidFill>
            </a:ln>
          </p:spPr>
          <p:txBody>
            <a:bodyPr wrap="square">
              <a:spAutoFit/>
            </a:bodyPr>
            <a:lstStyle/>
            <a:p>
              <a:r>
                <a:rPr lang="en-US" sz="1400" dirty="0"/>
                <a:t>             storm time   </a:t>
              </a:r>
            </a:p>
            <a:p>
              <a:r>
                <a:rPr lang="en-US" sz="1400" dirty="0"/>
                <a:t>             GIRO foF2 </a:t>
              </a:r>
            </a:p>
            <a:p>
              <a:r>
                <a:rPr lang="en-US" sz="1400" dirty="0"/>
                <a:t>             GIRO 30-day </a:t>
              </a:r>
            </a:p>
            <a:p>
              <a:r>
                <a:rPr lang="en-US" sz="1400" dirty="0"/>
                <a:t>             median </a:t>
              </a:r>
            </a:p>
            <a:p>
              <a:r>
                <a:rPr lang="en-US" sz="1400" dirty="0">
                  <a:solidFill>
                    <a:srgbClr val="C00000"/>
                  </a:solidFill>
                </a:rPr>
                <a:t>             modeled </a:t>
              </a:r>
            </a:p>
            <a:p>
              <a:r>
                <a:rPr lang="en-US" sz="1400" dirty="0">
                  <a:solidFill>
                    <a:srgbClr val="C00000"/>
                  </a:solidFill>
                </a:rPr>
                <a:t>             storm time foF2 </a:t>
              </a:r>
            </a:p>
            <a:p>
              <a:r>
                <a:rPr lang="en-US" sz="1400" dirty="0">
                  <a:solidFill>
                    <a:srgbClr val="0070C0"/>
                  </a:solidFill>
                </a:rPr>
                <a:t>             modeled </a:t>
              </a:r>
            </a:p>
            <a:p>
              <a:r>
                <a:rPr lang="en-US" sz="1400" dirty="0">
                  <a:solidFill>
                    <a:srgbClr val="0070C0"/>
                  </a:solidFill>
                </a:rPr>
                <a:t>            30-day median</a:t>
              </a:r>
              <a:endParaRPr lang="en-US" sz="1400" dirty="0"/>
            </a:p>
          </p:txBody>
        </p:sp>
        <p:grpSp>
          <p:nvGrpSpPr>
            <p:cNvPr id="13" name="Group 12">
              <a:extLst>
                <a:ext uri="{FF2B5EF4-FFF2-40B4-BE49-F238E27FC236}">
                  <a16:creationId xmlns:a16="http://schemas.microsoft.com/office/drawing/2014/main" id="{8BC53580-3DBC-23DF-96B4-89D824D6F9BA}"/>
                </a:ext>
              </a:extLst>
            </p:cNvPr>
            <p:cNvGrpSpPr/>
            <p:nvPr/>
          </p:nvGrpSpPr>
          <p:grpSpPr>
            <a:xfrm>
              <a:off x="7055894" y="4790946"/>
              <a:ext cx="409431" cy="1301087"/>
              <a:chOff x="7055894" y="4631996"/>
              <a:chExt cx="409431" cy="1301087"/>
            </a:xfrm>
          </p:grpSpPr>
          <p:cxnSp>
            <p:nvCxnSpPr>
              <p:cNvPr id="14" name="Straight Connector 13">
                <a:extLst>
                  <a:ext uri="{FF2B5EF4-FFF2-40B4-BE49-F238E27FC236}">
                    <a16:creationId xmlns:a16="http://schemas.microsoft.com/office/drawing/2014/main" id="{F95F3C9E-2067-1A64-4099-5038AE89832B}"/>
                  </a:ext>
                </a:extLst>
              </p:cNvPr>
              <p:cNvCxnSpPr>
                <a:cxnSpLocks/>
              </p:cNvCxnSpPr>
              <p:nvPr/>
            </p:nvCxnSpPr>
            <p:spPr>
              <a:xfrm>
                <a:off x="7055894" y="4631996"/>
                <a:ext cx="409431" cy="0"/>
              </a:xfrm>
              <a:prstGeom prst="line">
                <a:avLst/>
              </a:prstGeom>
              <a:ln/>
              <a:effectLst>
                <a:outerShdw blurRad="40000" dist="20000" sx="1000" sy="1000" rotWithShape="0">
                  <a:srgbClr val="000000"/>
                </a:outerShdw>
              </a:effectLst>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8D2FB0C3-3309-0234-57BD-380BF17EEC4D}"/>
                  </a:ext>
                </a:extLst>
              </p:cNvPr>
              <p:cNvCxnSpPr>
                <a:cxnSpLocks/>
              </p:cNvCxnSpPr>
              <p:nvPr/>
            </p:nvCxnSpPr>
            <p:spPr>
              <a:xfrm>
                <a:off x="7055894" y="5030056"/>
                <a:ext cx="409431" cy="0"/>
              </a:xfrm>
              <a:prstGeom prst="line">
                <a:avLst/>
              </a:prstGeom>
              <a:ln w="31750">
                <a:solidFill>
                  <a:schemeClr val="tx1"/>
                </a:solidFill>
                <a:prstDash val="sysDot"/>
              </a:ln>
              <a:effectLst>
                <a:outerShdw blurRad="40000" dist="20000" sx="1000" sy="1000" rotWithShape="0">
                  <a:srgbClr val="000000"/>
                </a:outerShdw>
              </a:effectLst>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5BC5845C-B151-4FA8-070E-011A5BFB8F8F}"/>
                  </a:ext>
                </a:extLst>
              </p:cNvPr>
              <p:cNvCxnSpPr>
                <a:cxnSpLocks/>
              </p:cNvCxnSpPr>
              <p:nvPr/>
            </p:nvCxnSpPr>
            <p:spPr>
              <a:xfrm>
                <a:off x="7055894" y="5496354"/>
                <a:ext cx="409431" cy="0"/>
              </a:xfrm>
              <a:prstGeom prst="line">
                <a:avLst/>
              </a:prstGeom>
              <a:ln>
                <a:solidFill>
                  <a:srgbClr val="FF0000"/>
                </a:solidFill>
              </a:ln>
              <a:effectLst>
                <a:outerShdw blurRad="40000" dist="20000" sx="1000" sy="1000" rotWithShape="0">
                  <a:srgbClr val="000000"/>
                </a:outerShdw>
              </a:effec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7954967D-DC73-0964-5ED9-AEA1D00DAB89}"/>
                  </a:ext>
                </a:extLst>
              </p:cNvPr>
              <p:cNvCxnSpPr>
                <a:cxnSpLocks/>
              </p:cNvCxnSpPr>
              <p:nvPr/>
            </p:nvCxnSpPr>
            <p:spPr>
              <a:xfrm>
                <a:off x="7055894" y="5933083"/>
                <a:ext cx="409431" cy="0"/>
              </a:xfrm>
              <a:prstGeom prst="line">
                <a:avLst/>
              </a:prstGeom>
              <a:ln>
                <a:solidFill>
                  <a:srgbClr val="0432FF"/>
                </a:solidFill>
              </a:ln>
              <a:effectLst>
                <a:outerShdw blurRad="40000" dist="20000" sx="1000" sy="1000" rotWithShape="0">
                  <a:srgbClr val="000000"/>
                </a:outerShdw>
              </a:effectLst>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563265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47EB93-0A87-1647-9098-B545E9818DC0}">
  <we:reference id="fa000000002" version="1.0.0.0" store="en-us" storeType="FirstPart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48654</TotalTime>
  <Words>1572</Words>
  <Application>Microsoft Macintosh PowerPoint</Application>
  <PresentationFormat>On-screen Show (4:3)</PresentationFormat>
  <Paragraphs>405</Paragraphs>
  <Slides>15</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Cambria</vt:lpstr>
      <vt:lpstr>Cambria Math</vt:lpstr>
      <vt:lpstr>Courier New</vt:lpstr>
      <vt:lpstr>Times New Roman</vt:lpstr>
      <vt:lpstr>Office Theme</vt:lpstr>
      <vt:lpstr>Custom Design</vt:lpstr>
      <vt:lpstr>1_Custom Design</vt:lpstr>
      <vt:lpstr>PowerPoint Presentation</vt:lpstr>
      <vt:lpstr>PowerPoint Presentation</vt:lpstr>
      <vt:lpstr>PowerPoint Presentation</vt:lpstr>
      <vt:lpstr>SD-WACCMX: Specified Dynamics WACCM-X</vt:lpstr>
      <vt:lpstr>PowerPoint Presentation</vt:lpstr>
      <vt:lpstr>PowerPoint Presentation</vt:lpstr>
      <vt:lpstr>PowerPoint Presentation</vt:lpstr>
      <vt:lpstr>Observed &amp; Modeled O/N2 : CTIPE</vt:lpstr>
      <vt:lpstr>Effects of Tides on foF2: CTIPE</vt:lpstr>
      <vt:lpstr>Effects of Tides on TEC: CTIPE</vt:lpstr>
      <vt:lpstr>12_TIEGCM vs 4_WACCMX: foF2</vt:lpstr>
      <vt:lpstr>12_TIEGCM vs 4_WACCMX: TEC</vt:lpstr>
      <vt:lpstr>Summary</vt:lpstr>
      <vt:lpstr>Future Plans</vt:lpstr>
      <vt:lpstr>International Space Weather Action Teams: G2B-05</vt:lpstr>
    </vt:vector>
  </TitlesOfParts>
  <Company>NASA/GSFC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 Soon Shim</dc:creator>
  <cp:lastModifiedBy>Shim Ja Soon</cp:lastModifiedBy>
  <cp:revision>1160</cp:revision>
  <cp:lastPrinted>2022-06-03T08:48:06Z</cp:lastPrinted>
  <dcterms:created xsi:type="dcterms:W3CDTF">2012-11-20T18:28:25Z</dcterms:created>
  <dcterms:modified xsi:type="dcterms:W3CDTF">2022-06-08T03:15:08Z</dcterms:modified>
</cp:coreProperties>
</file>