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16"/>
  </p:notesMasterIdLst>
  <p:sldIdLst>
    <p:sldId id="257" r:id="rId4"/>
    <p:sldId id="374" r:id="rId5"/>
    <p:sldId id="261" r:id="rId6"/>
    <p:sldId id="264" r:id="rId7"/>
    <p:sldId id="282" r:id="rId8"/>
    <p:sldId id="375" r:id="rId9"/>
    <p:sldId id="260" r:id="rId10"/>
    <p:sldId id="262" r:id="rId11"/>
    <p:sldId id="285" r:id="rId12"/>
    <p:sldId id="256" r:id="rId13"/>
    <p:sldId id="267" r:id="rId14"/>
    <p:sldId id="25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/>
    <p:restoredTop sz="96405"/>
  </p:normalViewPr>
  <p:slideViewPr>
    <p:cSldViewPr snapToGrid="0" snapToObjects="1">
      <p:cViewPr>
        <p:scale>
          <a:sx n="100" d="100"/>
          <a:sy n="100" d="100"/>
        </p:scale>
        <p:origin x="185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FC3F2-7D34-AC48-9E69-60A26F5BC6FA}" type="datetimeFigureOut">
              <a:rPr lang="en-US" smtClean="0"/>
              <a:t>6/7/22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D6E50-3F99-BD44-8BF8-C1897100F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42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578AD-EDBD-6F45-88DB-FCE43BC9B7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958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D83A-8725-C14E-AD3F-8C15909A8685}" type="datetimeFigureOut">
              <a:rPr lang="en-US" smtClean="0"/>
              <a:t>6/7/22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86AB-10E2-C74A-AA5F-3F9006B3B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51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D83A-8725-C14E-AD3F-8C15909A8685}" type="datetimeFigureOut">
              <a:rPr lang="en-US" smtClean="0"/>
              <a:t>6/7/22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86AB-10E2-C74A-AA5F-3F9006B3B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77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D83A-8725-C14E-AD3F-8C15909A8685}" type="datetimeFigureOut">
              <a:rPr lang="en-US" smtClean="0"/>
              <a:t>6/7/22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86AB-10E2-C74A-AA5F-3F9006B3B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83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5FE7-5B4D-BC49-9A5C-3948FDBB31BD}" type="datetimeFigureOut">
              <a:rPr lang="en-US" smtClean="0"/>
              <a:t>6/7/22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7AC1-30FD-7C45-AE48-F303DFA79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2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5FE7-5B4D-BC49-9A5C-3948FDBB31BD}" type="datetimeFigureOut">
              <a:rPr lang="en-US" smtClean="0"/>
              <a:t>6/7/22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7AC1-30FD-7C45-AE48-F303DFA79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54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5FE7-5B4D-BC49-9A5C-3948FDBB31BD}" type="datetimeFigureOut">
              <a:rPr lang="en-US" smtClean="0"/>
              <a:t>6/7/22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7AC1-30FD-7C45-AE48-F303DFA79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67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5FE7-5B4D-BC49-9A5C-3948FDBB31BD}" type="datetimeFigureOut">
              <a:rPr lang="en-US" smtClean="0"/>
              <a:t>6/7/22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7AC1-30FD-7C45-AE48-F303DFA79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49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5FE7-5B4D-BC49-9A5C-3948FDBB31BD}" type="datetimeFigureOut">
              <a:rPr lang="en-US" smtClean="0"/>
              <a:t>6/7/22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7AC1-30FD-7C45-AE48-F303DFA79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10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5FE7-5B4D-BC49-9A5C-3948FDBB31BD}" type="datetimeFigureOut">
              <a:rPr lang="en-US" smtClean="0"/>
              <a:t>6/7/22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7AC1-30FD-7C45-AE48-F303DFA79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05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5FE7-5B4D-BC49-9A5C-3948FDBB31BD}" type="datetimeFigureOut">
              <a:rPr lang="en-US" smtClean="0"/>
              <a:t>6/7/22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7AC1-30FD-7C45-AE48-F303DFA79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18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5FE7-5B4D-BC49-9A5C-3948FDBB31BD}" type="datetimeFigureOut">
              <a:rPr lang="en-US" smtClean="0"/>
              <a:t>6/7/22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7AC1-30FD-7C45-AE48-F303DFA79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2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D83A-8725-C14E-AD3F-8C15909A8685}" type="datetimeFigureOut">
              <a:rPr lang="en-US" smtClean="0"/>
              <a:t>6/7/22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86AB-10E2-C74A-AA5F-3F9006B3B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992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5FE7-5B4D-BC49-9A5C-3948FDBB31BD}" type="datetimeFigureOut">
              <a:rPr lang="en-US" smtClean="0"/>
              <a:t>6/7/22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7AC1-30FD-7C45-AE48-F303DFA79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522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5FE7-5B4D-BC49-9A5C-3948FDBB31BD}" type="datetimeFigureOut">
              <a:rPr lang="en-US" smtClean="0"/>
              <a:t>6/7/22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7AC1-30FD-7C45-AE48-F303DFA79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19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5FE7-5B4D-BC49-9A5C-3948FDBB31BD}" type="datetimeFigureOut">
              <a:rPr lang="en-US" smtClean="0"/>
              <a:t>6/7/22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7AC1-30FD-7C45-AE48-F303DFA79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216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D83A-8725-C14E-AD3F-8C15909A8685}" type="datetimeFigureOut">
              <a:rPr lang="en-US" smtClean="0"/>
              <a:t>6/7/22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86AB-10E2-C74A-AA5F-3F9006B3B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567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D83A-8725-C14E-AD3F-8C15909A8685}" type="datetimeFigureOut">
              <a:rPr lang="en-US" smtClean="0"/>
              <a:t>6/7/22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86AB-10E2-C74A-AA5F-3F9006B3B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332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D83A-8725-C14E-AD3F-8C15909A8685}" type="datetimeFigureOut">
              <a:rPr lang="en-US" smtClean="0"/>
              <a:t>6/7/22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86AB-10E2-C74A-AA5F-3F9006B3B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302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D83A-8725-C14E-AD3F-8C15909A8685}" type="datetimeFigureOut">
              <a:rPr lang="en-US" smtClean="0"/>
              <a:t>6/7/22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86AB-10E2-C74A-AA5F-3F9006B3B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628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D83A-8725-C14E-AD3F-8C15909A8685}" type="datetimeFigureOut">
              <a:rPr lang="en-US" smtClean="0"/>
              <a:t>6/7/22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86AB-10E2-C74A-AA5F-3F9006B3B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040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D83A-8725-C14E-AD3F-8C15909A8685}" type="datetimeFigureOut">
              <a:rPr lang="en-US" smtClean="0"/>
              <a:t>6/7/22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86AB-10E2-C74A-AA5F-3F9006B3B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259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D83A-8725-C14E-AD3F-8C15909A8685}" type="datetimeFigureOut">
              <a:rPr lang="en-US" smtClean="0"/>
              <a:t>6/7/22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86AB-10E2-C74A-AA5F-3F9006B3B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87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2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D83A-8725-C14E-AD3F-8C15909A8685}" type="datetimeFigureOut">
              <a:rPr lang="en-US" smtClean="0"/>
              <a:t>6/7/22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86AB-10E2-C74A-AA5F-3F9006B3B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655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D83A-8725-C14E-AD3F-8C15909A8685}" type="datetimeFigureOut">
              <a:rPr lang="en-US" smtClean="0"/>
              <a:t>6/7/22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86AB-10E2-C74A-AA5F-3F9006B3B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409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D83A-8725-C14E-AD3F-8C15909A8685}" type="datetimeFigureOut">
              <a:rPr lang="en-US" smtClean="0"/>
              <a:t>6/7/22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86AB-10E2-C74A-AA5F-3F9006B3B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47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D83A-8725-C14E-AD3F-8C15909A8685}" type="datetimeFigureOut">
              <a:rPr lang="en-US" smtClean="0"/>
              <a:t>6/7/22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86AB-10E2-C74A-AA5F-3F9006B3B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429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D83A-8725-C14E-AD3F-8C15909A8685}" type="datetimeFigureOut">
              <a:rPr lang="en-US" smtClean="0"/>
              <a:t>6/7/22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86AB-10E2-C74A-AA5F-3F9006B3B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82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D83A-8725-C14E-AD3F-8C15909A8685}" type="datetimeFigureOut">
              <a:rPr lang="en-US" smtClean="0"/>
              <a:t>6/7/22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86AB-10E2-C74A-AA5F-3F9006B3B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5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351" b="1"/>
            </a:lvl3pPr>
            <a:lvl4pPr marL="1028622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351" b="1"/>
            </a:lvl3pPr>
            <a:lvl4pPr marL="1028622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D83A-8725-C14E-AD3F-8C15909A8685}" type="datetimeFigureOut">
              <a:rPr lang="en-US" smtClean="0"/>
              <a:t>6/7/22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86AB-10E2-C74A-AA5F-3F9006B3B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96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D83A-8725-C14E-AD3F-8C15909A8685}" type="datetimeFigureOut">
              <a:rPr lang="en-US" smtClean="0"/>
              <a:t>6/7/22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86AB-10E2-C74A-AA5F-3F9006B3B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5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D83A-8725-C14E-AD3F-8C15909A8685}" type="datetimeFigureOut">
              <a:rPr lang="en-US" smtClean="0"/>
              <a:t>6/7/22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86AB-10E2-C74A-AA5F-3F9006B3B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96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1"/>
            </a:lvl1pPr>
            <a:lvl2pPr marL="342875" indent="0">
              <a:buNone/>
              <a:defRPr sz="900"/>
            </a:lvl2pPr>
            <a:lvl3pPr marL="685749" indent="0">
              <a:buNone/>
              <a:defRPr sz="751"/>
            </a:lvl3pPr>
            <a:lvl4pPr marL="1028622" indent="0">
              <a:buNone/>
              <a:defRPr sz="675"/>
            </a:lvl4pPr>
            <a:lvl5pPr marL="1371498" indent="0">
              <a:buNone/>
              <a:defRPr sz="675"/>
            </a:lvl5pPr>
            <a:lvl6pPr marL="1714373" indent="0">
              <a:buNone/>
              <a:defRPr sz="675"/>
            </a:lvl6pPr>
            <a:lvl7pPr marL="2057246" indent="0">
              <a:buNone/>
              <a:defRPr sz="675"/>
            </a:lvl7pPr>
            <a:lvl8pPr marL="2400120" indent="0">
              <a:buNone/>
              <a:defRPr sz="675"/>
            </a:lvl8pPr>
            <a:lvl9pPr marL="2742995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D83A-8725-C14E-AD3F-8C15909A8685}" type="datetimeFigureOut">
              <a:rPr lang="en-US" smtClean="0"/>
              <a:t>6/7/22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86AB-10E2-C74A-AA5F-3F9006B3B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02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2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1"/>
            </a:lvl1pPr>
            <a:lvl2pPr marL="342875" indent="0">
              <a:buNone/>
              <a:defRPr sz="900"/>
            </a:lvl2pPr>
            <a:lvl3pPr marL="685749" indent="0">
              <a:buNone/>
              <a:defRPr sz="751"/>
            </a:lvl3pPr>
            <a:lvl4pPr marL="1028622" indent="0">
              <a:buNone/>
              <a:defRPr sz="675"/>
            </a:lvl4pPr>
            <a:lvl5pPr marL="1371498" indent="0">
              <a:buNone/>
              <a:defRPr sz="675"/>
            </a:lvl5pPr>
            <a:lvl6pPr marL="1714373" indent="0">
              <a:buNone/>
              <a:defRPr sz="675"/>
            </a:lvl6pPr>
            <a:lvl7pPr marL="2057246" indent="0">
              <a:buNone/>
              <a:defRPr sz="675"/>
            </a:lvl7pPr>
            <a:lvl8pPr marL="2400120" indent="0">
              <a:buNone/>
              <a:defRPr sz="675"/>
            </a:lvl8pPr>
            <a:lvl9pPr marL="2742995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D83A-8725-C14E-AD3F-8C15909A8685}" type="datetimeFigureOut">
              <a:rPr lang="en-US" smtClean="0"/>
              <a:t>6/7/22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86AB-10E2-C74A-AA5F-3F9006B3B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74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BD83A-8725-C14E-AD3F-8C15909A8685}" type="datetimeFigureOut">
              <a:rPr lang="en-US" smtClean="0"/>
              <a:t>6/7/22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886AB-10E2-C74A-AA5F-3F9006B3B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0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342875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6" indent="-257156" algn="l" defTabSz="34287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1" indent="-214298" algn="l" defTabSz="342875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342875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1" indent="-171438" algn="l" defTabSz="342875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342875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10" indent="-171438" algn="l" defTabSz="34287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34287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34287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34287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7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34287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34287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2" algn="l" defTabSz="34287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34287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34287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34287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34287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34287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65FE7-5B4D-BC49-9A5C-3948FDBB31BD}" type="datetimeFigureOut">
              <a:rPr lang="en-US" smtClean="0"/>
              <a:t>6/7/22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67AC1-30FD-7C45-AE48-F303DFA79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38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BD83A-8725-C14E-AD3F-8C15909A8685}" type="datetimeFigureOut">
              <a:rPr lang="en-US" smtClean="0"/>
              <a:t>6/7/22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886AB-10E2-C74A-AA5F-3F9006B3B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28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0C3B3-38D9-F749-8A54-3D8CB197E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1" y="493275"/>
            <a:ext cx="7878151" cy="739411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GEOS Meteorology in Whole Atmosphere Models: Current and Future Applications</a:t>
            </a:r>
          </a:p>
        </p:txBody>
      </p:sp>
      <p:pic>
        <p:nvPicPr>
          <p:cNvPr id="3" name="Picture 2" descr="GMAO.png">
            <a:extLst>
              <a:ext uri="{FF2B5EF4-FFF2-40B4-BE49-F238E27FC236}">
                <a16:creationId xmlns:a16="http://schemas.microsoft.com/office/drawing/2014/main" id="{02BD8E17-1669-9043-8C67-968D1F383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68" y="-194111"/>
            <a:ext cx="591609" cy="1006384"/>
          </a:xfrm>
          <a:prstGeom prst="rect">
            <a:avLst/>
          </a:prstGeom>
        </p:spPr>
      </p:pic>
      <p:pic>
        <p:nvPicPr>
          <p:cNvPr id="4" name="Picture 3" descr="Nasa_Logo.jpg">
            <a:extLst>
              <a:ext uri="{FF2B5EF4-FFF2-40B4-BE49-F238E27FC236}">
                <a16:creationId xmlns:a16="http://schemas.microsoft.com/office/drawing/2014/main" id="{D4741708-1C0D-1B47-8D9D-647D2AAE5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3" y="1424724"/>
            <a:ext cx="535428" cy="445075"/>
          </a:xfrm>
          <a:prstGeom prst="rect">
            <a:avLst/>
          </a:prstGeom>
        </p:spPr>
      </p:pic>
      <p:pic>
        <p:nvPicPr>
          <p:cNvPr id="5" name="Picture 4" descr="Web-Logo-cua.png">
            <a:extLst>
              <a:ext uri="{FF2B5EF4-FFF2-40B4-BE49-F238E27FC236}">
                <a16:creationId xmlns:a16="http://schemas.microsoft.com/office/drawing/2014/main" id="{C8713F01-DA1F-884E-B950-F4942E0223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" y="55365"/>
            <a:ext cx="591609" cy="422507"/>
          </a:xfrm>
          <a:prstGeom prst="rect">
            <a:avLst/>
          </a:prstGeom>
        </p:spPr>
      </p:pic>
      <p:pic>
        <p:nvPicPr>
          <p:cNvPr id="6" name="Picture 5" descr="CU.png">
            <a:extLst>
              <a:ext uri="{FF2B5EF4-FFF2-40B4-BE49-F238E27FC236}">
                <a16:creationId xmlns:a16="http://schemas.microsoft.com/office/drawing/2014/main" id="{BA23FA06-2478-6140-879C-E8C41B9A8C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952" y="641206"/>
            <a:ext cx="511769" cy="390879"/>
          </a:xfrm>
          <a:prstGeom prst="rect">
            <a:avLst/>
          </a:prstGeom>
        </p:spPr>
      </p:pic>
      <p:pic>
        <p:nvPicPr>
          <p:cNvPr id="7" name="Picture 6" descr="ncar-logo.jpg">
            <a:extLst>
              <a:ext uri="{FF2B5EF4-FFF2-40B4-BE49-F238E27FC236}">
                <a16:creationId xmlns:a16="http://schemas.microsoft.com/office/drawing/2014/main" id="{C0904B50-EB1A-1B48-BB12-2B975E6185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228" y="1214896"/>
            <a:ext cx="636493" cy="515215"/>
          </a:xfrm>
          <a:prstGeom prst="rect">
            <a:avLst/>
          </a:prstGeom>
        </p:spPr>
      </p:pic>
      <p:pic>
        <p:nvPicPr>
          <p:cNvPr id="8" name="Picture 7" descr="ciresLogo.png">
            <a:extLst>
              <a:ext uri="{FF2B5EF4-FFF2-40B4-BE49-F238E27FC236}">
                <a16:creationId xmlns:a16="http://schemas.microsoft.com/office/drawing/2014/main" id="{E0694604-953F-4E44-B642-FBF359168B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129" y="170038"/>
            <a:ext cx="1032388" cy="2883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BB1906-1E14-DE48-A218-D4D76E87F512}"/>
              </a:ext>
            </a:extLst>
          </p:cNvPr>
          <p:cNvSpPr txBox="1"/>
          <p:nvPr/>
        </p:nvSpPr>
        <p:spPr>
          <a:xfrm>
            <a:off x="6627520" y="6447729"/>
            <a:ext cx="2292115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i="1" dirty="0"/>
              <a:t>2022 CCMC Workshop, Jun 6-10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567584-98D3-3F4F-BB2D-3819DB633846}"/>
              </a:ext>
            </a:extLst>
          </p:cNvPr>
          <p:cNvSpPr txBox="1"/>
          <p:nvPr/>
        </p:nvSpPr>
        <p:spPr>
          <a:xfrm>
            <a:off x="387479" y="1199762"/>
            <a:ext cx="83690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0070C0"/>
                </a:solidFill>
                <a:latin typeface="Times New Roman"/>
                <a:cs typeface="Times New Roman"/>
              </a:rPr>
              <a:t>Valery Yudin, </a:t>
            </a:r>
          </a:p>
          <a:p>
            <a:pPr algn="ctr"/>
            <a:r>
              <a:rPr lang="en-US" b="1" i="1" dirty="0">
                <a:solidFill>
                  <a:srgbClr val="0070C0"/>
                </a:solidFill>
                <a:latin typeface="Times New Roman"/>
                <a:cs typeface="Times New Roman"/>
              </a:rPr>
              <a:t>Ruth Lieberman, Svetlana Karol, </a:t>
            </a:r>
            <a:r>
              <a:rPr lang="en-US" b="1" i="1" dirty="0" err="1">
                <a:solidFill>
                  <a:srgbClr val="0070C0"/>
                </a:solidFill>
                <a:latin typeface="Times New Roman"/>
                <a:cs typeface="Times New Roman"/>
              </a:rPr>
              <a:t>Hanli</a:t>
            </a:r>
            <a:r>
              <a:rPr lang="en-US" b="1" i="1" dirty="0">
                <a:solidFill>
                  <a:srgbClr val="0070C0"/>
                </a:solidFill>
                <a:latin typeface="Times New Roman"/>
                <a:cs typeface="Times New Roman"/>
              </a:rPr>
              <a:t> Liu, Joe </a:t>
            </a:r>
            <a:r>
              <a:rPr lang="en-US" b="1" i="1" dirty="0" err="1">
                <a:solidFill>
                  <a:srgbClr val="0070C0"/>
                </a:solidFill>
                <a:latin typeface="Times New Roman"/>
                <a:cs typeface="Times New Roman"/>
              </a:rPr>
              <a:t>McInerney</a:t>
            </a:r>
            <a:r>
              <a:rPr lang="en-US" b="1" i="1" dirty="0">
                <a:solidFill>
                  <a:srgbClr val="0070C0"/>
                </a:solidFill>
                <a:latin typeface="Times New Roman"/>
                <a:cs typeface="Times New Roman"/>
              </a:rPr>
              <a:t> and</a:t>
            </a:r>
          </a:p>
          <a:p>
            <a:pPr algn="ctr"/>
            <a:r>
              <a:rPr lang="en-US" b="1" i="1" dirty="0">
                <a:solidFill>
                  <a:srgbClr val="0070C0"/>
                </a:solidFill>
                <a:latin typeface="Times New Roman"/>
                <a:cs typeface="Times New Roman"/>
              </a:rPr>
              <a:t> GMAO/GEOS Development/Production Team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B18A3E-7EC3-714C-A0A7-FC443B9BB7C9}"/>
              </a:ext>
            </a:extLst>
          </p:cNvPr>
          <p:cNvSpPr txBox="1"/>
          <p:nvPr/>
        </p:nvSpPr>
        <p:spPr>
          <a:xfrm>
            <a:off x="480784" y="2141272"/>
            <a:ext cx="83690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Goddard Earth Observing System -&gt;  GEOS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meteorology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(surf to ~80 km) produced by </a:t>
            </a:r>
          </a:p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GMAO at NASA/GSFC,  https://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gmao.gsfc.nasa.gov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products: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GEOS-5/FP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---- support of 22 NASA’s missions, operational with updates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2 streams, (1) Forward Processing (FP) and (2) FP for 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Instrument Teams (FP-IT, NRT, Obs. campaigns)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MERRA-2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----since 1980 to present (runs a few weeks behind real time</a:t>
            </a:r>
            <a:r>
              <a:rPr lang="en-US" sz="1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7131F8-3652-284B-997F-EA74365DBFA7}"/>
              </a:ext>
            </a:extLst>
          </p:cNvPr>
          <p:cNvSpPr txBox="1"/>
          <p:nvPr/>
        </p:nvSpPr>
        <p:spPr>
          <a:xfrm>
            <a:off x="2516482" y="3833678"/>
            <a:ext cx="65324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last 12 years GEOS met fields, as the day-to-day variable lower atmosphere drivers of the Ionosphere-Thermosphere-Mesosphere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represent the Specified Dynamics/Meteorology in WA models &amp; TIME-GCM.</a:t>
            </a:r>
          </a:p>
          <a:p>
            <a:r>
              <a:rPr lang="en-US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GEOS-OSSE framework for novel NASA-EOS missions since 2012,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high-res. ( ~7 km) Nature  Runs ( 1-year of GEOS at 72-layers) employed for OSSE by NWP centers</a:t>
            </a:r>
          </a:p>
          <a:p>
            <a:endParaRPr lang="en-US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Latest and future GEOS configurations: the hour-to-hour variable lower atmosphere drivers of the ITM,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GEOS with the HR (12-25 km) operational dynamics at 181-layers and new DAS.</a:t>
            </a:r>
          </a:p>
        </p:txBody>
      </p:sp>
      <p:pic>
        <p:nvPicPr>
          <p:cNvPr id="13" name="Picture 12" descr="SABER_WAC_TEMP_2021.png">
            <a:extLst>
              <a:ext uri="{FF2B5EF4-FFF2-40B4-BE49-F238E27FC236}">
                <a16:creationId xmlns:a16="http://schemas.microsoft.com/office/drawing/2014/main" id="{8A5E80BD-D598-874F-840F-DC25F9CE17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5" y="3710932"/>
            <a:ext cx="2421437" cy="31470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87FDDFE-7D93-034A-92E8-75929EE3CC45}"/>
              </a:ext>
            </a:extLst>
          </p:cNvPr>
          <p:cNvSpPr txBox="1"/>
          <p:nvPr/>
        </p:nvSpPr>
        <p:spPr>
          <a:xfrm>
            <a:off x="1009218" y="4691592"/>
            <a:ext cx="1507264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SABER/TIMED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E52586-D875-4940-8C76-12A40AE51D25}"/>
              </a:ext>
            </a:extLst>
          </p:cNvPr>
          <p:cNvSpPr txBox="1"/>
          <p:nvPr/>
        </p:nvSpPr>
        <p:spPr>
          <a:xfrm>
            <a:off x="1150800" y="6172796"/>
            <a:ext cx="136568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WX/GEOS-5FP</a:t>
            </a:r>
          </a:p>
        </p:txBody>
      </p:sp>
    </p:spTree>
    <p:extLst>
      <p:ext uri="{BB962C8B-B14F-4D97-AF65-F5344CB8AC3E}">
        <p14:creationId xmlns:p14="http://schemas.microsoft.com/office/powerpoint/2010/main" val="1863090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ECEC9B2-CD19-DF45-9C40-377F2A46A435}"/>
              </a:ext>
            </a:extLst>
          </p:cNvPr>
          <p:cNvSpPr txBox="1"/>
          <p:nvPr/>
        </p:nvSpPr>
        <p:spPr>
          <a:xfrm>
            <a:off x="241461" y="246978"/>
            <a:ext cx="8652168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1" b="1" dirty="0"/>
              <a:t>  </a:t>
            </a:r>
            <a:r>
              <a:rPr lang="en-US" sz="2200" b="1" dirty="0"/>
              <a:t>GMAO/GEOS Timeline: from  GEOS/MERRA-2 (GEOS-5.12, 2015) to</a:t>
            </a:r>
          </a:p>
          <a:p>
            <a:r>
              <a:rPr lang="en-US" sz="2200" b="1" dirty="0"/>
              <a:t>                                GEOS-R21C (GEOS-5.27, 2021)   and  GEOS/MERRA-3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F8E331-024A-7642-9653-C06082771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49" y="1185418"/>
            <a:ext cx="8363591" cy="4387458"/>
          </a:xfrm>
          <a:prstGeom prst="rect">
            <a:avLst/>
          </a:prstGeom>
          <a:effectLst>
            <a:softEdge rad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5BF370-9180-B247-B3A3-2D10D862C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-2000" contrast="-1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9831" y="4185872"/>
            <a:ext cx="1309352" cy="552019"/>
          </a:xfrm>
          <a:prstGeom prst="rect">
            <a:avLst/>
          </a:prstGeom>
        </p:spPr>
      </p:pic>
      <p:sp>
        <p:nvSpPr>
          <p:cNvPr id="8" name="Donut 7">
            <a:extLst>
              <a:ext uri="{FF2B5EF4-FFF2-40B4-BE49-F238E27FC236}">
                <a16:creationId xmlns:a16="http://schemas.microsoft.com/office/drawing/2014/main" id="{22A2268D-0387-B943-8B46-E3B22A51728B}"/>
              </a:ext>
            </a:extLst>
          </p:cNvPr>
          <p:cNvSpPr/>
          <p:nvPr/>
        </p:nvSpPr>
        <p:spPr>
          <a:xfrm>
            <a:off x="6932413" y="4636914"/>
            <a:ext cx="1018020" cy="955328"/>
          </a:xfrm>
          <a:prstGeom prst="donut">
            <a:avLst>
              <a:gd name="adj" fmla="val 1142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69DE389-7335-FE4F-9BD8-FAC6FEF6D6F5}"/>
              </a:ext>
            </a:extLst>
          </p:cNvPr>
          <p:cNvCxnSpPr>
            <a:cxnSpLocks/>
          </p:cNvCxnSpPr>
          <p:nvPr/>
        </p:nvCxnSpPr>
        <p:spPr>
          <a:xfrm>
            <a:off x="6319234" y="3709115"/>
            <a:ext cx="846037" cy="1005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26C4C12-D611-5B4C-870A-B9183D487164}"/>
              </a:ext>
            </a:extLst>
          </p:cNvPr>
          <p:cNvSpPr txBox="1"/>
          <p:nvPr/>
        </p:nvSpPr>
        <p:spPr>
          <a:xfrm>
            <a:off x="7076739" y="4792361"/>
            <a:ext cx="848765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GEOS-H</a:t>
            </a:r>
          </a:p>
          <a:p>
            <a:r>
              <a:rPr lang="en-US" sz="105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Heliophys</a:t>
            </a:r>
            <a:r>
              <a:rPr lang="en-US" sz="105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05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</a:p>
          <a:p>
            <a:endParaRPr lang="en-US" sz="135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86FA04-2D18-D545-BF90-23CB3C17EFD1}"/>
              </a:ext>
            </a:extLst>
          </p:cNvPr>
          <p:cNvSpPr txBox="1"/>
          <p:nvPr/>
        </p:nvSpPr>
        <p:spPr>
          <a:xfrm>
            <a:off x="5734955" y="4424948"/>
            <a:ext cx="388144" cy="738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tIns="13716" rIns="0" bIns="13716" rtlCol="0">
            <a:spAutoFit/>
          </a:bodyPr>
          <a:lstStyle/>
          <a:p>
            <a:pPr algn="ctr"/>
            <a:r>
              <a:rPr lang="en-US" sz="300" b="1" dirty="0">
                <a:effectLst>
                  <a:outerShdw blurRad="50800" dist="202892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GEOS-R21C/ WA-1hr</a:t>
            </a:r>
          </a:p>
        </p:txBody>
      </p:sp>
      <p:sp>
        <p:nvSpPr>
          <p:cNvPr id="12" name="Donut 11">
            <a:extLst>
              <a:ext uri="{FF2B5EF4-FFF2-40B4-BE49-F238E27FC236}">
                <a16:creationId xmlns:a16="http://schemas.microsoft.com/office/drawing/2014/main" id="{418C442C-967C-1444-8160-9D65B15A165C}"/>
              </a:ext>
            </a:extLst>
          </p:cNvPr>
          <p:cNvSpPr/>
          <p:nvPr/>
        </p:nvSpPr>
        <p:spPr>
          <a:xfrm>
            <a:off x="4830516" y="1315334"/>
            <a:ext cx="840995" cy="644499"/>
          </a:xfrm>
          <a:prstGeom prst="donut">
            <a:avLst>
              <a:gd name="adj" fmla="val 1142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03BF56-75E5-8F49-8645-FBEBB99FD759}"/>
              </a:ext>
            </a:extLst>
          </p:cNvPr>
          <p:cNvSpPr txBox="1"/>
          <p:nvPr/>
        </p:nvSpPr>
        <p:spPr>
          <a:xfrm>
            <a:off x="4900648" y="1521281"/>
            <a:ext cx="799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2021-22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80282D-456D-9A47-B6C6-EABFA5006DB0}"/>
              </a:ext>
            </a:extLst>
          </p:cNvPr>
          <p:cNvSpPr txBox="1"/>
          <p:nvPr/>
        </p:nvSpPr>
        <p:spPr>
          <a:xfrm>
            <a:off x="558290" y="5739462"/>
            <a:ext cx="6523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Timely  to orchestrate/work with GEOS-R21 team for the 1-hr data flow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D5B492-E08A-2E4D-B616-8863789308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4849" y="6401532"/>
            <a:ext cx="1866574" cy="33053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7469327-0079-F740-A2A9-3D38095FA702}"/>
              </a:ext>
            </a:extLst>
          </p:cNvPr>
          <p:cNvSpPr txBox="1"/>
          <p:nvPr/>
        </p:nvSpPr>
        <p:spPr>
          <a:xfrm>
            <a:off x="7441423" y="6397167"/>
            <a:ext cx="1342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et al., 2021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DA10F09-4C8B-0C42-8AE7-286FC43825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  <a14:imgEffect>
                      <a14:brightnessContrast bright="2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09582" y="3910883"/>
            <a:ext cx="1168162" cy="10904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DFACC5-61D3-0444-B331-744C61FC58C2}"/>
              </a:ext>
            </a:extLst>
          </p:cNvPr>
          <p:cNvSpPr txBox="1"/>
          <p:nvPr/>
        </p:nvSpPr>
        <p:spPr>
          <a:xfrm>
            <a:off x="5327552" y="3797527"/>
            <a:ext cx="597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72L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2AB773-66AF-6C43-B995-320D5B132EFA}"/>
              </a:ext>
            </a:extLst>
          </p:cNvPr>
          <p:cNvSpPr txBox="1"/>
          <p:nvPr/>
        </p:nvSpPr>
        <p:spPr>
          <a:xfrm>
            <a:off x="7320188" y="3801247"/>
            <a:ext cx="597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180L</a:t>
            </a:r>
          </a:p>
        </p:txBody>
      </p:sp>
    </p:spTree>
    <p:extLst>
      <p:ext uri="{BB962C8B-B14F-4D97-AF65-F5344CB8AC3E}">
        <p14:creationId xmlns:p14="http://schemas.microsoft.com/office/powerpoint/2010/main" val="1818514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940" y="83475"/>
            <a:ext cx="8382860" cy="672080"/>
          </a:xfrm>
          <a:solidFill>
            <a:srgbClr val="C6D9F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solidFill>
                  <a:srgbClr val="000090"/>
                </a:solidFill>
                <a:latin typeface="Times New Roman"/>
                <a:cs typeface="Times New Roman"/>
              </a:rPr>
              <a:t>Resolving GW Hotspots and Supporting GW Dynamics in Models Constrained by GEOS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242" y="952367"/>
            <a:ext cx="4575637" cy="444118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8" name="Picture 7" descr="GWFLUX_FV3_HIRDLS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49" y="906689"/>
            <a:ext cx="3826656" cy="3171682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3323" y="3784965"/>
            <a:ext cx="3734355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/>
              <a:t>Yudin et al., </a:t>
            </a:r>
            <a:r>
              <a:rPr lang="en-US" sz="1400" dirty="0"/>
              <a:t>(2021), FV3GFS-C762 (12.5 km)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22014" y="5333261"/>
            <a:ext cx="4229655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/>
              <a:t>Becker et al., </a:t>
            </a:r>
            <a:r>
              <a:rPr lang="en-US" dirty="0"/>
              <a:t>(2021): HIAMCM/MERRA-2 (left), MERRA-2(mid) and AIRS (right); T’ </a:t>
            </a:r>
            <a:r>
              <a:rPr lang="en-US" dirty="0" err="1"/>
              <a:t>colorbars</a:t>
            </a:r>
            <a:r>
              <a:rPr lang="en-US" dirty="0"/>
              <a:t> -16/16 K (maps and height-XY);</a:t>
            </a:r>
          </a:p>
          <a:p>
            <a:r>
              <a:rPr lang="en-US" dirty="0"/>
              <a:t>Nudging in the spectral space: only large-scale dynamics with </a:t>
            </a:r>
            <a:r>
              <a:rPr lang="en-US" dirty="0" err="1"/>
              <a:t>L</a:t>
            </a:r>
            <a:r>
              <a:rPr lang="en-US" baseline="-25000" dirty="0" err="1"/>
              <a:t>h</a:t>
            </a:r>
            <a:r>
              <a:rPr lang="en-US" dirty="0"/>
              <a:t> &gt; 1500 km (n &lt; 28)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B903EE-8453-6C46-AF5D-F1987DC66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6964" y="3901258"/>
            <a:ext cx="1779757" cy="13809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15C3A0-D988-594E-B302-4195FAB26877}"/>
              </a:ext>
            </a:extLst>
          </p:cNvPr>
          <p:cNvSpPr txBox="1"/>
          <p:nvPr/>
        </p:nvSpPr>
        <p:spPr>
          <a:xfrm>
            <a:off x="2572707" y="1820505"/>
            <a:ext cx="1601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Ern et al., 2018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43FB15-18E3-9743-A9BA-F437D2282321}"/>
              </a:ext>
            </a:extLst>
          </p:cNvPr>
          <p:cNvSpPr txBox="1"/>
          <p:nvPr/>
        </p:nvSpPr>
        <p:spPr>
          <a:xfrm>
            <a:off x="2976911" y="2610557"/>
            <a:ext cx="1430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HIRDLS, AMF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BD970E-2CA3-5E42-9988-6E2BF4C91BAA}"/>
              </a:ext>
            </a:extLst>
          </p:cNvPr>
          <p:cNvSpPr txBox="1"/>
          <p:nvPr/>
        </p:nvSpPr>
        <p:spPr>
          <a:xfrm>
            <a:off x="579470" y="2594963"/>
            <a:ext cx="1549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FV3GFS, AMF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D0F6D5-151D-A44E-BBC8-13CE64EAD8CA}"/>
              </a:ext>
            </a:extLst>
          </p:cNvPr>
          <p:cNvSpPr txBox="1"/>
          <p:nvPr/>
        </p:nvSpPr>
        <p:spPr>
          <a:xfrm>
            <a:off x="5852389" y="1176274"/>
            <a:ext cx="24774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Becker et al., </a:t>
            </a:r>
            <a:r>
              <a:rPr lang="en-US" dirty="0"/>
              <a:t>(2021)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D3C16C4-EAC9-A547-950E-7A79127CA0D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23" y="4092742"/>
            <a:ext cx="3500623" cy="2717848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4114970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C4975-5746-A34F-8613-9DCECF12131E}"/>
              </a:ext>
            </a:extLst>
          </p:cNvPr>
          <p:cNvSpPr txBox="1">
            <a:spLocks/>
          </p:cNvSpPr>
          <p:nvPr/>
        </p:nvSpPr>
        <p:spPr>
          <a:xfrm>
            <a:off x="379212" y="229667"/>
            <a:ext cx="8557909" cy="4883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Summary: GEOS-WA for ITM Research and SW Applications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EB55AB-5F62-134F-AFFE-C2D7A96ED6CA}"/>
              </a:ext>
            </a:extLst>
          </p:cNvPr>
          <p:cNvSpPr txBox="1"/>
          <p:nvPr/>
        </p:nvSpPr>
        <p:spPr>
          <a:xfrm>
            <a:off x="196862" y="795548"/>
            <a:ext cx="4461305" cy="5582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56" indent="-257156">
              <a:buFontTx/>
              <a:buAutoNum type="arabicPeriod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GEOS in ITM models  =&gt;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consistency between WA models and ITM data when coupled to the realistic terrestrial weather and stratospheric dynamics of GEOS </a:t>
            </a:r>
          </a:p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CCMC group, J. Yue, J. Wang and M. Chou,   ported WACCM-X on Pleiades and performed the WACCM-X/SD simulations at GSFC/CUA</a:t>
            </a:r>
          </a:p>
          <a:p>
            <a:endParaRPr lang="en-US" sz="12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Forthcoming upgrades of GEOS products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High-resolution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(12.5 – 25 km, and 91L/181L)</a:t>
            </a:r>
          </a:p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 (1-2hr)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A-F cycling with the 1-hr archives   </a:t>
            </a:r>
          </a:p>
          <a:p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(watch GEOS-R21C reanalysis  production in 2023).</a:t>
            </a:r>
          </a:p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GEOS ensemble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uncertainty of LA drivers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IAU scale-aware application of GEOS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WA models</a:t>
            </a:r>
          </a:p>
          <a:p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of GEOS products in the SW research</a:t>
            </a:r>
          </a:p>
          <a:p>
            <a:r>
              <a:rPr lang="en-US" sz="1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Tidal weather (3-5 days),  </a:t>
            </a:r>
            <a:r>
              <a:rPr lang="en-US" sz="1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WACCMX with GEOS-</a:t>
            </a:r>
            <a:r>
              <a:rPr lang="en-US" sz="1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Fst</a:t>
            </a:r>
            <a:endParaRPr lang="en-US" sz="1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OSSE-ITM support for </a:t>
            </a:r>
            <a:r>
              <a:rPr lang="en-US" sz="13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GDC, AWE,  and DYNAMIC.</a:t>
            </a:r>
          </a:p>
          <a:p>
            <a:endParaRPr lang="en-US" sz="1275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GEOS-H development: raising the top lid, </a:t>
            </a:r>
            <a:r>
              <a:rPr lang="en-US" sz="1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extension of GEOS-model and DA into the ITM </a:t>
            </a:r>
          </a:p>
          <a:p>
            <a:r>
              <a:rPr lang="en-US" sz="1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(WA model with operational/NRT  GEOS-DAS).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2CC614-FD08-0544-99AB-A06D92DEE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987" y="4071841"/>
            <a:ext cx="2216021" cy="20095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426F5C-B738-EB45-92FE-D8A8E7057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561" y="4110716"/>
            <a:ext cx="2300305" cy="19589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1CE432-9CCE-6742-814D-35E76A0C595F}"/>
              </a:ext>
            </a:extLst>
          </p:cNvPr>
          <p:cNvSpPr txBox="1"/>
          <p:nvPr/>
        </p:nvSpPr>
        <p:spPr>
          <a:xfrm>
            <a:off x="4677674" y="4152311"/>
            <a:ext cx="190002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51" i="1" dirty="0">
                <a:solidFill>
                  <a:srgbClr val="FF0000"/>
                </a:solidFill>
              </a:rPr>
              <a:t>McCormack et al., 2021</a:t>
            </a:r>
            <a:r>
              <a:rPr lang="en-US" sz="900" b="1" i="1" dirty="0">
                <a:solidFill>
                  <a:srgbClr val="FF0000"/>
                </a:solidFill>
              </a:rPr>
              <a:t>.           MERRA-2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B3D638-3087-FB4D-81F3-53FF4F6433DA}"/>
              </a:ext>
            </a:extLst>
          </p:cNvPr>
          <p:cNvSpPr txBox="1"/>
          <p:nvPr/>
        </p:nvSpPr>
        <p:spPr>
          <a:xfrm>
            <a:off x="8153492" y="4152311"/>
            <a:ext cx="847725" cy="254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1" b="1" i="1" dirty="0">
                <a:solidFill>
                  <a:srgbClr val="FF0000"/>
                </a:solidFill>
              </a:rPr>
              <a:t>MERRA-2</a:t>
            </a:r>
            <a:endParaRPr lang="en-US" sz="105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16143A-63C5-D94B-B80F-C6D93C5376A4}"/>
              </a:ext>
            </a:extLst>
          </p:cNvPr>
          <p:cNvSpPr txBox="1"/>
          <p:nvPr/>
        </p:nvSpPr>
        <p:spPr>
          <a:xfrm>
            <a:off x="7126487" y="4632856"/>
            <a:ext cx="1023232" cy="254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1" b="1" i="1" dirty="0">
                <a:solidFill>
                  <a:srgbClr val="FF0000"/>
                </a:solidFill>
              </a:rPr>
              <a:t>NAVGEM-HA</a:t>
            </a:r>
            <a:endParaRPr lang="en-US" sz="105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05FEB2-8F30-AC48-8EB0-FA6AE8DBAEB2}"/>
              </a:ext>
            </a:extLst>
          </p:cNvPr>
          <p:cNvSpPr txBox="1"/>
          <p:nvPr/>
        </p:nvSpPr>
        <p:spPr>
          <a:xfrm>
            <a:off x="7136106" y="5566345"/>
            <a:ext cx="847725" cy="254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1" b="1" i="1" dirty="0">
                <a:solidFill>
                  <a:srgbClr val="FF0000"/>
                </a:solidFill>
              </a:rPr>
              <a:t>JAGUAR</a:t>
            </a:r>
            <a:endParaRPr lang="en-US" sz="105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E40A7A-F3F5-844D-A9EB-FB6FE91A31AC}"/>
              </a:ext>
            </a:extLst>
          </p:cNvPr>
          <p:cNvSpPr txBox="1"/>
          <p:nvPr/>
        </p:nvSpPr>
        <p:spPr>
          <a:xfrm>
            <a:off x="8142227" y="5514515"/>
            <a:ext cx="1100699" cy="254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1" b="1" i="1" dirty="0">
                <a:solidFill>
                  <a:srgbClr val="FF0000"/>
                </a:solidFill>
              </a:rPr>
              <a:t>WACCMX+DART</a:t>
            </a:r>
            <a:endParaRPr lang="en-US" sz="1051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1CE7427-D852-A344-AB20-BFB3327EACBB}"/>
              </a:ext>
            </a:extLst>
          </p:cNvPr>
          <p:cNvCxnSpPr>
            <a:cxnSpLocks/>
          </p:cNvCxnSpPr>
          <p:nvPr/>
        </p:nvCxnSpPr>
        <p:spPr>
          <a:xfrm>
            <a:off x="8208440" y="4435523"/>
            <a:ext cx="8285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16809C0-91EF-AC45-84C8-EA5BAA6EE027}"/>
              </a:ext>
            </a:extLst>
          </p:cNvPr>
          <p:cNvCxnSpPr>
            <a:cxnSpLocks/>
          </p:cNvCxnSpPr>
          <p:nvPr/>
        </p:nvCxnSpPr>
        <p:spPr>
          <a:xfrm>
            <a:off x="7167835" y="4302172"/>
            <a:ext cx="8285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ADA3387-1740-6746-964C-1AEA1A1D9105}"/>
              </a:ext>
            </a:extLst>
          </p:cNvPr>
          <p:cNvCxnSpPr>
            <a:cxnSpLocks/>
          </p:cNvCxnSpPr>
          <p:nvPr/>
        </p:nvCxnSpPr>
        <p:spPr>
          <a:xfrm>
            <a:off x="7145718" y="5073697"/>
            <a:ext cx="8285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68375FC-4207-8749-BA92-FC9DAE7B730E}"/>
              </a:ext>
            </a:extLst>
          </p:cNvPr>
          <p:cNvCxnSpPr>
            <a:cxnSpLocks/>
          </p:cNvCxnSpPr>
          <p:nvPr/>
        </p:nvCxnSpPr>
        <p:spPr>
          <a:xfrm>
            <a:off x="8208440" y="4666503"/>
            <a:ext cx="82850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38B54F4-A96C-AA49-89DE-D2E90F3F6314}"/>
              </a:ext>
            </a:extLst>
          </p:cNvPr>
          <p:cNvSpPr txBox="1"/>
          <p:nvPr/>
        </p:nvSpPr>
        <p:spPr>
          <a:xfrm>
            <a:off x="5108966" y="5575157"/>
            <a:ext cx="847725" cy="254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1" b="1" i="1" dirty="0">
                <a:solidFill>
                  <a:srgbClr val="FF0000"/>
                </a:solidFill>
              </a:rPr>
              <a:t>JAGUAR</a:t>
            </a:r>
            <a:endParaRPr lang="en-US" sz="105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C9E8EB-F6E7-BB4A-A49D-F5ACDCD169EE}"/>
              </a:ext>
            </a:extLst>
          </p:cNvPr>
          <p:cNvSpPr txBox="1"/>
          <p:nvPr/>
        </p:nvSpPr>
        <p:spPr>
          <a:xfrm>
            <a:off x="5872407" y="5598650"/>
            <a:ext cx="1100699" cy="254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1" b="1" i="1" dirty="0">
                <a:solidFill>
                  <a:srgbClr val="FF0000"/>
                </a:solidFill>
              </a:rPr>
              <a:t>WACCMX+DART</a:t>
            </a:r>
            <a:endParaRPr lang="en-US" sz="105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0EFE87-CB79-DB43-A060-C908D1D21B5A}"/>
              </a:ext>
            </a:extLst>
          </p:cNvPr>
          <p:cNvSpPr txBox="1"/>
          <p:nvPr/>
        </p:nvSpPr>
        <p:spPr>
          <a:xfrm>
            <a:off x="4838399" y="4680844"/>
            <a:ext cx="1068383" cy="254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1" b="1" i="1" dirty="0">
                <a:solidFill>
                  <a:srgbClr val="FF0000"/>
                </a:solidFill>
              </a:rPr>
              <a:t>NAVGEM-HA</a:t>
            </a:r>
            <a:endParaRPr lang="en-US" sz="1051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E5DED1C-D16D-F049-B532-9089C3957697}"/>
              </a:ext>
            </a:extLst>
          </p:cNvPr>
          <p:cNvCxnSpPr>
            <a:cxnSpLocks/>
          </p:cNvCxnSpPr>
          <p:nvPr/>
        </p:nvCxnSpPr>
        <p:spPr>
          <a:xfrm>
            <a:off x="8208440" y="5256404"/>
            <a:ext cx="8285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11">
            <a:extLst>
              <a:ext uri="{FF2B5EF4-FFF2-40B4-BE49-F238E27FC236}">
                <a16:creationId xmlns:a16="http://schemas.microsoft.com/office/drawing/2014/main" id="{AABE1CC5-9DDC-DC44-BBFB-99C1E2C2F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232" y="776569"/>
            <a:ext cx="3783610" cy="144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>
            <a:extLst>
              <a:ext uri="{FF2B5EF4-FFF2-40B4-BE49-F238E27FC236}">
                <a16:creationId xmlns:a16="http://schemas.microsoft.com/office/drawing/2014/main" id="{3FAF9DA7-A7C4-6B48-88DB-01C47AF8A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789" y="2390647"/>
            <a:ext cx="3670496" cy="146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10">
            <a:extLst>
              <a:ext uri="{FF2B5EF4-FFF2-40B4-BE49-F238E27FC236}">
                <a16:creationId xmlns:a16="http://schemas.microsoft.com/office/drawing/2014/main" id="{72BAE48F-2286-5D4D-8903-1EB317F13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0790" y="2168546"/>
            <a:ext cx="37836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ICON/MIGHTI.           WACCM-X/GEOS5-FP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C93BF9-13E3-7240-945C-794179C0315F}"/>
              </a:ext>
            </a:extLst>
          </p:cNvPr>
          <p:cNvSpPr txBox="1"/>
          <p:nvPr/>
        </p:nvSpPr>
        <p:spPr>
          <a:xfrm>
            <a:off x="4700789" y="6223000"/>
            <a:ext cx="423633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24-hr DW1                 and         12-hr SW2</a:t>
            </a:r>
          </a:p>
        </p:txBody>
      </p:sp>
    </p:spTree>
    <p:extLst>
      <p:ext uri="{BB962C8B-B14F-4D97-AF65-F5344CB8AC3E}">
        <p14:creationId xmlns:p14="http://schemas.microsoft.com/office/powerpoint/2010/main" val="1581887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182937"/>
            <a:ext cx="8572500" cy="638609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  <a:latin typeface="Times New Roman"/>
                <a:cs typeface="Times New Roman"/>
              </a:rPr>
              <a:t>         GEOS-5/FP and MERRA-2 in WA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030" y="1064822"/>
            <a:ext cx="4370970" cy="4728354"/>
          </a:xfrm>
        </p:spPr>
        <p:txBody>
          <a:bodyPr>
            <a:normAutofit/>
          </a:bodyPr>
          <a:lstStyle/>
          <a:p>
            <a:r>
              <a:rPr lang="en-US" sz="1800" b="1" dirty="0">
                <a:latin typeface="Times New Roman"/>
                <a:cs typeface="Times New Roman"/>
              </a:rPr>
              <a:t>GEOS analyses by GSI-ADAS </a:t>
            </a:r>
            <a:r>
              <a:rPr lang="en-US" sz="1800" dirty="0">
                <a:latin typeface="Times New Roman"/>
                <a:cs typeface="Times New Roman"/>
              </a:rPr>
              <a:t>of NOAA and GMAO at 72 layers (top ~80 km, ~25 km) instant. &amp; time-aver. products</a:t>
            </a:r>
          </a:p>
          <a:p>
            <a:endParaRPr lang="en-US" sz="1800" dirty="0">
              <a:latin typeface="Times New Roman"/>
              <a:cs typeface="Times New Roman"/>
            </a:endParaRPr>
          </a:p>
          <a:p>
            <a:r>
              <a:rPr lang="en-US" sz="1800" b="1" dirty="0">
                <a:latin typeface="Times New Roman"/>
                <a:cs typeface="Times New Roman"/>
              </a:rPr>
              <a:t>MERRA-2</a:t>
            </a:r>
            <a:r>
              <a:rPr lang="en-US" sz="1800" dirty="0">
                <a:latin typeface="Times New Roman"/>
                <a:cs typeface="Times New Roman"/>
              </a:rPr>
              <a:t>: </a:t>
            </a:r>
            <a:r>
              <a:rPr lang="en-US" sz="1800" i="1" dirty="0" err="1">
                <a:latin typeface="Times New Roman"/>
                <a:cs typeface="Times New Roman"/>
              </a:rPr>
              <a:t>Gelaro</a:t>
            </a:r>
            <a:r>
              <a:rPr lang="en-US" sz="1800" i="1" dirty="0">
                <a:latin typeface="Times New Roman"/>
                <a:cs typeface="Times New Roman"/>
              </a:rPr>
              <a:t> et al.</a:t>
            </a:r>
            <a:r>
              <a:rPr lang="en-US" sz="1800" dirty="0">
                <a:latin typeface="Times New Roman"/>
                <a:cs typeface="Times New Roman"/>
              </a:rPr>
              <a:t>(2017), </a:t>
            </a:r>
            <a:r>
              <a:rPr lang="en-US" sz="1800" i="1" dirty="0">
                <a:latin typeface="Times New Roman"/>
                <a:cs typeface="Times New Roman"/>
              </a:rPr>
              <a:t>Takacs et al.</a:t>
            </a:r>
            <a:r>
              <a:rPr lang="en-US" sz="1800" dirty="0">
                <a:latin typeface="Times New Roman"/>
                <a:cs typeface="Times New Roman"/>
              </a:rPr>
              <a:t> (2018), 3-hrly on </a:t>
            </a:r>
            <a:r>
              <a:rPr lang="en-US" sz="1800" b="1" dirty="0">
                <a:latin typeface="Times New Roman"/>
                <a:cs typeface="Times New Roman"/>
              </a:rPr>
              <a:t>0.5 x 0.66 deg</a:t>
            </a:r>
            <a:r>
              <a:rPr lang="en-US" sz="1800" dirty="0">
                <a:latin typeface="Times New Roman"/>
                <a:cs typeface="Times New Roman"/>
              </a:rPr>
              <a:t> with modern satellite data, analysis of aerosols and MLS-EOS stratospheric O</a:t>
            </a:r>
            <a:r>
              <a:rPr lang="en-US" sz="1800" baseline="-25000" dirty="0">
                <a:latin typeface="Times New Roman"/>
                <a:cs typeface="Times New Roman"/>
              </a:rPr>
              <a:t>3</a:t>
            </a:r>
            <a:r>
              <a:rPr lang="en-US" sz="1800" dirty="0">
                <a:latin typeface="Times New Roman"/>
                <a:cs typeface="Times New Roman"/>
              </a:rPr>
              <a:t> and T (based on GEOS-5.12, 3DVar, 1980-pres). </a:t>
            </a:r>
          </a:p>
          <a:p>
            <a:endParaRPr lang="en-US" sz="1800" dirty="0">
              <a:latin typeface="Times New Roman"/>
              <a:cs typeface="Times New Roman"/>
            </a:endParaRPr>
          </a:p>
          <a:p>
            <a:pPr>
              <a:lnSpc>
                <a:spcPct val="50000"/>
              </a:lnSpc>
            </a:pPr>
            <a:r>
              <a:rPr lang="en-US" sz="1800" b="1" dirty="0">
                <a:latin typeface="Times New Roman"/>
                <a:cs typeface="Times New Roman"/>
              </a:rPr>
              <a:t>GEOS-5/FP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800" b="1" dirty="0">
                <a:latin typeface="Times New Roman"/>
                <a:cs typeface="Times New Roman"/>
              </a:rPr>
              <a:t>    </a:t>
            </a:r>
            <a:r>
              <a:rPr lang="en-US" sz="1800" dirty="0">
                <a:latin typeface="Times New Roman"/>
                <a:cs typeface="Times New Roman"/>
              </a:rPr>
              <a:t>(Forward Processing for NRT &amp; OWF):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800" dirty="0">
                <a:latin typeface="Times New Roman"/>
                <a:cs typeface="Times New Roman"/>
              </a:rPr>
              <a:t>    operational observations of NWS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800" dirty="0">
                <a:latin typeface="Times New Roman"/>
                <a:cs typeface="Times New Roman"/>
              </a:rPr>
              <a:t>    with   (</a:t>
            </a:r>
            <a:r>
              <a:rPr lang="en-US" sz="1800" dirty="0" err="1">
                <a:latin typeface="Times New Roman"/>
                <a:cs typeface="Times New Roman"/>
              </a:rPr>
              <a:t>EnKF</a:t>
            </a:r>
            <a:r>
              <a:rPr lang="en-US" sz="1800" dirty="0">
                <a:latin typeface="Times New Roman"/>
                <a:cs typeface="Times New Roman"/>
              </a:rPr>
              <a:t>, GEOS-5.27, 02.25.21);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800" dirty="0">
                <a:latin typeface="Times New Roman"/>
                <a:cs typeface="Times New Roman"/>
              </a:rPr>
              <a:t>    3-hrly archives at </a:t>
            </a:r>
            <a:r>
              <a:rPr lang="en-US" sz="1800" b="1" dirty="0">
                <a:latin typeface="Times New Roman"/>
                <a:cs typeface="Times New Roman"/>
              </a:rPr>
              <a:t>0.25 x 0.31 deg</a:t>
            </a:r>
            <a:endParaRPr lang="en-US" sz="1800" dirty="0">
              <a:latin typeface="Times New Roman"/>
              <a:cs typeface="Times New Roman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US" sz="1800" dirty="0">
                <a:latin typeface="Times New Roman"/>
                <a:cs typeface="Times New Roman"/>
              </a:rPr>
              <a:t>    </a:t>
            </a:r>
            <a:r>
              <a:rPr lang="en-US" sz="1600" b="1" i="1" dirty="0">
                <a:latin typeface="Times New Roman"/>
                <a:cs typeface="Times New Roman"/>
              </a:rPr>
              <a:t>https://</a:t>
            </a:r>
            <a:r>
              <a:rPr lang="en-US" sz="1600" b="1" i="1" dirty="0" err="1">
                <a:latin typeface="Times New Roman"/>
                <a:cs typeface="Times New Roman"/>
              </a:rPr>
              <a:t>gmao.gsfc.nasa.gov</a:t>
            </a:r>
            <a:r>
              <a:rPr lang="en-US" sz="1600" b="1" i="1" dirty="0">
                <a:latin typeface="Times New Roman"/>
                <a:cs typeface="Times New Roman"/>
              </a:rPr>
              <a:t>/</a:t>
            </a:r>
            <a:r>
              <a:rPr lang="en-US" sz="1600" b="1" i="1" dirty="0" err="1">
                <a:latin typeface="Times New Roman"/>
                <a:cs typeface="Times New Roman"/>
              </a:rPr>
              <a:t>weather_prediction</a:t>
            </a:r>
            <a:endParaRPr lang="en-US" sz="1600" b="1" i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1800" b="1" i="1" dirty="0">
              <a:latin typeface="Times New Roman"/>
              <a:cs typeface="Times New Roman"/>
            </a:endParaRPr>
          </a:p>
        </p:txBody>
      </p:sp>
      <p:pic>
        <p:nvPicPr>
          <p:cNvPr id="4" name="Picture 3" descr="merra2-logo-5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906" y="2079650"/>
            <a:ext cx="1597233" cy="962551"/>
          </a:xfrm>
          <a:prstGeom prst="rect">
            <a:avLst/>
          </a:prstGeom>
        </p:spPr>
      </p:pic>
      <p:pic>
        <p:nvPicPr>
          <p:cNvPr id="5" name="Picture 4" descr="GEOS5FP_fractional_impa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797" y="3186733"/>
            <a:ext cx="2498074" cy="2386175"/>
          </a:xfrm>
          <a:prstGeom prst="rect">
            <a:avLst/>
          </a:prstGeom>
        </p:spPr>
      </p:pic>
      <p:pic>
        <p:nvPicPr>
          <p:cNvPr id="6" name="Picture 5" descr="DYAMONDII_mai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32" y="1058452"/>
            <a:ext cx="1439442" cy="815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517" y="5853246"/>
            <a:ext cx="6670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Whole Atmosphere Models extended to exobase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</a:p>
          <a:p>
            <a:r>
              <a:rPr lang="en-US" b="1" dirty="0">
                <a:latin typeface="Times New Roman"/>
                <a:cs typeface="Times New Roman"/>
              </a:rPr>
              <a:t>CESM-FV/WACCM-X </a:t>
            </a:r>
            <a:r>
              <a:rPr lang="en-US" dirty="0">
                <a:latin typeface="Times New Roman"/>
                <a:cs typeface="Times New Roman"/>
              </a:rPr>
              <a:t>(</a:t>
            </a:r>
            <a:r>
              <a:rPr lang="en-US" i="1" dirty="0">
                <a:latin typeface="Times New Roman"/>
                <a:cs typeface="Times New Roman"/>
              </a:rPr>
              <a:t>Liu et al., </a:t>
            </a:r>
            <a:r>
              <a:rPr lang="en-US" dirty="0">
                <a:latin typeface="Times New Roman"/>
                <a:cs typeface="Times New Roman"/>
              </a:rPr>
              <a:t>2018; </a:t>
            </a:r>
            <a:r>
              <a:rPr lang="en-US" i="1" dirty="0" err="1">
                <a:latin typeface="Times New Roman"/>
                <a:cs typeface="Times New Roman"/>
              </a:rPr>
              <a:t>Pedatella</a:t>
            </a:r>
            <a:r>
              <a:rPr lang="en-US" i="1" dirty="0">
                <a:latin typeface="Times New Roman"/>
                <a:cs typeface="Times New Roman"/>
              </a:rPr>
              <a:t> et al.</a:t>
            </a:r>
            <a:r>
              <a:rPr lang="en-US" dirty="0">
                <a:latin typeface="Times New Roman"/>
                <a:cs typeface="Times New Roman"/>
              </a:rPr>
              <a:t>, 2020) a </a:t>
            </a:r>
          </a:p>
          <a:p>
            <a:r>
              <a:rPr lang="en-US" b="1" dirty="0">
                <a:latin typeface="Times New Roman"/>
                <a:cs typeface="Times New Roman"/>
              </a:rPr>
              <a:t>WAM-GSM</a:t>
            </a:r>
            <a:r>
              <a:rPr lang="en-US" dirty="0">
                <a:latin typeface="Times New Roman"/>
                <a:cs typeface="Times New Roman"/>
              </a:rPr>
              <a:t> (</a:t>
            </a:r>
            <a:r>
              <a:rPr lang="en-US" i="1" dirty="0">
                <a:latin typeface="Times New Roman"/>
                <a:cs typeface="Times New Roman"/>
              </a:rPr>
              <a:t>Fuller-Rowell </a:t>
            </a:r>
            <a:r>
              <a:rPr lang="en-US" dirty="0">
                <a:latin typeface="Times New Roman"/>
                <a:cs typeface="Times New Roman"/>
              </a:rPr>
              <a:t>et al., 2020; </a:t>
            </a:r>
            <a:r>
              <a:rPr lang="en-US" i="1" dirty="0">
                <a:latin typeface="Times New Roman"/>
                <a:cs typeface="Times New Roman"/>
              </a:rPr>
              <a:t>Yudin et al.</a:t>
            </a:r>
            <a:r>
              <a:rPr lang="en-US" dirty="0">
                <a:latin typeface="Times New Roman"/>
                <a:cs typeface="Times New Roman"/>
              </a:rPr>
              <a:t>, 2020, 2022).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962E1A-9461-3C4F-8A87-A8E6623930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5705" y="870822"/>
            <a:ext cx="2498073" cy="20535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F11485-F4D4-F94E-869D-F06E305A1F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5299" y="4274619"/>
            <a:ext cx="2197101" cy="2400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2A1B8A-B018-0B44-82F8-9A499BFA69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6659" y="2931544"/>
            <a:ext cx="1956164" cy="38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43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126" y="212771"/>
            <a:ext cx="8081319" cy="65079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Times New Roman"/>
                <a:cs typeface="Times New Roman"/>
              </a:rPr>
              <a:t>GEOS-meteorology in WACCM/FV – WACCM-SD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401" y="874456"/>
            <a:ext cx="8427310" cy="5665412"/>
          </a:xfrm>
        </p:spPr>
        <p:txBody>
          <a:bodyPr>
            <a:normAutofit lnSpcReduction="10000"/>
          </a:bodyPr>
          <a:lstStyle/>
          <a:p>
            <a:r>
              <a:rPr lang="en-US" sz="1800" b="1" dirty="0">
                <a:latin typeface="Times New Roman"/>
                <a:cs typeface="Times New Roman"/>
              </a:rPr>
              <a:t>Preparation step: </a:t>
            </a:r>
            <a:r>
              <a:rPr lang="en-US" sz="1800" i="1" dirty="0" err="1">
                <a:latin typeface="Times New Roman"/>
                <a:cs typeface="Times New Roman"/>
              </a:rPr>
              <a:t>xy</a:t>
            </a:r>
            <a:r>
              <a:rPr lang="en-US" sz="1800" i="1" dirty="0">
                <a:latin typeface="Times New Roman"/>
                <a:cs typeface="Times New Roman"/>
              </a:rPr>
              <a:t>-remap to the reduced resolutions of WACCM (GMAO-2010) and use of GEOS vertical layers below the stratopause (WXFV-146L), in the SD-domain.</a:t>
            </a:r>
          </a:p>
          <a:p>
            <a:pPr marL="0" indent="0">
              <a:buNone/>
            </a:pPr>
            <a:endParaRPr lang="en-US" sz="1800" i="1" dirty="0">
              <a:latin typeface="Times New Roman"/>
              <a:cs typeface="Times New Roman"/>
            </a:endParaRPr>
          </a:p>
          <a:p>
            <a:r>
              <a:rPr lang="en-US" sz="1800" b="1" dirty="0">
                <a:latin typeface="Times New Roman"/>
                <a:cs typeface="Times New Roman"/>
              </a:rPr>
              <a:t>SD for 2D (P</a:t>
            </a:r>
            <a:r>
              <a:rPr lang="en-US" sz="1800" b="1" baseline="-25000" dirty="0">
                <a:latin typeface="Times New Roman"/>
                <a:cs typeface="Times New Roman"/>
              </a:rPr>
              <a:t>s</a:t>
            </a:r>
            <a:r>
              <a:rPr lang="en-US" sz="1800" b="1" dirty="0">
                <a:latin typeface="Times New Roman"/>
                <a:cs typeface="Times New Roman"/>
              </a:rPr>
              <a:t> and fluxes) and 3D fields X=(U,V, T) </a:t>
            </a:r>
            <a:r>
              <a:rPr lang="en-US" sz="1800" dirty="0">
                <a:latin typeface="Times New Roman"/>
                <a:cs typeface="Times New Roman"/>
              </a:rPr>
              <a:t>with the </a:t>
            </a:r>
            <a:r>
              <a:rPr lang="en-US" sz="1800" dirty="0" err="1">
                <a:latin typeface="Times New Roman"/>
                <a:cs typeface="Times New Roman"/>
              </a:rPr>
              <a:t>lin</a:t>
            </a:r>
            <a:r>
              <a:rPr lang="en-US" sz="1800" dirty="0">
                <a:latin typeface="Times New Roman"/>
                <a:cs typeface="Times New Roman"/>
              </a:rPr>
              <a:t>-interpolation of GEOS analyses (</a:t>
            </a:r>
            <a:r>
              <a:rPr lang="en-US" sz="1800" dirty="0" err="1">
                <a:latin typeface="Times New Roman"/>
                <a:cs typeface="Times New Roman"/>
              </a:rPr>
              <a:t>X</a:t>
            </a:r>
            <a:r>
              <a:rPr lang="en-US" sz="1800" baseline="-25000" dirty="0" err="1">
                <a:latin typeface="Times New Roman"/>
                <a:cs typeface="Times New Roman"/>
              </a:rPr>
              <a:t>a</a:t>
            </a:r>
            <a:r>
              <a:rPr lang="en-US" sz="1800" dirty="0">
                <a:latin typeface="Times New Roman"/>
                <a:cs typeface="Times New Roman"/>
              </a:rPr>
              <a:t>) in time (t) to “relax” model (</a:t>
            </a:r>
            <a:r>
              <a:rPr lang="en-US" sz="1800" dirty="0" err="1">
                <a:latin typeface="Times New Roman"/>
                <a:cs typeface="Times New Roman"/>
              </a:rPr>
              <a:t>X</a:t>
            </a:r>
            <a:r>
              <a:rPr lang="en-US" sz="1800" baseline="-25000" dirty="0" err="1">
                <a:latin typeface="Times New Roman"/>
                <a:cs typeface="Times New Roman"/>
              </a:rPr>
              <a:t>m</a:t>
            </a:r>
            <a:r>
              <a:rPr lang="en-US" sz="1800" dirty="0">
                <a:latin typeface="Times New Roman"/>
                <a:cs typeface="Times New Roman"/>
              </a:rPr>
              <a:t>) to (</a:t>
            </a:r>
            <a:r>
              <a:rPr lang="en-US" sz="1800" dirty="0" err="1">
                <a:latin typeface="Times New Roman"/>
                <a:cs typeface="Times New Roman"/>
              </a:rPr>
              <a:t>X</a:t>
            </a:r>
            <a:r>
              <a:rPr lang="en-US" sz="1800" baseline="-25000" dirty="0" err="1">
                <a:latin typeface="Times New Roman"/>
                <a:cs typeface="Times New Roman"/>
              </a:rPr>
              <a:t>a</a:t>
            </a:r>
            <a:r>
              <a:rPr lang="en-US" sz="1800" dirty="0">
                <a:latin typeface="Times New Roman"/>
                <a:cs typeface="Times New Roman"/>
              </a:rPr>
              <a:t>) </a:t>
            </a:r>
          </a:p>
          <a:p>
            <a:pPr marL="0" indent="0">
              <a:buNone/>
            </a:pPr>
            <a:r>
              <a:rPr lang="en-US" sz="1800" i="1" dirty="0">
                <a:latin typeface="Times New Roman"/>
                <a:cs typeface="Times New Roman"/>
              </a:rPr>
              <a:t>          </a:t>
            </a:r>
            <a:r>
              <a:rPr lang="en-US" sz="1800" b="1" i="1" dirty="0" err="1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lang="en-US" sz="1800" b="1" i="1" baseline="-25000" dirty="0" err="1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lang="en-US"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lang="en-US" sz="1800" b="1" i="1" dirty="0" err="1">
                <a:solidFill>
                  <a:srgbClr val="FF0000"/>
                </a:solidFill>
                <a:latin typeface="Times New Roman"/>
                <a:cs typeface="Times New Roman"/>
              </a:rPr>
              <a:t>t+</a:t>
            </a:r>
            <a:r>
              <a:rPr lang="en-US" sz="1800" b="1" i="1" dirty="0" err="1">
                <a:solidFill>
                  <a:srgbClr val="FF0000"/>
                </a:solidFill>
                <a:latin typeface="Symbol" pitchFamily="2" charset="2"/>
                <a:cs typeface="Times New Roman"/>
              </a:rPr>
              <a:t>d</a:t>
            </a:r>
            <a:r>
              <a:rPr lang="en-US" sz="1800" b="1" i="1" dirty="0" err="1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) = (1-</a:t>
            </a:r>
            <a:r>
              <a:rPr lang="en-US" sz="1800" b="1" i="1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lang="en-US" sz="1800" b="1" i="1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r>
              <a:rPr lang="en-US" sz="1800" b="1" i="1" dirty="0" err="1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lang="en-US" sz="1800" b="1" i="1" baseline="-25000" dirty="0" err="1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lang="en-US"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lang="en-US" sz="1800" b="1" i="1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)  +  </a:t>
            </a:r>
            <a:r>
              <a:rPr lang="en-US" sz="1800" b="1" i="1" dirty="0" err="1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lang="en-US" sz="1800" b="1" i="1" baseline="-25000" dirty="0" err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1800" b="1" i="1" dirty="0" err="1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lang="en-US" sz="1800" b="1" i="1" baseline="-25000" dirty="0" err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lang="en-US" sz="1800" b="1" i="1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) </a:t>
            </a:r>
          </a:p>
          <a:p>
            <a:pPr marL="0" indent="0">
              <a:buNone/>
            </a:pPr>
            <a:r>
              <a:rPr lang="en-US" sz="1800" dirty="0">
                <a:latin typeface="Times New Roman"/>
                <a:cs typeface="Times New Roman"/>
              </a:rPr>
              <a:t>      </a:t>
            </a:r>
            <a:r>
              <a:rPr lang="en-US" sz="1800" dirty="0">
                <a:latin typeface="Symbol" pitchFamily="2" charset="2"/>
                <a:cs typeface="Times New Roman"/>
              </a:rPr>
              <a:t>t</a:t>
            </a:r>
            <a:r>
              <a:rPr lang="en-US" sz="1800" dirty="0">
                <a:latin typeface="Times New Roman"/>
                <a:cs typeface="Times New Roman"/>
              </a:rPr>
              <a:t>~50 </a:t>
            </a:r>
            <a:r>
              <a:rPr lang="en-US" sz="1800" dirty="0" err="1">
                <a:latin typeface="Times New Roman"/>
                <a:cs typeface="Times New Roman"/>
              </a:rPr>
              <a:t>hr</a:t>
            </a:r>
            <a:r>
              <a:rPr lang="en-US" sz="1800" dirty="0">
                <a:latin typeface="Times New Roman"/>
                <a:cs typeface="Times New Roman"/>
              </a:rPr>
              <a:t>, </a:t>
            </a:r>
            <a:r>
              <a:rPr lang="en-US" sz="1800" dirty="0">
                <a:latin typeface="Symbol" pitchFamily="2" charset="2"/>
                <a:cs typeface="Times New Roman"/>
              </a:rPr>
              <a:t>d</a:t>
            </a:r>
            <a:r>
              <a:rPr lang="en-US" sz="1800" dirty="0">
                <a:latin typeface="Times New Roman"/>
                <a:cs typeface="Times New Roman"/>
              </a:rPr>
              <a:t>t= 300s of WACCM-X:    </a:t>
            </a:r>
            <a:r>
              <a:rPr lang="en-US" sz="1800" i="1" dirty="0" err="1">
                <a:latin typeface="Times New Roman"/>
                <a:cs typeface="Times New Roman"/>
              </a:rPr>
              <a:t>W</a:t>
            </a:r>
            <a:r>
              <a:rPr lang="en-US" sz="1800" i="1" baseline="-25000" dirty="0" err="1">
                <a:latin typeface="Times New Roman"/>
                <a:cs typeface="Times New Roman"/>
              </a:rPr>
              <a:t>a</a:t>
            </a:r>
            <a:r>
              <a:rPr lang="en-US" sz="1800" i="1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~ 0.0017,</a:t>
            </a:r>
            <a:r>
              <a:rPr lang="en-US" sz="1800" baseline="-25000" dirty="0">
                <a:latin typeface="Times New Roman"/>
                <a:cs typeface="Times New Roman"/>
              </a:rPr>
              <a:t> </a:t>
            </a:r>
          </a:p>
          <a:p>
            <a:pPr marL="0" indent="0">
              <a:buNone/>
            </a:pPr>
            <a:r>
              <a:rPr lang="en-US" sz="1800" dirty="0">
                <a:latin typeface="Times New Roman"/>
                <a:cs typeface="Times New Roman"/>
              </a:rPr>
              <a:t>      SD domain: surface to ~45 km; transition: 45 – 52 km. </a:t>
            </a:r>
          </a:p>
          <a:p>
            <a:pPr marL="0" indent="0">
              <a:buNone/>
            </a:pPr>
            <a:r>
              <a:rPr lang="en-US" sz="1800" dirty="0">
                <a:latin typeface="Times New Roman"/>
                <a:cs typeface="Times New Roman"/>
              </a:rPr>
              <a:t>      </a:t>
            </a:r>
            <a:r>
              <a:rPr lang="en-US" sz="1800" i="1" dirty="0">
                <a:latin typeface="Times New Roman"/>
                <a:cs typeface="Times New Roman"/>
              </a:rPr>
              <a:t> </a:t>
            </a:r>
            <a:r>
              <a:rPr lang="en-US" sz="1800" i="1" dirty="0" err="1">
                <a:latin typeface="Times New Roman"/>
                <a:cs typeface="Times New Roman"/>
              </a:rPr>
              <a:t>X</a:t>
            </a:r>
            <a:r>
              <a:rPr lang="en-US" sz="1800" i="1" baseline="-25000" dirty="0" err="1">
                <a:latin typeface="Times New Roman"/>
                <a:cs typeface="Times New Roman"/>
              </a:rPr>
              <a:t>a</a:t>
            </a:r>
            <a:r>
              <a:rPr lang="en-US" sz="1800" dirty="0">
                <a:latin typeface="Times New Roman"/>
                <a:cs typeface="Times New Roman"/>
              </a:rPr>
              <a:t>(</a:t>
            </a:r>
            <a:r>
              <a:rPr lang="en-US" sz="1800" i="1" dirty="0">
                <a:latin typeface="Times New Roman"/>
                <a:cs typeface="Times New Roman"/>
              </a:rPr>
              <a:t>t</a:t>
            </a:r>
            <a:r>
              <a:rPr lang="en-US" sz="1800" dirty="0">
                <a:latin typeface="Times New Roman"/>
                <a:cs typeface="Times New Roman"/>
              </a:rPr>
              <a:t>)</a:t>
            </a:r>
            <a:r>
              <a:rPr lang="en-US" sz="1800" i="1" dirty="0">
                <a:latin typeface="Times New Roman"/>
                <a:cs typeface="Times New Roman"/>
              </a:rPr>
              <a:t> = </a:t>
            </a:r>
            <a:r>
              <a:rPr lang="en-US" sz="1800" i="1" dirty="0" err="1">
                <a:latin typeface="Times New Roman"/>
                <a:cs typeface="Times New Roman"/>
              </a:rPr>
              <a:t>X</a:t>
            </a:r>
            <a:r>
              <a:rPr lang="en-US" sz="1800" i="1" baseline="-25000" dirty="0" err="1">
                <a:latin typeface="Times New Roman"/>
                <a:cs typeface="Times New Roman"/>
              </a:rPr>
              <a:t>a</a:t>
            </a:r>
            <a:r>
              <a:rPr lang="en-US" sz="1800" dirty="0">
                <a:latin typeface="Times New Roman"/>
                <a:cs typeface="Times New Roman"/>
              </a:rPr>
              <a:t>(</a:t>
            </a:r>
            <a:r>
              <a:rPr lang="en-US" sz="1800" i="1" dirty="0">
                <a:latin typeface="Times New Roman"/>
                <a:cs typeface="Times New Roman"/>
              </a:rPr>
              <a:t>t</a:t>
            </a:r>
            <a:r>
              <a:rPr lang="en-US" sz="1800" i="1" baseline="-25000" dirty="0">
                <a:latin typeface="Times New Roman"/>
                <a:cs typeface="Times New Roman"/>
              </a:rPr>
              <a:t>a1</a:t>
            </a:r>
            <a:r>
              <a:rPr lang="en-US" sz="1800" dirty="0">
                <a:latin typeface="Times New Roman"/>
                <a:cs typeface="Times New Roman"/>
              </a:rPr>
              <a:t>)</a:t>
            </a:r>
            <a:r>
              <a:rPr lang="en-US" sz="1800" i="1" dirty="0">
                <a:latin typeface="Times New Roman"/>
                <a:cs typeface="Times New Roman"/>
              </a:rPr>
              <a:t> + </a:t>
            </a:r>
            <a:r>
              <a:rPr lang="en-US" sz="1800" dirty="0">
                <a:latin typeface="Times New Roman"/>
                <a:cs typeface="Times New Roman"/>
              </a:rPr>
              <a:t>[</a:t>
            </a:r>
            <a:r>
              <a:rPr lang="en-US" sz="1800" i="1" dirty="0" err="1">
                <a:latin typeface="Times New Roman"/>
                <a:cs typeface="Times New Roman"/>
              </a:rPr>
              <a:t>X</a:t>
            </a:r>
            <a:r>
              <a:rPr lang="en-US" sz="1800" i="1" baseline="-25000" dirty="0" err="1">
                <a:latin typeface="Times New Roman"/>
                <a:cs typeface="Times New Roman"/>
              </a:rPr>
              <a:t>a</a:t>
            </a:r>
            <a:r>
              <a:rPr lang="en-US" sz="1800" dirty="0">
                <a:latin typeface="Times New Roman"/>
                <a:cs typeface="Times New Roman"/>
              </a:rPr>
              <a:t>(</a:t>
            </a:r>
            <a:r>
              <a:rPr lang="en-US" sz="1800" i="1" dirty="0">
                <a:latin typeface="Times New Roman"/>
                <a:cs typeface="Times New Roman"/>
              </a:rPr>
              <a:t>t</a:t>
            </a:r>
            <a:r>
              <a:rPr lang="en-US" sz="1800" i="1" baseline="-25000" dirty="0">
                <a:latin typeface="Times New Roman"/>
                <a:cs typeface="Times New Roman"/>
              </a:rPr>
              <a:t>a2</a:t>
            </a:r>
            <a:r>
              <a:rPr lang="en-US" sz="1800" dirty="0">
                <a:latin typeface="Times New Roman"/>
                <a:cs typeface="Times New Roman"/>
              </a:rPr>
              <a:t>)</a:t>
            </a:r>
            <a:r>
              <a:rPr lang="en-US" sz="1800" i="1" dirty="0">
                <a:latin typeface="Times New Roman"/>
                <a:cs typeface="Times New Roman"/>
              </a:rPr>
              <a:t> -</a:t>
            </a:r>
            <a:r>
              <a:rPr lang="en-US" sz="1800" i="1" dirty="0" err="1">
                <a:latin typeface="Times New Roman"/>
                <a:cs typeface="Times New Roman"/>
              </a:rPr>
              <a:t>X</a:t>
            </a:r>
            <a:r>
              <a:rPr lang="en-US" sz="1800" i="1" baseline="-25000" dirty="0" err="1">
                <a:latin typeface="Times New Roman"/>
                <a:cs typeface="Times New Roman"/>
              </a:rPr>
              <a:t>a</a:t>
            </a:r>
            <a:r>
              <a:rPr lang="en-US" sz="1800" dirty="0">
                <a:latin typeface="Times New Roman"/>
                <a:cs typeface="Times New Roman"/>
              </a:rPr>
              <a:t>(</a:t>
            </a:r>
            <a:r>
              <a:rPr lang="en-US" sz="1800" i="1" dirty="0">
                <a:latin typeface="Times New Roman"/>
                <a:cs typeface="Times New Roman"/>
              </a:rPr>
              <a:t>t</a:t>
            </a:r>
            <a:r>
              <a:rPr lang="en-US" sz="1800" i="1" baseline="-25000" dirty="0">
                <a:latin typeface="Times New Roman"/>
                <a:cs typeface="Times New Roman"/>
              </a:rPr>
              <a:t>a1</a:t>
            </a:r>
            <a:r>
              <a:rPr lang="en-US" sz="1800" dirty="0">
                <a:latin typeface="Times New Roman"/>
                <a:cs typeface="Times New Roman"/>
              </a:rPr>
              <a:t>)]/[(</a:t>
            </a:r>
            <a:r>
              <a:rPr lang="en-US" sz="1800" i="1" dirty="0">
                <a:latin typeface="Times New Roman"/>
                <a:cs typeface="Times New Roman"/>
              </a:rPr>
              <a:t>t</a:t>
            </a:r>
            <a:r>
              <a:rPr lang="en-US" sz="1800" i="1" baseline="-25000" dirty="0">
                <a:latin typeface="Times New Roman"/>
                <a:cs typeface="Times New Roman"/>
              </a:rPr>
              <a:t>a2</a:t>
            </a:r>
            <a:r>
              <a:rPr lang="en-US" sz="1800" i="1" dirty="0">
                <a:latin typeface="Times New Roman"/>
                <a:cs typeface="Times New Roman"/>
              </a:rPr>
              <a:t>-t</a:t>
            </a:r>
            <a:r>
              <a:rPr lang="en-US" sz="1800" i="1" baseline="-25000" dirty="0">
                <a:latin typeface="Times New Roman"/>
                <a:cs typeface="Times New Roman"/>
              </a:rPr>
              <a:t>a1</a:t>
            </a:r>
            <a:r>
              <a:rPr lang="en-US" sz="1800" dirty="0">
                <a:latin typeface="Times New Roman"/>
                <a:cs typeface="Times New Roman"/>
              </a:rPr>
              <a:t>)</a:t>
            </a:r>
            <a:r>
              <a:rPr lang="en-US" sz="1800" i="1" dirty="0">
                <a:latin typeface="Times New Roman"/>
                <a:cs typeface="Times New Roman"/>
              </a:rPr>
              <a:t>=3hr</a:t>
            </a:r>
            <a:r>
              <a:rPr lang="en-US" sz="1800" dirty="0">
                <a:latin typeface="Times New Roman"/>
                <a:cs typeface="Times New Roman"/>
              </a:rPr>
              <a:t>] x</a:t>
            </a:r>
            <a:r>
              <a:rPr lang="en-US" sz="1800" i="1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(</a:t>
            </a:r>
            <a:r>
              <a:rPr lang="en-US" sz="1800" i="1" dirty="0">
                <a:latin typeface="Times New Roman"/>
                <a:cs typeface="Times New Roman"/>
              </a:rPr>
              <a:t>t-t</a:t>
            </a:r>
            <a:r>
              <a:rPr lang="en-US" sz="1800" i="1" baseline="-25000" dirty="0">
                <a:latin typeface="Times New Roman"/>
                <a:cs typeface="Times New Roman"/>
              </a:rPr>
              <a:t>a1</a:t>
            </a:r>
            <a:r>
              <a:rPr lang="en-US" sz="1800" dirty="0">
                <a:latin typeface="Times New Roman"/>
                <a:cs typeface="Times New Roman"/>
              </a:rPr>
              <a:t>)</a:t>
            </a:r>
          </a:p>
          <a:p>
            <a:pPr marL="0" indent="0">
              <a:buNone/>
            </a:pPr>
            <a:endParaRPr lang="en-US" sz="1800" dirty="0">
              <a:latin typeface="Times New Roman"/>
              <a:cs typeface="Times New Roman"/>
            </a:endParaRPr>
          </a:p>
          <a:p>
            <a:r>
              <a:rPr lang="en-US" sz="1800" b="1" dirty="0">
                <a:latin typeface="Times New Roman"/>
                <a:cs typeface="Times New Roman"/>
              </a:rPr>
              <a:t>Less accurate representation of diurnal and </a:t>
            </a:r>
          </a:p>
          <a:p>
            <a:pPr marL="0" indent="0">
              <a:buNone/>
            </a:pPr>
            <a:r>
              <a:rPr lang="en-US" sz="1800" b="1" dirty="0">
                <a:latin typeface="Times New Roman"/>
                <a:cs typeface="Times New Roman"/>
              </a:rPr>
              <a:t>    sub-diurnal variations </a:t>
            </a:r>
            <a:r>
              <a:rPr lang="en-US" sz="1800" dirty="0">
                <a:latin typeface="Times New Roman"/>
                <a:cs typeface="Times New Roman"/>
              </a:rPr>
              <a:t>with the 3-hrly GEOS-</a:t>
            </a:r>
            <a:r>
              <a:rPr lang="en-US" sz="1800" i="1" dirty="0" err="1">
                <a:latin typeface="Times New Roman"/>
                <a:cs typeface="Times New Roman"/>
              </a:rPr>
              <a:t>X</a:t>
            </a:r>
            <a:r>
              <a:rPr lang="en-US" sz="1800" i="1" baseline="-25000" dirty="0" err="1">
                <a:latin typeface="Times New Roman"/>
                <a:cs typeface="Times New Roman"/>
              </a:rPr>
              <a:t>a</a:t>
            </a:r>
            <a:r>
              <a:rPr lang="en-US" sz="1800" dirty="0">
                <a:latin typeface="Times New Roman"/>
                <a:cs typeface="Times New Roman"/>
              </a:rPr>
              <a:t> archives </a:t>
            </a:r>
          </a:p>
          <a:p>
            <a:pPr marL="0" indent="0">
              <a:buNone/>
            </a:pPr>
            <a:r>
              <a:rPr lang="en-US"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    </a:t>
            </a:r>
            <a:r>
              <a:rPr lang="en-US" sz="1800" dirty="0">
                <a:latin typeface="Times New Roman"/>
                <a:cs typeface="Times New Roman"/>
              </a:rPr>
              <a:t>=&gt;     </a:t>
            </a:r>
            <a:r>
              <a:rPr lang="en-US" sz="1800" dirty="0">
                <a:latin typeface="Symbol" pitchFamily="2" charset="2"/>
                <a:cs typeface="Times New Roman"/>
              </a:rPr>
              <a:t>t</a:t>
            </a:r>
            <a:r>
              <a:rPr lang="en-US" sz="1800" dirty="0">
                <a:latin typeface="Times New Roman"/>
                <a:cs typeface="Times New Roman"/>
              </a:rPr>
              <a:t>~50 </a:t>
            </a:r>
            <a:r>
              <a:rPr lang="en-US" sz="1800" dirty="0" err="1">
                <a:latin typeface="Times New Roman"/>
                <a:cs typeface="Times New Roman"/>
              </a:rPr>
              <a:t>hr</a:t>
            </a:r>
            <a:r>
              <a:rPr lang="en-US" sz="1800" dirty="0">
                <a:latin typeface="Times New Roman"/>
                <a:cs typeface="Times New Roman"/>
              </a:rPr>
              <a:t> not 6-hr as in MERRA-2</a:t>
            </a:r>
          </a:p>
          <a:p>
            <a:pPr marL="0" indent="0">
              <a:buNone/>
            </a:pPr>
            <a:r>
              <a:rPr lang="en-US" sz="1800" dirty="0">
                <a:latin typeface="Times New Roman"/>
                <a:cs typeface="Times New Roman"/>
              </a:rPr>
              <a:t> </a:t>
            </a:r>
          </a:p>
          <a:p>
            <a:r>
              <a:rPr lang="en-US" sz="1800" b="1" dirty="0">
                <a:latin typeface="Times New Roman"/>
                <a:cs typeface="Times New Roman"/>
              </a:rPr>
              <a:t>Mass conservation by fixers </a:t>
            </a:r>
            <a:r>
              <a:rPr lang="en-US" sz="1800" dirty="0">
                <a:latin typeface="Times New Roman"/>
                <a:cs typeface="Times New Roman"/>
              </a:rPr>
              <a:t>(P</a:t>
            </a:r>
            <a:r>
              <a:rPr lang="en-US" sz="1800" baseline="-25000" dirty="0">
                <a:latin typeface="Times New Roman"/>
                <a:cs typeface="Times New Roman"/>
              </a:rPr>
              <a:t>s</a:t>
            </a:r>
            <a:r>
              <a:rPr lang="en-US" sz="1800" dirty="0">
                <a:latin typeface="Times New Roman"/>
                <a:cs typeface="Times New Roman"/>
              </a:rPr>
              <a:t> and SD-winds):</a:t>
            </a:r>
          </a:p>
          <a:p>
            <a:pPr marL="0" indent="0">
              <a:buNone/>
            </a:pPr>
            <a:r>
              <a:rPr lang="en-US" sz="1800" dirty="0">
                <a:latin typeface="Times New Roman"/>
                <a:cs typeface="Times New Roman"/>
              </a:rPr>
              <a:t>     mass correction  </a:t>
            </a:r>
            <a:r>
              <a:rPr lang="en-US" sz="1800" dirty="0" err="1">
                <a:latin typeface="Symbol" pitchFamily="2" charset="2"/>
                <a:cs typeface="Times New Roman"/>
              </a:rPr>
              <a:t>d</a:t>
            </a:r>
            <a:r>
              <a:rPr lang="en-US" sz="1800" dirty="0" err="1">
                <a:latin typeface="Times New Roman"/>
                <a:cs typeface="Times New Roman"/>
              </a:rPr>
              <a:t>P</a:t>
            </a:r>
            <a:r>
              <a:rPr lang="en-US" sz="1800" baseline="-25000" dirty="0" err="1">
                <a:latin typeface="Times New Roman"/>
                <a:cs typeface="Times New Roman"/>
              </a:rPr>
              <a:t>s</a:t>
            </a:r>
            <a:r>
              <a:rPr lang="en-US" sz="1800" dirty="0">
                <a:latin typeface="Times New Roman"/>
                <a:cs typeface="Times New Roman"/>
              </a:rPr>
              <a:t> ~ 6-17 Pa in WX/SD</a:t>
            </a:r>
          </a:p>
          <a:p>
            <a:endParaRPr lang="en-US" sz="1800" dirty="0">
              <a:latin typeface="Times New Roman"/>
              <a:cs typeface="Times New Roman"/>
            </a:endParaRPr>
          </a:p>
          <a:p>
            <a:endParaRPr lang="en-US" sz="1800" dirty="0">
              <a:latin typeface="Times New Roman"/>
              <a:cs typeface="Times New Roman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224190" y="3114685"/>
          <a:ext cx="95251" cy="588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3" imgW="127000" imgH="203200" progId="Equation.DSMT4">
                  <p:embed/>
                </p:oleObj>
              </mc:Choice>
              <mc:Fallback>
                <p:oleObj name="Equation" r:id="rId3" imgW="127000" imgH="2032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24190" y="3114685"/>
                        <a:ext cx="95251" cy="5888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Eppt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769" y="2102436"/>
            <a:ext cx="2363830" cy="9849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sp>
        <p:nvSpPr>
          <p:cNvPr id="6" name="TextBox 5"/>
          <p:cNvSpPr txBox="1"/>
          <p:nvPr/>
        </p:nvSpPr>
        <p:spPr>
          <a:xfrm>
            <a:off x="407048" y="6227154"/>
            <a:ext cx="6014777" cy="3002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1" b="1" i="1" dirty="0">
                <a:latin typeface="Times New Roman"/>
                <a:cs typeface="Times New Roman"/>
              </a:rPr>
              <a:t>SD-algorithm is a nudging type scheme of the relaxation forecast  to analyses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1075B9-765F-6E4D-AEC5-9B46DBF4F2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7168" y="3237470"/>
            <a:ext cx="2929181" cy="34525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72B442-7694-2A48-B534-07CDBCF75D43}"/>
              </a:ext>
            </a:extLst>
          </p:cNvPr>
          <p:cNvSpPr txBox="1"/>
          <p:nvPr/>
        </p:nvSpPr>
        <p:spPr>
          <a:xfrm>
            <a:off x="5538651" y="4833257"/>
            <a:ext cx="124097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T-24 </a:t>
            </a:r>
            <a:r>
              <a:rPr lang="en-US" b="1" dirty="0" err="1"/>
              <a:t>hr</a:t>
            </a:r>
            <a:r>
              <a:rPr lang="en-US" b="1" dirty="0"/>
              <a:t>, K</a:t>
            </a:r>
          </a:p>
        </p:txBody>
      </p:sp>
    </p:spTree>
    <p:extLst>
      <p:ext uri="{BB962C8B-B14F-4D97-AF65-F5344CB8AC3E}">
        <p14:creationId xmlns:p14="http://schemas.microsoft.com/office/powerpoint/2010/main" val="3067638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223" y="326853"/>
            <a:ext cx="6335205" cy="447757"/>
          </a:xfrm>
          <a:solidFill>
            <a:srgbClr val="C6D9F1"/>
          </a:solidFill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000090"/>
                </a:solidFill>
                <a:latin typeface="Times New Roman"/>
                <a:cs typeface="Times New Roman"/>
              </a:rPr>
              <a:t>WACCM-X/GEOS selected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616" y="899813"/>
            <a:ext cx="6941321" cy="4637936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Times New Roman"/>
                <a:cs typeface="Times New Roman"/>
              </a:rPr>
              <a:t>SSW events and their effects on the ITM</a:t>
            </a:r>
          </a:p>
          <a:p>
            <a:endParaRPr lang="en-US" sz="1800" dirty="0">
              <a:latin typeface="Times New Roman"/>
              <a:cs typeface="Times New Roman"/>
            </a:endParaRPr>
          </a:p>
          <a:p>
            <a:endParaRPr lang="en-US" sz="1800" dirty="0">
              <a:latin typeface="Times New Roman"/>
              <a:cs typeface="Times New Roman"/>
            </a:endParaRPr>
          </a:p>
          <a:p>
            <a:endParaRPr lang="en-US" sz="1800" dirty="0">
              <a:latin typeface="Times New Roman"/>
              <a:cs typeface="Times New Roman"/>
            </a:endParaRPr>
          </a:p>
          <a:p>
            <a:endParaRPr lang="en-US" sz="18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1800" dirty="0">
              <a:latin typeface="Times New Roman"/>
              <a:cs typeface="Times New Roman"/>
            </a:endParaRPr>
          </a:p>
          <a:p>
            <a:endParaRPr lang="en-US" sz="1800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94" y="1254341"/>
            <a:ext cx="2802492" cy="2252366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294" y="1176634"/>
            <a:ext cx="2706869" cy="2541976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8" name="Picture 7" descr="Nasa_dw1_07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573" y="3718610"/>
            <a:ext cx="3124693" cy="271730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24" y="3561992"/>
            <a:ext cx="2846917" cy="25835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3656" y="6241151"/>
            <a:ext cx="284691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1" b="1" dirty="0">
                <a:latin typeface="Times New Roman"/>
                <a:cs typeface="Times New Roman"/>
              </a:rPr>
              <a:t>2013-01-16        Jan-aver/2013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4570" y="3963103"/>
            <a:ext cx="2418734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Tidal QBO in DW1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amplitudes, 95 km</a:t>
            </a:r>
          </a:p>
          <a:p>
            <a:r>
              <a:rPr lang="en-US" sz="1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(2007-2011) WACCMX/GEOS</a:t>
            </a:r>
          </a:p>
          <a:p>
            <a:r>
              <a:rPr lang="en-US" sz="1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7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Yudin et al., </a:t>
            </a:r>
            <a:r>
              <a:rPr lang="en-US" sz="1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2015) and SABER tides (</a:t>
            </a:r>
            <a:r>
              <a:rPr lang="en-US" sz="1275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Ortland</a:t>
            </a:r>
            <a:r>
              <a:rPr lang="en-US" sz="127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2017)</a:t>
            </a:r>
            <a:r>
              <a:rPr lang="en-US" sz="1275" dirty="0"/>
              <a:t>.</a:t>
            </a:r>
          </a:p>
          <a:p>
            <a:endParaRPr lang="en-US" sz="1275" dirty="0"/>
          </a:p>
          <a:p>
            <a:r>
              <a:rPr lang="en-US" sz="1600" dirty="0"/>
              <a:t>Westerly QBO amplifies Mar-Apr  DW1 amplitudes.</a:t>
            </a:r>
          </a:p>
        </p:txBody>
      </p:sp>
      <p:pic>
        <p:nvPicPr>
          <p:cNvPr id="13" name="Picture 12" descr="T2_msis2_wx.png">
            <a:extLst>
              <a:ext uri="{FF2B5EF4-FFF2-40B4-BE49-F238E27FC236}">
                <a16:creationId xmlns:a16="http://schemas.microsoft.com/office/drawing/2014/main" id="{3DE8A078-0F6D-5D4C-B9D9-49636C26DC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758" y="1019103"/>
            <a:ext cx="2706870" cy="270097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F87900-DEBA-7D44-8E9C-917E9B16AA4C}"/>
              </a:ext>
            </a:extLst>
          </p:cNvPr>
          <p:cNvCxnSpPr/>
          <p:nvPr/>
        </p:nvCxnSpPr>
        <p:spPr>
          <a:xfrm>
            <a:off x="6725266" y="1783414"/>
            <a:ext cx="21359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CFCE740-EBF5-714F-B5A6-38C72C593D72}"/>
              </a:ext>
            </a:extLst>
          </p:cNvPr>
          <p:cNvCxnSpPr/>
          <p:nvPr/>
        </p:nvCxnSpPr>
        <p:spPr>
          <a:xfrm>
            <a:off x="6725266" y="3137597"/>
            <a:ext cx="21359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546543B-7B73-0341-B77E-D06317205DEE}"/>
              </a:ext>
            </a:extLst>
          </p:cNvPr>
          <p:cNvSpPr txBox="1"/>
          <p:nvPr/>
        </p:nvSpPr>
        <p:spPr>
          <a:xfrm>
            <a:off x="6725266" y="1358537"/>
            <a:ext cx="890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MSIS2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0798D2-DAA1-9544-85CF-529FE23DC28D}"/>
              </a:ext>
            </a:extLst>
          </p:cNvPr>
          <p:cNvSpPr txBox="1"/>
          <p:nvPr/>
        </p:nvSpPr>
        <p:spPr>
          <a:xfrm>
            <a:off x="6725265" y="2588389"/>
            <a:ext cx="1068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WACCMX</a:t>
            </a:r>
          </a:p>
        </p:txBody>
      </p:sp>
    </p:spTree>
    <p:extLst>
      <p:ext uri="{BB962C8B-B14F-4D97-AF65-F5344CB8AC3E}">
        <p14:creationId xmlns:p14="http://schemas.microsoft.com/office/powerpoint/2010/main" val="1520191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50" y="329383"/>
            <a:ext cx="8661448" cy="63722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BA1173-3F6D-4941-8BA9-DDF83EE776A4}"/>
              </a:ext>
            </a:extLst>
          </p:cNvPr>
          <p:cNvSpPr txBox="1"/>
          <p:nvPr/>
        </p:nvSpPr>
        <p:spPr>
          <a:xfrm>
            <a:off x="1204623" y="2643735"/>
            <a:ext cx="729047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Symbol" pitchFamily="2" charset="2"/>
              </a:rPr>
              <a:t>t= 72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BA755D-13EE-9443-9245-0CFB18AB30C5}"/>
              </a:ext>
            </a:extLst>
          </p:cNvPr>
          <p:cNvSpPr txBox="1"/>
          <p:nvPr/>
        </p:nvSpPr>
        <p:spPr>
          <a:xfrm>
            <a:off x="926757" y="4657082"/>
            <a:ext cx="82790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Symbol" pitchFamily="2" charset="2"/>
              </a:rPr>
              <a:t>t= 72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C724CD-3CDA-AA47-948B-19AD4F1B6644}"/>
              </a:ext>
            </a:extLst>
          </p:cNvPr>
          <p:cNvSpPr txBox="1"/>
          <p:nvPr/>
        </p:nvSpPr>
        <p:spPr>
          <a:xfrm>
            <a:off x="2712307" y="2668851"/>
            <a:ext cx="729047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Symbol" pitchFamily="2" charset="2"/>
              </a:rPr>
              <a:t>t= 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2362E4-31C2-C544-AC81-2F37F8CEC25A}"/>
              </a:ext>
            </a:extLst>
          </p:cNvPr>
          <p:cNvSpPr txBox="1"/>
          <p:nvPr/>
        </p:nvSpPr>
        <p:spPr>
          <a:xfrm>
            <a:off x="4021965" y="2643735"/>
            <a:ext cx="550035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Symbol" pitchFamily="2" charset="2"/>
              </a:rPr>
              <a:t>t= 6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73520DB-B609-4540-BC5B-74402E461B11}"/>
              </a:ext>
            </a:extLst>
          </p:cNvPr>
          <p:cNvCxnSpPr>
            <a:cxnSpLocks/>
          </p:cNvCxnSpPr>
          <p:nvPr/>
        </p:nvCxnSpPr>
        <p:spPr>
          <a:xfrm>
            <a:off x="1632041" y="4145280"/>
            <a:ext cx="2664941" cy="0"/>
          </a:xfrm>
          <a:prstGeom prst="straightConnector1">
            <a:avLst/>
          </a:prstGeom>
          <a:ln w="50800"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BE1DA5-E93C-E946-9458-37A34BC791B6}"/>
              </a:ext>
            </a:extLst>
          </p:cNvPr>
          <p:cNvSpPr txBox="1"/>
          <p:nvPr/>
        </p:nvSpPr>
        <p:spPr>
          <a:xfrm>
            <a:off x="369879" y="5820074"/>
            <a:ext cx="420212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SW2 wind amplitudes  ~2 times weaker  </a:t>
            </a:r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02E0FEA5-A3F4-DB46-9D50-AC7ABF32D0D6}"/>
              </a:ext>
            </a:extLst>
          </p:cNvPr>
          <p:cNvSpPr/>
          <p:nvPr/>
        </p:nvSpPr>
        <p:spPr>
          <a:xfrm>
            <a:off x="6067966" y="2444756"/>
            <a:ext cx="74481" cy="9304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A2E3DE10-F240-DF49-8870-CFED6A3205C5}"/>
              </a:ext>
            </a:extLst>
          </p:cNvPr>
          <p:cNvSpPr/>
          <p:nvPr/>
        </p:nvSpPr>
        <p:spPr>
          <a:xfrm>
            <a:off x="6231300" y="2631028"/>
            <a:ext cx="74481" cy="9304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04E17A4E-0519-1049-AEEC-311076087C8A}"/>
              </a:ext>
            </a:extLst>
          </p:cNvPr>
          <p:cNvSpPr/>
          <p:nvPr/>
        </p:nvSpPr>
        <p:spPr>
          <a:xfrm>
            <a:off x="6422484" y="2703432"/>
            <a:ext cx="74481" cy="9304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E40EF064-36BC-2A4A-8E0C-0324C71FA20F}"/>
              </a:ext>
            </a:extLst>
          </p:cNvPr>
          <p:cNvSpPr/>
          <p:nvPr/>
        </p:nvSpPr>
        <p:spPr>
          <a:xfrm>
            <a:off x="6599143" y="2433466"/>
            <a:ext cx="74481" cy="9304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61417818-0DBF-2A4B-BF24-FE6EAFE5B944}"/>
              </a:ext>
            </a:extLst>
          </p:cNvPr>
          <p:cNvSpPr/>
          <p:nvPr/>
        </p:nvSpPr>
        <p:spPr>
          <a:xfrm>
            <a:off x="6749251" y="2323871"/>
            <a:ext cx="74481" cy="9304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C62F9264-17B9-8147-87D3-559EB9E00E25}"/>
              </a:ext>
            </a:extLst>
          </p:cNvPr>
          <p:cNvSpPr/>
          <p:nvPr/>
        </p:nvSpPr>
        <p:spPr>
          <a:xfrm>
            <a:off x="6075912" y="3646865"/>
            <a:ext cx="74481" cy="9304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9E0AE063-E0DF-F94E-BDCC-7923D07CBC91}"/>
              </a:ext>
            </a:extLst>
          </p:cNvPr>
          <p:cNvSpPr/>
          <p:nvPr/>
        </p:nvSpPr>
        <p:spPr>
          <a:xfrm>
            <a:off x="6231300" y="3469645"/>
            <a:ext cx="74481" cy="9304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C324F159-6417-194D-9E2E-7E2C3A0B8640}"/>
              </a:ext>
            </a:extLst>
          </p:cNvPr>
          <p:cNvSpPr/>
          <p:nvPr/>
        </p:nvSpPr>
        <p:spPr>
          <a:xfrm>
            <a:off x="6422396" y="3846403"/>
            <a:ext cx="74481" cy="9304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riangle 21">
            <a:extLst>
              <a:ext uri="{FF2B5EF4-FFF2-40B4-BE49-F238E27FC236}">
                <a16:creationId xmlns:a16="http://schemas.microsoft.com/office/drawing/2014/main" id="{F90F92A8-6CE3-5946-A295-A285CA986ECE}"/>
              </a:ext>
            </a:extLst>
          </p:cNvPr>
          <p:cNvSpPr/>
          <p:nvPr/>
        </p:nvSpPr>
        <p:spPr>
          <a:xfrm>
            <a:off x="6561903" y="3382478"/>
            <a:ext cx="74481" cy="9304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riangle 22">
            <a:extLst>
              <a:ext uri="{FF2B5EF4-FFF2-40B4-BE49-F238E27FC236}">
                <a16:creationId xmlns:a16="http://schemas.microsoft.com/office/drawing/2014/main" id="{6F06DB25-E989-2946-AAF3-4D2DBAD99749}"/>
              </a:ext>
            </a:extLst>
          </p:cNvPr>
          <p:cNvSpPr/>
          <p:nvPr/>
        </p:nvSpPr>
        <p:spPr>
          <a:xfrm>
            <a:off x="6747306" y="3600343"/>
            <a:ext cx="74481" cy="9304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riangle 23">
            <a:extLst>
              <a:ext uri="{FF2B5EF4-FFF2-40B4-BE49-F238E27FC236}">
                <a16:creationId xmlns:a16="http://schemas.microsoft.com/office/drawing/2014/main" id="{3F6C2C69-5F00-F34A-9A91-5E355CEC2A2F}"/>
              </a:ext>
            </a:extLst>
          </p:cNvPr>
          <p:cNvSpPr/>
          <p:nvPr/>
        </p:nvSpPr>
        <p:spPr>
          <a:xfrm>
            <a:off x="6784546" y="4576143"/>
            <a:ext cx="74481" cy="9304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A12D28E3-FB9D-5644-AC78-5DEB1C9F61E7}"/>
              </a:ext>
            </a:extLst>
          </p:cNvPr>
          <p:cNvSpPr/>
          <p:nvPr/>
        </p:nvSpPr>
        <p:spPr>
          <a:xfrm>
            <a:off x="6194605" y="4691646"/>
            <a:ext cx="74481" cy="9304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97361929-4310-3141-B92A-FE5D559AA771}"/>
              </a:ext>
            </a:extLst>
          </p:cNvPr>
          <p:cNvSpPr/>
          <p:nvPr/>
        </p:nvSpPr>
        <p:spPr>
          <a:xfrm>
            <a:off x="6385155" y="4795226"/>
            <a:ext cx="74481" cy="9304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FBE200CA-E8B3-B546-A10B-055B17D66BE8}"/>
              </a:ext>
            </a:extLst>
          </p:cNvPr>
          <p:cNvSpPr/>
          <p:nvPr/>
        </p:nvSpPr>
        <p:spPr>
          <a:xfrm>
            <a:off x="6602214" y="4596328"/>
            <a:ext cx="74481" cy="9304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75AB9A6F-E08F-7945-BC20-066195C7C233}"/>
              </a:ext>
            </a:extLst>
          </p:cNvPr>
          <p:cNvSpPr/>
          <p:nvPr/>
        </p:nvSpPr>
        <p:spPr>
          <a:xfrm>
            <a:off x="6030726" y="4529621"/>
            <a:ext cx="74481" cy="9304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iangle 28">
            <a:extLst>
              <a:ext uri="{FF2B5EF4-FFF2-40B4-BE49-F238E27FC236}">
                <a16:creationId xmlns:a16="http://schemas.microsoft.com/office/drawing/2014/main" id="{95A4B1FE-FD7D-8D4B-B637-D815E42FCF89}"/>
              </a:ext>
            </a:extLst>
          </p:cNvPr>
          <p:cNvSpPr/>
          <p:nvPr/>
        </p:nvSpPr>
        <p:spPr>
          <a:xfrm>
            <a:off x="6183126" y="4682021"/>
            <a:ext cx="74481" cy="9304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4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34" y="113625"/>
            <a:ext cx="8615410" cy="742856"/>
          </a:xfrm>
          <a:solidFill>
            <a:srgbClr val="C6D9F1"/>
          </a:solidFill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0090"/>
                </a:solidFill>
                <a:latin typeface="Times New Roman"/>
                <a:cs typeface="Times New Roman"/>
              </a:rPr>
              <a:t>GMAO Incremental Analysis Update (IAU) algorithms </a:t>
            </a:r>
            <a:br>
              <a:rPr lang="en-US" sz="2400" b="1" dirty="0">
                <a:solidFill>
                  <a:srgbClr val="000090"/>
                </a:solidFill>
                <a:latin typeface="Times New Roman"/>
                <a:cs typeface="Times New Roman"/>
              </a:rPr>
            </a:br>
            <a:r>
              <a:rPr lang="en-US" sz="2400" b="1" dirty="0">
                <a:solidFill>
                  <a:srgbClr val="000090"/>
                </a:solidFill>
                <a:latin typeface="Times New Roman"/>
                <a:cs typeface="Times New Roman"/>
              </a:rPr>
              <a:t>in DA (a)   and   REPLAY (b)  runs in GEOS-AGCM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6355" y="4193227"/>
            <a:ext cx="8851289" cy="26713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b="1" dirty="0">
                <a:solidFill>
                  <a:srgbClr val="FF6600"/>
                </a:solidFill>
                <a:latin typeface="Times New Roman"/>
                <a:cs typeface="Times New Roman"/>
              </a:rPr>
              <a:t>Incremental Analysis Update (IAU) of GEOS </a:t>
            </a:r>
            <a:r>
              <a:rPr lang="en-US" sz="2000" dirty="0">
                <a:latin typeface="Times New Roman"/>
                <a:cs typeface="Times New Roman"/>
              </a:rPr>
              <a:t>(</a:t>
            </a:r>
            <a:r>
              <a:rPr lang="en-US" sz="2000" i="1" dirty="0" err="1">
                <a:latin typeface="Times New Roman"/>
                <a:cs typeface="Times New Roman"/>
              </a:rPr>
              <a:t>Takacs</a:t>
            </a:r>
            <a:r>
              <a:rPr lang="en-US" sz="2000" i="1" dirty="0">
                <a:latin typeface="Times New Roman"/>
                <a:cs typeface="Times New Roman"/>
              </a:rPr>
              <a:t> et al.,</a:t>
            </a:r>
            <a:r>
              <a:rPr lang="en-US" sz="2000" dirty="0">
                <a:latin typeface="Times New Roman"/>
                <a:cs typeface="Times New Roman"/>
              </a:rPr>
              <a:t> 2018) in: </a:t>
            </a:r>
          </a:p>
          <a:p>
            <a:pPr marL="0" indent="0">
              <a:buNone/>
            </a:pPr>
            <a:r>
              <a:rPr lang="en-US" sz="2000" dirty="0">
                <a:latin typeface="Times New Roman"/>
                <a:cs typeface="Times New Roman"/>
              </a:rPr>
              <a:t>        </a:t>
            </a:r>
            <a:r>
              <a:rPr lang="en-US" sz="2000" i="1" dirty="0">
                <a:latin typeface="Times New Roman"/>
                <a:cs typeface="Times New Roman"/>
              </a:rPr>
              <a:t>(a) a fully cycled 3DVar DAS, such as MERRA-2, and 4DEnVar in GEOS-FP.  </a:t>
            </a:r>
          </a:p>
          <a:p>
            <a:pPr marL="0" indent="0">
              <a:buNone/>
            </a:pPr>
            <a:r>
              <a:rPr lang="en-US" sz="2000" dirty="0">
                <a:latin typeface="Times New Roman"/>
                <a:cs typeface="Times New Roman"/>
              </a:rPr>
              <a:t>        </a:t>
            </a:r>
            <a:r>
              <a:rPr lang="en-US" sz="2000" i="1" dirty="0">
                <a:latin typeface="Times New Roman"/>
                <a:cs typeface="Times New Roman"/>
              </a:rPr>
              <a:t>(b) a REPLAY to force GEOS-AGCM to track preexisting MERRA-2 analyses </a:t>
            </a:r>
          </a:p>
          <a:p>
            <a:pPr marL="0" indent="0">
              <a:buNone/>
            </a:pPr>
            <a:r>
              <a:rPr lang="en-US" sz="2000" dirty="0">
                <a:latin typeface="Times New Roman"/>
                <a:cs typeface="Times New Roman"/>
              </a:rPr>
              <a:t>In “REPLAY” (b) gridded </a:t>
            </a:r>
            <a:r>
              <a:rPr lang="en-US" sz="2000" b="1" dirty="0">
                <a:latin typeface="Times New Roman"/>
                <a:cs typeface="Times New Roman"/>
              </a:rPr>
              <a:t>GEOS analyses </a:t>
            </a:r>
            <a:r>
              <a:rPr lang="en-US" sz="2000" b="1" dirty="0" err="1">
                <a:latin typeface="Times New Roman"/>
                <a:cs typeface="Times New Roman"/>
              </a:rPr>
              <a:t>X</a:t>
            </a:r>
            <a:r>
              <a:rPr lang="en-US" sz="2000" b="1" baseline="-25000" dirty="0" err="1">
                <a:latin typeface="Times New Roman"/>
                <a:cs typeface="Times New Roman"/>
              </a:rPr>
              <a:t>a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b="1" dirty="0">
                <a:latin typeface="Times New Roman"/>
                <a:cs typeface="Times New Roman"/>
              </a:rPr>
              <a:t>replace the Observations </a:t>
            </a:r>
            <a:r>
              <a:rPr lang="en-US" sz="2000" dirty="0">
                <a:latin typeface="Times New Roman"/>
                <a:cs typeface="Times New Roman"/>
              </a:rPr>
              <a:t>(a),</a:t>
            </a:r>
          </a:p>
          <a:p>
            <a:pPr marL="0" indent="0">
              <a:buNone/>
            </a:pPr>
            <a:r>
              <a:rPr lang="en-US" sz="2000" b="1" i="1" dirty="0">
                <a:solidFill>
                  <a:srgbClr val="00B050"/>
                </a:solidFill>
                <a:latin typeface="Times New Roman"/>
                <a:cs typeface="Times New Roman"/>
              </a:rPr>
              <a:t>the time-invariant Analysis Tendency (AT) forcing is applied at </a:t>
            </a:r>
            <a:r>
              <a:rPr lang="en-US" sz="2000" b="1" dirty="0">
                <a:solidFill>
                  <a:srgbClr val="00B050"/>
                </a:solidFill>
                <a:latin typeface="Times New Roman"/>
                <a:cs typeface="Times New Roman"/>
              </a:rPr>
              <a:t>the corrector step;</a:t>
            </a:r>
            <a:r>
              <a:rPr lang="en-US" sz="200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the 3-hr “rewind” after </a:t>
            </a:r>
            <a:r>
              <a:rPr lang="en-US" sz="2000" b="1" dirty="0">
                <a:solidFill>
                  <a:srgbClr val="FF6600"/>
                </a:solidFill>
                <a:latin typeface="Times New Roman"/>
                <a:cs typeface="Times New Roman"/>
              </a:rPr>
              <a:t>the 3-hr predictor-forecast </a:t>
            </a:r>
            <a:r>
              <a:rPr lang="en-US" sz="2000" dirty="0">
                <a:latin typeface="Times New Roman"/>
                <a:cs typeface="Times New Roman"/>
              </a:rPr>
              <a:t>is used.</a:t>
            </a:r>
          </a:p>
          <a:p>
            <a:pPr marL="0" indent="0">
              <a:buNone/>
            </a:pPr>
            <a:r>
              <a:rPr lang="en-US" sz="1400" dirty="0">
                <a:latin typeface="Times New Roman"/>
                <a:cs typeface="Times New Roman"/>
              </a:rPr>
              <a:t>The time-invariant AT likely degrade less  diurnal cycles comparing to the nudging SD-schemes with the linear interpolation in time between two </a:t>
            </a:r>
            <a:r>
              <a:rPr lang="en-US" sz="1400" b="1" dirty="0" err="1">
                <a:latin typeface="Times New Roman"/>
                <a:cs typeface="Times New Roman"/>
              </a:rPr>
              <a:t>X</a:t>
            </a:r>
            <a:r>
              <a:rPr lang="en-US" sz="1400" baseline="-25000" dirty="0" err="1">
                <a:latin typeface="Times New Roman"/>
                <a:cs typeface="Times New Roman"/>
              </a:rPr>
              <a:t>a</a:t>
            </a:r>
            <a:r>
              <a:rPr lang="en-US" sz="1400" baseline="-25000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analyses.</a:t>
            </a:r>
          </a:p>
          <a:p>
            <a:endParaRPr lang="en-US" sz="2000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8000"/>
                    </a14:imgEffect>
                    <a14:imgEffect>
                      <a14:brightnessContrast contrast="8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81" y="860237"/>
            <a:ext cx="6215518" cy="318056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398154" y="968004"/>
            <a:ext cx="25859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REPLAY: the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subgrid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-scale processes are recalculated online and consistent with the resolution and the large-scale analyses and physics</a:t>
            </a:r>
          </a:p>
        </p:txBody>
      </p:sp>
      <p:sp>
        <p:nvSpPr>
          <p:cNvPr id="9" name="Left-Right Arrow 8"/>
          <p:cNvSpPr/>
          <p:nvPr/>
        </p:nvSpPr>
        <p:spPr>
          <a:xfrm rot="299693">
            <a:off x="2786187" y="2458830"/>
            <a:ext cx="2344326" cy="223528"/>
          </a:xfrm>
          <a:prstGeom prst="leftRightArrow">
            <a:avLst/>
          </a:prstGeom>
          <a:scene3d>
            <a:camera prst="perspectiveFront">
              <a:rot lat="3000000" lon="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6404" y="2357197"/>
            <a:ext cx="2749490" cy="140038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 = (</a:t>
            </a:r>
            <a:r>
              <a:rPr kumimoji="0" 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  <a:r>
              <a:rPr kumimoji="0" lang="en-US" sz="17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</a:t>
            </a:r>
            <a:r>
              <a:rPr kumimoji="0" 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  <a:r>
              <a:rPr kumimoji="0" lang="en-US" sz="17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)/6hr: Corrector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3-hr Predictor to the center of analysis window, 00z.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Rewind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 AT-Corrector: 21z-&gt;3z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6B1441-4316-3A4D-BFE0-459C60B306B3}"/>
              </a:ext>
            </a:extLst>
          </p:cNvPr>
          <p:cNvSpPr txBox="1"/>
          <p:nvPr/>
        </p:nvSpPr>
        <p:spPr>
          <a:xfrm>
            <a:off x="395760" y="1518238"/>
            <a:ext cx="1229322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AT-Corrector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280604-E253-C44B-A86F-1FA8CECA66C1}"/>
              </a:ext>
            </a:extLst>
          </p:cNvPr>
          <p:cNvSpPr txBox="1"/>
          <p:nvPr/>
        </p:nvSpPr>
        <p:spPr>
          <a:xfrm>
            <a:off x="1678387" y="1456683"/>
            <a:ext cx="819007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3h-Predict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EA1898-094B-B943-9BD2-4993F4C2E0F4}"/>
              </a:ext>
            </a:extLst>
          </p:cNvPr>
          <p:cNvSpPr txBox="1"/>
          <p:nvPr/>
        </p:nvSpPr>
        <p:spPr>
          <a:xfrm>
            <a:off x="1553636" y="3853700"/>
            <a:ext cx="1229322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AT-Corrector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3677C3-B6DF-0F4A-A551-B374A9C5C8DD}"/>
              </a:ext>
            </a:extLst>
          </p:cNvPr>
          <p:cNvSpPr txBox="1"/>
          <p:nvPr/>
        </p:nvSpPr>
        <p:spPr>
          <a:xfrm>
            <a:off x="3483237" y="1549590"/>
            <a:ext cx="1229322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AT-Corrector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5087D0-7578-F64A-A456-BB1B55D847A1}"/>
              </a:ext>
            </a:extLst>
          </p:cNvPr>
          <p:cNvSpPr txBox="1"/>
          <p:nvPr/>
        </p:nvSpPr>
        <p:spPr>
          <a:xfrm>
            <a:off x="4762365" y="1496193"/>
            <a:ext cx="819007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3h-Predict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33BADB-8EF8-8545-9F4B-7221DF680136}"/>
              </a:ext>
            </a:extLst>
          </p:cNvPr>
          <p:cNvSpPr txBox="1"/>
          <p:nvPr/>
        </p:nvSpPr>
        <p:spPr>
          <a:xfrm>
            <a:off x="914400" y="1097280"/>
            <a:ext cx="2119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A18                          A00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D9FD60-EE25-AE40-93B1-DF9E21FC8A0E}"/>
              </a:ext>
            </a:extLst>
          </p:cNvPr>
          <p:cNvSpPr txBox="1"/>
          <p:nvPr/>
        </p:nvSpPr>
        <p:spPr>
          <a:xfrm>
            <a:off x="3991090" y="1161176"/>
            <a:ext cx="2119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A18                          A00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C5C02E-A8D7-1A4E-B25D-A37B5A937BA8}"/>
              </a:ext>
            </a:extLst>
          </p:cNvPr>
          <p:cNvSpPr txBox="1"/>
          <p:nvPr/>
        </p:nvSpPr>
        <p:spPr>
          <a:xfrm>
            <a:off x="107706" y="2725770"/>
            <a:ext cx="160041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3DVar-IAU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MERRA-2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5FAF07-B3A8-8E40-B2CA-49487929F813}"/>
              </a:ext>
            </a:extLst>
          </p:cNvPr>
          <p:cNvSpPr txBox="1"/>
          <p:nvPr/>
        </p:nvSpPr>
        <p:spPr>
          <a:xfrm>
            <a:off x="3190882" y="2711930"/>
            <a:ext cx="160041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REPLAY-IAU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GEOS</a:t>
            </a:r>
          </a:p>
        </p:txBody>
      </p:sp>
    </p:spTree>
    <p:extLst>
      <p:ext uri="{BB962C8B-B14F-4D97-AF65-F5344CB8AC3E}">
        <p14:creationId xmlns:p14="http://schemas.microsoft.com/office/powerpoint/2010/main" val="3336543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5FA0D-EE67-6D45-A748-8AB140F9F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550884"/>
            <a:ext cx="8305800" cy="50992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GMAO IAU in the hybrid 4D-EnVar (Takacs et al, 2018)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61C671-7749-C245-8CF7-5E65FCB9C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463" y="1506140"/>
            <a:ext cx="5024437" cy="38501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01E929-F573-2F4C-B2DB-D305B6BE25DA}"/>
              </a:ext>
            </a:extLst>
          </p:cNvPr>
          <p:cNvSpPr txBox="1"/>
          <p:nvPr/>
        </p:nvSpPr>
        <p:spPr>
          <a:xfrm>
            <a:off x="232899" y="3977259"/>
            <a:ext cx="3910475" cy="1547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current GEOS-FP system uses an hourly (2-hr) implementation of IAU in the 4DEnVar approach:</a:t>
            </a:r>
          </a:p>
          <a:p>
            <a:r>
              <a:rPr lang="en-US" sz="13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tendency is created from each analysis within</a:t>
            </a:r>
          </a:p>
          <a:p>
            <a:r>
              <a:rPr lang="en-US" sz="13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assimilation time window by subtracting the analysis from the model state at a given time and keeping the corresponding “analysis” tendency fixed over a certain time interval, typically 1 hr.</a:t>
            </a:r>
            <a:endParaRPr lang="en-US" sz="1351" dirty="0">
              <a:latin typeface="Times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1B333A-4BF5-844B-9F79-92F764BFCCFB}"/>
              </a:ext>
            </a:extLst>
          </p:cNvPr>
          <p:cNvSpPr txBox="1"/>
          <p:nvPr/>
        </p:nvSpPr>
        <p:spPr>
          <a:xfrm>
            <a:off x="3700463" y="3013503"/>
            <a:ext cx="201167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1" b="1" dirty="0"/>
              <a:t>6-hour Corrector by AT(</a:t>
            </a:r>
            <a:r>
              <a:rPr lang="en-US" sz="1351" b="1" dirty="0" err="1"/>
              <a:t>i</a:t>
            </a:r>
            <a:r>
              <a:rPr lang="en-US" sz="1351" b="1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70534F-3681-2848-9139-8B3AA3DEDD04}"/>
              </a:ext>
            </a:extLst>
          </p:cNvPr>
          <p:cNvSpPr txBox="1"/>
          <p:nvPr/>
        </p:nvSpPr>
        <p:spPr>
          <a:xfrm>
            <a:off x="232899" y="1211533"/>
            <a:ext cx="3324689" cy="24468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75" b="1" dirty="0">
                <a:solidFill>
                  <a:srgbClr val="008000"/>
                </a:solidFill>
              </a:rPr>
              <a:t>3D-IAU AT = (</a:t>
            </a:r>
            <a:r>
              <a:rPr lang="en-US" sz="1275" b="1" dirty="0" err="1">
                <a:solidFill>
                  <a:srgbClr val="008000"/>
                </a:solidFill>
              </a:rPr>
              <a:t>X</a:t>
            </a:r>
            <a:r>
              <a:rPr lang="en-US" sz="1275" b="1" baseline="-25000" dirty="0" err="1">
                <a:solidFill>
                  <a:srgbClr val="008000"/>
                </a:solidFill>
              </a:rPr>
              <a:t>a</a:t>
            </a:r>
            <a:r>
              <a:rPr lang="en-US" sz="1275" b="1" dirty="0">
                <a:solidFill>
                  <a:srgbClr val="008000"/>
                </a:solidFill>
              </a:rPr>
              <a:t> – </a:t>
            </a:r>
            <a:r>
              <a:rPr lang="en-US" sz="1275" b="1" dirty="0" err="1">
                <a:solidFill>
                  <a:srgbClr val="008000"/>
                </a:solidFill>
              </a:rPr>
              <a:t>X</a:t>
            </a:r>
            <a:r>
              <a:rPr lang="en-US" sz="1275" b="1" baseline="-25000" dirty="0" err="1">
                <a:solidFill>
                  <a:srgbClr val="008000"/>
                </a:solidFill>
              </a:rPr>
              <a:t>b</a:t>
            </a:r>
            <a:r>
              <a:rPr lang="en-US" sz="1275" b="1" dirty="0">
                <a:solidFill>
                  <a:srgbClr val="008000"/>
                </a:solidFill>
              </a:rPr>
              <a:t>)/6hr =const: Corrector</a:t>
            </a:r>
          </a:p>
          <a:p>
            <a:r>
              <a:rPr lang="en-US" sz="1275" b="1" dirty="0">
                <a:solidFill>
                  <a:srgbClr val="FF0000"/>
                </a:solidFill>
              </a:rPr>
              <a:t>3-hr Predictor to the center of analysis 00z.</a:t>
            </a:r>
          </a:p>
          <a:p>
            <a:r>
              <a:rPr lang="en-US" sz="1275" b="1" dirty="0">
                <a:solidFill>
                  <a:srgbClr val="0070C0"/>
                </a:solidFill>
              </a:rPr>
              <a:t>Rewind</a:t>
            </a:r>
          </a:p>
          <a:p>
            <a:r>
              <a:rPr lang="en-US" sz="1275" b="1" dirty="0">
                <a:solidFill>
                  <a:srgbClr val="008000"/>
                </a:solidFill>
              </a:rPr>
              <a:t>Next AT-Corrector: 21z-&gt;03z</a:t>
            </a:r>
          </a:p>
          <a:p>
            <a:endParaRPr lang="en-US" sz="1275" b="1" dirty="0">
              <a:solidFill>
                <a:srgbClr val="008000"/>
              </a:solidFill>
            </a:endParaRPr>
          </a:p>
          <a:p>
            <a:r>
              <a:rPr lang="en-US" sz="1275" b="1" dirty="0">
                <a:solidFill>
                  <a:srgbClr val="008000"/>
                </a:solidFill>
              </a:rPr>
              <a:t>4D-IAU rapid [AT(</a:t>
            </a:r>
            <a:r>
              <a:rPr lang="en-US" sz="1275" b="1" dirty="0" err="1">
                <a:solidFill>
                  <a:srgbClr val="008000"/>
                </a:solidFill>
              </a:rPr>
              <a:t>i</a:t>
            </a:r>
            <a:r>
              <a:rPr lang="en-US" sz="1275" b="1" dirty="0">
                <a:solidFill>
                  <a:srgbClr val="008000"/>
                </a:solidFill>
              </a:rPr>
              <a:t>=1,6)]/1hr</a:t>
            </a:r>
          </a:p>
          <a:p>
            <a:r>
              <a:rPr lang="en-US" sz="1275" b="1" dirty="0">
                <a:solidFill>
                  <a:srgbClr val="0070C0"/>
                </a:solidFill>
              </a:rPr>
              <a:t>Rewind</a:t>
            </a:r>
          </a:p>
          <a:p>
            <a:r>
              <a:rPr lang="en-US" sz="1275" b="1" dirty="0">
                <a:solidFill>
                  <a:srgbClr val="008000"/>
                </a:solidFill>
              </a:rPr>
              <a:t>Next AT-Corrector: 21z-&gt;03z with [AT(</a:t>
            </a:r>
            <a:r>
              <a:rPr lang="en-US" sz="1275" b="1" dirty="0" err="1">
                <a:solidFill>
                  <a:srgbClr val="008000"/>
                </a:solidFill>
              </a:rPr>
              <a:t>i</a:t>
            </a:r>
            <a:r>
              <a:rPr lang="en-US" sz="1275" b="1" dirty="0">
                <a:solidFill>
                  <a:srgbClr val="008000"/>
                </a:solidFill>
              </a:rPr>
              <a:t>)]</a:t>
            </a:r>
          </a:p>
          <a:p>
            <a:endParaRPr lang="en-US" sz="1275" b="1" dirty="0">
              <a:solidFill>
                <a:srgbClr val="008000"/>
              </a:solidFill>
            </a:endParaRPr>
          </a:p>
          <a:p>
            <a:r>
              <a:rPr lang="en-US" sz="1275" b="1" dirty="0">
                <a:solidFill>
                  <a:srgbClr val="008000"/>
                </a:solidFill>
              </a:rPr>
              <a:t>IAU differs from SD-WACCM by acknowledging the temporal resolution of DA</a:t>
            </a:r>
          </a:p>
          <a:p>
            <a:r>
              <a:rPr lang="en-US" sz="1275" b="1" dirty="0">
                <a:solidFill>
                  <a:srgbClr val="008000"/>
                </a:solidFill>
              </a:rPr>
              <a:t>AT(t) = const between 2-analyses</a:t>
            </a:r>
          </a:p>
        </p:txBody>
      </p:sp>
    </p:spTree>
    <p:extLst>
      <p:ext uri="{BB962C8B-B14F-4D97-AF65-F5344CB8AC3E}">
        <p14:creationId xmlns:p14="http://schemas.microsoft.com/office/powerpoint/2010/main" val="2062114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417" y="314106"/>
            <a:ext cx="8082644" cy="91571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400" b="1" dirty="0">
                <a:latin typeface="Times New Roman"/>
                <a:cs typeface="Times New Roman"/>
              </a:rPr>
              <a:t>GEOS in WAM/GSM: WAM-SM, as </a:t>
            </a:r>
            <a:br>
              <a:rPr lang="en-US" sz="2400" b="1" dirty="0">
                <a:latin typeface="Times New Roman"/>
                <a:cs typeface="Times New Roman"/>
              </a:rPr>
            </a:br>
            <a:r>
              <a:rPr lang="en-US" sz="2400" b="1" dirty="0">
                <a:latin typeface="Times New Roman"/>
                <a:cs typeface="Times New Roman"/>
              </a:rPr>
              <a:t>Specified Meteorology – Simplified Replay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03" y="1410789"/>
            <a:ext cx="2860304" cy="5251267"/>
          </a:xfrm>
        </p:spPr>
        <p:txBody>
          <a:bodyPr>
            <a:no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step: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-remap + vertical  remap to WAM-150L. </a:t>
            </a:r>
          </a:p>
          <a:p>
            <a:pPr marL="0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WAM-SM for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(mass) and 3D fields(U,V, T, Q) with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constant AT forcing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analyses,</a:t>
            </a:r>
            <a:r>
              <a:rPr lang="en-US" sz="1400" dirty="0"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latin typeface="Symbol" pitchFamily="2" charset="2"/>
                <a:cs typeface="Times New Roman" panose="02020603050405020304" pitchFamily="18" charset="0"/>
              </a:rPr>
              <a:t>t~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 hr.</a:t>
            </a:r>
          </a:p>
          <a:p>
            <a:pPr marL="0" indent="0">
              <a:buNone/>
            </a:pPr>
            <a:endParaRPr lang="en-US" sz="1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preserve the 24-hr and sub-diurnal (12/8-hr) variations in WAM with the 3-hr GEOS archives =&gt;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“weaker” relaxation (3-4 days, not 6-hr as IAU)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 is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simplified IAU for “non-parent to GEOS” model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the “predictor” step (no 3-hr “rewind”, as in the REPLAY.</a:t>
            </a:r>
          </a:p>
          <a:p>
            <a:endParaRPr lang="en-US" sz="1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Multi-year tidal variability, driven by QBO in 24-hr tidal winds and T-re</a:t>
            </a:r>
          </a:p>
          <a:p>
            <a:pPr marL="0" indent="0">
              <a:buNone/>
            </a:pPr>
            <a:endParaRPr lang="en-US" sz="1125" dirty="0">
              <a:latin typeface="Times New Roman"/>
              <a:cs typeface="Times New Roman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224190" y="3114685"/>
          <a:ext cx="95251" cy="588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4" imgW="127000" imgH="203200" progId="Equation.DSMT4">
                  <p:embed/>
                </p:oleObj>
              </mc:Choice>
              <mc:Fallback>
                <p:oleObj name="Equation" r:id="rId4" imgW="127000" imgH="2032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24190" y="3114685"/>
                        <a:ext cx="95251" cy="5888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416" y="1592453"/>
            <a:ext cx="3040796" cy="2717729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EAC2B4-049F-8347-9F9D-1B53DE8572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79" y="1592453"/>
            <a:ext cx="2860304" cy="27506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0D1398-80A5-984B-897B-47595F30B62C}"/>
              </a:ext>
            </a:extLst>
          </p:cNvPr>
          <p:cNvSpPr txBox="1"/>
          <p:nvPr/>
        </p:nvSpPr>
        <p:spPr>
          <a:xfrm>
            <a:off x="2835832" y="2141171"/>
            <a:ext cx="1237695" cy="252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75"/>
            <a:r>
              <a:rPr lang="en-US" sz="1051" b="1" dirty="0">
                <a:solidFill>
                  <a:prstClr val="black"/>
                </a:solidFill>
                <a:latin typeface="Calibri"/>
              </a:rPr>
              <a:t>WAM-SM, V-24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C46261-DF15-3947-854B-1F7FA39E1821}"/>
              </a:ext>
            </a:extLst>
          </p:cNvPr>
          <p:cNvSpPr txBox="1"/>
          <p:nvPr/>
        </p:nvSpPr>
        <p:spPr>
          <a:xfrm>
            <a:off x="4210721" y="2093934"/>
            <a:ext cx="1237695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75"/>
            <a:r>
              <a:rPr lang="en-US" sz="135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051" b="1" dirty="0">
                <a:solidFill>
                  <a:prstClr val="black"/>
                </a:solidFill>
                <a:latin typeface="Calibri"/>
              </a:rPr>
              <a:t>TIDI/TIMED, V-24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7FEDA4-FD9E-5244-BFEA-65F7C7FBD9C6}"/>
              </a:ext>
            </a:extLst>
          </p:cNvPr>
          <p:cNvSpPr txBox="1"/>
          <p:nvPr/>
        </p:nvSpPr>
        <p:spPr>
          <a:xfrm>
            <a:off x="5448421" y="2140112"/>
            <a:ext cx="971993" cy="41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75"/>
            <a:r>
              <a:rPr lang="en-US" sz="1051" b="1" dirty="0">
                <a:solidFill>
                  <a:prstClr val="black"/>
                </a:solidFill>
                <a:latin typeface="Calibri"/>
              </a:rPr>
              <a:t>WAM-SM, T-24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C40293-B54F-5647-BDC6-0D3C07B96042}"/>
              </a:ext>
            </a:extLst>
          </p:cNvPr>
          <p:cNvSpPr txBox="1"/>
          <p:nvPr/>
        </p:nvSpPr>
        <p:spPr>
          <a:xfrm>
            <a:off x="6801220" y="2093939"/>
            <a:ext cx="14528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75"/>
            <a:r>
              <a:rPr lang="en-US" sz="1351" dirty="0">
                <a:solidFill>
                  <a:prstClr val="black"/>
                </a:solidFill>
                <a:latin typeface="Calibri"/>
              </a:rPr>
              <a:t>  </a:t>
            </a:r>
            <a:r>
              <a:rPr lang="en-US" sz="1051" b="1" dirty="0">
                <a:solidFill>
                  <a:prstClr val="black"/>
                </a:solidFill>
                <a:latin typeface="Calibri"/>
              </a:rPr>
              <a:t>SABER/TIMED, T-24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07CBC5-ACC3-9445-AFBE-A865CB129A9A}"/>
              </a:ext>
            </a:extLst>
          </p:cNvPr>
          <p:cNvSpPr txBox="1"/>
          <p:nvPr/>
        </p:nvSpPr>
        <p:spPr>
          <a:xfrm>
            <a:off x="8209202" y="1670203"/>
            <a:ext cx="830295" cy="2586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2009</a:t>
            </a:r>
          </a:p>
          <a:p>
            <a:r>
              <a:rPr lang="en-US" sz="135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QBO-W</a:t>
            </a:r>
          </a:p>
          <a:p>
            <a:endParaRPr lang="en-US" sz="135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35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35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2010</a:t>
            </a:r>
          </a:p>
          <a:p>
            <a:r>
              <a:rPr lang="en-US" sz="135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QBO-E</a:t>
            </a:r>
          </a:p>
          <a:p>
            <a:endParaRPr lang="en-US" sz="135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35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2011</a:t>
            </a:r>
          </a:p>
          <a:p>
            <a:r>
              <a:rPr lang="en-US" sz="135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QBO-W</a:t>
            </a:r>
          </a:p>
          <a:p>
            <a:endParaRPr lang="en-US" sz="135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35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2012</a:t>
            </a:r>
          </a:p>
          <a:p>
            <a:r>
              <a:rPr lang="en-US" sz="135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QBO-E</a:t>
            </a:r>
          </a:p>
        </p:txBody>
      </p:sp>
      <p:pic>
        <p:nvPicPr>
          <p:cNvPr id="18" name="Picture 17" descr="Ced17_vqbo_marwam12.png">
            <a:extLst>
              <a:ext uri="{FF2B5EF4-FFF2-40B4-BE49-F238E27FC236}">
                <a16:creationId xmlns:a16="http://schemas.microsoft.com/office/drawing/2014/main" id="{1AEFF855-B684-8645-A1EB-DEDDBA29A9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815" y="4524737"/>
            <a:ext cx="2996515" cy="213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52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2C942-D5DE-AF46-8BC4-BAAB2A64F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215" y="317421"/>
            <a:ext cx="5074840" cy="679801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WACCMX-SD vs WAM-SM &amp; URAP </a:t>
            </a:r>
            <a:b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45</a:t>
            </a:r>
            <a:r>
              <a:rPr lang="en-US" sz="20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S, annual cycles of zonal winds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DEF827-C5B1-1D4E-A9EF-2296CC53C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064" y="3618411"/>
            <a:ext cx="2826721" cy="31756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0E3FEC-EA99-1345-9CE3-B5D6B1453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781" y="1269228"/>
            <a:ext cx="3373219" cy="2483197"/>
          </a:xfrm>
          <a:prstGeom prst="rect">
            <a:avLst/>
          </a:prstGeom>
        </p:spPr>
      </p:pic>
      <p:pic>
        <p:nvPicPr>
          <p:cNvPr id="10" name="Picture 9" descr="Ced17_wx2009_45S.png">
            <a:extLst>
              <a:ext uri="{FF2B5EF4-FFF2-40B4-BE49-F238E27FC236}">
                <a16:creationId xmlns:a16="http://schemas.microsoft.com/office/drawing/2014/main" id="{8B6484E8-8021-D24D-A159-66C1A3A5B4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106" y="1242115"/>
            <a:ext cx="3571675" cy="2701151"/>
          </a:xfrm>
          <a:prstGeom prst="rect">
            <a:avLst/>
          </a:prstGeom>
        </p:spPr>
      </p:pic>
      <p:pic>
        <p:nvPicPr>
          <p:cNvPr id="11" name="Picture 10" descr="UZMF_2009_45S.png">
            <a:extLst>
              <a:ext uri="{FF2B5EF4-FFF2-40B4-BE49-F238E27FC236}">
                <a16:creationId xmlns:a16="http://schemas.microsoft.com/office/drawing/2014/main" id="{8FED0805-23C0-134B-A83B-A00CD12171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5" y="2542730"/>
            <a:ext cx="3985584" cy="28019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1B8A00-E7CF-F948-B602-95A07012D666}"/>
              </a:ext>
            </a:extLst>
          </p:cNvPr>
          <p:cNvSpPr txBox="1"/>
          <p:nvPr/>
        </p:nvSpPr>
        <p:spPr>
          <a:xfrm>
            <a:off x="2867578" y="2173272"/>
            <a:ext cx="2565477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75"/>
            <a:r>
              <a:rPr lang="en-US" sz="1051" b="1" dirty="0">
                <a:solidFill>
                  <a:prstClr val="black"/>
                </a:solidFill>
                <a:latin typeface="Calibri"/>
              </a:rPr>
              <a:t>WACCMX-2009.                     WACCMX-2012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7AEF2E-81DD-6E44-B9F3-59EA64895CD6}"/>
              </a:ext>
            </a:extLst>
          </p:cNvPr>
          <p:cNvSpPr txBox="1"/>
          <p:nvPr/>
        </p:nvSpPr>
        <p:spPr>
          <a:xfrm>
            <a:off x="501445" y="2427314"/>
            <a:ext cx="1522703" cy="230832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pPr defTabSz="342875"/>
            <a:r>
              <a:rPr lang="en-US" sz="900" b="1" dirty="0">
                <a:solidFill>
                  <a:prstClr val="black"/>
                </a:solidFill>
                <a:latin typeface="Calibri"/>
              </a:rPr>
              <a:t>WAM without  GW physics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9446C5-A7A0-664C-91D4-E447FE674221}"/>
              </a:ext>
            </a:extLst>
          </p:cNvPr>
          <p:cNvSpPr txBox="1"/>
          <p:nvPr/>
        </p:nvSpPr>
        <p:spPr>
          <a:xfrm>
            <a:off x="722643" y="4208888"/>
            <a:ext cx="1080304" cy="230832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pPr defTabSz="342875"/>
            <a:r>
              <a:rPr lang="en-US" sz="900" b="1" dirty="0">
                <a:solidFill>
                  <a:prstClr val="black"/>
                </a:solidFill>
                <a:latin typeface="Calibri"/>
              </a:rPr>
              <a:t>MERRA-2, 2009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CDBD41-ED5F-5948-9D58-E9A3F3B7F40A}"/>
              </a:ext>
            </a:extLst>
          </p:cNvPr>
          <p:cNvSpPr txBox="1"/>
          <p:nvPr/>
        </p:nvSpPr>
        <p:spPr>
          <a:xfrm>
            <a:off x="2817179" y="4910510"/>
            <a:ext cx="905735" cy="230832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pPr defTabSz="342875"/>
            <a:r>
              <a:rPr lang="en-US" sz="900" b="1" dirty="0">
                <a:solidFill>
                  <a:prstClr val="black"/>
                </a:solidFill>
                <a:latin typeface="Calibri"/>
              </a:rPr>
              <a:t>URAP 1992-97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16A529-3F02-E847-A93A-D456B3C57971}"/>
              </a:ext>
            </a:extLst>
          </p:cNvPr>
          <p:cNvSpPr txBox="1"/>
          <p:nvPr/>
        </p:nvSpPr>
        <p:spPr>
          <a:xfrm>
            <a:off x="2711794" y="3521593"/>
            <a:ext cx="1291075" cy="230832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pPr defTabSz="342875"/>
            <a:r>
              <a:rPr lang="en-US" sz="900" b="1" dirty="0">
                <a:solidFill>
                  <a:prstClr val="black"/>
                </a:solidFill>
                <a:latin typeface="Calibri"/>
              </a:rPr>
              <a:t>WAM-2009 with  GWP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A399ACB-D590-CD45-AA57-D49259F9AE63}"/>
              </a:ext>
            </a:extLst>
          </p:cNvPr>
          <p:cNvSpPr txBox="1">
            <a:spLocks/>
          </p:cNvSpPr>
          <p:nvPr/>
        </p:nvSpPr>
        <p:spPr>
          <a:xfrm>
            <a:off x="5635493" y="377124"/>
            <a:ext cx="3150292" cy="6090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68580" tIns="34291" rIns="68580" bIns="34291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WACCMX-SD: </a:t>
            </a:r>
          </a:p>
          <a:p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deg vs 1 deg (Aug 2013)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C65EE4-7A3B-5E4A-B3E0-91F0E6838589}"/>
              </a:ext>
            </a:extLst>
          </p:cNvPr>
          <p:cNvSpPr txBox="1"/>
          <p:nvPr/>
        </p:nvSpPr>
        <p:spPr>
          <a:xfrm>
            <a:off x="221276" y="1270831"/>
            <a:ext cx="2083037" cy="1073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75"/>
            <a:r>
              <a:rPr lang="en-US" sz="127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 WA zonal wind simulations at ~ 2</a:t>
            </a:r>
            <a:r>
              <a:rPr lang="en-US" sz="1275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127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two different schemes of GW physics forced by MERRA-2</a:t>
            </a:r>
          </a:p>
          <a:p>
            <a:pPr defTabSz="342875"/>
            <a:r>
              <a:rPr lang="en-US" sz="127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WAM and WACCM-X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EE6EDF-E9B8-1A4F-A74C-FA37B1B01D20}"/>
              </a:ext>
            </a:extLst>
          </p:cNvPr>
          <p:cNvSpPr txBox="1"/>
          <p:nvPr/>
        </p:nvSpPr>
        <p:spPr>
          <a:xfrm>
            <a:off x="6319081" y="1848214"/>
            <a:ext cx="580913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75"/>
            <a:r>
              <a:rPr lang="en-US" sz="1351" dirty="0">
                <a:solidFill>
                  <a:prstClr val="black"/>
                </a:solidFill>
                <a:latin typeface="Calibri"/>
              </a:rPr>
              <a:t>1-deg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95499B-4620-8746-B4A6-80B85400543B}"/>
              </a:ext>
            </a:extLst>
          </p:cNvPr>
          <p:cNvSpPr txBox="1"/>
          <p:nvPr/>
        </p:nvSpPr>
        <p:spPr>
          <a:xfrm>
            <a:off x="6380937" y="2845783"/>
            <a:ext cx="580913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75"/>
            <a:r>
              <a:rPr lang="en-US" sz="1351" dirty="0">
                <a:solidFill>
                  <a:prstClr val="black"/>
                </a:solidFill>
                <a:latin typeface="Calibri"/>
              </a:rPr>
              <a:t>2-deg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17B73F-D798-C846-A9A6-009927611BC7}"/>
              </a:ext>
            </a:extLst>
          </p:cNvPr>
          <p:cNvSpPr txBox="1"/>
          <p:nvPr/>
        </p:nvSpPr>
        <p:spPr>
          <a:xfrm>
            <a:off x="6228629" y="4225627"/>
            <a:ext cx="580913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75"/>
            <a:r>
              <a:rPr lang="en-US" sz="1351" dirty="0">
                <a:solidFill>
                  <a:prstClr val="white"/>
                </a:solidFill>
                <a:latin typeface="Calibri"/>
              </a:rPr>
              <a:t>2-deg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12A8BC-2CFC-F048-94C2-D2F6FA367306}"/>
              </a:ext>
            </a:extLst>
          </p:cNvPr>
          <p:cNvSpPr txBox="1"/>
          <p:nvPr/>
        </p:nvSpPr>
        <p:spPr>
          <a:xfrm>
            <a:off x="7673084" y="4235759"/>
            <a:ext cx="580913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75"/>
            <a:r>
              <a:rPr lang="en-US" sz="1351" dirty="0">
                <a:solidFill>
                  <a:prstClr val="white"/>
                </a:solidFill>
                <a:latin typeface="Calibri"/>
              </a:rPr>
              <a:t>1-deg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08FACB-B02E-684C-9710-1C184E77FAA8}"/>
              </a:ext>
            </a:extLst>
          </p:cNvPr>
          <p:cNvSpPr txBox="1"/>
          <p:nvPr/>
        </p:nvSpPr>
        <p:spPr>
          <a:xfrm>
            <a:off x="1483996" y="6216536"/>
            <a:ext cx="48680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Colder summer polar MLT for 2</a:t>
            </a:r>
            <a:r>
              <a:rPr lang="en-US" sz="12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bit stronger 12-hr tidal amplitudes for 1 deg (with different zero wind line for EW winds)</a:t>
            </a:r>
            <a:endParaRPr lang="en-US" sz="1200" b="1" baseline="30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48B4BC-019E-F94E-87C9-E61E338102EA}"/>
              </a:ext>
            </a:extLst>
          </p:cNvPr>
          <p:cNvSpPr txBox="1"/>
          <p:nvPr/>
        </p:nvSpPr>
        <p:spPr>
          <a:xfrm>
            <a:off x="4729758" y="3497190"/>
            <a:ext cx="905735" cy="230832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pPr defTabSz="342875"/>
            <a:r>
              <a:rPr lang="en-US" sz="900" b="1" dirty="0">
                <a:solidFill>
                  <a:prstClr val="black"/>
                </a:solidFill>
                <a:latin typeface="Calibri"/>
              </a:rPr>
              <a:t>URAP 1992-97 </a:t>
            </a:r>
          </a:p>
        </p:txBody>
      </p:sp>
    </p:spTree>
    <p:extLst>
      <p:ext uri="{BB962C8B-B14F-4D97-AF65-F5344CB8AC3E}">
        <p14:creationId xmlns:p14="http://schemas.microsoft.com/office/powerpoint/2010/main" val="142282663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1669</Words>
  <Application>Microsoft Macintosh PowerPoint</Application>
  <PresentationFormat>On-screen Show (4:3)</PresentationFormat>
  <Paragraphs>197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Times</vt:lpstr>
      <vt:lpstr>Times New Roman</vt:lpstr>
      <vt:lpstr>1_Office Theme</vt:lpstr>
      <vt:lpstr>Office Theme</vt:lpstr>
      <vt:lpstr>2_Office Theme</vt:lpstr>
      <vt:lpstr>Equation</vt:lpstr>
      <vt:lpstr>GEOS Meteorology in Whole Atmosphere Models: Current and Future Applications</vt:lpstr>
      <vt:lpstr>         GEOS-5/FP and MERRA-2 in WA Models</vt:lpstr>
      <vt:lpstr>GEOS-meteorology in WACCM/FV – WACCM-SD</vt:lpstr>
      <vt:lpstr>WACCM-X/GEOS selected results</vt:lpstr>
      <vt:lpstr>PowerPoint Presentation</vt:lpstr>
      <vt:lpstr>GMAO Incremental Analysis Update (IAU) algorithms  in DA (a)   and   REPLAY (b)  runs in GEOS-AGCM</vt:lpstr>
      <vt:lpstr> GMAO IAU in the hybrid 4D-EnVar (Takacs et al, 2018)</vt:lpstr>
      <vt:lpstr>GEOS in WAM/GSM: WAM-SM, as  Specified Meteorology – Simplified Replay</vt:lpstr>
      <vt:lpstr>WACCMX-SD vs WAM-SM &amp; URAP  at 45oS, annual cycles of zonal winds</vt:lpstr>
      <vt:lpstr>PowerPoint Presentation</vt:lpstr>
      <vt:lpstr>Resolving GW Hotspots and Supporting GW Dynamics in Models Constrained by GEOS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Valery Yudin</dc:creator>
  <cp:lastModifiedBy>Valery Yudin</cp:lastModifiedBy>
  <cp:revision>9</cp:revision>
  <dcterms:created xsi:type="dcterms:W3CDTF">2022-06-07T02:15:09Z</dcterms:created>
  <dcterms:modified xsi:type="dcterms:W3CDTF">2022-06-08T03:50:42Z</dcterms:modified>
</cp:coreProperties>
</file>