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310" r:id="rId3"/>
    <p:sldId id="313" r:id="rId4"/>
    <p:sldId id="328" r:id="rId5"/>
    <p:sldId id="311" r:id="rId6"/>
    <p:sldId id="312" r:id="rId7"/>
    <p:sldId id="314" r:id="rId8"/>
    <p:sldId id="315" r:id="rId9"/>
    <p:sldId id="319" r:id="rId10"/>
    <p:sldId id="316" r:id="rId11"/>
    <p:sldId id="317" r:id="rId12"/>
    <p:sldId id="318" r:id="rId13"/>
    <p:sldId id="320" r:id="rId14"/>
    <p:sldId id="326" r:id="rId15"/>
    <p:sldId id="321" r:id="rId16"/>
    <p:sldId id="324" r:id="rId17"/>
    <p:sldId id="329" r:id="rId18"/>
    <p:sldId id="327" r:id="rId19"/>
    <p:sldId id="322" r:id="rId20"/>
    <p:sldId id="307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666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images\files_analysis_multisource_2015-20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images\files_analysis_multisource_2015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LSTID Activity by Month - 2020, 20 meters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files_analysis!$P$2076</c:f>
              <c:strCache>
                <c:ptCount val="1"/>
                <c:pt idx="0">
                  <c:v>#TIDs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files_analysis!$O$2077:$O$2088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 </c:v>
                </c:pt>
              </c:strCache>
            </c:strRef>
          </c:cat>
          <c:val>
            <c:numRef>
              <c:f>files_analysis!$P$2077:$P$2088</c:f>
              <c:numCache>
                <c:formatCode>General</c:formatCode>
                <c:ptCount val="12"/>
                <c:pt idx="0">
                  <c:v>41</c:v>
                </c:pt>
                <c:pt idx="1">
                  <c:v>42</c:v>
                </c:pt>
                <c:pt idx="2">
                  <c:v>32</c:v>
                </c:pt>
                <c:pt idx="3">
                  <c:v>16</c:v>
                </c:pt>
                <c:pt idx="4">
                  <c:v>29</c:v>
                </c:pt>
                <c:pt idx="5">
                  <c:v>36</c:v>
                </c:pt>
                <c:pt idx="6">
                  <c:v>32</c:v>
                </c:pt>
                <c:pt idx="7">
                  <c:v>24</c:v>
                </c:pt>
                <c:pt idx="8">
                  <c:v>20</c:v>
                </c:pt>
                <c:pt idx="9">
                  <c:v>50</c:v>
                </c:pt>
                <c:pt idx="10">
                  <c:v>36</c:v>
                </c:pt>
                <c:pt idx="1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6A-4640-970C-79DE803BB783}"/>
            </c:ext>
          </c:extLst>
        </c:ser>
        <c:ser>
          <c:idx val="1"/>
          <c:order val="1"/>
          <c:tx>
            <c:strRef>
              <c:f>files_analysis!$Q$2076</c:f>
              <c:strCache>
                <c:ptCount val="1"/>
                <c:pt idx="0">
                  <c:v>Hours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files_analysis!$O$2077:$O$2088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 </c:v>
                </c:pt>
              </c:strCache>
            </c:strRef>
          </c:cat>
          <c:val>
            <c:numRef>
              <c:f>files_analysis!$Q$2077:$Q$2088</c:f>
              <c:numCache>
                <c:formatCode>General</c:formatCode>
                <c:ptCount val="12"/>
                <c:pt idx="0">
                  <c:v>86.618930349747302</c:v>
                </c:pt>
                <c:pt idx="1">
                  <c:v>91.662934422492839</c:v>
                </c:pt>
                <c:pt idx="2">
                  <c:v>54.150361319382895</c:v>
                </c:pt>
                <c:pt idx="3">
                  <c:v>30.702311793963087</c:v>
                </c:pt>
                <c:pt idx="4">
                  <c:v>61.836124459902372</c:v>
                </c:pt>
                <c:pt idx="5">
                  <c:v>78.349338968594736</c:v>
                </c:pt>
                <c:pt idx="6">
                  <c:v>66.309252381324683</c:v>
                </c:pt>
                <c:pt idx="7">
                  <c:v>51.116552452246275</c:v>
                </c:pt>
                <c:pt idx="8">
                  <c:v>42.860489586988997</c:v>
                </c:pt>
                <c:pt idx="9">
                  <c:v>102.60926658908502</c:v>
                </c:pt>
                <c:pt idx="10">
                  <c:v>82.398456831773089</c:v>
                </c:pt>
                <c:pt idx="11">
                  <c:v>75.073894858360177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A-4640-970C-79DE803BB783}"/>
            </c:ext>
          </c:extLst>
        </c:ser>
        <c:gapWidth val="219"/>
        <c:overlap val="-27"/>
        <c:axId val="102660736"/>
        <c:axId val="102662528"/>
      </c:barChart>
      <c:catAx>
        <c:axId val="102660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62528"/>
        <c:crosses val="autoZero"/>
        <c:auto val="1"/>
        <c:lblAlgn val="ctr"/>
        <c:lblOffset val="100"/>
      </c:catAx>
      <c:valAx>
        <c:axId val="102662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6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LSTID</a:t>
            </a:r>
            <a:r>
              <a:rPr lang="en-US" baseline="0" dirty="0"/>
              <a:t> Activity - 2015 thru 2019, 20 meters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files_analysis!$O$1712</c:f>
              <c:strCache>
                <c:ptCount val="1"/>
                <c:pt idx="0">
                  <c:v>#TIDs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files_analysis!$N$1713:$N$1724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 </c:v>
                </c:pt>
              </c:strCache>
            </c:strRef>
          </c:cat>
          <c:val>
            <c:numRef>
              <c:f>files_analysis!$O$1713:$O$1724</c:f>
              <c:numCache>
                <c:formatCode>General</c:formatCode>
                <c:ptCount val="12"/>
                <c:pt idx="0">
                  <c:v>85</c:v>
                </c:pt>
                <c:pt idx="1">
                  <c:v>116</c:v>
                </c:pt>
                <c:pt idx="2">
                  <c:v>100</c:v>
                </c:pt>
                <c:pt idx="3">
                  <c:v>61</c:v>
                </c:pt>
                <c:pt idx="4">
                  <c:v>50</c:v>
                </c:pt>
                <c:pt idx="5">
                  <c:v>74</c:v>
                </c:pt>
                <c:pt idx="6">
                  <c:v>70</c:v>
                </c:pt>
                <c:pt idx="7">
                  <c:v>68</c:v>
                </c:pt>
                <c:pt idx="8">
                  <c:v>96</c:v>
                </c:pt>
                <c:pt idx="9">
                  <c:v>119</c:v>
                </c:pt>
                <c:pt idx="10">
                  <c:v>116</c:v>
                </c:pt>
                <c:pt idx="11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35-4D22-A482-09E64B90E15D}"/>
            </c:ext>
          </c:extLst>
        </c:ser>
        <c:ser>
          <c:idx val="1"/>
          <c:order val="1"/>
          <c:tx>
            <c:strRef>
              <c:f>files_analysis!$P$1712</c:f>
              <c:strCache>
                <c:ptCount val="1"/>
                <c:pt idx="0">
                  <c:v>Hours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files_analysis!$N$1713:$N$1724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 </c:v>
                </c:pt>
              </c:strCache>
            </c:strRef>
          </c:cat>
          <c:val>
            <c:numRef>
              <c:f>files_analysis!$P$1713:$P$1724</c:f>
              <c:numCache>
                <c:formatCode>General</c:formatCode>
                <c:ptCount val="12"/>
                <c:pt idx="0">
                  <c:v>177.46914376815093</c:v>
                </c:pt>
                <c:pt idx="1">
                  <c:v>251.92064469059301</c:v>
                </c:pt>
                <c:pt idx="2">
                  <c:v>249.31362147132498</c:v>
                </c:pt>
                <c:pt idx="3">
                  <c:v>132.41644303003906</c:v>
                </c:pt>
                <c:pt idx="4">
                  <c:v>113.267875711123</c:v>
                </c:pt>
                <c:pt idx="5">
                  <c:v>161.44300649563405</c:v>
                </c:pt>
                <c:pt idx="6">
                  <c:v>149.10263766845</c:v>
                </c:pt>
                <c:pt idx="7">
                  <c:v>140.10333667198799</c:v>
                </c:pt>
                <c:pt idx="8">
                  <c:v>204.10485764344494</c:v>
                </c:pt>
                <c:pt idx="9">
                  <c:v>268.30513924360184</c:v>
                </c:pt>
                <c:pt idx="10">
                  <c:v>260.725064824024</c:v>
                </c:pt>
                <c:pt idx="11">
                  <c:v>278.97235999504699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35-4D22-A482-09E64B90E15D}"/>
            </c:ext>
          </c:extLst>
        </c:ser>
        <c:gapWidth val="219"/>
        <c:overlap val="-27"/>
        <c:axId val="103164544"/>
        <c:axId val="103186816"/>
      </c:barChart>
      <c:catAx>
        <c:axId val="103164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86816"/>
        <c:crosses val="autoZero"/>
        <c:auto val="1"/>
        <c:lblAlgn val="ctr"/>
        <c:lblOffset val="100"/>
      </c:catAx>
      <c:valAx>
        <c:axId val="103186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6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F6F9644-CD65-4C3A-B6F1-A1B5FDD606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EA87876-BB67-49C0-A51B-30D6C23432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11088-9782-452C-A0C7-FCE1FFEF90A5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BFD6F1-51DA-4C5D-9469-E8268A4FC2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75184B4-D9D1-4358-88B4-DDF319818D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8000-D572-4A30-8B0A-6EECC95C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1597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000"/>
                    </a14:imgEffect>
                    <a14:imgEffect>
                      <a14:brightnessContrast bright="-5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">
            <a:alphaModFix amt="3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3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rgbClr val="FFFF00"/>
                </a:solidFill>
              </a:defRPr>
            </a:lvl1pPr>
            <a:lvl2pPr>
              <a:defRPr sz="2800"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9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63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39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rightnessContrast bright="-33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BF00751350" TargetMode="External"/><Relationship Id="rId2" Type="http://schemas.openxmlformats.org/officeDocument/2006/relationships/hyperlink" Target="https://zenodo.org/record/372726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ersebeacon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000"/>
                    </a14:imgEffect>
                    <a14:imgEffect>
                      <a14:brightnessContrast bright="-5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6693" y="2240140"/>
            <a:ext cx="9134964" cy="222682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Detecting Large Scale Traveling Ionospheric Disturbances using </a:t>
            </a:r>
            <a:r>
              <a:rPr lang="en-US" sz="3600" dirty="0"/>
              <a:t>machine learning</a:t>
            </a:r>
            <a:r>
              <a:rPr lang="en-US" sz="3600" dirty="0">
                <a:solidFill>
                  <a:srgbClr val="FFFF00"/>
                </a:solidFill>
              </a:rPr>
              <a:t> and Amateur Radio Data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219" y="5043563"/>
            <a:ext cx="8791575" cy="1521454"/>
          </a:xfrm>
        </p:spPr>
        <p:txBody>
          <a:bodyPr/>
          <a:lstStyle/>
          <a:p>
            <a:r>
              <a:rPr lang="en-US" dirty="0"/>
              <a:t>Applying data science to IONOSPHERIC PHYSICS</a:t>
            </a:r>
          </a:p>
          <a:p>
            <a:r>
              <a:rPr lang="en-US" dirty="0"/>
              <a:t>Bill Engelke, AB4EJ</a:t>
            </a:r>
          </a:p>
          <a:p>
            <a:r>
              <a:rPr lang="en-US" dirty="0"/>
              <a:t>CCMC - </a:t>
            </a:r>
            <a:r>
              <a:rPr lang="en-US" dirty="0" err="1"/>
              <a:t>june</a:t>
            </a:r>
            <a:r>
              <a:rPr lang="en-US" dirty="0"/>
              <a:t>, 2022 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="" xmlns:a16="http://schemas.microsoft.com/office/drawing/2014/main" id="{79BE9F52-53A1-4B24-8133-5459B38A8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05" y="1550458"/>
            <a:ext cx="2663727" cy="568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082" y="246650"/>
            <a:ext cx="2190750" cy="733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1043" y="270462"/>
            <a:ext cx="1990725" cy="685800"/>
          </a:xfrm>
          <a:prstGeom prst="rect">
            <a:avLst/>
          </a:prstGeom>
        </p:spPr>
      </p:pic>
      <p:pic>
        <p:nvPicPr>
          <p:cNvPr id="15" name="Picture 8" descr="mage result for arr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356" y="1270676"/>
            <a:ext cx="1767301" cy="112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The University of Scranton - A Jesuit Universit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73504" y="370475"/>
            <a:ext cx="1905000" cy="485775"/>
          </a:xfrm>
          <a:prstGeom prst="rect">
            <a:avLst/>
          </a:prstGeom>
          <a:noFill/>
        </p:spPr>
      </p:pic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671FA930-3E52-4EB0-9ACC-765374C562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9123" y="1179563"/>
            <a:ext cx="1566426" cy="1310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02372C-9406-4EF1-84E8-52F473C015D7}"/>
              </a:ext>
            </a:extLst>
          </p:cNvPr>
          <p:cNvSpPr txBox="1"/>
          <p:nvPr/>
        </p:nvSpPr>
        <p:spPr>
          <a:xfrm>
            <a:off x="10833463" y="5956663"/>
            <a:ext cx="49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V7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817C13F-6C77-B13E-004F-3B306C1793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26" y="318087"/>
            <a:ext cx="2085975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843C8-DC3E-4ACA-9FE6-714824CB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27" y="193558"/>
            <a:ext cx="9905998" cy="1478570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821C5B-5371-437A-A447-3004DCB0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291556"/>
            <a:ext cx="7343292" cy="2204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ED87AF-A4A9-4060-A7F7-8C776EAD8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822603"/>
            <a:ext cx="5943600" cy="3743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4B6293-1EC4-4BB0-8408-D82F0443F19D}"/>
              </a:ext>
            </a:extLst>
          </p:cNvPr>
          <p:cNvSpPr txBox="1"/>
          <p:nvPr/>
        </p:nvSpPr>
        <p:spPr>
          <a:xfrm>
            <a:off x="557349" y="2342606"/>
            <a:ext cx="2002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Make spot plot</a:t>
            </a:r>
          </a:p>
          <a:p>
            <a:pPr marL="342900" indent="-342900">
              <a:buAutoNum type="arabicPeriod"/>
            </a:pPr>
            <a:r>
              <a:rPr lang="en-US" dirty="0"/>
              <a:t>Plot HF radar data for corresponding time frame; verify presence of TIDs in both images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1F88743-7B82-48A9-8FF5-6C8606F057D3}"/>
              </a:ext>
            </a:extLst>
          </p:cNvPr>
          <p:cNvCxnSpPr>
            <a:cxnSpLocks/>
          </p:cNvCxnSpPr>
          <p:nvPr/>
        </p:nvCxnSpPr>
        <p:spPr>
          <a:xfrm flipV="1">
            <a:off x="2420983" y="2015644"/>
            <a:ext cx="470263" cy="405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DBBB48A-DFCA-4E3B-A9D6-79038FDCFFA3}"/>
              </a:ext>
            </a:extLst>
          </p:cNvPr>
          <p:cNvCxnSpPr/>
          <p:nvPr/>
        </p:nvCxnSpPr>
        <p:spPr>
          <a:xfrm>
            <a:off x="2307771" y="2995749"/>
            <a:ext cx="583475" cy="226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43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E27A1A-C936-4E9C-AFC2-C635575D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Use </a:t>
            </a:r>
            <a:r>
              <a:rPr lang="en-US" dirty="0" err="1"/>
              <a:t>labelimg</a:t>
            </a:r>
            <a:r>
              <a:rPr lang="en-US" dirty="0"/>
              <a:t> program to identify desired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476A86-6136-4574-8E9B-020C5FF2C284}"/>
              </a:ext>
            </a:extLst>
          </p:cNvPr>
          <p:cNvSpPr txBox="1"/>
          <p:nvPr/>
        </p:nvSpPr>
        <p:spPr>
          <a:xfrm>
            <a:off x="1881050" y="5713196"/>
            <a:ext cx="842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Used PSK plots for years 2016 through 2019 (4 years’ worth)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442CAE-AD47-77E5-BF9D-87EEF7A47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67592"/>
            <a:ext cx="7384869" cy="3461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94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B2DFA6-FBF0-44F5-B2A1-A8EFA578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1683"/>
            <a:ext cx="9905998" cy="1478570"/>
          </a:xfrm>
        </p:spPr>
        <p:txBody>
          <a:bodyPr/>
          <a:lstStyle/>
          <a:p>
            <a:r>
              <a:rPr lang="en-US" dirty="0"/>
              <a:t>2. Run training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E8EA72-586B-43A5-B16C-8FCD1751E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704" y="1517495"/>
            <a:ext cx="4848474" cy="3508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62FDE5-59CA-463A-AE99-547B8C74DF90}"/>
              </a:ext>
            </a:extLst>
          </p:cNvPr>
          <p:cNvSpPr txBox="1"/>
          <p:nvPr/>
        </p:nvSpPr>
        <p:spPr>
          <a:xfrm>
            <a:off x="886611" y="1321836"/>
            <a:ext cx="34687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“Loss” indicates difference between system’s assessment and human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As loss </a:t>
            </a:r>
            <a:r>
              <a:rPr lang="en-US" sz="2000" dirty="0">
                <a:solidFill>
                  <a:srgbClr val="FFFF00"/>
                </a:solidFill>
              </a:rPr>
              <a:t>decreases</a:t>
            </a:r>
            <a:r>
              <a:rPr lang="en-US" sz="2400" dirty="0">
                <a:solidFill>
                  <a:srgbClr val="FFFF00"/>
                </a:solidFill>
              </a:rPr>
              <a:t> in training steps, the system “learns” to recognize the desired features through generalization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Using GPU cuts training time by over 80% (still takes 6 to 8 hours)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2E1880-C207-44CB-8538-CF614B434E0C}"/>
              </a:ext>
            </a:extLst>
          </p:cNvPr>
          <p:cNvSpPr txBox="1"/>
          <p:nvPr/>
        </p:nvSpPr>
        <p:spPr>
          <a:xfrm>
            <a:off x="5016138" y="5487782"/>
            <a:ext cx="5939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Output of the training run is an Object Detection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14833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7F4D1C-20EF-4800-861A-084D4D1C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object detection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0771CD-D477-4BE5-8746-22408512A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103" y="2249487"/>
            <a:ext cx="10624457" cy="3541714"/>
          </a:xfrm>
        </p:spPr>
        <p:txBody>
          <a:bodyPr>
            <a:normAutofit/>
          </a:bodyPr>
          <a:lstStyle/>
          <a:p>
            <a:r>
              <a:rPr lang="en-US" dirty="0"/>
              <a:t>Using the Model, the Detector program searches an image for a sub-image that looks like the object(s) it was trained for</a:t>
            </a:r>
          </a:p>
          <a:p>
            <a:r>
              <a:rPr lang="en-US" dirty="0"/>
              <a:t>Compensates for scale</a:t>
            </a:r>
          </a:p>
          <a:p>
            <a:r>
              <a:rPr lang="en-US" dirty="0"/>
              <a:t>Can sometimes find a feature in the image that is obscured and not immediately recognizable by human eye</a:t>
            </a:r>
          </a:p>
        </p:txBody>
      </p:sp>
    </p:spTree>
    <p:extLst>
      <p:ext uri="{BB962C8B-B14F-4D97-AF65-F5344CB8AC3E}">
        <p14:creationId xmlns="" xmlns:p14="http://schemas.microsoft.com/office/powerpoint/2010/main" val="5597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5F2372-E4C8-4099-840F-AC68751D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74381"/>
            <a:ext cx="9905998" cy="1478570"/>
          </a:xfrm>
        </p:spPr>
        <p:txBody>
          <a:bodyPr/>
          <a:lstStyle/>
          <a:p>
            <a:r>
              <a:rPr lang="en-US" dirty="0"/>
              <a:t>Testing the object detector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E3BB25-9BEC-4195-AA39-DC068910D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64" y="1487488"/>
            <a:ext cx="8525419" cy="3742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131E99-86E5-4A68-B760-FEAE289C61A9}"/>
              </a:ext>
            </a:extLst>
          </p:cNvPr>
          <p:cNvSpPr txBox="1"/>
          <p:nvPr/>
        </p:nvSpPr>
        <p:spPr>
          <a:xfrm>
            <a:off x="1384663" y="5643154"/>
            <a:ext cx="859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Select a spot plot from a year not included in the training set;</a:t>
            </a:r>
          </a:p>
          <a:p>
            <a:r>
              <a:rPr lang="en-US" sz="2400" dirty="0">
                <a:solidFill>
                  <a:srgbClr val="FFFF00"/>
                </a:solidFill>
              </a:rPr>
              <a:t>Run the object detection program</a:t>
            </a:r>
          </a:p>
        </p:txBody>
      </p:sp>
    </p:spTree>
    <p:extLst>
      <p:ext uri="{BB962C8B-B14F-4D97-AF65-F5344CB8AC3E}">
        <p14:creationId xmlns="" xmlns:p14="http://schemas.microsoft.com/office/powerpoint/2010/main" val="38215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C21ECB-0C1E-4495-86A0-FB8890D9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64" y="1261382"/>
            <a:ext cx="8048625" cy="3638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93725F-0176-42E1-9505-53EA365493ED}"/>
              </a:ext>
            </a:extLst>
          </p:cNvPr>
          <p:cNvSpPr txBox="1"/>
          <p:nvPr/>
        </p:nvSpPr>
        <p:spPr>
          <a:xfrm>
            <a:off x="2071687" y="235131"/>
            <a:ext cx="80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Output of Object Detection program is an image annotated with any TIDs detected, each with a confidence score.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5D1BAC-AE2B-45CC-9CE5-DF428E02487A}"/>
              </a:ext>
            </a:extLst>
          </p:cNvPr>
          <p:cNvSpPr txBox="1"/>
          <p:nvPr/>
        </p:nvSpPr>
        <p:spPr>
          <a:xfrm>
            <a:off x="1602377" y="5329646"/>
            <a:ext cx="923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The high level of confidence indicates that this TID is very similar to one that was identified in the training set.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C4E4AC-0C67-4922-AFEA-0EEF343EABE1}"/>
              </a:ext>
            </a:extLst>
          </p:cNvPr>
          <p:cNvSpPr txBox="1"/>
          <p:nvPr/>
        </p:nvSpPr>
        <p:spPr>
          <a:xfrm>
            <a:off x="174170" y="2403566"/>
            <a:ext cx="1671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detector spots a TID in the image</a:t>
            </a:r>
          </a:p>
        </p:txBody>
      </p:sp>
    </p:spTree>
    <p:extLst>
      <p:ext uri="{BB962C8B-B14F-4D97-AF65-F5344CB8AC3E}">
        <p14:creationId xmlns="" xmlns:p14="http://schemas.microsoft.com/office/powerpoint/2010/main" val="6819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C21ECB-0C1E-4495-86A0-FB8890D9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66" y="305009"/>
            <a:ext cx="6297250" cy="2846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9FF028-2575-4031-A2FB-B1B1AD802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045" y="3151813"/>
            <a:ext cx="6133692" cy="3028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4DAC30-3EF4-4D21-9591-E069DFD4511E}"/>
              </a:ext>
            </a:extLst>
          </p:cNvPr>
          <p:cNvSpPr txBox="1"/>
          <p:nvPr/>
        </p:nvSpPr>
        <p:spPr>
          <a:xfrm>
            <a:off x="8360229" y="1728411"/>
            <a:ext cx="2760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SuperDARN plot confirms the presence of one or more TIDs on this date</a:t>
            </a:r>
          </a:p>
        </p:txBody>
      </p:sp>
    </p:spTree>
    <p:extLst>
      <p:ext uri="{BB962C8B-B14F-4D97-AF65-F5344CB8AC3E}">
        <p14:creationId xmlns="" xmlns:p14="http://schemas.microsoft.com/office/powerpoint/2010/main" val="30077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23A77C-16F9-47AC-8DF7-3AE3F904B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84" y="1176171"/>
            <a:ext cx="7652249" cy="5472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2F16FC-351B-4703-BB7F-2E6264248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815" y="209142"/>
            <a:ext cx="5745716" cy="2624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31494C-EB99-41A6-A995-4DFF8A53487A}"/>
              </a:ext>
            </a:extLst>
          </p:cNvPr>
          <p:cNvSpPr txBox="1"/>
          <p:nvPr/>
        </p:nvSpPr>
        <p:spPr>
          <a:xfrm>
            <a:off x="9013371" y="1521205"/>
            <a:ext cx="2717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In some cases, the Object Detector finds a TID that is not clear to the human eye. We see evidence in the SuperDARN plot for this date.</a:t>
            </a:r>
          </a:p>
        </p:txBody>
      </p:sp>
    </p:spTree>
    <p:extLst>
      <p:ext uri="{BB962C8B-B14F-4D97-AF65-F5344CB8AC3E}">
        <p14:creationId xmlns="" xmlns:p14="http://schemas.microsoft.com/office/powerpoint/2010/main" val="7016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937CB-DFB1-4011-8ADF-6AB54535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5341"/>
            <a:ext cx="9905998" cy="1478570"/>
          </a:xfrm>
        </p:spPr>
        <p:txBody>
          <a:bodyPr/>
          <a:lstStyle/>
          <a:p>
            <a:r>
              <a:rPr lang="en-US" dirty="0"/>
              <a:t>Ionospheric climatology analysis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E5713AD-A86E-427B-A6B5-04A7F864E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9393470"/>
              </p:ext>
            </p:extLst>
          </p:nvPr>
        </p:nvGraphicFramePr>
        <p:xfrm>
          <a:off x="5902439" y="17139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1D0F6F13-3A52-4D42-9ECB-077F83C23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1553173"/>
              </p:ext>
            </p:extLst>
          </p:nvPr>
        </p:nvGraphicFramePr>
        <p:xfrm>
          <a:off x="907665" y="16964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DB0EF1-6C7C-4E9E-9B03-72BD304D379B}"/>
              </a:ext>
            </a:extLst>
          </p:cNvPr>
          <p:cNvSpPr txBox="1"/>
          <p:nvPr/>
        </p:nvSpPr>
        <p:spPr>
          <a:xfrm>
            <a:off x="1839890" y="4699909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Shows how LSTID activity changes seasonally in North America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Can be done for other locations and bands as well</a:t>
            </a:r>
          </a:p>
        </p:txBody>
      </p:sp>
    </p:spTree>
    <p:extLst>
      <p:ext uri="{BB962C8B-B14F-4D97-AF65-F5344CB8AC3E}">
        <p14:creationId xmlns="" xmlns:p14="http://schemas.microsoft.com/office/powerpoint/2010/main" val="7023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7ACF3-FB9B-4F71-8DDD-DFD764A7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7C0C99-58BB-404E-8008-8943E9ED9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System can examine several images per second (when GPU-accelerated)</a:t>
            </a:r>
          </a:p>
          <a:p>
            <a:r>
              <a:rPr lang="en-US" dirty="0"/>
              <a:t>Allows us to study years of propagation reports for correlation analysis with solar and geomagnetic factors</a:t>
            </a:r>
          </a:p>
          <a:p>
            <a:r>
              <a:rPr lang="en-US" dirty="0"/>
              <a:t>May lead to improved understanding of TIDs, influence of various factors on HF propagation &amp; GPS accuracy</a:t>
            </a:r>
          </a:p>
        </p:txBody>
      </p:sp>
    </p:spTree>
    <p:extLst>
      <p:ext uri="{BB962C8B-B14F-4D97-AF65-F5344CB8AC3E}">
        <p14:creationId xmlns="" xmlns:p14="http://schemas.microsoft.com/office/powerpoint/2010/main" val="10362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29DC41-85DD-436C-8DA9-0441F053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600B59-5D98-402F-923E-9FBC90208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Transient Ionospheric Disturbances are electron density waves that travel through the ionosphere and affect radio propagation (fading, GPS accuracy, etc.)</a:t>
            </a:r>
          </a:p>
          <a:p>
            <a:r>
              <a:rPr lang="en-US" dirty="0" smtClean="0"/>
              <a:t>We can see these waves in amateur radio “spot” data</a:t>
            </a:r>
          </a:p>
          <a:p>
            <a:r>
              <a:rPr lang="en-US" dirty="0" smtClean="0"/>
              <a:t>New technique developed to recognize these using Machine Learning (NASA-sponsored project)</a:t>
            </a:r>
          </a:p>
          <a:p>
            <a:r>
              <a:rPr lang="en-US" dirty="0" smtClean="0"/>
              <a:t>Companion project to NSF-sponsored Personal Space Weather Network (delayed due to electronic chip shortages)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74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E27FF-C3F1-4470-A2EB-AF81222C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E9E03C-EE9E-49FF-987D-22A0D5A82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NASA Grants </a:t>
            </a:r>
            <a:r>
              <a:rPr lang="en-US" dirty="0">
                <a:effectLst/>
                <a:latin typeface="Arial" panose="020B0604020202020204" pitchFamily="34" charset="0"/>
              </a:rPr>
              <a:t>80NSSC21K0002 and 80NSSC21K1772</a:t>
            </a:r>
          </a:p>
          <a:p>
            <a:r>
              <a:rPr lang="en-US" dirty="0">
                <a:latin typeface="Arial" panose="020B0604020202020204" pitchFamily="34" charset="0"/>
              </a:rPr>
              <a:t>SuperDARN plotting software: </a:t>
            </a:r>
            <a:r>
              <a:rPr lang="en-US" dirty="0">
                <a:latin typeface="Arial" panose="020B0604020202020204" pitchFamily="34" charset="0"/>
                <a:hlinkClick r:id="rId2"/>
              </a:rPr>
              <a:t>https://zenodo.org/record/3727269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SuperDARN data: </a:t>
            </a:r>
            <a:r>
              <a:rPr lang="en-US" dirty="0">
                <a:latin typeface="Arial" panose="020B0604020202020204" pitchFamily="34" charset="0"/>
                <a:hlinkClick r:id="rId3"/>
              </a:rPr>
              <a:t>https://link.springer.com/article/10.1007/BF00751350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Thanks to Virginia Tech SuperDARN team for use of the North America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1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94D08-39BE-495C-9352-E4635439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9CDCD3-D6DD-45C7-B532-806A99FA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Bill Engelke, AB4EJ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bengelke@cs.ua.edu</a:t>
            </a:r>
          </a:p>
        </p:txBody>
      </p:sp>
    </p:spTree>
    <p:extLst>
      <p:ext uri="{BB962C8B-B14F-4D97-AF65-F5344CB8AC3E}">
        <p14:creationId xmlns="" xmlns:p14="http://schemas.microsoft.com/office/powerpoint/2010/main" val="3607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F4E472-637F-4F75-BF00-AFA7DB66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0507"/>
            <a:ext cx="9905998" cy="1478570"/>
          </a:xfrm>
        </p:spPr>
        <p:txBody>
          <a:bodyPr/>
          <a:lstStyle/>
          <a:p>
            <a:r>
              <a:rPr lang="en-US" dirty="0"/>
              <a:t>Observing </a:t>
            </a:r>
            <a:r>
              <a:rPr lang="en-US" dirty="0" err="1"/>
              <a:t>tids</a:t>
            </a:r>
            <a:r>
              <a:rPr lang="en-US" dirty="0"/>
              <a:t> in hf radar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9E1839-82ED-42D6-AAC7-595B870532B5}"/>
              </a:ext>
            </a:extLst>
          </p:cNvPr>
          <p:cNvSpPr txBox="1"/>
          <p:nvPr/>
        </p:nvSpPr>
        <p:spPr>
          <a:xfrm>
            <a:off x="1143001" y="1450998"/>
            <a:ext cx="775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Traditional way of observing TIDs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Virginia Tech SuperDARN HF Radar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736D8E-2A5E-490E-B2B8-4D610AAF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93" y="2604395"/>
            <a:ext cx="7010400" cy="3638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165658C-FBC2-4000-87AD-F4440AD45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08" y="3154874"/>
            <a:ext cx="2162175" cy="2314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55B738D-C93F-40B0-955B-1A37CD2437EC}"/>
              </a:ext>
            </a:extLst>
          </p:cNvPr>
          <p:cNvSpPr txBox="1"/>
          <p:nvPr/>
        </p:nvSpPr>
        <p:spPr>
          <a:xfrm>
            <a:off x="3034937" y="3246511"/>
            <a:ext cx="610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C8ED49-3374-47A0-9EE8-8AFF43B6F5EE}"/>
              </a:ext>
            </a:extLst>
          </p:cNvPr>
          <p:cNvSpPr txBox="1"/>
          <p:nvPr/>
        </p:nvSpPr>
        <p:spPr>
          <a:xfrm>
            <a:off x="3034937" y="3246511"/>
            <a:ext cx="610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69616AD-3227-43EF-BC66-A9F8433429B7}"/>
              </a:ext>
            </a:extLst>
          </p:cNvPr>
          <p:cNvGrpSpPr/>
          <p:nvPr/>
        </p:nvGrpSpPr>
        <p:grpSpPr>
          <a:xfrm>
            <a:off x="6173192" y="1558526"/>
            <a:ext cx="4529641" cy="3647118"/>
            <a:chOff x="6173192" y="1558526"/>
            <a:chExt cx="4529641" cy="364711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BA418E23-0CFF-4B15-8537-89ECDCC0238B}"/>
                </a:ext>
              </a:extLst>
            </p:cNvPr>
            <p:cNvGrpSpPr/>
            <p:nvPr/>
          </p:nvGrpSpPr>
          <p:grpSpPr>
            <a:xfrm>
              <a:off x="6173192" y="4653143"/>
              <a:ext cx="2401201" cy="552501"/>
              <a:chOff x="6174376" y="4719762"/>
              <a:chExt cx="2401201" cy="552501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C430077-3366-4706-8E05-942094BD6685}"/>
                  </a:ext>
                </a:extLst>
              </p:cNvPr>
              <p:cNvSpPr/>
              <p:nvPr/>
            </p:nvSpPr>
            <p:spPr>
              <a:xfrm>
                <a:off x="6174376" y="4719762"/>
                <a:ext cx="1201784" cy="552501"/>
              </a:xfrm>
              <a:custGeom>
                <a:avLst/>
                <a:gdLst>
                  <a:gd name="connsiteX0" fmla="*/ 0 w 3239588"/>
                  <a:gd name="connsiteY0" fmla="*/ 539982 h 1123473"/>
                  <a:gd name="connsiteX1" fmla="*/ 818606 w 3239588"/>
                  <a:gd name="connsiteY1" fmla="*/ 51 h 1123473"/>
                  <a:gd name="connsiteX2" fmla="*/ 1698171 w 3239588"/>
                  <a:gd name="connsiteY2" fmla="*/ 566108 h 1123473"/>
                  <a:gd name="connsiteX3" fmla="*/ 2569028 w 3239588"/>
                  <a:gd name="connsiteY3" fmla="*/ 1123457 h 1123473"/>
                  <a:gd name="connsiteX4" fmla="*/ 3239588 w 3239588"/>
                  <a:gd name="connsiteY4" fmla="*/ 548691 h 1123473"/>
                  <a:gd name="connsiteX5" fmla="*/ 3239588 w 3239588"/>
                  <a:gd name="connsiteY5" fmla="*/ 548691 h 112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9588" h="1123473">
                    <a:moveTo>
                      <a:pt x="0" y="539982"/>
                    </a:moveTo>
                    <a:cubicBezTo>
                      <a:pt x="267789" y="267839"/>
                      <a:pt x="535578" y="-4303"/>
                      <a:pt x="818606" y="51"/>
                    </a:cubicBezTo>
                    <a:cubicBezTo>
                      <a:pt x="1101634" y="4405"/>
                      <a:pt x="1698171" y="566108"/>
                      <a:pt x="1698171" y="566108"/>
                    </a:cubicBezTo>
                    <a:cubicBezTo>
                      <a:pt x="1989908" y="753342"/>
                      <a:pt x="2312125" y="1126360"/>
                      <a:pt x="2569028" y="1123457"/>
                    </a:cubicBezTo>
                    <a:cubicBezTo>
                      <a:pt x="2825931" y="1120554"/>
                      <a:pt x="3239588" y="548691"/>
                      <a:pt x="3239588" y="548691"/>
                    </a:cubicBezTo>
                    <a:lnTo>
                      <a:pt x="3239588" y="548691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E12165C3-D1E3-4DF7-915B-2CB569B7BE01}"/>
                  </a:ext>
                </a:extLst>
              </p:cNvPr>
              <p:cNvSpPr/>
              <p:nvPr/>
            </p:nvSpPr>
            <p:spPr>
              <a:xfrm>
                <a:off x="7373793" y="4719762"/>
                <a:ext cx="1201784" cy="552501"/>
              </a:xfrm>
              <a:custGeom>
                <a:avLst/>
                <a:gdLst>
                  <a:gd name="connsiteX0" fmla="*/ 0 w 3239588"/>
                  <a:gd name="connsiteY0" fmla="*/ 539982 h 1123473"/>
                  <a:gd name="connsiteX1" fmla="*/ 818606 w 3239588"/>
                  <a:gd name="connsiteY1" fmla="*/ 51 h 1123473"/>
                  <a:gd name="connsiteX2" fmla="*/ 1698171 w 3239588"/>
                  <a:gd name="connsiteY2" fmla="*/ 566108 h 1123473"/>
                  <a:gd name="connsiteX3" fmla="*/ 2569028 w 3239588"/>
                  <a:gd name="connsiteY3" fmla="*/ 1123457 h 1123473"/>
                  <a:gd name="connsiteX4" fmla="*/ 3239588 w 3239588"/>
                  <a:gd name="connsiteY4" fmla="*/ 548691 h 1123473"/>
                  <a:gd name="connsiteX5" fmla="*/ 3239588 w 3239588"/>
                  <a:gd name="connsiteY5" fmla="*/ 548691 h 112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9588" h="1123473">
                    <a:moveTo>
                      <a:pt x="0" y="539982"/>
                    </a:moveTo>
                    <a:cubicBezTo>
                      <a:pt x="267789" y="267839"/>
                      <a:pt x="535578" y="-4303"/>
                      <a:pt x="818606" y="51"/>
                    </a:cubicBezTo>
                    <a:cubicBezTo>
                      <a:pt x="1101634" y="4405"/>
                      <a:pt x="1698171" y="566108"/>
                      <a:pt x="1698171" y="566108"/>
                    </a:cubicBezTo>
                    <a:cubicBezTo>
                      <a:pt x="1989908" y="753342"/>
                      <a:pt x="2312125" y="1126360"/>
                      <a:pt x="2569028" y="1123457"/>
                    </a:cubicBezTo>
                    <a:cubicBezTo>
                      <a:pt x="2825931" y="1120554"/>
                      <a:pt x="3239588" y="548691"/>
                      <a:pt x="3239588" y="548691"/>
                    </a:cubicBezTo>
                    <a:lnTo>
                      <a:pt x="3239588" y="548691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0746E87-BCFA-465A-90D7-BC44897DCE9A}"/>
                </a:ext>
              </a:extLst>
            </p:cNvPr>
            <p:cNvSpPr txBox="1"/>
            <p:nvPr/>
          </p:nvSpPr>
          <p:spPr>
            <a:xfrm>
              <a:off x="8151222" y="1558526"/>
              <a:ext cx="255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LSTIDs:</a:t>
              </a:r>
            </a:p>
            <a:p>
              <a:r>
                <a:rPr lang="en-US" dirty="0"/>
                <a:t>Period of 1 to 4 hours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="" xmlns:a16="http://schemas.microsoft.com/office/drawing/2014/main" id="{C9732534-D9E6-4380-9E65-CC3A3D7349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3833" y="2204857"/>
              <a:ext cx="670560" cy="18470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2285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05D675-5BB8-4DF1-BCC3-BAAC7596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7514"/>
            <a:ext cx="9905998" cy="1478570"/>
          </a:xfrm>
        </p:spPr>
        <p:txBody>
          <a:bodyPr/>
          <a:lstStyle/>
          <a:p>
            <a:r>
              <a:rPr lang="en-US" dirty="0"/>
              <a:t>What is “spot data”? Why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C44CF2-E333-430D-BC69-F5BB0A1E0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37211"/>
            <a:ext cx="9905998" cy="41539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“Spots” are automated reports of digital amateur radio signals received. </a:t>
            </a:r>
            <a:r>
              <a:rPr lang="en-US" dirty="0" smtClean="0"/>
              <a:t> Generated by a variety of propagation monitoring and contact-making programs and reported to volunteer-managed databases. Over 24 million </a:t>
            </a:r>
            <a:r>
              <a:rPr lang="en-US" dirty="0"/>
              <a:t>are reported daily.</a:t>
            </a:r>
          </a:p>
          <a:p>
            <a:r>
              <a:rPr lang="en-US" dirty="0"/>
              <a:t>We have spot data for many days where </a:t>
            </a:r>
            <a:r>
              <a:rPr lang="en-US" dirty="0" smtClean="0"/>
              <a:t>relevant HF </a:t>
            </a:r>
            <a:r>
              <a:rPr lang="en-US" dirty="0"/>
              <a:t>Radar was </a:t>
            </a:r>
            <a:r>
              <a:rPr lang="en-US" dirty="0" smtClean="0"/>
              <a:t>in </a:t>
            </a:r>
            <a:r>
              <a:rPr lang="en-US" dirty="0"/>
              <a:t>maintenance (North America coverage)</a:t>
            </a:r>
          </a:p>
          <a:p>
            <a:r>
              <a:rPr lang="en-US" dirty="0"/>
              <a:t>There is spot data for </a:t>
            </a:r>
            <a:r>
              <a:rPr lang="en-US" dirty="0" smtClean="0"/>
              <a:t>many </a:t>
            </a:r>
            <a:r>
              <a:rPr lang="en-US" dirty="0"/>
              <a:t>areas not covered by HF Radar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1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0B4D69-F93B-40D4-9E48-A22D5E15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7EF405-5667-40A6-912B-0E8741F9C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WSPR: http://wsprnet.org</a:t>
            </a:r>
          </a:p>
          <a:p>
            <a:r>
              <a:rPr lang="en-US" dirty="0"/>
              <a:t>RBN:  </a:t>
            </a:r>
            <a:r>
              <a:rPr lang="en-US" dirty="0">
                <a:hlinkClick r:id="rId2"/>
              </a:rPr>
              <a:t>http://www.reversebeacon.net/</a:t>
            </a:r>
            <a:endParaRPr lang="en-US" dirty="0"/>
          </a:p>
          <a:p>
            <a:r>
              <a:rPr lang="en-US" dirty="0" err="1"/>
              <a:t>PSKReporter</a:t>
            </a:r>
            <a:r>
              <a:rPr lang="en-US" dirty="0"/>
              <a:t>: https://www.pskreporter.info/</a:t>
            </a:r>
          </a:p>
        </p:txBody>
      </p:sp>
    </p:spTree>
    <p:extLst>
      <p:ext uri="{BB962C8B-B14F-4D97-AF65-F5344CB8AC3E}">
        <p14:creationId xmlns="" xmlns:p14="http://schemas.microsoft.com/office/powerpoint/2010/main" val="18685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CA6D75-AE87-4477-8F16-D870DE36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916" y="0"/>
            <a:ext cx="9905998" cy="1478570"/>
          </a:xfrm>
        </p:spPr>
        <p:txBody>
          <a:bodyPr/>
          <a:lstStyle/>
          <a:p>
            <a:r>
              <a:rPr lang="en-US" dirty="0"/>
              <a:t>Representing spot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4A835A-E117-48FA-A74D-B6F0D0A2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8143"/>
            <a:ext cx="9905999" cy="3541714"/>
          </a:xfrm>
        </p:spPr>
        <p:txBody>
          <a:bodyPr/>
          <a:lstStyle/>
          <a:p>
            <a:r>
              <a:rPr lang="en-US" dirty="0"/>
              <a:t>Show data for direct comparison to SuperDARN plot</a:t>
            </a:r>
          </a:p>
          <a:p>
            <a:r>
              <a:rPr lang="en-US" dirty="0"/>
              <a:t>X axis: UTC 1200 to 2400</a:t>
            </a:r>
          </a:p>
          <a:p>
            <a:r>
              <a:rPr lang="en-US" dirty="0"/>
              <a:t>Y axis: spot signal distance in km</a:t>
            </a:r>
          </a:p>
          <a:p>
            <a:r>
              <a:rPr lang="en-US" dirty="0"/>
              <a:t>Point color: number of spots this minute at this range</a:t>
            </a:r>
          </a:p>
        </p:txBody>
      </p:sp>
    </p:spTree>
    <p:extLst>
      <p:ext uri="{BB962C8B-B14F-4D97-AF65-F5344CB8AC3E}">
        <p14:creationId xmlns="" xmlns:p14="http://schemas.microsoft.com/office/powerpoint/2010/main" val="1754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E38C6D5-426F-4DDB-8EC5-5D9B484864E4}"/>
              </a:ext>
            </a:extLst>
          </p:cNvPr>
          <p:cNvGrpSpPr/>
          <p:nvPr/>
        </p:nvGrpSpPr>
        <p:grpSpPr>
          <a:xfrm>
            <a:off x="2786697" y="571818"/>
            <a:ext cx="6618605" cy="5714365"/>
            <a:chOff x="2786697" y="571818"/>
            <a:chExt cx="6618605" cy="571436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4AC4890-B2BD-4EB0-A3EE-A6B760960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656" y="3408452"/>
              <a:ext cx="6510906" cy="28777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00B56CB-BBFD-4784-884F-03B3A824E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6697" y="571818"/>
              <a:ext cx="6618605" cy="270733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94A038-A2B5-4D89-AC7D-CA1106835123}"/>
              </a:ext>
            </a:extLst>
          </p:cNvPr>
          <p:cNvSpPr txBox="1"/>
          <p:nvPr/>
        </p:nvSpPr>
        <p:spPr>
          <a:xfrm>
            <a:off x="1793966" y="174171"/>
            <a:ext cx="809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TIDs can be observed in both the HF Radar and spot data plots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B2224D9-2B9E-4787-9778-AD9E532E3C82}"/>
              </a:ext>
            </a:extLst>
          </p:cNvPr>
          <p:cNvGrpSpPr/>
          <p:nvPr/>
        </p:nvGrpSpPr>
        <p:grpSpPr>
          <a:xfrm>
            <a:off x="5032984" y="2138217"/>
            <a:ext cx="1305010" cy="3301245"/>
            <a:chOff x="1141461" y="2129508"/>
            <a:chExt cx="1305010" cy="3301245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D45BC110-F979-4892-A3F7-97F80DE450CD}"/>
                </a:ext>
              </a:extLst>
            </p:cNvPr>
            <p:cNvSpPr/>
            <p:nvPr/>
          </p:nvSpPr>
          <p:spPr>
            <a:xfrm>
              <a:off x="1141461" y="2129508"/>
              <a:ext cx="1305010" cy="552501"/>
            </a:xfrm>
            <a:custGeom>
              <a:avLst/>
              <a:gdLst>
                <a:gd name="connsiteX0" fmla="*/ 0 w 3239588"/>
                <a:gd name="connsiteY0" fmla="*/ 539982 h 1123473"/>
                <a:gd name="connsiteX1" fmla="*/ 818606 w 3239588"/>
                <a:gd name="connsiteY1" fmla="*/ 51 h 1123473"/>
                <a:gd name="connsiteX2" fmla="*/ 1698171 w 3239588"/>
                <a:gd name="connsiteY2" fmla="*/ 566108 h 1123473"/>
                <a:gd name="connsiteX3" fmla="*/ 2569028 w 3239588"/>
                <a:gd name="connsiteY3" fmla="*/ 1123457 h 1123473"/>
                <a:gd name="connsiteX4" fmla="*/ 3239588 w 3239588"/>
                <a:gd name="connsiteY4" fmla="*/ 548691 h 1123473"/>
                <a:gd name="connsiteX5" fmla="*/ 3239588 w 3239588"/>
                <a:gd name="connsiteY5" fmla="*/ 548691 h 11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9588" h="1123473">
                  <a:moveTo>
                    <a:pt x="0" y="539982"/>
                  </a:moveTo>
                  <a:cubicBezTo>
                    <a:pt x="267789" y="267839"/>
                    <a:pt x="535578" y="-4303"/>
                    <a:pt x="818606" y="51"/>
                  </a:cubicBezTo>
                  <a:cubicBezTo>
                    <a:pt x="1101634" y="4405"/>
                    <a:pt x="1698171" y="566108"/>
                    <a:pt x="1698171" y="566108"/>
                  </a:cubicBezTo>
                  <a:cubicBezTo>
                    <a:pt x="1989908" y="753342"/>
                    <a:pt x="2312125" y="1126360"/>
                    <a:pt x="2569028" y="1123457"/>
                  </a:cubicBezTo>
                  <a:cubicBezTo>
                    <a:pt x="2825931" y="1120554"/>
                    <a:pt x="3239588" y="548691"/>
                    <a:pt x="3239588" y="548691"/>
                  </a:cubicBezTo>
                  <a:lnTo>
                    <a:pt x="3239588" y="548691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54F2F81-4CEE-475F-BC43-B2876CF49013}"/>
                </a:ext>
              </a:extLst>
            </p:cNvPr>
            <p:cNvSpPr/>
            <p:nvPr/>
          </p:nvSpPr>
          <p:spPr>
            <a:xfrm>
              <a:off x="1141461" y="4878252"/>
              <a:ext cx="1305010" cy="552501"/>
            </a:xfrm>
            <a:custGeom>
              <a:avLst/>
              <a:gdLst>
                <a:gd name="connsiteX0" fmla="*/ 0 w 3239588"/>
                <a:gd name="connsiteY0" fmla="*/ 539982 h 1123473"/>
                <a:gd name="connsiteX1" fmla="*/ 818606 w 3239588"/>
                <a:gd name="connsiteY1" fmla="*/ 51 h 1123473"/>
                <a:gd name="connsiteX2" fmla="*/ 1698171 w 3239588"/>
                <a:gd name="connsiteY2" fmla="*/ 566108 h 1123473"/>
                <a:gd name="connsiteX3" fmla="*/ 2569028 w 3239588"/>
                <a:gd name="connsiteY3" fmla="*/ 1123457 h 1123473"/>
                <a:gd name="connsiteX4" fmla="*/ 3239588 w 3239588"/>
                <a:gd name="connsiteY4" fmla="*/ 548691 h 1123473"/>
                <a:gd name="connsiteX5" fmla="*/ 3239588 w 3239588"/>
                <a:gd name="connsiteY5" fmla="*/ 548691 h 11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9588" h="1123473">
                  <a:moveTo>
                    <a:pt x="0" y="539982"/>
                  </a:moveTo>
                  <a:cubicBezTo>
                    <a:pt x="267789" y="267839"/>
                    <a:pt x="535578" y="-4303"/>
                    <a:pt x="818606" y="51"/>
                  </a:cubicBezTo>
                  <a:cubicBezTo>
                    <a:pt x="1101634" y="4405"/>
                    <a:pt x="1698171" y="566108"/>
                    <a:pt x="1698171" y="566108"/>
                  </a:cubicBezTo>
                  <a:cubicBezTo>
                    <a:pt x="1989908" y="753342"/>
                    <a:pt x="2312125" y="1126360"/>
                    <a:pt x="2569028" y="1123457"/>
                  </a:cubicBezTo>
                  <a:cubicBezTo>
                    <a:pt x="2825931" y="1120554"/>
                    <a:pt x="3239588" y="548691"/>
                    <a:pt x="3239588" y="548691"/>
                  </a:cubicBezTo>
                  <a:lnTo>
                    <a:pt x="3239588" y="548691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C8B5E28-4164-45DF-88C1-C9268E57FD41}"/>
              </a:ext>
            </a:extLst>
          </p:cNvPr>
          <p:cNvGrpSpPr/>
          <p:nvPr/>
        </p:nvGrpSpPr>
        <p:grpSpPr>
          <a:xfrm>
            <a:off x="5032984" y="4981591"/>
            <a:ext cx="2366265" cy="449162"/>
            <a:chOff x="2246418" y="4410059"/>
            <a:chExt cx="2401201" cy="552501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26CE0BA-1C5E-4A78-AF08-A0E652DAAA55}"/>
                </a:ext>
              </a:extLst>
            </p:cNvPr>
            <p:cNvSpPr/>
            <p:nvPr/>
          </p:nvSpPr>
          <p:spPr>
            <a:xfrm>
              <a:off x="2246418" y="4410059"/>
              <a:ext cx="1201784" cy="552501"/>
            </a:xfrm>
            <a:custGeom>
              <a:avLst/>
              <a:gdLst>
                <a:gd name="connsiteX0" fmla="*/ 0 w 3239588"/>
                <a:gd name="connsiteY0" fmla="*/ 539982 h 1123473"/>
                <a:gd name="connsiteX1" fmla="*/ 818606 w 3239588"/>
                <a:gd name="connsiteY1" fmla="*/ 51 h 1123473"/>
                <a:gd name="connsiteX2" fmla="*/ 1698171 w 3239588"/>
                <a:gd name="connsiteY2" fmla="*/ 566108 h 1123473"/>
                <a:gd name="connsiteX3" fmla="*/ 2569028 w 3239588"/>
                <a:gd name="connsiteY3" fmla="*/ 1123457 h 1123473"/>
                <a:gd name="connsiteX4" fmla="*/ 3239588 w 3239588"/>
                <a:gd name="connsiteY4" fmla="*/ 548691 h 1123473"/>
                <a:gd name="connsiteX5" fmla="*/ 3239588 w 3239588"/>
                <a:gd name="connsiteY5" fmla="*/ 548691 h 11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9588" h="1123473">
                  <a:moveTo>
                    <a:pt x="0" y="539982"/>
                  </a:moveTo>
                  <a:cubicBezTo>
                    <a:pt x="267789" y="267839"/>
                    <a:pt x="535578" y="-4303"/>
                    <a:pt x="818606" y="51"/>
                  </a:cubicBezTo>
                  <a:cubicBezTo>
                    <a:pt x="1101634" y="4405"/>
                    <a:pt x="1698171" y="566108"/>
                    <a:pt x="1698171" y="566108"/>
                  </a:cubicBezTo>
                  <a:cubicBezTo>
                    <a:pt x="1989908" y="753342"/>
                    <a:pt x="2312125" y="1126360"/>
                    <a:pt x="2569028" y="1123457"/>
                  </a:cubicBezTo>
                  <a:cubicBezTo>
                    <a:pt x="2825931" y="1120554"/>
                    <a:pt x="3239588" y="548691"/>
                    <a:pt x="3239588" y="548691"/>
                  </a:cubicBezTo>
                  <a:lnTo>
                    <a:pt x="3239588" y="548691"/>
                  </a:lnTo>
                </a:path>
              </a:pathLst>
            </a:cu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8D6A612A-AA5A-45CA-AD1C-51C2C4E325CC}"/>
                </a:ext>
              </a:extLst>
            </p:cNvPr>
            <p:cNvSpPr/>
            <p:nvPr/>
          </p:nvSpPr>
          <p:spPr>
            <a:xfrm>
              <a:off x="3445835" y="4410059"/>
              <a:ext cx="1201784" cy="552501"/>
            </a:xfrm>
            <a:custGeom>
              <a:avLst/>
              <a:gdLst>
                <a:gd name="connsiteX0" fmla="*/ 0 w 3239588"/>
                <a:gd name="connsiteY0" fmla="*/ 539982 h 1123473"/>
                <a:gd name="connsiteX1" fmla="*/ 818606 w 3239588"/>
                <a:gd name="connsiteY1" fmla="*/ 51 h 1123473"/>
                <a:gd name="connsiteX2" fmla="*/ 1698171 w 3239588"/>
                <a:gd name="connsiteY2" fmla="*/ 566108 h 1123473"/>
                <a:gd name="connsiteX3" fmla="*/ 2569028 w 3239588"/>
                <a:gd name="connsiteY3" fmla="*/ 1123457 h 1123473"/>
                <a:gd name="connsiteX4" fmla="*/ 3239588 w 3239588"/>
                <a:gd name="connsiteY4" fmla="*/ 548691 h 1123473"/>
                <a:gd name="connsiteX5" fmla="*/ 3239588 w 3239588"/>
                <a:gd name="connsiteY5" fmla="*/ 548691 h 11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9588" h="1123473">
                  <a:moveTo>
                    <a:pt x="0" y="539982"/>
                  </a:moveTo>
                  <a:cubicBezTo>
                    <a:pt x="267789" y="267839"/>
                    <a:pt x="535578" y="-4303"/>
                    <a:pt x="818606" y="51"/>
                  </a:cubicBezTo>
                  <a:cubicBezTo>
                    <a:pt x="1101634" y="4405"/>
                    <a:pt x="1698171" y="566108"/>
                    <a:pt x="1698171" y="566108"/>
                  </a:cubicBezTo>
                  <a:cubicBezTo>
                    <a:pt x="1989908" y="753342"/>
                    <a:pt x="2312125" y="1126360"/>
                    <a:pt x="2569028" y="1123457"/>
                  </a:cubicBezTo>
                  <a:cubicBezTo>
                    <a:pt x="2825931" y="1120554"/>
                    <a:pt x="3239588" y="548691"/>
                    <a:pt x="3239588" y="548691"/>
                  </a:cubicBezTo>
                  <a:lnTo>
                    <a:pt x="3239588" y="548691"/>
                  </a:lnTo>
                </a:path>
              </a:pathLst>
            </a:cu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7902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94F0D6-7458-4639-9BE6-59E53EC2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Machine learning to detect </a:t>
            </a:r>
            <a:r>
              <a:rPr lang="en-US" dirty="0" err="1"/>
              <a:t>tids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52737C-457D-4E0F-B172-BC22D2FEF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Tensorflow</a:t>
            </a:r>
          </a:p>
          <a:p>
            <a:r>
              <a:rPr lang="en-US" dirty="0"/>
              <a:t>Open source</a:t>
            </a:r>
          </a:p>
          <a:p>
            <a:r>
              <a:rPr lang="en-US" dirty="0"/>
              <a:t>Object detection model</a:t>
            </a:r>
          </a:p>
          <a:p>
            <a:r>
              <a:rPr lang="en-US" u="sng" dirty="0"/>
              <a:t>Concept: manually identify the shapes in the plot that correspond to TIDs seen in HF radar; train based on these</a:t>
            </a:r>
          </a:p>
        </p:txBody>
      </p:sp>
    </p:spTree>
    <p:extLst>
      <p:ext uri="{BB962C8B-B14F-4D97-AF65-F5344CB8AC3E}">
        <p14:creationId xmlns="" xmlns:p14="http://schemas.microsoft.com/office/powerpoint/2010/main" val="39656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61FAC-CFE0-441F-8EC7-269A8FCD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48C937-2F52-41F3-BD5A-ECE432C96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have several thousand images</a:t>
            </a:r>
          </a:p>
          <a:p>
            <a:r>
              <a:rPr lang="en-US" dirty="0"/>
              <a:t>Randomly split images into 80% training and 20% test</a:t>
            </a:r>
          </a:p>
          <a:p>
            <a:r>
              <a:rPr lang="en-US" dirty="0"/>
              <a:t>Go thorough images manually and mark features</a:t>
            </a:r>
          </a:p>
        </p:txBody>
      </p:sp>
    </p:spTree>
    <p:extLst>
      <p:ext uri="{BB962C8B-B14F-4D97-AF65-F5344CB8AC3E}">
        <p14:creationId xmlns="" xmlns:p14="http://schemas.microsoft.com/office/powerpoint/2010/main" val="42824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28810</TotalTime>
  <Words>722</Words>
  <Application>Microsoft Office PowerPoint</Application>
  <PresentationFormat>Custom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Circuit</vt:lpstr>
      <vt:lpstr>Detecting Large Scale Traveling Ionospheric Disturbances using machine learning and Amateur Radio Data </vt:lpstr>
      <vt:lpstr>introduction</vt:lpstr>
      <vt:lpstr>Observing tids in hf radar</vt:lpstr>
      <vt:lpstr>What is “spot data”? Why use it?</vt:lpstr>
      <vt:lpstr>SPOT Data sources</vt:lpstr>
      <vt:lpstr>Representing spot data</vt:lpstr>
      <vt:lpstr>Slide 7</vt:lpstr>
      <vt:lpstr>Using Machine learning to detect tids</vt:lpstr>
      <vt:lpstr>Training and test sets</vt:lpstr>
      <vt:lpstr>training</vt:lpstr>
      <vt:lpstr>1. Use labelimg program to identify desired features</vt:lpstr>
      <vt:lpstr>2. Run training program</vt:lpstr>
      <vt:lpstr>Using the object detection model</vt:lpstr>
      <vt:lpstr>Testing the object detector</vt:lpstr>
      <vt:lpstr>Slide 15</vt:lpstr>
      <vt:lpstr>Slide 16</vt:lpstr>
      <vt:lpstr>Slide 17</vt:lpstr>
      <vt:lpstr>Ionospheric climatology analysis</vt:lpstr>
      <vt:lpstr>summary</vt:lpstr>
      <vt:lpstr>Acknowledgements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space weather station</dc:title>
  <dc:creator>Bill Engelke</dc:creator>
  <cp:lastModifiedBy>AB4EJ</cp:lastModifiedBy>
  <cp:revision>180</cp:revision>
  <dcterms:created xsi:type="dcterms:W3CDTF">2019-04-23T19:11:10Z</dcterms:created>
  <dcterms:modified xsi:type="dcterms:W3CDTF">2022-06-07T23:02:04Z</dcterms:modified>
</cp:coreProperties>
</file>