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59" r:id="rId5"/>
    <p:sldId id="388" r:id="rId6"/>
    <p:sldId id="315" r:id="rId7"/>
    <p:sldId id="340" r:id="rId8"/>
    <p:sldId id="383" r:id="rId9"/>
    <p:sldId id="364" r:id="rId10"/>
    <p:sldId id="384" r:id="rId11"/>
    <p:sldId id="272" r:id="rId12"/>
    <p:sldId id="358" r:id="rId13"/>
    <p:sldId id="3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017C6-1BAD-5748-BF97-8EC50775A6DF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C3D71-9FE9-1241-B3B5-26945A39D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C3D71-9FE9-1241-B3B5-26945A39D9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6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C3D71-9FE9-1241-B3B5-26945A39D9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这些特性可能是熟知的</a:t>
            </a:r>
            <a:r>
              <a:rPr lang="zh-CN" altLang="en-US" dirty="0"/>
              <a:t>，主要看一下对模式的要求。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0ED9-6504-D84C-8472-E365A0355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7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are recent development (CLUBB comes with CAM6 physics, it is for improved troposphere microphysics)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40EB2-EF07-C64E-A3FD-2ABDBAAFC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bit like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8B99-4E57-AE49-B1ED-51C1A3605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6A60F-13C7-FE4D-9491-EA165BF494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6e84b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6e84b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81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couple of numerical 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C3D71-9FE9-1241-B3B5-26945A39D9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5C3D-EEE8-6A41-A1AC-C2F94E6AC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A2804-1CCE-A148-9084-FD90C65D3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D442A-3A9D-6843-A513-6E96BBD4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7A3E-5F36-FF4A-BB1F-53E61E68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16E5-AA0B-804C-A17F-2CBC22EB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06DA-53BD-1D49-8E31-F29BCED2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4C2E1-2B47-CB41-AB93-D3ACC7682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32EA-0AF8-8547-889E-FEB08106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B9B2-CEE7-4C4C-AA27-FD0E8D82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293E9-ADFD-A54B-8F51-854E0C91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CE0AC-2D63-1445-B20B-A1AD6797B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7AD63-1760-084F-8D9B-152FD65F8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28DFD-FDD2-1A4B-AC92-18DEE39F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027F-E2AC-7B4E-9AC0-AAAA72EA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A9529-BFC4-FB4A-B66D-CFAB25B2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6337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BE68-EADE-A248-95EC-102A4BDF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DA8E3-3E61-F641-8B2D-A224C2F3A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83C5-3201-8D43-8938-FE491817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2704-B53E-144D-A724-464F5F32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3BF9A-FC3F-FC41-9DDD-E36E8EC3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6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3EC6-796B-1A47-8598-BFE965B5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0E25-79A2-1E4C-AC7B-40359FB9D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8B65A-FFDF-E243-8AED-4D529FA5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B9AD-E2C4-5E45-ACC9-7225742B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E5F16-36D8-1845-AB52-DD62162B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5E31-8AE4-2848-B16D-6E92FB93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FD25-46C6-524A-BD29-DCB756A94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2C254-9A35-CB4F-B74B-148354326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15474-D459-8148-82F7-1E90EF6A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35543-4294-D347-A37F-7D31B757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0DD64-403D-8B4C-8296-065FEC90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0106-BD1F-C145-884E-8D36B84B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D0F1F-0706-0049-9442-E9BE8555B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F7DE4-88DC-584A-A240-1473C2E0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6F015-6F3C-024B-9EDF-D9B2D27D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76425-BA61-4D49-849E-209B3187C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F2DF1-C2BB-CB43-9C34-C123E965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14BE4-E234-F049-8B4C-C57C5A1A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439F3-153B-3E45-AF17-20E9392C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5DDF-BDAD-9145-AA8C-EADAB797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D088D-FCF7-D747-B1A7-CD5C036E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C8C2F-BCD2-7A41-B954-2E184D78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B1A52-2CB2-3F43-8C2E-502F06D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15604-4C37-F84C-949D-9F35F8ED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95FEC-407F-A945-A2C0-E3D06156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E3A71-2BCD-2245-808B-55C8A13E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3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85B0-ACFC-2346-BA47-0188033D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2A4-E104-8B48-B3A4-091B85C1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9B35F-CA65-4148-91D3-EA2FF0EC2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86880-239A-0B4B-9D87-3A7A15CF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7122B-256F-D64A-A023-19083217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BC534-7018-534F-A11B-1CAC84D3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99D3-4E41-4A4D-928E-30BA611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BDE3F-633D-CC48-BF71-BE9E7F4F7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5A057-EC0B-114F-B430-23BB6F34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5D97E-E1FC-6046-AE23-75928E53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C698D-4032-5F4F-BFCA-2A3F9539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87714-F208-CB4F-91DD-05DD2E99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349F9-EF9F-0140-B26A-72B70F9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7B260-449A-1749-BE26-C09141AF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2339-0065-884B-A0D5-E654D6B8E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17C3-D234-AE42-ACBE-DE67298F3D77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D220-661F-F24E-A1EB-AD24B0F6E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00ACC-BDB0-814F-968C-746180E00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93BC-42A9-3E42-AA6D-613EE8E0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6E3A0-7422-4C4F-9F69-D0AFE7DC12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241683"/>
            <a:ext cx="1696908" cy="47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54728-6A30-C942-8A31-12B5C793438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1495881" y="6100150"/>
            <a:ext cx="6302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1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24/5b58-nc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C4B2-9705-E541-848C-28BA46974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1" y="1676155"/>
            <a:ext cx="10937631" cy="1135741"/>
          </a:xfrm>
        </p:spPr>
        <p:txBody>
          <a:bodyPr>
            <a:normAutofit/>
          </a:bodyPr>
          <a:lstStyle/>
          <a:p>
            <a:r>
              <a:rPr lang="en-US" b="1" dirty="0"/>
              <a:t>Development of NCAR WACCM-X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3F89-D6DB-BD40-8CC8-E4B6AB394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2913618"/>
            <a:ext cx="11193026" cy="3269469"/>
          </a:xfrm>
        </p:spPr>
        <p:txBody>
          <a:bodyPr>
            <a:normAutofit/>
          </a:bodyPr>
          <a:lstStyle/>
          <a:p>
            <a:r>
              <a:rPr lang="en-US" sz="3600" dirty="0">
                <a:ea typeface="Hei" pitchFamily="2" charset="-122"/>
              </a:rPr>
              <a:t>Hanli Liu </a:t>
            </a:r>
            <a:r>
              <a:rPr lang="en-US" sz="3600" dirty="0"/>
              <a:t>NCAR/HAO</a:t>
            </a:r>
          </a:p>
          <a:p>
            <a:pPr algn="l"/>
            <a:r>
              <a:rPr lang="en-US" sz="2600" u="sng" dirty="0"/>
              <a:t>NCAR/HAO:</a:t>
            </a:r>
            <a:r>
              <a:rPr lang="en-US" sz="2600" dirty="0"/>
              <a:t> </a:t>
            </a:r>
            <a:r>
              <a:rPr lang="en-US" altLang="zh-CN" sz="2600" dirty="0"/>
              <a:t>Gang Lu</a:t>
            </a:r>
            <a:r>
              <a:rPr lang="en-US" sz="2600" dirty="0"/>
              <a:t>, Astrid </a:t>
            </a:r>
            <a:r>
              <a:rPr lang="en-US" sz="2600" dirty="0" err="1"/>
              <a:t>Maute</a:t>
            </a:r>
            <a:r>
              <a:rPr lang="en-US" sz="2600" dirty="0"/>
              <a:t>, Joe </a:t>
            </a:r>
            <a:r>
              <a:rPr lang="en-US" sz="2600" dirty="0" err="1"/>
              <a:t>McInerney</a:t>
            </a:r>
            <a:r>
              <a:rPr lang="en-US" sz="2600" dirty="0"/>
              <a:t>, Nick </a:t>
            </a:r>
            <a:r>
              <a:rPr lang="en-US" sz="2600" dirty="0" err="1"/>
              <a:t>Pedatella</a:t>
            </a:r>
            <a:r>
              <a:rPr lang="en-US" sz="2600" dirty="0"/>
              <a:t>, Kevin Pham, </a:t>
            </a:r>
            <a:r>
              <a:rPr lang="en-US" sz="2600" dirty="0" err="1"/>
              <a:t>Liying</a:t>
            </a:r>
            <a:r>
              <a:rPr lang="en-US" sz="2600" dirty="0"/>
              <a:t> Qian, Art Richmond, Stan Solomon, </a:t>
            </a:r>
            <a:r>
              <a:rPr lang="en-US" sz="2600" dirty="0" err="1"/>
              <a:t>Wenbin</a:t>
            </a:r>
            <a:r>
              <a:rPr lang="en-US" sz="2600" dirty="0"/>
              <a:t> Wang</a:t>
            </a:r>
            <a:endParaRPr lang="en-US" sz="2600" dirty="0">
              <a:latin typeface="Hei" pitchFamily="2" charset="-122"/>
              <a:ea typeface="Hei" pitchFamily="2" charset="-122"/>
            </a:endParaRPr>
          </a:p>
          <a:p>
            <a:pPr algn="l"/>
            <a:r>
              <a:rPr lang="en-US" sz="2600" u="sng" dirty="0"/>
              <a:t>NCAR/ACOM:</a:t>
            </a:r>
            <a:r>
              <a:rPr lang="en-US" sz="2600" dirty="0"/>
              <a:t> Chuck Bardeen, Rolando Garcia, Dan Marsh, Francis </a:t>
            </a:r>
            <a:r>
              <a:rPr lang="en-US" sz="2600" dirty="0" err="1"/>
              <a:t>Vitt</a:t>
            </a:r>
            <a:endParaRPr lang="en-US" sz="2600" dirty="0"/>
          </a:p>
          <a:p>
            <a:pPr algn="l"/>
            <a:r>
              <a:rPr lang="en-US" sz="2600" u="sng" dirty="0"/>
              <a:t>NCAR/CGD</a:t>
            </a:r>
            <a:r>
              <a:rPr lang="en-US" sz="2600" dirty="0"/>
              <a:t>: Peter Lauritzen, Steve Goldhaber</a:t>
            </a:r>
          </a:p>
          <a:p>
            <a:pPr algn="l"/>
            <a:r>
              <a:rPr lang="en-US" sz="2600" u="sng" dirty="0"/>
              <a:t>NCAR/CISL</a:t>
            </a:r>
            <a:r>
              <a:rPr lang="en-US" sz="2600" dirty="0"/>
              <a:t>: Jeff Anderson, Kevin Raeder</a:t>
            </a:r>
          </a:p>
          <a:p>
            <a:endParaRPr lang="en-US" sz="3200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E0CF7E5E-A3B8-7242-B454-DC6D958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7080" cy="10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AF2A2-C5A7-1440-966D-EE4222CF3C73}"/>
              </a:ext>
            </a:extLst>
          </p:cNvPr>
          <p:cNvSpPr txBox="1"/>
          <p:nvPr/>
        </p:nvSpPr>
        <p:spPr>
          <a:xfrm>
            <a:off x="4245988" y="6341528"/>
            <a:ext cx="387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 CCMC Workshop, 6-10 June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657677-9755-8365-EE51-FC7971F5B2DA}"/>
              </a:ext>
            </a:extLst>
          </p:cNvPr>
          <p:cNvGrpSpPr>
            <a:grpSpLocks noChangeAspect="1"/>
          </p:cNvGrpSpPr>
          <p:nvPr/>
        </p:nvGrpSpPr>
        <p:grpSpPr>
          <a:xfrm>
            <a:off x="11385561" y="1074398"/>
            <a:ext cx="741173" cy="685800"/>
            <a:chOff x="7646300" y="62075"/>
            <a:chExt cx="1501800" cy="1389600"/>
          </a:xfrm>
        </p:grpSpPr>
        <p:sp>
          <p:nvSpPr>
            <p:cNvPr id="7" name="Google Shape;350;p63">
              <a:extLst>
                <a:ext uri="{FF2B5EF4-FFF2-40B4-BE49-F238E27FC236}">
                  <a16:creationId xmlns:a16="http://schemas.microsoft.com/office/drawing/2014/main" id="{1EAD88EB-8F26-8851-37B4-FE073E694EE8}"/>
                </a:ext>
              </a:extLst>
            </p:cNvPr>
            <p:cNvSpPr/>
            <p:nvPr/>
          </p:nvSpPr>
          <p:spPr>
            <a:xfrm>
              <a:off x="7646300" y="62075"/>
              <a:ext cx="1501800" cy="13896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351;p63">
              <a:extLst>
                <a:ext uri="{FF2B5EF4-FFF2-40B4-BE49-F238E27FC236}">
                  <a16:creationId xmlns:a16="http://schemas.microsoft.com/office/drawing/2014/main" id="{CFCB9CD5-5C02-5624-0E17-2349A68B453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0420" r="13324"/>
            <a:stretch/>
          </p:blipFill>
          <p:spPr>
            <a:xfrm>
              <a:off x="8015000" y="599325"/>
              <a:ext cx="832500" cy="7947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9" name="Google Shape;352;p63">
              <a:extLst>
                <a:ext uri="{FF2B5EF4-FFF2-40B4-BE49-F238E27FC236}">
                  <a16:creationId xmlns:a16="http://schemas.microsoft.com/office/drawing/2014/main" id="{F558F9CC-C258-F7AF-667C-8F7D6958A96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9174" t="3017" r="27636" b="6089"/>
            <a:stretch/>
          </p:blipFill>
          <p:spPr>
            <a:xfrm>
              <a:off x="7753500" y="235050"/>
              <a:ext cx="832500" cy="8127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0" name="Google Shape;353;p63">
              <a:extLst>
                <a:ext uri="{FF2B5EF4-FFF2-40B4-BE49-F238E27FC236}">
                  <a16:creationId xmlns:a16="http://schemas.microsoft.com/office/drawing/2014/main" id="{30B401D6-AF91-718F-6409-A22DF004524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2703" r="11682"/>
            <a:stretch/>
          </p:blipFill>
          <p:spPr>
            <a:xfrm>
              <a:off x="8235300" y="228600"/>
              <a:ext cx="832500" cy="825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1" name="Google Shape;354;p63">
              <a:extLst>
                <a:ext uri="{FF2B5EF4-FFF2-40B4-BE49-F238E27FC236}">
                  <a16:creationId xmlns:a16="http://schemas.microsoft.com/office/drawing/2014/main" id="{D6DDA910-5D7F-BF44-7463-488D8FC45522}"/>
                </a:ext>
              </a:extLst>
            </p:cNvPr>
            <p:cNvSpPr/>
            <p:nvPr/>
          </p:nvSpPr>
          <p:spPr>
            <a:xfrm>
              <a:off x="8015000" y="599325"/>
              <a:ext cx="832500" cy="7947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55;p63">
              <a:extLst>
                <a:ext uri="{FF2B5EF4-FFF2-40B4-BE49-F238E27FC236}">
                  <a16:creationId xmlns:a16="http://schemas.microsoft.com/office/drawing/2014/main" id="{EB12257E-6393-A4AC-896A-68A39160085A}"/>
                </a:ext>
              </a:extLst>
            </p:cNvPr>
            <p:cNvSpPr/>
            <p:nvPr/>
          </p:nvSpPr>
          <p:spPr>
            <a:xfrm>
              <a:off x="7753500" y="244050"/>
              <a:ext cx="832500" cy="7947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6;p63">
              <a:extLst>
                <a:ext uri="{FF2B5EF4-FFF2-40B4-BE49-F238E27FC236}">
                  <a16:creationId xmlns:a16="http://schemas.microsoft.com/office/drawing/2014/main" id="{DC497E28-CC4C-034B-D0BC-AEC2714759AC}"/>
                </a:ext>
              </a:extLst>
            </p:cNvPr>
            <p:cNvSpPr/>
            <p:nvPr/>
          </p:nvSpPr>
          <p:spPr>
            <a:xfrm>
              <a:off x="8235300" y="244050"/>
              <a:ext cx="832500" cy="7947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4E146B2-6381-A94B-A4E6-0360C9A5D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3180"/>
            <a:ext cx="116586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894999-7A7F-9877-EF20-65A55C61F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283" y="1008126"/>
            <a:ext cx="736715" cy="735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43781B-406C-8F87-E384-3F4F57A5C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0886" y="1030924"/>
            <a:ext cx="74894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33543" y="176480"/>
            <a:ext cx="6058677" cy="1222506"/>
          </a:xfrm>
          <a:prstGeom prst="rect">
            <a:avLst/>
          </a:prstGeom>
        </p:spPr>
        <p:txBody>
          <a:bodyPr spcFirstLastPara="1" vert="horz" wrap="square" lIns="68575" tIns="68575" rIns="68575" bIns="6857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600" dirty="0"/>
              <a:t>Current Community Atmosphere Models</a:t>
            </a:r>
            <a:endParaRPr sz="2600" dirty="0"/>
          </a:p>
          <a:p>
            <a:pPr>
              <a:spcBef>
                <a:spcPts val="0"/>
              </a:spcBef>
            </a:pPr>
            <a:r>
              <a:rPr lang="en" sz="1800" dirty="0"/>
              <a:t>Existing Applications</a:t>
            </a:r>
            <a:endParaRPr sz="1800" dirty="0"/>
          </a:p>
        </p:txBody>
      </p:sp>
      <p:sp>
        <p:nvSpPr>
          <p:cNvPr id="241" name="Google Shape;241;p41"/>
          <p:cNvSpPr txBox="1"/>
          <p:nvPr/>
        </p:nvSpPr>
        <p:spPr>
          <a:xfrm>
            <a:off x="3206914" y="1693629"/>
            <a:ext cx="2331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Weather (WRF &amp; MPAS)</a:t>
            </a:r>
            <a:endParaRPr/>
          </a:p>
        </p:txBody>
      </p:sp>
      <p:sp>
        <p:nvSpPr>
          <p:cNvPr id="242" name="Google Shape;242;p41"/>
          <p:cNvSpPr txBox="1"/>
          <p:nvPr/>
        </p:nvSpPr>
        <p:spPr>
          <a:xfrm>
            <a:off x="1915111" y="5660009"/>
            <a:ext cx="2957100" cy="10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Climate (CAM)</a:t>
            </a:r>
            <a:endParaRPr dirty="0"/>
          </a:p>
          <a:p>
            <a:r>
              <a:rPr lang="en" dirty="0"/>
              <a:t>Chemistry (WACCM/CAM-CHEM)</a:t>
            </a:r>
            <a:endParaRPr dirty="0"/>
          </a:p>
        </p:txBody>
      </p:sp>
      <p:sp>
        <p:nvSpPr>
          <p:cNvPr id="243" name="Google Shape;243;p41"/>
          <p:cNvSpPr txBox="1"/>
          <p:nvPr/>
        </p:nvSpPr>
        <p:spPr>
          <a:xfrm>
            <a:off x="1044585" y="1646801"/>
            <a:ext cx="2043600" cy="7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/>
              <a:t>Geospace</a:t>
            </a:r>
            <a:r>
              <a:rPr lang="en" dirty="0"/>
              <a:t> Models</a:t>
            </a:r>
            <a:endParaRPr dirty="0"/>
          </a:p>
        </p:txBody>
      </p:sp>
      <p:pic>
        <p:nvPicPr>
          <p:cNvPr id="244" name="Google Shape;244;p41"/>
          <p:cNvPicPr preferRelativeResize="0"/>
          <p:nvPr/>
        </p:nvPicPr>
        <p:blipFill rotWithShape="1">
          <a:blip r:embed="rId3">
            <a:alphaModFix/>
          </a:blip>
          <a:srcRect l="12703" r="11682"/>
          <a:stretch/>
        </p:blipFill>
        <p:spPr>
          <a:xfrm>
            <a:off x="3485939" y="2108254"/>
            <a:ext cx="1908000" cy="189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5" name="Google Shape;245;p41"/>
          <p:cNvPicPr preferRelativeResize="0"/>
          <p:nvPr/>
        </p:nvPicPr>
        <p:blipFill rotWithShape="1">
          <a:blip r:embed="rId4">
            <a:alphaModFix/>
          </a:blip>
          <a:srcRect l="20420" r="13324"/>
          <a:stretch/>
        </p:blipFill>
        <p:spPr>
          <a:xfrm>
            <a:off x="1066009" y="2085304"/>
            <a:ext cx="1953000" cy="186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 rotWithShape="1">
          <a:blip r:embed="rId5">
            <a:alphaModFix/>
          </a:blip>
          <a:srcRect l="29174" t="3017" r="27636" b="6089"/>
          <a:stretch/>
        </p:blipFill>
        <p:spPr>
          <a:xfrm>
            <a:off x="1818859" y="3693004"/>
            <a:ext cx="1980600" cy="193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7" name="Google Shape;247;p41"/>
          <p:cNvSpPr/>
          <p:nvPr/>
        </p:nvSpPr>
        <p:spPr>
          <a:xfrm>
            <a:off x="1066009" y="2085304"/>
            <a:ext cx="1953000" cy="1864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41"/>
          <p:cNvSpPr/>
          <p:nvPr/>
        </p:nvSpPr>
        <p:spPr>
          <a:xfrm>
            <a:off x="1818859" y="3692979"/>
            <a:ext cx="1994400" cy="1933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41"/>
          <p:cNvSpPr txBox="1"/>
          <p:nvPr/>
        </p:nvSpPr>
        <p:spPr>
          <a:xfrm>
            <a:off x="105834" y="4162904"/>
            <a:ext cx="11895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WACCM-X</a:t>
            </a:r>
            <a:endParaRPr/>
          </a:p>
        </p:txBody>
      </p:sp>
      <p:cxnSp>
        <p:nvCxnSpPr>
          <p:cNvPr id="250" name="Google Shape;250;p41"/>
          <p:cNvCxnSpPr>
            <a:stCxn id="249" idx="3"/>
          </p:cNvCxnSpPr>
          <p:nvPr/>
        </p:nvCxnSpPr>
        <p:spPr>
          <a:xfrm rot="10800000" flipH="1">
            <a:off x="1295334" y="3869204"/>
            <a:ext cx="940200" cy="49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41"/>
          <p:cNvSpPr txBox="1"/>
          <p:nvPr/>
        </p:nvSpPr>
        <p:spPr>
          <a:xfrm>
            <a:off x="3848756" y="4000654"/>
            <a:ext cx="263225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Chemistry (WRF-CHEM)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A5EEE8-F0DB-3848-9E77-57E4D8B78FCD}"/>
              </a:ext>
            </a:extLst>
          </p:cNvPr>
          <p:cNvGrpSpPr/>
          <p:nvPr/>
        </p:nvGrpSpPr>
        <p:grpSpPr>
          <a:xfrm>
            <a:off x="5956529" y="210310"/>
            <a:ext cx="6376985" cy="6384629"/>
            <a:chOff x="5956529" y="210310"/>
            <a:chExt cx="6376985" cy="63846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A52841-2F03-0E4F-B341-A9FA7BA007D3}"/>
                </a:ext>
              </a:extLst>
            </p:cNvPr>
            <p:cNvGrpSpPr/>
            <p:nvPr/>
          </p:nvGrpSpPr>
          <p:grpSpPr>
            <a:xfrm>
              <a:off x="6700361" y="1486139"/>
              <a:ext cx="5445600" cy="5108800"/>
              <a:chOff x="6700361" y="1486139"/>
              <a:chExt cx="5445600" cy="5108800"/>
            </a:xfrm>
          </p:grpSpPr>
          <p:sp>
            <p:nvSpPr>
              <p:cNvPr id="14" name="Google Shape;253;p46">
                <a:extLst>
                  <a:ext uri="{FF2B5EF4-FFF2-40B4-BE49-F238E27FC236}">
                    <a16:creationId xmlns:a16="http://schemas.microsoft.com/office/drawing/2014/main" id="{22258604-515C-394C-8335-399AFB7634BA}"/>
                  </a:ext>
                </a:extLst>
              </p:cNvPr>
              <p:cNvSpPr/>
              <p:nvPr/>
            </p:nvSpPr>
            <p:spPr>
              <a:xfrm>
                <a:off x="6700361" y="1486139"/>
                <a:ext cx="5445600" cy="51088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55;p46">
                <a:extLst>
                  <a:ext uri="{FF2B5EF4-FFF2-40B4-BE49-F238E27FC236}">
                    <a16:creationId xmlns:a16="http://schemas.microsoft.com/office/drawing/2014/main" id="{854F2642-67E0-1846-8F07-CF84EC925C99}"/>
                  </a:ext>
                </a:extLst>
              </p:cNvPr>
              <p:cNvSpPr txBox="1"/>
              <p:nvPr/>
            </p:nvSpPr>
            <p:spPr>
              <a:xfrm>
                <a:off x="9321961" y="1616790"/>
                <a:ext cx="1989600" cy="68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"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Weather</a:t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56;p46">
                <a:extLst>
                  <a:ext uri="{FF2B5EF4-FFF2-40B4-BE49-F238E27FC236}">
                    <a16:creationId xmlns:a16="http://schemas.microsoft.com/office/drawing/2014/main" id="{095116FA-F23A-8A43-9EB6-DD3119C32AD5}"/>
                  </a:ext>
                </a:extLst>
              </p:cNvPr>
              <p:cNvSpPr txBox="1"/>
              <p:nvPr/>
            </p:nvSpPr>
            <p:spPr>
              <a:xfrm>
                <a:off x="10595127" y="4491973"/>
                <a:ext cx="1372000" cy="68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"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Climate</a:t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srgbClr val="000000"/>
                  </a:buClr>
                  <a:buSzPts val="1400"/>
                </a:pPr>
                <a:r>
                  <a:rPr lang="en"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Chemistry </a:t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57;p46">
                <a:extLst>
                  <a:ext uri="{FF2B5EF4-FFF2-40B4-BE49-F238E27FC236}">
                    <a16:creationId xmlns:a16="http://schemas.microsoft.com/office/drawing/2014/main" id="{A0C95221-A4EA-464C-8395-3C54EF07C752}"/>
                  </a:ext>
                </a:extLst>
              </p:cNvPr>
              <p:cNvSpPr txBox="1"/>
              <p:nvPr/>
            </p:nvSpPr>
            <p:spPr>
              <a:xfrm>
                <a:off x="6700361" y="4297573"/>
                <a:ext cx="1372000" cy="68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"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Geospace</a:t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" name="Google Shape;258;p46">
                <a:extLst>
                  <a:ext uri="{FF2B5EF4-FFF2-40B4-BE49-F238E27FC236}">
                    <a16:creationId xmlns:a16="http://schemas.microsoft.com/office/drawing/2014/main" id="{0137C695-560E-5443-B588-EAEAE8081B6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2703" r="11682"/>
              <a:stretch/>
            </p:blipFill>
            <p:spPr>
              <a:xfrm>
                <a:off x="8862994" y="1987573"/>
                <a:ext cx="2544000" cy="252320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259;p46">
                <a:extLst>
                  <a:ext uri="{FF2B5EF4-FFF2-40B4-BE49-F238E27FC236}">
                    <a16:creationId xmlns:a16="http://schemas.microsoft.com/office/drawing/2014/main" id="{2851C110-153D-7945-8AB6-32EBCAE2A6D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20420" r="13324"/>
              <a:stretch/>
            </p:blipFill>
            <p:spPr>
              <a:xfrm>
                <a:off x="7356927" y="2006373"/>
                <a:ext cx="2604000" cy="248560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60;p46">
                <a:extLst>
                  <a:ext uri="{FF2B5EF4-FFF2-40B4-BE49-F238E27FC236}">
                    <a16:creationId xmlns:a16="http://schemas.microsoft.com/office/drawing/2014/main" id="{1D87C2FD-0CA5-764A-9479-805EA979C19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29174" t="3017" r="27636" b="6089"/>
              <a:stretch/>
            </p:blipFill>
            <p:spPr>
              <a:xfrm>
                <a:off x="8055927" y="3641973"/>
                <a:ext cx="2640800" cy="2577600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261;p46">
                <a:extLst>
                  <a:ext uri="{FF2B5EF4-FFF2-40B4-BE49-F238E27FC236}">
                    <a16:creationId xmlns:a16="http://schemas.microsoft.com/office/drawing/2014/main" id="{472ACA27-C17E-A148-9725-D98134F8E153}"/>
                  </a:ext>
                </a:extLst>
              </p:cNvPr>
              <p:cNvSpPr/>
              <p:nvPr/>
            </p:nvSpPr>
            <p:spPr>
              <a:xfrm>
                <a:off x="7356927" y="2006373"/>
                <a:ext cx="2604000" cy="2485600"/>
              </a:xfrm>
              <a:prstGeom prst="ellipse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62;p46">
                <a:extLst>
                  <a:ext uri="{FF2B5EF4-FFF2-40B4-BE49-F238E27FC236}">
                    <a16:creationId xmlns:a16="http://schemas.microsoft.com/office/drawing/2014/main" id="{2020900F-1414-C144-8577-DFCC5811C75B}"/>
                  </a:ext>
                </a:extLst>
              </p:cNvPr>
              <p:cNvSpPr/>
              <p:nvPr/>
            </p:nvSpPr>
            <p:spPr>
              <a:xfrm>
                <a:off x="8862994" y="1995839"/>
                <a:ext cx="2604000" cy="2523200"/>
              </a:xfrm>
              <a:prstGeom prst="ellipse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63;p46">
                <a:extLst>
                  <a:ext uri="{FF2B5EF4-FFF2-40B4-BE49-F238E27FC236}">
                    <a16:creationId xmlns:a16="http://schemas.microsoft.com/office/drawing/2014/main" id="{00DF66FD-4F4C-1845-A2AA-C6C5599F742B}"/>
                  </a:ext>
                </a:extLst>
              </p:cNvPr>
              <p:cNvSpPr txBox="1"/>
              <p:nvPr/>
            </p:nvSpPr>
            <p:spPr>
              <a:xfrm>
                <a:off x="7338027" y="2751790"/>
                <a:ext cx="2405600" cy="8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" sz="1867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Existing </a:t>
                </a:r>
                <a:endParaRPr sz="18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srgbClr val="000000"/>
                  </a:buClr>
                  <a:buSzPts val="1400"/>
                </a:pPr>
                <a:r>
                  <a:rPr lang="en" sz="1867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Applications</a:t>
                </a:r>
                <a:endParaRPr sz="18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64;p46">
                <a:extLst>
                  <a:ext uri="{FF2B5EF4-FFF2-40B4-BE49-F238E27FC236}">
                    <a16:creationId xmlns:a16="http://schemas.microsoft.com/office/drawing/2014/main" id="{59B749DA-29D8-204C-87DE-1B1E9D9F0DB7}"/>
                  </a:ext>
                </a:extLst>
              </p:cNvPr>
              <p:cNvSpPr/>
              <p:nvPr/>
            </p:nvSpPr>
            <p:spPr>
              <a:xfrm>
                <a:off x="8055927" y="3641939"/>
                <a:ext cx="2659200" cy="2577600"/>
              </a:xfrm>
              <a:prstGeom prst="ellipse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66;p46">
                <a:extLst>
                  <a:ext uri="{FF2B5EF4-FFF2-40B4-BE49-F238E27FC236}">
                    <a16:creationId xmlns:a16="http://schemas.microsoft.com/office/drawing/2014/main" id="{C989BC67-F837-2449-93A6-93A1882DE361}"/>
                  </a:ext>
                </a:extLst>
              </p:cNvPr>
              <p:cNvSpPr/>
              <p:nvPr/>
            </p:nvSpPr>
            <p:spPr>
              <a:xfrm>
                <a:off x="7356827" y="2006373"/>
                <a:ext cx="2604000" cy="2485600"/>
              </a:xfrm>
              <a:prstGeom prst="arc">
                <a:avLst>
                  <a:gd name="adj1" fmla="val 18427491"/>
                  <a:gd name="adj2" fmla="val 6741866"/>
                </a:avLst>
              </a:prstGeom>
              <a:noFill/>
              <a:ln w="28575" cap="flat" cmpd="sng">
                <a:solidFill>
                  <a:srgbClr val="98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267;p46">
                <a:extLst>
                  <a:ext uri="{FF2B5EF4-FFF2-40B4-BE49-F238E27FC236}">
                    <a16:creationId xmlns:a16="http://schemas.microsoft.com/office/drawing/2014/main" id="{D708B6E3-086F-244F-A42C-FD4452737F36}"/>
                  </a:ext>
                </a:extLst>
              </p:cNvPr>
              <p:cNvSpPr/>
              <p:nvPr/>
            </p:nvSpPr>
            <p:spPr>
              <a:xfrm flipH="1">
                <a:off x="8862994" y="2006373"/>
                <a:ext cx="2604000" cy="2523200"/>
              </a:xfrm>
              <a:prstGeom prst="arc">
                <a:avLst>
                  <a:gd name="adj1" fmla="val 18397347"/>
                  <a:gd name="adj2" fmla="val 6646825"/>
                </a:avLst>
              </a:prstGeom>
              <a:noFill/>
              <a:ln w="28575" cap="flat" cmpd="sng">
                <a:solidFill>
                  <a:srgbClr val="98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" name="Google Shape;268;p46">
                <a:extLst>
                  <a:ext uri="{FF2B5EF4-FFF2-40B4-BE49-F238E27FC236}">
                    <a16:creationId xmlns:a16="http://schemas.microsoft.com/office/drawing/2014/main" id="{2A13643F-D15E-2447-9803-FEAFD29CF233}"/>
                  </a:ext>
                </a:extLst>
              </p:cNvPr>
              <p:cNvSpPr/>
              <p:nvPr/>
            </p:nvSpPr>
            <p:spPr>
              <a:xfrm flipH="1">
                <a:off x="8055927" y="3633539"/>
                <a:ext cx="2659200" cy="2577600"/>
              </a:xfrm>
              <a:prstGeom prst="arc">
                <a:avLst>
                  <a:gd name="adj1" fmla="val 12073401"/>
                  <a:gd name="adj2" fmla="val 20232554"/>
                </a:avLst>
              </a:prstGeom>
              <a:noFill/>
              <a:ln w="28575" cap="flat" cmpd="sng">
                <a:solidFill>
                  <a:srgbClr val="98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1" name="Google Shape;240;p41">
              <a:extLst>
                <a:ext uri="{FF2B5EF4-FFF2-40B4-BE49-F238E27FC236}">
                  <a16:creationId xmlns:a16="http://schemas.microsoft.com/office/drawing/2014/main" id="{1D689A82-ACC1-DF40-8876-04DB95890C6C}"/>
                </a:ext>
              </a:extLst>
            </p:cNvPr>
            <p:cNvSpPr txBox="1">
              <a:spLocks/>
            </p:cNvSpPr>
            <p:nvPr/>
          </p:nvSpPr>
          <p:spPr>
            <a:xfrm>
              <a:off x="5956529" y="210310"/>
              <a:ext cx="6376985" cy="1222506"/>
            </a:xfrm>
            <a:prstGeom prst="rect">
              <a:avLst/>
            </a:prstGeom>
          </p:spPr>
          <p:txBody>
            <a:bodyPr spcFirstLastPara="1" vert="horz" wrap="square" lIns="68575" tIns="68575" rIns="68575" bIns="68575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sz="2600" dirty="0"/>
                <a:t>System of Integrated Modeling of Atmosphere</a:t>
              </a:r>
            </a:p>
            <a:p>
              <a:pPr>
                <a:spcBef>
                  <a:spcPts val="0"/>
                </a:spcBef>
              </a:pPr>
              <a:r>
                <a:rPr lang="en-US" sz="2600" dirty="0" err="1"/>
                <a:t>sima.ucar.edu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5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1D91-87EC-2649-87E4-90D96FD4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6" y="64722"/>
            <a:ext cx="11101552" cy="928675"/>
          </a:xfrm>
        </p:spPr>
        <p:txBody>
          <a:bodyPr>
            <a:normAutofit/>
          </a:bodyPr>
          <a:lstStyle/>
          <a:p>
            <a:r>
              <a:rPr lang="en-US" sz="3600" b="1" dirty="0"/>
              <a:t>SIMA WACCM-X SE CSLAM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0B5A1-7428-5241-A8DE-CB16B264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6" y="783953"/>
            <a:ext cx="9175187" cy="33829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Neutral dynamics and physics</a:t>
            </a:r>
          </a:p>
          <a:p>
            <a:pPr lvl="1"/>
            <a:r>
              <a:rPr lang="en-US" dirty="0"/>
              <a:t>WACCM-X Species Dependent Spectral Element Dynamical core with CSLAM transport</a:t>
            </a:r>
          </a:p>
          <a:p>
            <a:pPr lvl="1"/>
            <a:r>
              <a:rPr lang="en-US" dirty="0"/>
              <a:t>Cubed sphere grid: No polar singularity or lost physics from filtering.</a:t>
            </a:r>
          </a:p>
          <a:p>
            <a:pPr lvl="1"/>
            <a:r>
              <a:rPr lang="en-US" dirty="0"/>
              <a:t>Molecular viscosity/diffusion in horizontal direction.</a:t>
            </a:r>
          </a:p>
          <a:p>
            <a:r>
              <a:rPr lang="en-US" dirty="0" err="1"/>
              <a:t>Regridding</a:t>
            </a:r>
            <a:r>
              <a:rPr lang="en-US" dirty="0"/>
              <a:t> between physics mesh and geomagnetic grid.</a:t>
            </a:r>
          </a:p>
          <a:p>
            <a:pPr lvl="1"/>
            <a:r>
              <a:rPr lang="en-US" dirty="0"/>
              <a:t>Interactive ionospheric dynamo, transport, and energetics.</a:t>
            </a:r>
          </a:p>
          <a:p>
            <a:pPr lvl="1"/>
            <a:r>
              <a:rPr lang="en-US" dirty="0"/>
              <a:t>Planned to be part of CAM7/WACCMX-7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6C13-BB80-CF43-B3B9-5469C1FE9382}"/>
              </a:ext>
            </a:extLst>
          </p:cNvPr>
          <p:cNvSpPr txBox="1"/>
          <p:nvPr/>
        </p:nvSpPr>
        <p:spPr>
          <a:xfrm>
            <a:off x="59499" y="4279938"/>
            <a:ext cx="7950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High-resolution Configuration: NE120/L273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NE120 horizontal resolution (~25 km)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L273: 0.1 scale height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gravity wave parameterization used in NE120/L273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D0CA8-4DAA-384A-B945-80ECF4F4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791" y="3795346"/>
            <a:ext cx="4222750" cy="3062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4E5B6-FBF9-BE4B-8CF2-485CF982D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616" y="777115"/>
            <a:ext cx="2936728" cy="29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0FE2-30A4-DA4F-9632-D3160510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-49196"/>
            <a:ext cx="11966713" cy="1178750"/>
          </a:xfrm>
        </p:spPr>
        <p:txBody>
          <a:bodyPr/>
          <a:lstStyle/>
          <a:p>
            <a:r>
              <a:rPr lang="en-US" dirty="0"/>
              <a:t>Upper Atmosphere Weather: Tides and PRE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F848C8-B473-BD4A-B8D9-81916DBA0FD4}"/>
              </a:ext>
            </a:extLst>
          </p:cNvPr>
          <p:cNvGrpSpPr/>
          <p:nvPr/>
        </p:nvGrpSpPr>
        <p:grpSpPr>
          <a:xfrm>
            <a:off x="150932" y="951713"/>
            <a:ext cx="4598056" cy="5718818"/>
            <a:chOff x="7564106" y="853741"/>
            <a:chExt cx="4598056" cy="57188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C7DA64-DED0-9549-B87A-9C72555D1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4106" y="853741"/>
              <a:ext cx="4598056" cy="54301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D61D51-4C9C-D147-BAA6-278347065633}"/>
                </a:ext>
              </a:extLst>
            </p:cNvPr>
            <p:cNvSpPr txBox="1"/>
            <p:nvPr/>
          </p:nvSpPr>
          <p:spPr>
            <a:xfrm>
              <a:off x="9063317" y="6203227"/>
              <a:ext cx="1903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Wang et al. (2021)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80CFE96-4735-0625-77A7-46B0E3072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679" y="1166052"/>
            <a:ext cx="3800048" cy="2723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D6FFE2-F438-81FD-A08F-BF6ED347D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315" y="3874992"/>
            <a:ext cx="3859839" cy="26237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028D49-E2E1-29C6-EC82-AABF4913C12E}"/>
              </a:ext>
            </a:extLst>
          </p:cNvPr>
          <p:cNvSpPr txBox="1"/>
          <p:nvPr/>
        </p:nvSpPr>
        <p:spPr>
          <a:xfrm>
            <a:off x="6056522" y="650535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Liu,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F45C1F-AA23-E58B-31EE-91D3B0E09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106" y="4090213"/>
            <a:ext cx="3487653" cy="20174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62BB10-F036-240D-7E97-A099706AC8F2}"/>
              </a:ext>
            </a:extLst>
          </p:cNvPr>
          <p:cNvSpPr txBox="1"/>
          <p:nvPr/>
        </p:nvSpPr>
        <p:spPr>
          <a:xfrm>
            <a:off x="9843050" y="6075984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" charset="0"/>
                <a:ea typeface="Helvetica" charset="0"/>
                <a:cs typeface="Helvetica" charset="0"/>
              </a:rPr>
              <a:t>Kil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et al., 2009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960D48-AAB3-4890-B2F1-7CC5F37F2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815" y="1514393"/>
            <a:ext cx="3551498" cy="19446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D5DE75-2516-2A3F-265D-C1E5CD9DEB5F}"/>
              </a:ext>
            </a:extLst>
          </p:cNvPr>
          <p:cNvSpPr txBox="1"/>
          <p:nvPr/>
        </p:nvSpPr>
        <p:spPr>
          <a:xfrm>
            <a:off x="9528181" y="3638028"/>
            <a:ext cx="2344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Huang and Hairston, 2015</a:t>
            </a:r>
          </a:p>
        </p:txBody>
      </p:sp>
    </p:spTree>
    <p:extLst>
      <p:ext uri="{BB962C8B-B14F-4D97-AF65-F5344CB8AC3E}">
        <p14:creationId xmlns:p14="http://schemas.microsoft.com/office/powerpoint/2010/main" val="347683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9F52-E01B-DD47-B568-E281117A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8691"/>
          </a:xfrm>
        </p:spPr>
        <p:txBody>
          <a:bodyPr>
            <a:normAutofit/>
          </a:bodyPr>
          <a:lstStyle/>
          <a:p>
            <a:r>
              <a:rPr lang="en-US" sz="2800" dirty="0"/>
              <a:t>Thermosphere gravity wave and EPB: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45F1E4-C8E5-074B-BC4A-7BC761DABDB0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940552"/>
            <a:ext cx="4604657" cy="2313435"/>
            <a:chOff x="47443" y="1244371"/>
            <a:chExt cx="5280480" cy="26507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B1D42C-5C14-0343-98CD-435E66E87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43" y="1247936"/>
              <a:ext cx="5280480" cy="264720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18D3E9-F420-4A44-8358-31F23B3BA78D}"/>
                </a:ext>
              </a:extLst>
            </p:cNvPr>
            <p:cNvSpPr/>
            <p:nvPr/>
          </p:nvSpPr>
          <p:spPr>
            <a:xfrm>
              <a:off x="676206" y="1244371"/>
              <a:ext cx="882502" cy="18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 (m/s)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D732A5-D928-B348-B3F1-96EBCE0364D4}"/>
              </a:ext>
            </a:extLst>
          </p:cNvPr>
          <p:cNvGrpSpPr/>
          <p:nvPr/>
        </p:nvGrpSpPr>
        <p:grpSpPr>
          <a:xfrm>
            <a:off x="4038953" y="769339"/>
            <a:ext cx="8177385" cy="2433294"/>
            <a:chOff x="4038953" y="769339"/>
            <a:chExt cx="8177385" cy="24332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EA76C7-508E-BD47-9920-63D79288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6554" y="769339"/>
              <a:ext cx="4119784" cy="24332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E3B03F-2B7B-BD43-BA2C-1E8CCFDE8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953" y="1087450"/>
              <a:ext cx="4054377" cy="210429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92E31B-660E-239F-D0A6-10F33DFC7D4E}"/>
              </a:ext>
            </a:extLst>
          </p:cNvPr>
          <p:cNvGrpSpPr/>
          <p:nvPr/>
        </p:nvGrpSpPr>
        <p:grpSpPr>
          <a:xfrm>
            <a:off x="2400350" y="3236190"/>
            <a:ext cx="7423958" cy="3677141"/>
            <a:chOff x="2400350" y="3236190"/>
            <a:chExt cx="7423958" cy="36771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DEEF7E-96C1-9E48-17C9-4F1B63853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0350" y="3236190"/>
              <a:ext cx="3142520" cy="36326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9671A9-6A44-3779-5B89-B0FC22E1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0573" y="3774849"/>
              <a:ext cx="3530600" cy="3022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DAD571-1038-1B2F-A28B-7A95823865D1}"/>
                </a:ext>
              </a:extLst>
            </p:cNvPr>
            <p:cNvSpPr txBox="1"/>
            <p:nvPr/>
          </p:nvSpPr>
          <p:spPr>
            <a:xfrm rot="16200000">
              <a:off x="4584827" y="5731437"/>
              <a:ext cx="1994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Huba</a:t>
              </a:r>
              <a:r>
                <a:rPr lang="en-US" dirty="0"/>
                <a:t> and Liu, 2020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860018-F7E0-17CA-FD8E-FE8D98DCFCB3}"/>
                </a:ext>
              </a:extLst>
            </p:cNvPr>
            <p:cNvSpPr txBox="1"/>
            <p:nvPr/>
          </p:nvSpPr>
          <p:spPr>
            <a:xfrm rot="16200000">
              <a:off x="8734843" y="5720551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Eastes</a:t>
              </a:r>
              <a:r>
                <a:rPr lang="en-US" dirty="0"/>
                <a:t> et al.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5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953" y="-19250"/>
            <a:ext cx="8962956" cy="953418"/>
          </a:xfrm>
        </p:spPr>
        <p:txBody>
          <a:bodyPr>
            <a:noAutofit/>
          </a:bodyPr>
          <a:lstStyle/>
          <a:p>
            <a:r>
              <a:rPr lang="en-US" sz="3600" dirty="0"/>
              <a:t>NCAR Community Earth System Model (CESM)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15" y="1764956"/>
            <a:ext cx="4701854" cy="31851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25854" y="1053674"/>
            <a:ext cx="4451516" cy="5793830"/>
            <a:chOff x="2160505" y="1045140"/>
            <a:chExt cx="4451516" cy="5793830"/>
          </a:xfrm>
        </p:grpSpPr>
        <p:pic>
          <p:nvPicPr>
            <p:cNvPr id="6" name="Picture 5" descr="atmosphere_mural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505" y="1045141"/>
              <a:ext cx="4451512" cy="541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790239" y="6469638"/>
              <a:ext cx="7256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LAND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5930" y="6469638"/>
              <a:ext cx="116497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LAND ICE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0907" y="6467676"/>
              <a:ext cx="91307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OCEAN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3981" y="6467676"/>
              <a:ext cx="101804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SEA ICE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3045461" y="5622719"/>
              <a:ext cx="728179" cy="965657"/>
            </a:xfrm>
            <a:prstGeom prst="rightArrow">
              <a:avLst/>
            </a:prstGeom>
            <a:solidFill>
              <a:srgbClr val="FF962B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CAM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3538901" y="5029679"/>
              <a:ext cx="1914255" cy="965657"/>
            </a:xfrm>
            <a:prstGeom prst="rightArrow">
              <a:avLst/>
            </a:prstGeom>
            <a:solidFill>
              <a:srgbClr val="FF962B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WACCM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2976190" y="3274557"/>
              <a:ext cx="5424491" cy="965657"/>
            </a:xfrm>
            <a:prstGeom prst="rightArrow">
              <a:avLst/>
            </a:prstGeom>
            <a:solidFill>
              <a:srgbClr val="FF962B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FF"/>
                  </a:solidFill>
                </a:rPr>
                <a:t>WACCM-X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60505" y="6469638"/>
              <a:ext cx="63123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BGC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C5E632-4A29-914D-A4FE-E1ABA76E6BF1}"/>
              </a:ext>
            </a:extLst>
          </p:cNvPr>
          <p:cNvSpPr txBox="1"/>
          <p:nvPr/>
        </p:nvSpPr>
        <p:spPr>
          <a:xfrm>
            <a:off x="581891" y="5583382"/>
            <a:ext cx="472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CESM Workshop in June: 800+ registrants (2021)</a:t>
            </a:r>
          </a:p>
        </p:txBody>
      </p:sp>
    </p:spTree>
    <p:extLst>
      <p:ext uri="{BB962C8B-B14F-4D97-AF65-F5344CB8AC3E}">
        <p14:creationId xmlns:p14="http://schemas.microsoft.com/office/powerpoint/2010/main" val="34794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tmosphere_mur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297" y="0"/>
            <a:ext cx="4745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2238213" y="188624"/>
            <a:ext cx="4124072" cy="132035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2855" y="474904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Solar,</a:t>
            </a:r>
          </a:p>
          <a:p>
            <a:pPr algn="ctr"/>
            <a:r>
              <a:rPr lang="en-US" sz="1400" dirty="0" err="1">
                <a:solidFill>
                  <a:srgbClr val="0000FF"/>
                </a:solidFill>
              </a:rPr>
              <a:t>Magnetospheric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4912" y="4929337"/>
            <a:ext cx="1296580" cy="1496405"/>
            <a:chOff x="5679130" y="4904186"/>
            <a:chExt cx="1296580" cy="1496405"/>
          </a:xfrm>
        </p:grpSpPr>
        <p:sp>
          <p:nvSpPr>
            <p:cNvPr id="6" name="Up Arrow 5"/>
            <p:cNvSpPr/>
            <p:nvPr/>
          </p:nvSpPr>
          <p:spPr>
            <a:xfrm>
              <a:off x="5679130" y="4904186"/>
              <a:ext cx="1296580" cy="1496405"/>
            </a:xfrm>
            <a:prstGeom prst="up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7141" y="5249074"/>
              <a:ext cx="1135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Meteorological</a:t>
              </a:r>
            </a:p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(waves,</a:t>
              </a:r>
            </a:p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transport)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83046" y="5132037"/>
            <a:ext cx="1296580" cy="1496405"/>
            <a:chOff x="5679130" y="4904186"/>
            <a:chExt cx="1296580" cy="1496405"/>
          </a:xfrm>
        </p:grpSpPr>
        <p:sp>
          <p:nvSpPr>
            <p:cNvPr id="11" name="Up Arrow 10"/>
            <p:cNvSpPr/>
            <p:nvPr/>
          </p:nvSpPr>
          <p:spPr>
            <a:xfrm>
              <a:off x="5679130" y="4904186"/>
              <a:ext cx="1296580" cy="1496405"/>
            </a:xfrm>
            <a:prstGeom prst="up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7141" y="5249074"/>
              <a:ext cx="1135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Meteorological</a:t>
              </a:r>
            </a:p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(waves,</a:t>
              </a:r>
            </a:p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transport)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09473" y="5081737"/>
            <a:ext cx="1296580" cy="1496405"/>
            <a:chOff x="5653984" y="4904186"/>
            <a:chExt cx="1296580" cy="1496405"/>
          </a:xfrm>
        </p:grpSpPr>
        <p:sp>
          <p:nvSpPr>
            <p:cNvPr id="14" name="Up Arrow 13"/>
            <p:cNvSpPr/>
            <p:nvPr/>
          </p:nvSpPr>
          <p:spPr>
            <a:xfrm>
              <a:off x="5653984" y="4904186"/>
              <a:ext cx="1296580" cy="1496405"/>
            </a:xfrm>
            <a:prstGeom prst="up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7141" y="5249074"/>
              <a:ext cx="1135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Meteorological</a:t>
              </a:r>
            </a:p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(waves,</a:t>
              </a:r>
            </a:p>
            <a:p>
              <a:pPr algn="ctr"/>
              <a:r>
                <a:rPr lang="en-US" sz="1200" dirty="0">
                  <a:solidFill>
                    <a:srgbClr val="FF6600"/>
                  </a:solidFill>
                </a:rPr>
                <a:t>transport)</a:t>
              </a:r>
            </a:p>
          </p:txBody>
        </p:sp>
      </p:grpSp>
      <p:sp>
        <p:nvSpPr>
          <p:cNvPr id="3" name="Freeform 2"/>
          <p:cNvSpPr/>
          <p:nvPr/>
        </p:nvSpPr>
        <p:spPr>
          <a:xfrm>
            <a:off x="2608231" y="1615018"/>
            <a:ext cx="3059183" cy="3113853"/>
          </a:xfrm>
          <a:custGeom>
            <a:avLst/>
            <a:gdLst>
              <a:gd name="connsiteX0" fmla="*/ 696148 w 2099627"/>
              <a:gd name="connsiteY0" fmla="*/ 0 h 3151482"/>
              <a:gd name="connsiteX1" fmla="*/ 2097852 w 2099627"/>
              <a:gd name="connsiteY1" fmla="*/ 950148 h 3151482"/>
              <a:gd name="connsiteX2" fmla="*/ 442148 w 2099627"/>
              <a:gd name="connsiteY2" fmla="*/ 2417704 h 3151482"/>
              <a:gd name="connsiteX3" fmla="*/ 555037 w 2099627"/>
              <a:gd name="connsiteY3" fmla="*/ 2888074 h 3151482"/>
              <a:gd name="connsiteX4" fmla="*/ 0 w 2099627"/>
              <a:gd name="connsiteY4" fmla="*/ 3151482 h 3151482"/>
              <a:gd name="connsiteX5" fmla="*/ 0 w 2099627"/>
              <a:gd name="connsiteY5" fmla="*/ 3151482 h 3151482"/>
              <a:gd name="connsiteX0" fmla="*/ 1712148 w 3115627"/>
              <a:gd name="connsiteY0" fmla="*/ 0 h 3617984"/>
              <a:gd name="connsiteX1" fmla="*/ 3113852 w 3115627"/>
              <a:gd name="connsiteY1" fmla="*/ 950148 h 3617984"/>
              <a:gd name="connsiteX2" fmla="*/ 1458148 w 3115627"/>
              <a:gd name="connsiteY2" fmla="*/ 2417704 h 3617984"/>
              <a:gd name="connsiteX3" fmla="*/ 1571037 w 3115627"/>
              <a:gd name="connsiteY3" fmla="*/ 2888074 h 3617984"/>
              <a:gd name="connsiteX4" fmla="*/ 1016000 w 3115627"/>
              <a:gd name="connsiteY4" fmla="*/ 3151482 h 3617984"/>
              <a:gd name="connsiteX5" fmla="*/ 0 w 3115627"/>
              <a:gd name="connsiteY5" fmla="*/ 3617984 h 3617984"/>
              <a:gd name="connsiteX0" fmla="*/ 1815629 w 3219108"/>
              <a:gd name="connsiteY0" fmla="*/ 0 h 3607618"/>
              <a:gd name="connsiteX1" fmla="*/ 3217333 w 3219108"/>
              <a:gd name="connsiteY1" fmla="*/ 950148 h 3607618"/>
              <a:gd name="connsiteX2" fmla="*/ 1561629 w 3219108"/>
              <a:gd name="connsiteY2" fmla="*/ 2417704 h 3607618"/>
              <a:gd name="connsiteX3" fmla="*/ 1674518 w 3219108"/>
              <a:gd name="connsiteY3" fmla="*/ 2888074 h 3607618"/>
              <a:gd name="connsiteX4" fmla="*/ 1119481 w 3219108"/>
              <a:gd name="connsiteY4" fmla="*/ 3151482 h 3607618"/>
              <a:gd name="connsiteX5" fmla="*/ 0 w 3219108"/>
              <a:gd name="connsiteY5" fmla="*/ 3607618 h 3607618"/>
              <a:gd name="connsiteX0" fmla="*/ 1448741 w 2852220"/>
              <a:gd name="connsiteY0" fmla="*/ 0 h 3524685"/>
              <a:gd name="connsiteX1" fmla="*/ 2850445 w 2852220"/>
              <a:gd name="connsiteY1" fmla="*/ 950148 h 3524685"/>
              <a:gd name="connsiteX2" fmla="*/ 1194741 w 2852220"/>
              <a:gd name="connsiteY2" fmla="*/ 2417704 h 3524685"/>
              <a:gd name="connsiteX3" fmla="*/ 1307630 w 2852220"/>
              <a:gd name="connsiteY3" fmla="*/ 2888074 h 3524685"/>
              <a:gd name="connsiteX4" fmla="*/ 752593 w 2852220"/>
              <a:gd name="connsiteY4" fmla="*/ 3151482 h 3524685"/>
              <a:gd name="connsiteX5" fmla="*/ 0 w 2852220"/>
              <a:gd name="connsiteY5" fmla="*/ 3524685 h 3524685"/>
              <a:gd name="connsiteX0" fmla="*/ 1448741 w 2852220"/>
              <a:gd name="connsiteY0" fmla="*/ 0 h 3524685"/>
              <a:gd name="connsiteX1" fmla="*/ 2850445 w 2852220"/>
              <a:gd name="connsiteY1" fmla="*/ 950148 h 3524685"/>
              <a:gd name="connsiteX2" fmla="*/ 1194741 w 2852220"/>
              <a:gd name="connsiteY2" fmla="*/ 2417704 h 3524685"/>
              <a:gd name="connsiteX3" fmla="*/ 1307630 w 2852220"/>
              <a:gd name="connsiteY3" fmla="*/ 2888074 h 3524685"/>
              <a:gd name="connsiteX4" fmla="*/ 809038 w 2852220"/>
              <a:gd name="connsiteY4" fmla="*/ 3182583 h 3524685"/>
              <a:gd name="connsiteX5" fmla="*/ 0 w 2852220"/>
              <a:gd name="connsiteY5" fmla="*/ 3524685 h 3524685"/>
              <a:gd name="connsiteX0" fmla="*/ 1655704 w 3059183"/>
              <a:gd name="connsiteY0" fmla="*/ 0 h 3431384"/>
              <a:gd name="connsiteX1" fmla="*/ 3057408 w 3059183"/>
              <a:gd name="connsiteY1" fmla="*/ 950148 h 3431384"/>
              <a:gd name="connsiteX2" fmla="*/ 1401704 w 3059183"/>
              <a:gd name="connsiteY2" fmla="*/ 2417704 h 3431384"/>
              <a:gd name="connsiteX3" fmla="*/ 1514593 w 3059183"/>
              <a:gd name="connsiteY3" fmla="*/ 2888074 h 3431384"/>
              <a:gd name="connsiteX4" fmla="*/ 1016001 w 3059183"/>
              <a:gd name="connsiteY4" fmla="*/ 3182583 h 3431384"/>
              <a:gd name="connsiteX5" fmla="*/ 0 w 3059183"/>
              <a:gd name="connsiteY5" fmla="*/ 3431384 h 3431384"/>
              <a:gd name="connsiteX0" fmla="*/ 1655704 w 3059183"/>
              <a:gd name="connsiteY0" fmla="*/ 0 h 3431384"/>
              <a:gd name="connsiteX1" fmla="*/ 3057408 w 3059183"/>
              <a:gd name="connsiteY1" fmla="*/ 950148 h 3431384"/>
              <a:gd name="connsiteX2" fmla="*/ 1401704 w 3059183"/>
              <a:gd name="connsiteY2" fmla="*/ 2417704 h 3431384"/>
              <a:gd name="connsiteX3" fmla="*/ 1514593 w 3059183"/>
              <a:gd name="connsiteY3" fmla="*/ 2888074 h 3431384"/>
              <a:gd name="connsiteX4" fmla="*/ 921927 w 3059183"/>
              <a:gd name="connsiteY4" fmla="*/ 3182584 h 3431384"/>
              <a:gd name="connsiteX5" fmla="*/ 0 w 3059183"/>
              <a:gd name="connsiteY5" fmla="*/ 3431384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183" h="3431384">
                <a:moveTo>
                  <a:pt x="1655704" y="0"/>
                </a:moveTo>
                <a:cubicBezTo>
                  <a:pt x="2377722" y="273598"/>
                  <a:pt x="3099741" y="547197"/>
                  <a:pt x="3057408" y="950148"/>
                </a:cubicBezTo>
                <a:cubicBezTo>
                  <a:pt x="3015075" y="1353099"/>
                  <a:pt x="1658840" y="2094716"/>
                  <a:pt x="1401704" y="2417704"/>
                </a:cubicBezTo>
                <a:cubicBezTo>
                  <a:pt x="1144568" y="2740692"/>
                  <a:pt x="1594556" y="2760594"/>
                  <a:pt x="1514593" y="2888074"/>
                </a:cubicBezTo>
                <a:cubicBezTo>
                  <a:pt x="1434630" y="3015554"/>
                  <a:pt x="1174359" y="3092032"/>
                  <a:pt x="921927" y="3182584"/>
                </a:cubicBezTo>
                <a:cubicBezTo>
                  <a:pt x="669495" y="3273136"/>
                  <a:pt x="373160" y="3279339"/>
                  <a:pt x="0" y="3431384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230242" y="-6750"/>
            <a:ext cx="4624568" cy="6796482"/>
            <a:chOff x="2152281" y="1045140"/>
            <a:chExt cx="4459740" cy="5736213"/>
          </a:xfrm>
        </p:grpSpPr>
        <p:pic>
          <p:nvPicPr>
            <p:cNvPr id="19" name="Picture 18" descr="atmosphere_mural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2281" y="1045141"/>
              <a:ext cx="4451512" cy="541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790239" y="6469638"/>
              <a:ext cx="725692" cy="3117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LAND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15930" y="6469638"/>
              <a:ext cx="1164977" cy="3117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LAND 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0907" y="6467676"/>
              <a:ext cx="913073" cy="3117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OCEAN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93981" y="6467676"/>
              <a:ext cx="1018040" cy="3117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SEA ICE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 rot="16200000">
              <a:off x="3045461" y="5622719"/>
              <a:ext cx="728179" cy="965657"/>
            </a:xfrm>
            <a:prstGeom prst="rightArrow">
              <a:avLst/>
            </a:prstGeom>
            <a:solidFill>
              <a:srgbClr val="FF962B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CAM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16200000">
              <a:off x="3538901" y="5029679"/>
              <a:ext cx="1914255" cy="965657"/>
            </a:xfrm>
            <a:prstGeom prst="rightArrow">
              <a:avLst/>
            </a:prstGeom>
            <a:solidFill>
              <a:srgbClr val="FF962B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WACCM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2976190" y="3274557"/>
              <a:ext cx="5424491" cy="965657"/>
            </a:xfrm>
            <a:prstGeom prst="rightArrow">
              <a:avLst/>
            </a:prstGeom>
            <a:solidFill>
              <a:srgbClr val="FF962B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FF"/>
                  </a:solidFill>
                </a:rPr>
                <a:t>WACCM-X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0505" y="6469638"/>
              <a:ext cx="631233" cy="3117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BGC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38213" y="1710073"/>
            <a:ext cx="3738468" cy="37715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100" dirty="0">
                <a:solidFill>
                  <a:srgbClr val="FFFF00"/>
                </a:solidFill>
              </a:rPr>
              <a:t>WACCM-X Science Goals</a:t>
            </a:r>
          </a:p>
          <a:p>
            <a:r>
              <a:rPr lang="en-US" sz="3100" dirty="0">
                <a:solidFill>
                  <a:srgbClr val="FFFF00"/>
                </a:solidFill>
              </a:rPr>
              <a:t>Solar impacts on the Earth System</a:t>
            </a:r>
            <a:r>
              <a:rPr lang="en-US" sz="3100" dirty="0"/>
              <a:t>.</a:t>
            </a:r>
          </a:p>
          <a:p>
            <a:r>
              <a:rPr lang="en-US" sz="3100" dirty="0">
                <a:solidFill>
                  <a:srgbClr val="FFFF00"/>
                </a:solidFill>
              </a:rPr>
              <a:t>Understand and quantify couplings between atmospheric layers through chemical, physical and dynamical processes.</a:t>
            </a:r>
          </a:p>
          <a:p>
            <a:r>
              <a:rPr lang="en-US" sz="3100" dirty="0">
                <a:solidFill>
                  <a:srgbClr val="FFFF00"/>
                </a:solidFill>
              </a:rPr>
              <a:t>Implications of the couplings to climate (downward coupling) and to space environment (upward coupling).</a:t>
            </a:r>
          </a:p>
          <a:p>
            <a:endParaRPr lang="en-US" dirty="0">
              <a:solidFill>
                <a:srgbClr val="00F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7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-25134"/>
            <a:ext cx="10148973" cy="701683"/>
          </a:xfrm>
        </p:spPr>
        <p:txBody>
          <a:bodyPr>
            <a:noAutofit/>
          </a:bodyPr>
          <a:lstStyle/>
          <a:p>
            <a:r>
              <a:rPr lang="en-US" sz="4000" b="1" dirty="0"/>
              <a:t>Important 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2" y="847165"/>
            <a:ext cx="11591364" cy="6010836"/>
          </a:xfrm>
        </p:spPr>
        <p:txBody>
          <a:bodyPr>
            <a:noAutofit/>
          </a:bodyPr>
          <a:lstStyle/>
          <a:p>
            <a:r>
              <a:rPr lang="en-US" sz="2600" dirty="0"/>
              <a:t>Deep: 10% of Earth radius, ~29 scale-heights, 10</a:t>
            </a:r>
            <a:r>
              <a:rPr lang="en-US" sz="2600" baseline="30000" dirty="0"/>
              <a:t>13</a:t>
            </a:r>
            <a:r>
              <a:rPr lang="en-US" sz="2600" dirty="0"/>
              <a:t> change in density from Earth surface to </a:t>
            </a:r>
            <a:r>
              <a:rPr lang="en-US" sz="2600" dirty="0" err="1"/>
              <a:t>exobase</a:t>
            </a:r>
            <a:r>
              <a:rPr lang="en-US" sz="2600" dirty="0"/>
              <a:t>.</a:t>
            </a:r>
          </a:p>
          <a:p>
            <a:r>
              <a:rPr lang="en-US" sz="2600" dirty="0"/>
              <a:t>Diffusive separation above the </a:t>
            </a:r>
            <a:r>
              <a:rPr lang="en-US" sz="2600" dirty="0" err="1"/>
              <a:t>homopause</a:t>
            </a:r>
            <a:r>
              <a:rPr lang="en-US" sz="2600" dirty="0"/>
              <a:t>.</a:t>
            </a:r>
          </a:p>
          <a:p>
            <a:r>
              <a:rPr lang="en-US" sz="2600" dirty="0"/>
              <a:t>Ion-neutral coupling</a:t>
            </a:r>
          </a:p>
          <a:p>
            <a:pPr lvl="1"/>
            <a:r>
              <a:rPr lang="en-US" dirty="0"/>
              <a:t>Different transport processes of neutral species and </a:t>
            </a:r>
            <a:r>
              <a:rPr lang="en-US" dirty="0" err="1"/>
              <a:t>ionospheric</a:t>
            </a:r>
            <a:r>
              <a:rPr lang="en-US" dirty="0"/>
              <a:t> plasma (oriented along magnetic field lines).</a:t>
            </a:r>
          </a:p>
          <a:p>
            <a:r>
              <a:rPr lang="en-US" sz="2600" dirty="0"/>
              <a:t>Coupling between dynamics and photochemistry.</a:t>
            </a:r>
          </a:p>
          <a:p>
            <a:r>
              <a:rPr lang="en-US" sz="2600" dirty="0"/>
              <a:t>Short temporal and spatial scales</a:t>
            </a:r>
          </a:p>
          <a:p>
            <a:pPr lvl="1"/>
            <a:r>
              <a:rPr lang="en-US" dirty="0"/>
              <a:t>Increasing significance of gravity waves and tides.</a:t>
            </a:r>
          </a:p>
          <a:p>
            <a:pPr lvl="1"/>
            <a:r>
              <a:rPr lang="en-US" dirty="0"/>
              <a:t>Large wind (~300m/s) and acoustic speed (~800m/s).</a:t>
            </a:r>
          </a:p>
          <a:p>
            <a:pPr lvl="1"/>
            <a:r>
              <a:rPr lang="en-US" dirty="0"/>
              <a:t>Geomagnetic storms and fine </a:t>
            </a:r>
            <a:r>
              <a:rPr lang="en-US" dirty="0" err="1"/>
              <a:t>ionospheric</a:t>
            </a:r>
            <a:r>
              <a:rPr lang="en-US" dirty="0"/>
              <a:t> structures.</a:t>
            </a:r>
          </a:p>
          <a:p>
            <a:pPr lvl="1"/>
            <a:r>
              <a:rPr lang="en-US" dirty="0" err="1"/>
              <a:t>Ionospheric</a:t>
            </a:r>
            <a:r>
              <a:rPr lang="en-US" dirty="0"/>
              <a:t> irregularities.</a:t>
            </a:r>
          </a:p>
          <a:p>
            <a:pPr lvl="1"/>
            <a:r>
              <a:rPr lang="en-US" dirty="0"/>
              <a:t>Large molecular viscosity and diffusion (both vertically and horizontally).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0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1F27-93AD-DA44-B1FB-DD052630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15888"/>
          </a:xfrm>
        </p:spPr>
        <p:txBody>
          <a:bodyPr>
            <a:normAutofit/>
          </a:bodyPr>
          <a:lstStyle/>
          <a:p>
            <a:r>
              <a:rPr lang="en-US" sz="4000" dirty="0"/>
              <a:t>Requirements for Model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D78B-C1FB-7746-9C62-AB0BE962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957943"/>
            <a:ext cx="12017829" cy="5181600"/>
          </a:xfrm>
        </p:spPr>
        <p:txBody>
          <a:bodyPr/>
          <a:lstStyle/>
          <a:p>
            <a:r>
              <a:rPr lang="en-US" dirty="0"/>
              <a:t>Diffusive separation above the </a:t>
            </a:r>
            <a:r>
              <a:rPr lang="en-US" dirty="0" err="1"/>
              <a:t>homopause</a:t>
            </a:r>
            <a:r>
              <a:rPr lang="en-US" dirty="0"/>
              <a:t>: Species Dependent Dynamical Core.</a:t>
            </a:r>
          </a:p>
          <a:p>
            <a:r>
              <a:rPr lang="en-US" dirty="0"/>
              <a:t>Conservative and efficient computation of advective transport of large number of chemically active species.</a:t>
            </a:r>
          </a:p>
          <a:p>
            <a:r>
              <a:rPr lang="en-US" dirty="0"/>
              <a:t>Frequent mapping between </a:t>
            </a:r>
            <a:r>
              <a:rPr lang="en-US" dirty="0" err="1"/>
              <a:t>dycore</a:t>
            </a:r>
            <a:r>
              <a:rPr lang="en-US" dirty="0"/>
              <a:t> grid and geomagnetic grid.</a:t>
            </a:r>
          </a:p>
          <a:p>
            <a:r>
              <a:rPr lang="en-US" dirty="0"/>
              <a:t>Parameterization schemes that can accommodate short time steps (5 minutes or less).</a:t>
            </a:r>
          </a:p>
          <a:p>
            <a:r>
              <a:rPr lang="en-US" dirty="0"/>
              <a:t>Code design that is capable of </a:t>
            </a:r>
            <a:r>
              <a:rPr lang="en-US" dirty="0" err="1"/>
              <a:t>subcycling</a:t>
            </a:r>
            <a:r>
              <a:rPr lang="en-US" dirty="0"/>
              <a:t> and super-cycling. </a:t>
            </a:r>
          </a:p>
          <a:p>
            <a:r>
              <a:rPr lang="en-US" dirty="0"/>
              <a:t>Mesh refinement capability.</a:t>
            </a:r>
          </a:p>
          <a:p>
            <a:r>
              <a:rPr lang="en-US" dirty="0"/>
              <a:t>Efficient scaling for high-resolution simulations.</a:t>
            </a:r>
          </a:p>
          <a:p>
            <a:r>
              <a:rPr lang="en-US" dirty="0"/>
              <a:t>”Deep” capability: Nonhydrostatic, variable gravity, spherical geometry.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6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0" y="52388"/>
            <a:ext cx="8382000" cy="557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8100" tIns="38100" rIns="33334" bIns="3810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b="1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Major CESM WACCM-X Components</a:t>
            </a:r>
            <a:endParaRPr lang="en-US" sz="2000" b="1" dirty="0">
              <a:solidFill>
                <a:srgbClr val="000000"/>
              </a:solidFill>
              <a:latin typeface="Helvetica" charset="0"/>
              <a:ea typeface="ヒラギノ角ゴ Pro W6" charset="-128"/>
              <a:cs typeface="ヒラギノ角ゴ Pro W6" charset="-128"/>
              <a:sym typeface="Helvetica" charset="0"/>
            </a:endParaRPr>
          </a:p>
        </p:txBody>
      </p:sp>
      <p:graphicFrame>
        <p:nvGraphicFramePr>
          <p:cNvPr id="310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49429"/>
              </p:ext>
            </p:extLst>
          </p:nvPr>
        </p:nvGraphicFramePr>
        <p:xfrm>
          <a:off x="0" y="628820"/>
          <a:ext cx="12191999" cy="6234428"/>
        </p:xfrm>
        <a:graphic>
          <a:graphicData uri="http://schemas.openxmlformats.org/drawingml/2006/table">
            <a:tbl>
              <a:tblPr/>
              <a:tblGrid>
                <a:gridCol w="255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3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9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268"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Model Framework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Chemistry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Neutral Atm. Physics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Ionosphere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Physics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Resolution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91"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Horizontal: 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Finite Volume: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1.9° x 2.5° 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0.9° x 1.25° 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0.47° x 0.625° 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(lat x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lon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 configurable as needed)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Spectral Element: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NE16 (~200km)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NE30 (~100km)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NE60 (~50km)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NE120 (~25km)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Vertical: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WACCM: 0-140km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66 levels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WACCM-X: 0-~600km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130 levels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273 levels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9823">
                <a:tc>
                  <a:txBody>
                    <a:bodyPr/>
                    <a:lstStyle/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Atmosphere component of NCAR Community Earth System Model (CESM)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Extension of the NCAR Community Atmosphere Model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(CAM)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Finite Volume Dynamical Core (modified to consider species dependent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Cp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, R, m)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Species Dependent Spectral Element Dynamical Core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ctr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MOZART+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Ion Chemistry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(~80+ species)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Fully-interactive with dynamics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Long wave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/short wave/EUV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0C209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RRTMG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IR cooling (LTE/non-LTE)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Modal Aerosol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(CARMA)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Convection,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precip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., and cloud param. (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CLUBB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Parameterized GW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Major/minor species diffusion (+UBC)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Horizontal/Vertical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 molecular viscosity and thermal conductivity (+UBC)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Species dependent Cp, R,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m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Parameterized electric field at high latitude. IGRF geomagnetic field.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Auroral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 processes, ion drag and Joule heating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Ion/electron energy equations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Ambipolar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 diffusion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Ion/electron transport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Ionospheric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 dynamo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ill Sans" charset="0"/>
                        <a:cs typeface="Gill Sans" charset="0"/>
                      </a:endParaRP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Coupling with plasmasphere,</a:t>
                      </a:r>
                    </a:p>
                    <a:p>
                      <a:pPr marL="131763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ill Sans" charset="0"/>
                          <a:cs typeface="Gill Sans" charset="0"/>
                        </a:rPr>
                        <a:t>magnetosphere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85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2" y="127596"/>
            <a:ext cx="8825148" cy="503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Key WACCM-X Capabilities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2893" y="798786"/>
            <a:ext cx="11259879" cy="5742434"/>
          </a:xfrm>
          <a:prstGeom prst="rect">
            <a:avLst/>
          </a:prstGeom>
        </p:spPr>
        <p:txBody>
          <a:bodyPr>
            <a:normAutofit/>
          </a:bodyPr>
          <a:lstStyle>
            <a:lvl1pPr marL="312528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25056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37584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50112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62640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875168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187696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00224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12752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Physics-based whole atmosphere general circulation model (0-600km)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Solves dynamics, radiative transfer, photolysis and energetics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Fully interactive chemistry, including ion chemistry.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Ionospheric electrodynamics using fully interactive dynamo.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Ion transport in the </a:t>
            </a:r>
            <a:r>
              <a:rPr lang="en-US" sz="2000" i="1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-region.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Magnetospheric inputs using empirical or specifications (AMIE, GAMERA).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Meteorology can be constrained by reanalysis data (MERRA2).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1980-2017 on Climate Data Gateway (</a:t>
            </a:r>
            <a:r>
              <a:rPr lang="en-US" sz="2000" dirty="0">
                <a:hlinkClick r:id="rId3"/>
              </a:rPr>
              <a:t>https://doi.org/10.26024/5b58-nc53</a:t>
            </a:r>
            <a:r>
              <a:rPr lang="en-US" sz="2000" dirty="0"/>
              <a:t>)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Whole atmosphere data assimilation for specification and forecast.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• High-resolution capabilities.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477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E06A-30BE-F54C-A066-3353F4F9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6" y="5893"/>
            <a:ext cx="11990614" cy="1325563"/>
          </a:xfrm>
        </p:spPr>
        <p:txBody>
          <a:bodyPr/>
          <a:lstStyle/>
          <a:p>
            <a:r>
              <a:rPr lang="en-US" dirty="0"/>
              <a:t>Current/Future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25D01-27BA-3C48-9EC1-C2BD32BD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578429"/>
            <a:ext cx="11751128" cy="4463144"/>
          </a:xfrm>
        </p:spPr>
        <p:txBody>
          <a:bodyPr/>
          <a:lstStyle/>
          <a:p>
            <a:r>
              <a:rPr lang="en-US" dirty="0"/>
              <a:t>Data Assimilation.</a:t>
            </a:r>
          </a:p>
          <a:p>
            <a:r>
              <a:rPr lang="en-US" dirty="0"/>
              <a:t>System for Integrated Modeling of Atmosphere (SIMA).</a:t>
            </a:r>
          </a:p>
          <a:p>
            <a:r>
              <a:rPr lang="en-US" dirty="0"/>
              <a:t>Spectral element dynamical core on a cubed sphere.</a:t>
            </a:r>
          </a:p>
          <a:p>
            <a:r>
              <a:rPr lang="en-US" dirty="0"/>
              <a:t>High resolution capability.</a:t>
            </a:r>
          </a:p>
          <a:p>
            <a:r>
              <a:rPr lang="en-US" dirty="0"/>
              <a:t>NASA DRIVE Center for Geomagnetic Storms (CGS): Part of the MAGE (Multiscale Atmosphere-</a:t>
            </a:r>
            <a:r>
              <a:rPr lang="en-US" dirty="0" err="1"/>
              <a:t>Geospace</a:t>
            </a:r>
            <a:r>
              <a:rPr lang="en-US" dirty="0"/>
              <a:t> Environment) Model Development.</a:t>
            </a:r>
          </a:p>
        </p:txBody>
      </p:sp>
    </p:spTree>
    <p:extLst>
      <p:ext uri="{BB962C8B-B14F-4D97-AF65-F5344CB8AC3E}">
        <p14:creationId xmlns:p14="http://schemas.microsoft.com/office/powerpoint/2010/main" val="41390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EBEA747F-1441-D148-8B36-0434308E3156}"/>
              </a:ext>
            </a:extLst>
          </p:cNvPr>
          <p:cNvGrpSpPr>
            <a:grpSpLocks noChangeAspect="1"/>
          </p:cNvGrpSpPr>
          <p:nvPr/>
        </p:nvGrpSpPr>
        <p:grpSpPr>
          <a:xfrm>
            <a:off x="7774281" y="1456257"/>
            <a:ext cx="3764760" cy="4114800"/>
            <a:chOff x="7197814" y="1714671"/>
            <a:chExt cx="3475136" cy="379824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95E8373-8C9F-6743-9B68-69865B2D384C}"/>
                </a:ext>
              </a:extLst>
            </p:cNvPr>
            <p:cNvCxnSpPr/>
            <p:nvPr/>
          </p:nvCxnSpPr>
          <p:spPr>
            <a:xfrm flipV="1">
              <a:off x="8031700" y="1714671"/>
              <a:ext cx="0" cy="3657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4FD76-C2E1-ED48-9FBF-0169FCBDB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1190" y="5360394"/>
              <a:ext cx="265176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2C071D-33D9-5C43-B5E8-DF9AF199CFB5}"/>
                </a:ext>
              </a:extLst>
            </p:cNvPr>
            <p:cNvSpPr txBox="1"/>
            <p:nvPr/>
          </p:nvSpPr>
          <p:spPr>
            <a:xfrm>
              <a:off x="7716745" y="520514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AF37F4-238E-B84B-A1B6-CD3A71BF1B94}"/>
                </a:ext>
              </a:extLst>
            </p:cNvPr>
            <p:cNvSpPr txBox="1"/>
            <p:nvPr/>
          </p:nvSpPr>
          <p:spPr>
            <a:xfrm>
              <a:off x="7617359" y="428006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rPr>
                <a:t>50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A4936F-173A-674B-8ED9-9C0BD49D6B9B}"/>
                </a:ext>
              </a:extLst>
            </p:cNvPr>
            <p:cNvSpPr txBox="1"/>
            <p:nvPr/>
          </p:nvSpPr>
          <p:spPr>
            <a:xfrm>
              <a:off x="7517973" y="353832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rPr>
                <a:t>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3248C0-53A1-C649-A904-6D14427EC7E1}"/>
                </a:ext>
              </a:extLst>
            </p:cNvPr>
            <p:cNvSpPr txBox="1"/>
            <p:nvPr/>
          </p:nvSpPr>
          <p:spPr>
            <a:xfrm>
              <a:off x="7517973" y="298576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rPr>
                <a:t>200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2E4E3E-AC22-0347-ABE6-4B4B85D5DA01}"/>
                </a:ext>
              </a:extLst>
            </p:cNvPr>
            <p:cNvSpPr txBox="1"/>
            <p:nvPr/>
          </p:nvSpPr>
          <p:spPr>
            <a:xfrm>
              <a:off x="7517973" y="2433204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rPr>
                <a:t>300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AF8A51-62A9-9F4B-820E-E9725F8D6275}"/>
                </a:ext>
              </a:extLst>
            </p:cNvPr>
            <p:cNvSpPr txBox="1"/>
            <p:nvPr/>
          </p:nvSpPr>
          <p:spPr>
            <a:xfrm>
              <a:off x="7517973" y="188064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rPr>
                <a:t>400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0104CA-7830-3342-A5DD-495C42AD7ED8}"/>
                </a:ext>
              </a:extLst>
            </p:cNvPr>
            <p:cNvCxnSpPr/>
            <p:nvPr/>
          </p:nvCxnSpPr>
          <p:spPr>
            <a:xfrm flipH="1">
              <a:off x="7947617" y="2034533"/>
              <a:ext cx="9144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39681D-8D8F-6E4A-B7E8-9B222D8DE2AA}"/>
                </a:ext>
              </a:extLst>
            </p:cNvPr>
            <p:cNvCxnSpPr/>
            <p:nvPr/>
          </p:nvCxnSpPr>
          <p:spPr>
            <a:xfrm flipH="1">
              <a:off x="7942363" y="2586325"/>
              <a:ext cx="9144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D36A9B-F617-DB40-8EB1-4A20796019C3}"/>
                </a:ext>
              </a:extLst>
            </p:cNvPr>
            <p:cNvCxnSpPr/>
            <p:nvPr/>
          </p:nvCxnSpPr>
          <p:spPr>
            <a:xfrm flipH="1">
              <a:off x="7947620" y="3127606"/>
              <a:ext cx="9144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8908E5-221B-6A4B-89AC-5C693EAFAFB5}"/>
                </a:ext>
              </a:extLst>
            </p:cNvPr>
            <p:cNvCxnSpPr/>
            <p:nvPr/>
          </p:nvCxnSpPr>
          <p:spPr>
            <a:xfrm flipH="1">
              <a:off x="7942364" y="3689908"/>
              <a:ext cx="9144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77D2DD-A910-3447-A1C6-D407A22AEE68}"/>
                </a:ext>
              </a:extLst>
            </p:cNvPr>
            <p:cNvCxnSpPr/>
            <p:nvPr/>
          </p:nvCxnSpPr>
          <p:spPr>
            <a:xfrm flipH="1">
              <a:off x="7947622" y="4430887"/>
              <a:ext cx="9144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6B47B5-F7BA-6E48-8CE9-C0BD7D87702B}"/>
                </a:ext>
              </a:extLst>
            </p:cNvPr>
            <p:cNvGrpSpPr/>
            <p:nvPr/>
          </p:nvGrpSpPr>
          <p:grpSpPr>
            <a:xfrm>
              <a:off x="8418306" y="3689908"/>
              <a:ext cx="274320" cy="1284317"/>
              <a:chOff x="6946282" y="3143255"/>
              <a:chExt cx="274320" cy="1284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4A9B14-4AB6-BC4F-869A-558E04090CA2}"/>
                  </a:ext>
                </a:extLst>
              </p:cNvPr>
              <p:cNvSpPr/>
              <p:nvPr/>
            </p:nvSpPr>
            <p:spPr>
              <a:xfrm>
                <a:off x="6946282" y="3143255"/>
                <a:ext cx="274320" cy="1284317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9525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D610E1-D2C6-0344-AD46-76F7BAB043EC}"/>
                  </a:ext>
                </a:extLst>
              </p:cNvPr>
              <p:cNvSpPr txBox="1"/>
              <p:nvPr/>
            </p:nvSpPr>
            <p:spPr>
              <a:xfrm rot="16200000">
                <a:off x="6455579" y="3657427"/>
                <a:ext cx="1268923" cy="255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Aura MLS T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FE189A3-8838-CF4C-83DE-0DC4D2CA046F}"/>
                </a:ext>
              </a:extLst>
            </p:cNvPr>
            <p:cNvGrpSpPr/>
            <p:nvPr/>
          </p:nvGrpSpPr>
          <p:grpSpPr>
            <a:xfrm>
              <a:off x="8774194" y="3682070"/>
              <a:ext cx="274320" cy="1284317"/>
              <a:chOff x="7349673" y="3123542"/>
              <a:chExt cx="274320" cy="128431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18FFF5-482E-FF4A-BD1B-A55BFD533D03}"/>
                  </a:ext>
                </a:extLst>
              </p:cNvPr>
              <p:cNvSpPr/>
              <p:nvPr/>
            </p:nvSpPr>
            <p:spPr>
              <a:xfrm>
                <a:off x="7349673" y="3123542"/>
                <a:ext cx="274320" cy="1284317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9525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E6BD82-B6CD-6D4E-A2A5-1EBC69D7973E}"/>
                  </a:ext>
                </a:extLst>
              </p:cNvPr>
              <p:cNvSpPr txBox="1"/>
              <p:nvPr/>
            </p:nvSpPr>
            <p:spPr>
              <a:xfrm rot="16200000">
                <a:off x="6864241" y="3648618"/>
                <a:ext cx="1258500" cy="255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TIMED/SABER T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E4421B9-BCF6-4244-99E4-47FE2E5640D3}"/>
                </a:ext>
              </a:extLst>
            </p:cNvPr>
            <p:cNvGrpSpPr/>
            <p:nvPr/>
          </p:nvGrpSpPr>
          <p:grpSpPr>
            <a:xfrm>
              <a:off x="9082584" y="1880645"/>
              <a:ext cx="282199" cy="1816819"/>
              <a:chOff x="7753064" y="1333992"/>
              <a:chExt cx="282199" cy="18168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BA5940-AD84-454E-AAFA-0518B2BAA41C}"/>
                  </a:ext>
                </a:extLst>
              </p:cNvPr>
              <p:cNvSpPr/>
              <p:nvPr/>
            </p:nvSpPr>
            <p:spPr>
              <a:xfrm>
                <a:off x="7753064" y="1333992"/>
                <a:ext cx="274320" cy="1816819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54EA5F-7095-A244-8334-F67490BFA57E}"/>
                  </a:ext>
                </a:extLst>
              </p:cNvPr>
              <p:cNvSpPr txBox="1"/>
              <p:nvPr/>
            </p:nvSpPr>
            <p:spPr>
              <a:xfrm rot="16200000">
                <a:off x="7024640" y="2121538"/>
                <a:ext cx="1765557" cy="255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COSMIC GNSS RO EDP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B6111B-7047-A24C-81B1-ED70F2C5219C}"/>
                </a:ext>
              </a:extLst>
            </p:cNvPr>
            <p:cNvGrpSpPr/>
            <p:nvPr/>
          </p:nvGrpSpPr>
          <p:grpSpPr>
            <a:xfrm>
              <a:off x="9474095" y="1879076"/>
              <a:ext cx="279666" cy="1838536"/>
              <a:chOff x="8156455" y="1332423"/>
              <a:chExt cx="279666" cy="18385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8187F85-6F7E-D041-9E43-439ABACE22AE}"/>
                  </a:ext>
                </a:extLst>
              </p:cNvPr>
              <p:cNvSpPr/>
              <p:nvPr/>
            </p:nvSpPr>
            <p:spPr>
              <a:xfrm>
                <a:off x="8156455" y="1333992"/>
                <a:ext cx="274320" cy="1816819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726630-3B32-8B4C-8657-DA4DFBA25D5C}"/>
                  </a:ext>
                </a:extLst>
              </p:cNvPr>
              <p:cNvSpPr txBox="1"/>
              <p:nvPr/>
            </p:nvSpPr>
            <p:spPr>
              <a:xfrm rot="16200000">
                <a:off x="7389009" y="2123846"/>
                <a:ext cx="1838536" cy="255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Ground-based GNSS TEC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5307F6-0EB7-B748-9BAC-D76426716ECC}"/>
                </a:ext>
              </a:extLst>
            </p:cNvPr>
            <p:cNvGrpSpPr/>
            <p:nvPr/>
          </p:nvGrpSpPr>
          <p:grpSpPr>
            <a:xfrm>
              <a:off x="8098043" y="4660613"/>
              <a:ext cx="274320" cy="707585"/>
              <a:chOff x="6542891" y="4113960"/>
              <a:chExt cx="274320" cy="70758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2E9E72-4589-1448-8BBF-C6F9877ABB68}"/>
                  </a:ext>
                </a:extLst>
              </p:cNvPr>
              <p:cNvSpPr/>
              <p:nvPr/>
            </p:nvSpPr>
            <p:spPr>
              <a:xfrm>
                <a:off x="6542891" y="4130564"/>
                <a:ext cx="274320" cy="651647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9525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90566F-6DEB-8B4C-BFE3-57C380309A3A}"/>
                  </a:ext>
                </a:extLst>
              </p:cNvPr>
              <p:cNvSpPr txBox="1"/>
              <p:nvPr/>
            </p:nvSpPr>
            <p:spPr>
              <a:xfrm rot="16200000">
                <a:off x="6324393" y="4339908"/>
                <a:ext cx="707585" cy="255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Met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Obs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2563AFF-07E5-5D4A-AAF2-A2A245770E33}"/>
                </a:ext>
              </a:extLst>
            </p:cNvPr>
            <p:cNvCxnSpPr/>
            <p:nvPr/>
          </p:nvCxnSpPr>
          <p:spPr>
            <a:xfrm flipH="1">
              <a:off x="7944574" y="5360527"/>
              <a:ext cx="9144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533184-CF47-A546-BA1F-ECD8932E0087}"/>
                </a:ext>
              </a:extLst>
            </p:cNvPr>
            <p:cNvSpPr txBox="1"/>
            <p:nvPr/>
          </p:nvSpPr>
          <p:spPr>
            <a:xfrm rot="16200000">
              <a:off x="5591350" y="3446146"/>
              <a:ext cx="3520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Altitude (km)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0BBEEF-9A2A-554A-9173-195C9ACD1229}"/>
                </a:ext>
              </a:extLst>
            </p:cNvPr>
            <p:cNvGrpSpPr/>
            <p:nvPr/>
          </p:nvGrpSpPr>
          <p:grpSpPr>
            <a:xfrm>
              <a:off x="9828872" y="2977620"/>
              <a:ext cx="449586" cy="648426"/>
              <a:chOff x="8534977" y="1333861"/>
              <a:chExt cx="283663" cy="141302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A28DAC0-2661-0646-A039-B7D126BF3665}"/>
                  </a:ext>
                </a:extLst>
              </p:cNvPr>
              <p:cNvSpPr/>
              <p:nvPr/>
            </p:nvSpPr>
            <p:spPr>
              <a:xfrm>
                <a:off x="8534977" y="1333992"/>
                <a:ext cx="276999" cy="1412896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7954D4-4B22-9540-90C2-C0F4D83CBC68}"/>
                  </a:ext>
                </a:extLst>
              </p:cNvPr>
              <p:cNvSpPr txBox="1"/>
              <p:nvPr/>
            </p:nvSpPr>
            <p:spPr>
              <a:xfrm rot="16200000">
                <a:off x="7986578" y="1888924"/>
                <a:ext cx="13871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GOLD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T</a:t>
                </a:r>
                <a:r>
                  <a:rPr kumimoji="0" lang="en-US" sz="1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disk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98946A3-6264-9F4C-A8B9-10F39950C7C0}"/>
                </a:ext>
              </a:extLst>
            </p:cNvPr>
            <p:cNvGrpSpPr/>
            <p:nvPr/>
          </p:nvGrpSpPr>
          <p:grpSpPr>
            <a:xfrm>
              <a:off x="10359056" y="2334745"/>
              <a:ext cx="296579" cy="1495108"/>
              <a:chOff x="8156455" y="1278560"/>
              <a:chExt cx="274320" cy="193898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46E9662-D4D6-044E-8DAE-35DCB6ED1FCA}"/>
                  </a:ext>
                </a:extLst>
              </p:cNvPr>
              <p:cNvSpPr/>
              <p:nvPr/>
            </p:nvSpPr>
            <p:spPr>
              <a:xfrm>
                <a:off x="8156455" y="1333992"/>
                <a:ext cx="274320" cy="1816819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A44030-FD14-4049-9641-0B3319174FA1}"/>
                  </a:ext>
                </a:extLst>
              </p:cNvPr>
              <p:cNvSpPr txBox="1"/>
              <p:nvPr/>
            </p:nvSpPr>
            <p:spPr>
              <a:xfrm rot="16200000">
                <a:off x="7341873" y="2129803"/>
                <a:ext cx="1938986" cy="23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ＭＳ Ｐゴシック" charset="0"/>
                  </a:rPr>
                  <a:t>ICON/MIGHTI U, V</a:t>
                </a:r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5DBF7B87-FBE9-404C-B2BA-B742204C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163"/>
            <a:ext cx="10972800" cy="779435"/>
          </a:xfrm>
        </p:spPr>
        <p:txBody>
          <a:bodyPr/>
          <a:lstStyle/>
          <a:p>
            <a:r>
              <a:rPr lang="en-US" sz="3200" dirty="0"/>
              <a:t>Data Assimilation in WACCMX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D1B11C5-1E93-2745-92EA-5A808E42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62" y="805598"/>
            <a:ext cx="6916108" cy="476545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Data assimilation capability implemented in WACCMX using the DART ensemble Kalman filter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Recently extended to include ionosphere-thermosphere observations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Helvetica" pitchFamily="2" charset="0"/>
              </a:rPr>
              <a:t>WACCMX+DART is the first whole atmosphere data assimilation model that is capable of assimilating observations from the surface to ~500 km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Helvetica" pitchFamily="2" charset="0"/>
              </a:rPr>
              <a:t>Used to assess the impact of new satellite missions (COSMIC2, NASA GOLD and ICON) on specifying and forecasting the space environment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Helvetica" pitchFamily="2" charset="0"/>
              </a:rPr>
              <a:t>Scientific applications:</a:t>
            </a:r>
          </a:p>
          <a:p>
            <a:pPr lvl="1"/>
            <a:r>
              <a:rPr lang="en-US" sz="1600" dirty="0">
                <a:latin typeface="Helvetica" pitchFamily="2" charset="0"/>
              </a:rPr>
              <a:t>Studies of middle-upper atmosphere variability due to the lower atmosphere and solar/geomagnetic activity</a:t>
            </a:r>
          </a:p>
          <a:p>
            <a:pPr lvl="1"/>
            <a:r>
              <a:rPr lang="en-US" sz="1600" dirty="0">
                <a:latin typeface="Helvetica" pitchFamily="2" charset="0"/>
              </a:rPr>
              <a:t>Predictability of the near-Earth space environment</a:t>
            </a:r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931221-7815-DB46-9B50-339D50A8CE94}"/>
              </a:ext>
            </a:extLst>
          </p:cNvPr>
          <p:cNvSpPr txBox="1"/>
          <p:nvPr/>
        </p:nvSpPr>
        <p:spPr>
          <a:xfrm>
            <a:off x="8647847" y="1053192"/>
            <a:ext cx="323935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Observations Assimilated in WACCMX</a:t>
            </a:r>
          </a:p>
        </p:txBody>
      </p:sp>
    </p:spTree>
    <p:extLst>
      <p:ext uri="{BB962C8B-B14F-4D97-AF65-F5344CB8AC3E}">
        <p14:creationId xmlns:p14="http://schemas.microsoft.com/office/powerpoint/2010/main" val="16173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1113</Words>
  <Application>Microsoft Macintosh PowerPoint</Application>
  <PresentationFormat>Widescreen</PresentationFormat>
  <Paragraphs>226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Hei</vt:lpstr>
      <vt:lpstr>Arial</vt:lpstr>
      <vt:lpstr>Calibri</vt:lpstr>
      <vt:lpstr>Calibri Light</vt:lpstr>
      <vt:lpstr>Helvetica</vt:lpstr>
      <vt:lpstr>Helvetica Neue</vt:lpstr>
      <vt:lpstr>Office Theme</vt:lpstr>
      <vt:lpstr>Development of NCAR WACCM-X</vt:lpstr>
      <vt:lpstr>NCAR Community Earth System Model (CESM)</vt:lpstr>
      <vt:lpstr>PowerPoint Presentation</vt:lpstr>
      <vt:lpstr>Important Physical Properties</vt:lpstr>
      <vt:lpstr>Requirements for Model Formulation</vt:lpstr>
      <vt:lpstr>PowerPoint Presentation</vt:lpstr>
      <vt:lpstr>PowerPoint Presentation</vt:lpstr>
      <vt:lpstr>Current/Future Development</vt:lpstr>
      <vt:lpstr>Data Assimilation in WACCMX</vt:lpstr>
      <vt:lpstr>Current Community Atmosphere Models Existing Applications</vt:lpstr>
      <vt:lpstr>SIMA WACCM-X SE CSLAM</vt:lpstr>
      <vt:lpstr>Upper Atmosphere Weather: Tides and PRE</vt:lpstr>
      <vt:lpstr>Thermosphere gravity wave and EPB: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全大气模式的开发和应用</dc:title>
  <dc:creator>Hanli Liu</dc:creator>
  <cp:lastModifiedBy>Hanli Liu</cp:lastModifiedBy>
  <cp:revision>86</cp:revision>
  <cp:lastPrinted>2021-06-17T17:46:56Z</cp:lastPrinted>
  <dcterms:created xsi:type="dcterms:W3CDTF">2021-06-04T22:30:32Z</dcterms:created>
  <dcterms:modified xsi:type="dcterms:W3CDTF">2022-06-07T16:04:41Z</dcterms:modified>
</cp:coreProperties>
</file>