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9" r:id="rId4"/>
    <p:sldId id="260" r:id="rId5"/>
    <p:sldId id="309" r:id="rId6"/>
    <p:sldId id="310" r:id="rId7"/>
    <p:sldId id="349" r:id="rId8"/>
    <p:sldId id="341" r:id="rId9"/>
    <p:sldId id="326" r:id="rId10"/>
    <p:sldId id="344" r:id="rId11"/>
    <p:sldId id="343" r:id="rId12"/>
    <p:sldId id="308" r:id="rId13"/>
    <p:sldId id="347" r:id="rId14"/>
    <p:sldId id="307" r:id="rId15"/>
    <p:sldId id="314" r:id="rId16"/>
    <p:sldId id="350" r:id="rId17"/>
    <p:sldId id="348" r:id="rId18"/>
    <p:sldId id="287" r:id="rId19"/>
  </p:sldIdLst>
  <p:sldSz cx="12192000" cy="6858000"/>
  <p:notesSz cx="7010400" cy="9296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elvetica Neue" panose="02000503000000020004" pitchFamily="2" charset="0"/>
      <p:regular r:id="rId26"/>
      <p:bold r:id="rId27"/>
      <p:italic r:id="rId28"/>
      <p:boldItalic r:id="rId29"/>
    </p:embeddedFont>
    <p:embeddedFont>
      <p:font typeface="Trebuchet MS" panose="020B070302020209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91"/>
    <p:restoredTop sz="94570"/>
  </p:normalViewPr>
  <p:slideViewPr>
    <p:cSldViewPr snapToGrid="0">
      <p:cViewPr varScale="1">
        <p:scale>
          <a:sx n="104" d="100"/>
          <a:sy n="104" d="100"/>
        </p:scale>
        <p:origin x="1136" y="200"/>
      </p:cViewPr>
      <p:guideLst>
        <p:guide orient="horz" pos="4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F1C049-C619-315B-D197-220A832ABF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FD85F-4F45-7F3F-7B1A-0737D2F53B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4EF0E-DABD-DB4E-BF9F-26C55B24A294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1ACB0-1ED5-0C9F-BD24-25DD6BFD85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91ECD-9F4F-E7B3-19EE-ECD40CBD6E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A312C-3FD3-3943-B251-853ED03C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23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16914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 </a:t>
            </a:r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3167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Unified Community Integrated Model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deep learning concatenation of best in show geophysical modules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819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215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4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774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5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Preliminary Low Resolution</a:t>
            </a:r>
            <a:r>
              <a:rPr lang="en-US" baseline="0" dirty="0"/>
              <a:t> tests.</a:t>
            </a:r>
          </a:p>
          <a:p>
            <a:r>
              <a:rPr lang="en-US" baseline="0" dirty="0"/>
              <a:t>Mini-MAGE is capable of going to 0.625° for TIEGCM and 0.25° for GAMERA/REMIX.</a:t>
            </a:r>
          </a:p>
          <a:p>
            <a:r>
              <a:rPr lang="en-US" baseline="0" dirty="0" err="1"/>
              <a:t>Sorathia</a:t>
            </a:r>
            <a:r>
              <a:rPr lang="en-US" baseline="0" dirty="0"/>
              <a:t> 2020 GRL has hex resolution. &lt;30km in the </a:t>
            </a:r>
            <a:r>
              <a:rPr lang="en-US" baseline="0" dirty="0" err="1"/>
              <a:t>auroral</a:t>
            </a:r>
            <a:r>
              <a:rPr lang="en-US" baseline="0" dirty="0"/>
              <a:t> zone.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67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357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80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75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userDrawn="1">
  <p:cSld name="1_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2022/6/5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idx="13"/>
          </p:nvPr>
        </p:nvSpPr>
        <p:spPr>
          <a:xfrm>
            <a:off x="8362950" y="1809750"/>
            <a:ext cx="28575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19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chemeClr val="bg1"/>
                </a:solidFill>
              </a:defRPr>
            </a:lvl1pPr>
          </a:lstStyle>
          <a:p>
            <a:fld id="{EB706C0F-FC62-460D-ADCE-3D33B17EA8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184374" y="63961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chemeClr val="bg1"/>
                </a:solidFill>
              </a:defRPr>
            </a:lvl1pPr>
          </a:lstStyle>
          <a:p>
            <a:fld id="{EB706C0F-FC62-460D-ADCE-3D33B17EA8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98B2-BA24-89EB-E703-171D8BABE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0114" y="6280327"/>
            <a:ext cx="2931886" cy="48490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chemeClr val="bg1"/>
                </a:solidFill>
              </a:defRPr>
            </a:lvl1pPr>
          </a:lstStyle>
          <a:p>
            <a:fld id="{EB706C0F-FC62-460D-ADCE-3D33B17EA8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chemeClr val="bg1"/>
                </a:solidFill>
              </a:defRPr>
            </a:lvl1pPr>
          </a:lstStyle>
          <a:p>
            <a:fld id="{EB706C0F-FC62-460D-ADCE-3D33B17EA8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chemeClr val="bg1"/>
                </a:solidFill>
              </a:defRPr>
            </a:lvl1pPr>
          </a:lstStyle>
          <a:p>
            <a:fld id="{EB706C0F-FC62-460D-ADCE-3D33B17EA8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chemeClr val="bg1"/>
                </a:solidFill>
              </a:defRPr>
            </a:lvl1pPr>
          </a:lstStyle>
          <a:p>
            <a:fld id="{EB706C0F-FC62-460D-ADCE-3D33B17EA8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chemeClr val="bg1"/>
                </a:solidFill>
              </a:defRPr>
            </a:lvl1pPr>
          </a:lstStyle>
          <a:p>
            <a:fld id="{EB706C0F-FC62-460D-ADCE-3D33B17EA8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chemeClr val="bg1"/>
                </a:solidFill>
              </a:defRPr>
            </a:lvl1pPr>
          </a:lstStyle>
          <a:p>
            <a:fld id="{EB706C0F-FC62-460D-ADCE-3D33B17EA8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0BF0FC-761A-8F43-A5DF-B3C95E709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51" r="5897"/>
          <a:stretch/>
        </p:blipFill>
        <p:spPr>
          <a:xfrm>
            <a:off x="0" y="2486"/>
            <a:ext cx="12192000" cy="6892497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-9451" y="867404"/>
            <a:ext cx="12190241" cy="2249558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567" y="6652200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0" name="Google Shape;22;p5" descr="Google Shape;22;p5">
            <a:extLst>
              <a:ext uri="{FF2B5EF4-FFF2-40B4-BE49-F238E27FC236}">
                <a16:creationId xmlns:a16="http://schemas.microsoft.com/office/drawing/2014/main" id="{2179D2F4-26DD-053B-2038-722AB7882F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8"/>
          <a:stretch>
            <a:fillRect/>
          </a:stretch>
        </p:blipFill>
        <p:spPr bwMode="auto">
          <a:xfrm>
            <a:off x="0" y="6221413"/>
            <a:ext cx="121920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Google Shape;26;p5" descr="Google Shape;26;p5">
            <a:extLst>
              <a:ext uri="{FF2B5EF4-FFF2-40B4-BE49-F238E27FC236}">
                <a16:creationId xmlns:a16="http://schemas.microsoft.com/office/drawing/2014/main" id="{6DBD2731-858F-D0AF-3C78-DF87CF5FF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6342063"/>
            <a:ext cx="61595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860D1-19CE-75A0-CC59-DD54D6B1909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60114" y="6276109"/>
            <a:ext cx="2931886" cy="484908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11">
            <a:alphaModFix/>
          </a:blip>
          <a:srcRect t="-543" b="65217"/>
          <a:stretch/>
        </p:blipFill>
        <p:spPr>
          <a:xfrm>
            <a:off x="3" y="6211960"/>
            <a:ext cx="12192000" cy="6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25" name="Google Shape;25;p5"/>
          <p:cNvCxnSpPr/>
          <p:nvPr/>
        </p:nvCxnSpPr>
        <p:spPr>
          <a:xfrm>
            <a:off x="1536852" y="6342390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26;p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8499" y="6342400"/>
            <a:ext cx="821035" cy="3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1536853" y="6296692"/>
            <a:ext cx="243425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</a:rPr>
              <a:t>HIGH ALTITUDE OBSERVATORY</a:t>
            </a:r>
            <a:endParaRPr lang="en-US" sz="1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chemeClr val="bg1"/>
                </a:solidFill>
              </a:defRPr>
            </a:lvl1pPr>
          </a:lstStyle>
          <a:p>
            <a:fld id="{EB706C0F-FC62-460D-ADCE-3D33B17EA8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8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494272" y="1335128"/>
            <a:ext cx="10795686" cy="170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Thermosphere-Ionosphere Electrodynamics General Circulation Model </a:t>
            </a:r>
          </a:p>
          <a:p>
            <a:pPr algn="ctr"/>
            <a:r>
              <a:rPr lang="en-US" sz="3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TIEGCM 2.5</a:t>
            </a:r>
            <a:endParaRPr sz="3600" dirty="0"/>
          </a:p>
        </p:txBody>
      </p:sp>
      <p:sp>
        <p:nvSpPr>
          <p:cNvPr id="136" name="Google Shape;136;p35"/>
          <p:cNvSpPr/>
          <p:nvPr/>
        </p:nvSpPr>
        <p:spPr>
          <a:xfrm>
            <a:off x="3650574" y="4300151"/>
            <a:ext cx="4890852" cy="138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400" b="1" i="1" dirty="0">
                <a:solidFill>
                  <a:srgbClr val="434343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Wenbin, Wang</a:t>
            </a:r>
            <a:endParaRPr lang="en-US" sz="2400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i="1" dirty="0">
              <a:solidFill>
                <a:srgbClr val="434343"/>
              </a:solidFill>
              <a:latin typeface="Helvetica Neue"/>
              <a:sym typeface="Helvetica Neue"/>
            </a:endParaRPr>
          </a:p>
          <a:p>
            <a:pPr algn="ctr"/>
            <a:r>
              <a:rPr lang="en-US" sz="1800" b="1" i="1" dirty="0">
                <a:solidFill>
                  <a:srgbClr val="434343"/>
                </a:solidFill>
                <a:latin typeface="Helvetica Neue"/>
                <a:sym typeface="Helvetica Neue"/>
              </a:rPr>
              <a:t>High Altitude Observatory</a:t>
            </a:r>
          </a:p>
          <a:p>
            <a:pPr algn="ctr"/>
            <a:r>
              <a:rPr lang="en-US" sz="1800" b="1" i="1" dirty="0">
                <a:solidFill>
                  <a:srgbClr val="434343"/>
                </a:solidFill>
                <a:latin typeface="Helvetica Neue"/>
                <a:sym typeface="Helvetica Neue"/>
              </a:rPr>
              <a:t>National Center for Atmospheric Research</a:t>
            </a:r>
            <a:endParaRPr lang="en-US" b="1"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3DB80-B894-403A-B48E-6FDC1A72010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5AA9EE-1714-4FE8-6614-A1A6C34DC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84" y="771125"/>
            <a:ext cx="8574032" cy="608687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941647D4-C409-011D-5CC7-FC22DAC18C95}"/>
              </a:ext>
            </a:extLst>
          </p:cNvPr>
          <p:cNvSpPr txBox="1">
            <a:spLocks/>
          </p:cNvSpPr>
          <p:nvPr/>
        </p:nvSpPr>
        <p:spPr>
          <a:xfrm>
            <a:off x="1179341" y="0"/>
            <a:ext cx="9833318" cy="72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TIEGCM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2.5----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between observations and simulations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5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32B6-2307-44D0-8CD2-1FFB5A7BCEC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" y="0"/>
            <a:ext cx="8455310" cy="62281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408" y="246303"/>
            <a:ext cx="1772653" cy="521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408" y="3114067"/>
            <a:ext cx="233269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highest resolution: </a:t>
            </a:r>
            <a:br>
              <a:rPr lang="en-US" dirty="0"/>
            </a:br>
            <a:r>
              <a:rPr lang="en-US" dirty="0"/>
              <a:t>0.625° TIEGCM</a:t>
            </a:r>
            <a:br>
              <a:rPr lang="en-US" dirty="0"/>
            </a:br>
            <a:r>
              <a:rPr lang="en-US" dirty="0"/>
              <a:t>0.25° REMIX/GAMERA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For this study:</a:t>
            </a:r>
          </a:p>
          <a:p>
            <a:r>
              <a:rPr lang="en-US" dirty="0"/>
              <a:t>1.25° TIEGCM</a:t>
            </a:r>
            <a:br>
              <a:rPr lang="en-US" dirty="0"/>
            </a:br>
            <a:r>
              <a:rPr lang="en-US" dirty="0"/>
              <a:t>1° REMIX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D8368-BABF-9C46-B96B-660C013C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847" y="38156"/>
            <a:ext cx="2881059" cy="1459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813F17-B49B-EE42-BFA6-F740CCE96A48}"/>
              </a:ext>
            </a:extLst>
          </p:cNvPr>
          <p:cNvSpPr txBox="1"/>
          <p:nvPr/>
        </p:nvSpPr>
        <p:spPr>
          <a:xfrm>
            <a:off x="8324427" y="1396979"/>
            <a:ext cx="386757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700" dirty="0"/>
              <a:t>Grid Agnostic MHD for Extended Research Applications</a:t>
            </a:r>
            <a:br>
              <a:rPr lang="en-US" sz="1700" dirty="0"/>
            </a:br>
            <a:r>
              <a:rPr lang="en-US" sz="1700" b="1" dirty="0"/>
              <a:t>(GAMERA)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700" dirty="0"/>
              <a:t>Spiritual successor to LFM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700" dirty="0"/>
              <a:t>Complete rewrite of LFM from scratch using best practices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700" dirty="0"/>
              <a:t>Incredibly efficient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17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700" dirty="0"/>
              <a:t>GAMERA’s “quad” resolution runs real time compared to LFM’s 1:9 quad resolution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700" dirty="0"/>
              <a:t>GAMERA has been run at “hex” resolution (~0.25° in ionosphere), which is 4x greater in every dimension than “quad”</a:t>
            </a:r>
          </a:p>
        </p:txBody>
      </p:sp>
    </p:spTree>
    <p:extLst>
      <p:ext uri="{BB962C8B-B14F-4D97-AF65-F5344CB8AC3E}">
        <p14:creationId xmlns:p14="http://schemas.microsoft.com/office/powerpoint/2010/main" val="10048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4DE45-E8A4-3B6D-C547-956D63F8A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706C0F-FC62-460D-ADCE-3D33B17EA879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750BE2-DAB2-CBCC-1E81-68BF9536FB22}"/>
              </a:ext>
            </a:extLst>
          </p:cNvPr>
          <p:cNvGrpSpPr>
            <a:grpSpLocks noChangeAspect="1"/>
          </p:cNvGrpSpPr>
          <p:nvPr/>
        </p:nvGrpSpPr>
        <p:grpSpPr>
          <a:xfrm>
            <a:off x="237466" y="0"/>
            <a:ext cx="6927570" cy="4023360"/>
            <a:chOff x="2211860" y="152400"/>
            <a:chExt cx="7735330" cy="44924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826FFA-CED7-C158-FFFA-487506F9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40" t="74010" r="6378"/>
            <a:stretch/>
          </p:blipFill>
          <p:spPr>
            <a:xfrm>
              <a:off x="2261287" y="2862469"/>
              <a:ext cx="7685903" cy="17824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B0C1E1-1352-088E-D9C5-D2759957A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80" r="8784" b="60290"/>
            <a:stretch/>
          </p:blipFill>
          <p:spPr>
            <a:xfrm>
              <a:off x="2211860" y="152400"/>
              <a:ext cx="7537622" cy="272332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EA40A1E-A1F8-0A61-561A-21CBB4C56E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" t="49760" r="6683" b="4582"/>
          <a:stretch/>
        </p:blipFill>
        <p:spPr>
          <a:xfrm>
            <a:off x="6109251" y="3935896"/>
            <a:ext cx="6082749" cy="29221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CE9EF8-1F94-ED21-6A7E-1FDD3D6EEBD5}"/>
              </a:ext>
            </a:extLst>
          </p:cNvPr>
          <p:cNvCxnSpPr/>
          <p:nvPr/>
        </p:nvCxnSpPr>
        <p:spPr>
          <a:xfrm>
            <a:off x="3988904" y="3511826"/>
            <a:ext cx="2941983" cy="310100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D01C18-BEEF-5672-8EB4-C3E14A5344A9}"/>
              </a:ext>
            </a:extLst>
          </p:cNvPr>
          <p:cNvCxnSpPr>
            <a:cxnSpLocks/>
          </p:cNvCxnSpPr>
          <p:nvPr/>
        </p:nvCxnSpPr>
        <p:spPr>
          <a:xfrm>
            <a:off x="6003235" y="3472070"/>
            <a:ext cx="6003235" cy="50358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3DEA83-EC9D-ABF4-25FB-400546EA7A0B}"/>
              </a:ext>
            </a:extLst>
          </p:cNvPr>
          <p:cNvSpPr txBox="1"/>
          <p:nvPr/>
        </p:nvSpPr>
        <p:spPr>
          <a:xfrm>
            <a:off x="7388266" y="1500181"/>
            <a:ext cx="4084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RMSE in % change:	MAGE  16.2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			DTM.    17.6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			MSIS.   27.3</a:t>
            </a:r>
          </a:p>
        </p:txBody>
      </p:sp>
    </p:spTree>
    <p:extLst>
      <p:ext uri="{BB962C8B-B14F-4D97-AF65-F5344CB8AC3E}">
        <p14:creationId xmlns:p14="http://schemas.microsoft.com/office/powerpoint/2010/main" val="32615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816" y="0"/>
            <a:ext cx="2714368" cy="741406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646" y="1009141"/>
            <a:ext cx="10216707" cy="4839718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Installed on AWS and at CCMC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Enables a better simulation of ionospheric mesoscale structures and topside ionosphere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Provides specification of neutral density in the upper thermosphere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Coupled fully with the magnetospheric model GAMERA in the CGS MAGE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validation is critically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706C0F-FC62-460D-ADCE-3D33B17EA87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0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093B7-5EBB-EC5A-2555-F1FF0C215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706C0F-FC62-460D-ADCE-3D33B17EA879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24BE78-DFFF-4014-9514-8DD0D99D9006}"/>
              </a:ext>
            </a:extLst>
          </p:cNvPr>
          <p:cNvGrpSpPr>
            <a:grpSpLocks noChangeAspect="1"/>
          </p:cNvGrpSpPr>
          <p:nvPr/>
        </p:nvGrpSpPr>
        <p:grpSpPr>
          <a:xfrm>
            <a:off x="880933" y="1450533"/>
            <a:ext cx="10430133" cy="5283900"/>
            <a:chOff x="1905144" y="909232"/>
            <a:chExt cx="5278123" cy="2213644"/>
          </a:xfrm>
        </p:grpSpPr>
        <p:pic>
          <p:nvPicPr>
            <p:cNvPr id="3" name="图片 6">
              <a:extLst>
                <a:ext uri="{FF2B5EF4-FFF2-40B4-BE49-F238E27FC236}">
                  <a16:creationId xmlns:a16="http://schemas.microsoft.com/office/drawing/2014/main" id="{670AA25A-2E6B-32C6-6BCC-2F9ED9AF1B1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344"/>
            <a:stretch/>
          </p:blipFill>
          <p:spPr bwMode="auto">
            <a:xfrm>
              <a:off x="1905147" y="909232"/>
              <a:ext cx="5278120" cy="931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5483F30A-1ABE-BB03-FA0D-A01B18FA1841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32" b="32712"/>
            <a:stretch/>
          </p:blipFill>
          <p:spPr bwMode="auto">
            <a:xfrm>
              <a:off x="1905146" y="2014151"/>
              <a:ext cx="5278120" cy="889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E4564337-68E6-812D-0032-46594993EDDD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79"/>
            <a:stretch/>
          </p:blipFill>
          <p:spPr bwMode="auto">
            <a:xfrm>
              <a:off x="1905144" y="2842053"/>
              <a:ext cx="5278120" cy="280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1F581965-A61E-F127-9627-3FA7381B932E}"/>
              </a:ext>
            </a:extLst>
          </p:cNvPr>
          <p:cNvSpPr txBox="1">
            <a:spLocks/>
          </p:cNvSpPr>
          <p:nvPr/>
        </p:nvSpPr>
        <p:spPr>
          <a:xfrm>
            <a:off x="3218826" y="169023"/>
            <a:ext cx="5754348" cy="85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density profiles during the Nov. 2003 super storm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5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3DB80-B894-403A-B48E-6FDC1A72010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CA0B5CB2-846B-57D9-67AA-E978FB0A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r>
              <a:rPr lang="en-US" altLang="zh-CN" dirty="0" err="1"/>
              <a:t>Altitue</a:t>
            </a:r>
            <a:r>
              <a:rPr lang="en-US" altLang="zh-CN" dirty="0"/>
              <a:t> extension of TIEGCM</a:t>
            </a:r>
            <a:r>
              <a:rPr lang="zh-CN" altLang="en-US" dirty="0"/>
              <a:t> </a:t>
            </a:r>
            <a:r>
              <a:rPr lang="en-US" altLang="zh-CN" sz="2400" dirty="0"/>
              <a:t>—— </a:t>
            </a:r>
            <a:r>
              <a:rPr lang="en-US" altLang="zh-CN" sz="1800" dirty="0"/>
              <a:t>Comparison of observations and simulations</a:t>
            </a:r>
            <a:endParaRPr lang="zh-CN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63FFBB4-A2EA-EE62-F516-F6C912B28531}"/>
              </a:ext>
            </a:extLst>
          </p:cNvPr>
          <p:cNvSpPr/>
          <p:nvPr/>
        </p:nvSpPr>
        <p:spPr>
          <a:xfrm>
            <a:off x="10065543" y="1954517"/>
            <a:ext cx="240898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C62BF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With He, S&amp;N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2DCE55-5201-8413-BD1F-B9B4B2706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50" y="1093018"/>
            <a:ext cx="3840000" cy="288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18BB0E-82C1-91E5-D81D-EC05CD9DE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96" y="1069576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AEAA14F-A6B2-5E62-504B-7032627F8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50" y="3948087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281F35-CAD0-E113-F476-AF3B1E76D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96" y="3948087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32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3DB80-B894-403A-B48E-6FDC1A72010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CA0B5CB2-846B-57D9-67AA-E978FB0A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r>
              <a:rPr lang="en-US" altLang="zh-CN" dirty="0" err="1"/>
              <a:t>Altitue</a:t>
            </a:r>
            <a:r>
              <a:rPr lang="en-US" altLang="zh-CN" dirty="0"/>
              <a:t> extension of TIEGCM</a:t>
            </a:r>
            <a:r>
              <a:rPr lang="zh-CN" altLang="en-US" dirty="0"/>
              <a:t> </a:t>
            </a:r>
            <a:r>
              <a:rPr lang="en-US" altLang="zh-CN" sz="2400" dirty="0"/>
              <a:t>—— </a:t>
            </a:r>
            <a:r>
              <a:rPr lang="en-US" altLang="zh-CN" sz="1800" dirty="0"/>
              <a:t>Comparison of observations and simulations</a:t>
            </a:r>
            <a:endParaRPr lang="zh-CN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63FFBB4-A2EA-EE62-F516-F6C912B28531}"/>
              </a:ext>
            </a:extLst>
          </p:cNvPr>
          <p:cNvSpPr/>
          <p:nvPr/>
        </p:nvSpPr>
        <p:spPr>
          <a:xfrm>
            <a:off x="10065543" y="1954517"/>
            <a:ext cx="240898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b="1" dirty="0">
                <a:solidFill>
                  <a:srgbClr val="0C62BF">
                    <a:lumMod val="75000"/>
                  </a:srgbClr>
                </a:solidFill>
                <a:latin typeface="Arial"/>
                <a:ea typeface="微软雅黑"/>
              </a:rPr>
              <a:t>No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C62BF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He, S&amp;S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C99C66-1BD1-FA82-FD57-B90E8E171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00" y="1065706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303931-8300-A1A2-9163-42B02789C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94" y="1065706"/>
            <a:ext cx="3840000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340375-B1AD-6542-EF0D-5DE06B970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00" y="3948626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5A2C552-463D-C9A2-407A-21EF46651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94" y="3945706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5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322" y="-129532"/>
            <a:ext cx="8656064" cy="1143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Multiscale Atmosphere-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Geospace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Environment (MAGE)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32B6-2307-44D0-8CD2-1FFB5A7BCEC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87BDAFE8-B5FD-D04C-A24E-5E3591304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296" y="912481"/>
            <a:ext cx="7097518" cy="4954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5" y="912481"/>
            <a:ext cx="2014333" cy="2490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43" y="6348308"/>
            <a:ext cx="2199364" cy="364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26" y="6356350"/>
            <a:ext cx="1285529" cy="3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15EB-C7D3-4AD3-8C0A-91DBBC04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789" y="215900"/>
            <a:ext cx="6023429" cy="508000"/>
          </a:xfrm>
        </p:spPr>
        <p:txBody>
          <a:bodyPr/>
          <a:lstStyle/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TIEGCM 2.0 to TIEGCM 2.5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3F9D7-9A4C-45E1-93CE-51FC0CCE7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706C0F-FC62-460D-ADCE-3D33B17EA879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073A85F-5A43-C88E-D2D2-8EA28BF54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989482"/>
              </p:ext>
            </p:extLst>
          </p:nvPr>
        </p:nvGraphicFramePr>
        <p:xfrm>
          <a:off x="98854" y="1154175"/>
          <a:ext cx="11994292" cy="5271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746">
                  <a:extLst>
                    <a:ext uri="{9D8B030D-6E8A-4147-A177-3AD203B41FA5}">
                      <a16:colId xmlns:a16="http://schemas.microsoft.com/office/drawing/2014/main" val="3336842655"/>
                    </a:ext>
                  </a:extLst>
                </a:gridCol>
                <a:gridCol w="2931886">
                  <a:extLst>
                    <a:ext uri="{9D8B030D-6E8A-4147-A177-3AD203B41FA5}">
                      <a16:colId xmlns:a16="http://schemas.microsoft.com/office/drawing/2014/main" val="3039123916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3530557849"/>
                    </a:ext>
                  </a:extLst>
                </a:gridCol>
                <a:gridCol w="2658860">
                  <a:extLst>
                    <a:ext uri="{9D8B030D-6E8A-4147-A177-3AD203B41FA5}">
                      <a16:colId xmlns:a16="http://schemas.microsoft.com/office/drawing/2014/main" val="1562396944"/>
                    </a:ext>
                  </a:extLst>
                </a:gridCol>
              </a:tblGrid>
              <a:tr h="453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TIEGCM 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TIEGCM 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154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1.25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0.625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Resolve mesoscale structures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307391"/>
                  </a:ext>
                </a:extLst>
              </a:tr>
              <a:tr h="60369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¼ scale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¼ scale height.      1/8 scale 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1/16 scale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Simulate vertically layered structures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682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 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Level 7.0</a:t>
                      </a:r>
                    </a:p>
                    <a:p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(~500 km solar minimum</a:t>
                      </a:r>
                    </a:p>
                    <a:p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~700 km solar maximum)</a:t>
                      </a:r>
                    </a:p>
                    <a:p>
                      <a:endParaRPr lang="en-US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Level 7.0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Level 9.0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Level 11.0</a:t>
                      </a:r>
                    </a:p>
                    <a:p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(~600-800 km solar minimum</a:t>
                      </a:r>
                    </a:p>
                    <a:p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&gt;1000 km solar maximum)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EIA Profile, ion-neutral coupling in the equatorial 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253762"/>
                  </a:ext>
                </a:extLst>
              </a:tr>
              <a:tr h="72970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Topside photoelectron heating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Swartz &amp; Nisbet, 1972</a:t>
                      </a:r>
                      <a:endParaRPr lang="zh-CN" altLang="en-US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Smithtro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&amp; Solomon, 2008</a:t>
                      </a:r>
                      <a:endParaRPr lang="zh-CN" altLang="en-US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 satellite drag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4187"/>
                  </a:ext>
                </a:extLst>
              </a:tr>
              <a:tr h="3459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Included as a major species</a:t>
                      </a:r>
                      <a:endParaRPr lang="zh-CN" altLang="en-US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Included as a major species</a:t>
                      </a:r>
                      <a:endParaRPr lang="zh-CN" altLang="en-US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408191"/>
                  </a:ext>
                </a:extLst>
              </a:tr>
              <a:tr h="345989"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zh-CN" altLang="en-US" sz="18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component model of the coupled whole geospace model: CGS MAGE Model</a:t>
                      </a:r>
                      <a:endParaRPr lang="zh-CN" altLang="en-US" sz="18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806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1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AC4F-586D-4977-88BA-9483855E6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38" y="324611"/>
            <a:ext cx="4121076" cy="667264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7E579-3840-44B3-9AE9-FAF3DA10B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706C0F-FC62-460D-ADCE-3D33B17EA87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183B47-604C-8732-6148-FB551CBE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13" y="4114800"/>
            <a:ext cx="83502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A971ED-8467-7746-5D69-741BF710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60" y="424543"/>
            <a:ext cx="585704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36;p35">
            <a:extLst>
              <a:ext uri="{FF2B5EF4-FFF2-40B4-BE49-F238E27FC236}">
                <a16:creationId xmlns:a16="http://schemas.microsoft.com/office/drawing/2014/main" id="{C38B510F-F60D-A565-AA16-19109283D3D4}"/>
              </a:ext>
            </a:extLst>
          </p:cNvPr>
          <p:cNvSpPr/>
          <p:nvPr/>
        </p:nvSpPr>
        <p:spPr>
          <a:xfrm>
            <a:off x="0" y="1792808"/>
            <a:ext cx="5849256" cy="16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Replace FFT filtering with Ring-average</a:t>
            </a:r>
          </a:p>
          <a:p>
            <a:pPr algn="just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  <a:sym typeface="Helvetica Neue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Also implemented in WACCM-X for O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+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 solver</a:t>
            </a:r>
          </a:p>
          <a:p>
            <a:pPr algn="just"/>
            <a:endParaRPr lang="en-US" b="1" dirty="0">
              <a:solidFill>
                <a:srgbClr val="43434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44D68-E31A-D745-3D8E-F571E08ACC5E}"/>
              </a:ext>
            </a:extLst>
          </p:cNvPr>
          <p:cNvSpPr/>
          <p:nvPr/>
        </p:nvSpPr>
        <p:spPr>
          <a:xfrm>
            <a:off x="0" y="4169173"/>
            <a:ext cx="40204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8" lvl="1">
              <a:spcAft>
                <a:spcPts val="1300"/>
              </a:spcAft>
              <a:tabLst>
                <a:tab pos="547688" algn="l"/>
              </a:tabLst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Dang et al. (2021)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Azimuthal averaging–reconstruction filtering techniques for finite-difference general circulation models in spherical geometry,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Geosci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Model Dev., 14, 859–873. https://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/10.5194/gmd-14-859-2021.</a:t>
            </a:r>
            <a:endParaRPr lang="en-US" sz="1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093B7-5EBB-EC5A-2555-F1FF0C215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706C0F-FC62-460D-ADCE-3D33B17EA87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 descr="Details are in the caption following the image">
            <a:extLst>
              <a:ext uri="{FF2B5EF4-FFF2-40B4-BE49-F238E27FC236}">
                <a16:creationId xmlns:a16="http://schemas.microsoft.com/office/drawing/2014/main" id="{2A117AC0-D9DA-7BB2-48DF-3271489C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42" y="0"/>
            <a:ext cx="4991101" cy="685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CFD653-951D-6CB1-7295-8B5B9CF92E30}"/>
              </a:ext>
            </a:extLst>
          </p:cNvPr>
          <p:cNvSpPr/>
          <p:nvPr/>
        </p:nvSpPr>
        <p:spPr>
          <a:xfrm>
            <a:off x="6821714" y="4728811"/>
            <a:ext cx="5370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</a:rPr>
              <a:t>Smithtro</a:t>
            </a:r>
            <a:r>
              <a:rPr lang="en-US" sz="1800" b="1" dirty="0">
                <a:latin typeface="Times New Roman" panose="02020603050405020304" pitchFamily="18" charset="0"/>
              </a:rPr>
              <a:t>, C. G., and S. C. Solomon (2008), An improved parameterization of thermal electron heating by </a:t>
            </a:r>
            <a:r>
              <a:rPr lang="en-US" sz="1800" b="1" dirty="0" err="1">
                <a:latin typeface="Times New Roman" panose="02020603050405020304" pitchFamily="18" charset="0"/>
              </a:rPr>
              <a:t>photoelectrons,with</a:t>
            </a:r>
            <a:r>
              <a:rPr lang="en-US" sz="1800" b="1" dirty="0">
                <a:latin typeface="Times New Roman" panose="02020603050405020304" pitchFamily="18" charset="0"/>
              </a:rPr>
              <a:t> application to an X17 </a:t>
            </a:r>
            <a:r>
              <a:rPr lang="en-US" sz="1800" b="1" dirty="0" err="1">
                <a:latin typeface="Times New Roman" panose="02020603050405020304" pitchFamily="18" charset="0"/>
              </a:rPr>
              <a:t>flare,J</a:t>
            </a:r>
            <a:r>
              <a:rPr lang="en-US" sz="1800" b="1" dirty="0">
                <a:latin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</a:rPr>
              <a:t>Geophys</a:t>
            </a:r>
            <a:r>
              <a:rPr lang="en-US" sz="1800" b="1" dirty="0">
                <a:latin typeface="Times New Roman" panose="02020603050405020304" pitchFamily="18" charset="0"/>
              </a:rPr>
              <a:t>. Res.,113, A08307, doi:10.1029/2008JA013077.</a:t>
            </a:r>
            <a:endParaRPr lang="en-US" sz="18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77E975-A6CE-06DB-E56C-6895E0E8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124" y="1369639"/>
            <a:ext cx="4556504" cy="667264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Electron Heating</a:t>
            </a:r>
          </a:p>
        </p:txBody>
      </p:sp>
    </p:spTree>
    <p:extLst>
      <p:ext uri="{BB962C8B-B14F-4D97-AF65-F5344CB8AC3E}">
        <p14:creationId xmlns:p14="http://schemas.microsoft.com/office/powerpoint/2010/main" val="343046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093B7-5EBB-EC5A-2555-F1FF0C215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706C0F-FC62-460D-ADCE-3D33B17EA87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59D6C-8644-C58D-9631-D2C073C2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231" y="1591866"/>
            <a:ext cx="6975537" cy="2955422"/>
          </a:xfrm>
        </p:spPr>
        <p:txBody>
          <a:bodyPr/>
          <a:lstStyle/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Not include H, 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He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b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Basic assumption in the model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Fluid approach</a:t>
            </a:r>
          </a:p>
        </p:txBody>
      </p:sp>
    </p:spTree>
    <p:extLst>
      <p:ext uri="{BB962C8B-B14F-4D97-AF65-F5344CB8AC3E}">
        <p14:creationId xmlns:p14="http://schemas.microsoft.com/office/powerpoint/2010/main" val="39340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093B7-5EBB-EC5A-2555-F1FF0C215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706C0F-FC62-460D-ADCE-3D33B17EA87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E70BC-57EF-2E1A-643B-B3AF10C19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57"/>
          <a:stretch/>
        </p:blipFill>
        <p:spPr>
          <a:xfrm>
            <a:off x="43542" y="573310"/>
            <a:ext cx="5568928" cy="585216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CD7751B8-A2BC-2276-9EAE-0644C3CFD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0"/>
          <a:stretch/>
        </p:blipFill>
        <p:spPr bwMode="auto">
          <a:xfrm>
            <a:off x="6564593" y="566052"/>
            <a:ext cx="5583704" cy="5852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60FB4D44-D9E2-5C84-D6BE-90B33458A288}"/>
              </a:ext>
            </a:extLst>
          </p:cNvPr>
          <p:cNvSpPr txBox="1">
            <a:spLocks/>
          </p:cNvSpPr>
          <p:nvPr/>
        </p:nvSpPr>
        <p:spPr>
          <a:xfrm>
            <a:off x="7964742" y="0"/>
            <a:ext cx="2739516" cy="54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Maximum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F613B3C3-E031-D181-3E0E-0572E16C030E}"/>
              </a:ext>
            </a:extLst>
          </p:cNvPr>
          <p:cNvSpPr txBox="1">
            <a:spLocks/>
          </p:cNvSpPr>
          <p:nvPr/>
        </p:nvSpPr>
        <p:spPr>
          <a:xfrm>
            <a:off x="1437285" y="0"/>
            <a:ext cx="2739516" cy="5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Minimum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3DB80-B894-403A-B48E-6FDC1A72010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91" y="810397"/>
            <a:ext cx="8511290" cy="6047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FB497478-70D0-2BC7-73DC-7CA35E42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41" y="0"/>
            <a:ext cx="9833318" cy="729048"/>
          </a:xfrm>
        </p:spPr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TIEGCM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2.5----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between observations and simulations: Topside Ne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75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3DB80-B894-403A-B48E-6FDC1A72010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23" y="3959116"/>
            <a:ext cx="3840000" cy="28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38" y="1063350"/>
            <a:ext cx="3840000" cy="288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23" y="1063350"/>
            <a:ext cx="3840000" cy="28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38" y="3962234"/>
            <a:ext cx="3840000" cy="2880000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9146543B-40AC-36AA-24E4-BCFDE3F0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41" y="0"/>
            <a:ext cx="9833318" cy="729048"/>
          </a:xfrm>
        </p:spPr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TIEGCM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2.5----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between observations and simulations: Neutral density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33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3DB80-B894-403A-B48E-6FDC1A72010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9EA9C7B-0D1F-6759-CD21-620D33CF8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86" y="3908700"/>
            <a:ext cx="3840000" cy="28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65C093-E938-15CF-C0B7-1E6069647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49" y="3926294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10147A3-A5F4-EBCC-0026-9AD17F468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86" y="1028700"/>
            <a:ext cx="3840000" cy="2880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5205F00-7200-BA1F-DC21-1D20892D2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43" y="1028700"/>
            <a:ext cx="3840000" cy="2880000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16EE2552-BDC5-0551-C09E-F135CF199453}"/>
              </a:ext>
            </a:extLst>
          </p:cNvPr>
          <p:cNvSpPr txBox="1">
            <a:spLocks/>
          </p:cNvSpPr>
          <p:nvPr/>
        </p:nvSpPr>
        <p:spPr>
          <a:xfrm>
            <a:off x="1179341" y="0"/>
            <a:ext cx="9833318" cy="72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TIEGCM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2.5----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between observations and simulations: Neutral density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: NCAR - Blue Logo">
  <a:themeElements>
    <a:clrScheme name="Custom 3">
      <a:dk1>
        <a:srgbClr val="000000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000000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-BottomSwooshes">
  <a:themeElements>
    <a:clrScheme name="Custom 3">
      <a:dk1>
        <a:srgbClr val="000000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000000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</TotalTime>
  <Words>602</Words>
  <Application>Microsoft Macintosh PowerPoint</Application>
  <PresentationFormat>Widescreen</PresentationFormat>
  <Paragraphs>111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Calibri</vt:lpstr>
      <vt:lpstr>Arial</vt:lpstr>
      <vt:lpstr>Helvetica Neue</vt:lpstr>
      <vt:lpstr>Trebuchet MS</vt:lpstr>
      <vt:lpstr>Title Page: NCAR - Blue Logo</vt:lpstr>
      <vt:lpstr>NCAR-Blue-BottomSwooshes</vt:lpstr>
      <vt:lpstr>PowerPoint Presentation</vt:lpstr>
      <vt:lpstr>From TIEGCM 2.0 to TIEGCM 2.5</vt:lpstr>
      <vt:lpstr>Horizontal Resolution</vt:lpstr>
      <vt:lpstr>Thermal Electron Heating</vt:lpstr>
      <vt:lpstr>1. Not include H, H+, He+    2. Basic assumption in the model   Fluid approach</vt:lpstr>
      <vt:lpstr>PowerPoint Presentation</vt:lpstr>
      <vt:lpstr>TIEGCM 2.5---- Comparison between observations and simulations: Topside Ne</vt:lpstr>
      <vt:lpstr>TIEGCM 2.5---- Comparison between observations and simulations: Neutral density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Altitue extension of TIEGCM —— Comparison of observations and simulations</vt:lpstr>
      <vt:lpstr>Altitue extension of TIEGCM —— Comparison of observations and simulations</vt:lpstr>
      <vt:lpstr>Multiscale Atmosphere-Geospace Environment (MAGE)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Hawkins</dc:creator>
  <cp:lastModifiedBy>Wenbin Wang</cp:lastModifiedBy>
  <cp:revision>61</cp:revision>
  <dcterms:modified xsi:type="dcterms:W3CDTF">2022-06-08T00:07:28Z</dcterms:modified>
</cp:coreProperties>
</file>