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4"/>
    <p:sldMasterId id="2147483773" r:id="rId5"/>
    <p:sldMasterId id="2147483786" r:id="rId6"/>
    <p:sldMasterId id="2147483906" r:id="rId7"/>
    <p:sldMasterId id="2147483917" r:id="rId8"/>
    <p:sldMasterId id="2147483928" r:id="rId9"/>
  </p:sldMasterIdLst>
  <p:notesMasterIdLst>
    <p:notesMasterId r:id="rId26"/>
  </p:notesMasterIdLst>
  <p:sldIdLst>
    <p:sldId id="256" r:id="rId10"/>
    <p:sldId id="264" r:id="rId11"/>
    <p:sldId id="273" r:id="rId12"/>
    <p:sldId id="257" r:id="rId13"/>
    <p:sldId id="297" r:id="rId14"/>
    <p:sldId id="296" r:id="rId15"/>
    <p:sldId id="298" r:id="rId16"/>
    <p:sldId id="299" r:id="rId17"/>
    <p:sldId id="285" r:id="rId18"/>
    <p:sldId id="290" r:id="rId19"/>
    <p:sldId id="300" r:id="rId20"/>
    <p:sldId id="292" r:id="rId21"/>
    <p:sldId id="301" r:id="rId22"/>
    <p:sldId id="295" r:id="rId23"/>
    <p:sldId id="302" r:id="rId24"/>
    <p:sldId id="282" r:id="rId25"/>
  </p:sldIdLst>
  <p:sldSz cx="10160000" cy="5715000"/>
  <p:notesSz cx="6858000" cy="9144000"/>
  <p:defaultTextStyle>
    <a:defPPr>
      <a:defRPr lang="fr-FR"/>
    </a:defPPr>
    <a:lvl1pPr marL="0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2190D22-B9BC-4008-9728-56BE786A10C8}">
          <p14:sldIdLst>
            <p14:sldId id="256"/>
            <p14:sldId id="264"/>
            <p14:sldId id="273"/>
            <p14:sldId id="257"/>
            <p14:sldId id="297"/>
            <p14:sldId id="296"/>
            <p14:sldId id="298"/>
            <p14:sldId id="299"/>
            <p14:sldId id="285"/>
            <p14:sldId id="290"/>
            <p14:sldId id="300"/>
            <p14:sldId id="292"/>
            <p14:sldId id="301"/>
            <p14:sldId id="295"/>
            <p14:sldId id="30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432FF"/>
    <a:srgbClr val="00FDFF"/>
    <a:srgbClr val="FF00FF"/>
    <a:srgbClr val="FFD579"/>
    <a:srgbClr val="FFFC00"/>
    <a:srgbClr val="FF66CC"/>
    <a:srgbClr val="FF66FF"/>
    <a:srgbClr val="FF99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8" autoAdjust="0"/>
    <p:restoredTop sz="94586" autoAdjust="0"/>
  </p:normalViewPr>
  <p:slideViewPr>
    <p:cSldViewPr snapToGrid="0" snapToObjects="1">
      <p:cViewPr varScale="1">
        <p:scale>
          <a:sx n="111" d="100"/>
          <a:sy n="111" d="100"/>
        </p:scale>
        <p:origin x="224" y="304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93242-A1A9-CC43-A2EE-9EE798A2CEAF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462F-C152-3342-BD7F-580EF8FAF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379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1pPr>
    <a:lvl2pPr marL="398587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2pPr>
    <a:lvl3pPr marL="797174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3pPr>
    <a:lvl4pPr marL="1195761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4pPr>
    <a:lvl5pPr marL="1594348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5pPr>
    <a:lvl6pPr marL="1992935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6pPr>
    <a:lvl7pPr marL="2391522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7pPr>
    <a:lvl8pPr marL="2790109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8pPr>
    <a:lvl9pPr marL="3188696" algn="l" defTabSz="797174" rtl="0" eaLnBrk="1" latinLnBrk="0" hangingPunct="1">
      <a:defRPr sz="10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629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336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6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112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9113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39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14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95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6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28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10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220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42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E462F-C152-3342-BD7F-580EF8FAFC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56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45440" y="507991"/>
            <a:ext cx="7620000" cy="36933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45440" y="249461"/>
            <a:ext cx="7620000" cy="261610"/>
          </a:xfrm>
        </p:spPr>
        <p:txBody>
          <a:bodyPr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9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145280" y="507991"/>
            <a:ext cx="3820160" cy="369332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du 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45286" y="1520825"/>
            <a:ext cx="5030470" cy="36274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4145280" y="249461"/>
            <a:ext cx="3820160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9334501" y="1520825"/>
            <a:ext cx="539749" cy="362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N°</a:t>
            </a:r>
          </a:p>
        </p:txBody>
      </p:sp>
      <p:sp>
        <p:nvSpPr>
          <p:cNvPr id="7" name="Espace réservé pour une image  2"/>
          <p:cNvSpPr>
            <a:spLocks noGrp="1"/>
          </p:cNvSpPr>
          <p:nvPr>
            <p:ph type="pic" idx="15"/>
          </p:nvPr>
        </p:nvSpPr>
        <p:spPr>
          <a:xfrm>
            <a:off x="0" y="0"/>
            <a:ext cx="3603626" cy="57150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607795"/>
            <a:ext cx="5178736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7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8" y="1201485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8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44000"/>
            <a:ext cx="8749709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2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50" y="544000"/>
            <a:ext cx="5302251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51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51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8" y="544000"/>
            <a:ext cx="8761523" cy="369332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9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90" y="565265"/>
            <a:ext cx="7974419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90" y="261897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82" y="1180216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9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82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8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080894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1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60453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0" y="1940514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0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0" y="2651482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NES - couv institutionnel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778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942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14660" y="592406"/>
            <a:ext cx="5178736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14660" y="304426"/>
            <a:ext cx="5178736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14661" y="1201480"/>
            <a:ext cx="6768203" cy="397535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90214" y="537924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0791" y="528608"/>
            <a:ext cx="8749709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30791" y="251261"/>
            <a:ext cx="7962604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5"/>
          </p:nvPr>
        </p:nvSpPr>
        <p:spPr>
          <a:xfrm>
            <a:off x="331611" y="1206500"/>
            <a:ext cx="9209267" cy="3971556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91641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8249" y="528608"/>
            <a:ext cx="5302251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8249" y="1206066"/>
            <a:ext cx="5762629" cy="397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" y="0"/>
            <a:ext cx="3535122" cy="5715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i="1">
                <a:solidFill>
                  <a:srgbClr val="002060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778249" y="251261"/>
            <a:ext cx="4515147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28608"/>
            <a:ext cx="8761523" cy="400110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51261"/>
            <a:ext cx="7974419" cy="265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1100" b="0" kern="1200" baseline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idx="15" hasCustomPrompt="1"/>
          </p:nvPr>
        </p:nvSpPr>
        <p:spPr>
          <a:xfrm>
            <a:off x="318978" y="1206066"/>
            <a:ext cx="4586273" cy="3970772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  <a:lvl2pPr marL="399996" indent="-253997">
              <a:buFont typeface="Wingdings" panose="05000000000000000000" pitchFamily="2" charset="2"/>
              <a:buChar char="v"/>
              <a:defRPr/>
            </a:lvl2pPr>
            <a:lvl3pPr marL="679993" indent="-253997"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5296590" y="1206066"/>
            <a:ext cx="4586273" cy="397077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- Ble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8977" y="549874"/>
            <a:ext cx="7974419" cy="4001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4" hasCustomPrompt="1"/>
          </p:nvPr>
        </p:nvSpPr>
        <p:spPr>
          <a:xfrm>
            <a:off x="318977" y="261894"/>
            <a:ext cx="7974419" cy="265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fr-FR" sz="1100" b="0" kern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INDIQUEZ L’OBJET DE LA PRESENTATION - DATE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6"/>
          </p:nvPr>
        </p:nvSpPr>
        <p:spPr>
          <a:xfrm>
            <a:off x="318978" y="1180214"/>
            <a:ext cx="9563887" cy="39966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4395603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8306" y="5329202"/>
            <a:ext cx="39878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7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8871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emerciements - Co 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2"/>
          <p:cNvSpPr>
            <a:spLocks noGrp="1"/>
          </p:cNvSpPr>
          <p:nvPr>
            <p:ph idx="16" hasCustomPrompt="1"/>
          </p:nvPr>
        </p:nvSpPr>
        <p:spPr>
          <a:xfrm>
            <a:off x="318978" y="781236"/>
            <a:ext cx="9563887" cy="2423604"/>
          </a:xfrm>
          <a:prstGeom prst="rect">
            <a:avLst/>
          </a:prstGeo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marL="145999" indent="0">
              <a:buNone/>
              <a:defRPr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REMERCIEMENTS</a:t>
            </a:r>
          </a:p>
          <a:p>
            <a:pPr lvl="1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3808520"/>
            <a:ext cx="10160000" cy="65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43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675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282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9"/>
            <a:ext cx="10160000" cy="2018211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1270000" y="2119810"/>
            <a:ext cx="7620000" cy="369332"/>
          </a:xfrm>
        </p:spPr>
        <p:txBody>
          <a:bodyPr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270000" y="2461446"/>
            <a:ext cx="7620000" cy="400110"/>
          </a:xfrm>
        </p:spPr>
        <p:txBody>
          <a:bodyPr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1270000" y="2830805"/>
            <a:ext cx="762000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948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91121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6046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proj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ES - couv photo vert. co-bran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0" y="0"/>
            <a:ext cx="4849091" cy="5715000"/>
          </a:xfrm>
        </p:spPr>
        <p:txBody>
          <a:bodyPr anchor="t"/>
          <a:lstStyle>
            <a:lvl1pPr marL="0" indent="0">
              <a:buNone/>
              <a:defRPr sz="2667" i="1">
                <a:solidFill>
                  <a:schemeClr val="bg1"/>
                </a:solidFill>
              </a:defRPr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fr-FR" dirty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849096" y="1940515"/>
            <a:ext cx="5310910" cy="369332"/>
          </a:xfrm>
        </p:spPr>
        <p:txBody>
          <a:bodyPr wrap="square" anchor="ctr" anchorCtr="0">
            <a:spAutoFit/>
          </a:bodyPr>
          <a:lstStyle>
            <a:lvl1pPr algn="ctr">
              <a:defRPr lang="fr-FR" sz="2000" b="1" i="0" kern="1200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849096" y="2282150"/>
            <a:ext cx="5310910" cy="707886"/>
          </a:xfrm>
        </p:spPr>
        <p:txBody>
          <a:bodyPr wrap="square">
            <a:spAutoFit/>
          </a:bodyPr>
          <a:lstStyle>
            <a:lvl1pPr marL="0" indent="0" algn="ctr">
              <a:buNone/>
              <a:defRPr lang="fr-FR" sz="2000" b="1" i="0" kern="1200" dirty="0">
                <a:solidFill>
                  <a:srgbClr val="00B0F0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507995" indent="0" algn="ctr">
              <a:buNone/>
              <a:defRPr sz="2222"/>
            </a:lvl2pPr>
            <a:lvl3pPr marL="1015990" indent="0" algn="ctr">
              <a:buNone/>
              <a:defRPr sz="2000"/>
            </a:lvl3pPr>
            <a:lvl4pPr marL="1523985" indent="0" algn="ctr">
              <a:buNone/>
              <a:defRPr sz="1778"/>
            </a:lvl4pPr>
            <a:lvl5pPr marL="2031980" indent="0" algn="ctr">
              <a:buNone/>
              <a:defRPr sz="1778"/>
            </a:lvl5pPr>
            <a:lvl6pPr marL="2539975" indent="0" algn="ctr">
              <a:buNone/>
              <a:defRPr sz="1778"/>
            </a:lvl6pPr>
            <a:lvl7pPr marL="3047970" indent="0" algn="ctr">
              <a:buNone/>
              <a:defRPr sz="1778"/>
            </a:lvl7pPr>
            <a:lvl8pPr marL="3555964" indent="0" algn="ctr">
              <a:buNone/>
              <a:defRPr sz="1778"/>
            </a:lvl8pPr>
            <a:lvl9pPr marL="4063959" indent="0" algn="ctr">
              <a:buNone/>
              <a:defRPr sz="1778"/>
            </a:lvl9pPr>
          </a:lstStyle>
          <a:p>
            <a:r>
              <a:rPr lang="fr-FR" dirty="0"/>
              <a:t>CLIQUEZ POUR MODIFIER LE TITRE 2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0"/>
          </p:nvPr>
        </p:nvSpPr>
        <p:spPr>
          <a:xfrm>
            <a:off x="4849096" y="2651490"/>
            <a:ext cx="5310910" cy="480459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63" r:id="rId2"/>
    <p:sldLayoutId id="2147483764" r:id="rId3"/>
    <p:sldLayoutId id="2147483769" r:id="rId4"/>
    <p:sldLayoutId id="2147483766" r:id="rId5"/>
    <p:sldLayoutId id="2147483768" r:id="rId6"/>
    <p:sldLayoutId id="2147483770" r:id="rId7"/>
    <p:sldLayoutId id="2147483771" r:id="rId8"/>
    <p:sldLayoutId id="2147483772" r:id="rId9"/>
    <p:sldLayoutId id="214748381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5440" y="507991"/>
            <a:ext cx="911606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145280" y="1520825"/>
            <a:ext cx="531622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720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5" r:id="rId2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76199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Courier New" panose="02070309020205020404" pitchFamily="49" charset="0"/>
        <a:buChar char="o"/>
        <a:defRPr sz="15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Arial"/>
        <a:buChar char="•"/>
        <a:defRPr sz="14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4000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7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788" r:id="rId2"/>
    <p:sldLayoutId id="2147483799" r:id="rId3"/>
    <p:sldLayoutId id="2147483798" r:id="rId4"/>
    <p:sldLayoutId id="2147483801" r:id="rId5"/>
    <p:sldLayoutId id="2147483803" r:id="rId6"/>
    <p:sldLayoutId id="2147483804" r:id="rId7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04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</p:sldLayoutIdLst>
  <p:hf hdr="0" dt="0"/>
  <p:txStyles>
    <p:titleStyle>
      <a:lvl1pPr algn="ctr" defTabSz="1015990" rtl="0" eaLnBrk="1" latinLnBrk="0" hangingPunct="1">
        <a:lnSpc>
          <a:spcPct val="90000"/>
        </a:lnSpc>
        <a:spcBef>
          <a:spcPct val="0"/>
        </a:spcBef>
        <a:buNone/>
        <a:defRPr lang="fr-FR" sz="1800" b="1" i="0" kern="1200" dirty="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ctr" defTabSz="1015990" rtl="0" eaLnBrk="1" latinLnBrk="0" hangingPunct="1">
        <a:lnSpc>
          <a:spcPct val="100000"/>
        </a:lnSpc>
        <a:spcBef>
          <a:spcPts val="1111"/>
        </a:spcBef>
        <a:buFont typeface="Arial"/>
        <a:buNone/>
        <a:defRPr sz="1800" b="1" i="0" kern="1200">
          <a:solidFill>
            <a:schemeClr val="bg1"/>
          </a:solidFill>
          <a:latin typeface="Arial Black" charset="0"/>
          <a:ea typeface="Arial Black" charset="0"/>
          <a:cs typeface="Arial Black" charset="0"/>
        </a:defRPr>
      </a:lvl1pPr>
      <a:lvl2pPr marL="0" indent="0" algn="ctr" defTabSz="761992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lang="fr-FR" sz="1800" b="1" i="0" kern="1200" dirty="0" smtClean="0">
          <a:solidFill>
            <a:srgbClr val="00B0F0"/>
          </a:solidFill>
          <a:latin typeface="Arial" charset="0"/>
          <a:ea typeface="Arial" charset="0"/>
          <a:cs typeface="Arial" charset="0"/>
        </a:defRPr>
      </a:lvl2pPr>
      <a:lvl3pPr marL="126998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222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17500" y="543997"/>
            <a:ext cx="87630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88824" y="5343387"/>
            <a:ext cx="371886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B81167D-292E-8142-ABF3-3BDF0609D345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95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</p:sldLayoutIdLst>
  <p:hf hd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lang="fr-FR" sz="2000" b="1" i="0" kern="1200" smtClean="0">
          <a:solidFill>
            <a:srgbClr val="002060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Font typeface="Arial"/>
        <a:buNone/>
        <a:defRPr lang="fr-FR" sz="1800" b="1" kern="1200" dirty="0" smtClean="0">
          <a:solidFill>
            <a:srgbClr val="002060"/>
          </a:solidFill>
          <a:latin typeface="Arial" charset="0"/>
          <a:ea typeface="Arial" charset="0"/>
          <a:cs typeface="Arial" charset="0"/>
        </a:defRPr>
      </a:lvl1pPr>
      <a:lvl2pPr marL="399996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v"/>
        <a:defRPr sz="18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2pPr>
      <a:lvl3pPr marL="679993" indent="-253997" algn="l" defTabSz="1015990" rtl="0" eaLnBrk="1" latinLnBrk="0" hangingPunct="1">
        <a:lnSpc>
          <a:spcPct val="100000"/>
        </a:lnSpc>
        <a:spcBef>
          <a:spcPts val="0"/>
        </a:spcBef>
        <a:spcAft>
          <a:spcPts val="1333"/>
        </a:spcAft>
        <a:buClr>
          <a:srgbClr val="00B0F0"/>
        </a:buClr>
        <a:buFont typeface="Wingdings" panose="05000000000000000000" pitchFamily="2" charset="2"/>
        <a:buChar char="Ø"/>
        <a:defRPr sz="16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3pPr>
      <a:lvl4pPr marL="177798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4pPr>
      <a:lvl5pPr marL="228597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rgbClr val="002060"/>
          </a:solidFill>
          <a:latin typeface="Arial" charset="0"/>
          <a:ea typeface="Arial" charset="0"/>
          <a:cs typeface="Arial" charset="0"/>
        </a:defRPr>
      </a:lvl5pPr>
      <a:lvl6pPr marL="279397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90000"/>
        </a:lnSpc>
        <a:spcBef>
          <a:spcPts val="556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52400" y="2557027"/>
            <a:ext cx="9814559" cy="584775"/>
          </a:xfrm>
        </p:spPr>
        <p:txBody>
          <a:bodyPr/>
          <a:lstStyle/>
          <a:p>
            <a:r>
              <a:rPr lang="fr-FR" sz="3200" dirty="0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The semi-</a:t>
            </a:r>
            <a:r>
              <a:rPr lang="fr-FR" sz="3200" dirty="0" err="1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empirical</a:t>
            </a:r>
            <a:r>
              <a:rPr lang="fr-FR" sz="3200" dirty="0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3200" dirty="0" err="1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thermosphere</a:t>
            </a:r>
            <a:r>
              <a:rPr lang="fr-FR" sz="3200" dirty="0">
                <a:solidFill>
                  <a:srgbClr val="FFD579"/>
                </a:solidFill>
                <a:latin typeface="Calibri" charset="0"/>
                <a:ea typeface="Calibri" charset="0"/>
                <a:cs typeface="Calibri" charset="0"/>
              </a:rPr>
              <a:t> model DTM2020</a:t>
            </a:r>
          </a:p>
        </p:txBody>
      </p:sp>
      <p:sp>
        <p:nvSpPr>
          <p:cNvPr id="3" name="Rectangle 2"/>
          <p:cNvSpPr/>
          <p:nvPr/>
        </p:nvSpPr>
        <p:spPr>
          <a:xfrm>
            <a:off x="7143514" y="4614632"/>
            <a:ext cx="30074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Sean Bruinsma</a:t>
            </a:r>
          </a:p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CNES,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Space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fr-FR" sz="1600" b="1" dirty="0" err="1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Geodesy</a:t>
            </a:r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Office</a:t>
            </a:r>
          </a:p>
          <a:p>
            <a:r>
              <a:rPr lang="fr-FR" sz="1600" b="1" dirty="0">
                <a:solidFill>
                  <a:srgbClr val="FFFFFF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Toulouse, France</a:t>
            </a:r>
          </a:p>
          <a:p>
            <a:endParaRPr lang="fr-FR" sz="1600" b="1" dirty="0"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4" descr="C:\PROGETTI\EOALERT\templates\pictures\flag_yellow_hi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570" y="4579899"/>
            <a:ext cx="853878" cy="569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14626" y="514471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This project has received funding from the European Union’s Horizon 2020 research and innovation </a:t>
            </a:r>
            <a:r>
              <a:rPr lang="en-US" sz="800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programme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under grant agreement No 776287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9899"/>
            <a:ext cx="960267" cy="5549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911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8749709" cy="369332"/>
          </a:xfrm>
        </p:spPr>
        <p:txBody>
          <a:bodyPr/>
          <a:lstStyle/>
          <a:p>
            <a:r>
              <a:rPr lang="fr-FR" dirty="0"/>
              <a:t>GOCE &amp; </a:t>
            </a:r>
            <a:r>
              <a:rPr lang="fr-FR" dirty="0" err="1"/>
              <a:t>SwarmA</a:t>
            </a:r>
            <a:r>
              <a:rPr lang="fr-FR" dirty="0"/>
              <a:t>: </a:t>
            </a:r>
            <a:r>
              <a:rPr lang="fr-FR" dirty="0" err="1"/>
              <a:t>yearly</a:t>
            </a:r>
            <a:r>
              <a:rPr lang="fr-FR" dirty="0"/>
              <a:t> </a:t>
            </a:r>
            <a:r>
              <a:rPr lang="fr-FR" dirty="0" err="1"/>
              <a:t>means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" y="941034"/>
            <a:ext cx="6480000" cy="371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1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8749709" cy="369332"/>
          </a:xfrm>
        </p:spPr>
        <p:txBody>
          <a:bodyPr/>
          <a:lstStyle/>
          <a:p>
            <a:r>
              <a:rPr lang="fr-FR" dirty="0"/>
              <a:t>GOCE &amp; </a:t>
            </a:r>
            <a:r>
              <a:rPr lang="fr-FR" dirty="0" err="1"/>
              <a:t>SwarmA</a:t>
            </a:r>
            <a:r>
              <a:rPr lang="fr-FR" dirty="0"/>
              <a:t>: </a:t>
            </a:r>
            <a:r>
              <a:rPr lang="fr-FR" dirty="0" err="1"/>
              <a:t>yearly</a:t>
            </a:r>
            <a:r>
              <a:rPr lang="fr-FR" dirty="0"/>
              <a:t> </a:t>
            </a:r>
            <a:r>
              <a:rPr lang="fr-FR" dirty="0" err="1"/>
              <a:t>means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" y="941034"/>
            <a:ext cx="6480000" cy="3716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82" y="1209650"/>
            <a:ext cx="7200000" cy="41322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19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8749709" cy="369332"/>
          </a:xfrm>
        </p:spPr>
        <p:txBody>
          <a:bodyPr/>
          <a:lstStyle/>
          <a:p>
            <a:r>
              <a:rPr lang="fr-FR" dirty="0"/>
              <a:t>HASDM 250 km: </a:t>
            </a:r>
            <a:r>
              <a:rPr lang="fr-FR" dirty="0" err="1"/>
              <a:t>yearly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 -  </a:t>
            </a:r>
            <a:r>
              <a:rPr lang="fr-FR" i="1" dirty="0" err="1"/>
              <a:t>external</a:t>
            </a:r>
            <a:r>
              <a:rPr lang="fr-FR" i="1" dirty="0"/>
              <a:t> validation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" y="941034"/>
            <a:ext cx="6480000" cy="3269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362" y="4190030"/>
            <a:ext cx="2623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0.96 / 5.1%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1.04 / 12.4%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1.01 / 2.6% (w/o ‘18&amp;’19)</a:t>
            </a:r>
          </a:p>
          <a:p>
            <a:r>
              <a:rPr lang="en-US" sz="1600" dirty="0">
                <a:solidFill>
                  <a:srgbClr val="0432FF"/>
                </a:solidFill>
              </a:rPr>
              <a:t>1.17 / 7.0%</a:t>
            </a:r>
          </a:p>
          <a:p>
            <a:r>
              <a:rPr lang="en-US" sz="1600" dirty="0">
                <a:solidFill>
                  <a:srgbClr val="00FDFF"/>
                </a:solidFill>
              </a:rPr>
              <a:t>1.24 / 4.7%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4520" y="5144864"/>
            <a:ext cx="442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Courtesy </a:t>
            </a:r>
            <a:r>
              <a:rPr lang="en-US" sz="1600">
                <a:latin typeface="Courier New" charset="0"/>
                <a:ea typeface="Courier New" charset="0"/>
                <a:cs typeface="Courier New" charset="0"/>
              </a:rPr>
              <a:t>of the SET HASDM Database</a:t>
            </a:r>
          </a:p>
        </p:txBody>
      </p:sp>
    </p:spTree>
    <p:extLst>
      <p:ext uri="{BB962C8B-B14F-4D97-AF65-F5344CB8AC3E}">
        <p14:creationId xmlns:p14="http://schemas.microsoft.com/office/powerpoint/2010/main" val="83126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8749709" cy="369332"/>
          </a:xfrm>
        </p:spPr>
        <p:txBody>
          <a:bodyPr/>
          <a:lstStyle/>
          <a:p>
            <a:r>
              <a:rPr lang="fr-FR" dirty="0"/>
              <a:t>HASDM 250 km: </a:t>
            </a:r>
            <a:r>
              <a:rPr lang="fr-FR" dirty="0" err="1"/>
              <a:t>yearly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 -  </a:t>
            </a:r>
            <a:r>
              <a:rPr lang="fr-FR" i="1" dirty="0" err="1"/>
              <a:t>external</a:t>
            </a:r>
            <a:r>
              <a:rPr lang="fr-FR" i="1" dirty="0"/>
              <a:t> validation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2" y="941034"/>
            <a:ext cx="6480000" cy="3269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362" y="4190030"/>
            <a:ext cx="2623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0.96 / 5.1%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1.04 / 12.4%</a:t>
            </a:r>
          </a:p>
          <a:p>
            <a:r>
              <a:rPr lang="en-US" sz="1600" dirty="0">
                <a:solidFill>
                  <a:srgbClr val="FF0000"/>
                </a:solidFill>
              </a:rPr>
              <a:t>1.01 / 2.6% (w/o ‘18&amp;’19)</a:t>
            </a:r>
          </a:p>
          <a:p>
            <a:r>
              <a:rPr lang="en-US" sz="1600" dirty="0">
                <a:solidFill>
                  <a:srgbClr val="0432FF"/>
                </a:solidFill>
              </a:rPr>
              <a:t>1.17 / 7.0%</a:t>
            </a:r>
          </a:p>
          <a:p>
            <a:r>
              <a:rPr lang="en-US" sz="1600" dirty="0">
                <a:solidFill>
                  <a:srgbClr val="00FDFF"/>
                </a:solidFill>
              </a:rPr>
              <a:t>1.24 / 4.7%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16" y="1199175"/>
            <a:ext cx="7200000" cy="3573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84520" y="5144864"/>
            <a:ext cx="442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Courtesy </a:t>
            </a:r>
            <a:r>
              <a:rPr lang="en-US" sz="1600">
                <a:latin typeface="Courier New" charset="0"/>
                <a:ea typeface="Courier New" charset="0"/>
                <a:cs typeface="Courier New" charset="0"/>
              </a:rPr>
              <a:t>of the SET HASDM Database</a:t>
            </a:r>
          </a:p>
        </p:txBody>
      </p:sp>
    </p:spTree>
    <p:extLst>
      <p:ext uri="{BB962C8B-B14F-4D97-AF65-F5344CB8AC3E}">
        <p14:creationId xmlns:p14="http://schemas.microsoft.com/office/powerpoint/2010/main" val="3966994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8749709" cy="369332"/>
          </a:xfrm>
        </p:spPr>
        <p:txBody>
          <a:bodyPr/>
          <a:lstStyle/>
          <a:p>
            <a:r>
              <a:rPr lang="fr-FR" dirty="0"/>
              <a:t>HASDM 475 km: </a:t>
            </a:r>
            <a:r>
              <a:rPr lang="fr-FR" dirty="0" err="1"/>
              <a:t>yearly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 -  </a:t>
            </a:r>
            <a:r>
              <a:rPr lang="fr-FR" i="1" dirty="0" err="1"/>
              <a:t>external</a:t>
            </a:r>
            <a:r>
              <a:rPr lang="fr-FR" i="1" dirty="0"/>
              <a:t> validation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" y="941034"/>
            <a:ext cx="6480000" cy="3319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362" y="4190030"/>
            <a:ext cx="2623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0.90 / 8.3%</a:t>
            </a:r>
          </a:p>
          <a:p>
            <a:r>
              <a:rPr lang="en-US" sz="1600" dirty="0">
                <a:solidFill>
                  <a:srgbClr val="FF0000"/>
                </a:solidFill>
              </a:rPr>
              <a:t>0.99 / 5.9%* </a:t>
            </a:r>
            <a:r>
              <a:rPr lang="en-US" sz="1600" i="1" dirty="0">
                <a:solidFill>
                  <a:srgbClr val="FF0000"/>
                </a:solidFill>
              </a:rPr>
              <a:t>&gt;60% </a:t>
            </a:r>
            <a:r>
              <a:rPr lang="en-US" sz="1600" i="1" dirty="0" err="1">
                <a:solidFill>
                  <a:srgbClr val="FF0000"/>
                </a:solidFill>
              </a:rPr>
              <a:t>elim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0432FF"/>
                </a:solidFill>
              </a:rPr>
              <a:t>1.22 / 8.0%</a:t>
            </a:r>
          </a:p>
          <a:p>
            <a:r>
              <a:rPr lang="en-US" sz="1600" dirty="0">
                <a:solidFill>
                  <a:srgbClr val="00FDFF"/>
                </a:solidFill>
              </a:rPr>
              <a:t>1.20 / 7.7%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4520" y="5144864"/>
            <a:ext cx="442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Courtesy </a:t>
            </a:r>
            <a:r>
              <a:rPr lang="en-US" sz="1600">
                <a:latin typeface="Courier New" charset="0"/>
                <a:ea typeface="Courier New" charset="0"/>
                <a:cs typeface="Courier New" charset="0"/>
              </a:rPr>
              <a:t>of the SET HASDM Database</a:t>
            </a:r>
          </a:p>
        </p:txBody>
      </p:sp>
    </p:spTree>
    <p:extLst>
      <p:ext uri="{BB962C8B-B14F-4D97-AF65-F5344CB8AC3E}">
        <p14:creationId xmlns:p14="http://schemas.microsoft.com/office/powerpoint/2010/main" val="1580720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8749709" cy="369332"/>
          </a:xfrm>
        </p:spPr>
        <p:txBody>
          <a:bodyPr/>
          <a:lstStyle/>
          <a:p>
            <a:r>
              <a:rPr lang="fr-FR" dirty="0"/>
              <a:t>HASDM 475 km: </a:t>
            </a:r>
            <a:r>
              <a:rPr lang="fr-FR" dirty="0" err="1"/>
              <a:t>yearly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 -  </a:t>
            </a:r>
            <a:r>
              <a:rPr lang="fr-FR" i="1" dirty="0" err="1"/>
              <a:t>external</a:t>
            </a:r>
            <a:r>
              <a:rPr lang="fr-FR" i="1" dirty="0"/>
              <a:t> validation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" y="941034"/>
            <a:ext cx="6480000" cy="3319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9362" y="4190030"/>
            <a:ext cx="2623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0.90 / 8.3%</a:t>
            </a:r>
          </a:p>
          <a:p>
            <a:r>
              <a:rPr lang="en-US" sz="1600" dirty="0">
                <a:solidFill>
                  <a:srgbClr val="FF0000"/>
                </a:solidFill>
              </a:rPr>
              <a:t>0.99 / 5.9%* </a:t>
            </a:r>
            <a:r>
              <a:rPr lang="en-US" sz="1600" i="1" dirty="0">
                <a:solidFill>
                  <a:srgbClr val="FF0000"/>
                </a:solidFill>
              </a:rPr>
              <a:t>&gt;60% </a:t>
            </a:r>
            <a:r>
              <a:rPr lang="en-US" sz="1600" i="1" dirty="0" err="1">
                <a:solidFill>
                  <a:srgbClr val="FF0000"/>
                </a:solidFill>
              </a:rPr>
              <a:t>elim</a:t>
            </a:r>
            <a:endParaRPr lang="en-US" sz="1600" i="1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0432FF"/>
                </a:solidFill>
              </a:rPr>
              <a:t>1.22 / 8.0%</a:t>
            </a:r>
          </a:p>
          <a:p>
            <a:r>
              <a:rPr lang="en-US" sz="1600" dirty="0">
                <a:solidFill>
                  <a:srgbClr val="00FDFF"/>
                </a:solidFill>
              </a:rPr>
              <a:t>1.20 / 7.7%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77" y="1176025"/>
            <a:ext cx="7200000" cy="3638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84520" y="5144864"/>
            <a:ext cx="4420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Courtesy </a:t>
            </a:r>
            <a:r>
              <a:rPr lang="en-US" sz="1600">
                <a:latin typeface="Courier New" charset="0"/>
                <a:ea typeface="Courier New" charset="0"/>
                <a:cs typeface="Courier New" charset="0"/>
              </a:rPr>
              <a:t>of the SET HASDM Database</a:t>
            </a:r>
          </a:p>
        </p:txBody>
      </p:sp>
    </p:spTree>
    <p:extLst>
      <p:ext uri="{BB962C8B-B14F-4D97-AF65-F5344CB8AC3E}">
        <p14:creationId xmlns:p14="http://schemas.microsoft.com/office/powerpoint/2010/main" val="242207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9610181" cy="369332"/>
          </a:xfrm>
        </p:spPr>
        <p:txBody>
          <a:bodyPr/>
          <a:lstStyle/>
          <a:p>
            <a:r>
              <a:rPr lang="fr-FR" dirty="0" err="1">
                <a:solidFill>
                  <a:srgbClr val="0070C0"/>
                </a:solidFill>
              </a:rPr>
              <a:t>Take</a:t>
            </a:r>
            <a:r>
              <a:rPr lang="fr-FR" dirty="0">
                <a:solidFill>
                  <a:srgbClr val="0070C0"/>
                </a:solidFill>
              </a:rPr>
              <a:t> home message: </a:t>
            </a:r>
            <a:r>
              <a:rPr lang="fr-FR" i="1" dirty="0" err="1">
                <a:solidFill>
                  <a:srgbClr val="0070C0"/>
                </a:solidFill>
              </a:rPr>
              <a:t>improved</a:t>
            </a:r>
            <a:r>
              <a:rPr lang="fr-FR" i="1" dirty="0">
                <a:solidFill>
                  <a:srgbClr val="0070C0"/>
                </a:solidFill>
              </a:rPr>
              <a:t> DTM (and MCM) </a:t>
            </a:r>
            <a:r>
              <a:rPr lang="fr-FR" i="1" dirty="0" err="1">
                <a:solidFill>
                  <a:srgbClr val="0070C0"/>
                </a:solidFill>
              </a:rPr>
              <a:t>models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available</a:t>
            </a:r>
            <a:endParaRPr lang="fr-FR" i="1" dirty="0">
              <a:solidFill>
                <a:srgbClr val="0070C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4" y="1317575"/>
            <a:ext cx="5392797" cy="3810824"/>
          </a:xfrm>
          <a:prstGeom prst="rect">
            <a:avLst/>
          </a:prstGeom>
          <a:ln w="19050">
            <a:solidFill>
              <a:srgbClr val="FF93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195547" y="5022640"/>
            <a:ext cx="2993280" cy="40793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http://swami-h2020.eu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49686" y="996139"/>
            <a:ext cx="445243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Fitted to TUD densities without scaling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70C0"/>
                </a:solidFill>
              </a:rPr>
              <a:t>Densities are 20-30% 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70C0"/>
                </a:solidFill>
              </a:rPr>
              <a:t>StD</a:t>
            </a:r>
            <a:r>
              <a:rPr lang="en-US" sz="1600" b="1" dirty="0">
                <a:solidFill>
                  <a:srgbClr val="0070C0"/>
                </a:solidFill>
              </a:rPr>
              <a:t> smaller, correlations higher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But:</a:t>
            </a:r>
          </a:p>
          <a:p>
            <a:r>
              <a:rPr lang="en-US" sz="1600" b="1" i="1" dirty="0">
                <a:solidFill>
                  <a:srgbClr val="C00000"/>
                </a:solidFill>
              </a:rPr>
              <a:t>Relatively sparse data, uneven distribution</a:t>
            </a:r>
          </a:p>
          <a:p>
            <a:endParaRPr lang="en-US" sz="1600" b="1" dirty="0">
              <a:solidFill>
                <a:srgbClr val="C00000"/>
              </a:solidFill>
            </a:endParaRPr>
          </a:p>
          <a:p>
            <a:r>
              <a:rPr lang="en-US" sz="1600" b="1" dirty="0">
                <a:solidFill>
                  <a:srgbClr val="C00000"/>
                </a:solidFill>
              </a:rPr>
              <a:t>And:</a:t>
            </a:r>
          </a:p>
          <a:p>
            <a:r>
              <a:rPr lang="en-US" sz="1600" b="1" i="1" dirty="0">
                <a:solidFill>
                  <a:srgbClr val="C00000"/>
                </a:solidFill>
              </a:rPr>
              <a:t>Model is improved, not driver predictions</a:t>
            </a:r>
            <a:r>
              <a:rPr lang="en-US" sz="1600" dirty="0">
                <a:solidFill>
                  <a:srgbClr val="0070C0"/>
                </a:solidFill>
              </a:rPr>
              <a:t>			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/>
          </a:p>
          <a:p>
            <a:r>
              <a:rPr lang="en-US" sz="1600" b="1" dirty="0"/>
              <a:t>F30 solar proxy: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https://</a:t>
            </a:r>
            <a:r>
              <a:rPr lang="en-US" sz="1400" b="1" dirty="0" err="1">
                <a:solidFill>
                  <a:srgbClr val="00B0F0"/>
                </a:solidFill>
              </a:rPr>
              <a:t>spaceweather.cls.fr</a:t>
            </a:r>
            <a:r>
              <a:rPr lang="en-US" sz="1400" b="1" dirty="0">
                <a:solidFill>
                  <a:srgbClr val="00B0F0"/>
                </a:solidFill>
              </a:rPr>
              <a:t>/services/</a:t>
            </a:r>
            <a:r>
              <a:rPr lang="en-US" sz="1400" b="1" dirty="0" err="1">
                <a:solidFill>
                  <a:srgbClr val="00B0F0"/>
                </a:solidFill>
              </a:rPr>
              <a:t>radioflux</a:t>
            </a:r>
            <a:r>
              <a:rPr lang="en-US" sz="1400" b="1" dirty="0">
                <a:solidFill>
                  <a:srgbClr val="00B0F0"/>
                </a:solidFill>
              </a:rPr>
              <a:t>/</a:t>
            </a:r>
          </a:p>
          <a:p>
            <a:endParaRPr lang="en-US" sz="1600" b="1" dirty="0"/>
          </a:p>
          <a:p>
            <a:r>
              <a:rPr lang="en-US" sz="1600" b="1" dirty="0" err="1"/>
              <a:t>Hp</a:t>
            </a:r>
            <a:r>
              <a:rPr lang="en-US" sz="1600" b="1" dirty="0"/>
              <a:t> geomagnetic index:</a:t>
            </a:r>
          </a:p>
          <a:p>
            <a:r>
              <a:rPr lang="en-US" sz="1400" b="1" dirty="0">
                <a:solidFill>
                  <a:srgbClr val="00B0F0"/>
                </a:solidFill>
              </a:rPr>
              <a:t>ftp://</a:t>
            </a:r>
            <a:r>
              <a:rPr lang="en-US" sz="1400" b="1" dirty="0" err="1">
                <a:solidFill>
                  <a:srgbClr val="00B0F0"/>
                </a:solidFill>
              </a:rPr>
              <a:t>ftp.gfz-potsdam.de</a:t>
            </a:r>
            <a:r>
              <a:rPr lang="en-US" sz="1400" b="1" dirty="0">
                <a:solidFill>
                  <a:srgbClr val="00B0F0"/>
                </a:solidFill>
              </a:rPr>
              <a:t>/pub/home/</a:t>
            </a:r>
            <a:r>
              <a:rPr lang="en-US" sz="1400" b="1" dirty="0" err="1">
                <a:solidFill>
                  <a:srgbClr val="00B0F0"/>
                </a:solidFill>
              </a:rPr>
              <a:t>obs</a:t>
            </a:r>
            <a:r>
              <a:rPr lang="en-US" sz="1400" b="1" dirty="0">
                <a:solidFill>
                  <a:srgbClr val="00B0F0"/>
                </a:solidFill>
              </a:rPr>
              <a:t>/</a:t>
            </a:r>
            <a:r>
              <a:rPr lang="en-US" sz="1400" b="1" dirty="0" err="1">
                <a:solidFill>
                  <a:srgbClr val="00B0F0"/>
                </a:solidFill>
              </a:rPr>
              <a:t>Hpo</a:t>
            </a:r>
            <a:endParaRPr lang="en-US" sz="1400" b="1" dirty="0">
              <a:solidFill>
                <a:srgbClr val="00B0F0"/>
              </a:solidFill>
            </a:endParaRPr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4896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5"/>
          </p:nvPr>
        </p:nvSpPr>
        <p:spPr>
          <a:xfrm>
            <a:off x="331612" y="1162432"/>
            <a:ext cx="9356398" cy="397155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fr-FR" b="0" dirty="0"/>
              <a:t>The DTM2013 model </a:t>
            </a:r>
            <a:r>
              <a:rPr lang="fr-FR" b="0" dirty="0" err="1"/>
              <a:t>was</a:t>
            </a:r>
            <a:r>
              <a:rPr lang="fr-FR" b="0" dirty="0"/>
              <a:t> </a:t>
            </a:r>
            <a:r>
              <a:rPr lang="fr-FR" b="0" dirty="0" err="1"/>
              <a:t>updated</a:t>
            </a:r>
            <a:r>
              <a:rPr lang="fr-FR" b="0" dirty="0"/>
              <a:t> </a:t>
            </a:r>
            <a:r>
              <a:rPr lang="fr-FR" b="0" dirty="0" err="1"/>
              <a:t>using</a:t>
            </a:r>
            <a:r>
              <a:rPr lang="fr-FR" b="0" dirty="0"/>
              <a:t> more </a:t>
            </a:r>
            <a:r>
              <a:rPr lang="fr-FR" b="0" i="1" dirty="0"/>
              <a:t>and </a:t>
            </a:r>
            <a:r>
              <a:rPr lang="fr-FR" b="0" i="1" dirty="0" err="1"/>
              <a:t>different</a:t>
            </a:r>
            <a:r>
              <a:rPr lang="fr-FR" b="0" i="1" dirty="0"/>
              <a:t> </a:t>
            </a:r>
            <a:r>
              <a:rPr lang="fr-FR" b="0" dirty="0" err="1"/>
              <a:t>accelerometer</a:t>
            </a:r>
            <a:r>
              <a:rPr lang="fr-FR" b="0" dirty="0"/>
              <a:t> </a:t>
            </a:r>
            <a:r>
              <a:rPr lang="fr-FR" b="0" dirty="0" err="1"/>
              <a:t>inferred</a:t>
            </a:r>
            <a:r>
              <a:rPr lang="fr-FR" b="0" dirty="0"/>
              <a:t> </a:t>
            </a:r>
            <a:r>
              <a:rPr lang="fr-FR" b="0" dirty="0" err="1"/>
              <a:t>densities</a:t>
            </a:r>
            <a:r>
              <a:rPr lang="fr-FR" b="0" dirty="0"/>
              <a:t>, </a:t>
            </a:r>
            <a:r>
              <a:rPr lang="fr-FR" b="0" dirty="0" err="1"/>
              <a:t>SwarmA</a:t>
            </a:r>
            <a:r>
              <a:rPr lang="fr-FR" b="0" dirty="0"/>
              <a:t>, and TLE global </a:t>
            </a:r>
            <a:r>
              <a:rPr lang="fr-FR" b="0" dirty="0" err="1"/>
              <a:t>mean</a:t>
            </a:r>
            <a:r>
              <a:rPr lang="fr-FR" b="0" dirty="0"/>
              <a:t> </a:t>
            </a:r>
            <a:r>
              <a:rPr lang="fr-FR" b="0" dirty="0" err="1"/>
              <a:t>densities</a:t>
            </a:r>
            <a:r>
              <a:rPr lang="fr-FR" b="0" dirty="0"/>
              <a:t> at 250 km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fr-FR" b="0" dirty="0" err="1"/>
              <a:t>Two</a:t>
            </a:r>
            <a:r>
              <a:rPr lang="fr-FR" b="0" dirty="0"/>
              <a:t> </a:t>
            </a:r>
            <a:r>
              <a:rPr lang="fr-FR" b="0" dirty="0" err="1"/>
              <a:t>models</a:t>
            </a:r>
            <a:r>
              <a:rPr lang="fr-FR" b="0" dirty="0"/>
              <a:t> </a:t>
            </a:r>
            <a:r>
              <a:rPr lang="fr-FR" b="0" dirty="0" err="1"/>
              <a:t>were</a:t>
            </a:r>
            <a:r>
              <a:rPr lang="fr-FR" b="0" dirty="0"/>
              <a:t> </a:t>
            </a:r>
            <a:r>
              <a:rPr lang="fr-FR" b="0" dirty="0" err="1"/>
              <a:t>constructed</a:t>
            </a:r>
            <a:r>
              <a:rPr lang="fr-FR" b="0" dirty="0"/>
              <a:t>, as </a:t>
            </a:r>
            <a:r>
              <a:rPr lang="fr-FR" b="0" dirty="0" err="1"/>
              <a:t>well</a:t>
            </a:r>
            <a:r>
              <a:rPr lang="fr-FR" b="0" dirty="0"/>
              <a:t> as a model for the 1</a:t>
            </a:r>
            <a:r>
              <a:rPr lang="fr-FR" b="0" dirty="0">
                <a:latin typeface="Symbol" pitchFamily="2" charset="2"/>
              </a:rPr>
              <a:t>s</a:t>
            </a:r>
            <a:r>
              <a:rPr lang="fr-FR" b="0" dirty="0"/>
              <a:t> </a:t>
            </a:r>
            <a:r>
              <a:rPr lang="fr-FR" b="0" dirty="0" err="1"/>
              <a:t>uncertainty</a:t>
            </a:r>
            <a:r>
              <a:rPr lang="fr-FR" b="0" dirty="0"/>
              <a:t>:</a:t>
            </a:r>
          </a:p>
          <a:p>
            <a:pPr marL="685746" lvl="1" indent="-285750">
              <a:spcAft>
                <a:spcPts val="1800"/>
              </a:spcAft>
              <a:buFont typeface="Wingdings" charset="2"/>
              <a:buChar char="Ø"/>
            </a:pPr>
            <a:r>
              <a:rPr lang="fr-FR" b="1" dirty="0">
                <a:solidFill>
                  <a:srgbClr val="FF9300"/>
                </a:solidFill>
              </a:rPr>
              <a:t>an ‘</a:t>
            </a:r>
            <a:r>
              <a:rPr lang="fr-FR" b="1" dirty="0" err="1">
                <a:solidFill>
                  <a:srgbClr val="FF9300"/>
                </a:solidFill>
              </a:rPr>
              <a:t>operational</a:t>
            </a:r>
            <a:r>
              <a:rPr lang="fr-FR" b="1" dirty="0">
                <a:solidFill>
                  <a:srgbClr val="FF9300"/>
                </a:solidFill>
              </a:rPr>
              <a:t>’ model: DTM2020_Oper</a:t>
            </a:r>
          </a:p>
          <a:p>
            <a:pPr marL="685746" lvl="1" indent="-285750">
              <a:spcAft>
                <a:spcPts val="1800"/>
              </a:spcAft>
              <a:buFont typeface="Wingdings" charset="2"/>
              <a:buChar char="Ø"/>
            </a:pPr>
            <a:r>
              <a:rPr lang="fr-FR" b="1" dirty="0">
                <a:solidFill>
                  <a:srgbClr val="FF9300"/>
                </a:solidFill>
              </a:rPr>
              <a:t>a ‘</a:t>
            </a:r>
            <a:r>
              <a:rPr lang="fr-FR" b="1" dirty="0" err="1">
                <a:solidFill>
                  <a:srgbClr val="FF9300"/>
                </a:solidFill>
              </a:rPr>
              <a:t>research</a:t>
            </a:r>
            <a:r>
              <a:rPr lang="fr-FR" b="1" dirty="0">
                <a:solidFill>
                  <a:srgbClr val="FF9300"/>
                </a:solidFill>
              </a:rPr>
              <a:t> and </a:t>
            </a:r>
            <a:r>
              <a:rPr lang="fr-FR" b="1" dirty="0" err="1">
                <a:solidFill>
                  <a:srgbClr val="FF9300"/>
                </a:solidFill>
              </a:rPr>
              <a:t>operational</a:t>
            </a:r>
            <a:r>
              <a:rPr lang="fr-FR" b="1" dirty="0">
                <a:solidFill>
                  <a:srgbClr val="FF9300"/>
                </a:solidFill>
              </a:rPr>
              <a:t>’ model: DTM2020_Res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US" b="0" dirty="0"/>
              <a:t>The CIRA and the new DTM2020 models were assessed by comparing to density data, also the recently released HASDM database was used as an independent validation</a:t>
            </a:r>
          </a:p>
          <a:p>
            <a:pPr marL="285750" indent="-285750">
              <a:spcAft>
                <a:spcPts val="1800"/>
              </a:spcAft>
              <a:buFont typeface="Arial" charset="0"/>
              <a:buChar char="•"/>
            </a:pPr>
            <a:r>
              <a:rPr lang="en-US" b="0" dirty="0"/>
              <a:t>The DTM models, as well as the Whole Atmosphere Model MCM, are available on the SWAMI website and on </a:t>
            </a:r>
            <a:r>
              <a:rPr lang="en-US" b="0" dirty="0" err="1"/>
              <a:t>Github</a:t>
            </a:r>
            <a:r>
              <a:rPr lang="en-US" b="0" dirty="0"/>
              <a:t>: </a:t>
            </a:r>
          </a:p>
          <a:p>
            <a:pPr>
              <a:spcAft>
                <a:spcPts val="1800"/>
              </a:spcAft>
            </a:pPr>
            <a:endParaRPr lang="en-US" b="0" dirty="0"/>
          </a:p>
          <a:p>
            <a:pPr>
              <a:spcAft>
                <a:spcPts val="1800"/>
              </a:spcAft>
            </a:pPr>
            <a:r>
              <a:rPr lang="en-US" b="0" dirty="0"/>
              <a:t>						        </a:t>
            </a:r>
            <a:r>
              <a:rPr lang="en-US" i="1" dirty="0"/>
              <a:t>http://swami-h2020.eu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2FA21-7DD3-F509-FFD7-118D33E1BE4E}"/>
              </a:ext>
            </a:extLst>
          </p:cNvPr>
          <p:cNvSpPr txBox="1"/>
          <p:nvPr/>
        </p:nvSpPr>
        <p:spPr>
          <a:xfrm>
            <a:off x="132202" y="4509280"/>
            <a:ext cx="6180463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Aft>
                <a:spcPts val="600"/>
              </a:spcAft>
            </a:pPr>
            <a:r>
              <a:rPr lang="en-GB" sz="1600" b="1" u="none" strike="noStrike" kern="0" spc="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Papers:</a:t>
            </a:r>
          </a:p>
          <a:p>
            <a:pPr lvl="0" fontAlgn="base">
              <a:spcAft>
                <a:spcPts val="600"/>
              </a:spcAft>
            </a:pPr>
            <a:r>
              <a:rPr lang="en-GB" sz="1600" b="1" u="none" strike="noStrike" kern="0" spc="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J. Space Weather Space </a:t>
            </a:r>
            <a:r>
              <a:rPr lang="en-GB" sz="1600" b="1" u="none" strike="noStrike" kern="0" spc="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Clim</a:t>
            </a:r>
            <a:r>
              <a:rPr lang="en-GB" sz="1600" b="1" u="none" strike="noStrike" kern="0" spc="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., https:/</a:t>
            </a:r>
            <a:r>
              <a:rPr lang="en-GB" sz="1600" b="1" u="none" strike="noStrike" kern="0" spc="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doi.org</a:t>
            </a:r>
            <a:r>
              <a:rPr lang="en-GB" sz="1600" b="1" u="none" strike="noStrike" kern="0" spc="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/10.1051/</a:t>
            </a:r>
            <a:r>
              <a:rPr lang="en-GB" sz="1600" b="1" u="none" strike="noStrike" kern="0" spc="0" dirty="0" err="1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swsc</a:t>
            </a:r>
            <a:r>
              <a:rPr lang="en-GB" sz="1600" b="1" u="none" strike="noStrike" kern="0" spc="0" dirty="0">
                <a:effectLst/>
                <a:latin typeface="Times New Roman" panose="02020603050405020304" pitchFamily="18" charset="0"/>
                <a:ea typeface="Arial Unicode MS" panose="020B0604020202020204" pitchFamily="34" charset="-128"/>
              </a:rPr>
              <a:t>/2021032</a:t>
            </a:r>
          </a:p>
          <a:p>
            <a:pPr fontAlgn="base">
              <a:spcAft>
                <a:spcPts val="600"/>
              </a:spcAft>
            </a:pPr>
            <a:r>
              <a:rPr lang="en-GB" sz="1600" b="1" kern="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J. Space Weather Space </a:t>
            </a:r>
            <a:r>
              <a:rPr lang="en-GB" sz="1600" b="1" kern="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Clim</a:t>
            </a:r>
            <a:r>
              <a:rPr lang="en-GB" sz="1600" b="1" kern="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., https:/</a:t>
            </a:r>
            <a:r>
              <a:rPr lang="en-GB" sz="1600" b="1" kern="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doi.org</a:t>
            </a:r>
            <a:r>
              <a:rPr lang="en-GB" sz="1600" b="1" kern="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/10.1051/</a:t>
            </a:r>
            <a:r>
              <a:rPr lang="en-GB" sz="1600" b="1" kern="0" dirty="0" err="1">
                <a:latin typeface="Times New Roman" panose="02020603050405020304" pitchFamily="18" charset="0"/>
                <a:ea typeface="Arial Unicode MS" panose="020B0604020202020204" pitchFamily="34" charset="-128"/>
              </a:rPr>
              <a:t>swsc</a:t>
            </a:r>
            <a:r>
              <a:rPr lang="en-GB" sz="1600" b="1" kern="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>/2021034</a:t>
            </a:r>
            <a:endParaRPr lang="en-FR" sz="1600" b="1" kern="0" dirty="0">
              <a:latin typeface="Times New Roman" panose="02020603050405020304" pitchFamily="18" charset="0"/>
              <a:ea typeface="Arial Unicode MS" panose="020B0604020202020204" pitchFamily="34" charset="-128"/>
            </a:endParaRPr>
          </a:p>
          <a:p>
            <a:pPr lvl="0" fontAlgn="base">
              <a:spcAft>
                <a:spcPts val="600"/>
              </a:spcAft>
            </a:pPr>
            <a:endParaRPr lang="en-FR" sz="1600" b="1" u="none" strike="noStrike" kern="0" spc="0" dirty="0">
              <a:effectLst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119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Two</a:t>
            </a:r>
            <a:r>
              <a:rPr lang="fr-FR" dirty="0"/>
              <a:t> DTM2020 </a:t>
            </a:r>
            <a:r>
              <a:rPr lang="fr-FR" dirty="0" err="1"/>
              <a:t>models</a:t>
            </a:r>
            <a:r>
              <a:rPr lang="fr-FR" dirty="0"/>
              <a:t>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31400" y="1018025"/>
            <a:ext cx="927652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DTM2020 models are, compared with DTM2013, based on:</a:t>
            </a:r>
          </a:p>
          <a:p>
            <a:pPr marL="2355850" indent="96838">
              <a:lnSpc>
                <a:spcPct val="150000"/>
              </a:lnSpc>
              <a:buFont typeface="Wingdings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More &amp; different data, different preprocessing (</a:t>
            </a:r>
            <a:r>
              <a:rPr lang="en-US" sz="1800" i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satellite model</a:t>
            </a: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2355850" indent="96838">
              <a:lnSpc>
                <a:spcPct val="150000"/>
              </a:lnSpc>
              <a:buFont typeface="Wingdings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All data except GRACE were used without scale factors</a:t>
            </a:r>
          </a:p>
          <a:p>
            <a:pPr marL="2355850" indent="96838">
              <a:lnSpc>
                <a:spcPct val="150000"/>
              </a:lnSpc>
              <a:buFont typeface="Wingdings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Improved data correction and editing</a:t>
            </a:r>
          </a:p>
          <a:p>
            <a:pPr marL="2355850" indent="96838">
              <a:lnSpc>
                <a:spcPct val="150000"/>
              </a:lnSpc>
              <a:buFont typeface="Wingdings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Iterative and sequential model development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42383" y="3470450"/>
            <a:ext cx="9677155" cy="1569660"/>
            <a:chOff x="970129" y="4437753"/>
            <a:chExt cx="9677155" cy="1569660"/>
          </a:xfrm>
        </p:grpSpPr>
        <p:sp>
          <p:nvSpPr>
            <p:cNvPr id="10" name="Rectangle 9"/>
            <p:cNvSpPr/>
            <p:nvPr/>
          </p:nvSpPr>
          <p:spPr>
            <a:xfrm>
              <a:off x="970129" y="4437753"/>
              <a:ext cx="4109693" cy="156966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marL="539750">
                <a:lnSpc>
                  <a:spcPct val="150000"/>
                </a:lnSpc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“OPERATIONAL”: </a:t>
              </a:r>
              <a:r>
                <a:rPr lang="en-US" sz="1600" b="1" dirty="0">
                  <a:latin typeface="Arial" charset="0"/>
                  <a:ea typeface="Arial" charset="0"/>
                  <a:cs typeface="Arial" charset="0"/>
                </a:rPr>
                <a:t>DTM2020_Oper</a:t>
              </a:r>
            </a:p>
            <a:p>
              <a:pPr marL="896938" indent="-357188">
                <a:lnSpc>
                  <a:spcPct val="150000"/>
                </a:lnSpc>
                <a:buFont typeface="Arial" charset="0"/>
                <a:buChar char="•"/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same algorithm as DTM2013</a:t>
              </a:r>
            </a:p>
            <a:p>
              <a:pPr marL="896938" indent="-357188">
                <a:lnSpc>
                  <a:spcPct val="150000"/>
                </a:lnSpc>
                <a:buFont typeface="Arial" charset="0"/>
                <a:buChar char="•"/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drivers: </a:t>
              </a:r>
              <a:r>
                <a:rPr lang="en-US" sz="1600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F10.7 &amp; </a:t>
              </a:r>
              <a:r>
                <a:rPr lang="en-US" sz="1600" b="1" dirty="0" err="1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Kp</a:t>
              </a:r>
              <a:endParaRPr lang="en-US" sz="16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896938" indent="-357188">
                <a:lnSpc>
                  <a:spcPct val="150000"/>
                </a:lnSpc>
                <a:buFont typeface="Arial" charset="0"/>
                <a:buChar char="•"/>
              </a:pPr>
              <a:r>
                <a:rPr lang="en-US" sz="1600" b="1" i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</a:rPr>
                <a:t>complete database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00600" y="4437753"/>
              <a:ext cx="4046684" cy="156966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539750">
                <a:lnSpc>
                  <a:spcPct val="150000"/>
                </a:lnSpc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“RESEARCH”: </a:t>
              </a:r>
              <a:r>
                <a:rPr lang="en-US" sz="1600" b="1" dirty="0">
                  <a:latin typeface="Arial" charset="0"/>
                  <a:ea typeface="Arial" charset="0"/>
                  <a:cs typeface="Arial" charset="0"/>
                </a:rPr>
                <a:t>DTM2020_Res</a:t>
              </a:r>
            </a:p>
            <a:p>
              <a:pPr marL="82550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different </a:t>
              </a:r>
              <a:r>
                <a:rPr lang="en-US" sz="1600" dirty="0" err="1">
                  <a:latin typeface="Arial" charset="0"/>
                  <a:ea typeface="Arial" charset="0"/>
                  <a:cs typeface="Arial" charset="0"/>
                </a:rPr>
                <a:t>Hp</a:t>
              </a: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 algorithm</a:t>
              </a:r>
            </a:p>
            <a:p>
              <a:pPr marL="82550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en-US" sz="1600" dirty="0">
                  <a:latin typeface="Arial" charset="0"/>
                  <a:ea typeface="Arial" charset="0"/>
                  <a:cs typeface="Arial" charset="0"/>
                </a:rPr>
                <a:t>drivers: </a:t>
              </a:r>
              <a:r>
                <a:rPr lang="en-US" sz="1600" b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F30 &amp; Hp60</a:t>
              </a:r>
            </a:p>
            <a:p>
              <a:pPr marL="825500" indent="-285750">
                <a:lnSpc>
                  <a:spcPct val="150000"/>
                </a:lnSpc>
                <a:buFont typeface="Arial" charset="0"/>
                <a:buChar char="•"/>
              </a:pPr>
              <a:r>
                <a:rPr lang="en-US" sz="1600" b="1" i="1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database 2000-2019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476266" y="4625276"/>
            <a:ext cx="1250663" cy="738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Intermediate: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F30</a:t>
            </a:r>
            <a:r>
              <a:rPr lang="en-US" sz="1400" dirty="0"/>
              <a:t> &amp; </a:t>
            </a:r>
            <a:r>
              <a:rPr lang="en-US" sz="1400" dirty="0" err="1">
                <a:solidFill>
                  <a:srgbClr val="00B050"/>
                </a:solidFill>
              </a:rPr>
              <a:t>Kp</a:t>
            </a:r>
            <a:endParaRPr lang="en-US" sz="1400" dirty="0">
              <a:solidFill>
                <a:srgbClr val="00B050"/>
              </a:solidFill>
            </a:endParaRPr>
          </a:p>
          <a:p>
            <a:pPr algn="ctr"/>
            <a:r>
              <a:rPr lang="en-US" sz="1400" dirty="0">
                <a:solidFill>
                  <a:srgbClr val="00B050"/>
                </a:solidFill>
              </a:rPr>
              <a:t>Complete DB</a:t>
            </a:r>
          </a:p>
        </p:txBody>
      </p:sp>
      <p:sp>
        <p:nvSpPr>
          <p:cNvPr id="8" name="Bent Arrow 7"/>
          <p:cNvSpPr/>
          <p:nvPr/>
        </p:nvSpPr>
        <p:spPr>
          <a:xfrm rot="16200000" flipV="1">
            <a:off x="5808820" y="5020607"/>
            <a:ext cx="293710" cy="35781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5400000">
            <a:off x="4451456" y="4255336"/>
            <a:ext cx="293710" cy="35356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293" y="1222269"/>
            <a:ext cx="1141659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DTM2013</a:t>
            </a:r>
            <a:r>
              <a:rPr lang="en-US" sz="1600" dirty="0"/>
              <a:t>: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F30</a:t>
            </a:r>
            <a:r>
              <a:rPr lang="en-US" sz="1400" dirty="0"/>
              <a:t> &amp; </a:t>
            </a:r>
            <a:r>
              <a:rPr lang="en-US" sz="1400" dirty="0" err="1">
                <a:solidFill>
                  <a:srgbClr val="00B050"/>
                </a:solidFill>
              </a:rPr>
              <a:t>Kp</a:t>
            </a:r>
            <a:endParaRPr lang="en-US" sz="1400" dirty="0">
              <a:solidFill>
                <a:srgbClr val="00B050"/>
              </a:solidFill>
            </a:endParaRPr>
          </a:p>
          <a:p>
            <a:pPr algn="ctr"/>
            <a:r>
              <a:rPr lang="en-US" sz="1400" dirty="0"/>
              <a:t>‘old’ DB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1789" y="2385551"/>
            <a:ext cx="146867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DTM2019</a:t>
            </a:r>
            <a:r>
              <a:rPr lang="en-US" sz="1400" dirty="0"/>
              <a:t>: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F30</a:t>
            </a:r>
            <a:r>
              <a:rPr lang="en-US" sz="1400" dirty="0"/>
              <a:t> &amp; </a:t>
            </a:r>
            <a:r>
              <a:rPr lang="en-US" sz="1400" dirty="0" err="1">
                <a:solidFill>
                  <a:srgbClr val="00B050"/>
                </a:solidFill>
              </a:rPr>
              <a:t>Kp</a:t>
            </a:r>
            <a:endParaRPr lang="en-US" sz="1400" dirty="0">
              <a:solidFill>
                <a:srgbClr val="00B050"/>
              </a:solidFill>
            </a:endParaRPr>
          </a:p>
          <a:p>
            <a:pPr algn="ctr"/>
            <a:r>
              <a:rPr lang="en-US" sz="1400" dirty="0"/>
              <a:t>intermediate DB</a:t>
            </a:r>
          </a:p>
        </p:txBody>
      </p:sp>
      <p:sp>
        <p:nvSpPr>
          <p:cNvPr id="19" name="Bent Arrow 18"/>
          <p:cNvSpPr/>
          <p:nvPr/>
        </p:nvSpPr>
        <p:spPr>
          <a:xfrm rot="5400000">
            <a:off x="1687371" y="3004932"/>
            <a:ext cx="493091" cy="3684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68098" y="2048718"/>
            <a:ext cx="162046" cy="290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3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9820638" cy="369332"/>
          </a:xfrm>
        </p:spPr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density</a:t>
            </a:r>
            <a:r>
              <a:rPr lang="fr-FR" dirty="0"/>
              <a:t> data </a:t>
            </a:r>
            <a:r>
              <a:rPr lang="fr-FR" dirty="0" err="1"/>
              <a:t>used</a:t>
            </a:r>
            <a:r>
              <a:rPr lang="fr-FR" dirty="0"/>
              <a:t> in the construction/validation of DTM2020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647EE0-2997-42CA-DFC2-9F3C7E821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92" y="1186366"/>
            <a:ext cx="7484177" cy="4025685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B3B731-7785-A7C1-85FA-E554F5CD1285}"/>
              </a:ext>
            </a:extLst>
          </p:cNvPr>
          <p:cNvSpPr/>
          <p:nvPr/>
        </p:nvSpPr>
        <p:spPr>
          <a:xfrm>
            <a:off x="5160210" y="1465691"/>
            <a:ext cx="2033474" cy="3244506"/>
          </a:xfrm>
          <a:prstGeom prst="rect">
            <a:avLst/>
          </a:prstGeom>
          <a:solidFill>
            <a:schemeClr val="bg2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0F3576"/>
                </a:solidFill>
              </a:rPr>
              <a:t>(15 years)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AEB1F2-CBC3-EA7C-F7B1-72648C066666}"/>
              </a:ext>
            </a:extLst>
          </p:cNvPr>
          <p:cNvSpPr txBox="1"/>
          <p:nvPr/>
        </p:nvSpPr>
        <p:spPr>
          <a:xfrm>
            <a:off x="32263" y="3565595"/>
            <a:ext cx="2397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0096FF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Spectrometer data: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1800" dirty="0">
                <a:solidFill>
                  <a:srgbClr val="0096FF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Eccentric orbits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1800" dirty="0">
                <a:solidFill>
                  <a:srgbClr val="0096FF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Before EUV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1800" dirty="0">
                <a:solidFill>
                  <a:srgbClr val="0096FF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No recent data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1800" dirty="0">
                <a:solidFill>
                  <a:srgbClr val="0096FF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Biased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7CC0A8-49DE-0EE0-940B-707D1CD51523}"/>
              </a:ext>
            </a:extLst>
          </p:cNvPr>
          <p:cNvSpPr txBox="1"/>
          <p:nvPr/>
        </p:nvSpPr>
        <p:spPr>
          <a:xfrm>
            <a:off x="-382" y="1208162"/>
            <a:ext cx="2722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C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Hi-Res accelerometer density observations, but very sparse: 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Below 250 km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Above 500 km</a:t>
            </a:r>
          </a:p>
          <a:p>
            <a:pPr marL="342900" indent="-342900">
              <a:buFont typeface="Wingdings" charset="2"/>
              <a:buChar char="v"/>
            </a:pPr>
            <a:r>
              <a:rPr lang="en-US" sz="1800" dirty="0">
                <a:solidFill>
                  <a:srgbClr val="FFC00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For cycle max</a:t>
            </a:r>
          </a:p>
        </p:txBody>
      </p:sp>
    </p:spTree>
    <p:extLst>
      <p:ext uri="{BB962C8B-B14F-4D97-AF65-F5344CB8AC3E}">
        <p14:creationId xmlns:p14="http://schemas.microsoft.com/office/powerpoint/2010/main" val="20042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9820638" cy="369332"/>
          </a:xfrm>
        </p:spPr>
        <p:txBody>
          <a:bodyPr/>
          <a:lstStyle/>
          <a:p>
            <a:r>
              <a:rPr lang="fr-FR" dirty="0"/>
              <a:t>Main </a:t>
            </a:r>
            <a:r>
              <a:rPr lang="fr-FR" dirty="0" err="1"/>
              <a:t>density</a:t>
            </a:r>
            <a:r>
              <a:rPr lang="fr-FR" dirty="0"/>
              <a:t> data </a:t>
            </a:r>
            <a:r>
              <a:rPr lang="fr-FR" dirty="0" err="1"/>
              <a:t>used</a:t>
            </a:r>
            <a:r>
              <a:rPr lang="fr-FR" dirty="0"/>
              <a:t> in the construction/validation of DTM2020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4751" y="1993779"/>
            <a:ext cx="29568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Thermosphere = 4D</a:t>
            </a:r>
          </a:p>
          <a:p>
            <a:endParaRPr lang="en-US" sz="1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Density data:</a:t>
            </a:r>
          </a:p>
          <a:p>
            <a:r>
              <a:rPr lang="en-US" sz="14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TUD instead of CNES</a:t>
            </a:r>
          </a:p>
          <a:p>
            <a:endParaRPr lang="en-US" sz="14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b="1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        Smaller densities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CE9F74-B363-7084-CFAE-F574A22DA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84" y="979475"/>
            <a:ext cx="7918388" cy="4363912"/>
          </a:xfrm>
          <a:prstGeom prst="rect">
            <a:avLst/>
          </a:prstGeom>
        </p:spPr>
      </p:pic>
      <p:sp>
        <p:nvSpPr>
          <p:cNvPr id="4" name="Right Arrow 3">
            <a:extLst>
              <a:ext uri="{FF2B5EF4-FFF2-40B4-BE49-F238E27FC236}">
                <a16:creationId xmlns:a16="http://schemas.microsoft.com/office/drawing/2014/main" id="{4E7216A9-EBD7-0DCB-F5EC-51DF8F3A4542}"/>
              </a:ext>
            </a:extLst>
          </p:cNvPr>
          <p:cNvSpPr/>
          <p:nvPr/>
        </p:nvSpPr>
        <p:spPr>
          <a:xfrm>
            <a:off x="84751" y="3175000"/>
            <a:ext cx="461349" cy="944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9820638" cy="369332"/>
          </a:xfrm>
        </p:spPr>
        <p:txBody>
          <a:bodyPr/>
          <a:lstStyle/>
          <a:p>
            <a:r>
              <a:rPr lang="fr-FR" dirty="0"/>
              <a:t>Drivers: F10.7, F30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C711D4-901E-60A7-411C-2C09B64D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8" y="941034"/>
            <a:ext cx="6143260" cy="426088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96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9820638" cy="369332"/>
          </a:xfrm>
        </p:spPr>
        <p:txBody>
          <a:bodyPr/>
          <a:lstStyle/>
          <a:p>
            <a:r>
              <a:rPr lang="fr-FR" dirty="0"/>
              <a:t>Drivers: F10.7, F30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C711D4-901E-60A7-411C-2C09B64D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8" y="941034"/>
            <a:ext cx="6143260" cy="426088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BF59C4F-BE4D-D48E-DC8F-5E5B5989D744}"/>
              </a:ext>
            </a:extLst>
          </p:cNvPr>
          <p:cNvGrpSpPr/>
          <p:nvPr/>
        </p:nvGrpSpPr>
        <p:grpSpPr>
          <a:xfrm>
            <a:off x="348026" y="547356"/>
            <a:ext cx="9820638" cy="4035286"/>
            <a:chOff x="348026" y="547356"/>
            <a:chExt cx="9820638" cy="4035286"/>
          </a:xfrm>
        </p:grpSpPr>
        <p:pic>
          <p:nvPicPr>
            <p:cNvPr id="14" name="Bild 1" descr="hicad_2017-09-07.png">
              <a:extLst>
                <a:ext uri="{FF2B5EF4-FFF2-40B4-BE49-F238E27FC236}">
                  <a16:creationId xmlns:a16="http://schemas.microsoft.com/office/drawing/2014/main" id="{6504FED9-8A48-18EC-D450-EDA147FB0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659" y="1134875"/>
              <a:ext cx="5942291" cy="344776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Titre 1">
              <a:extLst>
                <a:ext uri="{FF2B5EF4-FFF2-40B4-BE49-F238E27FC236}">
                  <a16:creationId xmlns:a16="http://schemas.microsoft.com/office/drawing/2014/main" id="{E2CF29C4-B7B0-797D-792B-77F57618C86F}"/>
                </a:ext>
              </a:extLst>
            </p:cNvPr>
            <p:cNvSpPr txBox="1">
              <a:spLocks/>
            </p:cNvSpPr>
            <p:nvPr/>
          </p:nvSpPr>
          <p:spPr>
            <a:xfrm>
              <a:off x="348026" y="547356"/>
              <a:ext cx="9820638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spAutoFit/>
            </a:bodyPr>
            <a:lstStyle>
              <a:lvl1pPr algn="l" defTabSz="10159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fr-FR" sz="2000" b="1" i="0" kern="1200" smtClean="0">
                  <a:solidFill>
                    <a:srgbClr val="002060"/>
                  </a:solidFill>
                  <a:latin typeface="Arial Black" charset="0"/>
                  <a:ea typeface="Arial Black" charset="0"/>
                  <a:cs typeface="Arial Black" charset="0"/>
                </a:defRPr>
              </a:lvl1pPr>
            </a:lstStyle>
            <a:p>
              <a:r>
                <a:rPr lang="en-GB" dirty="0"/>
                <a:t>Drivers: F10.7, F30 &amp; </a:t>
              </a:r>
              <a:r>
                <a:rPr lang="en-GB" dirty="0" err="1"/>
                <a:t>Kp</a:t>
              </a:r>
              <a:r>
                <a:rPr lang="en-GB" dirty="0"/>
                <a:t>, Hp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952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544000"/>
            <a:ext cx="9820638" cy="369332"/>
          </a:xfrm>
        </p:spPr>
        <p:txBody>
          <a:bodyPr/>
          <a:lstStyle/>
          <a:p>
            <a:r>
              <a:rPr lang="fr-FR" dirty="0"/>
              <a:t>Drivers: F10.7, F30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 rot="19643733">
            <a:off x="8594354" y="3884256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à coins arrondis 9"/>
          <p:cNvSpPr/>
          <p:nvPr/>
        </p:nvSpPr>
        <p:spPr>
          <a:xfrm rot="18522922">
            <a:off x="8997753" y="3517608"/>
            <a:ext cx="1069924" cy="8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à coins arrondis 11"/>
          <p:cNvSpPr/>
          <p:nvPr/>
        </p:nvSpPr>
        <p:spPr>
          <a:xfrm rot="20679995">
            <a:off x="7447967" y="4351360"/>
            <a:ext cx="1069924" cy="267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à coins arrondis 12"/>
          <p:cNvSpPr/>
          <p:nvPr/>
        </p:nvSpPr>
        <p:spPr>
          <a:xfrm>
            <a:off x="7065405" y="4447796"/>
            <a:ext cx="1069924" cy="1664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C711D4-901E-60A7-411C-2C09B64DA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8" y="941034"/>
            <a:ext cx="6143260" cy="426088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E2CF29C4-B7B0-797D-792B-77F57618C86F}"/>
              </a:ext>
            </a:extLst>
          </p:cNvPr>
          <p:cNvSpPr txBox="1">
            <a:spLocks/>
          </p:cNvSpPr>
          <p:nvPr/>
        </p:nvSpPr>
        <p:spPr>
          <a:xfrm>
            <a:off x="348026" y="547356"/>
            <a:ext cx="9820638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10159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000" b="1" i="0" kern="1200" smtClean="0">
                <a:solidFill>
                  <a:srgbClr val="002060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GB" dirty="0"/>
              <a:t>Drivers: F10.7, F30 &amp; </a:t>
            </a:r>
            <a:r>
              <a:rPr lang="en-GB" dirty="0" err="1"/>
              <a:t>Kp</a:t>
            </a:r>
            <a:r>
              <a:rPr lang="en-GB" dirty="0"/>
              <a:t>, Hp</a:t>
            </a:r>
          </a:p>
        </p:txBody>
      </p:sp>
      <p:pic>
        <p:nvPicPr>
          <p:cNvPr id="15" name="Bild 1" descr="hicad_2017-09-07.png">
            <a:extLst>
              <a:ext uri="{FF2B5EF4-FFF2-40B4-BE49-F238E27FC236}">
                <a16:creationId xmlns:a16="http://schemas.microsoft.com/office/drawing/2014/main" id="{98BBAE00-3059-4187-5A11-F0398020A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59" y="1134875"/>
            <a:ext cx="5942291" cy="34477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6" name="Picture 15" descr="Hp+60vsKp.png">
            <a:extLst>
              <a:ext uri="{FF2B5EF4-FFF2-40B4-BE49-F238E27FC236}">
                <a16:creationId xmlns:a16="http://schemas.microsoft.com/office/drawing/2014/main" id="{973A7BF0-3D3B-0EDA-A981-06C3BD13C4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75" y="1845633"/>
            <a:ext cx="5723596" cy="34977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16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362" y="405501"/>
            <a:ext cx="9049567" cy="646331"/>
          </a:xfrm>
        </p:spPr>
        <p:txBody>
          <a:bodyPr/>
          <a:lstStyle/>
          <a:p>
            <a:r>
              <a:rPr lang="fr-FR" dirty="0" err="1"/>
              <a:t>Assessment</a:t>
            </a:r>
            <a:r>
              <a:rPr lang="fr-FR" dirty="0"/>
              <a:t>: </a:t>
            </a:r>
            <a:r>
              <a:rPr lang="fr-FR" dirty="0" err="1"/>
              <a:t>complete</a:t>
            </a:r>
            <a:r>
              <a:rPr lang="fr-FR" dirty="0"/>
              <a:t> </a:t>
            </a:r>
            <a:r>
              <a:rPr lang="fr-FR" dirty="0" err="1"/>
              <a:t>datasets</a:t>
            </a:r>
            <a:r>
              <a:rPr lang="fr-FR" dirty="0"/>
              <a:t> (</a:t>
            </a:r>
            <a:r>
              <a:rPr lang="fr-FR" dirty="0" err="1"/>
              <a:t>mean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ratio Obs/Mod)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4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FR" sz="4800" dirty="0">
                <a:solidFill>
                  <a:srgbClr val="FFC000"/>
                </a:solidFill>
                <a:latin typeface="Copperplate" charset="0"/>
                <a:ea typeface="Copperplate" charset="0"/>
                <a:cs typeface="Copperplate" charset="0"/>
              </a:rPr>
              <a:t>THE DTM2020 MODELS</a:t>
            </a: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B81167D-292E-8142-ABF3-3BDF0609D345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37759"/>
              </p:ext>
            </p:extLst>
          </p:nvPr>
        </p:nvGraphicFramePr>
        <p:xfrm>
          <a:off x="397237" y="1513717"/>
          <a:ext cx="9410237" cy="305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6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4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54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4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54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54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GOCE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CHAMP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SwarmA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Stella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TLE250</a:t>
                      </a:r>
                    </a:p>
                    <a:p>
                      <a:pPr algn="l"/>
                      <a:r>
                        <a:rPr lang="en-US" sz="1200" dirty="0"/>
                        <a:t>(‘00-’13)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/>
                        <a:t>HASDM</a:t>
                      </a:r>
                    </a:p>
                    <a:p>
                      <a:pPr algn="r"/>
                      <a:r>
                        <a:rPr lang="en-US" sz="1200" i="1" dirty="0"/>
                        <a:t>250</a:t>
                      </a:r>
                      <a:r>
                        <a:rPr lang="en-US" sz="1200" i="1" baseline="0" dirty="0"/>
                        <a:t> km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/>
                        <a:t>HASDM</a:t>
                      </a:r>
                    </a:p>
                    <a:p>
                      <a:pPr algn="r"/>
                      <a:r>
                        <a:rPr lang="en-US" sz="1200" i="1" dirty="0"/>
                        <a:t>400</a:t>
                      </a:r>
                      <a:r>
                        <a:rPr lang="en-US" sz="1200" i="1" baseline="0" dirty="0"/>
                        <a:t> km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/>
                        <a:t>HASDM</a:t>
                      </a:r>
                    </a:p>
                    <a:p>
                      <a:pPr algn="r"/>
                      <a:r>
                        <a:rPr lang="en-US" sz="1200" i="1" baseline="0" dirty="0"/>
                        <a:t>475 km</a:t>
                      </a:r>
                      <a:endParaRPr lang="en-US" sz="1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 err="1"/>
                        <a:t>Starlette</a:t>
                      </a:r>
                      <a:endParaRPr lang="en-US" sz="12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MSIS00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0.69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DTM2013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JB2008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8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MSIS 2.0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0.95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0.79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0.80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0.85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1.06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1.10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0.92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0.90</a:t>
                      </a:r>
                    </a:p>
                  </a:txBody>
                  <a:tcPr marL="12700" marR="12700" marT="12700" marB="0" anchor="b"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DTM2020_Oper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1.13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1.01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1.14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1.17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1.26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1.21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1.04</a:t>
                      </a:r>
                    </a:p>
                  </a:txBody>
                  <a:tcPr marL="12700" marR="12700" marT="12700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DTM2020_Res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0.97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377651" y="1050725"/>
            <a:ext cx="0" cy="354442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5929" y="1110373"/>
            <a:ext cx="2083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ingested	    not used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97237" y="2372810"/>
            <a:ext cx="5112312" cy="2182412"/>
            <a:chOff x="397237" y="2372810"/>
            <a:chExt cx="5112312" cy="2182412"/>
          </a:xfrm>
        </p:grpSpPr>
        <p:sp>
          <p:nvSpPr>
            <p:cNvPr id="9" name="Rectangle 8"/>
            <p:cNvSpPr/>
            <p:nvPr/>
          </p:nvSpPr>
          <p:spPr>
            <a:xfrm>
              <a:off x="397237" y="2372810"/>
              <a:ext cx="5112312" cy="335666"/>
            </a:xfrm>
            <a:prstGeom prst="rect">
              <a:avLst/>
            </a:prstGeom>
            <a:noFill/>
            <a:ln w="1905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7237" y="4219556"/>
              <a:ext cx="5112312" cy="335666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0149" y="4816148"/>
            <a:ext cx="6389223" cy="338554"/>
            <a:chOff x="1030149" y="4816148"/>
            <a:chExt cx="638922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1551008" y="4816148"/>
              <a:ext cx="58683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DTM2020: 20-30% smaller than DTM2013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030149" y="4907666"/>
              <a:ext cx="520861" cy="16220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7237" y="2038508"/>
            <a:ext cx="5112312" cy="1404458"/>
            <a:chOff x="397237" y="2038508"/>
            <a:chExt cx="5112312" cy="1404458"/>
          </a:xfrm>
        </p:grpSpPr>
        <p:sp>
          <p:nvSpPr>
            <p:cNvPr id="14" name="Rectangle 13"/>
            <p:cNvSpPr/>
            <p:nvPr/>
          </p:nvSpPr>
          <p:spPr>
            <a:xfrm>
              <a:off x="397237" y="2038508"/>
              <a:ext cx="5112312" cy="335666"/>
            </a:xfrm>
            <a:prstGeom prst="rect">
              <a:avLst/>
            </a:prstGeom>
            <a:noFill/>
            <a:ln w="1905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7237" y="3107300"/>
              <a:ext cx="5112312" cy="335666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42809" y="5154702"/>
            <a:ext cx="4438921" cy="338554"/>
            <a:chOff x="1942809" y="5154702"/>
            <a:chExt cx="4438921" cy="338554"/>
          </a:xfrm>
        </p:grpSpPr>
        <p:sp>
          <p:nvSpPr>
            <p:cNvPr id="19" name="TextBox 18"/>
            <p:cNvSpPr txBox="1"/>
            <p:nvPr/>
          </p:nvSpPr>
          <p:spPr>
            <a:xfrm>
              <a:off x="2463670" y="5154702"/>
              <a:ext cx="3918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MSIS 2.0: 10-20% smaller than MSIS00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942809" y="5242876"/>
              <a:ext cx="520861" cy="162206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20223" y="4559257"/>
            <a:ext cx="256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urier New" charset="0"/>
                <a:ea typeface="Courier New" charset="0"/>
                <a:cs typeface="Courier New" charset="0"/>
              </a:rPr>
              <a:t>Courtesy </a:t>
            </a:r>
            <a:r>
              <a:rPr lang="en-US" sz="1600">
                <a:latin typeface="Courier New" charset="0"/>
                <a:ea typeface="Courier New" charset="0"/>
                <a:cs typeface="Courier New" charset="0"/>
              </a:rPr>
              <a:t>of the SET HASDM Database</a:t>
            </a:r>
          </a:p>
        </p:txBody>
      </p:sp>
    </p:spTree>
    <p:extLst>
      <p:ext uri="{BB962C8B-B14F-4D97-AF65-F5344CB8AC3E}">
        <p14:creationId xmlns:p14="http://schemas.microsoft.com/office/powerpoint/2010/main" val="42411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NES - Sommaires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NES - Diapos Titr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NES - Text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rvices_x0020_Pratiques xmlns="d98edb7b-4b69-42c3-ba31-f9a07c1e3c46">
      <Value>Imprimerie&amp;média</Value>
    </Services_x0020_Pratiques>
    <Nature xmlns="c04198d5-9d41-4f87-9c9b-25c9d99d68b2">Modèle</Nature>
    <RespForm xmlns="d98edb7b-4b69-42c3-ba31-f9a07c1e3c46">
      <UserInfo>
        <DisplayName>i:0#.w|cnesnet\medaillee</DisplayName>
        <AccountId>1243</AccountId>
        <AccountType/>
      </UserInfo>
    </RespForm>
    <DocumentSetDescription xmlns="http://schemas.microsoft.com/sharepoint/v3" xsi:nil="true"/>
    <RespTheme xmlns="d98edb7b-4b69-42c3-ba31-f9a07c1e3c46">
      <UserInfo>
        <DisplayName>i:0#.w|cnesnet\lepinec</DisplayName>
        <AccountId>35</AccountId>
        <AccountType/>
      </UserInfo>
    </RespTheme>
    <Cible xmlns="d98edb7b-4b69-42c3-ba31-f9a07c1e3c46">Salariés CNES</Cible>
    <TaxCatchAll xmlns="1480e229-d1f0-4dea-859f-b8c45efabb7a">
      <Value>69</Value>
      <Value>26</Value>
      <Value>2</Value>
      <Value>70</Value>
    </TaxCatchAll>
    <cfCentres0 xmlns="d98edb7b-4b69-42c3-ba31-f9a07c1e3c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Kourou</TermName>
          <TermId xmlns="http://schemas.microsoft.com/office/infopath/2007/PartnerControls">10e6e4f8-5444-4c46-91d9-1d88f2248fca</TermId>
        </TermInfo>
        <TermInfo xmlns="http://schemas.microsoft.com/office/infopath/2007/PartnerControls">
          <TermName xmlns="http://schemas.microsoft.com/office/infopath/2007/PartnerControls">Paris Les Halles</TermName>
          <TermId xmlns="http://schemas.microsoft.com/office/infopath/2007/PartnerControls">ac11b732-fa5b-4b48-9b0a-94483da40da8</TermId>
        </TermInfo>
        <TermInfo xmlns="http://schemas.microsoft.com/office/infopath/2007/PartnerControls">
          <TermName xmlns="http://schemas.microsoft.com/office/infopath/2007/PartnerControls">Toulouse</TermName>
          <TermId xmlns="http://schemas.microsoft.com/office/infopath/2007/PartnerControls">4631c293-d816-4767-8a32-a2fe4467ee72</TermId>
        </TermInfo>
        <TermInfo xmlns="http://schemas.microsoft.com/office/infopath/2007/PartnerControls">
          <TermName xmlns="http://schemas.microsoft.com/office/infopath/2007/PartnerControls">Paris Daumesnil</TermName>
          <TermId xmlns="http://schemas.microsoft.com/office/infopath/2007/PartnerControls">5c469bbc-298c-4750-9426-367d4f27ccf3</TermId>
        </TermInfo>
      </Terms>
    </cfCentres0>
    <Thème_x0020_LL xmlns="d98edb7b-4b69-42c3-ba31-f9a07c1e3c46">Bureautique</Thème_x0020_LL>
    <IconOverlay xmlns="http://schemas.microsoft.com/sharepoint/v4" xsi:nil="true"/>
    <Sous_x002d_Themes xmlns="c04198d5-9d41-4f87-9c9b-25c9d99d68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ormulaires CNES" ma:contentTypeID="0x01010000DC6006A7BDDE4C8FF96CE1CE05F6EF002240421B177A4145A68A1D0509C7E11F" ma:contentTypeVersion="37" ma:contentTypeDescription="" ma:contentTypeScope="" ma:versionID="8a446af4402d2e91011fdb09e374af92">
  <xsd:schema xmlns:xsd="http://www.w3.org/2001/XMLSchema" xmlns:xs="http://www.w3.org/2001/XMLSchema" xmlns:p="http://schemas.microsoft.com/office/2006/metadata/properties" xmlns:ns1="http://schemas.microsoft.com/sharepoint/v3" xmlns:ns2="c04198d5-9d41-4f87-9c9b-25c9d99d68b2" xmlns:ns3="d98edb7b-4b69-42c3-ba31-f9a07c1e3c46" xmlns:ns4="1480e229-d1f0-4dea-859f-b8c45efabb7a" xmlns:ns5="http://schemas.microsoft.com/sharepoint/v4" targetNamespace="http://schemas.microsoft.com/office/2006/metadata/properties" ma:root="true" ma:fieldsID="52f6006e14f3694ca125851c9080b19c" ns1:_="" ns2:_="" ns3:_="" ns4:_="" ns5:_="">
    <xsd:import namespace="http://schemas.microsoft.com/sharepoint/v3"/>
    <xsd:import namespace="c04198d5-9d41-4f87-9c9b-25c9d99d68b2"/>
    <xsd:import namespace="d98edb7b-4b69-42c3-ba31-f9a07c1e3c46"/>
    <xsd:import namespace="1480e229-d1f0-4dea-859f-b8c45efabb7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Nature"/>
                <xsd:element ref="ns3:Thème_x0020_LL"/>
                <xsd:element ref="ns3:Services_x0020_Pratiques" minOccurs="0"/>
                <xsd:element ref="ns3:RespForm"/>
                <xsd:element ref="ns3:RespTheme" minOccurs="0"/>
                <xsd:element ref="ns3:Cible"/>
                <xsd:element ref="ns4:TaxCatchAll" minOccurs="0"/>
                <xsd:element ref="ns4:TaxCatchAllLabel" minOccurs="0"/>
                <xsd:element ref="ns3:cfCentres0" minOccurs="0"/>
                <xsd:element ref="ns1:DocumentSetDescription" minOccurs="0"/>
                <xsd:element ref="ns5:IconOverlay" minOccurs="0"/>
                <xsd:element ref="ns2:Sous_x002d_Them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7" nillable="true" ma:displayName="Description" ma:description="Description de l’ensemble de documents" ma:hidden="true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4198d5-9d41-4f87-9c9b-25c9d99d68b2" elementFormDefault="qualified">
    <xsd:import namespace="http://schemas.microsoft.com/office/2006/documentManagement/types"/>
    <xsd:import namespace="http://schemas.microsoft.com/office/infopath/2007/PartnerControls"/>
    <xsd:element name="Nature" ma:index="2" ma:displayName="Nature" ma:default="Formulaire" ma:format="RadioButtons" ma:internalName="Nature">
      <xsd:simpleType>
        <xsd:restriction base="dms:Choice">
          <xsd:enumeration value="Formulaire"/>
          <xsd:enumeration value="Modèle"/>
        </xsd:restriction>
      </xsd:simpleType>
    </xsd:element>
    <xsd:element name="Sous_x002d_Themes" ma:index="20" nillable="true" ma:displayName="Sous-Themes-RH" ma:format="Dropdown" ma:internalName="Sous_x002d_Themes">
      <xsd:simpleType>
        <xsd:restriction base="dms:Choice">
          <xsd:enumeration value="RH - Accords et réglementation"/>
          <xsd:enumeration value="RH - Carrière"/>
          <xsd:enumeration value="RH - Missions et remboursements de frais"/>
          <xsd:enumeration value="RH - Protection sociale"/>
          <xsd:enumeration value="RH - Rémunération"/>
          <xsd:enumeration value="RH - Temps de travail"/>
          <xsd:enumeration value="RH - Santé au travai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edb7b-4b69-42c3-ba31-f9a07c1e3c46" elementFormDefault="qualified">
    <xsd:import namespace="http://schemas.microsoft.com/office/2006/documentManagement/types"/>
    <xsd:import namespace="http://schemas.microsoft.com/office/infopath/2007/PartnerControls"/>
    <xsd:element name="Thème_x0020_LL" ma:index="3" ma:displayName="Thème" ma:format="Dropdown" ma:internalName="Th_x00e8_me_x0020_LL" ma:readOnly="false">
      <xsd:simpleType>
        <xsd:restriction base="dms:Choice">
          <xsd:enumeration value="Z-archives"/>
          <xsd:enumeration value="Achats/recettes"/>
          <xsd:enumeration value="Actions R&amp;T"/>
          <xsd:enumeration value="ADHS"/>
          <xsd:enumeration value="Bureautique"/>
          <xsd:enumeration value="Conseil Administration"/>
          <xsd:enumeration value="Documentation Archives"/>
          <xsd:enumeration value="Gestion Finance"/>
          <xsd:enumeration value="Logistique, moyens généraux - Toulouse"/>
          <xsd:enumeration value="Logistique, moyens généraux - Kourou"/>
          <xsd:enumeration value="Logistique, moyens généraux, sécurité d'accès - Paris Daumesnil"/>
          <xsd:enumeration value="Logistique, moyens généraux, sécurité d'accès - Paris Les Halles"/>
          <xsd:enumeration value="Management des affaires et des projets"/>
          <xsd:enumeration value="Qualité"/>
          <xsd:enumeration value="Reach"/>
          <xsd:enumeration value="Représentation"/>
          <xsd:enumeration value="Ressources Humaines"/>
          <xsd:enumeration value="Sécurité du travail Ergonomie Environnement"/>
          <xsd:enumeration value="SSI"/>
          <xsd:enumeration value="Sûreté Accès - Toulouse"/>
          <xsd:enumeration value="Sûreté Accès - Kourou"/>
          <xsd:enumeration value="Système d'information"/>
        </xsd:restriction>
      </xsd:simpleType>
    </xsd:element>
    <xsd:element name="Services_x0020_Pratiques" ma:index="4" nillable="true" ma:displayName="Thématique" ma:internalName="Services_x0020_Pratique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urrier&amp;Colis"/>
                    <xsd:enumeration value="Dépannage, réparation, installation"/>
                    <xsd:enumeration value="Déplacement&amp;missions"/>
                    <xsd:enumeration value="Espace de travail"/>
                    <xsd:enumeration value="Informatique"/>
                    <xsd:enumeration value="Imprimerie&amp;média"/>
                    <xsd:enumeration value="Prestations de services"/>
                    <xsd:enumeration value="Prêt"/>
                    <xsd:enumeration value="Prévention&amp;santé"/>
                    <xsd:enumeration value="Protection&amp;sécurité"/>
                    <xsd:enumeration value="Réunions, rencontres&amp;événements"/>
                    <xsd:enumeration value="Téléphonie"/>
                    <xsd:enumeration value="----"/>
                    <xsd:enumeration value="RH Carrière"/>
                    <xsd:enumeration value="RH Temps de travail"/>
                    <xsd:enumeration value="RH Rémunération"/>
                    <xsd:enumeration value="RH Protection sociale"/>
                    <xsd:enumeration value="RH Santé au travail"/>
                    <xsd:enumeration value="RH Missions&amp;remboursement de frais"/>
                    <xsd:enumeration value="RH Accord&amp;réglementation"/>
                    <xsd:enumeration value="Management"/>
                    <xsd:enumeration value="Projet"/>
                  </xsd:restriction>
                </xsd:simpleType>
              </xsd:element>
            </xsd:sequence>
          </xsd:extension>
        </xsd:complexContent>
      </xsd:complexType>
    </xsd:element>
    <xsd:element name="RespForm" ma:index="5" ma:displayName="Responsable du formulaire" ma:description="Responsable du formulaire" ma:list="UserInfo" ma:SharePointGroup="8" ma:internalName="RespForm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spTheme" ma:index="6" nillable="true" ma:displayName="Correspondant de thème" ma:description="Correspondant de thème" ma:list="UserInfo" ma:SharePointGroup="41" ma:internalName="Responsable_x0020_de_x0020_th_x00e8_m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ible" ma:index="8" ma:displayName="Cible" ma:format="Dropdown" ma:internalName="Cible" ma:readOnly="false">
      <xsd:simpleType>
        <xsd:restriction base="dms:Choice">
          <xsd:enumeration value="Manager-C/Projet"/>
          <xsd:enumeration value="Secrétaire"/>
          <xsd:enumeration value="Salariés CNES"/>
          <xsd:enumeration value="Tout public"/>
        </xsd:restriction>
      </xsd:simpleType>
    </xsd:element>
    <xsd:element name="cfCentres0" ma:index="13" ma:taxonomy="true" ma:internalName="cfCentres0" ma:taxonomyFieldName="cfCentres" ma:displayName="Centres - Etablissements" ma:readOnly="false" ma:fieldId="{cfae7dbf-fc1c-4884-b2c3-5ccd83607b77}" ma:taxonomyMulti="true" ma:sspId="43899476-92d5-47bd-aa4b-8ef5a50c3054" ma:termSetId="28451ea1-9d87-422f-b714-f82e1d7878b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80e229-d1f0-4dea-859f-b8c45efabb7a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bfb6061-b2cf-40ef-b5f8-aa9297de9445}" ma:internalName="TaxCatchAll" ma:showField="CatchAllData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5bfb6061-b2cf-40ef-b5f8-aa9297de9445}" ma:internalName="TaxCatchAllLabel" ma:readOnly="true" ma:showField="CatchAllDataLabel" ma:web="d98edb7b-4b69-42c3-ba31-f9a07c1e3c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6A867-4093-432E-8127-59A54A2971D7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purl.org/dc/elements/1.1/"/>
    <ds:schemaRef ds:uri="http://schemas.microsoft.com/office/2006/metadata/properties"/>
    <ds:schemaRef ds:uri="1480e229-d1f0-4dea-859f-b8c45efabb7a"/>
    <ds:schemaRef ds:uri="http://schemas.microsoft.com/office/2006/documentManagement/types"/>
    <ds:schemaRef ds:uri="http://schemas.microsoft.com/sharepoint/v3"/>
    <ds:schemaRef ds:uri="d98edb7b-4b69-42c3-ba31-f9a07c1e3c46"/>
    <ds:schemaRef ds:uri="c04198d5-9d41-4f87-9c9b-25c9d99d68b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C33FBEC-7AB9-46F9-AC66-66346D60A2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07A407-F53C-4F71-B7ED-4F0FDC4681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4198d5-9d41-4f87-9c9b-25c9d99d68b2"/>
    <ds:schemaRef ds:uri="d98edb7b-4b69-42c3-ba31-f9a07c1e3c46"/>
    <ds:schemaRef ds:uri="1480e229-d1f0-4dea-859f-b8c45efabb7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6734</TotalTime>
  <Words>862</Words>
  <Application>Microsoft Macintosh PowerPoint</Application>
  <PresentationFormat>Custom</PresentationFormat>
  <Paragraphs>237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Arial Black</vt:lpstr>
      <vt:lpstr>Calibri</vt:lpstr>
      <vt:lpstr>Copperplate</vt:lpstr>
      <vt:lpstr>Courier New</vt:lpstr>
      <vt:lpstr>Symbol</vt:lpstr>
      <vt:lpstr>Times New Roman</vt:lpstr>
      <vt:lpstr>Verdana</vt:lpstr>
      <vt:lpstr>Wingdings</vt:lpstr>
      <vt:lpstr>CNES - Diapos Titre</vt:lpstr>
      <vt:lpstr>CNES - Sommaires</vt:lpstr>
      <vt:lpstr>CNES - Texte</vt:lpstr>
      <vt:lpstr>1_CNES - Diapos Titre</vt:lpstr>
      <vt:lpstr>2_CNES - Diapos Titre</vt:lpstr>
      <vt:lpstr>1_CNES - Texte</vt:lpstr>
      <vt:lpstr>PowerPoint Presentation</vt:lpstr>
      <vt:lpstr>Summary</vt:lpstr>
      <vt:lpstr>Two DTM2020 models:</vt:lpstr>
      <vt:lpstr>Main density data used in the construction/validation of DTM2020</vt:lpstr>
      <vt:lpstr>Main density data used in the construction/validation of DTM2020</vt:lpstr>
      <vt:lpstr>Drivers: F10.7, F30</vt:lpstr>
      <vt:lpstr>Drivers: F10.7, F30</vt:lpstr>
      <vt:lpstr>Drivers: F10.7, F30</vt:lpstr>
      <vt:lpstr>Assessment: complete datasets (mean density ratio Obs/Mod)</vt:lpstr>
      <vt:lpstr>GOCE &amp; SwarmA: yearly means</vt:lpstr>
      <vt:lpstr>GOCE &amp; SwarmA: yearly means</vt:lpstr>
      <vt:lpstr>HASDM 250 km: yearly means  -  external validation</vt:lpstr>
      <vt:lpstr>HASDM 250 km: yearly means  -  external validation</vt:lpstr>
      <vt:lpstr>HASDM 475 km: yearly means  -  external validation</vt:lpstr>
      <vt:lpstr>HASDM 475 km: yearly means  -  external validation</vt:lpstr>
      <vt:lpstr>Take home message: improved DTM (and MCM) models available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Lola PEIRE</dc:creator>
  <cp:lastModifiedBy>sean bruinsma</cp:lastModifiedBy>
  <cp:revision>264</cp:revision>
  <cp:lastPrinted>2017-05-14T20:42:22Z</cp:lastPrinted>
  <dcterms:created xsi:type="dcterms:W3CDTF">2017-04-10T17:55:28Z</dcterms:created>
  <dcterms:modified xsi:type="dcterms:W3CDTF">2022-06-07T20:19:05Z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fCentres">
    <vt:lpwstr>26;#Kourou|10e6e4f8-5444-4c46-91d9-1d88f2248fca;#70;#Paris Les Halles|ac11b732-fa5b-4b48-9b0a-94483da40da8;#2;#Toulouse|4631c293-d816-4767-8a32-a2fe4467ee72;#69;#Paris Daumesnil|5c469bbc-298c-4750-9426-367d4f27ccf3</vt:lpwstr>
  </property>
  <property fmtid="{D5CDD505-2E9C-101B-9397-08002B2CF9AE}" pid="3" name="Projet">
    <vt:lpwstr/>
  </property>
  <property fmtid="{D5CDD505-2E9C-101B-9397-08002B2CF9AE}" pid="4" name="Classification">
    <vt:lpwstr/>
  </property>
  <property fmtid="{D5CDD505-2E9C-101B-9397-08002B2CF9AE}" pid="5" name="Direction">
    <vt:lpwstr/>
  </property>
  <property fmtid="{D5CDD505-2E9C-101B-9397-08002B2CF9AE}" pid="6" name="ContentTypeId">
    <vt:lpwstr>0x01010000DC6006A7BDDE4C8FF96CE1CE05F6EF002240421B177A4145A68A1D0509C7E11F</vt:lpwstr>
  </property>
  <property fmtid="{D5CDD505-2E9C-101B-9397-08002B2CF9AE}" pid="7" name="Affiliation">
    <vt:lpwstr>CNES</vt:lpwstr>
  </property>
  <property fmtid="{D5CDD505-2E9C-101B-9397-08002B2CF9AE}" pid="8" name="n23abec99e074c2aa90fa92cbc1c54cd">
    <vt:lpwstr/>
  </property>
  <property fmtid="{D5CDD505-2E9C-101B-9397-08002B2CF9AE}" pid="9" name="n5aee8f940e84a44a9d0a82d1e7cc607">
    <vt:lpwstr/>
  </property>
  <property fmtid="{D5CDD505-2E9C-101B-9397-08002B2CF9AE}" pid="10" name="m87c471c6bd344bca5d69bd9ba6ed2b9">
    <vt:lpwstr/>
  </property>
  <property fmtid="{D5CDD505-2E9C-101B-9397-08002B2CF9AE}" pid="11" name="_docset_NoMedatataSyncRequired">
    <vt:lpwstr>False</vt:lpwstr>
  </property>
</Properties>
</file>