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5" r:id="rId1"/>
  </p:sldMasterIdLst>
  <p:notesMasterIdLst>
    <p:notesMasterId r:id="rId21"/>
  </p:notesMasterIdLst>
  <p:sldIdLst>
    <p:sldId id="258" r:id="rId2"/>
    <p:sldId id="282" r:id="rId3"/>
    <p:sldId id="292" r:id="rId4"/>
    <p:sldId id="270" r:id="rId5"/>
    <p:sldId id="281" r:id="rId6"/>
    <p:sldId id="287" r:id="rId7"/>
    <p:sldId id="278" r:id="rId8"/>
    <p:sldId id="305" r:id="rId9"/>
    <p:sldId id="306" r:id="rId10"/>
    <p:sldId id="279" r:id="rId11"/>
    <p:sldId id="294" r:id="rId12"/>
    <p:sldId id="298" r:id="rId13"/>
    <p:sldId id="299" r:id="rId14"/>
    <p:sldId id="301" r:id="rId15"/>
    <p:sldId id="295" r:id="rId16"/>
    <p:sldId id="296" r:id="rId17"/>
    <p:sldId id="303" r:id="rId18"/>
    <p:sldId id="304" r:id="rId19"/>
    <p:sldId id="302" r:id="rId20"/>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19"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89"/>
    <p:restoredTop sz="82046"/>
  </p:normalViewPr>
  <p:slideViewPr>
    <p:cSldViewPr snapToGrid="0" snapToObjects="1">
      <p:cViewPr varScale="1">
        <p:scale>
          <a:sx n="200" d="100"/>
          <a:sy n="200" d="100"/>
        </p:scale>
        <p:origin x="1936" y="160"/>
      </p:cViewPr>
      <p:guideLst>
        <p:guide orient="horz" pos="1619"/>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B5AFD-B9EB-064D-B74E-CD843573E1AF}"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D1C1A-9016-8B41-9FD9-E08BE36373D2}" type="slidenum">
              <a:rPr lang="en-US" smtClean="0"/>
              <a:t>‹#›</a:t>
            </a:fld>
            <a:endParaRPr lang="en-US"/>
          </a:p>
        </p:txBody>
      </p:sp>
    </p:spTree>
    <p:extLst>
      <p:ext uri="{BB962C8B-B14F-4D97-AF65-F5344CB8AC3E}">
        <p14:creationId xmlns:p14="http://schemas.microsoft.com/office/powerpoint/2010/main" val="13391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Zihan Wang. I am a postdoc at University of Michigan. Today, I will give an update about the conductance models available at CCMC SWMF.</a:t>
            </a:r>
          </a:p>
        </p:txBody>
      </p:sp>
      <p:sp>
        <p:nvSpPr>
          <p:cNvPr id="4" name="Slide Number Placeholder 3"/>
          <p:cNvSpPr>
            <a:spLocks noGrp="1"/>
          </p:cNvSpPr>
          <p:nvPr>
            <p:ph type="sldNum" sz="quarter" idx="5"/>
          </p:nvPr>
        </p:nvSpPr>
        <p:spPr/>
        <p:txBody>
          <a:bodyPr/>
          <a:lstStyle/>
          <a:p>
            <a:fld id="{68AD1C1A-9016-8B41-9FD9-E08BE36373D2}" type="slidenum">
              <a:rPr lang="en-US" smtClean="0"/>
              <a:t>1</a:t>
            </a:fld>
            <a:endParaRPr lang="en-US"/>
          </a:p>
        </p:txBody>
      </p:sp>
    </p:spTree>
    <p:extLst>
      <p:ext uri="{BB962C8B-B14F-4D97-AF65-F5344CB8AC3E}">
        <p14:creationId xmlns:p14="http://schemas.microsoft.com/office/powerpoint/2010/main" val="382172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10</a:t>
            </a:fld>
            <a:endParaRPr lang="en-US"/>
          </a:p>
        </p:txBody>
      </p:sp>
    </p:spTree>
    <p:extLst>
      <p:ext uri="{BB962C8B-B14F-4D97-AF65-F5344CB8AC3E}">
        <p14:creationId xmlns:p14="http://schemas.microsoft.com/office/powerpoint/2010/main" val="88365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11</a:t>
            </a:fld>
            <a:endParaRPr lang="en-US"/>
          </a:p>
        </p:txBody>
      </p:sp>
    </p:spTree>
    <p:extLst>
      <p:ext uri="{BB962C8B-B14F-4D97-AF65-F5344CB8AC3E}">
        <p14:creationId xmlns:p14="http://schemas.microsoft.com/office/powerpoint/2010/main" val="134346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12</a:t>
            </a:fld>
            <a:endParaRPr lang="en-US"/>
          </a:p>
        </p:txBody>
      </p:sp>
    </p:spTree>
    <p:extLst>
      <p:ext uri="{BB962C8B-B14F-4D97-AF65-F5344CB8AC3E}">
        <p14:creationId xmlns:p14="http://schemas.microsoft.com/office/powerpoint/2010/main" val="86032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13</a:t>
            </a:fld>
            <a:endParaRPr lang="en-US"/>
          </a:p>
        </p:txBody>
      </p:sp>
    </p:spTree>
    <p:extLst>
      <p:ext uri="{BB962C8B-B14F-4D97-AF65-F5344CB8AC3E}">
        <p14:creationId xmlns:p14="http://schemas.microsoft.com/office/powerpoint/2010/main" val="44038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use ordinary least square fitting to get the parameters in the power law relationship. These parameters depend on both </a:t>
            </a:r>
            <a:r>
              <a:rPr lang="en-US" sz="1200" dirty="0"/>
              <a:t>MLT and polarity of FAC.</a:t>
            </a:r>
            <a:r>
              <a:rPr lang="en-US" dirty="0"/>
              <a:t> </a:t>
            </a:r>
          </a:p>
        </p:txBody>
      </p:sp>
      <p:sp>
        <p:nvSpPr>
          <p:cNvPr id="4" name="Slide Number Placeholder 3"/>
          <p:cNvSpPr>
            <a:spLocks noGrp="1"/>
          </p:cNvSpPr>
          <p:nvPr>
            <p:ph type="sldNum" sz="quarter" idx="5"/>
          </p:nvPr>
        </p:nvSpPr>
        <p:spPr/>
        <p:txBody>
          <a:bodyPr/>
          <a:lstStyle/>
          <a:p>
            <a:fld id="{68AD1C1A-9016-8B41-9FD9-E08BE36373D2}" type="slidenum">
              <a:rPr lang="en-US" smtClean="0"/>
              <a:t>14</a:t>
            </a:fld>
            <a:endParaRPr lang="en-US"/>
          </a:p>
        </p:txBody>
      </p:sp>
    </p:spTree>
    <p:extLst>
      <p:ext uri="{BB962C8B-B14F-4D97-AF65-F5344CB8AC3E}">
        <p14:creationId xmlns:p14="http://schemas.microsoft.com/office/powerpoint/2010/main" val="347930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Both upward and downward FACs can increase conductance.</a:t>
            </a:r>
          </a:p>
        </p:txBody>
      </p:sp>
      <p:sp>
        <p:nvSpPr>
          <p:cNvPr id="4" name="Slide Number Placeholder 3"/>
          <p:cNvSpPr>
            <a:spLocks noGrp="1"/>
          </p:cNvSpPr>
          <p:nvPr>
            <p:ph type="sldNum" sz="quarter" idx="5"/>
          </p:nvPr>
        </p:nvSpPr>
        <p:spPr/>
        <p:txBody>
          <a:bodyPr/>
          <a:lstStyle/>
          <a:p>
            <a:fld id="{68AD1C1A-9016-8B41-9FD9-E08BE36373D2}" type="slidenum">
              <a:rPr lang="en-US" smtClean="0"/>
              <a:t>15</a:t>
            </a:fld>
            <a:endParaRPr lang="en-US"/>
          </a:p>
        </p:txBody>
      </p:sp>
    </p:spTree>
    <p:extLst>
      <p:ext uri="{BB962C8B-B14F-4D97-AF65-F5344CB8AC3E}">
        <p14:creationId xmlns:p14="http://schemas.microsoft.com/office/powerpoint/2010/main" val="409076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Both the power-law and linear functions predict higher conductance for larger FACs, while the two exponential functions predict conductance saturation when the magnitudes of FACs exceed about 0.5 </a:t>
            </a:r>
            <a:r>
              <a:rPr lang="el-GR" sz="1200" b="0" i="0" kern="1200" dirty="0">
                <a:solidFill>
                  <a:schemeClr val="tx1"/>
                </a:solidFill>
                <a:effectLst/>
                <a:latin typeface="+mn-lt"/>
                <a:ea typeface="+mn-ea"/>
                <a:cs typeface="+mn-cs"/>
              </a:rPr>
              <a:t>μ</a:t>
            </a:r>
            <a:r>
              <a:rPr lang="en-US" sz="1200" b="0" i="0" kern="1200" dirty="0">
                <a:solidFill>
                  <a:schemeClr val="tx1"/>
                </a:solidFill>
                <a:effectLst/>
                <a:latin typeface="+mn-lt"/>
                <a:ea typeface="+mn-ea"/>
                <a:cs typeface="+mn-cs"/>
              </a:rPr>
              <a:t>A/m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Due to the different choices of functional forms, the differences among these models increase for larger FACs, for example, during intense or super storms.</a:t>
            </a:r>
          </a:p>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16</a:t>
            </a:fld>
            <a:endParaRPr lang="en-US"/>
          </a:p>
        </p:txBody>
      </p:sp>
    </p:spTree>
    <p:extLst>
      <p:ext uri="{BB962C8B-B14F-4D97-AF65-F5344CB8AC3E}">
        <p14:creationId xmlns:p14="http://schemas.microsoft.com/office/powerpoint/2010/main" val="179455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17</a:t>
            </a:fld>
            <a:endParaRPr lang="en-US"/>
          </a:p>
        </p:txBody>
      </p:sp>
    </p:spTree>
    <p:extLst>
      <p:ext uri="{BB962C8B-B14F-4D97-AF65-F5344CB8AC3E}">
        <p14:creationId xmlns:p14="http://schemas.microsoft.com/office/powerpoint/2010/main" val="190872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19</a:t>
            </a:fld>
            <a:endParaRPr lang="en-US"/>
          </a:p>
        </p:txBody>
      </p:sp>
    </p:spTree>
    <p:extLst>
      <p:ext uri="{BB962C8B-B14F-4D97-AF65-F5344CB8AC3E}">
        <p14:creationId xmlns:p14="http://schemas.microsoft.com/office/powerpoint/2010/main" val="397827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2</a:t>
            </a:fld>
            <a:endParaRPr lang="en-US"/>
          </a:p>
        </p:txBody>
      </p:sp>
    </p:spTree>
    <p:extLst>
      <p:ext uri="{BB962C8B-B14F-4D97-AF65-F5344CB8AC3E}">
        <p14:creationId xmlns:p14="http://schemas.microsoft.com/office/powerpoint/2010/main" val="410889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Conductance provides the boundary conditions for MHD. </a:t>
            </a:r>
            <a:r>
              <a:rPr lang="en-US" sz="1200" dirty="0"/>
              <a:t>Because it is hard for MHD simulations to provide an accurate estimates of the precipitation</a:t>
            </a:r>
            <a:r>
              <a:rPr lang="en-US" dirty="0"/>
              <a:t>, conductance is usually specified by FACs with an empirical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Previously, in SWMF, … Because simultaneous observations of conductance and FACs are usually unavailable.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now, …, we plan to update the conductance model in SWMF</a:t>
            </a:r>
          </a:p>
        </p:txBody>
      </p:sp>
      <p:sp>
        <p:nvSpPr>
          <p:cNvPr id="4" name="Slide Number Placeholder 3"/>
          <p:cNvSpPr>
            <a:spLocks noGrp="1"/>
          </p:cNvSpPr>
          <p:nvPr>
            <p:ph type="sldNum" sz="quarter" idx="5"/>
          </p:nvPr>
        </p:nvSpPr>
        <p:spPr/>
        <p:txBody>
          <a:bodyPr/>
          <a:lstStyle/>
          <a:p>
            <a:fld id="{68AD1C1A-9016-8B41-9FD9-E08BE36373D2}" type="slidenum">
              <a:rPr lang="en-US" smtClean="0"/>
              <a:t>3</a:t>
            </a:fld>
            <a:endParaRPr lang="en-US"/>
          </a:p>
        </p:txBody>
      </p:sp>
    </p:spTree>
    <p:extLst>
      <p:ext uri="{BB962C8B-B14F-4D97-AF65-F5344CB8AC3E}">
        <p14:creationId xmlns:p14="http://schemas.microsoft.com/office/powerpoint/2010/main" val="29821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 I will introduce you we built the dataset. The FACs are from. The </a:t>
            </a:r>
            <a:r>
              <a:rPr lang="en-US" dirty="0" err="1"/>
              <a:t>conductances</a:t>
            </a:r>
            <a:r>
              <a:rPr lang="en-US" dirty="0"/>
              <a:t> are from. When SWARM satellite flies over the field-aligned beam of PFISR, we call it a conjunction. This kind of conjunction can provide both accurate FACs and </a:t>
            </a:r>
            <a:r>
              <a:rPr lang="en-US" dirty="0" err="1"/>
              <a:t>conductances</a:t>
            </a:r>
            <a:r>
              <a:rPr lang="en-US" dirty="0"/>
              <a:t>. The definition of conjunctions is … Between 2014 and 2020, there are 3900 conjunctions.</a:t>
            </a:r>
          </a:p>
          <a:p>
            <a:endParaRPr lang="en-US" dirty="0"/>
          </a:p>
          <a:p>
            <a:r>
              <a:rPr lang="en-US" dirty="0"/>
              <a:t>Mesoscale</a:t>
            </a:r>
          </a:p>
        </p:txBody>
      </p:sp>
      <p:sp>
        <p:nvSpPr>
          <p:cNvPr id="4" name="Slide Number Placeholder 3"/>
          <p:cNvSpPr>
            <a:spLocks noGrp="1"/>
          </p:cNvSpPr>
          <p:nvPr>
            <p:ph type="sldNum" sz="quarter" idx="5"/>
          </p:nvPr>
        </p:nvSpPr>
        <p:spPr/>
        <p:txBody>
          <a:bodyPr/>
          <a:lstStyle/>
          <a:p>
            <a:fld id="{68AD1C1A-9016-8B41-9FD9-E08BE36373D2}" type="slidenum">
              <a:rPr lang="en-US" smtClean="0"/>
              <a:t>4</a:t>
            </a:fld>
            <a:endParaRPr lang="en-US"/>
          </a:p>
        </p:txBody>
      </p:sp>
    </p:spTree>
    <p:extLst>
      <p:ext uri="{BB962C8B-B14F-4D97-AF65-F5344CB8AC3E}">
        <p14:creationId xmlns:p14="http://schemas.microsoft.com/office/powerpoint/2010/main" val="142433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all conjunctions in this dataset. Note that the FACs and </a:t>
            </a:r>
            <a:r>
              <a:rPr lang="en-US" dirty="0" err="1"/>
              <a:t>conductances</a:t>
            </a:r>
            <a:r>
              <a:rPr lang="en-US" dirty="0"/>
              <a:t> are in log scale.  There is a power law relationship between FACs and </a:t>
            </a:r>
            <a:r>
              <a:rPr lang="en-US" dirty="0" err="1"/>
              <a:t>conductances</a:t>
            </a:r>
            <a:r>
              <a:rPr lang="en-US" dirty="0"/>
              <a:t>.</a:t>
            </a:r>
          </a:p>
        </p:txBody>
      </p:sp>
      <p:sp>
        <p:nvSpPr>
          <p:cNvPr id="4" name="Slide Number Placeholder 3"/>
          <p:cNvSpPr>
            <a:spLocks noGrp="1"/>
          </p:cNvSpPr>
          <p:nvPr>
            <p:ph type="sldNum" sz="quarter" idx="5"/>
          </p:nvPr>
        </p:nvSpPr>
        <p:spPr/>
        <p:txBody>
          <a:bodyPr/>
          <a:lstStyle/>
          <a:p>
            <a:fld id="{68AD1C1A-9016-8B41-9FD9-E08BE36373D2}" type="slidenum">
              <a:rPr lang="en-US" smtClean="0"/>
              <a:t>5</a:t>
            </a:fld>
            <a:endParaRPr lang="en-US"/>
          </a:p>
        </p:txBody>
      </p:sp>
    </p:spTree>
    <p:extLst>
      <p:ext uri="{BB962C8B-B14F-4D97-AF65-F5344CB8AC3E}">
        <p14:creationId xmlns:p14="http://schemas.microsoft.com/office/powerpoint/2010/main" val="129336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bin all data by the MLT and use least square fitting to get the parameters in the power law relationship. These parameters depend on both </a:t>
            </a:r>
            <a:r>
              <a:rPr lang="en-US" sz="1200" dirty="0"/>
              <a:t>MLT and polarity of FAC.</a:t>
            </a:r>
            <a:r>
              <a:rPr lang="en-US" dirty="0"/>
              <a:t> </a:t>
            </a:r>
          </a:p>
        </p:txBody>
      </p:sp>
      <p:sp>
        <p:nvSpPr>
          <p:cNvPr id="4" name="Slide Number Placeholder 3"/>
          <p:cNvSpPr>
            <a:spLocks noGrp="1"/>
          </p:cNvSpPr>
          <p:nvPr>
            <p:ph type="sldNum" sz="quarter" idx="5"/>
          </p:nvPr>
        </p:nvSpPr>
        <p:spPr/>
        <p:txBody>
          <a:bodyPr/>
          <a:lstStyle/>
          <a:p>
            <a:fld id="{68AD1C1A-9016-8B41-9FD9-E08BE36373D2}" type="slidenum">
              <a:rPr lang="en-US" smtClean="0"/>
              <a:t>6</a:t>
            </a:fld>
            <a:endParaRPr lang="en-US"/>
          </a:p>
        </p:txBody>
      </p:sp>
    </p:spTree>
    <p:extLst>
      <p:ext uri="{BB962C8B-B14F-4D97-AF65-F5344CB8AC3E}">
        <p14:creationId xmlns:p14="http://schemas.microsoft.com/office/powerpoint/2010/main" val="152119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7</a:t>
            </a:fld>
            <a:endParaRPr lang="en-US"/>
          </a:p>
        </p:txBody>
      </p:sp>
    </p:spTree>
    <p:extLst>
      <p:ext uri="{BB962C8B-B14F-4D97-AF65-F5344CB8AC3E}">
        <p14:creationId xmlns:p14="http://schemas.microsoft.com/office/powerpoint/2010/main" val="242018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0000"/>
                </a:solidFill>
              </a:rPr>
              <a:t>Protons also have higher energy.</a:t>
            </a:r>
          </a:p>
        </p:txBody>
      </p:sp>
      <p:sp>
        <p:nvSpPr>
          <p:cNvPr id="4" name="Slide Number Placeholder 3"/>
          <p:cNvSpPr>
            <a:spLocks noGrp="1"/>
          </p:cNvSpPr>
          <p:nvPr>
            <p:ph type="sldNum" sz="quarter" idx="5"/>
          </p:nvPr>
        </p:nvSpPr>
        <p:spPr/>
        <p:txBody>
          <a:bodyPr/>
          <a:lstStyle/>
          <a:p>
            <a:fld id="{68AD1C1A-9016-8B41-9FD9-E08BE36373D2}" type="slidenum">
              <a:rPr lang="en-US" smtClean="0"/>
              <a:t>8</a:t>
            </a:fld>
            <a:endParaRPr lang="en-US"/>
          </a:p>
        </p:txBody>
      </p:sp>
    </p:spTree>
    <p:extLst>
      <p:ext uri="{BB962C8B-B14F-4D97-AF65-F5344CB8AC3E}">
        <p14:creationId xmlns:p14="http://schemas.microsoft.com/office/powerpoint/2010/main" val="18820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0000"/>
                </a:solidFill>
              </a:rPr>
              <a:t>Pedersen is larger than Hall on the dusk side: </a:t>
            </a:r>
            <a:r>
              <a:rPr lang="en-US" sz="1200" b="0" i="0" kern="1200" dirty="0">
                <a:solidFill>
                  <a:schemeClr val="tx1"/>
                </a:solidFill>
                <a:effectLst/>
                <a:latin typeface="+mn-lt"/>
                <a:ea typeface="+mn-ea"/>
                <a:cs typeface="+mn-cs"/>
              </a:rPr>
              <a:t> the average energy of precipitating electrons is lower on the dusk side than that on the dawn side or by the fact that the proton precipitations contribute more to the Pedersen conductance due to proton beam spreading and thus stopping at higher altitudes.</a:t>
            </a: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Lower average energy of precipitating electrons or proton beam spreading.</a:t>
            </a:r>
          </a:p>
          <a:p>
            <a:endParaRPr lang="en-US" dirty="0"/>
          </a:p>
        </p:txBody>
      </p:sp>
      <p:sp>
        <p:nvSpPr>
          <p:cNvPr id="4" name="Slide Number Placeholder 3"/>
          <p:cNvSpPr>
            <a:spLocks noGrp="1"/>
          </p:cNvSpPr>
          <p:nvPr>
            <p:ph type="sldNum" sz="quarter" idx="5"/>
          </p:nvPr>
        </p:nvSpPr>
        <p:spPr/>
        <p:txBody>
          <a:bodyPr/>
          <a:lstStyle/>
          <a:p>
            <a:fld id="{68AD1C1A-9016-8B41-9FD9-E08BE36373D2}" type="slidenum">
              <a:rPr lang="en-US" smtClean="0"/>
              <a:t>9</a:t>
            </a:fld>
            <a:endParaRPr lang="en-US"/>
          </a:p>
        </p:txBody>
      </p:sp>
    </p:spTree>
    <p:extLst>
      <p:ext uri="{BB962C8B-B14F-4D97-AF65-F5344CB8AC3E}">
        <p14:creationId xmlns:p14="http://schemas.microsoft.com/office/powerpoint/2010/main" val="370264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896DE-CDED-8748-89BC-7B1BAA5EDF02}"/>
              </a:ext>
            </a:extLst>
          </p:cNvPr>
          <p:cNvSpPr>
            <a:spLocks noGrp="1"/>
          </p:cNvSpPr>
          <p:nvPr>
            <p:ph type="dt" sz="half" idx="10"/>
          </p:nvPr>
        </p:nvSpPr>
        <p:spPr/>
        <p:txBody>
          <a:bodyPr/>
          <a:lstStyle/>
          <a:p>
            <a:fld id="{AE85097F-AB1A-A24E-B996-ABA51D142DFF}" type="datetime1">
              <a:rPr lang="en-US" smtClean="0"/>
              <a:t>6/6/22</a:t>
            </a:fld>
            <a:endParaRPr lang="en-US"/>
          </a:p>
        </p:txBody>
      </p:sp>
      <p:sp>
        <p:nvSpPr>
          <p:cNvPr id="3" name="Footer Placeholder 2">
            <a:extLst>
              <a:ext uri="{FF2B5EF4-FFF2-40B4-BE49-F238E27FC236}">
                <a16:creationId xmlns:a16="http://schemas.microsoft.com/office/drawing/2014/main" id="{FE58456C-7408-7049-9B5B-877D575A1162}"/>
              </a:ext>
            </a:extLst>
          </p:cNvPr>
          <p:cNvSpPr>
            <a:spLocks noGrp="1"/>
          </p:cNvSpPr>
          <p:nvPr>
            <p:ph type="ftr" sz="quarter" idx="11"/>
          </p:nvPr>
        </p:nvSpPr>
        <p:spPr/>
        <p:txBody>
          <a:bodyPr/>
          <a:lstStyle/>
          <a:p>
            <a:r>
              <a:rPr lang="en-US"/>
              <a:t>Oral Defense</a:t>
            </a:r>
          </a:p>
        </p:txBody>
      </p:sp>
      <p:sp>
        <p:nvSpPr>
          <p:cNvPr id="4" name="Slide Number Placeholder 3">
            <a:extLst>
              <a:ext uri="{FF2B5EF4-FFF2-40B4-BE49-F238E27FC236}">
                <a16:creationId xmlns:a16="http://schemas.microsoft.com/office/drawing/2014/main" id="{4B3B268D-E452-254D-8CD8-183C518A4666}"/>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327406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73FD-1B9D-5447-B198-59285EECFAB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A8587A-3B48-9D47-AFD0-C35CA6178D0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145E1F6-BDE1-5747-8690-BDD734FC32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0BCC6C-39D0-D14B-91A9-33753D07AF51}"/>
              </a:ext>
            </a:extLst>
          </p:cNvPr>
          <p:cNvSpPr>
            <a:spLocks noGrp="1"/>
          </p:cNvSpPr>
          <p:nvPr>
            <p:ph type="dt" sz="half" idx="10"/>
          </p:nvPr>
        </p:nvSpPr>
        <p:spPr/>
        <p:txBody>
          <a:bodyPr/>
          <a:lstStyle/>
          <a:p>
            <a:fld id="{2E2E34F7-8D90-1A45-9200-67059334D62D}" type="datetime1">
              <a:rPr lang="en-US" smtClean="0"/>
              <a:t>6/6/22</a:t>
            </a:fld>
            <a:endParaRPr lang="en-US"/>
          </a:p>
        </p:txBody>
      </p:sp>
      <p:sp>
        <p:nvSpPr>
          <p:cNvPr id="6" name="Footer Placeholder 5">
            <a:extLst>
              <a:ext uri="{FF2B5EF4-FFF2-40B4-BE49-F238E27FC236}">
                <a16:creationId xmlns:a16="http://schemas.microsoft.com/office/drawing/2014/main" id="{9A38513D-B84F-2240-B34D-65F9B915CAAA}"/>
              </a:ext>
            </a:extLst>
          </p:cNvPr>
          <p:cNvSpPr>
            <a:spLocks noGrp="1"/>
          </p:cNvSpPr>
          <p:nvPr>
            <p:ph type="ftr" sz="quarter" idx="11"/>
          </p:nvPr>
        </p:nvSpPr>
        <p:spPr/>
        <p:txBody>
          <a:bodyPr/>
          <a:lstStyle/>
          <a:p>
            <a:r>
              <a:rPr lang="en-US"/>
              <a:t>Oral Defense</a:t>
            </a:r>
          </a:p>
        </p:txBody>
      </p:sp>
      <p:sp>
        <p:nvSpPr>
          <p:cNvPr id="7" name="Slide Number Placeholder 6">
            <a:extLst>
              <a:ext uri="{FF2B5EF4-FFF2-40B4-BE49-F238E27FC236}">
                <a16:creationId xmlns:a16="http://schemas.microsoft.com/office/drawing/2014/main" id="{B260D798-59DA-6E45-A0FC-DECC35B47B32}"/>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235233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FF7F-7D0A-7C41-BE95-25AFD5CC5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9BD49-0252-8A4C-BFD2-8F7A5D0D0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05252-657C-AD44-9D26-977AFA49A911}"/>
              </a:ext>
            </a:extLst>
          </p:cNvPr>
          <p:cNvSpPr>
            <a:spLocks noGrp="1"/>
          </p:cNvSpPr>
          <p:nvPr>
            <p:ph type="dt" sz="half" idx="10"/>
          </p:nvPr>
        </p:nvSpPr>
        <p:spPr/>
        <p:txBody>
          <a:bodyPr/>
          <a:lstStyle/>
          <a:p>
            <a:fld id="{2F4A9B15-C7D1-E444-8262-986C466A61B3}" type="datetime1">
              <a:rPr lang="en-US" smtClean="0"/>
              <a:t>6/6/22</a:t>
            </a:fld>
            <a:endParaRPr lang="en-US"/>
          </a:p>
        </p:txBody>
      </p:sp>
      <p:sp>
        <p:nvSpPr>
          <p:cNvPr id="5" name="Footer Placeholder 4">
            <a:extLst>
              <a:ext uri="{FF2B5EF4-FFF2-40B4-BE49-F238E27FC236}">
                <a16:creationId xmlns:a16="http://schemas.microsoft.com/office/drawing/2014/main" id="{5AA6CFAB-EDA9-A247-BE05-64653C95C9F1}"/>
              </a:ext>
            </a:extLst>
          </p:cNvPr>
          <p:cNvSpPr>
            <a:spLocks noGrp="1"/>
          </p:cNvSpPr>
          <p:nvPr>
            <p:ph type="ftr" sz="quarter" idx="11"/>
          </p:nvPr>
        </p:nvSpPr>
        <p:spPr/>
        <p:txBody>
          <a:bodyPr/>
          <a:lstStyle/>
          <a:p>
            <a:r>
              <a:rPr lang="en-US"/>
              <a:t>Oral Defense</a:t>
            </a:r>
          </a:p>
        </p:txBody>
      </p:sp>
      <p:sp>
        <p:nvSpPr>
          <p:cNvPr id="6" name="Slide Number Placeholder 5">
            <a:extLst>
              <a:ext uri="{FF2B5EF4-FFF2-40B4-BE49-F238E27FC236}">
                <a16:creationId xmlns:a16="http://schemas.microsoft.com/office/drawing/2014/main" id="{D3D860AE-AC60-7F40-9792-4C1FD97E1D71}"/>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988185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5FACA-1632-8140-B4F7-95FE57430E1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54BCE4-D578-FC4F-9AAD-BB959545821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AE33C-995B-304F-B894-AECFC3CCA970}"/>
              </a:ext>
            </a:extLst>
          </p:cNvPr>
          <p:cNvSpPr>
            <a:spLocks noGrp="1"/>
          </p:cNvSpPr>
          <p:nvPr>
            <p:ph type="dt" sz="half" idx="10"/>
          </p:nvPr>
        </p:nvSpPr>
        <p:spPr/>
        <p:txBody>
          <a:bodyPr/>
          <a:lstStyle/>
          <a:p>
            <a:fld id="{1287CBE8-5166-A24E-B609-1D0F74EC7B7C}" type="datetime1">
              <a:rPr lang="en-US" smtClean="0"/>
              <a:t>6/6/22</a:t>
            </a:fld>
            <a:endParaRPr lang="en-US"/>
          </a:p>
        </p:txBody>
      </p:sp>
      <p:sp>
        <p:nvSpPr>
          <p:cNvPr id="5" name="Footer Placeholder 4">
            <a:extLst>
              <a:ext uri="{FF2B5EF4-FFF2-40B4-BE49-F238E27FC236}">
                <a16:creationId xmlns:a16="http://schemas.microsoft.com/office/drawing/2014/main" id="{CBBA20B3-7CE0-9A4B-A956-7FB4DAE53199}"/>
              </a:ext>
            </a:extLst>
          </p:cNvPr>
          <p:cNvSpPr>
            <a:spLocks noGrp="1"/>
          </p:cNvSpPr>
          <p:nvPr>
            <p:ph type="ftr" sz="quarter" idx="11"/>
          </p:nvPr>
        </p:nvSpPr>
        <p:spPr/>
        <p:txBody>
          <a:bodyPr/>
          <a:lstStyle/>
          <a:p>
            <a:r>
              <a:rPr lang="en-US"/>
              <a:t>Oral Defense</a:t>
            </a:r>
          </a:p>
        </p:txBody>
      </p:sp>
      <p:sp>
        <p:nvSpPr>
          <p:cNvPr id="6" name="Slide Number Placeholder 5">
            <a:extLst>
              <a:ext uri="{FF2B5EF4-FFF2-40B4-BE49-F238E27FC236}">
                <a16:creationId xmlns:a16="http://schemas.microsoft.com/office/drawing/2014/main" id="{BD4F6F8F-3EA5-0D42-AD98-FF38D854670F}"/>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418609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Box 5"/>
          <p:cNvSpPr txBox="1"/>
          <p:nvPr userDrawn="1"/>
        </p:nvSpPr>
        <p:spPr>
          <a:xfrm>
            <a:off x="0" y="4632833"/>
            <a:ext cx="9144000" cy="548640"/>
          </a:xfrm>
          <a:prstGeom prst="rect">
            <a:avLst/>
          </a:prstGeom>
          <a:solidFill>
            <a:srgbClr val="00153E"/>
          </a:solidFill>
        </p:spPr>
        <p:txBody>
          <a:bodyPr wrap="square" rtlCol="0">
            <a:spAutoFit/>
          </a:bodyPr>
          <a:lstStyle/>
          <a:p>
            <a:endParaRPr lang="en-US" dirty="0"/>
          </a:p>
        </p:txBody>
      </p:sp>
      <p:sp>
        <p:nvSpPr>
          <p:cNvPr id="9" name="Content Placeholder 8"/>
          <p:cNvSpPr>
            <a:spLocks noGrp="1"/>
          </p:cNvSpPr>
          <p:nvPr>
            <p:ph sz="quarter" idx="10"/>
          </p:nvPr>
        </p:nvSpPr>
        <p:spPr>
          <a:xfrm>
            <a:off x="0" y="940847"/>
            <a:ext cx="9128853" cy="3460331"/>
          </a:xfrm>
          <a:prstGeom prst="rect">
            <a:avLst/>
          </a:prstGeom>
        </p:spPr>
        <p:txBody>
          <a:bodyPr vert="horz"/>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1"/>
          </p:nvPr>
        </p:nvSpPr>
        <p:spPr>
          <a:xfrm>
            <a:off x="677862" y="0"/>
            <a:ext cx="7534275" cy="491729"/>
          </a:xfrm>
          <a:prstGeom prst="rect">
            <a:avLst/>
          </a:prstGeom>
        </p:spPr>
        <p:txBody>
          <a:bodyPr vert="horz"/>
          <a:lstStyle>
            <a:lvl1pPr marL="0" indent="0">
              <a:buNone/>
              <a:defRPr sz="3200">
                <a:solidFill>
                  <a:schemeClr val="bg1"/>
                </a:solidFill>
              </a:defRPr>
            </a:lvl1pPr>
          </a:lstStyle>
          <a:p>
            <a:pPr lvl="0"/>
            <a:r>
              <a:rPr lang="en-US" dirty="0"/>
              <a:t>Click to edit Master text styles</a:t>
            </a:r>
          </a:p>
        </p:txBody>
      </p:sp>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794597" y="4742561"/>
            <a:ext cx="4334256" cy="329184"/>
          </a:xfrm>
          <a:prstGeom prst="rect">
            <a:avLst/>
          </a:prstGeom>
        </p:spPr>
      </p:pic>
    </p:spTree>
    <p:extLst>
      <p:ext uri="{BB962C8B-B14F-4D97-AF65-F5344CB8AC3E}">
        <p14:creationId xmlns:p14="http://schemas.microsoft.com/office/powerpoint/2010/main" val="410526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9004-4B0F-E44A-902D-A256F70D9F7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744C88-70D0-4945-BD77-D549BBE6D7D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A69656B-7B8D-7C4F-A1F9-5CB709AC6EB0}"/>
              </a:ext>
            </a:extLst>
          </p:cNvPr>
          <p:cNvSpPr>
            <a:spLocks noGrp="1"/>
          </p:cNvSpPr>
          <p:nvPr>
            <p:ph type="dt" sz="half" idx="10"/>
          </p:nvPr>
        </p:nvSpPr>
        <p:spPr/>
        <p:txBody>
          <a:bodyPr/>
          <a:lstStyle/>
          <a:p>
            <a:fld id="{656D2BF4-C032-BB43-B478-0C2F151C1C50}" type="datetime1">
              <a:rPr lang="en-US" smtClean="0"/>
              <a:t>6/6/22</a:t>
            </a:fld>
            <a:endParaRPr lang="en-US"/>
          </a:p>
        </p:txBody>
      </p:sp>
      <p:sp>
        <p:nvSpPr>
          <p:cNvPr id="5" name="Footer Placeholder 4">
            <a:extLst>
              <a:ext uri="{FF2B5EF4-FFF2-40B4-BE49-F238E27FC236}">
                <a16:creationId xmlns:a16="http://schemas.microsoft.com/office/drawing/2014/main" id="{33030729-9D83-034E-BA25-BA4024D20394}"/>
              </a:ext>
            </a:extLst>
          </p:cNvPr>
          <p:cNvSpPr>
            <a:spLocks noGrp="1"/>
          </p:cNvSpPr>
          <p:nvPr>
            <p:ph type="ftr" sz="quarter" idx="11"/>
          </p:nvPr>
        </p:nvSpPr>
        <p:spPr/>
        <p:txBody>
          <a:bodyPr/>
          <a:lstStyle/>
          <a:p>
            <a:r>
              <a:rPr lang="en-US"/>
              <a:t>Oral Defense</a:t>
            </a:r>
            <a:endParaRPr lang="en-US" dirty="0"/>
          </a:p>
        </p:txBody>
      </p:sp>
      <p:sp>
        <p:nvSpPr>
          <p:cNvPr id="6" name="Slide Number Placeholder 5">
            <a:extLst>
              <a:ext uri="{FF2B5EF4-FFF2-40B4-BE49-F238E27FC236}">
                <a16:creationId xmlns:a16="http://schemas.microsoft.com/office/drawing/2014/main" id="{9F196FA0-8F6F-DF4D-96E1-021E9F95B176}"/>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299840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B282A2-2353-EF48-9305-B0EA1D75A6D0}"/>
              </a:ext>
            </a:extLst>
          </p:cNvPr>
          <p:cNvSpPr>
            <a:spLocks noGrp="1"/>
          </p:cNvSpPr>
          <p:nvPr>
            <p:ph type="dt" sz="half" idx="10"/>
          </p:nvPr>
        </p:nvSpPr>
        <p:spPr/>
        <p:txBody>
          <a:bodyPr/>
          <a:lstStyle/>
          <a:p>
            <a:fld id="{2AAE74A6-25F5-7A43-AD4A-5082E1AA93C6}" type="datetime1">
              <a:rPr lang="en-US" smtClean="0"/>
              <a:t>6/6/22</a:t>
            </a:fld>
            <a:endParaRPr lang="en-US"/>
          </a:p>
        </p:txBody>
      </p:sp>
      <p:sp>
        <p:nvSpPr>
          <p:cNvPr id="5" name="Footer Placeholder 4">
            <a:extLst>
              <a:ext uri="{FF2B5EF4-FFF2-40B4-BE49-F238E27FC236}">
                <a16:creationId xmlns:a16="http://schemas.microsoft.com/office/drawing/2014/main" id="{5301E7C4-1FC3-FB4B-B32E-3D68239ECE65}"/>
              </a:ext>
            </a:extLst>
          </p:cNvPr>
          <p:cNvSpPr>
            <a:spLocks noGrp="1"/>
          </p:cNvSpPr>
          <p:nvPr>
            <p:ph type="ftr" sz="quarter" idx="11"/>
          </p:nvPr>
        </p:nvSpPr>
        <p:spPr/>
        <p:txBody>
          <a:bodyPr/>
          <a:lstStyle/>
          <a:p>
            <a:r>
              <a:rPr lang="en-US"/>
              <a:t>Oral Defense</a:t>
            </a:r>
          </a:p>
        </p:txBody>
      </p:sp>
      <p:sp>
        <p:nvSpPr>
          <p:cNvPr id="6" name="Slide Number Placeholder 5">
            <a:extLst>
              <a:ext uri="{FF2B5EF4-FFF2-40B4-BE49-F238E27FC236}">
                <a16:creationId xmlns:a16="http://schemas.microsoft.com/office/drawing/2014/main" id="{4DDAB784-DEA6-A940-B600-A9699FB2F79C}"/>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242466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CFBC-1648-E545-AA55-75CE7CD098F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261B6D-352E-AF49-AF19-8454EA28939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28820-7DF2-6F46-8399-BB88E8B24A2F}"/>
              </a:ext>
            </a:extLst>
          </p:cNvPr>
          <p:cNvSpPr>
            <a:spLocks noGrp="1"/>
          </p:cNvSpPr>
          <p:nvPr>
            <p:ph type="dt" sz="half" idx="10"/>
          </p:nvPr>
        </p:nvSpPr>
        <p:spPr/>
        <p:txBody>
          <a:bodyPr/>
          <a:lstStyle/>
          <a:p>
            <a:fld id="{A9D926BA-2F3D-724A-8560-D6346732ACEC}" type="datetime1">
              <a:rPr lang="en-US" smtClean="0"/>
              <a:t>6/6/22</a:t>
            </a:fld>
            <a:endParaRPr lang="en-US"/>
          </a:p>
        </p:txBody>
      </p:sp>
      <p:sp>
        <p:nvSpPr>
          <p:cNvPr id="5" name="Footer Placeholder 4">
            <a:extLst>
              <a:ext uri="{FF2B5EF4-FFF2-40B4-BE49-F238E27FC236}">
                <a16:creationId xmlns:a16="http://schemas.microsoft.com/office/drawing/2014/main" id="{9763166F-8DBD-0F45-AC88-1EB727B047A6}"/>
              </a:ext>
            </a:extLst>
          </p:cNvPr>
          <p:cNvSpPr>
            <a:spLocks noGrp="1"/>
          </p:cNvSpPr>
          <p:nvPr>
            <p:ph type="ftr" sz="quarter" idx="11"/>
          </p:nvPr>
        </p:nvSpPr>
        <p:spPr/>
        <p:txBody>
          <a:bodyPr/>
          <a:lstStyle/>
          <a:p>
            <a:r>
              <a:rPr lang="en-US"/>
              <a:t>Oral Defense</a:t>
            </a:r>
          </a:p>
        </p:txBody>
      </p:sp>
      <p:sp>
        <p:nvSpPr>
          <p:cNvPr id="6" name="Slide Number Placeholder 5">
            <a:extLst>
              <a:ext uri="{FF2B5EF4-FFF2-40B4-BE49-F238E27FC236}">
                <a16:creationId xmlns:a16="http://schemas.microsoft.com/office/drawing/2014/main" id="{B883AE11-7374-EA48-A184-BD0D11269E35}"/>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18611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459B-4A74-DC41-BEC2-0E709A97B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1DFB8-3DE3-9540-953C-721155154CD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CFC67-0BD5-8246-AFB6-4B01F9A8E47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473E24-2D80-D742-A3B6-8984C3E81242}"/>
              </a:ext>
            </a:extLst>
          </p:cNvPr>
          <p:cNvSpPr>
            <a:spLocks noGrp="1"/>
          </p:cNvSpPr>
          <p:nvPr>
            <p:ph type="dt" sz="half" idx="10"/>
          </p:nvPr>
        </p:nvSpPr>
        <p:spPr/>
        <p:txBody>
          <a:bodyPr/>
          <a:lstStyle/>
          <a:p>
            <a:fld id="{5267974D-F9F2-C24A-8AA8-45E405FA8EF7}" type="datetime1">
              <a:rPr lang="en-US" smtClean="0"/>
              <a:t>6/6/22</a:t>
            </a:fld>
            <a:endParaRPr lang="en-US"/>
          </a:p>
        </p:txBody>
      </p:sp>
      <p:sp>
        <p:nvSpPr>
          <p:cNvPr id="6" name="Footer Placeholder 5">
            <a:extLst>
              <a:ext uri="{FF2B5EF4-FFF2-40B4-BE49-F238E27FC236}">
                <a16:creationId xmlns:a16="http://schemas.microsoft.com/office/drawing/2014/main" id="{25FEF3CD-BD5D-064F-9075-DFF425CE709A}"/>
              </a:ext>
            </a:extLst>
          </p:cNvPr>
          <p:cNvSpPr>
            <a:spLocks noGrp="1"/>
          </p:cNvSpPr>
          <p:nvPr>
            <p:ph type="ftr" sz="quarter" idx="11"/>
          </p:nvPr>
        </p:nvSpPr>
        <p:spPr/>
        <p:txBody>
          <a:bodyPr/>
          <a:lstStyle/>
          <a:p>
            <a:r>
              <a:rPr lang="en-US"/>
              <a:t>Oral Defense</a:t>
            </a:r>
          </a:p>
        </p:txBody>
      </p:sp>
      <p:sp>
        <p:nvSpPr>
          <p:cNvPr id="7" name="Slide Number Placeholder 6">
            <a:extLst>
              <a:ext uri="{FF2B5EF4-FFF2-40B4-BE49-F238E27FC236}">
                <a16:creationId xmlns:a16="http://schemas.microsoft.com/office/drawing/2014/main" id="{032B0400-DDD9-1745-A814-BAB51D57C126}"/>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160546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313B-7695-B940-9CFB-472B48BEE1C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9426E-8D7B-C445-8C12-390EB0B8E97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9B8A112-FC49-7647-A66D-B007D9C347A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2C272-988F-704D-B57E-566FE3500A1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D87C9-32AC-2246-AE6A-464E9AAB7B7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DCECE-09D7-8541-BF31-EC494686716B}"/>
              </a:ext>
            </a:extLst>
          </p:cNvPr>
          <p:cNvSpPr>
            <a:spLocks noGrp="1"/>
          </p:cNvSpPr>
          <p:nvPr>
            <p:ph type="dt" sz="half" idx="10"/>
          </p:nvPr>
        </p:nvSpPr>
        <p:spPr/>
        <p:txBody>
          <a:bodyPr/>
          <a:lstStyle/>
          <a:p>
            <a:fld id="{711CCDFA-9E1D-D044-ACDC-44A935EDF1EE}" type="datetime1">
              <a:rPr lang="en-US" smtClean="0"/>
              <a:t>6/6/22</a:t>
            </a:fld>
            <a:endParaRPr lang="en-US"/>
          </a:p>
        </p:txBody>
      </p:sp>
      <p:sp>
        <p:nvSpPr>
          <p:cNvPr id="8" name="Footer Placeholder 7">
            <a:extLst>
              <a:ext uri="{FF2B5EF4-FFF2-40B4-BE49-F238E27FC236}">
                <a16:creationId xmlns:a16="http://schemas.microsoft.com/office/drawing/2014/main" id="{A995EAA7-63FC-0645-B42B-E32C01BBABC2}"/>
              </a:ext>
            </a:extLst>
          </p:cNvPr>
          <p:cNvSpPr>
            <a:spLocks noGrp="1"/>
          </p:cNvSpPr>
          <p:nvPr>
            <p:ph type="ftr" sz="quarter" idx="11"/>
          </p:nvPr>
        </p:nvSpPr>
        <p:spPr/>
        <p:txBody>
          <a:bodyPr/>
          <a:lstStyle/>
          <a:p>
            <a:r>
              <a:rPr lang="en-US"/>
              <a:t>Oral Defense</a:t>
            </a:r>
          </a:p>
        </p:txBody>
      </p:sp>
      <p:sp>
        <p:nvSpPr>
          <p:cNvPr id="9" name="Slide Number Placeholder 8">
            <a:extLst>
              <a:ext uri="{FF2B5EF4-FFF2-40B4-BE49-F238E27FC236}">
                <a16:creationId xmlns:a16="http://schemas.microsoft.com/office/drawing/2014/main" id="{08CDCF6F-8FC7-D942-8256-CC51874E089B}"/>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76865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DFC3-2AB6-ED49-B2E9-1517BD8E5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C60B5-7B46-864F-88DF-B4C73BB97CC5}"/>
              </a:ext>
            </a:extLst>
          </p:cNvPr>
          <p:cNvSpPr>
            <a:spLocks noGrp="1"/>
          </p:cNvSpPr>
          <p:nvPr>
            <p:ph type="dt" sz="half" idx="10"/>
          </p:nvPr>
        </p:nvSpPr>
        <p:spPr/>
        <p:txBody>
          <a:bodyPr/>
          <a:lstStyle/>
          <a:p>
            <a:fld id="{254F5F86-1EB6-AD45-9213-B30B503403FB}" type="datetime1">
              <a:rPr lang="en-US" smtClean="0"/>
              <a:t>6/6/22</a:t>
            </a:fld>
            <a:endParaRPr lang="en-US"/>
          </a:p>
        </p:txBody>
      </p:sp>
      <p:sp>
        <p:nvSpPr>
          <p:cNvPr id="4" name="Footer Placeholder 3">
            <a:extLst>
              <a:ext uri="{FF2B5EF4-FFF2-40B4-BE49-F238E27FC236}">
                <a16:creationId xmlns:a16="http://schemas.microsoft.com/office/drawing/2014/main" id="{DA110D0F-DC2C-5049-BDF8-E32991368263}"/>
              </a:ext>
            </a:extLst>
          </p:cNvPr>
          <p:cNvSpPr>
            <a:spLocks noGrp="1"/>
          </p:cNvSpPr>
          <p:nvPr>
            <p:ph type="ftr" sz="quarter" idx="11"/>
          </p:nvPr>
        </p:nvSpPr>
        <p:spPr/>
        <p:txBody>
          <a:bodyPr/>
          <a:lstStyle/>
          <a:p>
            <a:r>
              <a:rPr lang="en-US"/>
              <a:t>Oral Defense</a:t>
            </a:r>
          </a:p>
        </p:txBody>
      </p:sp>
      <p:sp>
        <p:nvSpPr>
          <p:cNvPr id="5" name="Slide Number Placeholder 4">
            <a:extLst>
              <a:ext uri="{FF2B5EF4-FFF2-40B4-BE49-F238E27FC236}">
                <a16:creationId xmlns:a16="http://schemas.microsoft.com/office/drawing/2014/main" id="{E9A0E8CE-51A3-3044-9064-CC98B8BB4F58}"/>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190922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57D8E-43B4-7640-938C-731D9C81A64E}"/>
              </a:ext>
            </a:extLst>
          </p:cNvPr>
          <p:cNvSpPr>
            <a:spLocks noGrp="1"/>
          </p:cNvSpPr>
          <p:nvPr>
            <p:ph type="dt" sz="half" idx="10"/>
          </p:nvPr>
        </p:nvSpPr>
        <p:spPr/>
        <p:txBody>
          <a:bodyPr/>
          <a:lstStyle/>
          <a:p>
            <a:fld id="{7823C702-B9A7-D64E-BD8A-A039A4DF4B8E}" type="datetime1">
              <a:rPr lang="en-US" smtClean="0"/>
              <a:t>6/6/22</a:t>
            </a:fld>
            <a:endParaRPr lang="en-US"/>
          </a:p>
        </p:txBody>
      </p:sp>
      <p:sp>
        <p:nvSpPr>
          <p:cNvPr id="3" name="Footer Placeholder 2">
            <a:extLst>
              <a:ext uri="{FF2B5EF4-FFF2-40B4-BE49-F238E27FC236}">
                <a16:creationId xmlns:a16="http://schemas.microsoft.com/office/drawing/2014/main" id="{0E4CC444-EFDB-9542-819E-A047FF96C11F}"/>
              </a:ext>
            </a:extLst>
          </p:cNvPr>
          <p:cNvSpPr>
            <a:spLocks noGrp="1"/>
          </p:cNvSpPr>
          <p:nvPr>
            <p:ph type="ftr" sz="quarter" idx="11"/>
          </p:nvPr>
        </p:nvSpPr>
        <p:spPr/>
        <p:txBody>
          <a:bodyPr/>
          <a:lstStyle/>
          <a:p>
            <a:r>
              <a:rPr lang="en-US"/>
              <a:t>Oral Defense</a:t>
            </a:r>
          </a:p>
        </p:txBody>
      </p:sp>
      <p:sp>
        <p:nvSpPr>
          <p:cNvPr id="4" name="Slide Number Placeholder 3">
            <a:extLst>
              <a:ext uri="{FF2B5EF4-FFF2-40B4-BE49-F238E27FC236}">
                <a16:creationId xmlns:a16="http://schemas.microsoft.com/office/drawing/2014/main" id="{11E32283-3E60-4649-AB85-C5A451418FF0}"/>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248358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1696-F7B3-B54A-8ED7-0DFBFAE2E3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F472A6F-D41E-0143-8ECC-932DF054AF7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67F7F0-D6A5-5348-BF63-C599CD19A3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006BC4-3BF7-AA48-9CE0-D9D37FB95400}"/>
              </a:ext>
            </a:extLst>
          </p:cNvPr>
          <p:cNvSpPr>
            <a:spLocks noGrp="1"/>
          </p:cNvSpPr>
          <p:nvPr>
            <p:ph type="dt" sz="half" idx="10"/>
          </p:nvPr>
        </p:nvSpPr>
        <p:spPr/>
        <p:txBody>
          <a:bodyPr/>
          <a:lstStyle/>
          <a:p>
            <a:fld id="{0D3ED555-EDC2-4C4F-884E-8F882C3BA19E}" type="datetime1">
              <a:rPr lang="en-US" smtClean="0"/>
              <a:t>6/6/22</a:t>
            </a:fld>
            <a:endParaRPr lang="en-US"/>
          </a:p>
        </p:txBody>
      </p:sp>
      <p:sp>
        <p:nvSpPr>
          <p:cNvPr id="6" name="Footer Placeholder 5">
            <a:extLst>
              <a:ext uri="{FF2B5EF4-FFF2-40B4-BE49-F238E27FC236}">
                <a16:creationId xmlns:a16="http://schemas.microsoft.com/office/drawing/2014/main" id="{C954BFA8-01DB-3049-BA49-0AB35D310362}"/>
              </a:ext>
            </a:extLst>
          </p:cNvPr>
          <p:cNvSpPr>
            <a:spLocks noGrp="1"/>
          </p:cNvSpPr>
          <p:nvPr>
            <p:ph type="ftr" sz="quarter" idx="11"/>
          </p:nvPr>
        </p:nvSpPr>
        <p:spPr/>
        <p:txBody>
          <a:bodyPr/>
          <a:lstStyle/>
          <a:p>
            <a:r>
              <a:rPr lang="en-US"/>
              <a:t>Oral Defense</a:t>
            </a:r>
          </a:p>
        </p:txBody>
      </p:sp>
      <p:sp>
        <p:nvSpPr>
          <p:cNvPr id="7" name="Slide Number Placeholder 6">
            <a:extLst>
              <a:ext uri="{FF2B5EF4-FFF2-40B4-BE49-F238E27FC236}">
                <a16:creationId xmlns:a16="http://schemas.microsoft.com/office/drawing/2014/main" id="{FFE9238F-88E5-A249-ABF9-0C2F80B5F6A6}"/>
              </a:ext>
            </a:extLst>
          </p:cNvPr>
          <p:cNvSpPr>
            <a:spLocks noGrp="1"/>
          </p:cNvSpPr>
          <p:nvPr>
            <p:ph type="sldNum" sz="quarter" idx="12"/>
          </p:nvPr>
        </p:nvSpPr>
        <p:spPr/>
        <p:txBody>
          <a:bodyPr/>
          <a:lstStyle/>
          <a:p>
            <a:fld id="{EE41EAAF-2B35-FF41-9335-7A9B1E1BEBE3}" type="slidenum">
              <a:rPr lang="en-US" smtClean="0"/>
              <a:t>‹#›</a:t>
            </a:fld>
            <a:endParaRPr lang="en-US"/>
          </a:p>
        </p:txBody>
      </p:sp>
    </p:spTree>
    <p:extLst>
      <p:ext uri="{BB962C8B-B14F-4D97-AF65-F5344CB8AC3E}">
        <p14:creationId xmlns:p14="http://schemas.microsoft.com/office/powerpoint/2010/main" val="35106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156AC-C45B-0541-95B1-CED28BA8C0E7}"/>
              </a:ext>
            </a:extLst>
          </p:cNvPr>
          <p:cNvSpPr>
            <a:spLocks noGrp="1"/>
          </p:cNvSpPr>
          <p:nvPr>
            <p:ph type="title"/>
          </p:nvPr>
        </p:nvSpPr>
        <p:spPr>
          <a:xfrm>
            <a:off x="628650" y="527113"/>
            <a:ext cx="7886700" cy="509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A3F372-8F4F-F044-B326-D80BA12BFDA1}"/>
              </a:ext>
            </a:extLst>
          </p:cNvPr>
          <p:cNvSpPr>
            <a:spLocks noGrp="1"/>
          </p:cNvSpPr>
          <p:nvPr>
            <p:ph type="body" idx="1"/>
          </p:nvPr>
        </p:nvSpPr>
        <p:spPr>
          <a:xfrm>
            <a:off x="628650" y="1108428"/>
            <a:ext cx="7886700" cy="35242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CFEBBB-5330-E844-AFBA-3B5844D0BD9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C89A4D-E7A5-6842-A420-1A2186147A3A}" type="datetime1">
              <a:rPr lang="en-US" smtClean="0"/>
              <a:t>6/6/22</a:t>
            </a:fld>
            <a:endParaRPr lang="en-US"/>
          </a:p>
        </p:txBody>
      </p:sp>
      <p:sp>
        <p:nvSpPr>
          <p:cNvPr id="5" name="Footer Placeholder 4">
            <a:extLst>
              <a:ext uri="{FF2B5EF4-FFF2-40B4-BE49-F238E27FC236}">
                <a16:creationId xmlns:a16="http://schemas.microsoft.com/office/drawing/2014/main" id="{845FEA8D-D0D6-2C45-AB5D-EA138F121EA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Oral Defense</a:t>
            </a:r>
          </a:p>
        </p:txBody>
      </p:sp>
      <p:sp>
        <p:nvSpPr>
          <p:cNvPr id="6" name="Slide Number Placeholder 5">
            <a:extLst>
              <a:ext uri="{FF2B5EF4-FFF2-40B4-BE49-F238E27FC236}">
                <a16:creationId xmlns:a16="http://schemas.microsoft.com/office/drawing/2014/main" id="{B1466DA3-4AD3-CC4E-99A9-2B45DCD3355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41EAAF-2B35-FF41-9335-7A9B1E1BEBE3}" type="slidenum">
              <a:rPr lang="en-US" smtClean="0"/>
              <a:t>‹#›</a:t>
            </a:fld>
            <a:endParaRPr lang="en-US"/>
          </a:p>
        </p:txBody>
      </p:sp>
      <p:pic>
        <p:nvPicPr>
          <p:cNvPr id="7" name="Picture 6" descr="color_horiz.eps">
            <a:extLst>
              <a:ext uri="{FF2B5EF4-FFF2-40B4-BE49-F238E27FC236}">
                <a16:creationId xmlns:a16="http://schemas.microsoft.com/office/drawing/2014/main" id="{7B72081A-034F-6C4E-897F-EA06E3C0605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7504"/>
            <a:ext cx="9144000" cy="50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VCyellow-bar.pdf">
            <a:extLst>
              <a:ext uri="{FF2B5EF4-FFF2-40B4-BE49-F238E27FC236}">
                <a16:creationId xmlns:a16="http://schemas.microsoft.com/office/drawing/2014/main" id="{99E719ED-99A4-F64B-B639-060D90EFE64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79997"/>
            <a:ext cx="9144000" cy="75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E568903-9A2D-9846-A6FA-B9FB5231FC5A}"/>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4731131" y="28500"/>
            <a:ext cx="4334256" cy="329184"/>
          </a:xfrm>
          <a:prstGeom prst="rect">
            <a:avLst/>
          </a:prstGeom>
        </p:spPr>
      </p:pic>
    </p:spTree>
    <p:extLst>
      <p:ext uri="{BB962C8B-B14F-4D97-AF65-F5344CB8AC3E}">
        <p14:creationId xmlns:p14="http://schemas.microsoft.com/office/powerpoint/2010/main" val="810574208"/>
      </p:ext>
    </p:extLst>
  </p:cSld>
  <p:clrMap bg1="lt1" tx1="dk1" bg2="lt2" tx2="dk2" accent1="accent1" accent2="accent2" accent3="accent3" accent4="accent4" accent5="accent5" accent6="accent6" hlink="hlink" folHlink="folHlink"/>
  <p:sldLayoutIdLst>
    <p:sldLayoutId id="2147483668"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9"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29/2021SW00295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vires.services/" TargetMode="External"/><Relationship Id="rId4" Type="http://schemas.openxmlformats.org/officeDocument/2006/relationships/hyperlink" Target="https://amisr.com/amis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7393" y="1138545"/>
            <a:ext cx="8149213" cy="605949"/>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200" b="1" dirty="0">
                <a:solidFill>
                  <a:srgbClr val="FF0000"/>
                </a:solidFill>
              </a:rPr>
              <a:t>Conductance Models in CCMC SWMF v2021</a:t>
            </a:r>
            <a:endParaRPr lang="en-US" sz="2800" dirty="0"/>
          </a:p>
        </p:txBody>
      </p:sp>
      <p:sp>
        <p:nvSpPr>
          <p:cNvPr id="6" name="Subtitle 2"/>
          <p:cNvSpPr txBox="1">
            <a:spLocks/>
          </p:cNvSpPr>
          <p:nvPr/>
        </p:nvSpPr>
        <p:spPr>
          <a:xfrm>
            <a:off x="115556" y="2887724"/>
            <a:ext cx="8912887" cy="1512823"/>
          </a:xfrm>
          <a:prstGeom prst="rect">
            <a:avLst/>
          </a:prstGeom>
        </p:spPr>
        <p:txBody>
          <a:bodyPr>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Zihan Wang (</a:t>
            </a:r>
            <a:r>
              <a:rPr lang="en-US" sz="2400" dirty="0" err="1"/>
              <a:t>wzihan@umich.edu</a:t>
            </a:r>
            <a:r>
              <a:rPr lang="en-US" sz="2400" dirty="0"/>
              <a:t>), </a:t>
            </a:r>
            <a:r>
              <a:rPr lang="en-US" sz="2400" dirty="0" err="1"/>
              <a:t>Shasha</a:t>
            </a:r>
            <a:r>
              <a:rPr lang="en-US" sz="2400" dirty="0"/>
              <a:t> Zou</a:t>
            </a:r>
          </a:p>
          <a:p>
            <a:pPr marL="0" indent="0" algn="ctr">
              <a:buNone/>
            </a:pPr>
            <a:r>
              <a:rPr lang="en-US" sz="2400" dirty="0" err="1"/>
              <a:t>CLaSP</a:t>
            </a:r>
            <a:r>
              <a:rPr lang="en-US" sz="2400" dirty="0"/>
              <a:t>, University of Michigan</a:t>
            </a:r>
          </a:p>
          <a:p>
            <a:pPr marL="0" indent="0" algn="ctr">
              <a:buNone/>
            </a:pPr>
            <a:r>
              <a:rPr lang="en-US" sz="2400" dirty="0"/>
              <a:t>Mostafa El-</a:t>
            </a:r>
            <a:r>
              <a:rPr lang="en-US" sz="2400" dirty="0" err="1"/>
              <a:t>Alaoui</a:t>
            </a:r>
            <a:r>
              <a:rPr lang="en-US" sz="2400" dirty="0"/>
              <a:t>, Masha Kuznetsova, Katherine Garcia-Sage, Lutz </a:t>
            </a:r>
            <a:r>
              <a:rPr lang="en-US" sz="2400" dirty="0" err="1"/>
              <a:t>Rastaetter</a:t>
            </a:r>
            <a:endParaRPr lang="en-US" sz="2400" dirty="0"/>
          </a:p>
          <a:p>
            <a:pPr marL="0" indent="0" algn="ctr">
              <a:buNone/>
            </a:pPr>
            <a:r>
              <a:rPr lang="en-US" sz="2400" dirty="0"/>
              <a:t>CCMC GSFC</a:t>
            </a:r>
          </a:p>
          <a:p>
            <a:pPr marL="0" indent="0" algn="ctr">
              <a:buNone/>
            </a:pPr>
            <a:endParaRPr lang="en-US" sz="2600" dirty="0"/>
          </a:p>
        </p:txBody>
      </p:sp>
    </p:spTree>
    <p:extLst>
      <p:ext uri="{BB962C8B-B14F-4D97-AF65-F5344CB8AC3E}">
        <p14:creationId xmlns:p14="http://schemas.microsoft.com/office/powerpoint/2010/main" val="137487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solidFill>
                  <a:srgbClr val="FF0000"/>
                </a:solidFill>
              </a:rPr>
              <a:t>Takeaways</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524295"/>
          </a:xfrm>
        </p:spPr>
        <p:txBody>
          <a:bodyPr>
            <a:noAutofit/>
          </a:bodyPr>
          <a:lstStyle/>
          <a:p>
            <a:r>
              <a:rPr lang="en-US" sz="2400" dirty="0"/>
              <a:t>Conductance varies as a power of FACs, and the power indices for different MLTs are </a:t>
            </a:r>
            <a:r>
              <a:rPr lang="en-US" sz="2400" dirty="0">
                <a:solidFill>
                  <a:srgbClr val="FF0000"/>
                </a:solidFill>
              </a:rPr>
              <a:t>between 0 and 0.6</a:t>
            </a:r>
            <a:r>
              <a:rPr lang="en-US" sz="2400" dirty="0"/>
              <a:t>.</a:t>
            </a:r>
          </a:p>
          <a:p>
            <a:r>
              <a:rPr lang="en-US" sz="2400" dirty="0"/>
              <a:t>Both </a:t>
            </a:r>
            <a:r>
              <a:rPr lang="en-US" sz="2400" dirty="0">
                <a:solidFill>
                  <a:srgbClr val="FF0000"/>
                </a:solidFill>
              </a:rPr>
              <a:t>upward and downward FACs </a:t>
            </a:r>
            <a:r>
              <a:rPr lang="en-US" sz="2400" dirty="0"/>
              <a:t>are positively correlated with both Hall and Pedersen </a:t>
            </a:r>
            <a:r>
              <a:rPr lang="en-US" sz="2400" dirty="0" err="1"/>
              <a:t>conductances</a:t>
            </a:r>
            <a:r>
              <a:rPr lang="en-US" sz="2400" dirty="0"/>
              <a:t>.</a:t>
            </a:r>
          </a:p>
          <a:p>
            <a:r>
              <a:rPr lang="en-US" sz="2400" dirty="0"/>
              <a:t>Power indices are larger on the nightside.</a:t>
            </a:r>
          </a:p>
          <a:p>
            <a:r>
              <a:rPr lang="en-US" sz="2400" dirty="0"/>
              <a:t>The slopes of upward FACs are larger than downward FACs, except dusk side.</a:t>
            </a:r>
          </a:p>
          <a:p>
            <a:r>
              <a:rPr lang="en-US" sz="2400" dirty="0"/>
              <a:t>The slopes of Hall conductance are larger than those of Pedersen, except dusk side.   </a:t>
            </a:r>
          </a:p>
          <a:p>
            <a:pPr marL="0" indent="0">
              <a:buNone/>
            </a:pPr>
            <a:br>
              <a:rPr lang="en-US" sz="2400" dirty="0"/>
            </a:br>
            <a:endParaRPr lang="en-US" sz="2400" dirty="0"/>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10</a:t>
            </a:fld>
            <a:endParaRPr lang="en-US"/>
          </a:p>
        </p:txBody>
      </p:sp>
    </p:spTree>
    <p:extLst>
      <p:ext uri="{BB962C8B-B14F-4D97-AF65-F5344CB8AC3E}">
        <p14:creationId xmlns:p14="http://schemas.microsoft.com/office/powerpoint/2010/main" val="182671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t>Outline</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524295"/>
          </a:xfrm>
        </p:spPr>
        <p:txBody>
          <a:bodyPr>
            <a:normAutofit/>
          </a:bodyPr>
          <a:lstStyle/>
          <a:p>
            <a:pPr marL="457200" indent="-457200">
              <a:buFont typeface="Arial" panose="020B0604020202020204" pitchFamily="34" charset="0"/>
              <a:buAutoNum type="arabicPeriod"/>
            </a:pPr>
            <a:r>
              <a:rPr lang="en-US" sz="2800" dirty="0">
                <a:solidFill>
                  <a:schemeClr val="bg2"/>
                </a:solidFill>
              </a:rPr>
              <a:t>COMPASS: a new </a:t>
            </a:r>
            <a:r>
              <a:rPr lang="en-US" sz="2800" dirty="0" err="1">
                <a:solidFill>
                  <a:schemeClr val="bg2"/>
                </a:solidFill>
              </a:rPr>
              <a:t>COnductance</a:t>
            </a:r>
            <a:r>
              <a:rPr lang="en-US" sz="2800" dirty="0">
                <a:solidFill>
                  <a:schemeClr val="bg2"/>
                </a:solidFill>
              </a:rPr>
              <a:t> Model based on PFISR And SWARM Satellite observations</a:t>
            </a:r>
          </a:p>
          <a:p>
            <a:pPr marL="457200" indent="-457200">
              <a:buFont typeface="Arial" panose="020B0604020202020204" pitchFamily="34" charset="0"/>
              <a:buAutoNum type="arabicPeriod"/>
            </a:pPr>
            <a:r>
              <a:rPr lang="en-US" sz="2800" dirty="0">
                <a:solidFill>
                  <a:srgbClr val="FF0000"/>
                </a:solidFill>
              </a:rPr>
              <a:t>New conductance models available in CCMC SWMF v2021</a:t>
            </a:r>
            <a:endParaRPr lang="en-US" sz="2800" dirty="0">
              <a:solidFill>
                <a:schemeClr val="bg2"/>
              </a:solidFill>
            </a:endParaRP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11</a:t>
            </a:fld>
            <a:endParaRPr lang="en-US"/>
          </a:p>
        </p:txBody>
      </p:sp>
    </p:spTree>
    <p:extLst>
      <p:ext uri="{BB962C8B-B14F-4D97-AF65-F5344CB8AC3E}">
        <p14:creationId xmlns:p14="http://schemas.microsoft.com/office/powerpoint/2010/main" val="133313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t>FAC-driven Model List</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6/7/22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12</a:t>
            </a:fld>
            <a:endParaRPr lang="en-US"/>
          </a:p>
        </p:txBody>
      </p:sp>
      <p:sp>
        <p:nvSpPr>
          <p:cNvPr id="2" name="TextBox 1">
            <a:extLst>
              <a:ext uri="{FF2B5EF4-FFF2-40B4-BE49-F238E27FC236}">
                <a16:creationId xmlns:a16="http://schemas.microsoft.com/office/drawing/2014/main" id="{9F66D14C-5F0C-2947-91BB-49DEBA925A8F}"/>
              </a:ext>
            </a:extLst>
          </p:cNvPr>
          <p:cNvSpPr txBox="1"/>
          <p:nvPr/>
        </p:nvSpPr>
        <p:spPr>
          <a:xfrm>
            <a:off x="628650" y="1231605"/>
            <a:ext cx="8515350"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t>Ridley Legacy Model (Ridley et al, 2004)</a:t>
            </a:r>
          </a:p>
          <a:p>
            <a:pPr marL="342900" indent="-342900">
              <a:buFont typeface="Arial" panose="020B0604020202020204" pitchFamily="34" charset="0"/>
              <a:buChar char="•"/>
            </a:pPr>
            <a:r>
              <a:rPr lang="en-US" sz="2200" dirty="0">
                <a:solidFill>
                  <a:srgbClr val="FF0000"/>
                </a:solidFill>
              </a:rPr>
              <a:t>Conductance Model for Extreme Events (Mukhopadhyay et al, 2020)</a:t>
            </a:r>
          </a:p>
          <a:p>
            <a:pPr marL="342900" indent="-342900">
              <a:buFont typeface="Arial" panose="020B0604020202020204" pitchFamily="34" charset="0"/>
              <a:buChar char="•"/>
            </a:pPr>
            <a:r>
              <a:rPr lang="en-US" sz="2200" dirty="0">
                <a:solidFill>
                  <a:srgbClr val="FF0000"/>
                </a:solidFill>
              </a:rPr>
              <a:t>ADELPHI (Robinson et al, 2020)</a:t>
            </a:r>
          </a:p>
          <a:p>
            <a:pPr marL="342900" indent="-342900">
              <a:buFont typeface="Arial" panose="020B0604020202020204" pitchFamily="34" charset="0"/>
              <a:buChar char="•"/>
            </a:pPr>
            <a:r>
              <a:rPr lang="en-US" sz="2200" dirty="0">
                <a:solidFill>
                  <a:srgbClr val="FF0000"/>
                </a:solidFill>
              </a:rPr>
              <a:t>COMPASS (Wang et al, 2022)</a:t>
            </a:r>
          </a:p>
          <a:p>
            <a:pPr marL="342900" indent="-342900">
              <a:buFont typeface="Arial" panose="020B0604020202020204" pitchFamily="34" charset="0"/>
              <a:buChar char="•"/>
            </a:pPr>
            <a:endParaRPr lang="en-US" sz="2200" dirty="0"/>
          </a:p>
          <a:p>
            <a:r>
              <a:rPr lang="en-US" sz="2200" dirty="0"/>
              <a:t>FAC-driven conductance is later combined with conductance driven by F10.7.</a:t>
            </a:r>
          </a:p>
          <a:p>
            <a:endParaRPr lang="en-US" sz="2200" dirty="0"/>
          </a:p>
        </p:txBody>
      </p:sp>
    </p:spTree>
    <p:extLst>
      <p:ext uri="{BB962C8B-B14F-4D97-AF65-F5344CB8AC3E}">
        <p14:creationId xmlns:p14="http://schemas.microsoft.com/office/powerpoint/2010/main" val="194372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pPr marL="571500" indent="-571500">
              <a:buFont typeface="Arial" panose="020B0604020202020204" pitchFamily="34" charset="0"/>
              <a:buChar char="•"/>
            </a:pPr>
            <a:r>
              <a:rPr lang="en-US" sz="3600" dirty="0"/>
              <a:t>Ridley Legacy Model (RLM)</a:t>
            </a:r>
            <a:endParaRPr lang="en-US" dirty="0"/>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13</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66D14C-5F0C-2947-91BB-49DEBA925A8F}"/>
                  </a:ext>
                </a:extLst>
              </p:cNvPr>
              <p:cNvSpPr txBox="1"/>
              <p:nvPr/>
            </p:nvSpPr>
            <p:spPr>
              <a:xfrm>
                <a:off x="716716" y="1664500"/>
                <a:ext cx="7607435" cy="735394"/>
              </a:xfrm>
              <a:prstGeom prst="rect">
                <a:avLst/>
              </a:prstGeom>
              <a:noFill/>
            </p:spPr>
            <p:txBody>
              <a:bodyPr wrap="square" rtlCol="0">
                <a:spAutoFit/>
              </a:bodyPr>
              <a:lstStyle/>
              <a:p>
                <a:r>
                  <a:rPr lang="en-US" sz="2000" dirty="0"/>
                  <a:t>A</a:t>
                </a:r>
                <a:r>
                  <a:rPr lang="en-US" sz="2000" baseline="-25000" dirty="0"/>
                  <a:t>0</a:t>
                </a:r>
                <a:r>
                  <a:rPr lang="en-US" sz="2000" dirty="0"/>
                  <a:t>, A</a:t>
                </a:r>
                <a:r>
                  <a:rPr lang="en-US" sz="2000" baseline="-25000" dirty="0"/>
                  <a:t>1</a:t>
                </a:r>
                <a:r>
                  <a:rPr lang="en-US" sz="2000" dirty="0"/>
                  <a:t>, A</a:t>
                </a:r>
                <a:r>
                  <a:rPr lang="en-US" sz="2000" baseline="-25000" dirty="0"/>
                  <a:t>2 </a:t>
                </a:r>
                <a:r>
                  <a:rPr lang="en-US" sz="2000" dirty="0"/>
                  <a:t>depend on MLT, MLAT, and direction of FAC.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𝐽</m:t>
                        </m:r>
                      </m:e>
                      <m:sub>
                        <m:r>
                          <a:rPr lang="en-US" sz="2000" i="1">
                            <a:latin typeface="Cambria Math" panose="02040503050406030204" pitchFamily="18" charset="0"/>
                            <a:ea typeface="Cambria Math" panose="02040503050406030204" pitchFamily="18" charset="0"/>
                          </a:rPr>
                          <m:t>//</m:t>
                        </m:r>
                      </m:sub>
                    </m:sSub>
                  </m:oMath>
                </a14:m>
                <a:r>
                  <a:rPr lang="en-US" sz="2000" dirty="0"/>
                  <a:t> and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Σ</m:t>
                    </m:r>
                  </m:oMath>
                </a14:m>
                <a:r>
                  <a:rPr lang="en-US" sz="2000" dirty="0"/>
                  <a:t> are from AMIE.  </a:t>
                </a:r>
                <a:endParaRPr lang="en-US" sz="2000" baseline="-25000" dirty="0"/>
              </a:p>
            </p:txBody>
          </p:sp>
        </mc:Choice>
        <mc:Fallback xmlns="">
          <p:sp>
            <p:nvSpPr>
              <p:cNvPr id="2" name="TextBox 1">
                <a:extLst>
                  <a:ext uri="{FF2B5EF4-FFF2-40B4-BE49-F238E27FC236}">
                    <a16:creationId xmlns:a16="http://schemas.microsoft.com/office/drawing/2014/main" id="{9F66D14C-5F0C-2947-91BB-49DEBA925A8F}"/>
                  </a:ext>
                </a:extLst>
              </p:cNvPr>
              <p:cNvSpPr txBox="1">
                <a:spLocks noRot="1" noChangeAspect="1" noMove="1" noResize="1" noEditPoints="1" noAdjustHandles="1" noChangeArrowheads="1" noChangeShapeType="1" noTextEdit="1"/>
              </p:cNvSpPr>
              <p:nvPr/>
            </p:nvSpPr>
            <p:spPr>
              <a:xfrm>
                <a:off x="716716" y="1664500"/>
                <a:ext cx="7607435" cy="735394"/>
              </a:xfrm>
              <a:prstGeom prst="rect">
                <a:avLst/>
              </a:prstGeom>
              <a:blipFill>
                <a:blip r:embed="rId3"/>
                <a:stretch>
                  <a:fillRect l="-833" t="-5085" r="-1333" b="-11864"/>
                </a:stretch>
              </a:blipFill>
            </p:spPr>
            <p:txBody>
              <a:bodyPr/>
              <a:lstStyle/>
              <a:p>
                <a:r>
                  <a:rPr lang="en-US">
                    <a:noFill/>
                  </a:rPr>
                  <a:t> </a:t>
                </a:r>
              </a:p>
            </p:txBody>
          </p:sp>
        </mc:Fallback>
      </mc:AlternateContent>
      <p:pic>
        <p:nvPicPr>
          <p:cNvPr id="3074" name="Picture 2" descr="urn:x-wiley:swe:media:swe21058:swe21058-math-0001">
            <a:extLst>
              <a:ext uri="{FF2B5EF4-FFF2-40B4-BE49-F238E27FC236}">
                <a16:creationId xmlns:a16="http://schemas.microsoft.com/office/drawing/2014/main" id="{F0AE426B-8CD9-9BA3-6700-381F64193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052" y="1158345"/>
            <a:ext cx="2359948" cy="3157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99662D96-9ACF-2634-5930-3066F07404CD}"/>
              </a:ext>
            </a:extLst>
          </p:cNvPr>
          <p:cNvSpPr txBox="1">
            <a:spLocks/>
          </p:cNvSpPr>
          <p:nvPr/>
        </p:nvSpPr>
        <p:spPr>
          <a:xfrm>
            <a:off x="628650" y="2534741"/>
            <a:ext cx="7886700" cy="509208"/>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1500" indent="-571500" fontAlgn="auto">
              <a:spcAft>
                <a:spcPts val="0"/>
              </a:spcAft>
              <a:buFont typeface="Arial" panose="020B0604020202020204" pitchFamily="34" charset="0"/>
              <a:buChar char="•"/>
            </a:pPr>
            <a:r>
              <a:rPr lang="en-US" sz="3600" dirty="0"/>
              <a:t>Conductance Model for Extreme Events (CMEE)</a:t>
            </a:r>
            <a:endParaRPr lang="en-US" dirty="0"/>
          </a:p>
        </p:txBody>
      </p:sp>
      <p:sp>
        <p:nvSpPr>
          <p:cNvPr id="9" name="TextBox 8">
            <a:extLst>
              <a:ext uri="{FF2B5EF4-FFF2-40B4-BE49-F238E27FC236}">
                <a16:creationId xmlns:a16="http://schemas.microsoft.com/office/drawing/2014/main" id="{2F17168B-90B4-8710-413A-E2160BC9B1F1}"/>
              </a:ext>
            </a:extLst>
          </p:cNvPr>
          <p:cNvSpPr txBox="1"/>
          <p:nvPr/>
        </p:nvSpPr>
        <p:spPr>
          <a:xfrm>
            <a:off x="716717" y="3071040"/>
            <a:ext cx="7607435" cy="707886"/>
          </a:xfrm>
          <a:prstGeom prst="rect">
            <a:avLst/>
          </a:prstGeom>
          <a:noFill/>
        </p:spPr>
        <p:txBody>
          <a:bodyPr wrap="square" rtlCol="0">
            <a:spAutoFit/>
          </a:bodyPr>
          <a:lstStyle/>
          <a:p>
            <a:pPr algn="just"/>
            <a:r>
              <a:rPr lang="en-US" sz="2000" dirty="0"/>
              <a:t>The formula is same as RLM. CMEE uses AMIE data in 2003, while RLM used AMIE data in January 1997, a relatively quiet month. </a:t>
            </a:r>
            <a:endParaRPr lang="en-US" sz="2000" baseline="-25000" dirty="0"/>
          </a:p>
        </p:txBody>
      </p:sp>
      <p:sp>
        <p:nvSpPr>
          <p:cNvPr id="3" name="TextBox 2">
            <a:extLst>
              <a:ext uri="{FF2B5EF4-FFF2-40B4-BE49-F238E27FC236}">
                <a16:creationId xmlns:a16="http://schemas.microsoft.com/office/drawing/2014/main" id="{302A56FB-D45F-7F3C-0CAF-5AB1C12777E5}"/>
              </a:ext>
            </a:extLst>
          </p:cNvPr>
          <p:cNvSpPr txBox="1"/>
          <p:nvPr/>
        </p:nvSpPr>
        <p:spPr>
          <a:xfrm>
            <a:off x="5562600" y="1119086"/>
            <a:ext cx="2034916" cy="369332"/>
          </a:xfrm>
          <a:prstGeom prst="rect">
            <a:avLst/>
          </a:prstGeom>
          <a:noFill/>
        </p:spPr>
        <p:txBody>
          <a:bodyPr wrap="none" rtlCol="0">
            <a:spAutoFit/>
          </a:bodyPr>
          <a:lstStyle/>
          <a:p>
            <a:r>
              <a:rPr lang="en-US" dirty="0"/>
              <a:t>Inverse-exponential</a:t>
            </a:r>
          </a:p>
        </p:txBody>
      </p:sp>
    </p:spTree>
    <p:extLst>
      <p:ext uri="{BB962C8B-B14F-4D97-AF65-F5344CB8AC3E}">
        <p14:creationId xmlns:p14="http://schemas.microsoft.com/office/powerpoint/2010/main" val="306617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pPr marL="571500" indent="-571500">
              <a:buFont typeface="Arial" panose="020B0604020202020204" pitchFamily="34" charset="0"/>
              <a:buChar char="•"/>
            </a:pPr>
            <a:r>
              <a:rPr lang="en-US" sz="3600" dirty="0"/>
              <a:t>ADELPHI</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14</a:t>
            </a:fld>
            <a:endParaRPr lang="en-US"/>
          </a:p>
        </p:txBody>
      </p:sp>
      <p:sp>
        <p:nvSpPr>
          <p:cNvPr id="6" name="Title 3">
            <a:extLst>
              <a:ext uri="{FF2B5EF4-FFF2-40B4-BE49-F238E27FC236}">
                <a16:creationId xmlns:a16="http://schemas.microsoft.com/office/drawing/2014/main" id="{8388862E-F82B-033B-9989-5CBA86ECE781}"/>
              </a:ext>
            </a:extLst>
          </p:cNvPr>
          <p:cNvSpPr txBox="1">
            <a:spLocks/>
          </p:cNvSpPr>
          <p:nvPr/>
        </p:nvSpPr>
        <p:spPr>
          <a:xfrm>
            <a:off x="628650" y="2571750"/>
            <a:ext cx="7886700" cy="509208"/>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1500" indent="-571500" fontAlgn="auto">
              <a:spcAft>
                <a:spcPts val="0"/>
              </a:spcAft>
              <a:buFont typeface="Arial" panose="020B0604020202020204" pitchFamily="34" charset="0"/>
              <a:buChar char="•"/>
            </a:pPr>
            <a:r>
              <a:rPr lang="en-US" sz="3600" dirty="0"/>
              <a:t>COMPASS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3A4BFC-D8F1-7BC7-85BF-C5E433413080}"/>
                  </a:ext>
                </a:extLst>
              </p:cNvPr>
              <p:cNvSpPr txBox="1"/>
              <p:nvPr/>
            </p:nvSpPr>
            <p:spPr>
              <a:xfrm>
                <a:off x="687420" y="3352108"/>
                <a:ext cx="7983167" cy="1266629"/>
              </a:xfrm>
              <a:prstGeom prst="rect">
                <a:avLst/>
              </a:prstGeom>
              <a:noFill/>
            </p:spPr>
            <p:txBody>
              <a:bodyPr wrap="square">
                <a:spAutoFit/>
              </a:bodyPr>
              <a:lstStyle/>
              <a:p>
                <a:pPr algn="ctr"/>
                <a14:m>
                  <m:oMath xmlns:m="http://schemas.openxmlformats.org/officeDocument/2006/math">
                    <m:sSub>
                      <m:sSubPr>
                        <m:ctrlPr>
                          <a:rPr lang="el-GR" sz="2400" i="1" smtClean="0">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𝐻</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sSup>
                      <m:sSupPr>
                        <m:ctrlPr>
                          <a:rPr lang="en-US" sz="2400" b="0" i="1" smtClean="0">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𝐽</m:t>
                            </m:r>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𝑎</m:t>
                        </m:r>
                      </m:sup>
                    </m:sSup>
                  </m:oMath>
                </a14:m>
                <a:r>
                  <a:rPr lang="en-US" sz="2400" dirty="0"/>
                  <a:t>,</a:t>
                </a:r>
              </a:p>
              <a:p>
                <a:r>
                  <a:rPr lang="en-US" sz="2400" dirty="0"/>
                  <a:t>a and c are parameters depending on MLT and polarity of FAC.</a:t>
                </a:r>
              </a:p>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𝐽</m:t>
                        </m:r>
                      </m:e>
                      <m:sub>
                        <m:r>
                          <a:rPr lang="en-US" sz="2400" i="1">
                            <a:latin typeface="Cambria Math" panose="02040503050406030204" pitchFamily="18" charset="0"/>
                            <a:ea typeface="Cambria Math" panose="02040503050406030204" pitchFamily="18" charset="0"/>
                          </a:rPr>
                          <m:t>//</m:t>
                        </m:r>
                      </m:sub>
                    </m:sSub>
                  </m:oMath>
                </a14:m>
                <a:r>
                  <a:rPr lang="en-US" sz="2400" dirty="0"/>
                  <a:t> are from SWARM and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Σ</m:t>
                    </m:r>
                  </m:oMath>
                </a14:m>
                <a:r>
                  <a:rPr lang="en-US" sz="2400" dirty="0"/>
                  <a:t> are from PFISR.</a:t>
                </a:r>
              </a:p>
            </p:txBody>
          </p:sp>
        </mc:Choice>
        <mc:Fallback xmlns="">
          <p:sp>
            <p:nvSpPr>
              <p:cNvPr id="8" name="TextBox 7">
                <a:extLst>
                  <a:ext uri="{FF2B5EF4-FFF2-40B4-BE49-F238E27FC236}">
                    <a16:creationId xmlns:a16="http://schemas.microsoft.com/office/drawing/2014/main" id="{5D3A4BFC-D8F1-7BC7-85BF-C5E433413080}"/>
                  </a:ext>
                </a:extLst>
              </p:cNvPr>
              <p:cNvSpPr txBox="1">
                <a:spLocks noRot="1" noChangeAspect="1" noMove="1" noResize="1" noEditPoints="1" noAdjustHandles="1" noChangeArrowheads="1" noChangeShapeType="1" noTextEdit="1"/>
              </p:cNvSpPr>
              <p:nvPr/>
            </p:nvSpPr>
            <p:spPr>
              <a:xfrm>
                <a:off x="687420" y="3352108"/>
                <a:ext cx="7983167" cy="1266629"/>
              </a:xfrm>
              <a:prstGeom prst="rect">
                <a:avLst/>
              </a:prstGeom>
              <a:blipFill>
                <a:blip r:embed="rId3"/>
                <a:stretch>
                  <a:fillRect l="-1272" t="-300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DDC6E3-8D67-AFDD-6525-26E34579FF3F}"/>
                  </a:ext>
                </a:extLst>
              </p:cNvPr>
              <p:cNvSpPr txBox="1"/>
              <p:nvPr/>
            </p:nvSpPr>
            <p:spPr>
              <a:xfrm>
                <a:off x="628650" y="1296524"/>
                <a:ext cx="7983167" cy="1266629"/>
              </a:xfrm>
              <a:prstGeom prst="rect">
                <a:avLst/>
              </a:prstGeom>
              <a:noFill/>
            </p:spPr>
            <p:txBody>
              <a:bodyPr wrap="square">
                <a:spAutoFit/>
              </a:bodyPr>
              <a:lstStyle/>
              <a:p>
                <a:pPr algn="ctr"/>
                <a14:m>
                  <m:oMath xmlns:m="http://schemas.openxmlformats.org/officeDocument/2006/math">
                    <m:sSub>
                      <m:sSubPr>
                        <m:ctrlPr>
                          <a:rPr lang="el-GR" sz="2400" i="1" smtClean="0">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𝐻</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𝐽</m:t>
                        </m:r>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oMath>
                </a14:m>
                <a:r>
                  <a:rPr lang="en-US" sz="2400" dirty="0"/>
                  <a:t>,</a:t>
                </a:r>
              </a:p>
              <a:p>
                <a:r>
                  <a:rPr lang="en-US" sz="2400" dirty="0"/>
                  <a:t>k and b are parameters depending on MLT and polarity of FAC.</a:t>
                </a:r>
              </a:p>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𝐽</m:t>
                        </m:r>
                      </m:e>
                      <m:sub>
                        <m:r>
                          <a:rPr lang="en-US" sz="2400" i="1">
                            <a:latin typeface="Cambria Math" panose="02040503050406030204" pitchFamily="18" charset="0"/>
                            <a:ea typeface="Cambria Math" panose="02040503050406030204" pitchFamily="18" charset="0"/>
                          </a:rPr>
                          <m:t>//</m:t>
                        </m:r>
                      </m:sub>
                    </m:sSub>
                  </m:oMath>
                </a14:m>
                <a:r>
                  <a:rPr lang="en-US" sz="2400" dirty="0"/>
                  <a:t> are from AMPERE and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Σ</m:t>
                    </m:r>
                  </m:oMath>
                </a14:m>
                <a:r>
                  <a:rPr lang="en-US" sz="2400" dirty="0"/>
                  <a:t> are from PFISR. During storm time.</a:t>
                </a:r>
              </a:p>
            </p:txBody>
          </p:sp>
        </mc:Choice>
        <mc:Fallback xmlns="">
          <p:sp>
            <p:nvSpPr>
              <p:cNvPr id="9" name="TextBox 8">
                <a:extLst>
                  <a:ext uri="{FF2B5EF4-FFF2-40B4-BE49-F238E27FC236}">
                    <a16:creationId xmlns:a16="http://schemas.microsoft.com/office/drawing/2014/main" id="{B4DDC6E3-8D67-AFDD-6525-26E34579FF3F}"/>
                  </a:ext>
                </a:extLst>
              </p:cNvPr>
              <p:cNvSpPr txBox="1">
                <a:spLocks noRot="1" noChangeAspect="1" noMove="1" noResize="1" noEditPoints="1" noAdjustHandles="1" noChangeArrowheads="1" noChangeShapeType="1" noTextEdit="1"/>
              </p:cNvSpPr>
              <p:nvPr/>
            </p:nvSpPr>
            <p:spPr>
              <a:xfrm>
                <a:off x="628650" y="1296524"/>
                <a:ext cx="7983167" cy="1266629"/>
              </a:xfrm>
              <a:prstGeom prst="rect">
                <a:avLst/>
              </a:prstGeom>
              <a:blipFill>
                <a:blip r:embed="rId4"/>
                <a:stretch>
                  <a:fillRect l="-1270" t="-3000" r="-159" b="-8000"/>
                </a:stretch>
              </a:blipFill>
            </p:spPr>
            <p:txBody>
              <a:bodyPr/>
              <a:lstStyle/>
              <a:p>
                <a:r>
                  <a:rPr lang="en-US">
                    <a:noFill/>
                  </a:rPr>
                  <a:t> </a:t>
                </a:r>
              </a:p>
            </p:txBody>
          </p:sp>
        </mc:Fallback>
      </mc:AlternateContent>
    </p:spTree>
    <p:extLst>
      <p:ext uri="{BB962C8B-B14F-4D97-AF65-F5344CB8AC3E}">
        <p14:creationId xmlns:p14="http://schemas.microsoft.com/office/powerpoint/2010/main" val="95464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79987-C84E-334F-F696-F5FFCCB80361}"/>
              </a:ext>
            </a:extLst>
          </p:cNvPr>
          <p:cNvSpPr>
            <a:spLocks noGrp="1"/>
          </p:cNvSpPr>
          <p:nvPr>
            <p:ph type="dt" sz="half" idx="10"/>
          </p:nvPr>
        </p:nvSpPr>
        <p:spPr/>
        <p:txBody>
          <a:bodyPr/>
          <a:lstStyle/>
          <a:p>
            <a:fld id="{2AAE74A6-25F5-7A43-AD4A-5082E1AA93C6}" type="datetime1">
              <a:rPr lang="en-US" smtClean="0"/>
              <a:t>6/6/22</a:t>
            </a:fld>
            <a:endParaRPr lang="en-US"/>
          </a:p>
        </p:txBody>
      </p:sp>
      <p:sp>
        <p:nvSpPr>
          <p:cNvPr id="4" name="Slide Number Placeholder 3">
            <a:extLst>
              <a:ext uri="{FF2B5EF4-FFF2-40B4-BE49-F238E27FC236}">
                <a16:creationId xmlns:a16="http://schemas.microsoft.com/office/drawing/2014/main" id="{5BCEBC38-96BC-2DE0-177F-102444942E70}"/>
              </a:ext>
            </a:extLst>
          </p:cNvPr>
          <p:cNvSpPr>
            <a:spLocks noGrp="1"/>
          </p:cNvSpPr>
          <p:nvPr>
            <p:ph type="sldNum" sz="quarter" idx="12"/>
          </p:nvPr>
        </p:nvSpPr>
        <p:spPr/>
        <p:txBody>
          <a:bodyPr/>
          <a:lstStyle/>
          <a:p>
            <a:fld id="{EE41EAAF-2B35-FF41-9335-7A9B1E1BEBE3}" type="slidenum">
              <a:rPr lang="en-US" smtClean="0"/>
              <a:t>15</a:t>
            </a:fld>
            <a:endParaRPr lang="en-US"/>
          </a:p>
        </p:txBody>
      </p:sp>
      <p:pic>
        <p:nvPicPr>
          <p:cNvPr id="6" name="Picture 5" descr="Chart, radar chart&#10;&#10;Description automatically generated">
            <a:extLst>
              <a:ext uri="{FF2B5EF4-FFF2-40B4-BE49-F238E27FC236}">
                <a16:creationId xmlns:a16="http://schemas.microsoft.com/office/drawing/2014/main" id="{53220F87-6CEE-E906-BE02-C2D1A7CF9EED}"/>
              </a:ext>
            </a:extLst>
          </p:cNvPr>
          <p:cNvPicPr>
            <a:picLocks noChangeAspect="1"/>
          </p:cNvPicPr>
          <p:nvPr/>
        </p:nvPicPr>
        <p:blipFill>
          <a:blip r:embed="rId3"/>
          <a:stretch>
            <a:fillRect/>
          </a:stretch>
        </p:blipFill>
        <p:spPr>
          <a:xfrm>
            <a:off x="522834" y="625672"/>
            <a:ext cx="7333279" cy="4415435"/>
          </a:xfrm>
          <a:prstGeom prst="rect">
            <a:avLst/>
          </a:prstGeom>
        </p:spPr>
      </p:pic>
      <p:sp>
        <p:nvSpPr>
          <p:cNvPr id="3" name="TextBox 2">
            <a:extLst>
              <a:ext uri="{FF2B5EF4-FFF2-40B4-BE49-F238E27FC236}">
                <a16:creationId xmlns:a16="http://schemas.microsoft.com/office/drawing/2014/main" id="{FBB93D37-A99B-020A-1EC5-04435ABF2CB2}"/>
              </a:ext>
            </a:extLst>
          </p:cNvPr>
          <p:cNvSpPr txBox="1"/>
          <p:nvPr/>
        </p:nvSpPr>
        <p:spPr>
          <a:xfrm>
            <a:off x="338869" y="625672"/>
            <a:ext cx="4944687" cy="369332"/>
          </a:xfrm>
          <a:prstGeom prst="rect">
            <a:avLst/>
          </a:prstGeom>
          <a:noFill/>
        </p:spPr>
        <p:txBody>
          <a:bodyPr wrap="none" rtlCol="0">
            <a:spAutoFit/>
          </a:bodyPr>
          <a:lstStyle/>
          <a:p>
            <a:r>
              <a:rPr lang="en-US" dirty="0"/>
              <a:t>At MLAT=66 degrees, positive means upward FACs.</a:t>
            </a:r>
          </a:p>
        </p:txBody>
      </p:sp>
      <p:sp>
        <p:nvSpPr>
          <p:cNvPr id="5" name="TextBox 4">
            <a:extLst>
              <a:ext uri="{FF2B5EF4-FFF2-40B4-BE49-F238E27FC236}">
                <a16:creationId xmlns:a16="http://schemas.microsoft.com/office/drawing/2014/main" id="{FF4FE67D-934B-9539-3868-F4908F00F02E}"/>
              </a:ext>
            </a:extLst>
          </p:cNvPr>
          <p:cNvSpPr txBox="1"/>
          <p:nvPr/>
        </p:nvSpPr>
        <p:spPr>
          <a:xfrm>
            <a:off x="95250" y="2813050"/>
            <a:ext cx="535916" cy="369332"/>
          </a:xfrm>
          <a:prstGeom prst="rect">
            <a:avLst/>
          </a:prstGeom>
          <a:noFill/>
        </p:spPr>
        <p:txBody>
          <a:bodyPr wrap="none" rtlCol="0">
            <a:spAutoFit/>
          </a:bodyPr>
          <a:lstStyle/>
          <a:p>
            <a:r>
              <a:rPr lang="en-US" dirty="0"/>
              <a:t>Ped</a:t>
            </a:r>
          </a:p>
        </p:txBody>
      </p:sp>
    </p:spTree>
    <p:extLst>
      <p:ext uri="{BB962C8B-B14F-4D97-AF65-F5344CB8AC3E}">
        <p14:creationId xmlns:p14="http://schemas.microsoft.com/office/powerpoint/2010/main" val="41419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40282-6C79-DFC3-1353-3FDF9F2C7CBE}"/>
              </a:ext>
            </a:extLst>
          </p:cNvPr>
          <p:cNvSpPr>
            <a:spLocks noGrp="1"/>
          </p:cNvSpPr>
          <p:nvPr>
            <p:ph type="dt" sz="half" idx="10"/>
          </p:nvPr>
        </p:nvSpPr>
        <p:spPr/>
        <p:txBody>
          <a:bodyPr/>
          <a:lstStyle/>
          <a:p>
            <a:fld id="{2AAE74A6-25F5-7A43-AD4A-5082E1AA93C6}" type="datetime1">
              <a:rPr lang="en-US" smtClean="0"/>
              <a:t>6/7/22</a:t>
            </a:fld>
            <a:endParaRPr lang="en-US"/>
          </a:p>
        </p:txBody>
      </p:sp>
      <p:sp>
        <p:nvSpPr>
          <p:cNvPr id="4" name="Slide Number Placeholder 3">
            <a:extLst>
              <a:ext uri="{FF2B5EF4-FFF2-40B4-BE49-F238E27FC236}">
                <a16:creationId xmlns:a16="http://schemas.microsoft.com/office/drawing/2014/main" id="{A732C2B8-0D2B-BFFF-AF00-BB8A28B3F57D}"/>
              </a:ext>
            </a:extLst>
          </p:cNvPr>
          <p:cNvSpPr>
            <a:spLocks noGrp="1"/>
          </p:cNvSpPr>
          <p:nvPr>
            <p:ph type="sldNum" sz="quarter" idx="12"/>
          </p:nvPr>
        </p:nvSpPr>
        <p:spPr/>
        <p:txBody>
          <a:bodyPr/>
          <a:lstStyle/>
          <a:p>
            <a:fld id="{EE41EAAF-2B35-FF41-9335-7A9B1E1BEBE3}" type="slidenum">
              <a:rPr lang="en-US" smtClean="0"/>
              <a:t>16</a:t>
            </a:fld>
            <a:endParaRPr lang="en-US"/>
          </a:p>
        </p:txBody>
      </p:sp>
      <p:pic>
        <p:nvPicPr>
          <p:cNvPr id="6" name="Picture 5" descr="Chart&#10;&#10;Description automatically generated">
            <a:extLst>
              <a:ext uri="{FF2B5EF4-FFF2-40B4-BE49-F238E27FC236}">
                <a16:creationId xmlns:a16="http://schemas.microsoft.com/office/drawing/2014/main" id="{AE9ED864-07A4-F8CC-1D8A-17A0B110E171}"/>
              </a:ext>
            </a:extLst>
          </p:cNvPr>
          <p:cNvPicPr>
            <a:picLocks noChangeAspect="1"/>
          </p:cNvPicPr>
          <p:nvPr/>
        </p:nvPicPr>
        <p:blipFill>
          <a:blip r:embed="rId3"/>
          <a:stretch>
            <a:fillRect/>
          </a:stretch>
        </p:blipFill>
        <p:spPr>
          <a:xfrm>
            <a:off x="748936" y="1105497"/>
            <a:ext cx="7811589" cy="3935610"/>
          </a:xfrm>
          <a:prstGeom prst="rect">
            <a:avLst/>
          </a:prstGeom>
        </p:spPr>
      </p:pic>
      <p:pic>
        <p:nvPicPr>
          <p:cNvPr id="8" name="Picture 7" descr="Text&#10;&#10;Description automatically generated">
            <a:extLst>
              <a:ext uri="{FF2B5EF4-FFF2-40B4-BE49-F238E27FC236}">
                <a16:creationId xmlns:a16="http://schemas.microsoft.com/office/drawing/2014/main" id="{191676BF-5C21-715C-FA6E-4E45786C0A3B}"/>
              </a:ext>
            </a:extLst>
          </p:cNvPr>
          <p:cNvPicPr>
            <a:picLocks noChangeAspect="1"/>
          </p:cNvPicPr>
          <p:nvPr/>
        </p:nvPicPr>
        <p:blipFill>
          <a:blip r:embed="rId4"/>
          <a:stretch>
            <a:fillRect/>
          </a:stretch>
        </p:blipFill>
        <p:spPr>
          <a:xfrm>
            <a:off x="5963650" y="463033"/>
            <a:ext cx="2259964" cy="642464"/>
          </a:xfrm>
          <a:prstGeom prst="rect">
            <a:avLst/>
          </a:prstGeom>
        </p:spPr>
      </p:pic>
      <p:sp>
        <p:nvSpPr>
          <p:cNvPr id="7" name="TextBox 6">
            <a:extLst>
              <a:ext uri="{FF2B5EF4-FFF2-40B4-BE49-F238E27FC236}">
                <a16:creationId xmlns:a16="http://schemas.microsoft.com/office/drawing/2014/main" id="{128DA040-B40E-7303-B3E2-F8920F1BC3E6}"/>
              </a:ext>
            </a:extLst>
          </p:cNvPr>
          <p:cNvSpPr txBox="1"/>
          <p:nvPr/>
        </p:nvSpPr>
        <p:spPr>
          <a:xfrm>
            <a:off x="95250" y="2813050"/>
            <a:ext cx="545342" cy="369332"/>
          </a:xfrm>
          <a:prstGeom prst="rect">
            <a:avLst/>
          </a:prstGeom>
          <a:noFill/>
        </p:spPr>
        <p:txBody>
          <a:bodyPr wrap="none" rtlCol="0">
            <a:spAutoFit/>
          </a:bodyPr>
          <a:lstStyle/>
          <a:p>
            <a:r>
              <a:rPr lang="en-US" dirty="0"/>
              <a:t>Hall</a:t>
            </a:r>
          </a:p>
        </p:txBody>
      </p:sp>
    </p:spTree>
    <p:extLst>
      <p:ext uri="{BB962C8B-B14F-4D97-AF65-F5344CB8AC3E}">
        <p14:creationId xmlns:p14="http://schemas.microsoft.com/office/powerpoint/2010/main" val="184218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524295"/>
          </a:xfrm>
        </p:spPr>
        <p:txBody>
          <a:bodyPr>
            <a:noAutofit/>
          </a:bodyPr>
          <a:lstStyle/>
          <a:p>
            <a:r>
              <a:rPr lang="en-US" sz="2800" dirty="0"/>
              <a:t>Due to the different choices of functional forms, the differences among these models increase for larger FACs, for example, during intense or super storms.</a:t>
            </a:r>
          </a:p>
          <a:p>
            <a:r>
              <a:rPr lang="en-US" sz="2800" dirty="0"/>
              <a:t>Assessment efforts on their performances and impacts are underway.</a:t>
            </a:r>
          </a:p>
          <a:p>
            <a:r>
              <a:rPr lang="en-US" sz="2800" dirty="0"/>
              <a:t>A diverse set of conductance models offer ensemble forecast opportunity with uncertainty quantification.</a:t>
            </a:r>
          </a:p>
          <a:p>
            <a:pPr marL="0" indent="0">
              <a:buNone/>
            </a:pPr>
            <a:endParaRPr lang="en-US" sz="2400" dirty="0"/>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17</a:t>
            </a:fld>
            <a:endParaRPr lang="en-US"/>
          </a:p>
        </p:txBody>
      </p:sp>
    </p:spTree>
    <p:extLst>
      <p:ext uri="{BB962C8B-B14F-4D97-AF65-F5344CB8AC3E}">
        <p14:creationId xmlns:p14="http://schemas.microsoft.com/office/powerpoint/2010/main" val="242817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80EF7-2278-6A86-04CB-B90847CD3D47}"/>
              </a:ext>
            </a:extLst>
          </p:cNvPr>
          <p:cNvSpPr>
            <a:spLocks noGrp="1"/>
          </p:cNvSpPr>
          <p:nvPr>
            <p:ph type="dt" sz="half" idx="10"/>
          </p:nvPr>
        </p:nvSpPr>
        <p:spPr/>
        <p:txBody>
          <a:bodyPr/>
          <a:lstStyle/>
          <a:p>
            <a:fld id="{2AAE74A6-25F5-7A43-AD4A-5082E1AA93C6}" type="datetime1">
              <a:rPr lang="en-US" smtClean="0"/>
              <a:t>6/6/22</a:t>
            </a:fld>
            <a:endParaRPr lang="en-US"/>
          </a:p>
        </p:txBody>
      </p:sp>
      <p:sp>
        <p:nvSpPr>
          <p:cNvPr id="4" name="Slide Number Placeholder 3">
            <a:extLst>
              <a:ext uri="{FF2B5EF4-FFF2-40B4-BE49-F238E27FC236}">
                <a16:creationId xmlns:a16="http://schemas.microsoft.com/office/drawing/2014/main" id="{5A186E00-1AAB-A9DD-F38B-ADB5839035B7}"/>
              </a:ext>
            </a:extLst>
          </p:cNvPr>
          <p:cNvSpPr>
            <a:spLocks noGrp="1"/>
          </p:cNvSpPr>
          <p:nvPr>
            <p:ph type="sldNum" sz="quarter" idx="12"/>
          </p:nvPr>
        </p:nvSpPr>
        <p:spPr/>
        <p:txBody>
          <a:bodyPr/>
          <a:lstStyle/>
          <a:p>
            <a:fld id="{EE41EAAF-2B35-FF41-9335-7A9B1E1BEBE3}" type="slidenum">
              <a:rPr lang="en-US" smtClean="0"/>
              <a:t>18</a:t>
            </a:fld>
            <a:endParaRPr lang="en-US"/>
          </a:p>
        </p:txBody>
      </p:sp>
      <p:sp>
        <p:nvSpPr>
          <p:cNvPr id="5" name="Title 3">
            <a:extLst>
              <a:ext uri="{FF2B5EF4-FFF2-40B4-BE49-F238E27FC236}">
                <a16:creationId xmlns:a16="http://schemas.microsoft.com/office/drawing/2014/main" id="{726CD614-DAC5-F7F9-CCB0-67555D5084D2}"/>
              </a:ext>
            </a:extLst>
          </p:cNvPr>
          <p:cNvSpPr txBox="1">
            <a:spLocks/>
          </p:cNvSpPr>
          <p:nvPr/>
        </p:nvSpPr>
        <p:spPr>
          <a:xfrm>
            <a:off x="585216" y="737425"/>
            <a:ext cx="7886700" cy="509208"/>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600" dirty="0">
                <a:solidFill>
                  <a:srgbClr val="FF0000"/>
                </a:solidFill>
              </a:rPr>
              <a:t>Bonus: A more flexible constant conductance model</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13E8C06-E5FA-8A52-1402-F7E168ED4869}"/>
                  </a:ext>
                </a:extLst>
              </p:cNvPr>
              <p:cNvSpPr txBox="1"/>
              <p:nvPr/>
            </p:nvSpPr>
            <p:spPr>
              <a:xfrm>
                <a:off x="585216" y="1506836"/>
                <a:ext cx="7983167" cy="1569660"/>
              </a:xfrm>
              <a:prstGeom prst="rect">
                <a:avLst/>
              </a:prstGeom>
              <a:noFill/>
            </p:spPr>
            <p:txBody>
              <a:bodyPr wrap="square">
                <a:spAutoFit/>
              </a:bodyPr>
              <a:lstStyle/>
              <a:p>
                <a:r>
                  <a:rPr lang="en-US" sz="2400" dirty="0"/>
                  <a:t>Northern and Southern hemisphere can have different constant conductance.</a:t>
                </a:r>
              </a:p>
              <a:p>
                <a:r>
                  <a:rPr lang="en-US" sz="2400" dirty="0"/>
                  <a:t>e.g., </a:t>
                </a:r>
                <a14:m>
                  <m:oMath xmlns:m="http://schemas.openxmlformats.org/officeDocument/2006/math">
                    <m:sSub>
                      <m:sSubPr>
                        <m:ctrlPr>
                          <a:rPr lang="en-US" sz="2400" i="1" smtClean="0">
                            <a:latin typeface="Cambria Math" panose="02040503050406030204" pitchFamily="18" charset="0"/>
                          </a:rPr>
                        </m:ctrlPr>
                      </m:sSubPr>
                      <m:e>
                        <m:r>
                          <m:rPr>
                            <m:sty m:val="p"/>
                          </m:rPr>
                          <a:rPr lang="el-GR" sz="2400" i="1" smtClean="0">
                            <a:latin typeface="Cambria Math" panose="02040503050406030204" pitchFamily="18" charset="0"/>
                            <a:ea typeface="Cambria Math" panose="02040503050406030204" pitchFamily="18" charset="0"/>
                          </a:rPr>
                          <m:t>Σ</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=5</m:t>
                    </m:r>
                    <m:r>
                      <a:rPr lang="en-US" sz="2400" b="0" i="1" smtClean="0">
                        <a:latin typeface="Cambria Math" panose="02040503050406030204" pitchFamily="18" charset="0"/>
                      </a:rPr>
                      <m:t>𝑆</m:t>
                    </m:r>
                  </m:oMath>
                </a14:m>
                <a:r>
                  <a:rPr lang="en-US" sz="2400" dirty="0"/>
                  <a:t> in the northern hemisphere, and </a:t>
                </a:r>
                <a14:m>
                  <m:oMath xmlns:m="http://schemas.openxmlformats.org/officeDocument/2006/math">
                    <m:sSub>
                      <m:sSubPr>
                        <m:ctrlPr>
                          <a:rPr lang="en-US"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i="1">
                            <a:latin typeface="Cambria Math" panose="02040503050406030204" pitchFamily="18" charset="0"/>
                          </a:rPr>
                          <m:t>𝑃</m:t>
                        </m:r>
                      </m:sub>
                    </m:sSub>
                    <m:r>
                      <a:rPr lang="en-US" sz="2400" i="1">
                        <a:latin typeface="Cambria Math" panose="02040503050406030204" pitchFamily="18" charset="0"/>
                      </a:rPr>
                      <m:t>=</m:t>
                    </m:r>
                    <m:r>
                      <a:rPr lang="en-US" sz="2400" b="0" i="1" smtClean="0">
                        <a:latin typeface="Cambria Math" panose="02040503050406030204" pitchFamily="18" charset="0"/>
                      </a:rPr>
                      <m:t>1</m:t>
                    </m:r>
                    <m:r>
                      <a:rPr lang="en-US" sz="2400" i="1">
                        <a:latin typeface="Cambria Math" panose="02040503050406030204" pitchFamily="18" charset="0"/>
                      </a:rPr>
                      <m:t>𝑆</m:t>
                    </m:r>
                  </m:oMath>
                </a14:m>
                <a:r>
                  <a:rPr lang="en-US" sz="2400" dirty="0"/>
                  <a:t> in the southern hemisphere.</a:t>
                </a:r>
              </a:p>
            </p:txBody>
          </p:sp>
        </mc:Choice>
        <mc:Fallback>
          <p:sp>
            <p:nvSpPr>
              <p:cNvPr id="6" name="TextBox 5">
                <a:extLst>
                  <a:ext uri="{FF2B5EF4-FFF2-40B4-BE49-F238E27FC236}">
                    <a16:creationId xmlns:a16="http://schemas.microsoft.com/office/drawing/2014/main" id="{013E8C06-E5FA-8A52-1402-F7E168ED4869}"/>
                  </a:ext>
                </a:extLst>
              </p:cNvPr>
              <p:cNvSpPr txBox="1">
                <a:spLocks noRot="1" noChangeAspect="1" noMove="1" noResize="1" noEditPoints="1" noAdjustHandles="1" noChangeArrowheads="1" noChangeShapeType="1" noTextEdit="1"/>
              </p:cNvSpPr>
              <p:nvPr/>
            </p:nvSpPr>
            <p:spPr>
              <a:xfrm>
                <a:off x="585216" y="1506836"/>
                <a:ext cx="7983167" cy="1569660"/>
              </a:xfrm>
              <a:prstGeom prst="rect">
                <a:avLst/>
              </a:prstGeom>
              <a:blipFill>
                <a:blip r:embed="rId2"/>
                <a:stretch>
                  <a:fillRect l="-1272" t="-3200" r="-477" b="-8000"/>
                </a:stretch>
              </a:blipFill>
            </p:spPr>
            <p:txBody>
              <a:bodyPr/>
              <a:lstStyle/>
              <a:p>
                <a:r>
                  <a:rPr lang="en-US">
                    <a:noFill/>
                  </a:rPr>
                  <a:t> </a:t>
                </a:r>
              </a:p>
            </p:txBody>
          </p:sp>
        </mc:Fallback>
      </mc:AlternateContent>
    </p:spTree>
    <p:extLst>
      <p:ext uri="{BB962C8B-B14F-4D97-AF65-F5344CB8AC3E}">
        <p14:creationId xmlns:p14="http://schemas.microsoft.com/office/powerpoint/2010/main" val="151791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solidFill>
                  <a:srgbClr val="FF0000"/>
                </a:solidFill>
              </a:rPr>
              <a:t>Takeaways</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949015"/>
          </a:xfrm>
        </p:spPr>
        <p:txBody>
          <a:bodyPr>
            <a:noAutofit/>
          </a:bodyPr>
          <a:lstStyle/>
          <a:p>
            <a:pPr marL="0" indent="0">
              <a:buNone/>
            </a:pPr>
            <a:r>
              <a:rPr lang="en-US" sz="2400" dirty="0"/>
              <a:t>More conductance models will be/are available in SWMF Run on Request at CCMC.  </a:t>
            </a:r>
          </a:p>
          <a:p>
            <a:pPr marL="342900" indent="-342900"/>
            <a:r>
              <a:rPr lang="en-US" sz="2400" dirty="0"/>
              <a:t>Ridley Legacy Model (Ridley et al, 2004)</a:t>
            </a:r>
          </a:p>
          <a:p>
            <a:pPr marL="342900" indent="-342900"/>
            <a:r>
              <a:rPr lang="en-US" sz="2400" dirty="0">
                <a:solidFill>
                  <a:srgbClr val="FF0000"/>
                </a:solidFill>
              </a:rPr>
              <a:t>COMPASS. (Wang et al, 2022)</a:t>
            </a:r>
            <a:endParaRPr lang="en-US" sz="2400" dirty="0"/>
          </a:p>
          <a:p>
            <a:pPr marL="342900" indent="-342900"/>
            <a:r>
              <a:rPr lang="en-US" sz="2400" dirty="0">
                <a:solidFill>
                  <a:srgbClr val="FF0000"/>
                </a:solidFill>
              </a:rPr>
              <a:t>Conductance Model for Extreme Events (Mukhopadhyay et al, 2020). </a:t>
            </a:r>
          </a:p>
          <a:p>
            <a:pPr marL="342900" indent="-342900"/>
            <a:r>
              <a:rPr lang="en-US" sz="2400" dirty="0">
                <a:solidFill>
                  <a:srgbClr val="FF0000"/>
                </a:solidFill>
              </a:rPr>
              <a:t>ADELPHI (Robinson et al, 2020). </a:t>
            </a:r>
          </a:p>
          <a:p>
            <a:pPr marL="342900" indent="-342900"/>
            <a:r>
              <a:rPr lang="en-US" sz="2400" dirty="0">
                <a:solidFill>
                  <a:srgbClr val="FF0000"/>
                </a:solidFill>
              </a:rPr>
              <a:t>A more flexible constant conductance model.</a:t>
            </a:r>
            <a:r>
              <a:rPr lang="en-US" sz="2400" dirty="0"/>
              <a:t> Should be good to study hemispheric asymmetry.</a:t>
            </a:r>
            <a:endParaRPr lang="en-US" sz="2400" dirty="0">
              <a:solidFill>
                <a:srgbClr val="FF0000"/>
              </a:solidFill>
            </a:endParaRP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19</a:t>
            </a:fld>
            <a:endParaRPr lang="en-US"/>
          </a:p>
        </p:txBody>
      </p:sp>
    </p:spTree>
    <p:extLst>
      <p:ext uri="{BB962C8B-B14F-4D97-AF65-F5344CB8AC3E}">
        <p14:creationId xmlns:p14="http://schemas.microsoft.com/office/powerpoint/2010/main" val="76005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t>Outline</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524295"/>
          </a:xfrm>
        </p:spPr>
        <p:txBody>
          <a:bodyPr>
            <a:normAutofit/>
          </a:bodyPr>
          <a:lstStyle/>
          <a:p>
            <a:r>
              <a:rPr lang="en-US" sz="2800" dirty="0">
                <a:solidFill>
                  <a:srgbClr val="FF0000"/>
                </a:solidFill>
              </a:rPr>
              <a:t>COMPASS: a new </a:t>
            </a:r>
            <a:r>
              <a:rPr lang="en-US" sz="2800" dirty="0" err="1">
                <a:solidFill>
                  <a:srgbClr val="FF0000"/>
                </a:solidFill>
              </a:rPr>
              <a:t>COnductance</a:t>
            </a:r>
            <a:r>
              <a:rPr lang="en-US" sz="2800" dirty="0">
                <a:solidFill>
                  <a:srgbClr val="FF0000"/>
                </a:solidFill>
              </a:rPr>
              <a:t> Model based on PFISR And SWARM Satellite observations</a:t>
            </a:r>
          </a:p>
          <a:p>
            <a:r>
              <a:rPr lang="en-US" sz="2800" dirty="0"/>
              <a:t>Empirical Conductance models available at CCMC SWMF</a:t>
            </a:r>
          </a:p>
          <a:p>
            <a:pPr marL="0" indent="0">
              <a:buNone/>
            </a:pPr>
            <a:endParaRPr lang="en-US" sz="2800" dirty="0"/>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2</a:t>
            </a:fld>
            <a:endParaRPr lang="en-US"/>
          </a:p>
        </p:txBody>
      </p:sp>
    </p:spTree>
    <p:extLst>
      <p:ext uri="{BB962C8B-B14F-4D97-AF65-F5344CB8AC3E}">
        <p14:creationId xmlns:p14="http://schemas.microsoft.com/office/powerpoint/2010/main" val="85360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t>Motivation</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628650" y="1092092"/>
            <a:ext cx="7886700" cy="3524295"/>
          </a:xfrm>
        </p:spPr>
        <p:txBody>
          <a:bodyPr>
            <a:normAutofit/>
          </a:bodyPr>
          <a:lstStyle/>
          <a:p>
            <a:r>
              <a:rPr lang="en-US" sz="2400" dirty="0"/>
              <a:t>Develop a new </a:t>
            </a:r>
            <a:r>
              <a:rPr lang="en-US" sz="2400" dirty="0">
                <a:solidFill>
                  <a:srgbClr val="FF0000"/>
                </a:solidFill>
              </a:rPr>
              <a:t>conductance model </a:t>
            </a:r>
            <a:r>
              <a:rPr lang="en-US" sz="2400" dirty="0"/>
              <a:t>to improve the ionospheric electrodynamic (IE) module within the Space Weather Modeling Framework (SWMF).</a:t>
            </a:r>
          </a:p>
          <a:p>
            <a:pPr marL="0" indent="0">
              <a:buNone/>
            </a:pPr>
            <a:r>
              <a:rPr lang="en-US" sz="2400" dirty="0"/>
              <a:t>		</a:t>
            </a:r>
            <a:r>
              <a:rPr lang="en-US" sz="2400" dirty="0">
                <a:latin typeface="Aharoni" panose="02010803020104030203" pitchFamily="2" charset="-79"/>
                <a:cs typeface="Aharoni" panose="02010803020104030203" pitchFamily="2" charset="-79"/>
              </a:rPr>
              <a:t>Conductance=f(FAC, MLT, …)</a:t>
            </a:r>
          </a:p>
          <a:p>
            <a:r>
              <a:rPr lang="en-US" sz="2400" dirty="0"/>
              <a:t>Previous: FAC and conductance are both based on </a:t>
            </a:r>
            <a:r>
              <a:rPr lang="en-US" sz="2400" dirty="0">
                <a:solidFill>
                  <a:srgbClr val="FF0000"/>
                </a:solidFill>
              </a:rPr>
              <a:t>AMIE</a:t>
            </a:r>
            <a:r>
              <a:rPr lang="en-US" sz="2400" dirty="0"/>
              <a:t> inversion technique.</a:t>
            </a:r>
          </a:p>
          <a:p>
            <a:r>
              <a:rPr lang="en-US" sz="2400" dirty="0"/>
              <a:t>Now: FAC and conductance are from simultaneous observations from </a:t>
            </a:r>
            <a:r>
              <a:rPr lang="en-US" sz="2400" dirty="0">
                <a:solidFill>
                  <a:srgbClr val="FF0000"/>
                </a:solidFill>
              </a:rPr>
              <a:t>SWARM and PFISR</a:t>
            </a:r>
            <a:r>
              <a:rPr lang="en-US" sz="2400" dirty="0"/>
              <a:t>.</a:t>
            </a:r>
          </a:p>
          <a:p>
            <a:endParaRPr lang="en-US" sz="2400" dirty="0"/>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3</a:t>
            </a:fld>
            <a:endParaRPr lang="en-US"/>
          </a:p>
        </p:txBody>
      </p:sp>
      <p:sp>
        <p:nvSpPr>
          <p:cNvPr id="6" name="TextBox 5">
            <a:extLst>
              <a:ext uri="{FF2B5EF4-FFF2-40B4-BE49-F238E27FC236}">
                <a16:creationId xmlns:a16="http://schemas.microsoft.com/office/drawing/2014/main" id="{5C9A73E6-1567-807E-8318-CC3A1788E5C9}"/>
              </a:ext>
            </a:extLst>
          </p:cNvPr>
          <p:cNvSpPr txBox="1"/>
          <p:nvPr/>
        </p:nvSpPr>
        <p:spPr>
          <a:xfrm>
            <a:off x="484632" y="4045027"/>
            <a:ext cx="8412480" cy="830997"/>
          </a:xfrm>
          <a:prstGeom prst="rect">
            <a:avLst/>
          </a:prstGeom>
          <a:noFill/>
        </p:spPr>
        <p:txBody>
          <a:bodyPr wrap="square">
            <a:spAutoFit/>
          </a:bodyPr>
          <a:lstStyle/>
          <a:p>
            <a:r>
              <a:rPr lang="en-US" sz="1600" b="0" i="0" dirty="0">
                <a:solidFill>
                  <a:srgbClr val="1C1D1E"/>
                </a:solidFill>
                <a:effectLst/>
                <a:latin typeface="Open Sans" panose="020B0606030504020204" pitchFamily="34" charset="0"/>
              </a:rPr>
              <a:t>Wang, Z., &amp; Zou, S. (2022). COMPASS: A new </a:t>
            </a:r>
            <a:r>
              <a:rPr lang="en-US" sz="1600" b="0" i="0" dirty="0" err="1">
                <a:solidFill>
                  <a:srgbClr val="1C1D1E"/>
                </a:solidFill>
                <a:effectLst/>
                <a:latin typeface="Open Sans" panose="020B0606030504020204" pitchFamily="34" charset="0"/>
              </a:rPr>
              <a:t>COnductance</a:t>
            </a:r>
            <a:r>
              <a:rPr lang="en-US" sz="1600" b="0" i="0" dirty="0">
                <a:solidFill>
                  <a:srgbClr val="1C1D1E"/>
                </a:solidFill>
                <a:effectLst/>
                <a:latin typeface="Open Sans" panose="020B0606030504020204" pitchFamily="34" charset="0"/>
              </a:rPr>
              <a:t> Model based on PFISR And SWARM Satellite observations. </a:t>
            </a:r>
            <a:r>
              <a:rPr lang="en-US" sz="1600" b="0" i="1" dirty="0">
                <a:solidFill>
                  <a:srgbClr val="1C1D1E"/>
                </a:solidFill>
                <a:effectLst/>
                <a:latin typeface="Open Sans" panose="020B0606030504020204" pitchFamily="34" charset="0"/>
              </a:rPr>
              <a:t>Space Weather</a:t>
            </a:r>
            <a:r>
              <a:rPr lang="en-US" sz="1600" b="0" i="0" dirty="0">
                <a:solidFill>
                  <a:srgbClr val="1C1D1E"/>
                </a:solidFill>
                <a:effectLst/>
                <a:latin typeface="Open Sans" panose="020B0606030504020204" pitchFamily="34" charset="0"/>
              </a:rPr>
              <a:t>, 20, e2021SW002958. </a:t>
            </a:r>
            <a:r>
              <a:rPr lang="en-US" sz="1600" b="0" i="0" u="none" strike="noStrike" dirty="0">
                <a:solidFill>
                  <a:srgbClr val="005274"/>
                </a:solidFill>
                <a:effectLst/>
                <a:latin typeface="Open Sans" panose="020B0606030504020204" pitchFamily="34" charset="0"/>
                <a:hlinkClick r:id="rId3"/>
              </a:rPr>
              <a:t>https://doi.org/10.1029/2021SW002958</a:t>
            </a:r>
            <a:endParaRPr lang="en-US" sz="1600" dirty="0"/>
          </a:p>
        </p:txBody>
      </p:sp>
    </p:spTree>
    <p:extLst>
      <p:ext uri="{BB962C8B-B14F-4D97-AF65-F5344CB8AC3E}">
        <p14:creationId xmlns:p14="http://schemas.microsoft.com/office/powerpoint/2010/main" val="238865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105069" y="471342"/>
            <a:ext cx="7886700" cy="509208"/>
          </a:xfrm>
        </p:spPr>
        <p:txBody>
          <a:bodyPr>
            <a:normAutofit fontScale="90000"/>
          </a:bodyPr>
          <a:lstStyle/>
          <a:p>
            <a:r>
              <a:rPr lang="en-US" b="1" dirty="0"/>
              <a:t>Build the dataset </a:t>
            </a:r>
          </a:p>
        </p:txBody>
      </p:sp>
      <p:sp>
        <p:nvSpPr>
          <p:cNvPr id="2" name="Content Placeholder 1">
            <a:extLst>
              <a:ext uri="{FF2B5EF4-FFF2-40B4-BE49-F238E27FC236}">
                <a16:creationId xmlns:a16="http://schemas.microsoft.com/office/drawing/2014/main" id="{8483525B-A914-184A-8449-6EE9FAA54F05}"/>
              </a:ext>
            </a:extLst>
          </p:cNvPr>
          <p:cNvSpPr>
            <a:spLocks noGrp="1"/>
          </p:cNvSpPr>
          <p:nvPr>
            <p:ph idx="4294967295"/>
          </p:nvPr>
        </p:nvSpPr>
        <p:spPr>
          <a:xfrm>
            <a:off x="105069" y="974434"/>
            <a:ext cx="4579795" cy="3871151"/>
          </a:xfrm>
        </p:spPr>
        <p:txBody>
          <a:bodyPr>
            <a:normAutofit/>
          </a:bodyPr>
          <a:lstStyle/>
          <a:p>
            <a:r>
              <a:rPr lang="en-US" sz="2400" dirty="0"/>
              <a:t>FACs are from SWARM.</a:t>
            </a:r>
          </a:p>
          <a:p>
            <a:r>
              <a:rPr lang="en-US" sz="2400" dirty="0" err="1"/>
              <a:t>Conductances</a:t>
            </a:r>
            <a:r>
              <a:rPr lang="en-US" sz="2400" dirty="0"/>
              <a:t> are calculated using electron densities from PFISR.</a:t>
            </a:r>
          </a:p>
          <a:p>
            <a:r>
              <a:rPr lang="en-US" sz="2400" dirty="0"/>
              <a:t>Definition of conjunctions between PFISR and SWARM: </a:t>
            </a:r>
            <a:r>
              <a:rPr lang="en-US" sz="2400" dirty="0" err="1">
                <a:solidFill>
                  <a:srgbClr val="FF0000"/>
                </a:solidFill>
              </a:rPr>
              <a:t>Δlon</a:t>
            </a:r>
            <a:r>
              <a:rPr lang="en-US" sz="2400" dirty="0">
                <a:solidFill>
                  <a:srgbClr val="FF0000"/>
                </a:solidFill>
              </a:rPr>
              <a:t>&lt;4°, </a:t>
            </a:r>
            <a:r>
              <a:rPr lang="en-US" sz="2400" dirty="0" err="1">
                <a:solidFill>
                  <a:srgbClr val="FF0000"/>
                </a:solidFill>
              </a:rPr>
              <a:t>Δlat</a:t>
            </a:r>
            <a:r>
              <a:rPr lang="en-US" sz="2400" dirty="0">
                <a:solidFill>
                  <a:srgbClr val="FF0000"/>
                </a:solidFill>
              </a:rPr>
              <a:t>&lt;0.075°</a:t>
            </a:r>
          </a:p>
          <a:p>
            <a:r>
              <a:rPr lang="en-US" sz="2400" dirty="0"/>
              <a:t>Conjunctions between 2014 and 2020: ~</a:t>
            </a:r>
            <a:r>
              <a:rPr lang="en-US" sz="2400" dirty="0">
                <a:solidFill>
                  <a:srgbClr val="FF0000"/>
                </a:solidFill>
              </a:rPr>
              <a:t>3900</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4</a:t>
            </a:fld>
            <a:endParaRPr lang="en-US"/>
          </a:p>
        </p:txBody>
      </p:sp>
      <p:sp>
        <p:nvSpPr>
          <p:cNvPr id="9" name="Cross 8">
            <a:extLst>
              <a:ext uri="{FF2B5EF4-FFF2-40B4-BE49-F238E27FC236}">
                <a16:creationId xmlns:a16="http://schemas.microsoft.com/office/drawing/2014/main" id="{5F1B4670-B150-214F-B016-1BD0133FF825}"/>
              </a:ext>
            </a:extLst>
          </p:cNvPr>
          <p:cNvSpPr/>
          <p:nvPr/>
        </p:nvSpPr>
        <p:spPr bwMode="auto">
          <a:xfrm>
            <a:off x="3970548" y="24169471"/>
            <a:ext cx="204500" cy="216911"/>
          </a:xfrm>
          <a:prstGeom prst="plus">
            <a:avLst>
              <a:gd name="adj" fmla="val 3798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291997"/>
            <a:endParaRPr lang="en-US" sz="6450">
              <a:latin typeface="Arial" charset="0"/>
            </a:endParaRPr>
          </a:p>
        </p:txBody>
      </p:sp>
      <p:sp>
        <p:nvSpPr>
          <p:cNvPr id="11" name="Cross 10">
            <a:extLst>
              <a:ext uri="{FF2B5EF4-FFF2-40B4-BE49-F238E27FC236}">
                <a16:creationId xmlns:a16="http://schemas.microsoft.com/office/drawing/2014/main" id="{76832173-EB29-6C41-ADD1-BB2840B90911}"/>
              </a:ext>
            </a:extLst>
          </p:cNvPr>
          <p:cNvSpPr/>
          <p:nvPr/>
        </p:nvSpPr>
        <p:spPr bwMode="auto">
          <a:xfrm>
            <a:off x="4122948" y="24418741"/>
            <a:ext cx="95222" cy="120041"/>
          </a:xfrm>
          <a:prstGeom prst="plus">
            <a:avLst>
              <a:gd name="adj" fmla="val 3798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3291997"/>
            <a:endParaRPr lang="en-US" sz="6450">
              <a:latin typeface="Arial" charset="0"/>
            </a:endParaRPr>
          </a:p>
        </p:txBody>
      </p:sp>
      <p:pic>
        <p:nvPicPr>
          <p:cNvPr id="1026" name="Picture 2" descr="Swarm - Satellite Missions - eoPortal Directory">
            <a:extLst>
              <a:ext uri="{FF2B5EF4-FFF2-40B4-BE49-F238E27FC236}">
                <a16:creationId xmlns:a16="http://schemas.microsoft.com/office/drawing/2014/main" id="{1A70A541-7277-D24C-BC90-9BC8B0FBF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205" y="1147863"/>
            <a:ext cx="4579795" cy="3524295"/>
          </a:xfrm>
          <a:prstGeom prst="rect">
            <a:avLst/>
          </a:prstGeom>
          <a:noFill/>
          <a:extLst>
            <a:ext uri="{909E8E84-426E-40DD-AFC4-6F175D3DCCD1}">
              <a14:hiddenFill xmlns:a14="http://schemas.microsoft.com/office/drawing/2010/main">
                <a:solidFill>
                  <a:srgbClr val="FFFFFF"/>
                </a:solidFill>
              </a14:hiddenFill>
            </a:ext>
          </a:extLst>
        </p:spPr>
      </p:pic>
      <p:sp>
        <p:nvSpPr>
          <p:cNvPr id="3" name="Plaque 2">
            <a:extLst>
              <a:ext uri="{FF2B5EF4-FFF2-40B4-BE49-F238E27FC236}">
                <a16:creationId xmlns:a16="http://schemas.microsoft.com/office/drawing/2014/main" id="{64FCCBBB-DDF0-8440-A834-A905901E4D13}"/>
              </a:ext>
            </a:extLst>
          </p:cNvPr>
          <p:cNvSpPr/>
          <p:nvPr/>
        </p:nvSpPr>
        <p:spPr>
          <a:xfrm>
            <a:off x="6294178" y="2033549"/>
            <a:ext cx="188860" cy="204366"/>
          </a:xfrm>
          <a:prstGeom prst="plaque">
            <a:avLst>
              <a:gd name="adj" fmla="val 3442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B148BF8-4FF0-EB4F-9652-2AF58DE4EFA2}"/>
              </a:ext>
            </a:extLst>
          </p:cNvPr>
          <p:cNvSpPr txBox="1"/>
          <p:nvPr/>
        </p:nvSpPr>
        <p:spPr>
          <a:xfrm>
            <a:off x="6009337" y="1538334"/>
            <a:ext cx="758541" cy="400110"/>
          </a:xfrm>
          <a:prstGeom prst="rect">
            <a:avLst/>
          </a:prstGeom>
          <a:noFill/>
        </p:spPr>
        <p:txBody>
          <a:bodyPr wrap="none" rtlCol="0">
            <a:spAutoFit/>
          </a:bodyPr>
          <a:lstStyle/>
          <a:p>
            <a:r>
              <a:rPr lang="en-US" sz="2000" dirty="0">
                <a:solidFill>
                  <a:srgbClr val="FF0000"/>
                </a:solidFill>
              </a:rPr>
              <a:t>PFISR</a:t>
            </a:r>
          </a:p>
        </p:txBody>
      </p:sp>
      <p:sp>
        <p:nvSpPr>
          <p:cNvPr id="20" name="TextBox 19">
            <a:extLst>
              <a:ext uri="{FF2B5EF4-FFF2-40B4-BE49-F238E27FC236}">
                <a16:creationId xmlns:a16="http://schemas.microsoft.com/office/drawing/2014/main" id="{815A6DF7-CF58-4847-95D5-948AE13EDF75}"/>
              </a:ext>
            </a:extLst>
          </p:cNvPr>
          <p:cNvSpPr txBox="1"/>
          <p:nvPr/>
        </p:nvSpPr>
        <p:spPr>
          <a:xfrm>
            <a:off x="8205217" y="2854239"/>
            <a:ext cx="938783" cy="369332"/>
          </a:xfrm>
          <a:prstGeom prst="rect">
            <a:avLst/>
          </a:prstGeom>
          <a:noFill/>
        </p:spPr>
        <p:txBody>
          <a:bodyPr wrap="none" rtlCol="0">
            <a:spAutoFit/>
          </a:bodyPr>
          <a:lstStyle/>
          <a:p>
            <a:r>
              <a:rPr lang="en-US" dirty="0">
                <a:solidFill>
                  <a:schemeClr val="accent1"/>
                </a:solidFill>
              </a:rPr>
              <a:t>SWARM</a:t>
            </a:r>
          </a:p>
        </p:txBody>
      </p:sp>
      <p:sp>
        <p:nvSpPr>
          <p:cNvPr id="6" name="TextBox 5">
            <a:extLst>
              <a:ext uri="{FF2B5EF4-FFF2-40B4-BE49-F238E27FC236}">
                <a16:creationId xmlns:a16="http://schemas.microsoft.com/office/drawing/2014/main" id="{53871929-AE16-B543-B208-8D9DA78DE812}"/>
              </a:ext>
            </a:extLst>
          </p:cNvPr>
          <p:cNvSpPr txBox="1"/>
          <p:nvPr/>
        </p:nvSpPr>
        <p:spPr>
          <a:xfrm>
            <a:off x="1375202" y="4767263"/>
            <a:ext cx="6726382" cy="646331"/>
          </a:xfrm>
          <a:prstGeom prst="rect">
            <a:avLst/>
          </a:prstGeom>
          <a:noFill/>
        </p:spPr>
        <p:txBody>
          <a:bodyPr wrap="square" rtlCol="0">
            <a:spAutoFit/>
          </a:bodyPr>
          <a:lstStyle/>
          <a:p>
            <a:r>
              <a:rPr lang="en-US" dirty="0"/>
              <a:t>Data source: </a:t>
            </a:r>
            <a:r>
              <a:rPr lang="en-US" dirty="0">
                <a:solidFill>
                  <a:srgbClr val="0563C1"/>
                </a:solidFill>
                <a:hlinkClick r:id="rId4">
                  <a:extLst>
                    <a:ext uri="{A12FA001-AC4F-418D-AE19-62706E023703}">
                      <ahyp:hlinkClr xmlns:ahyp="http://schemas.microsoft.com/office/drawing/2018/hyperlinkcolor" val="tx"/>
                    </a:ext>
                  </a:extLst>
                </a:hlinkClick>
              </a:rPr>
              <a:t>https://amisr.com/amisr</a:t>
            </a:r>
            <a:r>
              <a:rPr lang="en-US" dirty="0">
                <a:hlinkClick r:id="rId4">
                  <a:extLst>
                    <a:ext uri="{A12FA001-AC4F-418D-AE19-62706E023703}">
                      <ahyp:hlinkClr xmlns:ahyp="http://schemas.microsoft.com/office/drawing/2018/hyperlinkcolor" val="tx"/>
                    </a:ext>
                  </a:extLst>
                </a:hlinkClick>
              </a:rPr>
              <a:t>/</a:t>
            </a:r>
            <a:r>
              <a:rPr lang="en-US" dirty="0"/>
              <a:t> and </a:t>
            </a:r>
            <a:r>
              <a:rPr lang="en-US" dirty="0">
                <a:hlinkClick r:id="rId5"/>
              </a:rPr>
              <a:t>https://vires.services/</a:t>
            </a:r>
            <a:endParaRPr lang="en-US" dirty="0"/>
          </a:p>
          <a:p>
            <a:r>
              <a:rPr lang="en-US" dirty="0"/>
              <a:t> </a:t>
            </a:r>
          </a:p>
        </p:txBody>
      </p:sp>
    </p:spTree>
    <p:extLst>
      <p:ext uri="{BB962C8B-B14F-4D97-AF65-F5344CB8AC3E}">
        <p14:creationId xmlns:p14="http://schemas.microsoft.com/office/powerpoint/2010/main" val="224435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0" y="623092"/>
            <a:ext cx="2686050" cy="1324528"/>
          </a:xfrm>
        </p:spPr>
        <p:txBody>
          <a:bodyPr>
            <a:normAutofit fontScale="90000"/>
          </a:bodyPr>
          <a:lstStyle/>
          <a:p>
            <a:r>
              <a:rPr lang="en-US" b="1" dirty="0"/>
              <a:t>Overview of all conjunctions</a:t>
            </a:r>
            <a:endParaRPr lang="en-US" b="1" dirty="0">
              <a:solidFill>
                <a:schemeClr val="accent1"/>
              </a:solidFill>
            </a:endParaRPr>
          </a:p>
        </p:txBody>
      </p:sp>
      <p:pic>
        <p:nvPicPr>
          <p:cNvPr id="8" name="Content Placeholder 7" descr="Scatter chart&#10;&#10;Description automatically generated">
            <a:extLst>
              <a:ext uri="{FF2B5EF4-FFF2-40B4-BE49-F238E27FC236}">
                <a16:creationId xmlns:a16="http://schemas.microsoft.com/office/drawing/2014/main" id="{D9683C8F-91EF-064F-9B62-42F80F3D658A}"/>
              </a:ext>
            </a:extLst>
          </p:cNvPr>
          <p:cNvPicPr>
            <a:picLocks noGrp="1" noChangeAspect="1"/>
          </p:cNvPicPr>
          <p:nvPr>
            <p:ph idx="4294967295"/>
          </p:nvPr>
        </p:nvPicPr>
        <p:blipFill>
          <a:blip r:embed="rId3"/>
          <a:stretch>
            <a:fillRect/>
          </a:stretch>
        </p:blipFill>
        <p:spPr>
          <a:xfrm>
            <a:off x="2686050" y="623092"/>
            <a:ext cx="6248544" cy="4360792"/>
          </a:xfrm>
        </p:spPr>
      </p:pic>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5</a:t>
            </a:fld>
            <a:endParaRPr lang="en-US"/>
          </a:p>
        </p:txBody>
      </p:sp>
      <p:sp>
        <p:nvSpPr>
          <p:cNvPr id="2" name="TextBox 1">
            <a:extLst>
              <a:ext uri="{FF2B5EF4-FFF2-40B4-BE49-F238E27FC236}">
                <a16:creationId xmlns:a16="http://schemas.microsoft.com/office/drawing/2014/main" id="{DB69AB2D-6B5A-324C-86F3-18C58DC506BB}"/>
              </a:ext>
            </a:extLst>
          </p:cNvPr>
          <p:cNvSpPr txBox="1"/>
          <p:nvPr/>
        </p:nvSpPr>
        <p:spPr>
          <a:xfrm>
            <a:off x="0" y="1893445"/>
            <a:ext cx="2781299"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is a power law relationship between FACs (both upward and downward) and conductance.</a:t>
            </a:r>
          </a:p>
        </p:txBody>
      </p:sp>
    </p:spTree>
    <p:extLst>
      <p:ext uri="{BB962C8B-B14F-4D97-AF65-F5344CB8AC3E}">
        <p14:creationId xmlns:p14="http://schemas.microsoft.com/office/powerpoint/2010/main" val="145235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7886700" cy="509208"/>
          </a:xfrm>
        </p:spPr>
        <p:txBody>
          <a:bodyPr>
            <a:normAutofit fontScale="90000"/>
          </a:bodyPr>
          <a:lstStyle/>
          <a:p>
            <a:r>
              <a:rPr lang="en-US" b="1" dirty="0"/>
              <a:t>Fitting Technique</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6</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66D14C-5F0C-2947-91BB-49DEBA925A8F}"/>
                  </a:ext>
                </a:extLst>
              </p:cNvPr>
              <p:cNvSpPr txBox="1"/>
              <p:nvPr/>
            </p:nvSpPr>
            <p:spPr>
              <a:xfrm>
                <a:off x="628650" y="1231605"/>
                <a:ext cx="4035499" cy="3080139"/>
              </a:xfrm>
              <a:prstGeom prst="rect">
                <a:avLst/>
              </a:prstGeom>
              <a:noFill/>
            </p:spPr>
            <p:txBody>
              <a:bodyPr wrap="square" rtlCol="0">
                <a:spAutoFit/>
              </a:bodyPr>
              <a:lstStyle/>
              <a:p>
                <a:r>
                  <a:rPr lang="en-US" sz="2400" dirty="0"/>
                  <a:t>Weighted Least Square is used to fit:</a:t>
                </a:r>
              </a:p>
              <a:p>
                <a:pPr algn="ctr"/>
                <a14:m>
                  <m:oMath xmlns:m="http://schemas.openxmlformats.org/officeDocument/2006/math">
                    <m:sSub>
                      <m:sSubPr>
                        <m:ctrlPr>
                          <a:rPr lang="el-GR" sz="2400" i="1" smtClean="0">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Σ</m:t>
                        </m:r>
                      </m:e>
                      <m:sub>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𝐻</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sSup>
                      <m:sSupPr>
                        <m:ctrlPr>
                          <a:rPr lang="en-US" sz="2400" b="0" i="1" smtClean="0">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𝐽</m:t>
                            </m:r>
                          </m:e>
                          <m:sub>
                            <m:r>
                              <a:rPr lang="en-US" sz="2400" i="1">
                                <a:latin typeface="Cambria Math" panose="02040503050406030204" pitchFamily="18" charset="0"/>
                                <a:ea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𝑎</m:t>
                        </m:r>
                      </m:sup>
                    </m:sSup>
                  </m:oMath>
                </a14:m>
                <a:r>
                  <a:rPr lang="en-US" sz="2400" dirty="0"/>
                  <a:t>,</a:t>
                </a:r>
              </a:p>
              <a:p>
                <a:r>
                  <a:rPr lang="en-US" sz="2400" dirty="0"/>
                  <a:t>where a and c are parameters depending on MLT and polarity of FAC.</a:t>
                </a:r>
                <a:endParaRPr lang="en-US" sz="2400" dirty="0">
                  <a:solidFill>
                    <a:srgbClr val="FF0000"/>
                  </a:solidFill>
                </a:endParaRPr>
              </a:p>
              <a:p>
                <a:r>
                  <a:rPr lang="en-US" sz="2400" dirty="0"/>
                  <a:t>More weights are given to larger FAC and conductance.</a:t>
                </a:r>
              </a:p>
            </p:txBody>
          </p:sp>
        </mc:Choice>
        <mc:Fallback xmlns="">
          <p:sp>
            <p:nvSpPr>
              <p:cNvPr id="2" name="TextBox 1">
                <a:extLst>
                  <a:ext uri="{FF2B5EF4-FFF2-40B4-BE49-F238E27FC236}">
                    <a16:creationId xmlns:a16="http://schemas.microsoft.com/office/drawing/2014/main" id="{9F66D14C-5F0C-2947-91BB-49DEBA925A8F}"/>
                  </a:ext>
                </a:extLst>
              </p:cNvPr>
              <p:cNvSpPr txBox="1">
                <a:spLocks noRot="1" noChangeAspect="1" noMove="1" noResize="1" noEditPoints="1" noAdjustHandles="1" noChangeArrowheads="1" noChangeShapeType="1" noTextEdit="1"/>
              </p:cNvSpPr>
              <p:nvPr/>
            </p:nvSpPr>
            <p:spPr>
              <a:xfrm>
                <a:off x="628650" y="1231605"/>
                <a:ext cx="4035499" cy="3080139"/>
              </a:xfrm>
              <a:prstGeom prst="rect">
                <a:avLst/>
              </a:prstGeom>
              <a:blipFill>
                <a:blip r:embed="rId3"/>
                <a:stretch>
                  <a:fillRect l="-2508" t="-1230" r="-3762" b="-3689"/>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00A3A95D-28C0-371F-31F2-ADA854E0FBBE}"/>
              </a:ext>
            </a:extLst>
          </p:cNvPr>
          <p:cNvGrpSpPr/>
          <p:nvPr/>
        </p:nvGrpSpPr>
        <p:grpSpPr>
          <a:xfrm>
            <a:off x="5021017" y="1121225"/>
            <a:ext cx="3872762" cy="3561134"/>
            <a:chOff x="5273936" y="1055253"/>
            <a:chExt cx="3872762" cy="3561134"/>
          </a:xfrm>
        </p:grpSpPr>
        <p:pic>
          <p:nvPicPr>
            <p:cNvPr id="6" name="Picture 5" descr="Chart, scatter chart&#10;&#10;Description automatically generated">
              <a:extLst>
                <a:ext uri="{FF2B5EF4-FFF2-40B4-BE49-F238E27FC236}">
                  <a16:creationId xmlns:a16="http://schemas.microsoft.com/office/drawing/2014/main" id="{E2313E53-33B4-B330-0B33-EB8A514EE1A3}"/>
                </a:ext>
              </a:extLst>
            </p:cNvPr>
            <p:cNvPicPr>
              <a:picLocks noChangeAspect="1"/>
            </p:cNvPicPr>
            <p:nvPr/>
          </p:nvPicPr>
          <p:blipFill>
            <a:blip r:embed="rId4"/>
            <a:stretch>
              <a:fillRect/>
            </a:stretch>
          </p:blipFill>
          <p:spPr>
            <a:xfrm>
              <a:off x="5826602" y="1055253"/>
              <a:ext cx="3320096" cy="3561134"/>
            </a:xfrm>
            <a:prstGeom prst="rect">
              <a:avLst/>
            </a:prstGeom>
          </p:spPr>
        </p:pic>
        <p:pic>
          <p:nvPicPr>
            <p:cNvPr id="9" name="Picture 8">
              <a:extLst>
                <a:ext uri="{FF2B5EF4-FFF2-40B4-BE49-F238E27FC236}">
                  <a16:creationId xmlns:a16="http://schemas.microsoft.com/office/drawing/2014/main" id="{54E39113-5C57-439B-55D7-C33EE3716517}"/>
                </a:ext>
              </a:extLst>
            </p:cNvPr>
            <p:cNvPicPr>
              <a:picLocks noChangeAspect="1"/>
            </p:cNvPicPr>
            <p:nvPr/>
          </p:nvPicPr>
          <p:blipFill>
            <a:blip r:embed="rId5"/>
            <a:stretch>
              <a:fillRect/>
            </a:stretch>
          </p:blipFill>
          <p:spPr>
            <a:xfrm>
              <a:off x="5273936" y="1511300"/>
              <a:ext cx="508000" cy="2120900"/>
            </a:xfrm>
            <a:prstGeom prst="rect">
              <a:avLst/>
            </a:prstGeom>
          </p:spPr>
        </p:pic>
      </p:grpSp>
    </p:spTree>
    <p:extLst>
      <p:ext uri="{BB962C8B-B14F-4D97-AF65-F5344CB8AC3E}">
        <p14:creationId xmlns:p14="http://schemas.microsoft.com/office/powerpoint/2010/main" val="126067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8413750" cy="509208"/>
          </a:xfrm>
        </p:spPr>
        <p:txBody>
          <a:bodyPr>
            <a:normAutofit fontScale="90000"/>
          </a:bodyPr>
          <a:lstStyle/>
          <a:p>
            <a:r>
              <a:rPr lang="en-US" b="1" dirty="0"/>
              <a:t>Discussions: MLT dependence of fitting parameters</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7</a:t>
            </a:fld>
            <a:endParaRPr lang="en-US" dirty="0"/>
          </a:p>
        </p:txBody>
      </p:sp>
      <p:sp>
        <p:nvSpPr>
          <p:cNvPr id="3" name="TextBox 2">
            <a:extLst>
              <a:ext uri="{FF2B5EF4-FFF2-40B4-BE49-F238E27FC236}">
                <a16:creationId xmlns:a16="http://schemas.microsoft.com/office/drawing/2014/main" id="{DAA992BE-D4A7-004B-9DC1-DBED944AD1A7}"/>
              </a:ext>
            </a:extLst>
          </p:cNvPr>
          <p:cNvSpPr txBox="1"/>
          <p:nvPr/>
        </p:nvSpPr>
        <p:spPr>
          <a:xfrm>
            <a:off x="5067173" y="1417588"/>
            <a:ext cx="3600577" cy="3046988"/>
          </a:xfrm>
          <a:prstGeom prst="rect">
            <a:avLst/>
          </a:prstGeom>
          <a:noFill/>
        </p:spPr>
        <p:txBody>
          <a:bodyPr wrap="square" rtlCol="0">
            <a:spAutoFit/>
          </a:bodyPr>
          <a:lstStyle/>
          <a:p>
            <a:pPr algn="just"/>
            <a:r>
              <a:rPr lang="en-US" sz="2400" dirty="0"/>
              <a:t>Dayside </a:t>
            </a:r>
            <a:r>
              <a:rPr lang="en-US" sz="2400" dirty="0" err="1"/>
              <a:t>v.s</a:t>
            </a:r>
            <a:r>
              <a:rPr lang="en-US" sz="2400" dirty="0"/>
              <a:t>. nightside</a:t>
            </a:r>
          </a:p>
          <a:p>
            <a:pPr algn="just"/>
            <a:r>
              <a:rPr lang="en-US" sz="2400" dirty="0"/>
              <a:t>Slopes are larger on the nightside.</a:t>
            </a:r>
          </a:p>
          <a:p>
            <a:pPr algn="just"/>
            <a:r>
              <a:rPr lang="en-US" sz="2400" dirty="0">
                <a:solidFill>
                  <a:srgbClr val="FF0000"/>
                </a:solidFill>
              </a:rPr>
              <a:t>Larger average energy of precipitation electrons on the nightside, producing larger conductance, even if FACs are the same.</a:t>
            </a:r>
            <a:endParaRPr lang="en-US" sz="2400" dirty="0"/>
          </a:p>
        </p:txBody>
      </p:sp>
      <p:pic>
        <p:nvPicPr>
          <p:cNvPr id="1026" name="Picture 2" descr="Details are in the caption following the image">
            <a:extLst>
              <a:ext uri="{FF2B5EF4-FFF2-40B4-BE49-F238E27FC236}">
                <a16:creationId xmlns:a16="http://schemas.microsoft.com/office/drawing/2014/main" id="{42C64C22-7511-8C3A-FD63-4C00E50E5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5" y="1265618"/>
            <a:ext cx="4775880" cy="335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9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8413750" cy="509208"/>
          </a:xfrm>
        </p:spPr>
        <p:txBody>
          <a:bodyPr>
            <a:normAutofit fontScale="90000"/>
          </a:bodyPr>
          <a:lstStyle/>
          <a:p>
            <a:r>
              <a:rPr lang="en-US" b="1" dirty="0"/>
              <a:t>Discussions: MLT dependence of fitting parameters</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8</a:t>
            </a:fld>
            <a:endParaRPr lang="en-US"/>
          </a:p>
        </p:txBody>
      </p:sp>
      <p:sp>
        <p:nvSpPr>
          <p:cNvPr id="3" name="TextBox 2">
            <a:extLst>
              <a:ext uri="{FF2B5EF4-FFF2-40B4-BE49-F238E27FC236}">
                <a16:creationId xmlns:a16="http://schemas.microsoft.com/office/drawing/2014/main" id="{DAA992BE-D4A7-004B-9DC1-DBED944AD1A7}"/>
              </a:ext>
            </a:extLst>
          </p:cNvPr>
          <p:cNvSpPr txBox="1"/>
          <p:nvPr/>
        </p:nvSpPr>
        <p:spPr>
          <a:xfrm>
            <a:off x="5067173" y="1730722"/>
            <a:ext cx="3721227" cy="2308324"/>
          </a:xfrm>
          <a:prstGeom prst="rect">
            <a:avLst/>
          </a:prstGeom>
          <a:noFill/>
        </p:spPr>
        <p:txBody>
          <a:bodyPr wrap="square" rtlCol="0">
            <a:spAutoFit/>
          </a:bodyPr>
          <a:lstStyle/>
          <a:p>
            <a:pPr algn="just"/>
            <a:r>
              <a:rPr lang="en-US" sz="2400" dirty="0"/>
              <a:t>Upward vs downward FACs:</a:t>
            </a:r>
          </a:p>
          <a:p>
            <a:pPr algn="just"/>
            <a:r>
              <a:rPr lang="en-US" sz="2400" dirty="0"/>
              <a:t>The slopes of upward FACs are larger, except dusk side. </a:t>
            </a:r>
            <a:r>
              <a:rPr lang="en-US" sz="2400" dirty="0">
                <a:solidFill>
                  <a:srgbClr val="FF0000"/>
                </a:solidFill>
              </a:rPr>
              <a:t>Downward FACs are carried by proton precipitation on the dusk side.</a:t>
            </a:r>
          </a:p>
        </p:txBody>
      </p:sp>
      <p:pic>
        <p:nvPicPr>
          <p:cNvPr id="1026" name="Picture 2" descr="Details are in the caption following the image">
            <a:extLst>
              <a:ext uri="{FF2B5EF4-FFF2-40B4-BE49-F238E27FC236}">
                <a16:creationId xmlns:a16="http://schemas.microsoft.com/office/drawing/2014/main" id="{42C64C22-7511-8C3A-FD63-4C00E50E5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5" y="1265618"/>
            <a:ext cx="4775880" cy="335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BDEB-CB9C-7B46-95F8-03BE070F9E0D}"/>
              </a:ext>
            </a:extLst>
          </p:cNvPr>
          <p:cNvSpPr>
            <a:spLocks noGrp="1"/>
          </p:cNvSpPr>
          <p:nvPr>
            <p:ph type="title" idx="4294967295"/>
          </p:nvPr>
        </p:nvSpPr>
        <p:spPr>
          <a:xfrm>
            <a:off x="628650" y="527113"/>
            <a:ext cx="8413750" cy="509208"/>
          </a:xfrm>
        </p:spPr>
        <p:txBody>
          <a:bodyPr>
            <a:normAutofit fontScale="90000"/>
          </a:bodyPr>
          <a:lstStyle/>
          <a:p>
            <a:r>
              <a:rPr lang="en-US" b="1" dirty="0"/>
              <a:t>Discussions: MLT dependence of fitting parameters</a:t>
            </a:r>
          </a:p>
        </p:txBody>
      </p:sp>
      <p:sp>
        <p:nvSpPr>
          <p:cNvPr id="5" name="Date Placeholder 4">
            <a:extLst>
              <a:ext uri="{FF2B5EF4-FFF2-40B4-BE49-F238E27FC236}">
                <a16:creationId xmlns:a16="http://schemas.microsoft.com/office/drawing/2014/main" id="{67E8739F-654E-E44F-9DC7-D74C9D37B3C4}"/>
              </a:ext>
            </a:extLst>
          </p:cNvPr>
          <p:cNvSpPr>
            <a:spLocks noGrp="1"/>
          </p:cNvSpPr>
          <p:nvPr>
            <p:ph type="dt" sz="half" idx="10"/>
          </p:nvPr>
        </p:nvSpPr>
        <p:spPr/>
        <p:txBody>
          <a:bodyPr/>
          <a:lstStyle/>
          <a:p>
            <a:fld id="{476A9E4A-83B9-DF41-8F0C-663F08EAD34B}" type="datetime1">
              <a:rPr lang="en-US" smtClean="0"/>
              <a:t>6/6/22</a:t>
            </a:fld>
            <a:endParaRPr lang="en-US"/>
          </a:p>
        </p:txBody>
      </p:sp>
      <p:sp>
        <p:nvSpPr>
          <p:cNvPr id="7" name="Slide Number Placeholder 6">
            <a:extLst>
              <a:ext uri="{FF2B5EF4-FFF2-40B4-BE49-F238E27FC236}">
                <a16:creationId xmlns:a16="http://schemas.microsoft.com/office/drawing/2014/main" id="{C03347E2-9783-0C43-9071-61E35B1FF81B}"/>
              </a:ext>
            </a:extLst>
          </p:cNvPr>
          <p:cNvSpPr>
            <a:spLocks noGrp="1"/>
          </p:cNvSpPr>
          <p:nvPr>
            <p:ph type="sldNum" sz="quarter" idx="12"/>
          </p:nvPr>
        </p:nvSpPr>
        <p:spPr/>
        <p:txBody>
          <a:bodyPr/>
          <a:lstStyle/>
          <a:p>
            <a:fld id="{EE41EAAF-2B35-FF41-9335-7A9B1E1BEBE3}" type="slidenum">
              <a:rPr lang="en-US" smtClean="0"/>
              <a:t>9</a:t>
            </a:fld>
            <a:endParaRPr lang="en-US"/>
          </a:p>
        </p:txBody>
      </p:sp>
      <p:sp>
        <p:nvSpPr>
          <p:cNvPr id="3" name="TextBox 2">
            <a:extLst>
              <a:ext uri="{FF2B5EF4-FFF2-40B4-BE49-F238E27FC236}">
                <a16:creationId xmlns:a16="http://schemas.microsoft.com/office/drawing/2014/main" id="{DAA992BE-D4A7-004B-9DC1-DBED944AD1A7}"/>
              </a:ext>
            </a:extLst>
          </p:cNvPr>
          <p:cNvSpPr txBox="1"/>
          <p:nvPr/>
        </p:nvSpPr>
        <p:spPr>
          <a:xfrm>
            <a:off x="5117973" y="1255455"/>
            <a:ext cx="3625977" cy="1938992"/>
          </a:xfrm>
          <a:prstGeom prst="rect">
            <a:avLst/>
          </a:prstGeom>
          <a:noFill/>
        </p:spPr>
        <p:txBody>
          <a:bodyPr wrap="square" rtlCol="0">
            <a:spAutoFit/>
          </a:bodyPr>
          <a:lstStyle/>
          <a:p>
            <a:pPr algn="just"/>
            <a:r>
              <a:rPr lang="en-US" sz="2400" dirty="0"/>
              <a:t>Hall vs Pedersen:</a:t>
            </a:r>
          </a:p>
          <a:p>
            <a:pPr algn="just"/>
            <a:r>
              <a:rPr lang="en-US" sz="2400" dirty="0"/>
              <a:t>The slopes of Hall conductance are larger than those for Pedersen, except dusk side.</a:t>
            </a:r>
          </a:p>
        </p:txBody>
      </p:sp>
      <p:pic>
        <p:nvPicPr>
          <p:cNvPr id="1026" name="Picture 2" descr="Details are in the caption following the image">
            <a:extLst>
              <a:ext uri="{FF2B5EF4-FFF2-40B4-BE49-F238E27FC236}">
                <a16:creationId xmlns:a16="http://schemas.microsoft.com/office/drawing/2014/main" id="{42C64C22-7511-8C3A-FD63-4C00E50E5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5" y="1265618"/>
            <a:ext cx="4775880" cy="3350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B95138-BAAD-A3ED-77CA-5F5062A1B98F}"/>
              </a:ext>
            </a:extLst>
          </p:cNvPr>
          <p:cNvSpPr txBox="1"/>
          <p:nvPr/>
        </p:nvSpPr>
        <p:spPr>
          <a:xfrm>
            <a:off x="5289445" y="3785390"/>
            <a:ext cx="3283031" cy="830997"/>
          </a:xfrm>
          <a:prstGeom prst="rect">
            <a:avLst/>
          </a:prstGeom>
          <a:noFill/>
        </p:spPr>
        <p:txBody>
          <a:bodyPr wrap="square" rtlCol="0">
            <a:spAutoFit/>
          </a:bodyPr>
          <a:lstStyle/>
          <a:p>
            <a:r>
              <a:rPr lang="en-US" sz="2400" dirty="0"/>
              <a:t>All features agree with previous findings.</a:t>
            </a:r>
          </a:p>
        </p:txBody>
      </p:sp>
    </p:spTree>
    <p:extLst>
      <p:ext uri="{BB962C8B-B14F-4D97-AF65-F5344CB8AC3E}">
        <p14:creationId xmlns:p14="http://schemas.microsoft.com/office/powerpoint/2010/main" val="3405209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Words>
  <Application>Microsoft Macintosh PowerPoint</Application>
  <PresentationFormat>On-screen Show (16:9)</PresentationFormat>
  <Paragraphs>160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Calibri</vt:lpstr>
      <vt:lpstr>Calibri Light</vt:lpstr>
      <vt:lpstr>Cambria Math</vt:lpstr>
      <vt:lpstr>Open Sans</vt:lpstr>
      <vt:lpstr>Office Theme</vt:lpstr>
      <vt:lpstr>PowerPoint Presentation</vt:lpstr>
      <vt:lpstr>Outline</vt:lpstr>
      <vt:lpstr>Motivation</vt:lpstr>
      <vt:lpstr>Build the dataset </vt:lpstr>
      <vt:lpstr>Overview of all conjunctions</vt:lpstr>
      <vt:lpstr>Fitting Technique</vt:lpstr>
      <vt:lpstr>Discussions: MLT dependence of fitting parameters</vt:lpstr>
      <vt:lpstr>Discussions: MLT dependence of fitting parameters</vt:lpstr>
      <vt:lpstr>Discussions: MLT dependence of fitting parameters</vt:lpstr>
      <vt:lpstr>Takeaways</vt:lpstr>
      <vt:lpstr>Outline</vt:lpstr>
      <vt:lpstr>FAC-driven Model List</vt:lpstr>
      <vt:lpstr>Ridley Legacy Model (RLM)</vt:lpstr>
      <vt:lpstr>ADELPHI</vt:lpstr>
      <vt:lpstr>PowerPoint Presentation</vt:lpstr>
      <vt:lpstr>PowerPoint Presentation</vt:lpstr>
      <vt:lpstr>PowerPoint Presentation</vt:lpstr>
      <vt:lpstr>PowerPoint Presentation</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2017-01-09T15:47:55Z</dcterms:created>
  <dcterms:modified xsi:type="dcterms:W3CDTF">2022-06-07T19:10:05Z</dcterms:modified>
</cp:coreProperties>
</file>