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8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6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50"/>
    <p:restoredTop sz="94676"/>
  </p:normalViewPr>
  <p:slideViewPr>
    <p:cSldViewPr snapToGrid="0" snapToObjects="1" showGuides="1">
      <p:cViewPr varScale="1">
        <p:scale>
          <a:sx n="85" d="100"/>
          <a:sy n="85" d="100"/>
        </p:scale>
        <p:origin x="192" y="10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5DE6C-E5E1-9640-A760-B3E0A975B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2300" y="426243"/>
            <a:ext cx="2685036" cy="14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A693C-6FB9-C949-889C-D9658BF699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270" y="4596607"/>
            <a:ext cx="546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CE873-1515-DF49-A6C1-6C14E5933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2300" y="426243"/>
            <a:ext cx="2685036" cy="14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9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394CD-5981-204A-9F4B-725765A66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270" y="4596607"/>
            <a:ext cx="546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D8A3B-9194-2244-80BE-080E174AA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270" y="4596607"/>
            <a:ext cx="546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C94E3-08DD-5041-A26A-B79720B5B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270" y="4596607"/>
            <a:ext cx="546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6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F5083-2C01-2E47-BCF5-045C1FC00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270" y="4596607"/>
            <a:ext cx="5461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E45ED6-0E64-7641-A420-05B332577F8F}" type="datetimeFigureOut"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FACD-6BF0-3842-9452-E0BC6021C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4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145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8FACD-6BF0-3842-9452-E0BC6021C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08A8-16C0-4648-9F61-4D0399DE9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2691842"/>
          </a:xfrm>
        </p:spPr>
        <p:txBody>
          <a:bodyPr/>
          <a:lstStyle/>
          <a:p>
            <a:r>
              <a:rPr lang="en-US"/>
              <a:t>Geomagnetic storm statistics: SWMF Geospace simulation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5B02F-B4F6-E94A-A4FF-C9A822445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94158"/>
            <a:ext cx="6858000" cy="1241822"/>
          </a:xfrm>
        </p:spPr>
        <p:txBody>
          <a:bodyPr/>
          <a:lstStyle/>
          <a:p>
            <a:r>
              <a:rPr lang="en-US"/>
              <a:t>Tuija Pulkkinen, University of Michigan, Ann Arbor</a:t>
            </a:r>
          </a:p>
          <a:p>
            <a:r>
              <a:rPr lang="en-US"/>
              <a:t>Thanks to: Qusai Al Shidi, Austin Brenner</a:t>
            </a:r>
          </a:p>
        </p:txBody>
      </p:sp>
    </p:spTree>
    <p:extLst>
      <p:ext uri="{BB962C8B-B14F-4D97-AF65-F5344CB8AC3E}">
        <p14:creationId xmlns:p14="http://schemas.microsoft.com/office/powerpoint/2010/main" val="138625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1F4F-3F33-7AE3-0DD3-754F2B37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04352"/>
          </a:xfrm>
        </p:spPr>
        <p:txBody>
          <a:bodyPr/>
          <a:lstStyle/>
          <a:p>
            <a:r>
              <a:rPr lang="en-US"/>
              <a:t>Magnetotail current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8C50C-FAB6-B17A-14F2-A993FD5F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Identification of current sheet center as</a:t>
            </a:r>
            <a:br>
              <a:rPr lang="en-US"/>
            </a:br>
            <a:r>
              <a:rPr lang="en-US"/>
              <a:t>min(B</a:t>
            </a:r>
            <a:r>
              <a:rPr lang="en-US" baseline="-25000"/>
              <a:t>X</a:t>
            </a:r>
            <a:r>
              <a:rPr lang="en-US"/>
              <a:t>) between the maxima of |B</a:t>
            </a:r>
            <a:r>
              <a:rPr lang="en-US" baseline="-25000"/>
              <a:t>X</a:t>
            </a:r>
            <a:r>
              <a:rPr lang="en-US"/>
              <a:t>|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D4445-9F87-4FB9-2595-859D22EA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89" y="701840"/>
            <a:ext cx="4044950" cy="40449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03BEDBB-AFA4-B7D2-B27C-F2A418EC44E0}"/>
              </a:ext>
            </a:extLst>
          </p:cNvPr>
          <p:cNvGrpSpPr/>
          <p:nvPr/>
        </p:nvGrpSpPr>
        <p:grpSpPr>
          <a:xfrm>
            <a:off x="628650" y="2128058"/>
            <a:ext cx="3888138" cy="2274553"/>
            <a:chOff x="628650" y="2128058"/>
            <a:chExt cx="3888138" cy="2274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E7980-B287-5F04-C5E3-CB5EB6842890}"/>
                    </a:ext>
                  </a:extLst>
                </p:cNvPr>
                <p:cNvSpPr txBox="1"/>
                <p:nvPr/>
              </p:nvSpPr>
              <p:spPr>
                <a:xfrm>
                  <a:off x="2495799" y="2128058"/>
                  <a:ext cx="968470" cy="5448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𝑑𝑍</m:t>
                            </m:r>
                          </m:e>
                        </m:nary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E7980-B287-5F04-C5E3-CB5EB68428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799" y="2128058"/>
                  <a:ext cx="968470" cy="544893"/>
                </a:xfrm>
                <a:prstGeom prst="rect">
                  <a:avLst/>
                </a:prstGeom>
                <a:blipFill>
                  <a:blip r:embed="rId3"/>
                  <a:stretch>
                    <a:fillRect l="-37662" t="-159091" r="-19481" b="-220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9BF097-1435-7603-E06A-D0F1A203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8841" y="2724315"/>
              <a:ext cx="2297947" cy="11872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8CB978-2E1B-A04C-FA59-B7AEA0E98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989" y="3794373"/>
              <a:ext cx="1425273" cy="6082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29EC9E-1AD7-2518-76FC-678823C257A4}"/>
                </a:ext>
              </a:extLst>
            </p:cNvPr>
            <p:cNvSpPr txBox="1"/>
            <p:nvPr/>
          </p:nvSpPr>
          <p:spPr>
            <a:xfrm>
              <a:off x="628650" y="3913826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Closed flux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92AFEB-24B1-0543-8F09-37B4AACB8ED5}"/>
                </a:ext>
              </a:extLst>
            </p:cNvPr>
            <p:cNvSpPr txBox="1"/>
            <p:nvPr/>
          </p:nvSpPr>
          <p:spPr>
            <a:xfrm>
              <a:off x="628650" y="3309781"/>
              <a:ext cx="1237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Tail current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B5E915-8C97-9EFF-30A1-43569B70D04A}"/>
                </a:ext>
              </a:extLst>
            </p:cNvPr>
            <p:cNvSpPr txBox="1"/>
            <p:nvPr/>
          </p:nvSpPr>
          <p:spPr>
            <a:xfrm>
              <a:off x="628650" y="2841550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Ring current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9149A2-F4CA-8307-15F3-862D94DBD779}"/>
                </a:ext>
              </a:extLst>
            </p:cNvPr>
            <p:cNvSpPr txBox="1"/>
            <p:nvPr/>
          </p:nvSpPr>
          <p:spPr>
            <a:xfrm>
              <a:off x="628650" y="2154834"/>
              <a:ext cx="1760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Current intensity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97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168A-8D1E-B45A-A59E-3D322A2F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does Dst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4C86-0126-C797-F753-0A64577F5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600450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Ring current: -8 &lt; X &lt; -3 Re</a:t>
            </a:r>
          </a:p>
          <a:p>
            <a:pPr marL="0" indent="0">
              <a:buNone/>
            </a:pPr>
            <a:r>
              <a:rPr lang="en-US"/>
              <a:t>Tail current: -20 &lt; X &lt; -8 Re</a:t>
            </a:r>
          </a:p>
          <a:p>
            <a:pPr marL="0" indent="0">
              <a:buNone/>
            </a:pPr>
            <a:r>
              <a:rPr lang="en-US"/>
              <a:t>Dst from SWMF/Geospace</a:t>
            </a:r>
          </a:p>
          <a:p>
            <a:r>
              <a:rPr lang="en-US"/>
              <a:t>Main phase: substantial contribution from tail current</a:t>
            </a:r>
          </a:p>
          <a:p>
            <a:r>
              <a:rPr lang="en-US"/>
              <a:t>Recovery phase: close agreement between ring current and Dst variations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5C92C-290F-C26B-869B-056F82223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02235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9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F6B2-11C9-8642-8065-4B961CBA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Magnetotail current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C0A1-F243-64DB-43BE-28213264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4425950" cy="31456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Main phase vs recovery phase</a:t>
            </a:r>
          </a:p>
          <a:p>
            <a:r>
              <a:rPr lang="en-US"/>
              <a:t>For same value of ring/tail current, Dst larger and CPCP smaller during main phase than during recovery phase</a:t>
            </a:r>
          </a:p>
          <a:p>
            <a:pPr marL="0" indent="0">
              <a:buNone/>
            </a:pPr>
            <a:r>
              <a:rPr lang="en-US" b="1"/>
              <a:t>Dst</a:t>
            </a:r>
          </a:p>
          <a:p>
            <a:r>
              <a:rPr lang="en-US"/>
              <a:t>Main phase dayside compression gives positive contribution to Dst</a:t>
            </a:r>
          </a:p>
          <a:p>
            <a:pPr marL="0" indent="0">
              <a:buNone/>
            </a:pPr>
            <a:r>
              <a:rPr lang="en-US" b="1"/>
              <a:t>CPCP</a:t>
            </a:r>
          </a:p>
          <a:p>
            <a:r>
              <a:rPr lang="en-US"/>
              <a:t>Main phase dayside reconnection increases CPCP before ring current  intensifies 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D6F5-6A27-7ECC-5450-8CEA4FF1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33"/>
          <a:stretch/>
        </p:blipFill>
        <p:spPr>
          <a:xfrm>
            <a:off x="4940192" y="1268016"/>
            <a:ext cx="4029436" cy="299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7261-0BC8-DA61-A3CC-D81C4793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CCMC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3C859-6963-B9EE-A2A4-CAA901432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302250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Re-running of storms with standardized input</a:t>
            </a:r>
          </a:p>
          <a:p>
            <a:r>
              <a:rPr lang="en-US"/>
              <a:t>CMEE ionosphere</a:t>
            </a:r>
          </a:p>
          <a:p>
            <a:r>
              <a:rPr lang="en-US"/>
              <a:t>Highest spatial resolution 1/8 Re</a:t>
            </a:r>
          </a:p>
          <a:p>
            <a:pPr marL="0" indent="0">
              <a:buNone/>
            </a:pPr>
            <a:r>
              <a:rPr lang="en-US"/>
              <a:t>High time resolution output</a:t>
            </a:r>
          </a:p>
          <a:p>
            <a:r>
              <a:rPr lang="en-US"/>
              <a:t>Ionospheric and 3D tail data stored at 1-min intervals</a:t>
            </a:r>
          </a:p>
          <a:p>
            <a:r>
              <a:rPr lang="en-US"/>
              <a:t>Quicklook plots can be generated using 2D output </a:t>
            </a:r>
          </a:p>
          <a:p>
            <a:r>
              <a:rPr lang="en-US"/>
              <a:t>Solar wind driving &amp; geomagnetic indices</a:t>
            </a:r>
          </a:p>
        </p:txBody>
      </p:sp>
      <p:pic>
        <p:nvPicPr>
          <p:cNvPr id="4" name="image1.jpg" descr="A close-up of a drop of water on a leaf&#10;&#10;Description automatically generated with medium confidence">
            <a:extLst>
              <a:ext uri="{FF2B5EF4-FFF2-40B4-BE49-F238E27FC236}">
                <a16:creationId xmlns:a16="http://schemas.microsoft.com/office/drawing/2014/main" id="{EBF66804-3A85-521B-98CB-08798C4C689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992495" y="1369219"/>
            <a:ext cx="2935605" cy="242808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6141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417025-D9BF-E33C-C043-B19FC8F8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52972"/>
            <a:ext cx="6858000" cy="179070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7939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0275-C8D8-72CD-DB09-36763035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9896B-51A5-9203-0D3E-B0E39899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205" y="1881584"/>
            <a:ext cx="5219700" cy="2120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7DDB-1C93-6E40-E1F0-2E8DF9FBE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1017"/>
            <a:ext cx="7886700" cy="337383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Creating storm simulation statistics for CCMC</a:t>
            </a:r>
          </a:p>
          <a:p>
            <a:r>
              <a:rPr lang="en-US"/>
              <a:t>Standardized Space Weather Modeling Framework (SWMF) setup</a:t>
            </a:r>
          </a:p>
          <a:p>
            <a:pPr marL="0" indent="0">
              <a:buNone/>
            </a:pPr>
            <a:r>
              <a:rPr lang="en-US" b="1"/>
              <a:t>Current status:</a:t>
            </a:r>
          </a:p>
          <a:p>
            <a:r>
              <a:rPr lang="en-US"/>
              <a:t>Ionospheric output,</a:t>
            </a:r>
            <a:br>
              <a:rPr lang="en-US"/>
            </a:br>
            <a:r>
              <a:rPr lang="en-US"/>
              <a:t>2D cuts noon-midnight &amp; </a:t>
            </a:r>
            <a:br>
              <a:rPr lang="en-US"/>
            </a:br>
            <a:r>
              <a:rPr lang="en-US"/>
              <a:t>equatorial plane</a:t>
            </a:r>
          </a:p>
          <a:p>
            <a:pPr marL="0" indent="0">
              <a:buNone/>
            </a:pPr>
            <a:r>
              <a:rPr lang="en-US" b="1"/>
              <a:t>Current results:</a:t>
            </a:r>
          </a:p>
          <a:p>
            <a:r>
              <a:rPr lang="en-US"/>
              <a:t>Geomagnetic index comparison</a:t>
            </a:r>
          </a:p>
          <a:p>
            <a:r>
              <a:rPr lang="en-US"/>
              <a:t>Magnetotail current sheet analysis from 2D data</a:t>
            </a:r>
          </a:p>
          <a:p>
            <a:r>
              <a:rPr lang="en-US"/>
              <a:t>Magnetopause analysis from 2D noon-midnight data 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562F-7B36-ACED-E2C5-C2832CA1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Superposed epoch</a:t>
            </a:r>
            <a:br>
              <a:rPr lang="en-US"/>
            </a:br>
            <a:r>
              <a:rPr lang="en-US"/>
              <a:t>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ED22-EF83-8A10-8611-A17A12057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071904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Simulations of 131 storms, </a:t>
            </a:r>
          </a:p>
          <a:p>
            <a:r>
              <a:rPr lang="en-US"/>
              <a:t>30 major storms (Dst &lt; -100 nT)</a:t>
            </a:r>
          </a:p>
          <a:p>
            <a:r>
              <a:rPr lang="en-US"/>
              <a:t>101 minor storms (-100 &lt; Dst &lt; -50 nT)</a:t>
            </a:r>
          </a:p>
          <a:p>
            <a:pPr marL="0" indent="0">
              <a:buNone/>
            </a:pPr>
            <a:endParaRPr lang="en-US" sz="800"/>
          </a:p>
          <a:p>
            <a:pPr marL="0" indent="0">
              <a:buNone/>
            </a:pPr>
            <a:r>
              <a:rPr lang="en-US"/>
              <a:t>Geomagnetic index comparison</a:t>
            </a:r>
          </a:p>
          <a:p>
            <a:r>
              <a:rPr lang="en-US"/>
              <a:t>Dst statistics similar to data</a:t>
            </a:r>
          </a:p>
          <a:p>
            <a:r>
              <a:rPr lang="en-US"/>
              <a:t>AL consistently lower than observed</a:t>
            </a:r>
          </a:p>
          <a:p>
            <a:r>
              <a:rPr lang="en-US"/>
              <a:t>CPCP slightly larger than empirical model (Ridly &amp; Kihn, 2004)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1E159-3C5A-0FDA-ED6A-A6FD5BBA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04786"/>
            <a:ext cx="4582931" cy="4010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168ABB-5351-482A-09A8-FF85B3996779}"/>
              </a:ext>
            </a:extLst>
          </p:cNvPr>
          <p:cNvSpPr txBox="1"/>
          <p:nvPr/>
        </p:nvSpPr>
        <p:spPr>
          <a:xfrm>
            <a:off x="7210269" y="4717685"/>
            <a:ext cx="17947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i="1"/>
              <a:t>Pulkkinen et al., 2022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6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F87A-5A76-82F4-1B50-BB2E8A70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Skill scores:</a:t>
            </a:r>
            <a:br>
              <a:rPr lang="en-US"/>
            </a:br>
            <a:r>
              <a:rPr lang="en-US"/>
              <a:t>Geomagnetic indices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B7BD-B9E9-4174-D7C7-8377DB9FB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943350" cy="31456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Comparison with Liemohn et al. (2018)</a:t>
            </a:r>
            <a:r>
              <a:rPr lang="en-US"/>
              <a:t>:</a:t>
            </a:r>
          </a:p>
          <a:p>
            <a:r>
              <a:rPr lang="en-US"/>
              <a:t>Dst skill scores slightly higher for full storm set and for major storms (data dominated by storm conditions)</a:t>
            </a:r>
          </a:p>
          <a:p>
            <a:pPr marL="0" indent="0">
              <a:buNone/>
            </a:pPr>
            <a:endParaRPr lang="en-US" sz="800"/>
          </a:p>
          <a:p>
            <a:pPr marL="0" indent="0">
              <a:buNone/>
            </a:pPr>
            <a:r>
              <a:rPr lang="en-US" b="1"/>
              <a:t>Errors:</a:t>
            </a:r>
          </a:p>
          <a:p>
            <a:r>
              <a:rPr lang="en-US"/>
              <a:t>Larger for higher disturbances</a:t>
            </a:r>
            <a:br>
              <a:rPr lang="en-US"/>
            </a:br>
            <a:r>
              <a:rPr lang="en-US"/>
              <a:t>for all indices</a:t>
            </a:r>
          </a:p>
          <a:p>
            <a:r>
              <a:rPr lang="en-US"/>
              <a:t>AL error scales ~linearly with AL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6ED54-ACCF-BF59-8D9D-B53B82B6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42" y="410221"/>
            <a:ext cx="4323058" cy="43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53E2-E674-FF34-4287-EA2B047F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performance:</a:t>
            </a:r>
            <a:br>
              <a:rPr lang="en-US"/>
            </a:br>
            <a:r>
              <a:rPr lang="en-US"/>
              <a:t>Individual magnetic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B5C8-C41E-C568-EF36-AA17644C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209377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Mean error for horizontal component of the magnetic field for SuperMag magnetic stations</a:t>
            </a:r>
          </a:p>
          <a:p>
            <a:r>
              <a:rPr lang="en-US"/>
              <a:t>Model - Observation</a:t>
            </a:r>
          </a:p>
          <a:p>
            <a:r>
              <a:rPr lang="en-US"/>
              <a:t>Polar cap disturbances overestimated</a:t>
            </a:r>
          </a:p>
          <a:p>
            <a:r>
              <a:rPr lang="en-US"/>
              <a:t>Auroral and subauroral disturbances underestimated</a:t>
            </a:r>
          </a:p>
          <a:p>
            <a:r>
              <a:rPr lang="en-US"/>
              <a:t>Regional differences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18D31-6DC3-C218-A7B3-2CAEC0CC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902" y="1369219"/>
            <a:ext cx="4058586" cy="30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1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53E2-E674-FF34-4287-EA2B047F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performance:</a:t>
            </a:r>
            <a:br>
              <a:rPr lang="en-US"/>
            </a:br>
            <a:r>
              <a:rPr lang="en-US"/>
              <a:t>Individual magnetic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B5C8-C41E-C568-EF36-AA17644C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241186" cy="3145631"/>
          </a:xfrm>
        </p:spPr>
        <p:txBody>
          <a:bodyPr/>
          <a:lstStyle/>
          <a:p>
            <a:r>
              <a:rPr lang="en-US"/>
              <a:t>Individual station errors vs latitude with quartiles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17406-8ED0-C518-D5BF-84C3100C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9" b="49537"/>
          <a:stretch/>
        </p:blipFill>
        <p:spPr>
          <a:xfrm>
            <a:off x="1000177" y="2038662"/>
            <a:ext cx="6871527" cy="2028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C8735-01A6-BE8C-943D-D8421DD03090}"/>
              </a:ext>
            </a:extLst>
          </p:cNvPr>
          <p:cNvSpPr txBox="1"/>
          <p:nvPr/>
        </p:nvSpPr>
        <p:spPr>
          <a:xfrm>
            <a:off x="1904672" y="1738580"/>
            <a:ext cx="18108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Horizontal component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586DE-697B-BDD1-FBB3-19FC2130DE11}"/>
              </a:ext>
            </a:extLst>
          </p:cNvPr>
          <p:cNvSpPr txBox="1"/>
          <p:nvPr/>
        </p:nvSpPr>
        <p:spPr>
          <a:xfrm>
            <a:off x="5294026" y="1762929"/>
            <a:ext cx="1484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North component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DB940-ECC3-DD3D-98EC-697827AAB3FB}"/>
              </a:ext>
            </a:extLst>
          </p:cNvPr>
          <p:cNvSpPr txBox="1"/>
          <p:nvPr/>
        </p:nvSpPr>
        <p:spPr>
          <a:xfrm>
            <a:off x="2428406" y="4018281"/>
            <a:ext cx="763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Latitude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F8E7A-53C7-4EDD-2B19-D6B07025076C}"/>
              </a:ext>
            </a:extLst>
          </p:cNvPr>
          <p:cNvSpPr txBox="1"/>
          <p:nvPr/>
        </p:nvSpPr>
        <p:spPr>
          <a:xfrm>
            <a:off x="5877295" y="4018281"/>
            <a:ext cx="763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Latitude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15424-8CCE-5525-3236-D9126A0165F8}"/>
              </a:ext>
            </a:extLst>
          </p:cNvPr>
          <p:cNvSpPr txBox="1"/>
          <p:nvPr/>
        </p:nvSpPr>
        <p:spPr>
          <a:xfrm rot="16200000">
            <a:off x="7142" y="2800825"/>
            <a:ext cx="1614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Mean, quartiles [nT]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91B7F-5DDE-867B-9106-F8773AC26294}"/>
              </a:ext>
            </a:extLst>
          </p:cNvPr>
          <p:cNvSpPr txBox="1"/>
          <p:nvPr/>
        </p:nvSpPr>
        <p:spPr>
          <a:xfrm>
            <a:off x="2323248" y="3252648"/>
            <a:ext cx="7441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Auroral </a:t>
            </a:r>
          </a:p>
          <a:p>
            <a:pPr algn="ctr"/>
            <a:r>
              <a:rPr lang="en-US"/>
              <a:t>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EE921-7E19-1236-DB77-AAF42F1FE7DE}"/>
              </a:ext>
            </a:extLst>
          </p:cNvPr>
          <p:cNvSpPr txBox="1"/>
          <p:nvPr/>
        </p:nvSpPr>
        <p:spPr>
          <a:xfrm>
            <a:off x="5704487" y="3259206"/>
            <a:ext cx="7441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Auroral </a:t>
            </a:r>
          </a:p>
          <a:p>
            <a:pPr algn="ctr"/>
            <a:r>
              <a:rPr lang="en-US"/>
              <a:t>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4B421-A553-FE0C-BEB8-82F0FB124DC9}"/>
              </a:ext>
            </a:extLst>
          </p:cNvPr>
          <p:cNvSpPr txBox="1"/>
          <p:nvPr/>
        </p:nvSpPr>
        <p:spPr>
          <a:xfrm>
            <a:off x="6853249" y="3270609"/>
            <a:ext cx="5466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Polar</a:t>
            </a:r>
          </a:p>
          <a:p>
            <a:pPr algn="ctr"/>
            <a:r>
              <a:rPr lang="en-US"/>
              <a:t>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7A684-3F80-179F-2926-AC2EC9E58265}"/>
              </a:ext>
            </a:extLst>
          </p:cNvPr>
          <p:cNvSpPr txBox="1"/>
          <p:nvPr/>
        </p:nvSpPr>
        <p:spPr>
          <a:xfrm>
            <a:off x="3527219" y="3259205"/>
            <a:ext cx="5466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Polar</a:t>
            </a:r>
          </a:p>
          <a:p>
            <a:pPr algn="ctr"/>
            <a:r>
              <a:rPr lang="en-US"/>
              <a:t>cap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A815D-AA0C-4408-7F05-DD457C298A2E}"/>
              </a:ext>
            </a:extLst>
          </p:cNvPr>
          <p:cNvSpPr txBox="1"/>
          <p:nvPr/>
        </p:nvSpPr>
        <p:spPr>
          <a:xfrm>
            <a:off x="7126593" y="4687724"/>
            <a:ext cx="16328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i="1"/>
              <a:t>Al Shidi et al., 2022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668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A165-851F-8296-0712-97EFB038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wind coupling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51244-423D-FE10-76FC-D1E4C0797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4121581" cy="31456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Newell coupling function: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Observations and simulation have similar statistics for all indices</a:t>
            </a:r>
          </a:p>
          <a:p>
            <a:r>
              <a:rPr lang="en-US"/>
              <a:t>having a deterministic model does not much improve the correlations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D08D1-2376-F8FA-BF58-61402D7AD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08"/>
          <a:stretch/>
        </p:blipFill>
        <p:spPr>
          <a:xfrm>
            <a:off x="5484743" y="273844"/>
            <a:ext cx="3371570" cy="4326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8C7858-56BC-6A6D-3709-5E420A162760}"/>
                  </a:ext>
                </a:extLst>
              </p:cNvPr>
              <p:cNvSpPr txBox="1"/>
              <p:nvPr/>
            </p:nvSpPr>
            <p:spPr>
              <a:xfrm>
                <a:off x="1031285" y="1905130"/>
                <a:ext cx="3316310" cy="5318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num>
                            <m:den>
                              <m:r>
                                <a:rPr lang="en-US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en-US" sz="1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r>
                        <a:rPr lang="en-US" sz="1800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8C7858-56BC-6A6D-3709-5E420A16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85" y="1905130"/>
                <a:ext cx="3316310" cy="531812"/>
              </a:xfrm>
              <a:prstGeom prst="rect">
                <a:avLst/>
              </a:prstGeom>
              <a:blipFill>
                <a:blip r:embed="rId3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33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B91B-A114-0CB3-5E55-08DCFFA8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50" y="127569"/>
            <a:ext cx="7886700" cy="994172"/>
          </a:xfrm>
        </p:spPr>
        <p:txBody>
          <a:bodyPr/>
          <a:lstStyle/>
          <a:p>
            <a:r>
              <a:rPr lang="en-US"/>
              <a:t>Magnetopause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B525F-0CD1-DC20-7105-392DCEF4D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09" y="1137413"/>
            <a:ext cx="4346306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Geospace simulation</a:t>
            </a:r>
          </a:p>
          <a:p>
            <a:r>
              <a:rPr lang="en-US"/>
              <a:t>Dayside: last closed fieldline</a:t>
            </a:r>
          </a:p>
          <a:p>
            <a:r>
              <a:rPr lang="en-US"/>
              <a:t>Nightside: </a:t>
            </a:r>
            <a:r>
              <a:rPr lang="en-US">
                <a:latin typeface="Symbol" pitchFamily="2" charset="2"/>
              </a:rPr>
              <a:t>b</a:t>
            </a:r>
            <a:r>
              <a:rPr lang="en-US"/>
              <a:t>* = 0.7 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Shue et al. (1998)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6700B5-5136-57C8-D79C-4A498482D2E6}"/>
                  </a:ext>
                </a:extLst>
              </p:cNvPr>
              <p:cNvSpPr txBox="1"/>
              <p:nvPr/>
            </p:nvSpPr>
            <p:spPr>
              <a:xfrm>
                <a:off x="502750" y="2309667"/>
                <a:ext cx="2024088" cy="657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𝑇𝐻</m:t>
                              </m:r>
                            </m:sub>
                          </m:s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𝐷𝑌𝑁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/2</m:t>
                          </m:r>
                          <m:sSub>
                            <m:sSubPr>
                              <m:ctrlPr>
                                <a:rPr lang="en-US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6700B5-5136-57C8-D79C-4A498482D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50" y="2309667"/>
                <a:ext cx="2024088" cy="657937"/>
              </a:xfrm>
              <a:prstGeom prst="rect">
                <a:avLst/>
              </a:prstGeom>
              <a:blipFill>
                <a:blip r:embed="rId2"/>
                <a:stretch>
                  <a:fillRect t="-188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B1EBA36-5B20-971D-8E7A-6DA9DC1392A9}"/>
              </a:ext>
            </a:extLst>
          </p:cNvPr>
          <p:cNvGrpSpPr/>
          <p:nvPr/>
        </p:nvGrpSpPr>
        <p:grpSpPr>
          <a:xfrm>
            <a:off x="4454347" y="973820"/>
            <a:ext cx="4488622" cy="3456227"/>
            <a:chOff x="3485827" y="410705"/>
            <a:chExt cx="5642675" cy="41767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7EFEE3-F83D-BAA2-E2F8-21956C9E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5827" y="410705"/>
              <a:ext cx="5569058" cy="41767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63A3F7-A750-7D58-9E5A-9D95B8C879A3}"/>
                </a:ext>
              </a:extLst>
            </p:cNvPr>
            <p:cNvSpPr txBox="1"/>
            <p:nvPr/>
          </p:nvSpPr>
          <p:spPr>
            <a:xfrm>
              <a:off x="4852112" y="685690"/>
              <a:ext cx="726481" cy="30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Density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95AD81-4FE9-E2A3-874E-39D899820C0F}"/>
                </a:ext>
              </a:extLst>
            </p:cNvPr>
            <p:cNvSpPr txBox="1"/>
            <p:nvPr/>
          </p:nvSpPr>
          <p:spPr>
            <a:xfrm>
              <a:off x="7429998" y="708938"/>
              <a:ext cx="757708" cy="30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Velocity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66AD47-8695-EF90-BD2A-62C6FFDA2C7E}"/>
                </a:ext>
              </a:extLst>
            </p:cNvPr>
            <p:cNvSpPr txBox="1"/>
            <p:nvPr/>
          </p:nvSpPr>
          <p:spPr>
            <a:xfrm>
              <a:off x="7588423" y="2557934"/>
              <a:ext cx="597023" cy="30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Beta*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2E8FD5-9543-1EA3-2A85-29D978CC152C}"/>
                </a:ext>
              </a:extLst>
            </p:cNvPr>
            <p:cNvSpPr txBox="1"/>
            <p:nvPr/>
          </p:nvSpPr>
          <p:spPr>
            <a:xfrm>
              <a:off x="4841134" y="2540754"/>
              <a:ext cx="726160" cy="300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Current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9FBBD5-2AF5-FC33-5C52-52D552377C9A}"/>
                </a:ext>
              </a:extLst>
            </p:cNvPr>
            <p:cNvSpPr txBox="1"/>
            <p:nvPr/>
          </p:nvSpPr>
          <p:spPr>
            <a:xfrm>
              <a:off x="8600591" y="2209044"/>
              <a:ext cx="35779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Vx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2C39A1-277C-D442-ACC7-284668286A93}"/>
                </a:ext>
              </a:extLst>
            </p:cNvPr>
            <p:cNvSpPr txBox="1"/>
            <p:nvPr/>
          </p:nvSpPr>
          <p:spPr>
            <a:xfrm>
              <a:off x="8538148" y="4072186"/>
              <a:ext cx="59035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Beta*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6794A9B-0A80-591B-7C40-4209214C9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12" b="37604"/>
          <a:stretch/>
        </p:blipFill>
        <p:spPr>
          <a:xfrm>
            <a:off x="668029" y="3748773"/>
            <a:ext cx="1657359" cy="550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36ABA2-ABA2-E47A-16D9-C4E874ED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04" r="757" b="6422"/>
          <a:stretch/>
        </p:blipFill>
        <p:spPr>
          <a:xfrm>
            <a:off x="585009" y="3420472"/>
            <a:ext cx="3688891" cy="2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0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972D-7BFE-3E79-B8C0-597DFE4D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Magnetopause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4907-6B74-8DAD-A43C-581F4816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3089378" cy="314563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Shue model (1998)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8E38A-4183-A7FA-6B17-F06EE758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27" y="2952750"/>
            <a:ext cx="54864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66ED4-A8D3-6566-45FE-7EBA6D53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535" y="1187649"/>
            <a:ext cx="5486400" cy="1714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201FA19-FABA-4845-A51B-F94DBE224AC5}"/>
              </a:ext>
            </a:extLst>
          </p:cNvPr>
          <p:cNvGrpSpPr/>
          <p:nvPr/>
        </p:nvGrpSpPr>
        <p:grpSpPr>
          <a:xfrm>
            <a:off x="628649" y="2268112"/>
            <a:ext cx="2197157" cy="1983221"/>
            <a:chOff x="275791" y="2369712"/>
            <a:chExt cx="2197157" cy="1983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985CF4-4635-DB08-A85C-116D60D44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" t="52518" r="60543"/>
            <a:stretch/>
          </p:blipFill>
          <p:spPr>
            <a:xfrm>
              <a:off x="275791" y="2369712"/>
              <a:ext cx="2197157" cy="198322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44252B-BDDE-55EB-6BAD-5EBBC8449AD0}"/>
                </a:ext>
              </a:extLst>
            </p:cNvPr>
            <p:cNvCxnSpPr/>
            <p:nvPr/>
          </p:nvCxnSpPr>
          <p:spPr>
            <a:xfrm>
              <a:off x="1223493" y="2369712"/>
              <a:ext cx="0" cy="15969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409B34-EE8E-EF2F-5E3D-D9ED42E511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102" y="3168202"/>
              <a:ext cx="165084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E6FC62-EB92-4952-ECDD-ED519FF0DB7A}"/>
                </a:ext>
              </a:extLst>
            </p:cNvPr>
            <p:cNvSpPr/>
            <p:nvPr/>
          </p:nvSpPr>
          <p:spPr>
            <a:xfrm>
              <a:off x="1155426" y="2498499"/>
              <a:ext cx="145338" cy="115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33AE6D-75CB-8C18-0F8A-FA4DAC088642}"/>
                </a:ext>
              </a:extLst>
            </p:cNvPr>
            <p:cNvSpPr/>
            <p:nvPr/>
          </p:nvSpPr>
          <p:spPr>
            <a:xfrm>
              <a:off x="1848739" y="3090928"/>
              <a:ext cx="145338" cy="115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E5A7364-0F39-859E-33F3-DEA85C24EA10}"/>
                </a:ext>
              </a:extLst>
            </p:cNvPr>
            <p:cNvSpPr/>
            <p:nvPr/>
          </p:nvSpPr>
          <p:spPr>
            <a:xfrm>
              <a:off x="1151135" y="3694090"/>
              <a:ext cx="145338" cy="115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1347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89368AA-83D3-3F41-A6B0-3C2673ED99A2}" vid="{6FA4922E-1ED3-8B4F-B241-DB07B69492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4974</TotalTime>
  <Words>523</Words>
  <Application>Microsoft Macintosh PowerPoint</Application>
  <PresentationFormat>On-screen Show (16:9)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Symbol</vt:lpstr>
      <vt:lpstr>Office Theme</vt:lpstr>
      <vt:lpstr>Geomagnetic storm statistics: SWMF Geospace simulation perspective</vt:lpstr>
      <vt:lpstr>Outline</vt:lpstr>
      <vt:lpstr>Superposed epoch analysis </vt:lpstr>
      <vt:lpstr>Skill scores: Geomagnetic indices</vt:lpstr>
      <vt:lpstr>Model performance: Individual magnetic stations</vt:lpstr>
      <vt:lpstr>Model performance: Individual magnetic stations</vt:lpstr>
      <vt:lpstr>Solar wind coupling </vt:lpstr>
      <vt:lpstr>Magnetopause detection</vt:lpstr>
      <vt:lpstr>Magnetopause position</vt:lpstr>
      <vt:lpstr>Magnetotail current sheet</vt:lpstr>
      <vt:lpstr>Where does Dst come from?</vt:lpstr>
      <vt:lpstr>Magnetotail current </vt:lpstr>
      <vt:lpstr>CCMC 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of storm simulations</dc:title>
  <dc:creator>Pulkkinen, Tuija</dc:creator>
  <cp:lastModifiedBy>Pulkkinen, Tuija</cp:lastModifiedBy>
  <cp:revision>16</cp:revision>
  <dcterms:created xsi:type="dcterms:W3CDTF">2022-05-27T18:05:20Z</dcterms:created>
  <dcterms:modified xsi:type="dcterms:W3CDTF">2022-06-07T20:38:26Z</dcterms:modified>
</cp:coreProperties>
</file>