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55" r:id="rId1"/>
  </p:sldMasterIdLst>
  <p:notesMasterIdLst>
    <p:notesMasterId r:id="rId16"/>
  </p:notesMasterIdLst>
  <p:handoutMasterIdLst>
    <p:handoutMasterId r:id="rId17"/>
  </p:handoutMasterIdLst>
  <p:sldIdLst>
    <p:sldId id="684" r:id="rId2"/>
    <p:sldId id="661" r:id="rId3"/>
    <p:sldId id="649" r:id="rId4"/>
    <p:sldId id="612" r:id="rId5"/>
    <p:sldId id="613" r:id="rId6"/>
    <p:sldId id="653" r:id="rId7"/>
    <p:sldId id="682" r:id="rId8"/>
    <p:sldId id="683" r:id="rId9"/>
    <p:sldId id="693" r:id="rId10"/>
    <p:sldId id="257" r:id="rId11"/>
    <p:sldId id="694" r:id="rId12"/>
    <p:sldId id="695" r:id="rId13"/>
    <p:sldId id="696" r:id="rId14"/>
    <p:sldId id="697" r:id="rId15"/>
  </p:sldIdLst>
  <p:sldSz cx="9144000" cy="6858000" type="screen4x3"/>
  <p:notesSz cx="7099300" cy="10234613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0C9"/>
    <a:srgbClr val="0000FF"/>
    <a:srgbClr val="7799D7"/>
    <a:srgbClr val="EBFAFF"/>
    <a:srgbClr val="E5F8FF"/>
    <a:srgbClr val="002EBD"/>
    <a:srgbClr val="FF7C80"/>
    <a:srgbClr val="002EBE"/>
    <a:srgbClr val="0029AC"/>
    <a:srgbClr val="E2A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4493" autoAdjust="0"/>
    <p:restoredTop sz="88790" autoAdjust="0"/>
  </p:normalViewPr>
  <p:slideViewPr>
    <p:cSldViewPr>
      <p:cViewPr varScale="1">
        <p:scale>
          <a:sx n="76" d="100"/>
          <a:sy n="76" d="100"/>
        </p:scale>
        <p:origin x="2246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95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15" d="100"/>
          <a:sy n="115" d="100"/>
        </p:scale>
        <p:origin x="-308" y="-52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440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088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440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440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088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fld id="{DAD530FB-C001-45F7-BF5C-A3461048630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69496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088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14413" y="204788"/>
            <a:ext cx="5116512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334321" y="4042741"/>
            <a:ext cx="6499988" cy="5756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088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fld id="{5260C7BA-EB59-48F1-87A9-8912FDA82F4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28737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Arial" pitchFamily="-111" charset="0"/>
        <a:cs typeface="Arial" pitchFamily="-111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Arial" pitchFamily="-111" charset="0"/>
        <a:cs typeface="Arial" pitchFamily="-111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Arial" pitchFamily="-111" charset="0"/>
        <a:cs typeface="Arial" pitchFamily="-111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Arial" pitchFamily="-111" charset="0"/>
        <a:cs typeface="Arial" pitchFamily="-111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Arial" pitchFamily="-111" charset="0"/>
        <a:cs typeface="Arial" pitchFamily="-111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pPr>
              <a:defRPr/>
            </a:pPr>
            <a:r>
              <a:rPr lang="fr-FR"/>
              <a:t>Turku  2-05.05.2016</a:t>
            </a:r>
            <a:endParaRPr lang="es-E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pPr>
              <a:defRPr/>
            </a:pPr>
            <a:fld id="{368FCF37-92FB-426B-9385-2BA6907BD9CF}" type="slidenum">
              <a:rPr lang="es-ES" smtClean="0"/>
              <a:pPr>
                <a:defRPr/>
              </a:pPr>
              <a:t>‹#›</a:t>
            </a:fld>
            <a:endParaRPr lang="es-E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Turku  2-05.05.2016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8FCF37-92FB-426B-9385-2BA6907BD9CF}" type="slidenum">
              <a:rPr lang="es-ES" smtClean="0"/>
              <a:pPr>
                <a:defRPr/>
              </a:pPr>
              <a:t>‹#›</a:t>
            </a:fld>
            <a:endParaRPr lang="es-ES" dirty="0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Turku  2-05.05.2016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8FCF37-92FB-426B-9385-2BA6907BD9CF}" type="slidenum">
              <a:rPr lang="es-ES" smtClean="0"/>
              <a:pPr>
                <a:defRPr/>
              </a:pPr>
              <a:t>‹#›</a:t>
            </a:fld>
            <a:endParaRPr lang="es-ES" dirty="0"/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r>
              <a:rPr lang="fr-FR"/>
              <a:t>Turku  2-05.05.2016</a:t>
            </a:r>
            <a:endParaRPr lang="es-E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368FCF37-92FB-426B-9385-2BA6907BD9CF}" type="slidenum">
              <a:rPr lang="es-ES" smtClean="0"/>
              <a:pPr>
                <a:defRPr/>
              </a:pPr>
              <a:t>‹#›</a:t>
            </a:fld>
            <a:endParaRPr lang="es-E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endParaRPr lang="es-ES" dirty="0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pPr>
              <a:defRPr/>
            </a:pPr>
            <a:r>
              <a:rPr lang="fr-FR"/>
              <a:t>Turku  2-05.05.2016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pPr>
              <a:defRPr/>
            </a:pPr>
            <a:fld id="{368FCF37-92FB-426B-9385-2BA6907BD9CF}" type="slidenum">
              <a:rPr lang="es-ES" smtClean="0"/>
              <a:pPr>
                <a:defRPr/>
              </a:pPr>
              <a:t>‹#›</a:t>
            </a:fld>
            <a:endParaRPr lang="es-E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Turku  2-05.05.2016</a:t>
            </a:r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8FCF37-92FB-426B-9385-2BA6907BD9CF}" type="slidenum">
              <a:rPr lang="es-ES" smtClean="0"/>
              <a:pPr>
                <a:defRPr/>
              </a:pPr>
              <a:t>‹#›</a:t>
            </a:fld>
            <a:endParaRPr lang="es-E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Turku  2-05.05.2016</a:t>
            </a:r>
            <a:endParaRPr lang="es-E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8FCF37-92FB-426B-9385-2BA6907BD9CF}" type="slidenum">
              <a:rPr lang="es-ES" smtClean="0"/>
              <a:pPr>
                <a:defRPr/>
              </a:pPr>
              <a:t>‹#›</a:t>
            </a:fld>
            <a:endParaRPr lang="es-E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r>
              <a:rPr lang="fr-FR"/>
              <a:t>Turku  2-05.05.2016</a:t>
            </a:r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368FCF37-92FB-426B-9385-2BA6907BD9CF}" type="slidenum">
              <a:rPr lang="es-ES" smtClean="0"/>
              <a:pPr>
                <a:defRPr/>
              </a:pPr>
              <a:t>‹#›</a:t>
            </a:fld>
            <a:endParaRPr lang="es-E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es-ES" dirty="0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Turku  2-05.05.2016</a:t>
            </a:r>
            <a:endParaRPr lang="es-E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8FCF37-92FB-426B-9385-2BA6907BD9CF}" type="slidenum">
              <a:rPr lang="es-ES" smtClean="0"/>
              <a:pPr>
                <a:defRPr/>
              </a:pPr>
              <a:t>‹#›</a:t>
            </a:fld>
            <a:endParaRPr lang="es-ES" dirty="0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r>
              <a:rPr lang="fr-FR"/>
              <a:t>Turku  2-05.05.2016</a:t>
            </a:r>
            <a:endParaRPr lang="es-E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368FCF37-92FB-426B-9385-2BA6907BD9CF}" type="slidenum">
              <a:rPr lang="es-ES" smtClean="0"/>
              <a:pPr>
                <a:defRPr/>
              </a:pPr>
              <a:t>‹#›</a:t>
            </a:fld>
            <a:endParaRPr lang="es-ES" dirty="0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endParaRPr lang="es-E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r>
              <a:rPr lang="fr-FR"/>
              <a:t>Turku  2-05.05.2016</a:t>
            </a:r>
            <a:endParaRPr lang="es-E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368FCF37-92FB-426B-9385-2BA6907BD9CF}" type="slidenum">
              <a:rPr lang="es-ES" smtClean="0"/>
              <a:pPr>
                <a:defRPr/>
              </a:pPr>
              <a:t>‹#›</a:t>
            </a:fld>
            <a:endParaRPr lang="es-E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es-ES" dirty="0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fr-FR"/>
              <a:t>Turku  2-05.05.2016</a:t>
            </a:r>
            <a:endParaRPr lang="es-E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68FCF37-92FB-426B-9385-2BA6907BD9CF}" type="slidenum">
              <a:rPr lang="es-ES" smtClean="0"/>
              <a:pPr>
                <a:defRPr/>
              </a:pPr>
              <a:t>‹#›</a:t>
            </a:fld>
            <a:endParaRPr lang="es-E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7"/>
          <p:cNvSpPr/>
          <p:nvPr/>
        </p:nvSpPr>
        <p:spPr>
          <a:xfrm>
            <a:off x="1763688" y="2636912"/>
            <a:ext cx="738031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baseline="30000" dirty="0">
                <a:solidFill>
                  <a:srgbClr val="0030C9"/>
                </a:solidFill>
              </a:rPr>
              <a:t>1 </a:t>
            </a:r>
            <a:r>
              <a:rPr lang="en-US" altLang="en-US" sz="2200" b="1" i="1" dirty="0">
                <a:solidFill>
                  <a:srgbClr val="0030C9"/>
                </a:solidFill>
              </a:rPr>
              <a:t>National Observatory of Athens, IAASARS, Greece</a:t>
            </a:r>
          </a:p>
          <a:p>
            <a:r>
              <a:rPr lang="en-US" altLang="en-US" sz="2200" b="1" i="1" baseline="30000" dirty="0">
                <a:solidFill>
                  <a:srgbClr val="0030C9"/>
                </a:solidFill>
              </a:rPr>
              <a:t>2 </a:t>
            </a:r>
            <a:r>
              <a:rPr lang="en-US" altLang="en-US" sz="2200" b="1" i="1" dirty="0">
                <a:solidFill>
                  <a:srgbClr val="0030C9"/>
                </a:solidFill>
              </a:rPr>
              <a:t>Christian-</a:t>
            </a:r>
            <a:r>
              <a:rPr lang="en-US" altLang="en-US" sz="2200" b="1" i="1" dirty="0" err="1">
                <a:solidFill>
                  <a:srgbClr val="0030C9"/>
                </a:solidFill>
              </a:rPr>
              <a:t>Albrechts</a:t>
            </a:r>
            <a:r>
              <a:rPr lang="en-US" altLang="en-US" sz="2200" b="1" i="1" dirty="0">
                <a:solidFill>
                  <a:srgbClr val="0030C9"/>
                </a:solidFill>
              </a:rPr>
              <a:t>-</a:t>
            </a:r>
            <a:r>
              <a:rPr lang="en-US" altLang="en-US" sz="2200" b="1" i="1" dirty="0" err="1">
                <a:solidFill>
                  <a:srgbClr val="0030C9"/>
                </a:solidFill>
              </a:rPr>
              <a:t>Universitaet</a:t>
            </a:r>
            <a:r>
              <a:rPr lang="en-US" altLang="en-US" sz="2200" b="1" i="1" dirty="0">
                <a:solidFill>
                  <a:srgbClr val="0030C9"/>
                </a:solidFill>
              </a:rPr>
              <a:t> </a:t>
            </a:r>
            <a:r>
              <a:rPr lang="en-US" altLang="en-US" sz="2200" b="1" i="1" dirty="0" err="1">
                <a:solidFill>
                  <a:srgbClr val="0030C9"/>
                </a:solidFill>
              </a:rPr>
              <a:t>zu</a:t>
            </a:r>
            <a:r>
              <a:rPr lang="en-US" altLang="en-US" sz="2200" b="1" i="1" dirty="0">
                <a:solidFill>
                  <a:srgbClr val="0030C9"/>
                </a:solidFill>
              </a:rPr>
              <a:t> Kiel, Germany</a:t>
            </a:r>
            <a:endParaRPr lang="en-US" altLang="en-US" sz="2200" b="1" i="1" baseline="30000" dirty="0">
              <a:solidFill>
                <a:srgbClr val="0030C9"/>
              </a:solidFill>
            </a:endParaRPr>
          </a:p>
          <a:p>
            <a:r>
              <a:rPr lang="en-US" altLang="en-US" sz="2200" b="1" i="1" baseline="30000" dirty="0">
                <a:solidFill>
                  <a:srgbClr val="0030C9"/>
                </a:solidFill>
              </a:rPr>
              <a:t>3 </a:t>
            </a:r>
            <a:r>
              <a:rPr lang="en-US" sz="2200" b="1" i="1" dirty="0" err="1">
                <a:solidFill>
                  <a:srgbClr val="0030C9"/>
                </a:solidFill>
                <a:cs typeface="Arial" panose="020B0604020202020204" pitchFamily="34" charset="0"/>
              </a:rPr>
              <a:t>Heliophysics</a:t>
            </a:r>
            <a:r>
              <a:rPr lang="en-US" sz="2200" b="1" i="1" dirty="0">
                <a:solidFill>
                  <a:srgbClr val="0030C9"/>
                </a:solidFill>
                <a:cs typeface="Arial" panose="020B0604020202020204" pitchFamily="34" charset="0"/>
              </a:rPr>
              <a:t>, NASA Headquarters, Washington, DC, USA</a:t>
            </a:r>
            <a:endParaRPr lang="en-US" altLang="en-US" sz="2200" b="1" i="1" baseline="30000" dirty="0">
              <a:solidFill>
                <a:srgbClr val="0030C9"/>
              </a:solidFill>
            </a:endParaRPr>
          </a:p>
          <a:p>
            <a:r>
              <a:rPr lang="en-US" altLang="en-US" sz="2200" b="1" i="1" baseline="30000" dirty="0">
                <a:solidFill>
                  <a:srgbClr val="0030C9"/>
                </a:solidFill>
              </a:rPr>
              <a:t>4 </a:t>
            </a:r>
            <a:r>
              <a:rPr lang="en-US" sz="2200" b="1" i="1" dirty="0">
                <a:solidFill>
                  <a:srgbClr val="0030C9"/>
                </a:solidFill>
                <a:effectLst/>
              </a:rPr>
              <a:t>NASA Goddard Space Flight Center, 8800 Greenbelt Rd, Greenbelt, MD 20771, USA</a:t>
            </a:r>
            <a:endParaRPr lang="en-US" altLang="en-US" sz="2200" b="1" i="1" dirty="0">
              <a:solidFill>
                <a:srgbClr val="0030C9"/>
              </a:solidFill>
            </a:endParaRPr>
          </a:p>
        </p:txBody>
      </p:sp>
      <p:pic>
        <p:nvPicPr>
          <p:cNvPr id="11" name="24 - Εικόνα" descr="LOGO-IAASARS-final-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64288" y="4217640"/>
            <a:ext cx="1371600" cy="1371600"/>
          </a:xfrm>
          <a:prstGeom prst="rect">
            <a:avLst/>
          </a:prstGeom>
        </p:spPr>
      </p:pic>
      <p:pic>
        <p:nvPicPr>
          <p:cNvPr id="12" name="Picture 4" descr="C:\Documents and Settings\user\Desktop\noa_iaa_log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27273" y="4261842"/>
            <a:ext cx="1371600" cy="1183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6"/>
          <p:cNvSpPr/>
          <p:nvPr/>
        </p:nvSpPr>
        <p:spPr>
          <a:xfrm>
            <a:off x="1475656" y="1200234"/>
            <a:ext cx="784887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600" b="1" dirty="0">
                <a:solidFill>
                  <a:srgbClr val="0030C9"/>
                </a:solidFill>
              </a:rPr>
              <a:t>O. E. Malandraki</a:t>
            </a:r>
            <a:r>
              <a:rPr lang="en-US" altLang="en-US" sz="2600" b="1" baseline="30000" dirty="0">
                <a:solidFill>
                  <a:srgbClr val="0030C9"/>
                </a:solidFill>
              </a:rPr>
              <a:t>1</a:t>
            </a:r>
            <a:r>
              <a:rPr lang="en-US" altLang="en-US" sz="2600" b="1" dirty="0">
                <a:solidFill>
                  <a:srgbClr val="0030C9"/>
                </a:solidFill>
              </a:rPr>
              <a:t>, P. Kuehl</a:t>
            </a:r>
            <a:r>
              <a:rPr lang="en-US" altLang="en-US" sz="2600" b="1" baseline="30000" dirty="0">
                <a:solidFill>
                  <a:srgbClr val="0030C9"/>
                </a:solidFill>
              </a:rPr>
              <a:t>2</a:t>
            </a:r>
            <a:r>
              <a:rPr lang="en-US" altLang="en-US" sz="2600" b="1" dirty="0">
                <a:solidFill>
                  <a:srgbClr val="0030C9"/>
                </a:solidFill>
              </a:rPr>
              <a:t>, M. Karavolos</a:t>
            </a:r>
            <a:r>
              <a:rPr lang="en-US" altLang="en-US" sz="2600" b="1" baseline="30000" dirty="0">
                <a:solidFill>
                  <a:srgbClr val="0030C9"/>
                </a:solidFill>
              </a:rPr>
              <a:t>1</a:t>
            </a:r>
            <a:r>
              <a:rPr lang="en-US" altLang="en-US" sz="2600" b="1" dirty="0">
                <a:solidFill>
                  <a:srgbClr val="0030C9"/>
                </a:solidFill>
              </a:rPr>
              <a:t>, A. Posner</a:t>
            </a:r>
            <a:r>
              <a:rPr lang="en-US" altLang="en-US" sz="2600" b="1" baseline="30000" dirty="0">
                <a:solidFill>
                  <a:srgbClr val="0030C9"/>
                </a:solidFill>
              </a:rPr>
              <a:t>3</a:t>
            </a:r>
            <a:r>
              <a:rPr lang="en-US" altLang="en-US" sz="2600" b="1" dirty="0">
                <a:solidFill>
                  <a:srgbClr val="0030C9"/>
                </a:solidFill>
              </a:rPr>
              <a:t>, B. Heber</a:t>
            </a:r>
            <a:r>
              <a:rPr lang="en-US" altLang="en-US" sz="2600" b="1" baseline="30000" dirty="0">
                <a:solidFill>
                  <a:srgbClr val="0030C9"/>
                </a:solidFill>
              </a:rPr>
              <a:t>2</a:t>
            </a:r>
            <a:r>
              <a:rPr lang="en-US" altLang="en-US" sz="2600" b="1" dirty="0">
                <a:solidFill>
                  <a:srgbClr val="0030C9"/>
                </a:solidFill>
              </a:rPr>
              <a:t>, K. Whitman</a:t>
            </a:r>
            <a:r>
              <a:rPr lang="en-US" altLang="en-US" sz="2600" b="1" baseline="30000" dirty="0">
                <a:solidFill>
                  <a:srgbClr val="0030C9"/>
                </a:solidFill>
              </a:rPr>
              <a:t>4</a:t>
            </a:r>
            <a:r>
              <a:rPr lang="en-US" altLang="en-US" sz="2600" b="1" dirty="0">
                <a:solidFill>
                  <a:srgbClr val="0030C9"/>
                </a:solidFill>
              </a:rPr>
              <a:t>, L. Mays</a:t>
            </a:r>
            <a:r>
              <a:rPr lang="en-US" altLang="en-US" sz="2600" b="1" baseline="30000" dirty="0">
                <a:solidFill>
                  <a:srgbClr val="0030C9"/>
                </a:solidFill>
              </a:rPr>
              <a:t>4</a:t>
            </a:r>
            <a:r>
              <a:rPr lang="en-US" altLang="en-US" sz="2600" b="1" dirty="0">
                <a:solidFill>
                  <a:srgbClr val="0030C9"/>
                </a:solidFill>
              </a:rPr>
              <a:t>, M. Kuznetsova</a:t>
            </a:r>
            <a:r>
              <a:rPr lang="en-US" altLang="en-US" sz="2600" b="1" baseline="30000" dirty="0">
                <a:solidFill>
                  <a:srgbClr val="0030C9"/>
                </a:solidFill>
              </a:rPr>
              <a:t>4</a:t>
            </a:r>
            <a:r>
              <a:rPr lang="en-US" altLang="en-US" sz="2600" b="1" dirty="0">
                <a:solidFill>
                  <a:srgbClr val="0030C9"/>
                </a:solidFill>
              </a:rPr>
              <a:t>, A. Taktashvili</a:t>
            </a:r>
            <a:r>
              <a:rPr lang="en-US" altLang="en-US" sz="2600" b="1" baseline="30000" dirty="0">
                <a:solidFill>
                  <a:srgbClr val="0030C9"/>
                </a:solidFill>
              </a:rPr>
              <a:t>4</a:t>
            </a:r>
            <a:r>
              <a:rPr lang="en-US" altLang="en-US" sz="2600" b="1" dirty="0">
                <a:solidFill>
                  <a:srgbClr val="0030C9"/>
                </a:solidFill>
              </a:rPr>
              <a:t> </a:t>
            </a:r>
          </a:p>
        </p:txBody>
      </p:sp>
      <p:sp>
        <p:nvSpPr>
          <p:cNvPr id="24" name="Rectangle 13"/>
          <p:cNvSpPr>
            <a:spLocks noChangeArrowheads="1"/>
          </p:cNvSpPr>
          <p:nvPr/>
        </p:nvSpPr>
        <p:spPr bwMode="auto">
          <a:xfrm>
            <a:off x="971600" y="-4157"/>
            <a:ext cx="81724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GB" sz="29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Calibri" panose="020F0502020204030204" pitchFamily="34" charset="0"/>
              </a:rPr>
              <a:t>SEP forecasting with </a:t>
            </a:r>
          </a:p>
          <a:p>
            <a:pPr algn="ctr"/>
            <a:r>
              <a:rPr lang="en-GB" sz="29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Calibri" panose="020F0502020204030204" pitchFamily="34" charset="0"/>
              </a:rPr>
              <a:t>HESPERIA </a:t>
            </a:r>
            <a:r>
              <a:rPr lang="en-GB" sz="2900" b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Calibri" panose="020F0502020204030204" pitchFamily="34" charset="0"/>
              </a:rPr>
              <a:t>REleASE</a:t>
            </a:r>
            <a:endParaRPr lang="en-US" sz="2900" b="1" dirty="0">
              <a:solidFill>
                <a:schemeClr val="accent1">
                  <a:lumMod val="75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E7B976-BD43-9365-2FD8-0C33831470F1}"/>
              </a:ext>
            </a:extLst>
          </p:cNvPr>
          <p:cNvSpPr txBox="1"/>
          <p:nvPr/>
        </p:nvSpPr>
        <p:spPr>
          <a:xfrm>
            <a:off x="2051720" y="6444044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30C9"/>
                </a:solidFill>
              </a:rPr>
              <a:t>CCMC 2022 Workshop, College Park, Maryland,  June 6-10, 2022</a:t>
            </a:r>
          </a:p>
        </p:txBody>
      </p:sp>
      <p:pic>
        <p:nvPicPr>
          <p:cNvPr id="10" name="Picture 51" descr="http://ebn24.com/uploads/media/cau-logo-cmyk-3000x1000_01.jpg">
            <a:extLst>
              <a:ext uri="{FF2B5EF4-FFF2-40B4-BE49-F238E27FC236}">
                <a16:creationId xmlns:a16="http://schemas.microsoft.com/office/drawing/2014/main" id="{DF578224-1D48-9017-EB86-F0AD0AC35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r="50667" b="52000"/>
          <a:stretch>
            <a:fillRect/>
          </a:stretch>
        </p:blipFill>
        <p:spPr bwMode="auto">
          <a:xfrm>
            <a:off x="2823377" y="4725208"/>
            <a:ext cx="1838416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85E520-A3F6-1C55-85EF-F240B45D0A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160" y="5447496"/>
            <a:ext cx="2331183" cy="1005840"/>
          </a:xfrm>
          <a:prstGeom prst="rect">
            <a:avLst/>
          </a:prstGeom>
        </p:spPr>
      </p:pic>
      <p:pic>
        <p:nvPicPr>
          <p:cNvPr id="13" name="Picture 2" descr="C:\Users\Tzenios\Documents\Science\NOA\HELLASET 2017\ReleaseLogo.png">
            <a:extLst>
              <a:ext uri="{FF2B5EF4-FFF2-40B4-BE49-F238E27FC236}">
                <a16:creationId xmlns:a16="http://schemas.microsoft.com/office/drawing/2014/main" id="{CE657B1A-C761-7A59-C05C-A40E4BE46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373216"/>
            <a:ext cx="2586443" cy="100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752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Εικόνα 9">
            <a:extLst>
              <a:ext uri="{FF2B5EF4-FFF2-40B4-BE49-F238E27FC236}">
                <a16:creationId xmlns:a16="http://schemas.microsoft.com/office/drawing/2014/main" id="{FBD00F50-A2DE-9AD1-E4E3-2ACA5319A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5" y="44624"/>
            <a:ext cx="6381750" cy="6858000"/>
          </a:xfrm>
          <a:prstGeom prst="rect">
            <a:avLst/>
          </a:prstGeom>
        </p:spPr>
      </p:pic>
      <p:sp>
        <p:nvSpPr>
          <p:cNvPr id="11" name="Τίτλος 10">
            <a:extLst>
              <a:ext uri="{FF2B5EF4-FFF2-40B4-BE49-F238E27FC236}">
                <a16:creationId xmlns:a16="http://schemas.microsoft.com/office/drawing/2014/main" id="{89838180-90F4-68BF-A9D1-C5490A1D7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268" y="0"/>
            <a:ext cx="6243464" cy="350912"/>
          </a:xfrm>
        </p:spPr>
        <p:txBody>
          <a:bodyPr>
            <a:no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</a:rPr>
              <a:t>28 October 2021 (HALLOWEEN EVENT)</a:t>
            </a:r>
          </a:p>
        </p:txBody>
      </p:sp>
      <p:sp>
        <p:nvSpPr>
          <p:cNvPr id="4" name="3 - Θέση αριθμού διαφάνειας">
            <a:extLst>
              <a:ext uri="{FF2B5EF4-FFF2-40B4-BE49-F238E27FC236}">
                <a16:creationId xmlns:a16="http://schemas.microsoft.com/office/drawing/2014/main" id="{25D533B8-35B1-D29D-7337-6A6E99066512}"/>
              </a:ext>
            </a:extLst>
          </p:cNvPr>
          <p:cNvSpPr txBox="1">
            <a:spLocks/>
          </p:cNvSpPr>
          <p:nvPr/>
        </p:nvSpPr>
        <p:spPr>
          <a:xfrm>
            <a:off x="8244408" y="5805264"/>
            <a:ext cx="432048" cy="360040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368FCF37-92FB-426B-9385-2BA6907BD9CF}" type="slidenum">
              <a:rPr lang="es-ES" sz="1400" smtClean="0"/>
              <a:pPr>
                <a:defRPr/>
              </a:pPr>
              <a:t>10</a:t>
            </a:fld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893488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7D280FB-4BFB-BFD0-B126-E8E508AA6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5" y="2307"/>
            <a:ext cx="6381750" cy="6858000"/>
          </a:xfrm>
          <a:prstGeom prst="rect">
            <a:avLst/>
          </a:prstGeom>
        </p:spPr>
      </p:pic>
      <p:sp>
        <p:nvSpPr>
          <p:cNvPr id="11" name="Τίτλος 10">
            <a:extLst>
              <a:ext uri="{FF2B5EF4-FFF2-40B4-BE49-F238E27FC236}">
                <a16:creationId xmlns:a16="http://schemas.microsoft.com/office/drawing/2014/main" id="{89838180-90F4-68BF-A9D1-C5490A1D7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268" y="0"/>
            <a:ext cx="6243464" cy="350912"/>
          </a:xfrm>
        </p:spPr>
        <p:txBody>
          <a:bodyPr>
            <a:no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</a:rPr>
              <a:t>20 JANUARY 2022</a:t>
            </a:r>
          </a:p>
        </p:txBody>
      </p:sp>
      <p:sp>
        <p:nvSpPr>
          <p:cNvPr id="4" name="3 - Θέση αριθμού διαφάνειας">
            <a:extLst>
              <a:ext uri="{FF2B5EF4-FFF2-40B4-BE49-F238E27FC236}">
                <a16:creationId xmlns:a16="http://schemas.microsoft.com/office/drawing/2014/main" id="{43DDD2A2-5857-B1DE-1D20-38BDE62396CC}"/>
              </a:ext>
            </a:extLst>
          </p:cNvPr>
          <p:cNvSpPr txBox="1">
            <a:spLocks/>
          </p:cNvSpPr>
          <p:nvPr/>
        </p:nvSpPr>
        <p:spPr>
          <a:xfrm>
            <a:off x="8244408" y="5805264"/>
            <a:ext cx="3744416" cy="881248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368FCF37-92FB-426B-9385-2BA6907BD9CF}" type="slidenum">
              <a:rPr lang="es-ES" sz="1400" smtClean="0"/>
              <a:pPr>
                <a:defRPr/>
              </a:pPr>
              <a:t>11</a:t>
            </a:fld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3403687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6F9987C5-4450-8E1A-8253-357E484D3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5" y="0"/>
            <a:ext cx="6381750" cy="6858000"/>
          </a:xfrm>
          <a:prstGeom prst="rect">
            <a:avLst/>
          </a:prstGeom>
        </p:spPr>
      </p:pic>
      <p:sp>
        <p:nvSpPr>
          <p:cNvPr id="11" name="Τίτλος 10">
            <a:extLst>
              <a:ext uri="{FF2B5EF4-FFF2-40B4-BE49-F238E27FC236}">
                <a16:creationId xmlns:a16="http://schemas.microsoft.com/office/drawing/2014/main" id="{89838180-90F4-68BF-A9D1-C5490A1D7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268" y="0"/>
            <a:ext cx="6243464" cy="350912"/>
          </a:xfrm>
        </p:spPr>
        <p:txBody>
          <a:bodyPr>
            <a:no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</a:rPr>
              <a:t>28 MARCH 2022</a:t>
            </a:r>
          </a:p>
        </p:txBody>
      </p:sp>
      <p:sp>
        <p:nvSpPr>
          <p:cNvPr id="5" name="3 - Θέση αριθμού διαφάνειας">
            <a:extLst>
              <a:ext uri="{FF2B5EF4-FFF2-40B4-BE49-F238E27FC236}">
                <a16:creationId xmlns:a16="http://schemas.microsoft.com/office/drawing/2014/main" id="{8A21C38D-7B62-E9BA-F5EA-7FECF8045DEC}"/>
              </a:ext>
            </a:extLst>
          </p:cNvPr>
          <p:cNvSpPr txBox="1">
            <a:spLocks/>
          </p:cNvSpPr>
          <p:nvPr/>
        </p:nvSpPr>
        <p:spPr>
          <a:xfrm>
            <a:off x="8244408" y="5805264"/>
            <a:ext cx="609600" cy="521208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368FCF37-92FB-426B-9385-2BA6907BD9CF}" type="slidenum">
              <a:rPr lang="es-ES" sz="1400" smtClean="0"/>
              <a:pPr>
                <a:defRPr/>
              </a:pPr>
              <a:t>12</a:t>
            </a:fld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340848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5BE67DE7-FDE3-4C83-40DD-90EB35A81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5" y="0"/>
            <a:ext cx="6381750" cy="6858000"/>
          </a:xfrm>
          <a:prstGeom prst="rect">
            <a:avLst/>
          </a:prstGeom>
        </p:spPr>
      </p:pic>
      <p:sp>
        <p:nvSpPr>
          <p:cNvPr id="11" name="Τίτλος 10">
            <a:extLst>
              <a:ext uri="{FF2B5EF4-FFF2-40B4-BE49-F238E27FC236}">
                <a16:creationId xmlns:a16="http://schemas.microsoft.com/office/drawing/2014/main" id="{89838180-90F4-68BF-A9D1-C5490A1D7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268" y="0"/>
            <a:ext cx="6243464" cy="350912"/>
          </a:xfrm>
        </p:spPr>
        <p:txBody>
          <a:bodyPr>
            <a:no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</a:rPr>
              <a:t>02 APRIL 2022</a:t>
            </a:r>
          </a:p>
        </p:txBody>
      </p:sp>
      <p:sp>
        <p:nvSpPr>
          <p:cNvPr id="4" name="3 - Θέση αριθμού διαφάνειας">
            <a:extLst>
              <a:ext uri="{FF2B5EF4-FFF2-40B4-BE49-F238E27FC236}">
                <a16:creationId xmlns:a16="http://schemas.microsoft.com/office/drawing/2014/main" id="{2BC45BF5-EF89-1464-3B2E-DAC025FF24DC}"/>
              </a:ext>
            </a:extLst>
          </p:cNvPr>
          <p:cNvSpPr txBox="1">
            <a:spLocks/>
          </p:cNvSpPr>
          <p:nvPr/>
        </p:nvSpPr>
        <p:spPr>
          <a:xfrm>
            <a:off x="8244408" y="5805264"/>
            <a:ext cx="609600" cy="521208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368FCF37-92FB-426B-9385-2BA6907BD9CF}" type="slidenum">
              <a:rPr lang="es-ES" sz="1400" smtClean="0"/>
              <a:pPr>
                <a:defRPr/>
              </a:pPr>
              <a:t>13</a:t>
            </a:fld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2679499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BF48E5-B2D5-CB32-6EFE-D38A44049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696837"/>
            <a:ext cx="6242845" cy="49991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CB9786-D6AD-06BE-41C2-330B474D0F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8FCF37-92FB-426B-9385-2BA6907BD9CF}" type="slidenum">
              <a:rPr lang="es-ES" smtClean="0"/>
              <a:pPr>
                <a:defRPr/>
              </a:pPr>
              <a:t>14</a:t>
            </a:fld>
            <a:endParaRPr lang="es-ES" dirty="0"/>
          </a:p>
        </p:txBody>
      </p:sp>
      <p:pic>
        <p:nvPicPr>
          <p:cNvPr id="5" name="Picture 4" descr="Chart, line chart, scatter chart&#10;&#10;Description automatically generated">
            <a:extLst>
              <a:ext uri="{FF2B5EF4-FFF2-40B4-BE49-F238E27FC236}">
                <a16:creationId xmlns:a16="http://schemas.microsoft.com/office/drawing/2014/main" id="{41B3D1A1-17E5-C4CE-F4D6-4EE6D73D1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552" y="1722842"/>
            <a:ext cx="9144000" cy="458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46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13"/>
          <p:cNvSpPr>
            <a:spLocks noChangeArrowheads="1"/>
          </p:cNvSpPr>
          <p:nvPr/>
        </p:nvSpPr>
        <p:spPr bwMode="auto">
          <a:xfrm>
            <a:off x="1475594" y="109359"/>
            <a:ext cx="5976664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b="1" u="sng" dirty="0">
                <a:solidFill>
                  <a:srgbClr val="FF0000"/>
                </a:solidFill>
                <a:latin typeface="+mj-lt"/>
                <a:cs typeface="Aharoni" pitchFamily="2" charset="-79"/>
              </a:rPr>
              <a:t>PROTEC-1-2014 ‘Space Weather’ ‘HESPERIA’: </a:t>
            </a:r>
            <a:r>
              <a:rPr lang="en-US" sz="2200" b="1" dirty="0">
                <a:solidFill>
                  <a:srgbClr val="FF0000"/>
                </a:solidFill>
                <a:latin typeface="+mj-lt"/>
                <a:cs typeface="Aharoni" pitchFamily="2" charset="-79"/>
              </a:rPr>
              <a:t>High Energy Solar Particle Events Forecasting and Analysis  </a:t>
            </a:r>
          </a:p>
        </p:txBody>
      </p:sp>
      <p:sp useBgFill="1">
        <p:nvSpPr>
          <p:cNvPr id="19" name="Rectangle 18"/>
          <p:cNvSpPr/>
          <p:nvPr/>
        </p:nvSpPr>
        <p:spPr>
          <a:xfrm>
            <a:off x="179388" y="1976060"/>
            <a:ext cx="856907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en-GB" sz="1900" dirty="0">
                <a:latin typeface="+mn-lt"/>
              </a:rPr>
              <a:t> </a:t>
            </a:r>
            <a:r>
              <a:rPr lang="en-US" sz="1900" b="1" dirty="0">
                <a:solidFill>
                  <a:srgbClr val="0000FF"/>
                </a:solidFill>
                <a:latin typeface="+mn-lt"/>
              </a:rPr>
              <a:t>Solar energetic particles (SEPs</a:t>
            </a:r>
            <a:r>
              <a:rPr lang="en-US" sz="1900" dirty="0">
                <a:latin typeface="+mn-lt"/>
              </a:rPr>
              <a:t>) are of prime astrophysical interest, but are      also a space weather hazard motivating the development of predictive capabilities.</a:t>
            </a:r>
            <a:r>
              <a:rPr lang="en-US" sz="1900" b="1" dirty="0">
                <a:latin typeface="+mn-lt"/>
              </a:rPr>
              <a:t> </a:t>
            </a:r>
          </a:p>
          <a:p>
            <a:pPr algn="just"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en-GB" sz="1900" dirty="0">
                <a:latin typeface="+mn-lt"/>
              </a:rPr>
              <a:t> The project was funded through the </a:t>
            </a:r>
            <a:r>
              <a:rPr lang="en-GB" sz="1900" b="1" dirty="0">
                <a:solidFill>
                  <a:srgbClr val="0000FF"/>
                </a:solidFill>
                <a:latin typeface="+mn-lt"/>
              </a:rPr>
              <a:t>European Union’s HORIZON 2020 </a:t>
            </a:r>
            <a:r>
              <a:rPr lang="en-GB" sz="1900" dirty="0">
                <a:latin typeface="+mn-lt"/>
              </a:rPr>
              <a:t>research and Innovation Programme </a:t>
            </a:r>
            <a:r>
              <a:rPr lang="en-GB" sz="1900" dirty="0">
                <a:latin typeface="+mj-lt"/>
              </a:rPr>
              <a:t>(Contract No 637324)</a:t>
            </a:r>
            <a:r>
              <a:rPr lang="en-GB" sz="1900" dirty="0">
                <a:latin typeface="+mn-lt"/>
              </a:rPr>
              <a:t> </a:t>
            </a:r>
            <a:r>
              <a:rPr lang="en-GB" sz="1900" dirty="0">
                <a:solidFill>
                  <a:srgbClr val="0000FF"/>
                </a:solidFill>
                <a:latin typeface="+mn-lt"/>
              </a:rPr>
              <a:t>and coordinated by the National Observatory of Athens in Greece </a:t>
            </a:r>
            <a:r>
              <a:rPr lang="en-GB" sz="1900" b="1" dirty="0">
                <a:solidFill>
                  <a:srgbClr val="0000FF"/>
                </a:solidFill>
                <a:latin typeface="+mn-lt"/>
              </a:rPr>
              <a:t>(Project Coordinator: </a:t>
            </a:r>
            <a:r>
              <a:rPr lang="en-GB" sz="1900" b="1" dirty="0" err="1">
                <a:solidFill>
                  <a:srgbClr val="0000FF"/>
                </a:solidFill>
                <a:latin typeface="+mn-lt"/>
              </a:rPr>
              <a:t>Dr.</a:t>
            </a:r>
            <a:r>
              <a:rPr lang="en-GB" sz="1900" b="1" dirty="0">
                <a:solidFill>
                  <a:srgbClr val="0000FF"/>
                </a:solidFill>
                <a:latin typeface="+mn-lt"/>
              </a:rPr>
              <a:t> Olga Malandraki</a:t>
            </a:r>
            <a:r>
              <a:rPr lang="en-GB" sz="1900" dirty="0">
                <a:latin typeface="+mn-lt"/>
              </a:rPr>
              <a:t>). </a:t>
            </a:r>
          </a:p>
          <a:p>
            <a:pPr algn="just"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en-GB" sz="1900" dirty="0">
                <a:latin typeface="+mn-lt"/>
              </a:rPr>
              <a:t> Main result: </a:t>
            </a:r>
            <a:r>
              <a:rPr lang="en-GB" sz="1900" b="1" dirty="0">
                <a:solidFill>
                  <a:srgbClr val="0000FF"/>
                </a:solidFill>
                <a:latin typeface="+mn-lt"/>
              </a:rPr>
              <a:t>HESPERIA REleASE </a:t>
            </a:r>
            <a:r>
              <a:rPr lang="en-GB" sz="1900" dirty="0">
                <a:latin typeface="+mn-lt"/>
              </a:rPr>
              <a:t>and </a:t>
            </a:r>
            <a:r>
              <a:rPr lang="en-GB" sz="1900" b="1" dirty="0">
                <a:solidFill>
                  <a:srgbClr val="0000FF"/>
                </a:solidFill>
                <a:latin typeface="+mn-lt"/>
              </a:rPr>
              <a:t>HESPERIA UMASEP-500 </a:t>
            </a:r>
            <a:r>
              <a:rPr lang="en-GB" sz="1900" dirty="0">
                <a:latin typeface="+mn-lt"/>
              </a:rPr>
              <a:t>SEP Forecasting tools provided through National Observatory of Athens (NOA) infrastructure.</a:t>
            </a:r>
          </a:p>
        </p:txBody>
      </p:sp>
      <p:pic>
        <p:nvPicPr>
          <p:cNvPr id="5129" name="25 - Εικόνα" descr="horizon2020_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976" y="109359"/>
            <a:ext cx="1554480" cy="871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28 - Εικόνα" descr="EU EMBLE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052736"/>
            <a:ext cx="1280160" cy="869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7" name="Picture 15" descr="Logo-Circle-Hesperia-BI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64" y="-27384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C:\Users\Tzenios\Documents\Science\NOA\HELLASET 2017\CAU_LOGO_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732546"/>
            <a:ext cx="1371600" cy="47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24 - Εικόνα" descr="LOGO-IAASARS-final-E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18145" y="5282070"/>
            <a:ext cx="1371600" cy="1371600"/>
          </a:xfrm>
          <a:prstGeom prst="rect">
            <a:avLst/>
          </a:prstGeom>
        </p:spPr>
      </p:pic>
      <p:pic>
        <p:nvPicPr>
          <p:cNvPr id="18" name="Picture 4" descr="C:\Documents and Settings\user\Desktop\noa_iaa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60" y="5427810"/>
            <a:ext cx="1251914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27F3F6-F890-425D-A7D5-57F4E92EC06D}"/>
              </a:ext>
            </a:extLst>
          </p:cNvPr>
          <p:cNvSpPr txBox="1"/>
          <p:nvPr/>
        </p:nvSpPr>
        <p:spPr>
          <a:xfrm>
            <a:off x="8310778" y="5805264"/>
            <a:ext cx="269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3436063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2 Marcador de contenido"/>
          <p:cNvSpPr txBox="1">
            <a:spLocks/>
          </p:cNvSpPr>
          <p:nvPr/>
        </p:nvSpPr>
        <p:spPr>
          <a:xfrm>
            <a:off x="272728" y="4077073"/>
            <a:ext cx="8424936" cy="2736303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Aft>
                <a:spcPts val="0"/>
              </a:spcAft>
            </a:pPr>
            <a:r>
              <a:rPr lang="en-US" sz="2200" dirty="0"/>
              <a:t>This tool has been implemented and evaluated a real-time SEP predictor by using the </a:t>
            </a:r>
            <a:r>
              <a:rPr lang="en-US" sz="2200" dirty="0" err="1"/>
              <a:t>REleASE</a:t>
            </a:r>
            <a:r>
              <a:rPr lang="en-US" sz="2200" dirty="0"/>
              <a:t> scheme (Posner, 2007)</a:t>
            </a:r>
          </a:p>
          <a:p>
            <a:pPr algn="just" fontAlgn="auto">
              <a:spcAft>
                <a:spcPts val="0"/>
              </a:spcAft>
            </a:pPr>
            <a:r>
              <a:rPr lang="en-US" sz="2200" dirty="0"/>
              <a:t>The implemented model infers the maximum proton intensity and onset at 30-50 MeV based on near relativistic and relativistic electron intensity time profiles measured by SOHO/EPHIN and </a:t>
            </a:r>
            <a:r>
              <a:rPr lang="en-US" sz="2200" b="1" dirty="0">
                <a:solidFill>
                  <a:srgbClr val="FF0000"/>
                </a:solidFill>
              </a:rPr>
              <a:t>ACE/EPAM</a:t>
            </a:r>
          </a:p>
          <a:p>
            <a:pPr algn="just" fontAlgn="auto">
              <a:spcAft>
                <a:spcPts val="0"/>
              </a:spcAft>
            </a:pPr>
            <a:r>
              <a:rPr lang="en-US" sz="2200" dirty="0"/>
              <a:t>The tool provides advanced forecasting methods </a:t>
            </a:r>
          </a:p>
          <a:p>
            <a:pPr algn="just" fontAlgn="auto">
              <a:spcAft>
                <a:spcPts val="0"/>
              </a:spcAft>
            </a:pPr>
            <a:r>
              <a:rPr lang="en-US" sz="2200" dirty="0"/>
              <a:t>Validation: POD, FAR, and average warning time.</a:t>
            </a:r>
          </a:p>
          <a:p>
            <a:pPr fontAlgn="auto">
              <a:spcAft>
                <a:spcPts val="0"/>
              </a:spcAft>
            </a:pPr>
            <a:endParaRPr lang="en-US" dirty="0"/>
          </a:p>
          <a:p>
            <a:pPr fontAlgn="auto">
              <a:spcAft>
                <a:spcPts val="0"/>
              </a:spcAft>
            </a:pPr>
            <a:endParaRPr lang="en-US" dirty="0"/>
          </a:p>
        </p:txBody>
      </p:sp>
      <p:sp>
        <p:nvSpPr>
          <p:cNvPr id="6" name="22 - Ορθογώνιο"/>
          <p:cNvSpPr>
            <a:spLocks noChangeArrowheads="1"/>
          </p:cNvSpPr>
          <p:nvPr/>
        </p:nvSpPr>
        <p:spPr bwMode="auto">
          <a:xfrm>
            <a:off x="0" y="-5318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0030C9"/>
                </a:solidFill>
                <a:latin typeface="+mj-lt"/>
                <a:cs typeface="Arial" pitchFamily="34" charset="0"/>
              </a:rPr>
              <a:t>HESPERIA </a:t>
            </a:r>
            <a:r>
              <a:rPr lang="en-US" sz="3000" b="1" dirty="0" err="1">
                <a:solidFill>
                  <a:srgbClr val="0030C9"/>
                </a:solidFill>
                <a:latin typeface="+mj-lt"/>
                <a:cs typeface="Arial" pitchFamily="34" charset="0"/>
              </a:rPr>
              <a:t>REleASE</a:t>
            </a:r>
            <a:r>
              <a:rPr lang="en-US" sz="3000" b="1" dirty="0">
                <a:solidFill>
                  <a:srgbClr val="0030C9"/>
                </a:solidFill>
                <a:latin typeface="+mj-lt"/>
                <a:cs typeface="Arial" pitchFamily="34" charset="0"/>
              </a:rPr>
              <a:t> </a:t>
            </a:r>
          </a:p>
        </p:txBody>
      </p:sp>
      <p:sp>
        <p:nvSpPr>
          <p:cNvPr id="7" name="22 - Ορθογώνιο"/>
          <p:cNvSpPr>
            <a:spLocks noChangeArrowheads="1"/>
          </p:cNvSpPr>
          <p:nvPr/>
        </p:nvSpPr>
        <p:spPr bwMode="auto">
          <a:xfrm>
            <a:off x="107504" y="908720"/>
            <a:ext cx="864096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SzPct val="120000"/>
            </a:pPr>
            <a:r>
              <a:rPr lang="en-US" sz="2200" b="1" dirty="0">
                <a:solidFill>
                  <a:srgbClr val="FF0000"/>
                </a:solidFill>
                <a:latin typeface="+mj-lt"/>
                <a:cs typeface="Arial" pitchFamily="34" charset="0"/>
              </a:rPr>
              <a:t>Predicting 30-50 MeV SEP events by using the Relativistic Electron Alert System for Exploration (</a:t>
            </a:r>
            <a:r>
              <a:rPr lang="en-US" sz="2200" b="1" dirty="0" err="1">
                <a:solidFill>
                  <a:srgbClr val="FF0000"/>
                </a:solidFill>
                <a:latin typeface="+mj-lt"/>
                <a:cs typeface="Arial" pitchFamily="34" charset="0"/>
              </a:rPr>
              <a:t>REleASE</a:t>
            </a:r>
            <a:r>
              <a:rPr lang="en-US" sz="2200" b="1" dirty="0">
                <a:solidFill>
                  <a:srgbClr val="FF0000"/>
                </a:solidFill>
                <a:latin typeface="+mj-lt"/>
                <a:cs typeface="Arial" pitchFamily="34" charset="0"/>
              </a:rPr>
              <a:t>) scheme</a:t>
            </a:r>
          </a:p>
        </p:txBody>
      </p:sp>
      <p:pic>
        <p:nvPicPr>
          <p:cNvPr id="8" name="13 - Εικόνα" descr="release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01614"/>
            <a:ext cx="3203575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14 - Εικόνα" descr="release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44923"/>
            <a:ext cx="391636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 descr="Logo-Circle-Hesperia-BIG.png">
            <a:extLst>
              <a:ext uri="{FF2B5EF4-FFF2-40B4-BE49-F238E27FC236}">
                <a16:creationId xmlns:a16="http://schemas.microsoft.com/office/drawing/2014/main" id="{29D07678-760E-6841-A4A9-177F6E0D5F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64" y="-27384"/>
            <a:ext cx="1134468" cy="1134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4921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251520" y="1556792"/>
            <a:ext cx="8477548" cy="5472608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just">
              <a:lnSpc>
                <a:spcPts val="2200"/>
              </a:lnSpc>
            </a:pPr>
            <a:r>
              <a:rPr lang="en-US" sz="2200" dirty="0"/>
              <a:t>Near relativistic electrons travel faster than ions and are present in SEP events. The faster electrons arrive at L1 30-90 min before the slower protons.</a:t>
            </a:r>
          </a:p>
          <a:p>
            <a:pPr algn="just">
              <a:lnSpc>
                <a:spcPts val="2200"/>
              </a:lnSpc>
            </a:pPr>
            <a:endParaRPr lang="en-US" sz="2200" dirty="0"/>
          </a:p>
          <a:p>
            <a:pPr algn="just">
              <a:lnSpc>
                <a:spcPts val="2200"/>
              </a:lnSpc>
            </a:pPr>
            <a:endParaRPr lang="en-US" sz="2200" dirty="0"/>
          </a:p>
          <a:p>
            <a:pPr algn="just">
              <a:lnSpc>
                <a:spcPts val="2200"/>
              </a:lnSpc>
            </a:pPr>
            <a:endParaRPr lang="en-US" sz="2200" dirty="0"/>
          </a:p>
          <a:p>
            <a:pPr>
              <a:lnSpc>
                <a:spcPts val="2400"/>
              </a:lnSpc>
              <a:spcBef>
                <a:spcPts val="1628"/>
              </a:spcBef>
            </a:pPr>
            <a:r>
              <a:rPr lang="en-US" sz="2200" dirty="0"/>
              <a:t>The </a:t>
            </a:r>
            <a:r>
              <a:rPr lang="en-US" sz="2200" dirty="0" err="1"/>
              <a:t>REleASE</a:t>
            </a:r>
            <a:r>
              <a:rPr lang="en-US" sz="2200" dirty="0"/>
              <a:t> scheme uses this effect to </a:t>
            </a:r>
            <a:r>
              <a:rPr lang="en-US" sz="2200" u="sng" dirty="0"/>
              <a:t>predict the proton flux </a:t>
            </a:r>
            <a:r>
              <a:rPr lang="en-US" sz="2200" dirty="0"/>
              <a:t>by utilizing:</a:t>
            </a:r>
          </a:p>
          <a:p>
            <a:pPr marL="365760" lvl="1" indent="0">
              <a:lnSpc>
                <a:spcPts val="2400"/>
              </a:lnSpc>
              <a:spcBef>
                <a:spcPts val="1628"/>
              </a:spcBef>
              <a:buNone/>
            </a:pPr>
            <a:endParaRPr lang="en-US" sz="2000" dirty="0"/>
          </a:p>
          <a:p>
            <a:pPr lvl="1">
              <a:lnSpc>
                <a:spcPts val="2400"/>
              </a:lnSpc>
              <a:spcBef>
                <a:spcPts val="1628"/>
              </a:spcBef>
              <a:buFont typeface="Century Schoolbook" panose="02040604050505020304" pitchFamily="18" charset="0"/>
              <a:buChar char="●"/>
            </a:pPr>
            <a:r>
              <a:rPr lang="en-US" sz="2000" dirty="0"/>
              <a:t>the actual electron flux </a:t>
            </a:r>
          </a:p>
          <a:p>
            <a:pPr marL="365760" lvl="1" indent="0">
              <a:lnSpc>
                <a:spcPts val="2400"/>
              </a:lnSpc>
              <a:spcBef>
                <a:spcPts val="1628"/>
              </a:spcBef>
              <a:buNone/>
            </a:pPr>
            <a:endParaRPr lang="en-US" sz="2000" dirty="0"/>
          </a:p>
          <a:p>
            <a:pPr lvl="1">
              <a:lnSpc>
                <a:spcPts val="2400"/>
              </a:lnSpc>
              <a:spcBef>
                <a:spcPts val="1628"/>
              </a:spcBef>
              <a:buFont typeface="Century Schoolbook" panose="02040604050505020304" pitchFamily="18" charset="0"/>
              <a:buChar char="●"/>
            </a:pPr>
            <a:r>
              <a:rPr lang="en-US" sz="2000" dirty="0"/>
              <a:t>the increase of the electron </a:t>
            </a:r>
          </a:p>
          <a:p>
            <a:pPr lvl="1">
              <a:lnSpc>
                <a:spcPts val="2300"/>
              </a:lnSpc>
              <a:spcAft>
                <a:spcPts val="100"/>
              </a:spcAft>
              <a:buNone/>
            </a:pPr>
            <a:r>
              <a:rPr lang="en-US" sz="2000" dirty="0"/>
              <a:t>    flux in the last 60 minutes </a:t>
            </a:r>
          </a:p>
          <a:p>
            <a:pPr>
              <a:lnSpc>
                <a:spcPts val="2300"/>
              </a:lnSpc>
              <a:buNone/>
            </a:pPr>
            <a:r>
              <a:rPr lang="en-US" sz="1600" dirty="0"/>
              <a:t>                      </a:t>
            </a:r>
          </a:p>
        </p:txBody>
      </p:sp>
      <p:grpSp>
        <p:nvGrpSpPr>
          <p:cNvPr id="2" name="49 Grupo"/>
          <p:cNvGrpSpPr/>
          <p:nvPr/>
        </p:nvGrpSpPr>
        <p:grpSpPr>
          <a:xfrm>
            <a:off x="7900412" y="4005063"/>
            <a:ext cx="792144" cy="2592288"/>
            <a:chOff x="7929586" y="3797530"/>
            <a:chExt cx="792144" cy="2646372"/>
          </a:xfrm>
        </p:grpSpPr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2"/>
            <a:srcRect l="76941"/>
            <a:stretch>
              <a:fillRect/>
            </a:stretch>
          </p:blipFill>
          <p:spPr bwMode="auto">
            <a:xfrm>
              <a:off x="7929586" y="4056302"/>
              <a:ext cx="792144" cy="238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32 Forma libre"/>
            <p:cNvSpPr/>
            <p:nvPr/>
          </p:nvSpPr>
          <p:spPr>
            <a:xfrm>
              <a:off x="7985550" y="3797530"/>
              <a:ext cx="592164" cy="1617227"/>
            </a:xfrm>
            <a:custGeom>
              <a:avLst/>
              <a:gdLst>
                <a:gd name="connsiteX0" fmla="*/ 0 w 779585"/>
                <a:gd name="connsiteY0" fmla="*/ 0 h 1470074"/>
                <a:gd name="connsiteX1" fmla="*/ 633047 w 779585"/>
                <a:gd name="connsiteY1" fmla="*/ 260252 h 1470074"/>
                <a:gd name="connsiteX2" fmla="*/ 766690 w 779585"/>
                <a:gd name="connsiteY2" fmla="*/ 1174652 h 1470074"/>
                <a:gd name="connsiteX3" fmla="*/ 555674 w 779585"/>
                <a:gd name="connsiteY3" fmla="*/ 1470074 h 1470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9585" h="1470074">
                  <a:moveTo>
                    <a:pt x="0" y="0"/>
                  </a:moveTo>
                  <a:cubicBezTo>
                    <a:pt x="252632" y="32238"/>
                    <a:pt x="505265" y="64477"/>
                    <a:pt x="633047" y="260252"/>
                  </a:cubicBezTo>
                  <a:cubicBezTo>
                    <a:pt x="760829" y="456027"/>
                    <a:pt x="779585" y="973015"/>
                    <a:pt x="766690" y="1174652"/>
                  </a:cubicBezTo>
                  <a:cubicBezTo>
                    <a:pt x="753795" y="1376289"/>
                    <a:pt x="654734" y="1423181"/>
                    <a:pt x="555674" y="1470074"/>
                  </a:cubicBezTo>
                </a:path>
              </a:pathLst>
            </a:cu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53 Grupo"/>
          <p:cNvGrpSpPr/>
          <p:nvPr/>
        </p:nvGrpSpPr>
        <p:grpSpPr>
          <a:xfrm>
            <a:off x="4172321" y="6566862"/>
            <a:ext cx="3496023" cy="246514"/>
            <a:chOff x="4362125" y="5968568"/>
            <a:chExt cx="3496023" cy="246514"/>
          </a:xfrm>
        </p:grpSpPr>
        <p:sp>
          <p:nvSpPr>
            <p:cNvPr id="14" name="13 Abrir llave"/>
            <p:cNvSpPr/>
            <p:nvPr/>
          </p:nvSpPr>
          <p:spPr>
            <a:xfrm rot="16200000">
              <a:off x="6679421" y="5036355"/>
              <a:ext cx="214314" cy="214314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36 Forma libre"/>
            <p:cNvSpPr/>
            <p:nvPr/>
          </p:nvSpPr>
          <p:spPr>
            <a:xfrm rot="190515">
              <a:off x="4362125" y="5968568"/>
              <a:ext cx="2370326" cy="205342"/>
            </a:xfrm>
            <a:custGeom>
              <a:avLst/>
              <a:gdLst>
                <a:gd name="connsiteX0" fmla="*/ 0 w 2440745"/>
                <a:gd name="connsiteY0" fmla="*/ 8206 h 711591"/>
                <a:gd name="connsiteX1" fmla="*/ 337625 w 2440745"/>
                <a:gd name="connsiteY1" fmla="*/ 106680 h 711591"/>
                <a:gd name="connsiteX2" fmla="*/ 1118382 w 2440745"/>
                <a:gd name="connsiteY2" fmla="*/ 648286 h 711591"/>
                <a:gd name="connsiteX3" fmla="*/ 2440745 w 2440745"/>
                <a:gd name="connsiteY3" fmla="*/ 486507 h 711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0745" h="711591">
                  <a:moveTo>
                    <a:pt x="0" y="8206"/>
                  </a:moveTo>
                  <a:cubicBezTo>
                    <a:pt x="75614" y="4103"/>
                    <a:pt x="151228" y="0"/>
                    <a:pt x="337625" y="106680"/>
                  </a:cubicBezTo>
                  <a:cubicBezTo>
                    <a:pt x="524022" y="213360"/>
                    <a:pt x="767862" y="584982"/>
                    <a:pt x="1118382" y="648286"/>
                  </a:cubicBezTo>
                  <a:cubicBezTo>
                    <a:pt x="1468902" y="711591"/>
                    <a:pt x="1954823" y="599049"/>
                    <a:pt x="2440745" y="486507"/>
                  </a:cubicBezTo>
                </a:path>
              </a:pathLst>
            </a:cu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43 Grupo"/>
          <p:cNvGrpSpPr/>
          <p:nvPr/>
        </p:nvGrpSpPr>
        <p:grpSpPr>
          <a:xfrm>
            <a:off x="5091390" y="4221088"/>
            <a:ext cx="2720970" cy="2387600"/>
            <a:chOff x="5280054" y="3571876"/>
            <a:chExt cx="2720970" cy="23876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/>
            <a:srcRect r="22874"/>
            <a:stretch>
              <a:fillRect/>
            </a:stretch>
          </p:blipFill>
          <p:spPr bwMode="auto">
            <a:xfrm>
              <a:off x="5280054" y="3571876"/>
              <a:ext cx="2649532" cy="238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3" name="22 Conector recto de flecha"/>
            <p:cNvCxnSpPr>
              <a:endCxn id="39" idx="3"/>
            </p:cNvCxnSpPr>
            <p:nvPr/>
          </p:nvCxnSpPr>
          <p:spPr>
            <a:xfrm rot="10800000">
              <a:off x="7143768" y="3964786"/>
              <a:ext cx="857256" cy="25003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38 Rectángulo"/>
            <p:cNvSpPr/>
            <p:nvPr/>
          </p:nvSpPr>
          <p:spPr>
            <a:xfrm>
              <a:off x="7000892" y="3929066"/>
              <a:ext cx="142876" cy="71438"/>
            </a:xfrm>
            <a:prstGeom prst="rect">
              <a:avLst/>
            </a:prstGeom>
            <a:noFill/>
            <a:ln w="19050">
              <a:solidFill>
                <a:srgbClr val="002EB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" name="45 Grupo"/>
          <p:cNvGrpSpPr/>
          <p:nvPr/>
        </p:nvGrpSpPr>
        <p:grpSpPr>
          <a:xfrm>
            <a:off x="3707904" y="4523940"/>
            <a:ext cx="1357322" cy="1857388"/>
            <a:chOff x="4000496" y="3857628"/>
            <a:chExt cx="1357322" cy="1857388"/>
          </a:xfrm>
        </p:grpSpPr>
        <p:sp>
          <p:nvSpPr>
            <p:cNvPr id="5" name="4 Abrir llave"/>
            <p:cNvSpPr/>
            <p:nvPr/>
          </p:nvSpPr>
          <p:spPr>
            <a:xfrm>
              <a:off x="5143504" y="3857628"/>
              <a:ext cx="214314" cy="1857388"/>
            </a:xfrm>
            <a:prstGeom prst="leftBrace">
              <a:avLst>
                <a:gd name="adj1" fmla="val 13256"/>
                <a:gd name="adj2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9" name="28 Conector recto de flecha"/>
            <p:cNvCxnSpPr/>
            <p:nvPr/>
          </p:nvCxnSpPr>
          <p:spPr>
            <a:xfrm>
              <a:off x="4000496" y="4464083"/>
              <a:ext cx="1071570" cy="32223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46 Rectángulo"/>
          <p:cNvSpPr/>
          <p:nvPr/>
        </p:nvSpPr>
        <p:spPr>
          <a:xfrm>
            <a:off x="7884368" y="4869730"/>
            <a:ext cx="142876" cy="71438"/>
          </a:xfrm>
          <a:prstGeom prst="rect">
            <a:avLst/>
          </a:prstGeom>
          <a:noFill/>
          <a:ln w="19050">
            <a:solidFill>
              <a:srgbClr val="002EB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22 - Ορθογώνιο"/>
          <p:cNvSpPr>
            <a:spLocks noChangeArrowheads="1"/>
          </p:cNvSpPr>
          <p:nvPr/>
        </p:nvSpPr>
        <p:spPr bwMode="auto">
          <a:xfrm>
            <a:off x="36512" y="-5318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0030C9"/>
                </a:solidFill>
                <a:latin typeface="+mj-lt"/>
                <a:cs typeface="Arial" pitchFamily="34" charset="0"/>
              </a:rPr>
              <a:t>HESPERIA </a:t>
            </a:r>
            <a:r>
              <a:rPr lang="en-US" sz="3000" b="1" dirty="0" err="1">
                <a:solidFill>
                  <a:srgbClr val="0030C9"/>
                </a:solidFill>
                <a:latin typeface="+mj-lt"/>
                <a:cs typeface="Arial" pitchFamily="34" charset="0"/>
              </a:rPr>
              <a:t>REleASE</a:t>
            </a:r>
            <a:r>
              <a:rPr lang="en-US" sz="3000" b="1" dirty="0">
                <a:solidFill>
                  <a:srgbClr val="0030C9"/>
                </a:solidFill>
                <a:latin typeface="+mj-lt"/>
                <a:cs typeface="Arial" pitchFamily="34" charset="0"/>
              </a:rPr>
              <a:t> </a:t>
            </a:r>
          </a:p>
        </p:txBody>
      </p:sp>
      <p:sp>
        <p:nvSpPr>
          <p:cNvPr id="21" name="22 - Ορθογώνιο"/>
          <p:cNvSpPr>
            <a:spLocks noChangeArrowheads="1"/>
          </p:cNvSpPr>
          <p:nvPr/>
        </p:nvSpPr>
        <p:spPr bwMode="auto">
          <a:xfrm>
            <a:off x="324544" y="879103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30C9"/>
                </a:solidFill>
                <a:latin typeface="+mj-lt"/>
                <a:cs typeface="Arial" pitchFamily="34" charset="0"/>
              </a:rPr>
              <a:t>The </a:t>
            </a:r>
            <a:r>
              <a:rPr lang="en-US" sz="2400" b="1" dirty="0" err="1">
                <a:solidFill>
                  <a:srgbClr val="0030C9"/>
                </a:solidFill>
                <a:latin typeface="+mj-lt"/>
                <a:cs typeface="Arial" pitchFamily="34" charset="0"/>
              </a:rPr>
              <a:t>REleASE</a:t>
            </a:r>
            <a:r>
              <a:rPr lang="en-US" sz="2400" b="1" dirty="0">
                <a:solidFill>
                  <a:srgbClr val="0030C9"/>
                </a:solidFill>
                <a:latin typeface="+mj-lt"/>
                <a:cs typeface="Arial" pitchFamily="34" charset="0"/>
              </a:rPr>
              <a:t> scheme (Posner 2007)</a:t>
            </a:r>
          </a:p>
        </p:txBody>
      </p:sp>
      <p:pic>
        <p:nvPicPr>
          <p:cNvPr id="24" name="Picture 2" descr="http://ccmc.gsfc.nasa.gov/images/release_1outpu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017" y="2276872"/>
            <a:ext cx="2447360" cy="1368152"/>
          </a:xfrm>
          <a:prstGeom prst="rect">
            <a:avLst/>
          </a:prstGeom>
          <a:noFill/>
        </p:spPr>
      </p:pic>
      <p:pic>
        <p:nvPicPr>
          <p:cNvPr id="22" name="Picture 15" descr="Logo-Circle-Hesperia-BIG.png">
            <a:extLst>
              <a:ext uri="{FF2B5EF4-FFF2-40B4-BE49-F238E27FC236}">
                <a16:creationId xmlns:a16="http://schemas.microsoft.com/office/drawing/2014/main" id="{69176ECE-0E09-B2F8-EE36-B2161285B3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99392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107504" y="1268760"/>
            <a:ext cx="8568952" cy="5589240"/>
          </a:xfrm>
        </p:spPr>
        <p:txBody>
          <a:bodyPr>
            <a:noAutofit/>
          </a:bodyPr>
          <a:lstStyle/>
          <a:p>
            <a:pPr algn="just"/>
            <a:r>
              <a:rPr lang="en-US" sz="2200" dirty="0" err="1"/>
              <a:t>RELeASE</a:t>
            </a:r>
            <a:r>
              <a:rPr lang="en-US" sz="2200" dirty="0"/>
              <a:t> utilizes an empirical matrix to predict the proton intensity (30, 60, 90 min)</a:t>
            </a:r>
          </a:p>
          <a:p>
            <a:pPr algn="just"/>
            <a:r>
              <a:rPr lang="en-US" sz="2200" dirty="0"/>
              <a:t>Real-time SOHO/EPHIN electron data (0.25-1.0 MeV) are available:</a:t>
            </a:r>
          </a:p>
          <a:p>
            <a:pPr marL="365760" lvl="1" indent="0">
              <a:buNone/>
            </a:pPr>
            <a:r>
              <a:rPr lang="en-US" sz="1800" b="1" dirty="0"/>
              <a:t>Advantage</a:t>
            </a:r>
          </a:p>
          <a:p>
            <a:pPr lvl="1"/>
            <a:r>
              <a:rPr lang="en-US" sz="1800" dirty="0"/>
              <a:t>1-min resolution</a:t>
            </a:r>
          </a:p>
          <a:p>
            <a:pPr marL="365760" lvl="1" indent="0">
              <a:buNone/>
            </a:pPr>
            <a:r>
              <a:rPr lang="en-US" sz="1800" b="1" dirty="0"/>
              <a:t>Disadvantages</a:t>
            </a:r>
          </a:p>
          <a:p>
            <a:pPr lvl="1"/>
            <a:r>
              <a:rPr lang="en-US" sz="1800" dirty="0"/>
              <a:t>limited time data coverage (less than 4 hours per day)</a:t>
            </a:r>
          </a:p>
          <a:p>
            <a:pPr lvl="1"/>
            <a:r>
              <a:rPr lang="en-US" sz="1800" dirty="0"/>
              <a:t>if no real-time data are available → no forecast produced</a:t>
            </a:r>
          </a:p>
          <a:p>
            <a:pPr algn="just"/>
            <a:r>
              <a:rPr lang="en-US" sz="2200" b="1" dirty="0">
                <a:solidFill>
                  <a:srgbClr val="FF0000"/>
                </a:solidFill>
              </a:rPr>
              <a:t>HESPERIA Innovation: </a:t>
            </a:r>
            <a:r>
              <a:rPr lang="en-US" sz="2200" dirty="0"/>
              <a:t>Real-time electron intensities by ACE/EPAM in a comparable energy range (0.175-0.315 MeV) adapted to </a:t>
            </a:r>
            <a:r>
              <a:rPr lang="en-GB" sz="2200" dirty="0"/>
              <a:t>the existing </a:t>
            </a:r>
            <a:r>
              <a:rPr lang="en-US" sz="2200" dirty="0" err="1"/>
              <a:t>REleASE</a:t>
            </a:r>
            <a:r>
              <a:rPr lang="en-GB" sz="2200" dirty="0"/>
              <a:t> forecasting matrix.</a:t>
            </a:r>
          </a:p>
          <a:p>
            <a:pPr marL="365760" lvl="1" indent="0">
              <a:buNone/>
            </a:pPr>
            <a:r>
              <a:rPr lang="en-US" sz="1800" b="1" dirty="0"/>
              <a:t>Advantage</a:t>
            </a:r>
          </a:p>
          <a:p>
            <a:pPr lvl="1"/>
            <a:r>
              <a:rPr lang="en-US" sz="1800" dirty="0"/>
              <a:t>Very good data coverage</a:t>
            </a:r>
          </a:p>
          <a:p>
            <a:pPr marL="365760" lvl="1" indent="0">
              <a:buNone/>
            </a:pPr>
            <a:r>
              <a:rPr lang="en-US" sz="1800" b="1" dirty="0"/>
              <a:t>Disadvantages</a:t>
            </a:r>
          </a:p>
          <a:p>
            <a:pPr lvl="1"/>
            <a:r>
              <a:rPr lang="en-US" sz="1800" dirty="0"/>
              <a:t>5-min resolution</a:t>
            </a:r>
            <a:br>
              <a:rPr lang="en-US" sz="2200" dirty="0"/>
            </a:br>
            <a:br>
              <a:rPr lang="en-US" sz="2200" dirty="0"/>
            </a:br>
            <a:endParaRPr lang="en-US" sz="2200" dirty="0"/>
          </a:p>
        </p:txBody>
      </p:sp>
      <p:sp>
        <p:nvSpPr>
          <p:cNvPr id="7" name="3 Marcador de número de diapositiva"/>
          <p:cNvSpPr>
            <a:spLocks noGrp="1"/>
          </p:cNvSpPr>
          <p:nvPr>
            <p:ph type="sldNum" sz="quarter" idx="15"/>
          </p:nvPr>
        </p:nvSpPr>
        <p:spPr>
          <a:xfrm>
            <a:off x="6553200" y="6300610"/>
            <a:ext cx="2133600" cy="365125"/>
          </a:xfrm>
        </p:spPr>
        <p:txBody>
          <a:bodyPr/>
          <a:lstStyle/>
          <a:p>
            <a:pPr>
              <a:defRPr/>
            </a:pPr>
            <a:fld id="{53D8D035-8EF2-4A99-A927-F7A1D0B8C210}" type="slidenum">
              <a:rPr lang="es-ES" smtClean="0"/>
              <a:pPr>
                <a:defRPr/>
              </a:pPr>
              <a:t>5</a:t>
            </a:fld>
            <a:endParaRPr lang="es-ES"/>
          </a:p>
        </p:txBody>
      </p:sp>
      <p:sp>
        <p:nvSpPr>
          <p:cNvPr id="6" name="22 - Ορθογώνιο"/>
          <p:cNvSpPr>
            <a:spLocks noChangeArrowheads="1"/>
          </p:cNvSpPr>
          <p:nvPr/>
        </p:nvSpPr>
        <p:spPr bwMode="auto">
          <a:xfrm>
            <a:off x="0" y="-5318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0030C9"/>
                </a:solidFill>
                <a:latin typeface="+mj-lt"/>
                <a:cs typeface="Arial" pitchFamily="34" charset="0"/>
              </a:rPr>
              <a:t>HESPERIA </a:t>
            </a:r>
            <a:r>
              <a:rPr lang="en-US" sz="3000" b="1" dirty="0" err="1">
                <a:solidFill>
                  <a:srgbClr val="0030C9"/>
                </a:solidFill>
                <a:latin typeface="+mj-lt"/>
                <a:cs typeface="Arial" pitchFamily="34" charset="0"/>
              </a:rPr>
              <a:t>REleASE</a:t>
            </a:r>
            <a:r>
              <a:rPr lang="en-US" sz="3000" b="1" dirty="0">
                <a:solidFill>
                  <a:srgbClr val="0030C9"/>
                </a:solidFill>
                <a:latin typeface="+mj-lt"/>
                <a:cs typeface="Arial" pitchFamily="34" charset="0"/>
              </a:rPr>
              <a:t>  </a:t>
            </a:r>
          </a:p>
        </p:txBody>
      </p:sp>
      <p:sp>
        <p:nvSpPr>
          <p:cNvPr id="9" name="22 - Ορθογώνιο"/>
          <p:cNvSpPr>
            <a:spLocks noChangeArrowheads="1"/>
          </p:cNvSpPr>
          <p:nvPr/>
        </p:nvSpPr>
        <p:spPr bwMode="auto">
          <a:xfrm>
            <a:off x="-6796" y="519063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30C9"/>
                </a:solidFill>
                <a:latin typeface="+mj-lt"/>
                <a:cs typeface="Arial" pitchFamily="34" charset="0"/>
              </a:rPr>
              <a:t>Development</a:t>
            </a:r>
          </a:p>
        </p:txBody>
      </p:sp>
      <p:pic>
        <p:nvPicPr>
          <p:cNvPr id="8" name="Picture 15" descr="Logo-Circle-Hesperia-BIG.png">
            <a:extLst>
              <a:ext uri="{FF2B5EF4-FFF2-40B4-BE49-F238E27FC236}">
                <a16:creationId xmlns:a16="http://schemas.microsoft.com/office/drawing/2014/main" id="{E278A272-5404-156A-3AC3-81056F6EA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164505"/>
            <a:ext cx="1649289" cy="1649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zenios\Documents\Science\NOA\HELLASET 2017\Untitled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784" y="1225082"/>
            <a:ext cx="5486400" cy="378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5" name="Rectangle 4"/>
          <p:cNvSpPr/>
          <p:nvPr/>
        </p:nvSpPr>
        <p:spPr>
          <a:xfrm>
            <a:off x="107504" y="5201324"/>
            <a:ext cx="864096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latin typeface="+mj-lt"/>
              </a:rPr>
              <a:t>An example of an SEP event where the EPHIN and EPAM based forecasts predicted the real proton flux accurately</a:t>
            </a:r>
          </a:p>
          <a:p>
            <a:pPr algn="just"/>
            <a:endParaRPr lang="en-US" sz="2200" dirty="0">
              <a:latin typeface="+mj-lt"/>
            </a:endParaRPr>
          </a:p>
        </p:txBody>
      </p:sp>
      <p:sp>
        <p:nvSpPr>
          <p:cNvPr id="7" name="22 - Ορθογώνιο"/>
          <p:cNvSpPr>
            <a:spLocks noChangeArrowheads="1"/>
          </p:cNvSpPr>
          <p:nvPr/>
        </p:nvSpPr>
        <p:spPr bwMode="auto">
          <a:xfrm>
            <a:off x="0" y="-5318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0030C9"/>
                </a:solidFill>
                <a:latin typeface="+mj-lt"/>
                <a:cs typeface="Arial" pitchFamily="34" charset="0"/>
              </a:rPr>
              <a:t>HESPERIA </a:t>
            </a:r>
            <a:r>
              <a:rPr lang="en-US" sz="3000" b="1" dirty="0" err="1">
                <a:solidFill>
                  <a:srgbClr val="0030C9"/>
                </a:solidFill>
                <a:latin typeface="+mj-lt"/>
                <a:cs typeface="Arial" pitchFamily="34" charset="0"/>
              </a:rPr>
              <a:t>REleASE</a:t>
            </a:r>
            <a:r>
              <a:rPr lang="en-US" sz="3000" b="1" dirty="0">
                <a:solidFill>
                  <a:srgbClr val="0030C9"/>
                </a:solidFill>
                <a:latin typeface="+mj-lt"/>
                <a:cs typeface="Arial" pitchFamily="34" charset="0"/>
              </a:rPr>
              <a:t>  </a:t>
            </a:r>
          </a:p>
        </p:txBody>
      </p:sp>
      <p:pic>
        <p:nvPicPr>
          <p:cNvPr id="6" name="Picture 15" descr="Logo-Circle-Hesperia-BIG.png">
            <a:extLst>
              <a:ext uri="{FF2B5EF4-FFF2-40B4-BE49-F238E27FC236}">
                <a16:creationId xmlns:a16="http://schemas.microsoft.com/office/drawing/2014/main" id="{89544D0C-E2FF-CC7D-F5CF-21CC2E441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99392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3256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2 - Ορθογώνιο"/>
          <p:cNvSpPr>
            <a:spLocks noChangeArrowheads="1"/>
          </p:cNvSpPr>
          <p:nvPr/>
        </p:nvSpPr>
        <p:spPr bwMode="auto">
          <a:xfrm>
            <a:off x="0" y="-5318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0030C9"/>
                </a:solidFill>
                <a:latin typeface="+mj-lt"/>
                <a:cs typeface="Arial" pitchFamily="34" charset="0"/>
              </a:rPr>
              <a:t>HESPERIA </a:t>
            </a:r>
            <a:r>
              <a:rPr lang="en-US" sz="3000" b="1" dirty="0" err="1">
                <a:solidFill>
                  <a:srgbClr val="0030C9"/>
                </a:solidFill>
                <a:latin typeface="+mj-lt"/>
                <a:cs typeface="Arial" pitchFamily="34" charset="0"/>
              </a:rPr>
              <a:t>REleASE</a:t>
            </a:r>
            <a:r>
              <a:rPr lang="en-US" sz="3000" b="1" dirty="0">
                <a:solidFill>
                  <a:srgbClr val="0030C9"/>
                </a:solidFill>
                <a:latin typeface="+mj-lt"/>
                <a:cs typeface="Arial" pitchFamily="34" charset="0"/>
              </a:rPr>
              <a:t> </a:t>
            </a:r>
          </a:p>
        </p:txBody>
      </p:sp>
      <p:sp>
        <p:nvSpPr>
          <p:cNvPr id="6" name="22 - Ορθογώνιο"/>
          <p:cNvSpPr>
            <a:spLocks noChangeArrowheads="1"/>
          </p:cNvSpPr>
          <p:nvPr/>
        </p:nvSpPr>
        <p:spPr bwMode="auto">
          <a:xfrm>
            <a:off x="0" y="54868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30C9"/>
                </a:solidFill>
                <a:latin typeface="+mj-lt"/>
                <a:cs typeface="Arial" pitchFamily="34" charset="0"/>
              </a:rPr>
              <a:t>Validation</a:t>
            </a:r>
          </a:p>
        </p:txBody>
      </p:sp>
      <p:sp useBgFill="1">
        <p:nvSpPr>
          <p:cNvPr id="8" name="2 Marcador de contenido"/>
          <p:cNvSpPr>
            <a:spLocks noGrp="1"/>
          </p:cNvSpPr>
          <p:nvPr>
            <p:ph sz="quarter" idx="1"/>
          </p:nvPr>
        </p:nvSpPr>
        <p:spPr>
          <a:xfrm>
            <a:off x="179512" y="1484784"/>
            <a:ext cx="8496944" cy="5445224"/>
          </a:xfrm>
        </p:spPr>
        <p:txBody>
          <a:bodyPr>
            <a:noAutofit/>
          </a:bodyPr>
          <a:lstStyle/>
          <a:p>
            <a:r>
              <a:rPr lang="en-US" sz="2200" dirty="0">
                <a:latin typeface="+mj-lt"/>
              </a:rPr>
              <a:t>The performance was tested by using all historic EPAM and EPHIN data from 2009 until 2016. The following results for events are possible: </a:t>
            </a:r>
          </a:p>
          <a:p>
            <a:pPr lvl="1">
              <a:buFont typeface="Century Schoolbook" panose="02040604050505020304" pitchFamily="18" charset="0"/>
              <a:buChar char="●"/>
            </a:pPr>
            <a:r>
              <a:rPr lang="en-US" sz="2200" dirty="0">
                <a:latin typeface="+mj-lt"/>
              </a:rPr>
              <a:t>True forecast (Alarm and Event): T</a:t>
            </a:r>
          </a:p>
          <a:p>
            <a:pPr lvl="1">
              <a:buFont typeface="Century Schoolbook" panose="02040604050505020304" pitchFamily="18" charset="0"/>
              <a:buChar char="●"/>
            </a:pPr>
            <a:r>
              <a:rPr lang="en-US" sz="2200" dirty="0">
                <a:latin typeface="+mj-lt"/>
              </a:rPr>
              <a:t>Missed event (No / late Alarm and Event): M</a:t>
            </a:r>
          </a:p>
          <a:p>
            <a:pPr lvl="1">
              <a:buFont typeface="Century Schoolbook" panose="02040604050505020304" pitchFamily="18" charset="0"/>
              <a:buChar char="●"/>
            </a:pPr>
            <a:r>
              <a:rPr lang="en-US" sz="2200" dirty="0">
                <a:latin typeface="+mj-lt"/>
              </a:rPr>
              <a:t>False alarm (Alarm and no Event): F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By using the total number of true forecasts, missed events and false alarms of the analyzed time period, it is possible to calculate the </a:t>
            </a:r>
            <a:r>
              <a:rPr lang="en-US" b="1" dirty="0">
                <a:solidFill>
                  <a:srgbClr val="FF0000"/>
                </a:solidFill>
              </a:rPr>
              <a:t>Probability of Detection (POD) and False Alarm Ratio (FAR):</a:t>
            </a:r>
          </a:p>
          <a:p>
            <a:pPr lvl="1" algn="just"/>
            <a:r>
              <a:rPr lang="en-US" sz="2200" dirty="0">
                <a:latin typeface="+mj-lt"/>
              </a:rPr>
              <a:t>False Alarm Ratio: FAR = F / (T+F)</a:t>
            </a:r>
          </a:p>
          <a:p>
            <a:pPr lvl="1" algn="just"/>
            <a:r>
              <a:rPr lang="en-US" sz="2200" dirty="0">
                <a:latin typeface="+mj-lt"/>
              </a:rPr>
              <a:t>Probability of Detection: POD = T / (T+M)</a:t>
            </a:r>
          </a:p>
        </p:txBody>
      </p:sp>
      <p:pic>
        <p:nvPicPr>
          <p:cNvPr id="7" name="Picture 15" descr="Logo-Circle-Hesperia-BIG.png">
            <a:extLst>
              <a:ext uri="{FF2B5EF4-FFF2-40B4-BE49-F238E27FC236}">
                <a16:creationId xmlns:a16="http://schemas.microsoft.com/office/drawing/2014/main" id="{1F5E3A8B-1FC3-BA96-18C2-54966BA104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99392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9468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2 - Ορθογώνιο"/>
          <p:cNvSpPr>
            <a:spLocks noChangeArrowheads="1"/>
          </p:cNvSpPr>
          <p:nvPr/>
        </p:nvSpPr>
        <p:spPr bwMode="auto">
          <a:xfrm>
            <a:off x="0" y="-5318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0030C9"/>
                </a:solidFill>
                <a:latin typeface="+mj-lt"/>
                <a:cs typeface="Arial" pitchFamily="34" charset="0"/>
              </a:rPr>
              <a:t>HESPERIA </a:t>
            </a:r>
            <a:r>
              <a:rPr lang="en-US" sz="3000" b="1" dirty="0" err="1">
                <a:solidFill>
                  <a:srgbClr val="0030C9"/>
                </a:solidFill>
                <a:latin typeface="+mj-lt"/>
                <a:cs typeface="Arial" pitchFamily="34" charset="0"/>
              </a:rPr>
              <a:t>REleASE</a:t>
            </a:r>
            <a:r>
              <a:rPr lang="en-US" sz="3000" b="1" dirty="0">
                <a:solidFill>
                  <a:srgbClr val="0030C9"/>
                </a:solidFill>
                <a:latin typeface="+mj-lt"/>
                <a:cs typeface="Arial" pitchFamily="34" charset="0"/>
              </a:rPr>
              <a:t> </a:t>
            </a:r>
          </a:p>
        </p:txBody>
      </p:sp>
      <p:sp>
        <p:nvSpPr>
          <p:cNvPr id="6" name="22 - Ορθογώνιο"/>
          <p:cNvSpPr>
            <a:spLocks noChangeArrowheads="1"/>
          </p:cNvSpPr>
          <p:nvPr/>
        </p:nvSpPr>
        <p:spPr bwMode="auto">
          <a:xfrm>
            <a:off x="0" y="54868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30C9"/>
                </a:solidFill>
                <a:latin typeface="+mj-lt"/>
                <a:cs typeface="Arial" pitchFamily="34" charset="0"/>
              </a:rPr>
              <a:t>VALIDATION (</a:t>
            </a:r>
            <a:r>
              <a:rPr lang="en-US" sz="2400" b="1" i="1" dirty="0" err="1">
                <a:solidFill>
                  <a:srgbClr val="0030C9"/>
                </a:solidFill>
                <a:latin typeface="+mj-lt"/>
                <a:cs typeface="Arial" pitchFamily="34" charset="0"/>
              </a:rPr>
              <a:t>cntd</a:t>
            </a:r>
            <a:r>
              <a:rPr lang="en-US" sz="2400" b="1" dirty="0">
                <a:solidFill>
                  <a:srgbClr val="0030C9"/>
                </a:solidFill>
                <a:latin typeface="+mj-lt"/>
                <a:cs typeface="Arial" pitchFamily="34" charset="0"/>
              </a:rPr>
              <a:t>.)</a:t>
            </a:r>
          </a:p>
        </p:txBody>
      </p:sp>
      <p:sp useBgFill="1">
        <p:nvSpPr>
          <p:cNvPr id="8" name="2 Marcador de contenido"/>
          <p:cNvSpPr>
            <a:spLocks noGrp="1"/>
          </p:cNvSpPr>
          <p:nvPr>
            <p:ph sz="quarter" idx="1"/>
          </p:nvPr>
        </p:nvSpPr>
        <p:spPr>
          <a:xfrm>
            <a:off x="107504" y="1540769"/>
            <a:ext cx="8712968" cy="5128591"/>
          </a:xfrm>
        </p:spPr>
        <p:txBody>
          <a:bodyPr>
            <a:noAutofit/>
          </a:bodyPr>
          <a:lstStyle/>
          <a:p>
            <a:pPr algn="just">
              <a:lnSpc>
                <a:spcPts val="2200"/>
              </a:lnSpc>
            </a:pPr>
            <a:r>
              <a:rPr lang="en-US" sz="2200" dirty="0"/>
              <a:t>The largest interval (that is possible with EPHIN) </a:t>
            </a:r>
            <a:r>
              <a:rPr lang="en-GB" sz="2200" dirty="0"/>
              <a:t>was selected </a:t>
            </a:r>
            <a:r>
              <a:rPr lang="en-US" sz="2200" dirty="0"/>
              <a:t>2009-2016 to calculate </a:t>
            </a:r>
            <a:r>
              <a:rPr lang="en-GB" sz="2200" dirty="0"/>
              <a:t>POD, FAR, and AWT.</a:t>
            </a:r>
          </a:p>
          <a:p>
            <a:pPr lvl="1" algn="just">
              <a:lnSpc>
                <a:spcPts val="2200"/>
              </a:lnSpc>
            </a:pPr>
            <a:r>
              <a:rPr lang="en-US" sz="1800" dirty="0"/>
              <a:t>The obtained </a:t>
            </a:r>
            <a:r>
              <a:rPr lang="en-US" sz="1800" dirty="0">
                <a:solidFill>
                  <a:srgbClr val="0030C9"/>
                </a:solidFill>
              </a:rPr>
              <a:t>POD</a:t>
            </a:r>
            <a:r>
              <a:rPr lang="en-US" sz="1800" dirty="0"/>
              <a:t> using both data sources (EPHIN/EPAM) was 63.2%. </a:t>
            </a:r>
          </a:p>
          <a:p>
            <a:pPr lvl="1" algn="just">
              <a:lnSpc>
                <a:spcPts val="2200"/>
              </a:lnSpc>
            </a:pPr>
            <a:r>
              <a:rPr lang="en-US" sz="1800" dirty="0"/>
              <a:t>The </a:t>
            </a:r>
            <a:r>
              <a:rPr lang="en-US" sz="1800" dirty="0">
                <a:solidFill>
                  <a:srgbClr val="0030C9"/>
                </a:solidFill>
              </a:rPr>
              <a:t>FAR </a:t>
            </a:r>
            <a:r>
              <a:rPr lang="en-US" sz="1800" dirty="0"/>
              <a:t>using EPHIN and EPAM were 29.4%, and 35.1% , respectively.</a:t>
            </a:r>
          </a:p>
          <a:p>
            <a:pPr lvl="1" algn="just">
              <a:lnSpc>
                <a:spcPts val="2200"/>
              </a:lnSpc>
            </a:pPr>
            <a:r>
              <a:rPr lang="en-GB" sz="1800" dirty="0"/>
              <a:t>The </a:t>
            </a:r>
            <a:r>
              <a:rPr lang="en-GB" sz="1800" dirty="0">
                <a:solidFill>
                  <a:srgbClr val="0030C9"/>
                </a:solidFill>
              </a:rPr>
              <a:t>AWT (Advanced Warning Time) </a:t>
            </a:r>
            <a:r>
              <a:rPr lang="en-US" sz="1800" dirty="0"/>
              <a:t>using EPHIN and EPAM were 107 and 123 min, respectively.</a:t>
            </a:r>
          </a:p>
          <a:p>
            <a:pPr marL="365760" lvl="1" indent="0" algn="just">
              <a:lnSpc>
                <a:spcPts val="2200"/>
              </a:lnSpc>
              <a:buNone/>
            </a:pPr>
            <a:endParaRPr lang="en-US" sz="1800" dirty="0"/>
          </a:p>
          <a:p>
            <a:pPr algn="just">
              <a:lnSpc>
                <a:spcPts val="2200"/>
              </a:lnSpc>
            </a:pPr>
            <a:r>
              <a:rPr lang="en-US" sz="2200" dirty="0"/>
              <a:t>The results are satisfactory (low FAR, high POD, high AWT).</a:t>
            </a:r>
          </a:p>
          <a:p>
            <a:pPr marL="0" indent="0" algn="just">
              <a:lnSpc>
                <a:spcPts val="2200"/>
              </a:lnSpc>
              <a:buNone/>
            </a:pPr>
            <a:endParaRPr lang="en-US" sz="2200" dirty="0"/>
          </a:p>
          <a:p>
            <a:pPr algn="just">
              <a:lnSpc>
                <a:spcPts val="2200"/>
              </a:lnSpc>
            </a:pPr>
            <a:r>
              <a:rPr lang="en-US" sz="2200" dirty="0"/>
              <a:t>We conclude that the REleASE forecasting scheme can be used with ACE/EPAM data, and can probably be used with other near relativistic electron flux measurements.</a:t>
            </a:r>
          </a:p>
          <a:p>
            <a:pPr algn="just">
              <a:lnSpc>
                <a:spcPts val="2200"/>
              </a:lnSpc>
            </a:pPr>
            <a:endParaRPr lang="en-US" sz="2200" dirty="0"/>
          </a:p>
          <a:p>
            <a:pPr algn="just">
              <a:lnSpc>
                <a:spcPts val="2200"/>
              </a:lnSpc>
            </a:pPr>
            <a:r>
              <a:rPr lang="en-US" sz="2200" dirty="0"/>
              <a:t>The HESPERIA REleASE system can generate alerts which are distributed to registered users (R.163 product).</a:t>
            </a:r>
            <a:endParaRPr lang="en-US" sz="2200" dirty="0">
              <a:solidFill>
                <a:srgbClr val="FF0000"/>
              </a:solidFill>
            </a:endParaRPr>
          </a:p>
          <a:p>
            <a:pPr>
              <a:lnSpc>
                <a:spcPts val="2200"/>
              </a:lnSpc>
            </a:pPr>
            <a:endParaRPr lang="en-GB" sz="2200" dirty="0"/>
          </a:p>
          <a:p>
            <a:pPr>
              <a:lnSpc>
                <a:spcPts val="2200"/>
              </a:lnSpc>
            </a:pPr>
            <a:endParaRPr lang="en-US" sz="2200" dirty="0"/>
          </a:p>
          <a:p>
            <a:pPr>
              <a:lnSpc>
                <a:spcPts val="2200"/>
              </a:lnSpc>
            </a:pPr>
            <a:endParaRPr lang="en-US" sz="2200" dirty="0"/>
          </a:p>
          <a:p>
            <a:pPr>
              <a:lnSpc>
                <a:spcPts val="2200"/>
              </a:lnSpc>
            </a:pPr>
            <a:endParaRPr lang="en-US" sz="2200" dirty="0"/>
          </a:p>
        </p:txBody>
      </p:sp>
      <p:pic>
        <p:nvPicPr>
          <p:cNvPr id="7" name="Picture 15" descr="Logo-Circle-Hesperia-BIG.png">
            <a:extLst>
              <a:ext uri="{FF2B5EF4-FFF2-40B4-BE49-F238E27FC236}">
                <a16:creationId xmlns:a16="http://schemas.microsoft.com/office/drawing/2014/main" id="{03575420-2F68-75CB-3895-A82286BC4D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99392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89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3568" y="-18256"/>
            <a:ext cx="7776864" cy="1143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Assets of HESPERIA REleASE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859160" y="1723600"/>
            <a:ext cx="7169224" cy="4873752"/>
          </a:xfrm>
        </p:spPr>
        <p:txBody>
          <a:bodyPr/>
          <a:lstStyle/>
          <a:p>
            <a:pPr algn="just"/>
            <a:r>
              <a:rPr lang="en-US" dirty="0">
                <a:solidFill>
                  <a:srgbClr val="0000FF"/>
                </a:solidFill>
              </a:rPr>
              <a:t>No need for any prior solar flare (soft X-ray observations) to issue forecasts</a:t>
            </a:r>
          </a:p>
          <a:p>
            <a:pPr algn="just"/>
            <a:endParaRPr lang="en-US" dirty="0">
              <a:solidFill>
                <a:srgbClr val="0000FF"/>
              </a:solidFill>
            </a:endParaRPr>
          </a:p>
          <a:p>
            <a:pPr algn="just"/>
            <a:r>
              <a:rPr lang="en-US" dirty="0">
                <a:solidFill>
                  <a:srgbClr val="0000FF"/>
                </a:solidFill>
              </a:rPr>
              <a:t>Providing forecasts also in the case of backside flares which other schemes cannot provide </a:t>
            </a:r>
          </a:p>
          <a:p>
            <a:pPr algn="just"/>
            <a:endParaRPr lang="en-US" dirty="0">
              <a:solidFill>
                <a:srgbClr val="0000FF"/>
              </a:solidFill>
            </a:endParaRPr>
          </a:p>
          <a:p>
            <a:pPr algn="just"/>
            <a:r>
              <a:rPr lang="en-US" dirty="0">
                <a:solidFill>
                  <a:srgbClr val="0000FF"/>
                </a:solidFill>
              </a:rPr>
              <a:t>30% of the SEP events observed at Earth’s orbit are due to backside solar events (Richardson et al., 2014)</a:t>
            </a: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368FCF37-92FB-426B-9385-2BA6907BD9CF}" type="slidenum">
              <a:rPr lang="es-ES" smtClean="0"/>
              <a:pPr>
                <a:defRPr/>
              </a:pPr>
              <a:t>9</a:t>
            </a:fld>
            <a:endParaRPr lang="es-ES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6564</TotalTime>
  <Words>818</Words>
  <Application>Microsoft Office PowerPoint</Application>
  <PresentationFormat>On-screen Show (4:3)</PresentationFormat>
  <Paragraphs>89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Century Schoolbook</vt:lpstr>
      <vt:lpstr>Garamond</vt:lpstr>
      <vt:lpstr>Wingdings</vt:lpstr>
      <vt:lpstr>Wingdings 2</vt:lpstr>
      <vt:lpstr>Oriel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Assets of HESPERIA REleASE</vt:lpstr>
      <vt:lpstr>28 October 2021 (HALLOWEEN EVENT)</vt:lpstr>
      <vt:lpstr>20 JANUARY 2022</vt:lpstr>
      <vt:lpstr>28 MARCH 2022</vt:lpstr>
      <vt:lpstr>02 APRIL 2022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mnp</dc:creator>
  <cp:lastModifiedBy>omaland.o365@noa.gr</cp:lastModifiedBy>
  <cp:revision>1441</cp:revision>
  <dcterms:created xsi:type="dcterms:W3CDTF">2009-11-17T18:33:20Z</dcterms:created>
  <dcterms:modified xsi:type="dcterms:W3CDTF">2022-06-06T21:32:07Z</dcterms:modified>
</cp:coreProperties>
</file>