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notesMasterIdLst>
    <p:notesMasterId r:id="rId16"/>
  </p:notesMasterIdLst>
  <p:sldIdLst>
    <p:sldId id="257" r:id="rId3"/>
    <p:sldId id="322" r:id="rId4"/>
    <p:sldId id="256" r:id="rId5"/>
    <p:sldId id="261" r:id="rId6"/>
    <p:sldId id="258" r:id="rId7"/>
    <p:sldId id="362" r:id="rId8"/>
    <p:sldId id="363" r:id="rId9"/>
    <p:sldId id="364" r:id="rId10"/>
    <p:sldId id="365" r:id="rId11"/>
    <p:sldId id="366" r:id="rId12"/>
    <p:sldId id="360" r:id="rId13"/>
    <p:sldId id="351" r:id="rId14"/>
    <p:sldId id="361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08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396B6-1D3F-4476-838B-A37D4EB77B14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77289-B938-4ADE-8E9E-FE4339A8C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75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24F06-5D89-4E4A-8EC1-BB8B5E0051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0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24F06-5D89-4E4A-8EC1-BB8B5E0051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439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24F06-5D89-4E4A-8EC1-BB8B5E0051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359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24F06-5D89-4E4A-8EC1-BB8B5E0051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31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24F06-5D89-4E4A-8EC1-BB8B5E0051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521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CF3CF-A985-4004-A0DC-935F429C4A53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7AF2-CE12-4B9E-9BF9-B26DB987B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92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CF3CF-A985-4004-A0DC-935F429C4A53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7AF2-CE12-4B9E-9BF9-B26DB987B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91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CF3CF-A985-4004-A0DC-935F429C4A53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7AF2-CE12-4B9E-9BF9-B26DB987B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812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9E526-6896-474F-BA15-66C83A63A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843CC9-6060-448E-8823-BA32751828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6EF32-3C2D-468B-85DF-6CDEAC0B9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5E7E-2DD7-4DF4-B689-3C9B737D413C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2644E-0E3C-458E-9AF1-0422C4034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D3605-A5B9-4FFF-918B-A49976690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7097-3210-4E8A-A528-BC90638E2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444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4AFC7-804A-4EEE-B378-6190D0CDD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21A1B-3FE5-4E06-8EAA-9B7AFC95E9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C900A-A093-4033-B73E-1033F1033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5E7E-2DD7-4DF4-B689-3C9B737D413C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BB76C-0EEB-426B-9269-9FACBF3B2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69682-1DAB-42A8-BAE1-0A93ECAD7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7097-3210-4E8A-A528-BC90638E2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12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CF3CF-A985-4004-A0DC-935F429C4A53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7AF2-CE12-4B9E-9BF9-B26DB987B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57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CF3CF-A985-4004-A0DC-935F429C4A53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7AF2-CE12-4B9E-9BF9-B26DB987B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330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CF3CF-A985-4004-A0DC-935F429C4A53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7AF2-CE12-4B9E-9BF9-B26DB987B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97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CF3CF-A985-4004-A0DC-935F429C4A53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7AF2-CE12-4B9E-9BF9-B26DB987B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85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CF3CF-A985-4004-A0DC-935F429C4A53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7AF2-CE12-4B9E-9BF9-B26DB987B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92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CF3CF-A985-4004-A0DC-935F429C4A53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7AF2-CE12-4B9E-9BF9-B26DB987B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73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CF3CF-A985-4004-A0DC-935F429C4A53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7AF2-CE12-4B9E-9BF9-B26DB987B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283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CF3CF-A985-4004-A0DC-935F429C4A53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7AF2-CE12-4B9E-9BF9-B26DB987B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531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CF3CF-A985-4004-A0DC-935F429C4A53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A7AF2-CE12-4B9E-9BF9-B26DB987B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4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B7E68C-6AC0-4691-A8EE-40CBD8971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BDAEA5-B5E8-464A-B6DC-33A727BE6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A4208-F3F7-4B30-A41E-F6B3180209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25E7E-2DD7-4DF4-B689-3C9B737D413C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975B6-1BDA-4789-A998-230AB2084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5C0E9-9E61-4A7A-BDEF-767AB2A47C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A7097-3210-4E8A-A528-BC90638E2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9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2/2017SW00169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F90C1C-9928-DC61-9B58-B0DEBADF042C}"/>
              </a:ext>
            </a:extLst>
          </p:cNvPr>
          <p:cNvSpPr txBox="1"/>
          <p:nvPr/>
        </p:nvSpPr>
        <p:spPr>
          <a:xfrm>
            <a:off x="553212" y="73152"/>
            <a:ext cx="80375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Near-real-time MLSO CME Alerts to SEP Scoreboard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478174-9E3F-C8B8-93A3-CA03E7FD7125}"/>
              </a:ext>
            </a:extLst>
          </p:cNvPr>
          <p:cNvSpPr txBox="1"/>
          <p:nvPr/>
        </p:nvSpPr>
        <p:spPr>
          <a:xfrm>
            <a:off x="742950" y="1519330"/>
            <a:ext cx="76581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Mauna Loa Solar Observatory, HAO/NCAR</a:t>
            </a:r>
          </a:p>
          <a:p>
            <a:pPr algn="ctr"/>
            <a:r>
              <a:rPr lang="en-US" sz="1400" i="1" dirty="0"/>
              <a:t>(https://www2.hao.ucar.edu/mlso/mlso-home-page)</a:t>
            </a:r>
          </a:p>
          <a:p>
            <a:pPr algn="ctr"/>
            <a:r>
              <a:rPr lang="en-US" dirty="0"/>
              <a:t>J. T. Burkepile (MLSO Project Scientist)</a:t>
            </a:r>
          </a:p>
          <a:p>
            <a:pPr algn="ctr"/>
            <a:r>
              <a:rPr lang="en-US" dirty="0"/>
              <a:t>Mike Galloy (MLSO Lead Programmer)</a:t>
            </a:r>
          </a:p>
          <a:p>
            <a:pPr algn="ctr"/>
            <a:r>
              <a:rPr lang="en-US" dirty="0"/>
              <a:t>Ben Berkey, Lisa Perez-Gonzales, Marc Cotter (MLSO Observers)</a:t>
            </a:r>
          </a:p>
          <a:p>
            <a:pPr algn="ctr"/>
            <a:r>
              <a:rPr lang="en-US" dirty="0"/>
              <a:t>O. C. St. Cyr (HAO Affiliate Scientist and CUA@NASA-GSFC)</a:t>
            </a:r>
          </a:p>
          <a:p>
            <a:pPr algn="ctr"/>
            <a:endParaRPr lang="en-US" dirty="0"/>
          </a:p>
          <a:p>
            <a:pPr algn="ctr"/>
            <a:r>
              <a:rPr lang="en-US" b="1" dirty="0"/>
              <a:t>SEP Scoreboard, CCMC, NASA-GSFC</a:t>
            </a:r>
          </a:p>
          <a:p>
            <a:pPr algn="ctr"/>
            <a:r>
              <a:rPr lang="en-US" sz="1400" i="1" dirty="0"/>
              <a:t>(https://ccmc.gsfc.nasa.gov/scoreboards/sep)</a:t>
            </a:r>
          </a:p>
          <a:p>
            <a:pPr algn="ctr"/>
            <a:r>
              <a:rPr lang="en-US" dirty="0"/>
              <a:t>Joycelyn Jones (Software Developer)</a:t>
            </a:r>
          </a:p>
          <a:p>
            <a:pPr algn="ctr"/>
            <a:r>
              <a:rPr lang="en-US" dirty="0"/>
              <a:t>Leila Mays (Project Lead)</a:t>
            </a:r>
          </a:p>
          <a:p>
            <a:pPr algn="ctr"/>
            <a:endParaRPr lang="en-US" dirty="0"/>
          </a:p>
          <a:p>
            <a:pPr algn="ctr"/>
            <a:r>
              <a:rPr lang="en-US" b="1" dirty="0"/>
              <a:t>Space Radiation Analysis Group, NASA-JSC</a:t>
            </a:r>
          </a:p>
          <a:p>
            <a:pPr algn="ctr"/>
            <a:r>
              <a:rPr lang="en-US" sz="1400" i="1" dirty="0"/>
              <a:t>(https://srag.jsc.nasa.gov/)</a:t>
            </a:r>
          </a:p>
          <a:p>
            <a:pPr algn="ctr"/>
            <a:r>
              <a:rPr lang="en-US" dirty="0"/>
              <a:t>Phil Quinn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917AD0-2E63-1A0F-6A95-0B87F1622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855" y="5662487"/>
            <a:ext cx="3305636" cy="9812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04D2AE-819F-7570-15E8-5A34D9A30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1" y="5593080"/>
            <a:ext cx="1302672" cy="979886"/>
          </a:xfrm>
          <a:prstGeom prst="rect">
            <a:avLst/>
          </a:prstGeom>
        </p:spPr>
      </p:pic>
      <p:pic>
        <p:nvPicPr>
          <p:cNvPr id="5" name="Picture 4" descr="A picture containing sky, outdoor, dirt&#10;&#10;Description automatically generated">
            <a:extLst>
              <a:ext uri="{FF2B5EF4-FFF2-40B4-BE49-F238E27FC236}">
                <a16:creationId xmlns:a16="http://schemas.microsoft.com/office/drawing/2014/main" id="{B09F7C89-4548-4660-2924-338AEE018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216" y="5064206"/>
            <a:ext cx="2011680" cy="1508760"/>
          </a:xfrm>
          <a:prstGeom prst="rect">
            <a:avLst/>
          </a:prstGeom>
        </p:spPr>
      </p:pic>
      <p:pic>
        <p:nvPicPr>
          <p:cNvPr id="7" name="Picture 6" descr="A picture containing text, transport, wheel&#10;&#10;Description automatically generated">
            <a:extLst>
              <a:ext uri="{FF2B5EF4-FFF2-40B4-BE49-F238E27FC236}">
                <a16:creationId xmlns:a16="http://schemas.microsoft.com/office/drawing/2014/main" id="{AEB537B3-F3B5-4AEA-9424-37D67E1AA3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61" y="5462552"/>
            <a:ext cx="1175657" cy="118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99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502F8-872A-4569-8E17-CF1C02774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209" y="83039"/>
            <a:ext cx="4608188" cy="704336"/>
          </a:xfrm>
        </p:spPr>
        <p:txBody>
          <a:bodyPr>
            <a:normAutofit/>
          </a:bodyPr>
          <a:lstStyle/>
          <a:p>
            <a:r>
              <a:rPr lang="en-US" sz="3200" b="1" dirty="0"/>
              <a:t>Summary &amp;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DB02D-3F5B-4436-8B58-0508251D2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60" y="996929"/>
            <a:ext cx="6456407" cy="34800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K-Cor CME alerts are </a:t>
            </a:r>
            <a:r>
              <a:rPr lang="en-US" sz="2400" b="1" dirty="0"/>
              <a:t>‘first line of defense</a:t>
            </a:r>
            <a:r>
              <a:rPr lang="en-US" sz="2400" dirty="0"/>
              <a:t>’. K-Cor observes   down to 1.05 </a:t>
            </a:r>
            <a:r>
              <a:rPr lang="en-US" sz="2400" dirty="0" err="1"/>
              <a:t>Rsun</a:t>
            </a:r>
            <a:r>
              <a:rPr lang="en-US" sz="2400" dirty="0"/>
              <a:t> to track CMEs as they form. </a:t>
            </a:r>
          </a:p>
          <a:p>
            <a:pPr marL="0" indent="0">
              <a:buNone/>
            </a:pPr>
            <a:r>
              <a:rPr lang="en-US" sz="2400" dirty="0"/>
              <a:t>K-Cor: </a:t>
            </a:r>
            <a:r>
              <a:rPr lang="en-US" sz="2400" b="1" dirty="0"/>
              <a:t>Very low latency </a:t>
            </a:r>
            <a:r>
              <a:rPr lang="en-US" sz="2400" dirty="0"/>
              <a:t>(&lt; 3 minutes)    Rapid data  processing; high time cadence (15 sec); alerts are fully automated; reliable internet at MLSO</a:t>
            </a:r>
          </a:p>
          <a:p>
            <a:pPr marL="0" indent="0">
              <a:buNone/>
            </a:pPr>
            <a:r>
              <a:rPr lang="en-US" sz="2400" dirty="0"/>
              <a:t>Modify detection code to reduce number of false alarms due to noisy skies, dust on optics/instrument issues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EFA346-DAD1-4720-82C0-DE3FCA781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167" y="1061137"/>
            <a:ext cx="2351759" cy="23517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B8A3C0-31B2-438B-95FB-36075FB31054}"/>
              </a:ext>
            </a:extLst>
          </p:cNvPr>
          <p:cNvSpPr txBox="1"/>
          <p:nvPr/>
        </p:nvSpPr>
        <p:spPr>
          <a:xfrm>
            <a:off x="6819825" y="3477104"/>
            <a:ext cx="196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CME observed by K-Cor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824B83-2EAA-411C-BE78-224D73979A30}"/>
              </a:ext>
            </a:extLst>
          </p:cNvPr>
          <p:cNvSpPr txBox="1"/>
          <p:nvPr/>
        </p:nvSpPr>
        <p:spPr>
          <a:xfrm>
            <a:off x="138792" y="4276841"/>
            <a:ext cx="8866415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Improve algorithm by adding CME widths and acceleration</a:t>
            </a:r>
          </a:p>
          <a:p>
            <a:pPr>
              <a:spcBef>
                <a:spcPts val="750"/>
              </a:spcBef>
            </a:pPr>
            <a:r>
              <a:rPr lang="en-US" sz="2400" dirty="0"/>
              <a:t>Ground-based network of coronagraphs would significantly improve duty cycle for SEP forecasting: </a:t>
            </a:r>
            <a:r>
              <a:rPr lang="en-US" sz="2400" i="1" dirty="0"/>
              <a:t>NSO/NCAR designing next generation ground-based space weather forecasting network  (</a:t>
            </a:r>
            <a:r>
              <a:rPr lang="en-US" sz="2400" i="1" dirty="0" err="1"/>
              <a:t>ngGONG</a:t>
            </a:r>
            <a:r>
              <a:rPr lang="en-US" sz="2400" i="1" dirty="0"/>
              <a:t>). Includes coronagraphs.</a:t>
            </a:r>
          </a:p>
          <a:p>
            <a:pPr marL="0" indent="0" algn="ctr">
              <a:spcBef>
                <a:spcPts val="1350"/>
              </a:spcBef>
              <a:buNone/>
            </a:pPr>
            <a:r>
              <a:rPr lang="en-US" sz="2000" b="1" i="1" dirty="0"/>
              <a:t>If you would like to receive K-Cor CME alerts please email me: iguana@ucar.edu</a:t>
            </a:r>
          </a:p>
        </p:txBody>
      </p:sp>
    </p:spTree>
    <p:extLst>
      <p:ext uri="{BB962C8B-B14F-4D97-AF65-F5344CB8AC3E}">
        <p14:creationId xmlns:p14="http://schemas.microsoft.com/office/powerpoint/2010/main" val="175443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F314EF-2121-49D6-AC22-99E3B2E68FEC}"/>
              </a:ext>
            </a:extLst>
          </p:cNvPr>
          <p:cNvSpPr txBox="1"/>
          <p:nvPr/>
        </p:nvSpPr>
        <p:spPr>
          <a:xfrm>
            <a:off x="2214949" y="2692229"/>
            <a:ext cx="5282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693827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88AA56-9277-4A66-BDE4-490A2F5A177E}"/>
              </a:ext>
            </a:extLst>
          </p:cNvPr>
          <p:cNvSpPr txBox="1">
            <a:spLocks/>
          </p:cNvSpPr>
          <p:nvPr/>
        </p:nvSpPr>
        <p:spPr>
          <a:xfrm>
            <a:off x="226502" y="241519"/>
            <a:ext cx="8783273" cy="171311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What are the CME Observables </a:t>
            </a:r>
          </a:p>
          <a:p>
            <a:pPr algn="ctr"/>
            <a:r>
              <a:rPr lang="en-US" b="1" dirty="0"/>
              <a:t>that relate to SEPs and </a:t>
            </a:r>
          </a:p>
          <a:p>
            <a:pPr algn="ctr"/>
            <a:r>
              <a:rPr lang="en-US" b="1" dirty="0"/>
              <a:t>are visible in coronagraphs?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175533-63D2-483E-A5F4-7D24FD614EC5}"/>
              </a:ext>
            </a:extLst>
          </p:cNvPr>
          <p:cNvSpPr txBox="1"/>
          <p:nvPr/>
        </p:nvSpPr>
        <p:spPr>
          <a:xfrm>
            <a:off x="89210" y="2508308"/>
            <a:ext cx="89205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Time of appearance [</a:t>
            </a:r>
            <a:r>
              <a:rPr lang="en-US" sz="2400" i="1" dirty="0"/>
              <a:t>Depends on coronagraph field-of-view!</a:t>
            </a:r>
            <a:r>
              <a:rPr lang="en-US" sz="2800" dirty="0"/>
              <a:t>]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Location of the associated activity and the CME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CME Size [</a:t>
            </a:r>
            <a:r>
              <a:rPr lang="en-US" sz="2400" i="1" dirty="0"/>
              <a:t>Angular Width and Expansion Rate</a:t>
            </a:r>
            <a:r>
              <a:rPr lang="en-US" sz="2800" dirty="0"/>
              <a:t>]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CME Dynamics [</a:t>
            </a:r>
            <a:r>
              <a:rPr lang="en-US" sz="2400" i="1" dirty="0"/>
              <a:t>Speed and Acceleration(?)</a:t>
            </a:r>
            <a:r>
              <a:rPr lang="en-US" sz="2800" dirty="0"/>
              <a:t>]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Brightness [</a:t>
            </a:r>
            <a:r>
              <a:rPr lang="en-US" sz="2400" i="1" dirty="0"/>
              <a:t>a measure of Mass Density and source location</a:t>
            </a:r>
            <a:r>
              <a:rPr lang="en-US" sz="2800" dirty="0"/>
              <a:t>]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Morphology [e.g., </a:t>
            </a:r>
            <a:r>
              <a:rPr lang="en-US" sz="2400" i="1" dirty="0"/>
              <a:t>shocks, etc.]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66699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59C115DC-074A-4A08-A279-F80C3EA43B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910582"/>
              </p:ext>
            </p:extLst>
          </p:nvPr>
        </p:nvGraphicFramePr>
        <p:xfrm>
          <a:off x="163285" y="1249824"/>
          <a:ext cx="8817429" cy="528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9486">
                  <a:extLst>
                    <a:ext uri="{9D8B030D-6E8A-4147-A177-3AD203B41FA5}">
                      <a16:colId xmlns:a16="http://schemas.microsoft.com/office/drawing/2014/main" val="3112528439"/>
                    </a:ext>
                  </a:extLst>
                </a:gridCol>
                <a:gridCol w="1927334">
                  <a:extLst>
                    <a:ext uri="{9D8B030D-6E8A-4147-A177-3AD203B41FA5}">
                      <a16:colId xmlns:a16="http://schemas.microsoft.com/office/drawing/2014/main" val="3632975401"/>
                    </a:ext>
                  </a:extLst>
                </a:gridCol>
                <a:gridCol w="1265123">
                  <a:extLst>
                    <a:ext uri="{9D8B030D-6E8A-4147-A177-3AD203B41FA5}">
                      <a16:colId xmlns:a16="http://schemas.microsoft.com/office/drawing/2014/main" val="2323918706"/>
                    </a:ext>
                  </a:extLst>
                </a:gridCol>
                <a:gridCol w="1018028">
                  <a:extLst>
                    <a:ext uri="{9D8B030D-6E8A-4147-A177-3AD203B41FA5}">
                      <a16:colId xmlns:a16="http://schemas.microsoft.com/office/drawing/2014/main" val="2741122769"/>
                    </a:ext>
                  </a:extLst>
                </a:gridCol>
                <a:gridCol w="830238">
                  <a:extLst>
                    <a:ext uri="{9D8B030D-6E8A-4147-A177-3AD203B41FA5}">
                      <a16:colId xmlns:a16="http://schemas.microsoft.com/office/drawing/2014/main" val="3503266584"/>
                    </a:ext>
                  </a:extLst>
                </a:gridCol>
                <a:gridCol w="1499036">
                  <a:extLst>
                    <a:ext uri="{9D8B030D-6E8A-4147-A177-3AD203B41FA5}">
                      <a16:colId xmlns:a16="http://schemas.microsoft.com/office/drawing/2014/main" val="465079928"/>
                    </a:ext>
                  </a:extLst>
                </a:gridCol>
                <a:gridCol w="1288184">
                  <a:extLst>
                    <a:ext uri="{9D8B030D-6E8A-4147-A177-3AD203B41FA5}">
                      <a16:colId xmlns:a16="http://schemas.microsoft.com/office/drawing/2014/main" val="2342107717"/>
                    </a:ext>
                  </a:extLst>
                </a:gridCol>
              </a:tblGrid>
              <a:tr h="29718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ENERGETIC PROTONS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r>
                        <a:rPr lang="en-US" dirty="0"/>
                        <a:t>Proton Flux</a:t>
                      </a: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K-COR CORONAL MASS EJECTION (CME) PROPERTIES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CORONAL MASS EJECTION (CME) PROPERTIES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434674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DATE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Proton Flux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Eruption Location: Disk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Limb Angle[deg.]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Width [deg.]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Speed [k/s] at height in </a:t>
                      </a:r>
                      <a:r>
                        <a:rPr lang="en-US" sz="1400" b="1" dirty="0" err="1"/>
                        <a:t>Rsun</a:t>
                      </a:r>
                      <a:endParaRPr 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Accel. [m/s</a:t>
                      </a:r>
                      <a:r>
                        <a:rPr lang="en-US" sz="1400" b="1" baseline="30000" dirty="0"/>
                        <a:t>2</a:t>
                      </a:r>
                      <a:r>
                        <a:rPr lang="en-US" sz="1400" b="1" dirty="0"/>
                        <a:t>]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66457425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600" dirty="0"/>
                        <a:t>20140924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3000  [1.8 - 10 MeV]   100   [14 - 100 MeV]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N15 W20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21 [NE]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&gt;=130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DC: 708 @1.52</a:t>
                      </a:r>
                    </a:p>
                    <a:p>
                      <a:pPr algn="ctr"/>
                      <a:r>
                        <a:rPr lang="en-US" sz="1600" dirty="0"/>
                        <a:t>Hum: 911 @2.3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Not detected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20506937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600" dirty="0"/>
                        <a:t>20150315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     [ &gt; 5 MeV]</a:t>
                      </a:r>
                    </a:p>
                    <a:p>
                      <a:r>
                        <a:rPr lang="en-US" sz="1600" dirty="0"/>
                        <a:t>7         [&gt; 10 MeV]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S15 W30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228 [SW]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DC: 566 @1.53 Hum: 582 @2.4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186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44704778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600" dirty="0"/>
                        <a:t>20160101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40 to 50    [&gt; 5MeV]                 10           [&gt; 10 MeV]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S20 W70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247 [SW]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DC: 44 @1.65</a:t>
                      </a:r>
                    </a:p>
                    <a:p>
                      <a:pPr algn="ctr"/>
                      <a:r>
                        <a:rPr lang="en-US" sz="1600" dirty="0"/>
                        <a:t>Hum: 740 @2.7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312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88855239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600" dirty="0"/>
                        <a:t>20170904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175    [&gt; 5 MeV] </a:t>
                      </a:r>
                    </a:p>
                    <a:p>
                      <a:pPr algn="ctr"/>
                      <a:r>
                        <a:rPr lang="en-US" sz="1600" dirty="0"/>
                        <a:t>   75     [&gt; 10 MeV]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S10 W10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230 [SW]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DC: NONE</a:t>
                      </a:r>
                    </a:p>
                    <a:p>
                      <a:pPr algn="ctr"/>
                      <a:r>
                        <a:rPr lang="en-US" sz="1600" dirty="0"/>
                        <a:t> Human: 367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Not detected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75078033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600" dirty="0"/>
                        <a:t>20210507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    [2.2 - 12 MeV]</a:t>
                      </a:r>
                    </a:p>
                    <a:p>
                      <a:pPr algn="ctr"/>
                      <a:r>
                        <a:rPr lang="en-US" sz="1600" dirty="0"/>
                        <a:t>1.5   0.62 - 2.2 MeV]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N20 E25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78 [NE]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DC: 513 @1.53 Human: 1105 @2.8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510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15685112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600" dirty="0"/>
                        <a:t>20220511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         [&gt; 10 </a:t>
                      </a:r>
                      <a:r>
                        <a:rPr lang="en-US" sz="1600" dirty="0" err="1"/>
                        <a:t>Mev</a:t>
                      </a:r>
                      <a:r>
                        <a:rPr lang="en-US" sz="1600" dirty="0"/>
                        <a:t>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S15 W90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265 [SW]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&gt;=49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DC: 112 @2.01 Hum: 461 @2.8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188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88861550"/>
                  </a:ext>
                </a:extLst>
              </a:tr>
              <a:tr h="297180">
                <a:tc gridSpan="4">
                  <a:txBody>
                    <a:bodyPr/>
                    <a:lstStyle/>
                    <a:p>
                      <a:r>
                        <a:rPr lang="en-US" sz="1600" dirty="0"/>
                        <a:t>AVERAGE of these 6 SEP-CMEs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Final Speed: 694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299 +/- 152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43820320"/>
                  </a:ext>
                </a:extLst>
              </a:tr>
              <a:tr h="297180">
                <a:tc gridSpan="4">
                  <a:txBody>
                    <a:bodyPr/>
                    <a:lstStyle/>
                    <a:p>
                      <a:r>
                        <a:rPr lang="en-US" sz="1600" dirty="0"/>
                        <a:t>AVERAGE of MLSO Mk3 </a:t>
                      </a:r>
                      <a:r>
                        <a:rPr lang="en-US" sz="1600" dirty="0" err="1"/>
                        <a:t>coronameter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390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2596779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1297537-C364-40EB-9C40-36EC1414D5C1}"/>
              </a:ext>
            </a:extLst>
          </p:cNvPr>
          <p:cNvSpPr txBox="1"/>
          <p:nvPr/>
        </p:nvSpPr>
        <p:spPr>
          <a:xfrm>
            <a:off x="244046" y="282318"/>
            <a:ext cx="8470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CMEs with SEPs  have larger widths, speeds and accelerations than the average CME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AD381F-FE67-4049-9069-AAEDDCC57AEF}"/>
              </a:ext>
            </a:extLst>
          </p:cNvPr>
          <p:cNvSpPr txBox="1"/>
          <p:nvPr/>
        </p:nvSpPr>
        <p:spPr>
          <a:xfrm>
            <a:off x="2828627" y="6491451"/>
            <a:ext cx="4215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DC = Detection code     Hum = Human</a:t>
            </a:r>
          </a:p>
        </p:txBody>
      </p:sp>
    </p:spTree>
    <p:extLst>
      <p:ext uri="{BB962C8B-B14F-4D97-AF65-F5344CB8AC3E}">
        <p14:creationId xmlns:p14="http://schemas.microsoft.com/office/powerpoint/2010/main" val="423723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435269-8711-48DA-91AC-A7933D017769}"/>
              </a:ext>
            </a:extLst>
          </p:cNvPr>
          <p:cNvSpPr/>
          <p:nvPr/>
        </p:nvSpPr>
        <p:spPr>
          <a:xfrm>
            <a:off x="228600" y="64008"/>
            <a:ext cx="861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SEPs associated with fast CMEs since the 1970s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478599-C71A-4833-8B90-EA7D0A600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18" y="835826"/>
            <a:ext cx="3633606" cy="46496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50CEA6-0D56-4BA2-AF47-C183FD0ED554}"/>
              </a:ext>
            </a:extLst>
          </p:cNvPr>
          <p:cNvSpPr txBox="1"/>
          <p:nvPr/>
        </p:nvSpPr>
        <p:spPr>
          <a:xfrm>
            <a:off x="583255" y="5492618"/>
            <a:ext cx="3633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Kahler </a:t>
            </a:r>
            <a:r>
              <a:rPr lang="en-US" i="1" dirty="0"/>
              <a:t>et al.</a:t>
            </a:r>
            <a:r>
              <a:rPr lang="en-US" dirty="0"/>
              <a:t>, 1978</a:t>
            </a:r>
          </a:p>
          <a:p>
            <a:r>
              <a:rPr lang="en-US" dirty="0"/>
              <a:t>“</a:t>
            </a:r>
            <a:r>
              <a:rPr lang="en-US" i="1" dirty="0"/>
              <a:t>The data are in agreement with a possible correlation between proton intensity and mass ejection speed</a:t>
            </a:r>
            <a:r>
              <a:rPr lang="en-US" dirty="0"/>
              <a:t>.”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04E041-9869-4526-9EFD-B4DA4A832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695" y="1504084"/>
            <a:ext cx="3693583" cy="31947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E7A65A-549C-4D64-A350-512F4837BA01}"/>
              </a:ext>
            </a:extLst>
          </p:cNvPr>
          <p:cNvSpPr txBox="1"/>
          <p:nvPr/>
        </p:nvSpPr>
        <p:spPr>
          <a:xfrm>
            <a:off x="5145617" y="5181600"/>
            <a:ext cx="36935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Richardson </a:t>
            </a:r>
            <a:r>
              <a:rPr lang="en-US" i="1" dirty="0"/>
              <a:t>et al.</a:t>
            </a:r>
            <a:r>
              <a:rPr lang="en-US" dirty="0"/>
              <a:t>, 2015 </a:t>
            </a:r>
          </a:p>
          <a:p>
            <a:r>
              <a:rPr lang="en-US" dirty="0"/>
              <a:t>Intensity of 25 MeV protons plotted vs. the speed of the associated CME for events 30°-90° west of the particle-observing spacecraft.</a:t>
            </a:r>
          </a:p>
        </p:txBody>
      </p:sp>
    </p:spTree>
    <p:extLst>
      <p:ext uri="{BB962C8B-B14F-4D97-AF65-F5344CB8AC3E}">
        <p14:creationId xmlns:p14="http://schemas.microsoft.com/office/powerpoint/2010/main" val="1917994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126880-2060-5B11-A7E8-ACB6ABF383FA}"/>
              </a:ext>
            </a:extLst>
          </p:cNvPr>
          <p:cNvSpPr txBox="1"/>
          <p:nvPr/>
        </p:nvSpPr>
        <p:spPr>
          <a:xfrm>
            <a:off x="484632" y="1293519"/>
            <a:ext cx="840333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/>
              <a:t>SEP Intensity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HESPERIA </a:t>
            </a:r>
            <a:r>
              <a:rPr lang="en-US" sz="2800" dirty="0" err="1"/>
              <a:t>REleASE</a:t>
            </a:r>
            <a:r>
              <a:rPr lang="en-US" sz="2800" dirty="0"/>
              <a:t> (relativistic electrons)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SEPMOD (WSA-ENLIL + </a:t>
            </a:r>
            <a:r>
              <a:rPr lang="en-US" sz="2800" dirty="0">
                <a:solidFill>
                  <a:srgbClr val="FF0000"/>
                </a:solidFill>
              </a:rPr>
              <a:t>CME</a:t>
            </a:r>
            <a:r>
              <a:rPr lang="en-US" sz="2800" dirty="0"/>
              <a:t> cone model)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STAT (CORHEL + </a:t>
            </a:r>
            <a:r>
              <a:rPr lang="en-US" sz="2800" dirty="0">
                <a:solidFill>
                  <a:srgbClr val="FF0000"/>
                </a:solidFill>
              </a:rPr>
              <a:t>CME</a:t>
            </a:r>
            <a:r>
              <a:rPr lang="en-US" sz="28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UMASEP (proton intensity)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SEPSTER &amp; SEPSTER2D (</a:t>
            </a:r>
            <a:r>
              <a:rPr lang="en-US" sz="2800" dirty="0">
                <a:solidFill>
                  <a:srgbClr val="FF0000"/>
                </a:solidFill>
              </a:rPr>
              <a:t>CME</a:t>
            </a:r>
            <a:r>
              <a:rPr lang="en-US" sz="2800" dirty="0"/>
              <a:t> speed and connectivity)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3200" i="1" dirty="0"/>
              <a:t>SEP Probability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MAG4 (vector magnetograms)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E2DFFCE-B88C-58CD-AE25-03477C3E57F6}"/>
              </a:ext>
            </a:extLst>
          </p:cNvPr>
          <p:cNvSpPr txBox="1">
            <a:spLocks/>
          </p:cNvSpPr>
          <p:nvPr/>
        </p:nvSpPr>
        <p:spPr>
          <a:xfrm>
            <a:off x="184759" y="152401"/>
            <a:ext cx="8808928" cy="5974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/>
              <a:t>SEP Scoreboard Current Models</a:t>
            </a:r>
          </a:p>
        </p:txBody>
      </p:sp>
    </p:spTree>
    <p:extLst>
      <p:ext uri="{BB962C8B-B14F-4D97-AF65-F5344CB8AC3E}">
        <p14:creationId xmlns:p14="http://schemas.microsoft.com/office/powerpoint/2010/main" val="2071928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4E535A-9D10-B746-C6C5-B63864611374}"/>
              </a:ext>
            </a:extLst>
          </p:cNvPr>
          <p:cNvSpPr txBox="1"/>
          <p:nvPr/>
        </p:nvSpPr>
        <p:spPr>
          <a:xfrm>
            <a:off x="301752" y="1069847"/>
            <a:ext cx="854049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Present day situation with SOHO LASCO</a:t>
            </a:r>
          </a:p>
          <a:p>
            <a:r>
              <a:rPr lang="en-US" dirty="0"/>
              <a:t>	- Telemetry is downlinked 3x per day</a:t>
            </a:r>
          </a:p>
          <a:p>
            <a:r>
              <a:rPr lang="en-US" dirty="0"/>
              <a:t>	- DSN attempts to provide contacts ~8 hours apart</a:t>
            </a:r>
          </a:p>
          <a:p>
            <a:endParaRPr lang="en-US" dirty="0"/>
          </a:p>
          <a:p>
            <a:r>
              <a:rPr lang="en-US" sz="2400" dirty="0"/>
              <a:t>Present day situation with STEREO-A beacon</a:t>
            </a:r>
          </a:p>
          <a:p>
            <a:r>
              <a:rPr lang="en-US" sz="2400" dirty="0"/>
              <a:t>	</a:t>
            </a:r>
            <a:r>
              <a:rPr lang="en-US" dirty="0"/>
              <a:t>- Coverage is seasonal, but usually &gt;50%</a:t>
            </a:r>
          </a:p>
          <a:p>
            <a:r>
              <a:rPr lang="en-US" dirty="0"/>
              <a:t>	- Highly compressed COR2 images are downlinked every 15 minutes</a:t>
            </a:r>
          </a:p>
          <a:p>
            <a:r>
              <a:rPr lang="en-US" dirty="0"/>
              <a:t>	-</a:t>
            </a:r>
            <a:r>
              <a:rPr lang="en-US" i="1" dirty="0"/>
              <a:t> COR2 has an inner field-of-view limitation of ~3 R</a:t>
            </a:r>
            <a:r>
              <a:rPr lang="en-US" i="1" baseline="-25000" dirty="0"/>
              <a:t>S</a:t>
            </a:r>
            <a:endParaRPr lang="en-US" dirty="0"/>
          </a:p>
          <a:p>
            <a:endParaRPr lang="en-US" dirty="0"/>
          </a:p>
          <a:p>
            <a:r>
              <a:rPr lang="en-US" sz="2400" dirty="0"/>
              <a:t>Future prospects with NOAA’s CCOR’s</a:t>
            </a:r>
          </a:p>
          <a:p>
            <a:r>
              <a:rPr lang="en-US" dirty="0"/>
              <a:t>	-Telemetry latency issues should be reduced in the future</a:t>
            </a:r>
          </a:p>
          <a:p>
            <a:r>
              <a:rPr lang="en-US" dirty="0"/>
              <a:t>		- Image Requirements: Cadence is 15 minutes, Latency 30 minutes</a:t>
            </a:r>
          </a:p>
          <a:p>
            <a:r>
              <a:rPr lang="en-US" dirty="0"/>
              <a:t>		- </a:t>
            </a:r>
            <a:r>
              <a:rPr lang="en-US" i="1" dirty="0"/>
              <a:t>CCOR has an inner field-of-view limitation of </a:t>
            </a:r>
            <a:r>
              <a:rPr lang="en-US" i="1" u="sng" dirty="0"/>
              <a:t>&gt;</a:t>
            </a:r>
            <a:r>
              <a:rPr lang="en-US" i="1" dirty="0"/>
              <a:t>3 R</a:t>
            </a:r>
            <a:r>
              <a:rPr lang="en-US" i="1" baseline="-25000" dirty="0"/>
              <a:t>S</a:t>
            </a:r>
          </a:p>
          <a:p>
            <a:endParaRPr lang="en-US" i="1" dirty="0"/>
          </a:p>
          <a:p>
            <a:r>
              <a:rPr lang="en-US" sz="2400" dirty="0"/>
              <a:t>Additional future possibilities</a:t>
            </a:r>
          </a:p>
          <a:p>
            <a:r>
              <a:rPr lang="en-US" dirty="0"/>
              <a:t>	-ESA/NASA Solar Orbiter Metis low-latency images</a:t>
            </a:r>
          </a:p>
          <a:p>
            <a:r>
              <a:rPr lang="en-US" dirty="0"/>
              <a:t>	-NASA PUNCH CCOR</a:t>
            </a:r>
          </a:p>
          <a:p>
            <a:r>
              <a:rPr lang="en-US" dirty="0"/>
              <a:t>	-ISRO Aditya-L1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081A215-948B-C40F-84C7-36D1CE89DF4A}"/>
              </a:ext>
            </a:extLst>
          </p:cNvPr>
          <p:cNvSpPr txBox="1">
            <a:spLocks/>
          </p:cNvSpPr>
          <p:nvPr/>
        </p:nvSpPr>
        <p:spPr>
          <a:xfrm>
            <a:off x="91440" y="152401"/>
            <a:ext cx="8902247" cy="5974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/>
              <a:t>CME Alert Latency Due to Coronagraph Downlink</a:t>
            </a:r>
          </a:p>
        </p:txBody>
      </p:sp>
    </p:spTree>
    <p:extLst>
      <p:ext uri="{BB962C8B-B14F-4D97-AF65-F5344CB8AC3E}">
        <p14:creationId xmlns:p14="http://schemas.microsoft.com/office/powerpoint/2010/main" val="1765939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CDF2EDF-6C0C-A307-D089-6C24F67904F1}"/>
              </a:ext>
            </a:extLst>
          </p:cNvPr>
          <p:cNvSpPr txBox="1">
            <a:spLocks/>
          </p:cNvSpPr>
          <p:nvPr/>
        </p:nvSpPr>
        <p:spPr>
          <a:xfrm>
            <a:off x="184759" y="152401"/>
            <a:ext cx="8808928" cy="5974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/>
              <a:t>CME Alert Latency Due to Coronagraph Field-of-View</a:t>
            </a:r>
          </a:p>
        </p:txBody>
      </p:sp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A943C293-882F-10C0-ED21-7AB39004E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3" y="1836149"/>
            <a:ext cx="9144000" cy="338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45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ky, outdoor, building, grass&#10;&#10;Description automatically generated">
            <a:extLst>
              <a:ext uri="{FF2B5EF4-FFF2-40B4-BE49-F238E27FC236}">
                <a16:creationId xmlns:a16="http://schemas.microsoft.com/office/drawing/2014/main" id="{ADC43DC9-EDC0-4BCA-B443-BEF574EBC3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98" t="13737" r="2475" b="13118"/>
          <a:stretch/>
        </p:blipFill>
        <p:spPr>
          <a:xfrm>
            <a:off x="185144" y="232291"/>
            <a:ext cx="2726006" cy="1709805"/>
          </a:xfrm>
          <a:prstGeom prst="rect">
            <a:avLst/>
          </a:prstGeom>
        </p:spPr>
      </p:pic>
      <p:sp>
        <p:nvSpPr>
          <p:cNvPr id="13" name="Shape 18">
            <a:extLst>
              <a:ext uri="{FF2B5EF4-FFF2-40B4-BE49-F238E27FC236}">
                <a16:creationId xmlns:a16="http://schemas.microsoft.com/office/drawing/2014/main" id="{D3C2C918-246F-4B16-8677-1556242E4576}"/>
              </a:ext>
            </a:extLst>
          </p:cNvPr>
          <p:cNvSpPr txBox="1"/>
          <p:nvPr/>
        </p:nvSpPr>
        <p:spPr>
          <a:xfrm>
            <a:off x="3111217" y="670216"/>
            <a:ext cx="5723583" cy="651457"/>
          </a:xfrm>
          <a:prstGeom prst="rect">
            <a:avLst/>
          </a:prstGeom>
          <a:noFill/>
          <a:ln>
            <a:noFill/>
          </a:ln>
        </p:spPr>
        <p:txBody>
          <a:bodyPr lIns="20092" tIns="20092" rIns="20092" bIns="20092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r>
              <a:rPr lang="en-US" sz="3600" b="1" dirty="0">
                <a:latin typeface="+mj-lt"/>
                <a:ea typeface="Helvetica Neue"/>
                <a:cs typeface="Helvetica Neue"/>
                <a:sym typeface="Helvetica Neue"/>
              </a:rPr>
              <a:t>Mauna Loa Solar Observatory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C2A8CCF3-090B-4490-A099-E8BE2369ECDC}"/>
              </a:ext>
            </a:extLst>
          </p:cNvPr>
          <p:cNvSpPr txBox="1"/>
          <p:nvPr/>
        </p:nvSpPr>
        <p:spPr>
          <a:xfrm>
            <a:off x="3292040" y="1271950"/>
            <a:ext cx="5599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latin typeface="+mn-lt"/>
              </a:rPr>
              <a:t>Nominal observing day: 17 UT to 02:30 UT</a:t>
            </a:r>
          </a:p>
        </p:txBody>
      </p:sp>
      <p:sp>
        <p:nvSpPr>
          <p:cNvPr id="17" name="Shape 18">
            <a:extLst>
              <a:ext uri="{FF2B5EF4-FFF2-40B4-BE49-F238E27FC236}">
                <a16:creationId xmlns:a16="http://schemas.microsoft.com/office/drawing/2014/main" id="{B6CA3321-B9E5-4E70-9E56-DFE71C737383}"/>
              </a:ext>
            </a:extLst>
          </p:cNvPr>
          <p:cNvSpPr txBox="1"/>
          <p:nvPr/>
        </p:nvSpPr>
        <p:spPr>
          <a:xfrm>
            <a:off x="235752" y="1894484"/>
            <a:ext cx="5856206" cy="876726"/>
          </a:xfrm>
          <a:prstGeom prst="rect">
            <a:avLst/>
          </a:prstGeom>
          <a:noFill/>
          <a:ln>
            <a:noFill/>
          </a:ln>
        </p:spPr>
        <p:txBody>
          <a:bodyPr lIns="20092" tIns="20092" rIns="20092" bIns="20092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r>
              <a:rPr lang="en-US" sz="3000" b="1" dirty="0">
                <a:latin typeface="+mj-lt"/>
                <a:ea typeface="Helvetica Neue"/>
                <a:cs typeface="Helvetica Neue"/>
                <a:sym typeface="Helvetica Neue"/>
              </a:rPr>
              <a:t>K-Coronagraph (K-Cor) Science Goals</a:t>
            </a:r>
          </a:p>
        </p:txBody>
      </p: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87C1C08F-E24B-44BC-9186-F9B797F12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194" y="1899734"/>
            <a:ext cx="2291662" cy="21327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EFF6224-5E78-426C-A4DE-FF5ADA2DE056}"/>
              </a:ext>
            </a:extLst>
          </p:cNvPr>
          <p:cNvSpPr txBox="1"/>
          <p:nvPr/>
        </p:nvSpPr>
        <p:spPr>
          <a:xfrm>
            <a:off x="6667194" y="4131556"/>
            <a:ext cx="2291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Arial Body"/>
              </a:rPr>
              <a:t>K-Cor fills in low corona observational gap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B18E7DD-B5A0-4A87-A0F3-1C1F020CE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127" y="2798433"/>
            <a:ext cx="6486067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 eaLnBrk="0" hangingPunct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+mn-lt"/>
              </a:rPr>
              <a:t>Understand the physical processes leading to CMEs and their space weather consequences. </a:t>
            </a:r>
            <a:r>
              <a:rPr lang="en-US" altLang="en-US" sz="2400" b="1" dirty="0">
                <a:solidFill>
                  <a:srgbClr val="FF0000"/>
                </a:solidFill>
                <a:latin typeface="+mn-lt"/>
              </a:rPr>
              <a:t>FOV: 1.05 to 3 </a:t>
            </a:r>
            <a:r>
              <a:rPr lang="en-US" altLang="en-US" sz="2400" b="1" dirty="0" err="1">
                <a:solidFill>
                  <a:srgbClr val="FF0000"/>
                </a:solidFill>
                <a:latin typeface="+mn-lt"/>
              </a:rPr>
              <a:t>Rsun</a:t>
            </a:r>
            <a:r>
              <a:rPr lang="en-US" altLang="en-US" sz="2400" b="1" dirty="0">
                <a:solidFill>
                  <a:srgbClr val="FF0000"/>
                </a:solidFill>
                <a:latin typeface="+mn-lt"/>
              </a:rPr>
              <a:t>; 15 sec cadence</a:t>
            </a:r>
          </a:p>
          <a:p>
            <a:pPr marL="342900" indent="-342900" eaLnBrk="0" hangingPunct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+mn-lt"/>
              </a:rPr>
              <a:t>Quantify rate-of-change of CME properties to understand CME shock-acceleration of particles </a:t>
            </a:r>
          </a:p>
          <a:p>
            <a:pPr marL="342900" indent="-342900" eaLnBrk="0" hangingPunct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+mn-lt"/>
              </a:rPr>
              <a:t>Detect Earth-directed CMEs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574A7D-EC0C-495B-A3EC-32CB9621C8F7}"/>
              </a:ext>
            </a:extLst>
          </p:cNvPr>
          <p:cNvSpPr txBox="1"/>
          <p:nvPr/>
        </p:nvSpPr>
        <p:spPr>
          <a:xfrm>
            <a:off x="181127" y="5555768"/>
            <a:ext cx="8588357" cy="830997"/>
          </a:xfrm>
          <a:prstGeom prst="rect">
            <a:avLst/>
          </a:prstGeom>
          <a:noFill/>
        </p:spPr>
        <p:txBody>
          <a:bodyPr wrap="square" rIns="73152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Assess </a:t>
            </a:r>
            <a:r>
              <a:rPr lang="en-US" altLang="en-US" sz="2400" dirty="0">
                <a:latin typeface="+mn-lt"/>
              </a:rPr>
              <a:t>variation in energy input into corona over solar cycle by quantifying changes in coronal morphology and density</a:t>
            </a:r>
            <a:endParaRPr lang="en-US" sz="2400" dirty="0"/>
          </a:p>
        </p:txBody>
      </p:sp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id="{4561CCD4-4D09-49CB-9B2E-52D559742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625" y="222954"/>
            <a:ext cx="1360375" cy="461666"/>
          </a:xfrm>
          <a:prstGeom prst="rect">
            <a:avLst/>
          </a:prstGeom>
        </p:spPr>
      </p:pic>
      <p:pic>
        <p:nvPicPr>
          <p:cNvPr id="6" name="Picture 5" descr="A picture containing text, transport, wheel&#10;&#10;Description automatically generated">
            <a:extLst>
              <a:ext uri="{FF2B5EF4-FFF2-40B4-BE49-F238E27FC236}">
                <a16:creationId xmlns:a16="http://schemas.microsoft.com/office/drawing/2014/main" id="{F53A5E37-CAF1-4D1E-A2B2-7B20C4E4C6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554" y="137845"/>
            <a:ext cx="523859" cy="52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40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DD7CC00-CE0C-4294-AC7A-DCE97A825128}"/>
              </a:ext>
            </a:extLst>
          </p:cNvPr>
          <p:cNvSpPr txBox="1"/>
          <p:nvPr/>
        </p:nvSpPr>
        <p:spPr>
          <a:xfrm>
            <a:off x="2617472" y="693440"/>
            <a:ext cx="61297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+mj-lt"/>
              </a:rPr>
              <a:t>Recent developments at MLSO to provide near real-time CME Detections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EEE531-2D72-4F4F-9B28-38C0F4991A3C}"/>
              </a:ext>
            </a:extLst>
          </p:cNvPr>
          <p:cNvSpPr txBox="1"/>
          <p:nvPr/>
        </p:nvSpPr>
        <p:spPr>
          <a:xfrm>
            <a:off x="193074" y="2532554"/>
            <a:ext cx="8757851" cy="413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2017: </a:t>
            </a:r>
            <a:r>
              <a:rPr lang="en-US" sz="2400" b="0" i="0" u="none" strike="noStrike" baseline="0" dirty="0"/>
              <a:t>K-Cor CME detection package created by Dr. William Thompson and collaborators (Thompson et al. 2017)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    </a:t>
            </a:r>
            <a:r>
              <a:rPr lang="en-US" sz="2400" b="0" i="0" u="none" strike="noStrike" baseline="0" dirty="0">
                <a:solidFill>
                  <a:srgbClr val="0000FF"/>
                </a:solidFill>
                <a:hlinkClick r:id="rId3"/>
              </a:rPr>
              <a:t>https://doi.org/10.1002/2017SW001694</a:t>
            </a:r>
            <a:endParaRPr lang="en-US" sz="2400" b="0" i="0" u="none" strike="noStrike" baseline="0" dirty="0">
              <a:solidFill>
                <a:srgbClr val="0000FF"/>
              </a:solidFill>
            </a:endParaRP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2017: NCAR/HAO begin processing K-Cor data at MLSO within 1 minute of acquisition (</a:t>
            </a:r>
            <a:r>
              <a:rPr lang="en-US" sz="2400" b="1" dirty="0"/>
              <a:t>Very Low Latency</a:t>
            </a:r>
            <a:r>
              <a:rPr lang="en-US" sz="2400" dirty="0"/>
              <a:t>). 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2018: NCAR/HAO install modified version of Thompson code at MLSO. </a:t>
            </a:r>
            <a:r>
              <a:rPr lang="en-US" sz="2400" b="1" dirty="0"/>
              <a:t>Automated CME alerts begin. </a:t>
            </a:r>
            <a:r>
              <a:rPr lang="en-US" sz="2400" i="1" dirty="0"/>
              <a:t>Prior to this, all alerts were issued by MLSO observers only. 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2021: HAO begins work with CCMC SEP Scoreboard, SRAG, and SPASE teams to incorporate K-Cor alerts into SEP Scoreboard.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26EC4-9EE3-45BD-BEE0-A47157B22B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" t="7928" r="7718" b="9730"/>
          <a:stretch/>
        </p:blipFill>
        <p:spPr>
          <a:xfrm>
            <a:off x="193075" y="186718"/>
            <a:ext cx="2250140" cy="2183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3E254A-6777-4CB4-813C-72993686E816}"/>
              </a:ext>
            </a:extLst>
          </p:cNvPr>
          <p:cNvSpPr txBox="1"/>
          <p:nvPr/>
        </p:nvSpPr>
        <p:spPr>
          <a:xfrm>
            <a:off x="611492" y="2069894"/>
            <a:ext cx="14133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Jan 1, 2016 CME</a:t>
            </a:r>
          </a:p>
        </p:txBody>
      </p:sp>
    </p:spTree>
    <p:extLst>
      <p:ext uri="{BB962C8B-B14F-4D97-AF65-F5344CB8AC3E}">
        <p14:creationId xmlns:p14="http://schemas.microsoft.com/office/powerpoint/2010/main" val="2055114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37E0511-8B64-42AC-9E1D-EE5A63CBAFBB}"/>
              </a:ext>
            </a:extLst>
          </p:cNvPr>
          <p:cNvSpPr txBox="1"/>
          <p:nvPr/>
        </p:nvSpPr>
        <p:spPr>
          <a:xfrm>
            <a:off x="140789" y="254306"/>
            <a:ext cx="8474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K-Cor CME alert info to be provided to SEP Scoreboard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BA7EAF-02E0-4A26-AF20-C1AC6DD34093}"/>
              </a:ext>
            </a:extLst>
          </p:cNvPr>
          <p:cNvSpPr txBox="1"/>
          <p:nvPr/>
        </p:nvSpPr>
        <p:spPr>
          <a:xfrm>
            <a:off x="140790" y="896604"/>
            <a:ext cx="8788606" cy="4178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2200" dirty="0"/>
              <a:t>While K-Cor is observing, a ‘heartbeat’ is sent every 5 minutes to the SEP Scoreboard including “All Clear” = True (no CME)  or ‘All Clear” = False (CME in progress). Include latest K-Cor; and updated K-Cor movie if desired.</a:t>
            </a:r>
          </a:p>
          <a:p>
            <a:pPr>
              <a:spcAft>
                <a:spcPts val="900"/>
              </a:spcAft>
            </a:pPr>
            <a:r>
              <a:rPr lang="en-US" sz="2200" dirty="0"/>
              <a:t>When a CME is detected, by the observer or algorithm, an alert is sent to SEP Scoreboard (and other users) with the following:</a:t>
            </a:r>
          </a:p>
          <a:p>
            <a:pPr>
              <a:spcBef>
                <a:spcPts val="1200"/>
              </a:spcBef>
            </a:pPr>
            <a:r>
              <a:rPr lang="en-US" sz="2200" dirty="0"/>
              <a:t> -Time of detection 	                   - Location of CME</a:t>
            </a:r>
          </a:p>
          <a:p>
            <a:r>
              <a:rPr lang="en-US" sz="2200" dirty="0"/>
              <a:t> - CME Width (</a:t>
            </a:r>
            <a:r>
              <a:rPr lang="en-US" sz="2200" i="1" dirty="0"/>
              <a:t>observer only</a:t>
            </a:r>
            <a:r>
              <a:rPr lang="en-US" sz="2200" dirty="0"/>
              <a:t>)    - CME speed and height of CME  (</a:t>
            </a:r>
            <a:r>
              <a:rPr lang="en-US" sz="2200" i="1" dirty="0"/>
              <a:t>Code only</a:t>
            </a:r>
            <a:r>
              <a:rPr lang="en-US" sz="2200" dirty="0"/>
              <a:t>)</a:t>
            </a:r>
          </a:p>
          <a:p>
            <a:r>
              <a:rPr lang="en-US" sz="2200" dirty="0"/>
              <a:t> - Confidence level (</a:t>
            </a:r>
            <a:r>
              <a:rPr lang="en-US" sz="2200" i="1" dirty="0"/>
              <a:t>observer only</a:t>
            </a:r>
            <a:r>
              <a:rPr lang="en-US" sz="2200" dirty="0"/>
              <a:t>)</a:t>
            </a:r>
          </a:p>
          <a:p>
            <a:pPr>
              <a:spcAft>
                <a:spcPts val="900"/>
              </a:spcAft>
            </a:pPr>
            <a:r>
              <a:rPr lang="en-US" sz="2200" dirty="0"/>
              <a:t> - Small movie (e.g. 512 x 512) can also be included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 Observers issue retraction if they deem the code sent out a ‘false alarm’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C9576F-918F-40D6-B8F1-46D207AC4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2" y="5032167"/>
            <a:ext cx="7655011" cy="15429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02B6BB-B0DF-4D20-8612-FDDA5629F196}"/>
              </a:ext>
            </a:extLst>
          </p:cNvPr>
          <p:cNvSpPr txBox="1"/>
          <p:nvPr/>
        </p:nvSpPr>
        <p:spPr>
          <a:xfrm>
            <a:off x="7718833" y="4935823"/>
            <a:ext cx="129851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LEFT: K-Cor observations of Sept 24, 2014 CME that produced a moderate SEP storm.</a:t>
            </a:r>
          </a:p>
        </p:txBody>
      </p:sp>
    </p:spTree>
    <p:extLst>
      <p:ext uri="{BB962C8B-B14F-4D97-AF65-F5344CB8AC3E}">
        <p14:creationId xmlns:p14="http://schemas.microsoft.com/office/powerpoint/2010/main" val="3499975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D4155CF6-CA04-4536-9BA0-08C0C7A523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0152548"/>
              </p:ext>
            </p:extLst>
          </p:nvPr>
        </p:nvGraphicFramePr>
        <p:xfrm>
          <a:off x="167951" y="772411"/>
          <a:ext cx="8817429" cy="496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6538">
                  <a:extLst>
                    <a:ext uri="{9D8B030D-6E8A-4147-A177-3AD203B41FA5}">
                      <a16:colId xmlns:a16="http://schemas.microsoft.com/office/drawing/2014/main" val="1306017123"/>
                    </a:ext>
                  </a:extLst>
                </a:gridCol>
                <a:gridCol w="764100">
                  <a:extLst>
                    <a:ext uri="{9D8B030D-6E8A-4147-A177-3AD203B41FA5}">
                      <a16:colId xmlns:a16="http://schemas.microsoft.com/office/drawing/2014/main" val="315615671"/>
                    </a:ext>
                  </a:extLst>
                </a:gridCol>
                <a:gridCol w="1848359">
                  <a:extLst>
                    <a:ext uri="{9D8B030D-6E8A-4147-A177-3AD203B41FA5}">
                      <a16:colId xmlns:a16="http://schemas.microsoft.com/office/drawing/2014/main" val="3848883590"/>
                    </a:ext>
                  </a:extLst>
                </a:gridCol>
                <a:gridCol w="943040">
                  <a:extLst>
                    <a:ext uri="{9D8B030D-6E8A-4147-A177-3AD203B41FA5}">
                      <a16:colId xmlns:a16="http://schemas.microsoft.com/office/drawing/2014/main" val="32501171"/>
                    </a:ext>
                  </a:extLst>
                </a:gridCol>
                <a:gridCol w="949224">
                  <a:extLst>
                    <a:ext uri="{9D8B030D-6E8A-4147-A177-3AD203B41FA5}">
                      <a16:colId xmlns:a16="http://schemas.microsoft.com/office/drawing/2014/main" val="2298898111"/>
                    </a:ext>
                  </a:extLst>
                </a:gridCol>
                <a:gridCol w="978853">
                  <a:extLst>
                    <a:ext uri="{9D8B030D-6E8A-4147-A177-3AD203B41FA5}">
                      <a16:colId xmlns:a16="http://schemas.microsoft.com/office/drawing/2014/main" val="3300473652"/>
                    </a:ext>
                  </a:extLst>
                </a:gridCol>
                <a:gridCol w="928911">
                  <a:extLst>
                    <a:ext uri="{9D8B030D-6E8A-4147-A177-3AD203B41FA5}">
                      <a16:colId xmlns:a16="http://schemas.microsoft.com/office/drawing/2014/main" val="1203122026"/>
                    </a:ext>
                  </a:extLst>
                </a:gridCol>
                <a:gridCol w="1358404">
                  <a:extLst>
                    <a:ext uri="{9D8B030D-6E8A-4147-A177-3AD203B41FA5}">
                      <a16:colId xmlns:a16="http://schemas.microsoft.com/office/drawing/2014/main" val="215589571"/>
                    </a:ext>
                  </a:extLst>
                </a:gridCol>
              </a:tblGrid>
              <a:tr h="29718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ENERGETIC PROTONS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CORONAL MASS EJECTIONS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027133"/>
                  </a:ext>
                </a:extLst>
              </a:tr>
              <a:tr h="71151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Date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Rise Time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Flux p</a:t>
                      </a:r>
                      <a:r>
                        <a:rPr lang="en-US" sz="1600" b="1" baseline="30000" dirty="0"/>
                        <a:t>+</a:t>
                      </a:r>
                      <a:r>
                        <a:rPr lang="en-US" sz="1600" b="1" dirty="0"/>
                        <a:t>/(cm</a:t>
                      </a:r>
                      <a:r>
                        <a:rPr lang="en-US" sz="1600" b="1" baseline="30000" dirty="0"/>
                        <a:t>2</a:t>
                      </a:r>
                      <a:r>
                        <a:rPr lang="en-US" sz="1600" b="1" dirty="0"/>
                        <a:t>*s*</a:t>
                      </a:r>
                      <a:r>
                        <a:rPr lang="en-US" sz="1600" b="1" dirty="0" err="1"/>
                        <a:t>sr</a:t>
                      </a:r>
                      <a:r>
                        <a:rPr lang="en-US" sz="1600" b="1" dirty="0"/>
                        <a:t>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Detected by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K-Cor 1</a:t>
                      </a:r>
                      <a:r>
                        <a:rPr lang="en-US" sz="1600" b="1" baseline="30000" dirty="0"/>
                        <a:t>st</a:t>
                      </a:r>
                      <a:endParaRPr lang="en-US" sz="1600" b="1" dirty="0"/>
                    </a:p>
                    <a:p>
                      <a:pPr algn="ctr"/>
                      <a:r>
                        <a:rPr lang="en-US" sz="1600" b="1" dirty="0"/>
                        <a:t>image time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Detection Alert Time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LASCO 1</a:t>
                      </a:r>
                      <a:r>
                        <a:rPr lang="en-US" sz="1600" b="1" baseline="30000" dirty="0"/>
                        <a:t>st</a:t>
                      </a:r>
                      <a:r>
                        <a:rPr lang="en-US" sz="1600" b="1" dirty="0"/>
                        <a:t> </a:t>
                      </a:r>
                      <a:r>
                        <a:rPr lang="en-US" sz="1600" b="1" dirty="0" err="1"/>
                        <a:t>img</a:t>
                      </a:r>
                      <a:r>
                        <a:rPr lang="en-US" sz="1600" b="1" dirty="0"/>
                        <a:t> time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600" b="1" dirty="0"/>
                        <a:t>  Time Alert &amp; LASCO 1</a:t>
                      </a:r>
                      <a:r>
                        <a:rPr lang="en-US" sz="1600" b="1" baseline="30000" dirty="0"/>
                        <a:t>st</a:t>
                      </a:r>
                      <a:r>
                        <a:rPr lang="en-US" sz="1600" b="1" dirty="0"/>
                        <a:t> image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74285798"/>
                  </a:ext>
                </a:extLst>
              </a:tr>
              <a:tr h="498061">
                <a:tc>
                  <a:txBody>
                    <a:bodyPr/>
                    <a:lstStyle/>
                    <a:p>
                      <a:r>
                        <a:rPr lang="en-US" sz="1600" dirty="0"/>
                        <a:t>20140924</a:t>
                      </a:r>
                    </a:p>
                    <a:p>
                      <a:pPr algn="ctr"/>
                      <a:r>
                        <a:rPr lang="en-US" sz="1600" b="1" dirty="0"/>
                        <a:t>Disk ctr CME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23 UT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3000  [1.8 - 10 MeV]   100   [14 - 100 MeV]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STEREOA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20:55:08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21:01:49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21:12:08</a:t>
                      </a:r>
                    </a:p>
                    <a:p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10 min 17 sec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64728663"/>
                  </a:ext>
                </a:extLst>
              </a:tr>
              <a:tr h="498061">
                <a:tc>
                  <a:txBody>
                    <a:bodyPr/>
                    <a:lstStyle/>
                    <a:p>
                      <a:r>
                        <a:rPr lang="en-US" sz="1600" dirty="0"/>
                        <a:t>20150315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 UT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     [ &gt; 5 MeV]</a:t>
                      </a:r>
                    </a:p>
                    <a:p>
                      <a:r>
                        <a:rPr lang="en-US" sz="1600" dirty="0"/>
                        <a:t>7         [&gt; 10 MeV]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GOES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01:20:45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01:27:27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01:48:05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20 min 37 sec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94182235"/>
                  </a:ext>
                </a:extLst>
              </a:tr>
              <a:tr h="498061">
                <a:tc>
                  <a:txBody>
                    <a:bodyPr/>
                    <a:lstStyle/>
                    <a:p>
                      <a:r>
                        <a:rPr lang="en-US" sz="1600" dirty="0"/>
                        <a:t>20160101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 UT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40 to 50    [&gt; 5MeV]                 10           [&gt; 10 MeV]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GOES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22:56:09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23:18:25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23:24:04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 min 39 sec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6752138"/>
                  </a:ext>
                </a:extLst>
              </a:tr>
              <a:tr h="498061">
                <a:tc>
                  <a:txBody>
                    <a:bodyPr/>
                    <a:lstStyle/>
                    <a:p>
                      <a:r>
                        <a:rPr lang="en-US" sz="1600" dirty="0"/>
                        <a:t>20170904</a:t>
                      </a:r>
                    </a:p>
                    <a:p>
                      <a:pPr algn="ctr"/>
                      <a:r>
                        <a:rPr lang="en-US" sz="1600" b="1" dirty="0"/>
                        <a:t>Disk ctr CME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23 UT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175    [&gt; 5 MeV] </a:t>
                      </a:r>
                    </a:p>
                    <a:p>
                      <a:pPr algn="ctr"/>
                      <a:r>
                        <a:rPr lang="en-US" sz="1600" dirty="0"/>
                        <a:t>   75     [&gt; 10 MeV]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GOES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18:28:21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NONE</a:t>
                      </a:r>
                    </a:p>
                    <a:p>
                      <a:r>
                        <a:rPr lang="en-US" sz="1600" b="1" dirty="0"/>
                        <a:t>Too faint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19:00:05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N/A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74483280"/>
                  </a:ext>
                </a:extLst>
              </a:tr>
              <a:tr h="498061">
                <a:tc>
                  <a:txBody>
                    <a:bodyPr/>
                    <a:lstStyle/>
                    <a:p>
                      <a:r>
                        <a:rPr lang="en-US" sz="1600" dirty="0"/>
                        <a:t>20210507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 UT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    [2.2 - 12 MeV]</a:t>
                      </a:r>
                    </a:p>
                    <a:p>
                      <a:pPr algn="ctr"/>
                      <a:r>
                        <a:rPr lang="en-US" sz="1600" dirty="0"/>
                        <a:t>1.5   0.62 - 2.2 MeV]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STEREO-A/</a:t>
                      </a:r>
                      <a:r>
                        <a:rPr lang="en-US" sz="1600" dirty="0" err="1"/>
                        <a:t>SolO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18:54:43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19:03:56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19:24:05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20 min 9 sec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27683330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600" dirty="0"/>
                        <a:t>20220511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18 UT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         [&gt; 10 </a:t>
                      </a:r>
                      <a:r>
                        <a:rPr lang="en-US" sz="1600" dirty="0" err="1"/>
                        <a:t>Mev</a:t>
                      </a:r>
                      <a:r>
                        <a:rPr lang="en-US" sz="1600" dirty="0"/>
                        <a:t>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GOES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18:17:29</a:t>
                      </a:r>
                    </a:p>
                    <a:p>
                      <a:r>
                        <a:rPr lang="en-US" sz="1600" dirty="0"/>
                        <a:t>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18:37:19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18:48:05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</a:t>
                      </a:r>
                      <a:r>
                        <a:rPr lang="en-US" sz="1600" b="1" dirty="0"/>
                        <a:t>10 min 46 sec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4407317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89888C5-C141-49AA-89E4-B7BE37C59E65}"/>
              </a:ext>
            </a:extLst>
          </p:cNvPr>
          <p:cNvSpPr txBox="1"/>
          <p:nvPr/>
        </p:nvSpPr>
        <p:spPr>
          <a:xfrm>
            <a:off x="599176" y="5861530"/>
            <a:ext cx="8278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Need to add LASCO latency </a:t>
            </a:r>
            <a:r>
              <a:rPr lang="en-US" sz="2000" dirty="0"/>
              <a:t>to times in far right column. Monitoring recent NOAA SWPC data: </a:t>
            </a:r>
            <a:r>
              <a:rPr lang="en-US" sz="2000" b="1" dirty="0"/>
              <a:t>latency ranged from 47 minutes to 3 </a:t>
            </a:r>
            <a:r>
              <a:rPr lang="en-US" sz="2000" b="1" dirty="0" err="1"/>
              <a:t>hrs</a:t>
            </a:r>
            <a:r>
              <a:rPr lang="en-US" sz="2000" b="1" dirty="0"/>
              <a:t> 13 minutes</a:t>
            </a: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CC970541-0411-4151-80D9-576CD17156FD}"/>
              </a:ext>
            </a:extLst>
          </p:cNvPr>
          <p:cNvSpPr/>
          <p:nvPr/>
        </p:nvSpPr>
        <p:spPr>
          <a:xfrm>
            <a:off x="8364786" y="5677899"/>
            <a:ext cx="537519" cy="387009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EBD2C8-29F0-4D68-B95B-251C7DCE03A0}"/>
              </a:ext>
            </a:extLst>
          </p:cNvPr>
          <p:cNvSpPr txBox="1"/>
          <p:nvPr/>
        </p:nvSpPr>
        <p:spPr>
          <a:xfrm>
            <a:off x="315097" y="185943"/>
            <a:ext cx="8479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CME DETECTION ALERTS SENT OUT BEFORE CME ENTERS LASCO FOV</a:t>
            </a:r>
          </a:p>
        </p:txBody>
      </p:sp>
      <p:sp>
        <p:nvSpPr>
          <p:cNvPr id="9" name="Star: 7 Points 8">
            <a:extLst>
              <a:ext uri="{FF2B5EF4-FFF2-40B4-BE49-F238E27FC236}">
                <a16:creationId xmlns:a16="http://schemas.microsoft.com/office/drawing/2014/main" id="{21B24173-31FC-43A2-9187-33D98C567372}"/>
              </a:ext>
            </a:extLst>
          </p:cNvPr>
          <p:cNvSpPr/>
          <p:nvPr/>
        </p:nvSpPr>
        <p:spPr>
          <a:xfrm>
            <a:off x="129306" y="5936838"/>
            <a:ext cx="423215" cy="388775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3731203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334</TotalTime>
  <Words>1451</Words>
  <Application>Microsoft Office PowerPoint</Application>
  <PresentationFormat>On-screen Show (4:3)</PresentationFormat>
  <Paragraphs>231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Arial Body</vt:lpstr>
      <vt:lpstr>Calibri</vt:lpstr>
      <vt:lpstr>Calibri Light</vt:lpstr>
      <vt:lpstr>Helvetica Neue</vt:lpstr>
      <vt:lpstr>Symbol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&amp; Future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 C STCYR</dc:creator>
  <cp:lastModifiedBy>Joan Burkepile</cp:lastModifiedBy>
  <cp:revision>42</cp:revision>
  <dcterms:created xsi:type="dcterms:W3CDTF">2022-05-12T17:56:59Z</dcterms:created>
  <dcterms:modified xsi:type="dcterms:W3CDTF">2022-06-06T18:50:33Z</dcterms:modified>
</cp:coreProperties>
</file>