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jalla One" panose="02000506040000020004" pitchFamily="2" charset="0"/>
      <p:regular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Merriweather" panose="00000500000000000000" pitchFamily="2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Raleway" pitchFamily="2" charset="0"/>
      <p:regular r:id="rId52"/>
      <p:bold r:id="rId53"/>
      <p:italic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Roboto Medium" panose="02000000000000000000" pitchFamily="2" charset="0"/>
      <p:regular r:id="rId60"/>
      <p:bold r:id="rId61"/>
      <p:italic r:id="rId62"/>
      <p:boldItalic r:id="rId63"/>
    </p:embeddedFont>
    <p:embeddedFont>
      <p:font typeface="Spectral" panose="020B0604020202020204" charset="0"/>
      <p:regular r:id="rId64"/>
      <p:bold r:id="rId65"/>
      <p:italic r:id="rId66"/>
      <p:boldItalic r:id="rId67"/>
    </p:embeddedFont>
    <p:embeddedFont>
      <p:font typeface="Spectral Medium" panose="020B0604020202020204" charset="0"/>
      <p:regular r:id="rId68"/>
      <p:bold r:id="rId69"/>
      <p:italic r:id="rId70"/>
      <p:boldItalic r:id="rId71"/>
    </p:embeddedFont>
    <p:embeddedFont>
      <p:font typeface="Spectral SemiBold" panose="020B060402020202020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63" Type="http://schemas.openxmlformats.org/officeDocument/2006/relationships/font" Target="fonts/font29.fntdata"/><Relationship Id="rId68" Type="http://schemas.openxmlformats.org/officeDocument/2006/relationships/font" Target="fonts/font3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font" Target="fonts/font32.fntdata"/><Relationship Id="rId74" Type="http://schemas.openxmlformats.org/officeDocument/2006/relationships/font" Target="fonts/font40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font" Target="fonts/font35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72" Type="http://schemas.openxmlformats.org/officeDocument/2006/relationships/font" Target="fonts/font3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font" Target="fonts/font33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70" Type="http://schemas.openxmlformats.org/officeDocument/2006/relationships/font" Target="fonts/font36.fntdata"/><Relationship Id="rId75" Type="http://schemas.openxmlformats.org/officeDocument/2006/relationships/font" Target="fonts/font4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73" Type="http://schemas.openxmlformats.org/officeDocument/2006/relationships/font" Target="fonts/font39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Relationship Id="rId34" Type="http://schemas.openxmlformats.org/officeDocument/2006/relationships/notesMaster" Target="notesMasters/notesMaster1.xml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3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1cbe8fda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1cbe8fda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1cbe8fd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1cbe8fd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1cbe8fd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1cbe8fd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fa11b1277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fa11b1277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eab5996f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eab5996f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fa11b127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fa11b127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eab5996f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eab5996f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eab5996f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2eab5996f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eab5996f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eab5996f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eb9adf83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eb9adf83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fa11b12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fa11b127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fa11b1277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fa11b1277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13b3340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13b3340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eab5996f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eab5996f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eab5996f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eab5996f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eab5996f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2eab5996f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eb9adf83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eb9adf83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eab5996f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2eab5996f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fa11b1277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2fa11b1277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eab5996f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eab5996f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eab5996f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2eab5996f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fa11b1277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fa11b1277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eab5996f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2eab5996f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eab5996f9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eab5996f9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aecea0c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aecea0c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eab5996f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eab5996f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0f8f585a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0f8f585a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0f348521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0f348521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0f3485215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0f3485215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1cbe8f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1cbe8fd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fa11b1277_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fa11b1277_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Spectral Medium"/>
              <a:buNone/>
              <a:defRPr sz="5200">
                <a:latin typeface="Spectral Medium"/>
                <a:ea typeface="Spectral Medium"/>
                <a:cs typeface="Spectral Medium"/>
                <a:sym typeface="Spectra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Fjalla One"/>
              <a:buNone/>
              <a:defRPr sz="12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D9D9D9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pectral SemiBold"/>
              <a:buNone/>
              <a:defRPr sz="3600"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spcBef>
                <a:spcPts val="200"/>
              </a:spcBef>
              <a:spcAft>
                <a:spcPts val="0"/>
              </a:spcAft>
              <a:buSzPts val="16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spcBef>
                <a:spcPts val="200"/>
              </a:spcBef>
              <a:spcAft>
                <a:spcPts val="0"/>
              </a:spcAft>
              <a:buSzPts val="16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1150" rtl="0">
              <a:spcBef>
                <a:spcPts val="200"/>
              </a:spcBef>
              <a:spcAft>
                <a:spcPts val="0"/>
              </a:spcAft>
              <a:buSzPts val="1300"/>
              <a:buFont typeface="Calibri"/>
              <a:buChar char="●"/>
              <a:defRPr sz="1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rtl="0">
              <a:spcBef>
                <a:spcPts val="2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29845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2100" rtl="0">
              <a:spcBef>
                <a:spcPts val="2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200"/>
              </a:spcBef>
              <a:spcAft>
                <a:spcPts val="2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00" y="597175"/>
            <a:ext cx="45123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spcBef>
                <a:spcPts val="200"/>
              </a:spcBef>
              <a:spcAft>
                <a:spcPts val="20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595400" y="597175"/>
            <a:ext cx="44631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spcBef>
                <a:spcPts val="200"/>
              </a:spcBef>
              <a:spcAft>
                <a:spcPts val="20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spcBef>
                <a:spcPts val="200"/>
              </a:spcBef>
              <a:spcAft>
                <a:spcPts val="20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Fjalla One"/>
              <a:buNone/>
              <a:defRPr sz="4800" b="1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4663500"/>
          </a:xfrm>
          <a:prstGeom prst="rect">
            <a:avLst/>
          </a:prstGeom>
          <a:solidFill>
            <a:srgbClr val="D9D9D9">
              <a:alpha val="4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Open Sans"/>
              <a:buNone/>
              <a:defRPr sz="32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42900" rtl="0">
              <a:spcBef>
                <a:spcPts val="200"/>
              </a:spcBef>
              <a:spcAft>
                <a:spcPts val="0"/>
              </a:spcAft>
              <a:buSzPts val="18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spcBef>
                <a:spcPts val="200"/>
              </a:spcBef>
              <a:spcAft>
                <a:spcPts val="0"/>
              </a:spcAft>
              <a:buSzPts val="16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1150" rtl="0">
              <a:spcBef>
                <a:spcPts val="200"/>
              </a:spcBef>
              <a:spcAft>
                <a:spcPts val="0"/>
              </a:spcAft>
              <a:buSzPts val="13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spcBef>
                <a:spcPts val="200"/>
              </a:spcBef>
              <a:spcAft>
                <a:spcPts val="0"/>
              </a:spcAft>
              <a:buSzPts val="11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spcBef>
                <a:spcPts val="200"/>
              </a:spcBef>
              <a:spcAft>
                <a:spcPts val="0"/>
              </a:spcAft>
              <a:buSzPts val="11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292100" rtl="0">
              <a:spcBef>
                <a:spcPts val="200"/>
              </a:spcBef>
              <a:spcAft>
                <a:spcPts val="0"/>
              </a:spcAft>
              <a:buSzPts val="10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292100" rtl="0">
              <a:spcBef>
                <a:spcPts val="200"/>
              </a:spcBef>
              <a:spcAft>
                <a:spcPts val="200"/>
              </a:spcAft>
              <a:buSzPts val="10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3932825"/>
            <a:ext cx="59988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○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210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Char char="○"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2100" rtl="0">
              <a:lnSpc>
                <a:spcPct val="113000"/>
              </a:lnSpc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Calibri"/>
              <a:buChar char="■"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0450" y="4872801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09/BigData47090.2019.90065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07/s00521-022-07361-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09/CogMI52975.2021.0002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bitbucket.org/gsudmlab/nrt-cme-speed-predictor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bitbucket.org/gsudmlab/nrt-eruption-predicto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bucket.org/gsudmlab/nrt-flare-predictor" TargetMode="External"/><Relationship Id="rId5" Type="http://schemas.openxmlformats.org/officeDocument/2006/relationships/hyperlink" Target="https://bitbucket.org/gsudmlab/nrt-harp-data-processing" TargetMode="External"/><Relationship Id="rId10" Type="http://schemas.openxmlformats.org/officeDocument/2006/relationships/hyperlink" Target="https://bitbucket.org/gsudmlab/isepcleardeploy/src/V0.1.1/" TargetMode="External"/><Relationship Id="rId4" Type="http://schemas.openxmlformats.org/officeDocument/2006/relationships/hyperlink" Target="https://bitbucket.org/gsudmlab/sep-all-clear-api" TargetMode="External"/><Relationship Id="rId9" Type="http://schemas.openxmlformats.org/officeDocument/2006/relationships/hyperlink" Target="https://bitbucket.org/gsudmlab/nrt-sep-all-clear-aggreg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mlab.cs.gsu.edu/sep-prediction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kempton1@gsu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38/s41597-020-0548-x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0" y="878150"/>
            <a:ext cx="8520600" cy="24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Source SEP Event Prediction through Multi-Layer Ensembling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177950" y="3230850"/>
            <a:ext cx="678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by: Dustin Kempton</a:t>
            </a:r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177950" y="3825025"/>
            <a:ext cx="67881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CCMC Workshop June 7, 2022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The Classical Balancing Act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595300" y="4803467"/>
            <a:ext cx="548700" cy="2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5148343" y="1080078"/>
            <a:ext cx="328800" cy="415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5536192" y="1079738"/>
            <a:ext cx="328800" cy="415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1" name="Google Shape;181;p23"/>
          <p:cNvCxnSpPr/>
          <p:nvPr/>
        </p:nvCxnSpPr>
        <p:spPr>
          <a:xfrm>
            <a:off x="5052442" y="1484903"/>
            <a:ext cx="9246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23"/>
          <p:cNvSpPr txBox="1"/>
          <p:nvPr/>
        </p:nvSpPr>
        <p:spPr>
          <a:xfrm>
            <a:off x="5019840" y="1503202"/>
            <a:ext cx="57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Raleway"/>
                <a:ea typeface="Raleway"/>
                <a:cs typeface="Raleway"/>
                <a:sym typeface="Raleway"/>
              </a:rPr>
              <a:t>CBN</a:t>
            </a:r>
            <a:endParaRPr>
              <a:solidFill>
                <a:srgbClr val="6FA8D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5440260" y="1503202"/>
            <a:ext cx="5214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Raleway"/>
                <a:ea typeface="Raleway"/>
                <a:cs typeface="Raleway"/>
                <a:sym typeface="Raleway"/>
              </a:rPr>
              <a:t>XM</a:t>
            </a:r>
            <a:endParaRPr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5148343" y="950601"/>
            <a:ext cx="328800" cy="115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5148343" y="870744"/>
            <a:ext cx="328800" cy="65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5536192" y="882566"/>
            <a:ext cx="328800" cy="180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6493075" y="1368462"/>
            <a:ext cx="328800" cy="115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6874075" y="1303208"/>
            <a:ext cx="328800" cy="180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" name="Google Shape;189;p23"/>
          <p:cNvCxnSpPr/>
          <p:nvPr/>
        </p:nvCxnSpPr>
        <p:spPr>
          <a:xfrm>
            <a:off x="6390325" y="1473591"/>
            <a:ext cx="9246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3"/>
          <p:cNvSpPr txBox="1"/>
          <p:nvPr/>
        </p:nvSpPr>
        <p:spPr>
          <a:xfrm>
            <a:off x="6357723" y="1491889"/>
            <a:ext cx="57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Raleway"/>
                <a:ea typeface="Raleway"/>
                <a:cs typeface="Raleway"/>
                <a:sym typeface="Raleway"/>
              </a:rPr>
              <a:t>CBN</a:t>
            </a:r>
            <a:endParaRPr>
              <a:solidFill>
                <a:srgbClr val="6FA8D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6778143" y="1491889"/>
            <a:ext cx="5214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Raleway"/>
                <a:ea typeface="Raleway"/>
                <a:cs typeface="Raleway"/>
                <a:sym typeface="Raleway"/>
              </a:rPr>
              <a:t>XM</a:t>
            </a:r>
            <a:endParaRPr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6493075" y="1233093"/>
            <a:ext cx="328800" cy="115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6493075" y="1097488"/>
            <a:ext cx="328800" cy="115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6874075" y="1107403"/>
            <a:ext cx="328800" cy="180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7815050" y="1213194"/>
            <a:ext cx="328800" cy="2721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8196050" y="1070157"/>
            <a:ext cx="328800" cy="415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3"/>
          <p:cNvCxnSpPr/>
          <p:nvPr/>
        </p:nvCxnSpPr>
        <p:spPr>
          <a:xfrm>
            <a:off x="7712300" y="1475322"/>
            <a:ext cx="9246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3"/>
          <p:cNvSpPr txBox="1"/>
          <p:nvPr/>
        </p:nvSpPr>
        <p:spPr>
          <a:xfrm>
            <a:off x="7679698" y="1493621"/>
            <a:ext cx="57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Raleway"/>
                <a:ea typeface="Raleway"/>
                <a:cs typeface="Raleway"/>
                <a:sym typeface="Raleway"/>
              </a:rPr>
              <a:t>CBN</a:t>
            </a:r>
            <a:endParaRPr>
              <a:solidFill>
                <a:srgbClr val="6FA8D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8100118" y="1493621"/>
            <a:ext cx="5214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Raleway"/>
                <a:ea typeface="Raleway"/>
                <a:cs typeface="Raleway"/>
                <a:sym typeface="Raleway"/>
              </a:rPr>
              <a:t>XM</a:t>
            </a:r>
            <a:endParaRPr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7815050" y="925371"/>
            <a:ext cx="328800" cy="272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7815050" y="636725"/>
            <a:ext cx="328800" cy="272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8196050" y="638187"/>
            <a:ext cx="328800" cy="4152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4686542" y="1773733"/>
            <a:ext cx="16233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Preserves climatology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6024425" y="1762421"/>
            <a:ext cx="1737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X-based undersampling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7325853" y="1764152"/>
            <a:ext cx="1737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M-based undersampling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75" y="2354896"/>
            <a:ext cx="8261299" cy="2150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3"/>
          <p:cNvCxnSpPr>
            <a:stCxn id="203" idx="2"/>
          </p:cNvCxnSpPr>
          <p:nvPr/>
        </p:nvCxnSpPr>
        <p:spPr>
          <a:xfrm>
            <a:off x="5498192" y="2174833"/>
            <a:ext cx="179400" cy="110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8" name="Google Shape;208;p23"/>
          <p:cNvCxnSpPr/>
          <p:nvPr/>
        </p:nvCxnSpPr>
        <p:spPr>
          <a:xfrm flipH="1">
            <a:off x="6020225" y="2163576"/>
            <a:ext cx="873000" cy="1235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9" name="Google Shape;209;p23"/>
          <p:cNvCxnSpPr>
            <a:stCxn id="205" idx="2"/>
          </p:cNvCxnSpPr>
          <p:nvPr/>
        </p:nvCxnSpPr>
        <p:spPr>
          <a:xfrm flipH="1">
            <a:off x="7020153" y="2165252"/>
            <a:ext cx="1174500" cy="122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10" name="Google Shape;210;p23"/>
          <p:cNvSpPr txBox="1"/>
          <p:nvPr/>
        </p:nvSpPr>
        <p:spPr>
          <a:xfrm>
            <a:off x="779900" y="1347597"/>
            <a:ext cx="38226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Different</a:t>
            </a:r>
            <a:r>
              <a:rPr lang="en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  undersampling </a:t>
            </a:r>
            <a:r>
              <a:rPr lang="en" sz="1800" b="1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methods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03400" y="4438625"/>
            <a:ext cx="29370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Plot from 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Ahmadzadeh et al.</a:t>
            </a:r>
            <a:r>
              <a:rPr lang="en" sz="900">
                <a:solidFill>
                  <a:schemeClr val="dk1"/>
                </a:solidFill>
              </a:rPr>
              <a:t>, in IEEE Big Data 2019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438525" y="1977640"/>
            <a:ext cx="3575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Why </a:t>
            </a: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US1</a:t>
            </a: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turns it to </a:t>
            </a: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 easier problem</a:t>
            </a: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 rot="3490">
            <a:off x="3327122" y="4468086"/>
            <a:ext cx="2659501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(Train - Test) partition pairs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 rot="-5398284">
            <a:off x="58325" y="3125067"/>
            <a:ext cx="6009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Data Augmentation Methods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00" y="1009890"/>
            <a:ext cx="8832302" cy="3357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Synthetic C-GAN Based Oversampling</a:t>
            </a:r>
            <a:endParaRPr dirty="0"/>
          </a:p>
        </p:txBody>
      </p:sp>
      <p:sp>
        <p:nvSpPr>
          <p:cNvPr id="227" name="Google Shape;227;p25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50" y="800876"/>
            <a:ext cx="8788301" cy="37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/>
        </p:nvSpPr>
        <p:spPr>
          <a:xfrm>
            <a:off x="176650" y="4397801"/>
            <a:ext cx="382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Figure from 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Chen et al</a:t>
            </a:r>
            <a:r>
              <a:rPr lang="en" sz="900">
                <a:solidFill>
                  <a:schemeClr val="dk1"/>
                </a:solidFill>
              </a:rPr>
              <a:t>, in Neural Computing and Applications 2022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265500" y="17633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Ensemble of Machine Learning Models</a:t>
            </a: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/>
              <a:t>Using many models, to determine the All-Clear State</a:t>
            </a:r>
            <a:endParaRPr dirty="0"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System-All Clear-ML Models Overview</a:t>
            </a:r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5" y="587550"/>
            <a:ext cx="8446075" cy="390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163475" y="4428625"/>
            <a:ext cx="2081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Figure from </a:t>
            </a:r>
            <a:r>
              <a:rPr lang="en" sz="9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Anli et al.</a:t>
            </a:r>
            <a:r>
              <a:rPr lang="en" sz="900">
                <a:solidFill>
                  <a:schemeClr val="dk1"/>
                </a:solidFill>
              </a:rPr>
              <a:t>, in CogMI 2021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Models</a:t>
            </a:r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All-clear Flare Predictor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 binary predictor of flare occurrence greater than M1.0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Eruptive Flare Predictor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 binary predictor of flare occurrence greater than C1.0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 flare also has an accompanying CME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CME Speed Estimator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Assumes a CME will occur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Estimates the likely speed given the likelihood of various flare strength occurrence</a:t>
            </a:r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All-clear flare predictor</a:t>
            </a:r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Predicts the occurrence of ≥M1.0 flares</a:t>
            </a: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5" y="1357300"/>
            <a:ext cx="850582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Eruptive flare predictor</a:t>
            </a: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Predicts the occurrence of eruptive flares (≥C1.0 with CMEs)</a:t>
            </a:r>
            <a:endParaRPr/>
          </a:p>
        </p:txBody>
      </p:sp>
      <p:grpSp>
        <p:nvGrpSpPr>
          <p:cNvPr id="266" name="Google Shape;266;p30"/>
          <p:cNvGrpSpPr/>
          <p:nvPr/>
        </p:nvGrpSpPr>
        <p:grpSpPr>
          <a:xfrm>
            <a:off x="1568350" y="2318250"/>
            <a:ext cx="1298400" cy="507000"/>
            <a:chOff x="3212600" y="873900"/>
            <a:chExt cx="1298400" cy="507000"/>
          </a:xfrm>
        </p:grpSpPr>
        <p:sp>
          <p:nvSpPr>
            <p:cNvPr id="267" name="Google Shape;267;p30"/>
            <p:cNvSpPr/>
            <p:nvPr/>
          </p:nvSpPr>
          <p:spPr>
            <a:xfrm>
              <a:off x="3212600" y="8739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3212600" y="9501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3212600" y="10263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3212600" y="11025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212600" y="11787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212600" y="12549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3212600" y="1331100"/>
              <a:ext cx="1298400" cy="49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 txBox="1"/>
            <p:nvPr/>
          </p:nvSpPr>
          <p:spPr>
            <a:xfrm>
              <a:off x="3349850" y="940346"/>
              <a:ext cx="1023900" cy="3495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CFE2F3"/>
                  </a:solidFill>
                  <a:highlight>
                    <a:srgbClr val="073763"/>
                  </a:highlight>
                </a:rPr>
                <a:t>AR MVTS</a:t>
              </a:r>
              <a:endParaRPr>
                <a:solidFill>
                  <a:srgbClr val="CFE2F3"/>
                </a:solidFill>
                <a:highlight>
                  <a:srgbClr val="073763"/>
                </a:highlight>
              </a:endParaRPr>
            </a:p>
          </p:txBody>
        </p:sp>
      </p:grpSp>
      <p:sp>
        <p:nvSpPr>
          <p:cNvPr id="275" name="Google Shape;275;p30"/>
          <p:cNvSpPr/>
          <p:nvPr/>
        </p:nvSpPr>
        <p:spPr>
          <a:xfrm>
            <a:off x="3662975" y="2188950"/>
            <a:ext cx="1298400" cy="765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(Eruptive flare predictor)</a:t>
            </a:r>
            <a:endParaRPr sz="1100" i="1"/>
          </a:p>
        </p:txBody>
      </p:sp>
      <p:cxnSp>
        <p:nvCxnSpPr>
          <p:cNvPr id="276" name="Google Shape;276;p30"/>
          <p:cNvCxnSpPr>
            <a:stCxn id="270" idx="3"/>
            <a:endCxn id="275" idx="1"/>
          </p:cNvCxnSpPr>
          <p:nvPr/>
        </p:nvCxnSpPr>
        <p:spPr>
          <a:xfrm>
            <a:off x="2866750" y="2571750"/>
            <a:ext cx="796200" cy="6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77" name="Google Shape;277;p30"/>
          <p:cNvSpPr/>
          <p:nvPr/>
        </p:nvSpPr>
        <p:spPr>
          <a:xfrm>
            <a:off x="5847450" y="2318250"/>
            <a:ext cx="1298400" cy="5070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P</a:t>
            </a:r>
            <a:r>
              <a:rPr lang="en" i="1"/>
              <a:t>(ER)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P</a:t>
            </a:r>
            <a:r>
              <a:rPr lang="en" i="1"/>
              <a:t>(NE)</a:t>
            </a:r>
            <a:endParaRPr i="1"/>
          </a:p>
        </p:txBody>
      </p:sp>
      <p:cxnSp>
        <p:nvCxnSpPr>
          <p:cNvPr id="278" name="Google Shape;278;p30"/>
          <p:cNvCxnSpPr>
            <a:stCxn id="275" idx="3"/>
            <a:endCxn id="277" idx="1"/>
          </p:cNvCxnSpPr>
          <p:nvPr/>
        </p:nvCxnSpPr>
        <p:spPr>
          <a:xfrm>
            <a:off x="4961375" y="2571750"/>
            <a:ext cx="886200" cy="6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CME Speed Estimator</a:t>
            </a: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Predicts the CME Speed [not the occurrence]</a:t>
            </a:r>
            <a:endParaRPr/>
          </a:p>
        </p:txBody>
      </p:sp>
      <p:pic>
        <p:nvPicPr>
          <p:cNvPr id="286" name="Google Shape;286;p31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122"/>
            <a:ext cx="9143999" cy="234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Flare XR Flux vs CME Velocity</a:t>
            </a:r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69" y="728850"/>
            <a:ext cx="5473250" cy="3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</a:t>
            </a:r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5" y="688275"/>
            <a:ext cx="8709199" cy="40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Full-disk Aggregation</a:t>
            </a: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Moving from AR based Prediction to an Aggregate</a:t>
            </a:r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System-All Clear-ML Models Overview</a:t>
            </a:r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3" y="587550"/>
            <a:ext cx="8446075" cy="41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" y="0"/>
            <a:ext cx="902031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5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Full-disk Aggregation</a:t>
            </a:r>
            <a:endParaRPr/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00" y="76200"/>
            <a:ext cx="59436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00" y="2077425"/>
            <a:ext cx="3760650" cy="25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/>
          <p:nvPr/>
        </p:nvSpPr>
        <p:spPr>
          <a:xfrm>
            <a:off x="882525" y="2085775"/>
            <a:ext cx="2514600" cy="2514600"/>
          </a:xfrm>
          <a:prstGeom prst="ellipse">
            <a:avLst/>
          </a:prstGeom>
          <a:noFill/>
          <a:ln w="38100" cap="flat" cmpd="sng">
            <a:solidFill>
              <a:srgbClr val="99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rot="5400000">
            <a:off x="354700" y="1516200"/>
            <a:ext cx="3608400" cy="3635400"/>
          </a:xfrm>
          <a:prstGeom prst="blockArc">
            <a:avLst>
              <a:gd name="adj1" fmla="val 11743431"/>
              <a:gd name="adj2" fmla="val 20389983"/>
              <a:gd name="adj3" fmla="val 14966"/>
            </a:avLst>
          </a:prstGeom>
          <a:solidFill>
            <a:srgbClr val="CBA2BB">
              <a:alpha val="50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rot="-5400000" flipH="1">
            <a:off x="325298" y="1516200"/>
            <a:ext cx="3608400" cy="3635400"/>
          </a:xfrm>
          <a:prstGeom prst="blockArc">
            <a:avLst>
              <a:gd name="adj1" fmla="val 11743431"/>
              <a:gd name="adj2" fmla="val 20389983"/>
              <a:gd name="adj3" fmla="val 14966"/>
            </a:avLst>
          </a:prstGeom>
          <a:solidFill>
            <a:srgbClr val="B1CBA2">
              <a:alpha val="50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Full-disk aggregation</a:t>
            </a:r>
            <a:endParaRPr/>
          </a:p>
        </p:txBody>
      </p:sp>
      <p:pic>
        <p:nvPicPr>
          <p:cNvPr id="331" name="Google Shape;331;p3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50" y="0"/>
            <a:ext cx="3907401" cy="22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 descr="\boldsymbol{P_{AC}} = \prod_{i}^{N}P_{AC}(AR_i)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0" y="995725"/>
            <a:ext cx="2307500" cy="7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 descr="{P_{AR-AC}} = 1 - [ P_{ER}(AR_i) \times \boldsymbol{\phi_{FL}}(P_{FL}(AR_i) \times \boldsymbol{\phi_{V}}(V_{CME}(AR_i)] 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25" y="3366824"/>
            <a:ext cx="46767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7" descr="P_{RandAC}(phase) = \begin{cases}&#10;      1-P_{RandER}(SMAX) &amp; \text{if phase=SMAX}\\&#10;      1-P_{RandER}(SMIN) &amp; \text{if phase=SMIN}&#10;    \end{cases} "/>
          <p:cNvPicPr preferRelativeResize="0"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25" y="2309824"/>
            <a:ext cx="452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50" y="2364643"/>
            <a:ext cx="1640875" cy="239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 descr="\boldsymbol{\phi_{V}}(V_{CME}) = \begin{cases}&#10;   1  &amp; \text{if } V_{CME} &gt; V_{th} \\&#10;   0        &amp; \text{otherwise}&#10;  \end{cases}"/>
          <p:cNvPicPr preferRelativeResize="0"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75" y="4232999"/>
            <a:ext cx="2447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 descr="\boldsymbol{\phi_{FL}}(P_{FL}) = \begin{cases}&#10;   1  &amp; \text{if } P_{FL} &gt; FL_{th} \\&#10;   0        &amp; \text{otherwise}&#10;  \end{cases}"/>
          <p:cNvPicPr preferRelativeResize="0"/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75" y="3663449"/>
            <a:ext cx="242887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37"/>
          <p:cNvCxnSpPr>
            <a:stCxn id="333" idx="2"/>
            <a:endCxn id="337" idx="1"/>
          </p:cNvCxnSpPr>
          <p:nvPr/>
        </p:nvCxnSpPr>
        <p:spPr>
          <a:xfrm rot="-5400000" flipH="1">
            <a:off x="4858413" y="2984699"/>
            <a:ext cx="377700" cy="1503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37"/>
          <p:cNvCxnSpPr>
            <a:endCxn id="336" idx="1"/>
          </p:cNvCxnSpPr>
          <p:nvPr/>
        </p:nvCxnSpPr>
        <p:spPr>
          <a:xfrm rot="-5400000" flipH="1">
            <a:off x="5180075" y="3875737"/>
            <a:ext cx="930000" cy="308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37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CME Speeds and SEP Events (between 1997-2018)</a:t>
            </a:r>
            <a:endParaRPr/>
          </a:p>
        </p:txBody>
      </p:sp>
      <p:sp>
        <p:nvSpPr>
          <p:cNvPr id="346" name="Google Shape;346;p38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47" name="Google Shape;347;p3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75" y="788537"/>
            <a:ext cx="5350850" cy="37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eruptive activity → All-clear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Not all eruptive activity causes SEP Events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Limited to the visible area (No Far Side)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Currently don’t account for Flare-accelerated SEP events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 assume halo CME directed at earth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Full-disk aggregation [independent events]</a:t>
            </a:r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System Deployment</a:t>
            </a:r>
            <a:endParaRPr/>
          </a:p>
        </p:txBody>
      </p:sp>
      <p:sp>
        <p:nvSpPr>
          <p:cNvPr id="360" name="Google Shape;360;p40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of Microservices</a:t>
            </a:r>
            <a:endParaRPr/>
          </a:p>
        </p:txBody>
      </p:sp>
      <p:pic>
        <p:nvPicPr>
          <p:cNvPr id="366" name="Google Shape;366;p41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3" y="636725"/>
            <a:ext cx="7519384" cy="40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1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endParaRPr/>
          </a:p>
        </p:txBody>
      </p:sp>
      <p:pic>
        <p:nvPicPr>
          <p:cNvPr id="373" name="Google Shape;373;p4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3" y="636725"/>
            <a:ext cx="7519384" cy="40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2"/>
          <p:cNvSpPr txBox="1"/>
          <p:nvPr/>
        </p:nvSpPr>
        <p:spPr>
          <a:xfrm>
            <a:off x="4748400" y="4398300"/>
            <a:ext cx="3204900" cy="335400"/>
          </a:xfrm>
          <a:prstGeom prst="rect">
            <a:avLst/>
          </a:prstGeom>
          <a:solidFill>
            <a:srgbClr val="C9DAF8">
              <a:alpha val="737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https://bitbucket.org/gsudmlab/sep-all-clear-api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42125" y="502550"/>
            <a:ext cx="3655200" cy="384300"/>
          </a:xfrm>
          <a:prstGeom prst="rect">
            <a:avLst/>
          </a:prstGeom>
          <a:solidFill>
            <a:srgbClr val="C9DAF8">
              <a:alpha val="737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https://bitbucket.org/gsudmlab/nrt-harp-data-processing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2179150" y="2755200"/>
            <a:ext cx="3204900" cy="335400"/>
          </a:xfrm>
          <a:prstGeom prst="rect">
            <a:avLst/>
          </a:prstGeom>
          <a:solidFill>
            <a:srgbClr val="C9DAF8">
              <a:alpha val="737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https://bitbucket.org/gsudmlab/nrt-flare-predictor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1743525" y="1827675"/>
            <a:ext cx="3401700" cy="335400"/>
          </a:xfrm>
          <a:prstGeom prst="rect">
            <a:avLst/>
          </a:prstGeom>
          <a:solidFill>
            <a:srgbClr val="C9DAF8">
              <a:alpha val="7374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https://bitbucket.org/gsudmlab/nrt-eruption-predictor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42"/>
          <p:cNvSpPr txBox="1"/>
          <p:nvPr/>
        </p:nvSpPr>
        <p:spPr>
          <a:xfrm>
            <a:off x="1138825" y="3873225"/>
            <a:ext cx="3655200" cy="384300"/>
          </a:xfrm>
          <a:prstGeom prst="rect">
            <a:avLst/>
          </a:prstGeom>
          <a:solidFill>
            <a:srgbClr val="C9DAF8">
              <a:alpha val="737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https://bitbucket.org/gsudmlab/nrt-cme-speed-predictor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42"/>
          <p:cNvSpPr txBox="1"/>
          <p:nvPr/>
        </p:nvSpPr>
        <p:spPr>
          <a:xfrm>
            <a:off x="3658075" y="666450"/>
            <a:ext cx="3817500" cy="335400"/>
          </a:xfrm>
          <a:prstGeom prst="rect">
            <a:avLst/>
          </a:prstGeom>
          <a:solidFill>
            <a:srgbClr val="C9DAF8">
              <a:alpha val="737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https://bitbucket.org/gsudmlab/nrt-sep-all-clear-aggregator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42"/>
          <p:cNvSpPr txBox="1"/>
          <p:nvPr/>
        </p:nvSpPr>
        <p:spPr>
          <a:xfrm>
            <a:off x="1550950" y="64025"/>
            <a:ext cx="7593300" cy="384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660000"/>
                </a:solidFill>
              </a:rPr>
              <a:t>Deployment: </a:t>
            </a:r>
            <a:r>
              <a:rPr lang="en" sz="1700" b="1" u="sng">
                <a:solidFill>
                  <a:schemeClr val="hlink"/>
                </a:solidFill>
                <a:hlinkClick r:id="rId10"/>
              </a:rPr>
              <a:t>https://bitbucket.org/gsudmlab/isepcleardeploy/src/V0.1.1/</a:t>
            </a:r>
            <a:endParaRPr sz="1700" b="1">
              <a:solidFill>
                <a:srgbClr val="660000"/>
              </a:solidFill>
            </a:endParaRPr>
          </a:p>
        </p:txBody>
      </p:sp>
      <p:sp>
        <p:nvSpPr>
          <p:cNvPr id="381" name="Google Shape;381;p42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Watch System</a:t>
            </a:r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2"/>
          <a:stretch/>
        </p:blipFill>
        <p:spPr>
          <a:xfrm>
            <a:off x="170225" y="1450275"/>
            <a:ext cx="8709199" cy="22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Project</a:t>
            </a:r>
            <a:endParaRPr/>
          </a:p>
        </p:txBody>
      </p:sp>
      <p:pic>
        <p:nvPicPr>
          <p:cNvPr id="387" name="Google Shape;387;p4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6" y="636725"/>
            <a:ext cx="7012738" cy="450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3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  <p:sp>
        <p:nvSpPr>
          <p:cNvPr id="394" name="Google Shape;394;p44"/>
          <p:cNvSpPr txBox="1">
            <a:spLocks noGrp="1"/>
          </p:cNvSpPr>
          <p:nvPr>
            <p:ph type="body" idx="1"/>
          </p:nvPr>
        </p:nvSpPr>
        <p:spPr>
          <a:xfrm>
            <a:off x="83100" y="636725"/>
            <a:ext cx="89754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Available: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https://dmlab.cs.gsu.edu/sep-prediction/</a:t>
            </a:r>
            <a:endParaRPr dirty="0"/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395" name="Google Shape;395;p44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" y="1404074"/>
            <a:ext cx="4536924" cy="29786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6" name="Google Shape;396;p44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75" y="1414175"/>
            <a:ext cx="4377675" cy="2968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7" name="Google Shape;397;p44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  <p:sp>
        <p:nvSpPr>
          <p:cNvPr id="403" name="Google Shape;403;p45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" name="Google Shape;56;p14">
            <a:extLst>
              <a:ext uri="{FF2B5EF4-FFF2-40B4-BE49-F238E27FC236}">
                <a16:creationId xmlns:a16="http://schemas.microsoft.com/office/drawing/2014/main" id="{4CA9BA4A-7E39-C689-A740-C32285FFEE10}"/>
              </a:ext>
            </a:extLst>
          </p:cNvPr>
          <p:cNvSpPr txBox="1">
            <a:spLocks/>
          </p:cNvSpPr>
          <p:nvPr/>
        </p:nvSpPr>
        <p:spPr>
          <a:xfrm>
            <a:off x="575785" y="3141640"/>
            <a:ext cx="678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Contact: </a:t>
            </a:r>
          </a:p>
          <a:p>
            <a:r>
              <a:rPr lang="en-US" dirty="0"/>
              <a:t>	Dustin Kempton</a:t>
            </a:r>
          </a:p>
          <a:p>
            <a:r>
              <a:rPr lang="en-US" dirty="0"/>
              <a:t>	</a:t>
            </a:r>
            <a:r>
              <a:rPr lang="en-US" dirty="0">
                <a:hlinkClick r:id="rId3"/>
              </a:rPr>
              <a:t>dkempton1@gsu.edu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Logic Flow for a Watch System</a:t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" y="913625"/>
            <a:ext cx="8975401" cy="339837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65500" y="17633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from Active Region Data to SEP All Clear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962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The simplifying assumptions and the logic that ensues 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Layers of SEP Event Prediction Data</a:t>
            </a:r>
            <a:endParaRPr/>
          </a:p>
        </p:txBody>
      </p:sp>
      <p:sp>
        <p:nvSpPr>
          <p:cNvPr id="91" name="Google Shape;91;p19"/>
          <p:cNvSpPr txBox="1"/>
          <p:nvPr/>
        </p:nvSpPr>
        <p:spPr>
          <a:xfrm flipH="1">
            <a:off x="6864200" y="2195925"/>
            <a:ext cx="181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Solar Flares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" name="Google Shape;92;p19"/>
          <p:cNvCxnSpPr/>
          <p:nvPr/>
        </p:nvCxnSpPr>
        <p:spPr>
          <a:xfrm>
            <a:off x="5795022" y="2489589"/>
            <a:ext cx="8565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9"/>
          <p:cNvCxnSpPr/>
          <p:nvPr/>
        </p:nvCxnSpPr>
        <p:spPr>
          <a:xfrm rot="10800000">
            <a:off x="2492462" y="3234238"/>
            <a:ext cx="12867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9"/>
          <p:cNvCxnSpPr/>
          <p:nvPr/>
        </p:nvCxnSpPr>
        <p:spPr>
          <a:xfrm>
            <a:off x="4897280" y="1207164"/>
            <a:ext cx="17544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9"/>
          <p:cNvSpPr/>
          <p:nvPr/>
        </p:nvSpPr>
        <p:spPr>
          <a:xfrm>
            <a:off x="3060902" y="2566926"/>
            <a:ext cx="3070049" cy="1273395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96" name="Google Shape;96;p19"/>
          <p:cNvSpPr/>
          <p:nvPr/>
        </p:nvSpPr>
        <p:spPr>
          <a:xfrm>
            <a:off x="3255091" y="2325413"/>
            <a:ext cx="2663578" cy="1097764"/>
          </a:xfrm>
          <a:custGeom>
            <a:avLst/>
            <a:gdLst/>
            <a:ahLst/>
            <a:cxnLst/>
            <a:rect l="l" t="t" r="r" b="b"/>
            <a:pathLst>
              <a:path w="49248" h="16300" extrusionOk="0">
                <a:moveTo>
                  <a:pt x="0" y="7554"/>
                </a:moveTo>
                <a:lnTo>
                  <a:pt x="24649" y="16300"/>
                </a:lnTo>
                <a:lnTo>
                  <a:pt x="49248" y="7604"/>
                </a:lnTo>
                <a:lnTo>
                  <a:pt x="2459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97" name="Google Shape;97;p19"/>
          <p:cNvSpPr/>
          <p:nvPr/>
        </p:nvSpPr>
        <p:spPr>
          <a:xfrm>
            <a:off x="3531455" y="1964874"/>
            <a:ext cx="2110549" cy="869833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98" name="Google Shape;98;p19"/>
          <p:cNvSpPr/>
          <p:nvPr/>
        </p:nvSpPr>
        <p:spPr>
          <a:xfrm>
            <a:off x="3940083" y="1408975"/>
            <a:ext cx="1299042" cy="546172"/>
          </a:xfrm>
          <a:custGeom>
            <a:avLst/>
            <a:gdLst/>
            <a:ahLst/>
            <a:cxnLst/>
            <a:rect l="l" t="t" r="r" b="b"/>
            <a:pathLst>
              <a:path w="24053" h="8150" extrusionOk="0">
                <a:moveTo>
                  <a:pt x="0" y="3827"/>
                </a:moveTo>
                <a:lnTo>
                  <a:pt x="11976" y="8150"/>
                </a:lnTo>
                <a:lnTo>
                  <a:pt x="24053" y="3827"/>
                </a:lnTo>
                <a:lnTo>
                  <a:pt x="1212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99" name="Google Shape;99;p19"/>
          <p:cNvSpPr/>
          <p:nvPr/>
        </p:nvSpPr>
        <p:spPr>
          <a:xfrm>
            <a:off x="2597526" y="3148187"/>
            <a:ext cx="1997365" cy="1613289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100" name="Google Shape;100;p19"/>
          <p:cNvSpPr/>
          <p:nvPr/>
        </p:nvSpPr>
        <p:spPr>
          <a:xfrm>
            <a:off x="3331754" y="2361494"/>
            <a:ext cx="1258204" cy="856487"/>
          </a:xfrm>
          <a:custGeom>
            <a:avLst/>
            <a:gdLst/>
            <a:ahLst/>
            <a:cxnLst/>
            <a:rect l="l" t="t" r="r" b="b"/>
            <a:pathLst>
              <a:path w="23257" h="12771" extrusionOk="0">
                <a:moveTo>
                  <a:pt x="3727" y="0"/>
                </a:moveTo>
                <a:lnTo>
                  <a:pt x="0" y="4522"/>
                </a:lnTo>
                <a:lnTo>
                  <a:pt x="23257" y="12771"/>
                </a:lnTo>
                <a:lnTo>
                  <a:pt x="23257" y="7056"/>
                </a:lnTo>
                <a:close/>
              </a:path>
            </a:pathLst>
          </a:custGeom>
          <a:gradFill>
            <a:gsLst>
              <a:gs pos="0">
                <a:srgbClr val="FFCA37"/>
              </a:gs>
              <a:gs pos="100000">
                <a:srgbClr val="AD8107"/>
              </a:gs>
            </a:gsLst>
            <a:lin ang="5400012" scaled="0"/>
          </a:gradFill>
          <a:ln>
            <a:noFill/>
          </a:ln>
        </p:spPr>
      </p:sp>
      <p:sp>
        <p:nvSpPr>
          <p:cNvPr id="101" name="Google Shape;101;p19"/>
          <p:cNvSpPr/>
          <p:nvPr/>
        </p:nvSpPr>
        <p:spPr>
          <a:xfrm flipH="1">
            <a:off x="4587371" y="2361494"/>
            <a:ext cx="1258204" cy="856487"/>
          </a:xfrm>
          <a:custGeom>
            <a:avLst/>
            <a:gdLst/>
            <a:ahLst/>
            <a:cxnLst/>
            <a:rect l="l" t="t" r="r" b="b"/>
            <a:pathLst>
              <a:path w="23257" h="12771" extrusionOk="0">
                <a:moveTo>
                  <a:pt x="3727" y="0"/>
                </a:moveTo>
                <a:lnTo>
                  <a:pt x="0" y="4522"/>
                </a:lnTo>
                <a:lnTo>
                  <a:pt x="23257" y="12771"/>
                </a:lnTo>
                <a:lnTo>
                  <a:pt x="23257" y="7056"/>
                </a:lnTo>
                <a:close/>
              </a:path>
            </a:pathLst>
          </a:custGeom>
          <a:solidFill>
            <a:srgbClr val="F4B400"/>
          </a:solidFill>
          <a:ln>
            <a:noFill/>
          </a:ln>
        </p:spPr>
      </p:sp>
      <p:sp>
        <p:nvSpPr>
          <p:cNvPr id="102" name="Google Shape;102;p19"/>
          <p:cNvSpPr/>
          <p:nvPr/>
        </p:nvSpPr>
        <p:spPr>
          <a:xfrm>
            <a:off x="3603295" y="1664894"/>
            <a:ext cx="986676" cy="946555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</p:sp>
      <p:sp>
        <p:nvSpPr>
          <p:cNvPr id="103" name="Google Shape;103;p19"/>
          <p:cNvSpPr/>
          <p:nvPr/>
        </p:nvSpPr>
        <p:spPr>
          <a:xfrm flipH="1">
            <a:off x="4587359" y="1664894"/>
            <a:ext cx="986676" cy="946555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</p:sp>
      <p:sp>
        <p:nvSpPr>
          <p:cNvPr id="104" name="Google Shape;104;p19"/>
          <p:cNvSpPr/>
          <p:nvPr/>
        </p:nvSpPr>
        <p:spPr>
          <a:xfrm>
            <a:off x="4014637" y="618417"/>
            <a:ext cx="575354" cy="1119784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rgbClr val="85200C"/>
          </a:solidFill>
          <a:ln>
            <a:noFill/>
          </a:ln>
        </p:spPr>
      </p:sp>
      <p:sp>
        <p:nvSpPr>
          <p:cNvPr id="105" name="Google Shape;105;p19"/>
          <p:cNvSpPr/>
          <p:nvPr/>
        </p:nvSpPr>
        <p:spPr>
          <a:xfrm flipH="1">
            <a:off x="4587339" y="618417"/>
            <a:ext cx="575354" cy="1119784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rgbClr val="CC4125"/>
          </a:solidFill>
          <a:ln>
            <a:noFill/>
          </a:ln>
        </p:spPr>
      </p:sp>
      <p:sp>
        <p:nvSpPr>
          <p:cNvPr id="106" name="Google Shape;106;p19"/>
          <p:cNvSpPr/>
          <p:nvPr/>
        </p:nvSpPr>
        <p:spPr>
          <a:xfrm>
            <a:off x="3133744" y="2360023"/>
            <a:ext cx="1456196" cy="1241570"/>
          </a:xfrm>
          <a:custGeom>
            <a:avLst/>
            <a:gdLst/>
            <a:ahLst/>
            <a:cxnLst/>
            <a:rect l="l" t="t" r="r" b="b"/>
            <a:pathLst>
              <a:path w="65016" h="46623" extrusionOk="0">
                <a:moveTo>
                  <a:pt x="17858" y="0"/>
                </a:moveTo>
                <a:lnTo>
                  <a:pt x="0" y="22135"/>
                </a:lnTo>
                <a:lnTo>
                  <a:pt x="65016" y="46623"/>
                </a:lnTo>
                <a:lnTo>
                  <a:pt x="65016" y="17537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07" name="Google Shape;107;p19"/>
          <p:cNvSpPr/>
          <p:nvPr/>
        </p:nvSpPr>
        <p:spPr>
          <a:xfrm flipH="1">
            <a:off x="4587266" y="2361994"/>
            <a:ext cx="1456196" cy="1241570"/>
          </a:xfrm>
          <a:custGeom>
            <a:avLst/>
            <a:gdLst/>
            <a:ahLst/>
            <a:cxnLst/>
            <a:rect l="l" t="t" r="r" b="b"/>
            <a:pathLst>
              <a:path w="65016" h="46623" extrusionOk="0">
                <a:moveTo>
                  <a:pt x="17858" y="0"/>
                </a:moveTo>
                <a:lnTo>
                  <a:pt x="0" y="22135"/>
                </a:lnTo>
                <a:lnTo>
                  <a:pt x="65016" y="46623"/>
                </a:lnTo>
                <a:lnTo>
                  <a:pt x="65016" y="1753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</p:sp>
      <p:sp>
        <p:nvSpPr>
          <p:cNvPr id="108" name="Google Shape;108;p19"/>
          <p:cNvSpPr/>
          <p:nvPr/>
        </p:nvSpPr>
        <p:spPr>
          <a:xfrm flipH="1">
            <a:off x="4594824" y="3148187"/>
            <a:ext cx="1997365" cy="1613289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</p:sp>
      <p:cxnSp>
        <p:nvCxnSpPr>
          <p:cNvPr id="109" name="Google Shape;109;p19"/>
          <p:cNvCxnSpPr/>
          <p:nvPr/>
        </p:nvCxnSpPr>
        <p:spPr>
          <a:xfrm rot="10800000">
            <a:off x="2492462" y="1887309"/>
            <a:ext cx="12867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9"/>
          <p:cNvSpPr/>
          <p:nvPr/>
        </p:nvSpPr>
        <p:spPr>
          <a:xfrm>
            <a:off x="6330858" y="2260990"/>
            <a:ext cx="457200" cy="45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2281558" y="3005640"/>
            <a:ext cx="457200" cy="45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 flipH="1">
            <a:off x="26450" y="2947900"/>
            <a:ext cx="217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Active Regions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2477955" y="1670704"/>
            <a:ext cx="457200" cy="45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 flipH="1">
            <a:off x="222847" y="1612964"/>
            <a:ext cx="217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Coronal Mass Ejections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 flipH="1">
            <a:off x="6788100" y="922525"/>
            <a:ext cx="235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Solar Energetic Particle Events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6254658" y="987589"/>
            <a:ext cx="457200" cy="45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83875" y="130138"/>
            <a:ext cx="89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 Event Prediction Assumptions</a:t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3494550" y="3733150"/>
            <a:ext cx="990000" cy="708000"/>
          </a:xfrm>
          <a:prstGeom prst="roundRect">
            <a:avLst>
              <a:gd name="adj" fmla="val 16667"/>
            </a:avLst>
          </a:prstGeom>
          <a:solidFill>
            <a:srgbClr val="5B0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2966725" y="2798575"/>
            <a:ext cx="1392900" cy="708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CME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⊕halo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4784350" y="2798575"/>
            <a:ext cx="1392900" cy="70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No-CME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2167077" y="1864000"/>
            <a:ext cx="1896000" cy="7080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Flaring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⊕magnitudes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5080924" y="1864000"/>
            <a:ext cx="1896000" cy="70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Non-Flaring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611900" y="929425"/>
            <a:ext cx="5920200" cy="7080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Active Regions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0"/>
          <p:cNvSpPr/>
          <p:nvPr/>
        </p:nvSpPr>
        <p:spPr>
          <a:xfrm rot="-2700000">
            <a:off x="22254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/>
          <p:nvPr/>
        </p:nvSpPr>
        <p:spPr>
          <a:xfrm rot="2700000">
            <a:off x="53925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/>
          <p:nvPr/>
        </p:nvSpPr>
        <p:spPr>
          <a:xfrm rot="2700000">
            <a:off x="56973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 rot="2700000">
            <a:off x="60021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2700000">
            <a:off x="63069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 rot="2700000">
            <a:off x="66117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2700000">
            <a:off x="69165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 rot="-2700000">
            <a:off x="25302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 rot="-2700000">
            <a:off x="28350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rot="-2700000">
            <a:off x="31398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 rot="-2700000">
            <a:off x="34446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 rot="-2700000">
            <a:off x="3749463" y="150846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 rot="-3384989">
            <a:off x="4334465" y="2170478"/>
            <a:ext cx="178974" cy="94113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 rot="-2700000">
            <a:off x="3254163" y="250361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rot="-2700000">
            <a:off x="4016163" y="3494210"/>
            <a:ext cx="179039" cy="3423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 rot="-9171758" flipH="1">
            <a:off x="1990366" y="2931117"/>
            <a:ext cx="1719264" cy="729219"/>
          </a:xfrm>
          <a:prstGeom prst="bentArrow">
            <a:avLst>
              <a:gd name="adj1" fmla="val 15488"/>
              <a:gd name="adj2" fmla="val 13651"/>
              <a:gd name="adj3" fmla="val 25412"/>
              <a:gd name="adj4" fmla="val 82744"/>
            </a:avLst>
          </a:prstGeom>
          <a:solidFill>
            <a:schemeClr val="lt2"/>
          </a:solidFill>
          <a:ln w="19050" cap="flat" cmpd="sng">
            <a:solidFill>
              <a:srgbClr val="5B0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4578325" y="3690225"/>
            <a:ext cx="990000" cy="70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No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SEP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/>
          <p:nvPr/>
        </p:nvSpPr>
        <p:spPr>
          <a:xfrm rot="-3384989">
            <a:off x="4482092" y="3460138"/>
            <a:ext cx="178974" cy="31850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265500" y="17633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Overcoming Imbalanced Data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Because Machine Learning Algorithms like Balance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595300" y="4872797"/>
            <a:ext cx="5487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0" y="4889400"/>
            <a:ext cx="9144000" cy="254100"/>
          </a:xfrm>
          <a:prstGeom prst="rect">
            <a:avLst/>
          </a:prstGeom>
          <a:solidFill>
            <a:srgbClr val="003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0" y="-6775"/>
            <a:ext cx="9144000" cy="446400"/>
          </a:xfrm>
          <a:prstGeom prst="rect">
            <a:avLst/>
          </a:prstGeom>
          <a:solidFill>
            <a:srgbClr val="003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1500" y="439625"/>
            <a:ext cx="9144000" cy="67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6175" y="30425"/>
            <a:ext cx="372734" cy="3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sldNum" idx="4294967295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130400" y="65975"/>
            <a:ext cx="1097100" cy="347700"/>
          </a:xfrm>
          <a:prstGeom prst="rect">
            <a:avLst/>
          </a:prstGeom>
          <a:effectLst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6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DMLab@GSU</a:t>
            </a:r>
            <a:endParaRPr sz="106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24052" y="559702"/>
            <a:ext cx="796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SWAN-SF</a:t>
            </a:r>
            <a:r>
              <a:rPr lang="en" sz="2600" baseline="30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" sz="2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(data source)</a:t>
            </a:r>
            <a:endParaRPr sz="2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875575" y="1695977"/>
            <a:ext cx="27372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71475" algn="l" rtl="0">
              <a:spcBef>
                <a:spcPts val="300"/>
              </a:spcBef>
              <a:spcAft>
                <a:spcPts val="0"/>
              </a:spcAft>
              <a:buClr>
                <a:srgbClr val="1155CC"/>
              </a:buClr>
              <a:buSzPts val="1800"/>
              <a:buChar char="•"/>
            </a:pP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Each partition of SWAN-SF contains approximately an </a:t>
            </a:r>
            <a:r>
              <a:rPr lang="en" sz="12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equal</a:t>
            </a: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number of X- and M-class flares.</a:t>
            </a:r>
            <a:endParaRPr>
              <a:solidFill>
                <a:srgbClr val="434343"/>
              </a:solidFill>
            </a:endParaRPr>
          </a:p>
          <a:p>
            <a:pPr marL="342900" lvl="0" indent="-371475" algn="l" rtl="0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1800"/>
              <a:buChar char="•"/>
            </a:pP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we can  see, an extreme imbalance ratio between</a:t>
            </a:r>
            <a:r>
              <a:rPr lang="en" sz="1200">
                <a:solidFill>
                  <a:srgbClr val="67748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rgbClr val="FD6094"/>
                </a:solidFill>
                <a:latin typeface="Raleway"/>
                <a:ea typeface="Raleway"/>
                <a:cs typeface="Raleway"/>
                <a:sym typeface="Raleway"/>
              </a:rPr>
              <a:t>flare</a:t>
            </a:r>
            <a:r>
              <a:rPr lang="en" sz="1200">
                <a:solidFill>
                  <a:srgbClr val="67748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rgbClr val="FD6094"/>
                </a:solidFill>
                <a:latin typeface="Raleway"/>
                <a:ea typeface="Raleway"/>
                <a:cs typeface="Raleway"/>
                <a:sym typeface="Raleway"/>
              </a:rPr>
              <a:t>samples</a:t>
            </a: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rgbClr val="FD6094"/>
                </a:solidFill>
                <a:latin typeface="Raleway"/>
                <a:ea typeface="Raleway"/>
                <a:cs typeface="Raleway"/>
                <a:sym typeface="Raleway"/>
              </a:rPr>
              <a:t>(X and M) </a:t>
            </a: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lang="en" sz="1200">
                <a:solidFill>
                  <a:srgbClr val="67748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non-flare samples (C, B and N)</a:t>
            </a: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exists in every partition of SWAN-SF</a:t>
            </a: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5" y="1689575"/>
            <a:ext cx="5094861" cy="24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>
            <a:off x="2354775" y="4478675"/>
            <a:ext cx="519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7" marR="0" lvl="0" indent="-115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77480"/>
              </a:solidFill>
            </a:endParaRPr>
          </a:p>
          <a:p>
            <a:pPr marL="115887" marR="0" lvl="0" indent="-115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77480"/>
              </a:solidFill>
            </a:endParaRPr>
          </a:p>
          <a:p>
            <a:pPr marL="115887" marR="0" lvl="0" indent="-115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0" u="none" strike="noStrike" cap="none">
                <a:solidFill>
                  <a:srgbClr val="677480"/>
                </a:solidFill>
              </a:rPr>
              <a:t>1. </a:t>
            </a:r>
            <a:r>
              <a:rPr lang="en" sz="700" i="0" u="sng" strike="noStrike" cap="none">
                <a:solidFill>
                  <a:schemeClr val="hlink"/>
                </a:solidFill>
                <a:hlinkClick r:id="rId5"/>
              </a:rPr>
              <a:t>R. A. Angryk et al</a:t>
            </a:r>
            <a:r>
              <a:rPr lang="en" sz="700" i="0" u="none" strike="noStrike" cap="none">
                <a:solidFill>
                  <a:srgbClr val="677480"/>
                </a:solidFill>
              </a:rPr>
              <a:t>.: Multivariate Time Series Dataset for Space Weather Data Analytics, in Nature Scientific Data 20</a:t>
            </a:r>
            <a:r>
              <a:rPr lang="en" sz="700">
                <a:solidFill>
                  <a:srgbClr val="677480"/>
                </a:solidFill>
              </a:rPr>
              <a:t>20</a:t>
            </a:r>
            <a:endParaRPr sz="700" b="0" i="0" u="none" strike="noStrike" cap="none">
              <a:solidFill>
                <a:srgbClr val="6774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4892400" y="2159555"/>
            <a:ext cx="1049675" cy="700300"/>
          </a:xfrm>
          <a:custGeom>
            <a:avLst/>
            <a:gdLst/>
            <a:ahLst/>
            <a:cxnLst/>
            <a:rect l="l" t="t" r="r" b="b"/>
            <a:pathLst>
              <a:path w="41987" h="28012" extrusionOk="0">
                <a:moveTo>
                  <a:pt x="41987" y="28012"/>
                </a:moveTo>
                <a:cubicBezTo>
                  <a:pt x="32781" y="28012"/>
                  <a:pt x="31643" y="12642"/>
                  <a:pt x="25133" y="6132"/>
                </a:cubicBezTo>
                <a:cubicBezTo>
                  <a:pt x="19105" y="104"/>
                  <a:pt x="8086" y="-1298"/>
                  <a:pt x="0" y="1401"/>
                </a:cubicBezTo>
              </a:path>
            </a:pathLst>
          </a:custGeom>
          <a:noFill/>
          <a:ln w="9525" cap="flat" cmpd="sng">
            <a:solidFill>
              <a:srgbClr val="5E7AE5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69" name="Google Shape;169;p22"/>
          <p:cNvSpPr/>
          <p:nvPr/>
        </p:nvSpPr>
        <p:spPr>
          <a:xfrm>
            <a:off x="5365500" y="2694599"/>
            <a:ext cx="606150" cy="217029"/>
          </a:xfrm>
          <a:custGeom>
            <a:avLst/>
            <a:gdLst/>
            <a:ahLst/>
            <a:cxnLst/>
            <a:rect l="l" t="t" r="r" b="b"/>
            <a:pathLst>
              <a:path w="24246" h="9786" extrusionOk="0">
                <a:moveTo>
                  <a:pt x="24246" y="9166"/>
                </a:moveTo>
                <a:cubicBezTo>
                  <a:pt x="19407" y="9166"/>
                  <a:pt x="13783" y="10964"/>
                  <a:pt x="9757" y="8279"/>
                </a:cubicBezTo>
                <a:cubicBezTo>
                  <a:pt x="6208" y="5913"/>
                  <a:pt x="4265" y="0"/>
                  <a:pt x="0" y="0"/>
                </a:cubicBezTo>
              </a:path>
            </a:pathLst>
          </a:custGeom>
          <a:noFill/>
          <a:ln w="9525" cap="flat" cmpd="sng">
            <a:solidFill>
              <a:srgbClr val="5E7AE5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70" name="Google Shape;170;p22"/>
          <p:cNvSpPr/>
          <p:nvPr/>
        </p:nvSpPr>
        <p:spPr>
          <a:xfrm rot="-157153">
            <a:off x="3310477" y="2826640"/>
            <a:ext cx="2653894" cy="224885"/>
          </a:xfrm>
          <a:custGeom>
            <a:avLst/>
            <a:gdLst/>
            <a:ahLst/>
            <a:cxnLst/>
            <a:rect l="l" t="t" r="r" b="b"/>
            <a:pathLst>
              <a:path w="106151" h="8995" extrusionOk="0">
                <a:moveTo>
                  <a:pt x="106151" y="5467"/>
                </a:moveTo>
                <a:cubicBezTo>
                  <a:pt x="93518" y="7270"/>
                  <a:pt x="80730" y="9695"/>
                  <a:pt x="68007" y="8719"/>
                </a:cubicBezTo>
                <a:cubicBezTo>
                  <a:pt x="54822" y="7707"/>
                  <a:pt x="42432" y="1458"/>
                  <a:pt x="29273" y="145"/>
                </a:cubicBezTo>
                <a:cubicBezTo>
                  <a:pt x="19453" y="-835"/>
                  <a:pt x="9869" y="4580"/>
                  <a:pt x="0" y="4580"/>
                </a:cubicBezTo>
              </a:path>
            </a:pathLst>
          </a:custGeom>
          <a:noFill/>
          <a:ln w="9525" cap="flat" cmpd="sng">
            <a:solidFill>
              <a:srgbClr val="5E7AE5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71" name="Google Shape;171;p22"/>
          <p:cNvSpPr/>
          <p:nvPr/>
        </p:nvSpPr>
        <p:spPr>
          <a:xfrm>
            <a:off x="3665300" y="2911625"/>
            <a:ext cx="2298896" cy="446391"/>
          </a:xfrm>
          <a:custGeom>
            <a:avLst/>
            <a:gdLst/>
            <a:ahLst/>
            <a:cxnLst/>
            <a:rect l="l" t="t" r="r" b="b"/>
            <a:pathLst>
              <a:path w="89001" h="19811" extrusionOk="0">
                <a:moveTo>
                  <a:pt x="89001" y="0"/>
                </a:moveTo>
                <a:cubicBezTo>
                  <a:pt x="76907" y="16112"/>
                  <a:pt x="50918" y="20466"/>
                  <a:pt x="31047" y="17150"/>
                </a:cubicBezTo>
                <a:cubicBezTo>
                  <a:pt x="20802" y="15441"/>
                  <a:pt x="7345" y="12466"/>
                  <a:pt x="0" y="19811"/>
                </a:cubicBezTo>
              </a:path>
            </a:pathLst>
          </a:custGeom>
          <a:noFill/>
          <a:ln w="9525" cap="flat" cmpd="sng">
            <a:solidFill>
              <a:srgbClr val="5E7AE5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72" name="Google Shape;172;p22"/>
          <p:cNvSpPr/>
          <p:nvPr/>
        </p:nvSpPr>
        <p:spPr>
          <a:xfrm>
            <a:off x="4803675" y="2933800"/>
            <a:ext cx="1190125" cy="864875"/>
          </a:xfrm>
          <a:custGeom>
            <a:avLst/>
            <a:gdLst/>
            <a:ahLst/>
            <a:cxnLst/>
            <a:rect l="l" t="t" r="r" b="b"/>
            <a:pathLst>
              <a:path w="45239" h="34595" extrusionOk="0">
                <a:moveTo>
                  <a:pt x="45239" y="0"/>
                </a:moveTo>
                <a:cubicBezTo>
                  <a:pt x="40643" y="4596"/>
                  <a:pt x="35748" y="9140"/>
                  <a:pt x="32525" y="14784"/>
                </a:cubicBezTo>
                <a:cubicBezTo>
                  <a:pt x="30043" y="19130"/>
                  <a:pt x="28613" y="24590"/>
                  <a:pt x="24541" y="27499"/>
                </a:cubicBezTo>
                <a:cubicBezTo>
                  <a:pt x="17612" y="32448"/>
                  <a:pt x="8078" y="31899"/>
                  <a:pt x="0" y="34595"/>
                </a:cubicBezTo>
              </a:path>
            </a:pathLst>
          </a:custGeom>
          <a:noFill/>
          <a:ln w="9525" cap="flat" cmpd="sng">
            <a:solidFill>
              <a:srgbClr val="5E7AE4"/>
            </a:solidFill>
            <a:prstDash val="dash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DMLAB_template_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601</Words>
  <Application>Microsoft Office PowerPoint</Application>
  <PresentationFormat>On-screen Show (16:9)</PresentationFormat>
  <Paragraphs>141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Spectral Medium</vt:lpstr>
      <vt:lpstr>Merriweather</vt:lpstr>
      <vt:lpstr>Raleway</vt:lpstr>
      <vt:lpstr>Open Sans</vt:lpstr>
      <vt:lpstr>Arial</vt:lpstr>
      <vt:lpstr>Roboto</vt:lpstr>
      <vt:lpstr>Fjalla One</vt:lpstr>
      <vt:lpstr>Spectral SemiBold</vt:lpstr>
      <vt:lpstr>Lato</vt:lpstr>
      <vt:lpstr>Spectral</vt:lpstr>
      <vt:lpstr>Calibri</vt:lpstr>
      <vt:lpstr>Roboto Medium</vt:lpstr>
      <vt:lpstr>DMLAB_template_v2</vt:lpstr>
      <vt:lpstr>Solar Source SEP Event Prediction through Multi-Layer Ensembling</vt:lpstr>
      <vt:lpstr>The Idea</vt:lpstr>
      <vt:lpstr>The Watch System</vt:lpstr>
      <vt:lpstr>The Logic Flow for a Watch System</vt:lpstr>
      <vt:lpstr>Getting from Active Region Data to SEP All Clear</vt:lpstr>
      <vt:lpstr>Four Layers of SEP Event Prediction Data</vt:lpstr>
      <vt:lpstr>SEP Event Prediction Assumptions</vt:lpstr>
      <vt:lpstr>Overcoming Imbalanced Data</vt:lpstr>
      <vt:lpstr>PowerPoint Presentation</vt:lpstr>
      <vt:lpstr>The Classical Balancing Act </vt:lpstr>
      <vt:lpstr>Data Augmentation Methods</vt:lpstr>
      <vt:lpstr>Synthetic C-GAN Based Oversampling</vt:lpstr>
      <vt:lpstr>An Ensemble of Machine Learning Models</vt:lpstr>
      <vt:lpstr>Watch System-All Clear-ML Models Overview</vt:lpstr>
      <vt:lpstr>The Models</vt:lpstr>
      <vt:lpstr>The All-clear flare predictor</vt:lpstr>
      <vt:lpstr>The Eruptive flare predictor</vt:lpstr>
      <vt:lpstr>The CME Speed Estimator</vt:lpstr>
      <vt:lpstr>Flare XR Flux vs CME Velocity</vt:lpstr>
      <vt:lpstr>Full-disk Aggregation</vt:lpstr>
      <vt:lpstr>Watch System-All Clear-ML Models Overview</vt:lpstr>
      <vt:lpstr>PowerPoint Presentation</vt:lpstr>
      <vt:lpstr>Full-disk Aggregation</vt:lpstr>
      <vt:lpstr>Full-disk aggregation</vt:lpstr>
      <vt:lpstr>CME Speeds and SEP Events (between 1997-2018)</vt:lpstr>
      <vt:lpstr>Assumptions</vt:lpstr>
      <vt:lpstr>System Deployment</vt:lpstr>
      <vt:lpstr>System of Microservices</vt:lpstr>
      <vt:lpstr>System</vt:lpstr>
      <vt:lpstr>Deployment Project</vt:lpstr>
      <vt:lpstr>API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Source SEP Event Prediction through Multi-Layer Ensembling</dc:title>
  <cp:lastModifiedBy>Dustin J Kempton</cp:lastModifiedBy>
  <cp:revision>2</cp:revision>
  <dcterms:modified xsi:type="dcterms:W3CDTF">2022-06-07T01:13:07Z</dcterms:modified>
</cp:coreProperties>
</file>