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305" r:id="rId4"/>
    <p:sldId id="257" r:id="rId5"/>
    <p:sldId id="262" r:id="rId6"/>
    <p:sldId id="273" r:id="rId7"/>
    <p:sldId id="276" r:id="rId8"/>
    <p:sldId id="302" r:id="rId9"/>
    <p:sldId id="278" r:id="rId10"/>
    <p:sldId id="279" r:id="rId11"/>
    <p:sldId id="303" r:id="rId12"/>
    <p:sldId id="308" r:id="rId13"/>
    <p:sldId id="307" r:id="rId14"/>
    <p:sldId id="306" r:id="rId15"/>
    <p:sldId id="287" r:id="rId16"/>
    <p:sldId id="288" r:id="rId17"/>
    <p:sldId id="285" r:id="rId18"/>
    <p:sldId id="298" r:id="rId19"/>
    <p:sldId id="295" r:id="rId20"/>
    <p:sldId id="296" r:id="rId21"/>
    <p:sldId id="297" r:id="rId22"/>
    <p:sldId id="301" r:id="rId23"/>
    <p:sldId id="304" r:id="rId24"/>
    <p:sldId id="299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44" autoAdjust="0"/>
  </p:normalViewPr>
  <p:slideViewPr>
    <p:cSldViewPr>
      <p:cViewPr>
        <p:scale>
          <a:sx n="44" d="100"/>
          <a:sy n="44" d="100"/>
        </p:scale>
        <p:origin x="-2166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CED3F-CE1C-452E-93C2-33B06B45B392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13EE9-F157-431C-8525-14AA44EE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2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3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13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15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16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18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19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22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23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24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25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4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AA13EE-5A8D-4EDB-A4DF-2E39D8EEAA8C}" type="slidenum">
              <a:rPr lang="el-GR" altLang="en-US" smtClean="0"/>
              <a:pPr/>
              <a:t>5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7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8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9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10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11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2A984-777D-4988-9D1A-9FAAF9B83F66}" type="slidenum">
              <a:rPr lang="el-GR" altLang="en-US" smtClean="0"/>
              <a:pPr/>
              <a:t>12</a:t>
            </a:fld>
            <a:endParaRPr lang="el-G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7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9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8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6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2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7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3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DFCA4-33B1-4FEE-A419-FF849DB3501F}" type="datetimeFigureOut">
              <a:rPr lang="en-US" smtClean="0"/>
              <a:t>2022.06.06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37B9-A7F7-4136-9319-249795F6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3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phobos-srv.space.noa.gr/index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phobos-srv.space.noa.gr/index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.png"/><Relationship Id="rId3" Type="http://schemas.openxmlformats.org/officeDocument/2006/relationships/image" Target="../media/image42.png"/><Relationship Id="rId7" Type="http://schemas.openxmlformats.org/officeDocument/2006/relationships/image" Target="../media/image45.tiff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7.png"/><Relationship Id="rId5" Type="http://schemas.openxmlformats.org/officeDocument/2006/relationships/image" Target="../media/image43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omos.space.noa.gr/aspecs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openxmlformats.org/officeDocument/2006/relationships/hyperlink" Target="https://iopscience.iop.org/article/10.1088/1742-6596/632/1/012075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link.springer.com/article/10.1007/s11207-017-1163-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9.png"/><Relationship Id="rId4" Type="http://schemas.openxmlformats.org/officeDocument/2006/relationships/image" Target="../media/image52.png"/><Relationship Id="rId9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8.gif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gif"/><Relationship Id="rId10" Type="http://schemas.openxmlformats.org/officeDocument/2006/relationships/image" Target="../media/image14.png"/><Relationship Id="rId4" Type="http://schemas.openxmlformats.org/officeDocument/2006/relationships/image" Target="../media/image12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gif"/><Relationship Id="rId10" Type="http://schemas.openxmlformats.org/officeDocument/2006/relationships/image" Target="../media/image9.png"/><Relationship Id="rId4" Type="http://schemas.openxmlformats.org/officeDocument/2006/relationships/image" Target="../media/image12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3.gi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8.gif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hyperlink" Target="https://www.swsc-journal.org/articles/swsc/pdf/forth/swsc210075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9.png"/><Relationship Id="rId5" Type="http://schemas.openxmlformats.org/officeDocument/2006/relationships/image" Target="../media/image12.jpeg"/><Relationship Id="rId10" Type="http://schemas.openxmlformats.org/officeDocument/2006/relationships/image" Target="../media/image8.gif"/><Relationship Id="rId4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gif"/><Relationship Id="rId10" Type="http://schemas.openxmlformats.org/officeDocument/2006/relationships/image" Target="../media/image9.png"/><Relationship Id="rId4" Type="http://schemas.openxmlformats.org/officeDocument/2006/relationships/image" Target="../media/image12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em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/>
          <p:nvPr/>
        </p:nvGrpSpPr>
        <p:grpSpPr>
          <a:xfrm>
            <a:off x="-108520" y="-138301"/>
            <a:ext cx="9361040" cy="1085930"/>
            <a:chOff x="-110625" y="595533"/>
            <a:chExt cx="9361040" cy="1085930"/>
          </a:xfrm>
        </p:grpSpPr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-12738" y="706450"/>
              <a:ext cx="9128754" cy="9750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>
              <a:no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200" b="1" i="1" dirty="0" smtClean="0">
                  <a:solidFill>
                    <a:schemeClr val="accent1">
                      <a:lumMod val="75000"/>
                    </a:schemeClr>
                  </a:solidFill>
                  <a:latin typeface="Helvetica Neue"/>
                  <a:cs typeface="Helvetica Neue"/>
                </a:rPr>
                <a:t> </a:t>
              </a:r>
              <a:endPara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-110625" y="595533"/>
              <a:ext cx="936104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smtClean="0">
                <a:solidFill>
                  <a:srgbClr val="0070C0"/>
                </a:solidFill>
                <a:latin typeface="Verdana"/>
                <a:ea typeface="ＭＳ Ｐゴシック" pitchFamily="34" charset="-128"/>
                <a:cs typeface="Verdana"/>
              </a:endParaRPr>
            </a:p>
            <a:p>
              <a:pPr algn="ctr" eaLnBrk="0" hangingPunct="0">
                <a:defRPr/>
              </a:pPr>
              <a:r>
                <a:rPr lang="en-US" sz="2400" b="1" dirty="0" smtClean="0">
                  <a:solidFill>
                    <a:srgbClr val="0066FF"/>
                  </a:solidFill>
                </a:rPr>
                <a:t>SAWS-ASPECS</a:t>
              </a:r>
              <a:r>
                <a:rPr lang="en-US" sz="2400" b="1" dirty="0" smtClean="0"/>
                <a:t>: </a:t>
              </a:r>
              <a:r>
                <a:rPr lang="en-US" sz="2400" b="1" dirty="0" smtClean="0">
                  <a:solidFill>
                    <a:srgbClr val="0066FF"/>
                  </a:solidFill>
                </a:rPr>
                <a:t>A</a:t>
              </a:r>
              <a:r>
                <a:rPr lang="en-US" sz="2400" b="1" dirty="0" smtClean="0"/>
                <a:t>dvanced </a:t>
              </a:r>
              <a:r>
                <a:rPr lang="en-US" sz="2400" b="1" dirty="0" smtClean="0">
                  <a:solidFill>
                    <a:srgbClr val="0066FF"/>
                  </a:solidFill>
                </a:rPr>
                <a:t>S</a:t>
              </a:r>
              <a:r>
                <a:rPr lang="en-US" sz="2400" b="1" dirty="0" smtClean="0"/>
                <a:t>olar </a:t>
              </a:r>
              <a:r>
                <a:rPr lang="en-US" sz="2400" b="1" dirty="0" smtClean="0">
                  <a:solidFill>
                    <a:srgbClr val="0066FF"/>
                  </a:solidFill>
                </a:rPr>
                <a:t>P</a:t>
              </a:r>
              <a:r>
                <a:rPr lang="en-US" sz="2400" b="1" dirty="0" smtClean="0"/>
                <a:t>article </a:t>
              </a:r>
              <a:r>
                <a:rPr lang="en-US" sz="2400" b="1" dirty="0" smtClean="0">
                  <a:solidFill>
                    <a:srgbClr val="0066FF"/>
                  </a:solidFill>
                </a:rPr>
                <a:t>E</a:t>
              </a:r>
              <a:r>
                <a:rPr lang="en-US" sz="2400" b="1" dirty="0" smtClean="0"/>
                <a:t>vents</a:t>
              </a:r>
              <a:r>
                <a:rPr lang="en-US" sz="2400" b="1" dirty="0" smtClean="0">
                  <a:solidFill>
                    <a:srgbClr val="0066FF"/>
                  </a:solidFill>
                </a:rPr>
                <a:t> C</a:t>
              </a:r>
              <a:r>
                <a:rPr lang="en-US" sz="2400" b="1" dirty="0" smtClean="0"/>
                <a:t>asting </a:t>
              </a:r>
              <a:r>
                <a:rPr lang="en-US" sz="2400" b="1" dirty="0" smtClean="0">
                  <a:solidFill>
                    <a:srgbClr val="0066FF"/>
                  </a:solidFill>
                </a:rPr>
                <a:t>S</a:t>
              </a:r>
              <a:r>
                <a:rPr lang="en-US" sz="2400" b="1" dirty="0" smtClean="0"/>
                <a:t>ystem</a:t>
              </a:r>
              <a:endParaRPr lang="el-GR" sz="2400" b="1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1828800" y="3810000"/>
            <a:ext cx="56886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ea typeface="ＭＳ Ｐゴシック" pitchFamily="34" charset="-128"/>
                <a:cs typeface="Verdana"/>
              </a:rPr>
              <a:t>A. Papaioannou </a:t>
            </a:r>
            <a:r>
              <a:rPr lang="el-GR" b="1" kern="0" dirty="0" smtClean="0">
                <a:ea typeface="ＭＳ Ｐゴシック" pitchFamily="34" charset="-128"/>
                <a:cs typeface="Verdana"/>
              </a:rPr>
              <a:t>&amp; </a:t>
            </a:r>
            <a:r>
              <a:rPr lang="en-US" b="1" kern="0" dirty="0" smtClean="0">
                <a:ea typeface="ＭＳ Ｐゴシック" pitchFamily="34" charset="-128"/>
                <a:cs typeface="Verdana"/>
              </a:rPr>
              <a:t>A. Anastasiadis </a:t>
            </a:r>
            <a:endParaRPr lang="el-GR" b="1" kern="0" dirty="0" smtClean="0">
              <a:ea typeface="ＭＳ Ｐゴシック" pitchFamily="34" charset="-128"/>
              <a:cs typeface="Verdana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ea typeface="ＭＳ Ｐゴシック" pitchFamily="34" charset="-128"/>
                <a:cs typeface="Verdana"/>
              </a:rPr>
              <a:t> </a:t>
            </a:r>
            <a:r>
              <a:rPr lang="en-US" i="1" kern="0" dirty="0" smtClean="0">
                <a:solidFill>
                  <a:srgbClr val="0070C0"/>
                </a:solidFill>
                <a:ea typeface="ＭＳ Ｐゴシック" pitchFamily="34" charset="-128"/>
                <a:cs typeface="Verdana"/>
              </a:rPr>
              <a:t>f</a:t>
            </a:r>
            <a:r>
              <a:rPr kumimoji="0" lang="en-US" b="0" i="1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ＭＳ Ｐゴシック" pitchFamily="34" charset="-128"/>
                <a:cs typeface="Verdana"/>
              </a:rPr>
              <a:t>or the ASPECS Team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solidFill>
                <a:srgbClr val="0070C0"/>
              </a:solidFill>
              <a:latin typeface="Verdana"/>
              <a:ea typeface="ＭＳ Ｐゴシック" pitchFamily="34" charset="-128"/>
              <a:cs typeface="Verdana"/>
            </a:endParaRPr>
          </a:p>
        </p:txBody>
      </p:sp>
      <p:pic>
        <p:nvPicPr>
          <p:cNvPr id="8" name="Picture 2"/>
          <p:cNvPicPr/>
          <p:nvPr/>
        </p:nvPicPr>
        <p:blipFill>
          <a:blip r:embed="rId2" cstate="print"/>
          <a:stretch/>
        </p:blipFill>
        <p:spPr>
          <a:xfrm>
            <a:off x="2627784" y="1447800"/>
            <a:ext cx="3658864" cy="1944216"/>
          </a:xfrm>
          <a:prstGeom prst="rect">
            <a:avLst/>
          </a:prstGeom>
          <a:ln>
            <a:noFill/>
          </a:ln>
        </p:spPr>
      </p:pic>
      <p:sp>
        <p:nvSpPr>
          <p:cNvPr id="19" name="AutoShape 10" descr="ESA - European Space Agency Logo Download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6" descr="http://members.noa.gr/atpapaio/img/portfolio/fullsize/IAASARS_logo_E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740233"/>
            <a:ext cx="1010594" cy="792088"/>
          </a:xfrm>
          <a:prstGeom prst="rect">
            <a:avLst/>
          </a:prstGeom>
          <a:noFill/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815433"/>
            <a:ext cx="1526704" cy="68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 descr="C:\Users\Athanasios\Desktop\UniTurku2-300x112.png"/>
          <p:cNvPicPr>
            <a:picLocks noChangeAspect="1" noChangeArrowheads="1"/>
          </p:cNvPicPr>
          <p:nvPr/>
        </p:nvPicPr>
        <p:blipFill>
          <a:blip r:embed="rId5" cstate="print"/>
          <a:srcRect l="10080" t="20250" r="67240" b="12251"/>
          <a:stretch>
            <a:fillRect/>
          </a:stretch>
        </p:blipFill>
        <p:spPr bwMode="auto">
          <a:xfrm>
            <a:off x="4191000" y="4771734"/>
            <a:ext cx="700826" cy="778695"/>
          </a:xfrm>
          <a:prstGeom prst="rect">
            <a:avLst/>
          </a:prstGeom>
          <a:noFill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 cstate="print"/>
          <a:srcRect l="34320" r="35650" b="41420"/>
          <a:stretch>
            <a:fillRect/>
          </a:stretch>
        </p:blipFill>
        <p:spPr bwMode="auto">
          <a:xfrm>
            <a:off x="3276600" y="4648200"/>
            <a:ext cx="700826" cy="9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675108"/>
            <a:ext cx="605516" cy="76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10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12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14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7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13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1026" name="Picture 2" descr="Space Weather Models at CCM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968303" y="594360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ESA Contract </a:t>
            </a:r>
            <a:r>
              <a:rPr lang="en-US" b="1" dirty="0" smtClean="0">
                <a:solidFill>
                  <a:srgbClr val="0000FF"/>
                </a:solidFill>
              </a:rPr>
              <a:t>No. </a:t>
            </a:r>
            <a:r>
              <a:rPr lang="en-US" b="1" dirty="0" smtClean="0">
                <a:solidFill>
                  <a:srgbClr val="0000FF"/>
                </a:solidFill>
              </a:rPr>
              <a:t>4000120480/17/NL/LF/</a:t>
            </a:r>
            <a:r>
              <a:rPr lang="en-US" b="1" dirty="0" err="1" smtClean="0">
                <a:solidFill>
                  <a:srgbClr val="0000FF"/>
                </a:solidFill>
              </a:rPr>
              <a:t>hh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 descr="profiles_evty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3420735" cy="3166584"/>
          </a:xfrm>
          <a:prstGeom prst="rect">
            <a:avLst/>
          </a:prstGeom>
        </p:spPr>
      </p:pic>
      <p:pic>
        <p:nvPicPr>
          <p:cNvPr id="23" name="Imagen 6" descr="espiral_grid_2_fastWi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48" y="1752600"/>
            <a:ext cx="3359452" cy="2966742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85800" y="4876800"/>
            <a:ext cx="3960440" cy="931912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&gt; </a:t>
            </a:r>
            <a:r>
              <a:rPr lang="en-US" sz="1800" dirty="0" smtClean="0"/>
              <a:t>Select </a:t>
            </a:r>
            <a:r>
              <a:rPr lang="en-US" sz="1800" b="1" i="1" dirty="0" smtClean="0"/>
              <a:t>reference cases</a:t>
            </a:r>
            <a:r>
              <a:rPr lang="en-US" sz="1800" dirty="0" smtClean="0"/>
              <a:t> considering the </a:t>
            </a:r>
            <a:r>
              <a:rPr lang="en-US" sz="1800" i="1" dirty="0" err="1" smtClean="0"/>
              <a:t>heliolongitude</a:t>
            </a:r>
            <a:r>
              <a:rPr lang="en-US" sz="1800" i="1" dirty="0" smtClean="0"/>
              <a:t> of their solar origin</a:t>
            </a:r>
            <a:r>
              <a:rPr lang="en-US" sz="1800" dirty="0" smtClean="0"/>
              <a:t> to better describe the </a:t>
            </a:r>
            <a:r>
              <a:rPr lang="en-US" sz="1800" b="1" dirty="0" smtClean="0"/>
              <a:t>shape of the intensity-time profiles</a:t>
            </a:r>
            <a:r>
              <a:rPr lang="en-US" sz="1800" dirty="0" smtClean="0"/>
              <a:t>.</a:t>
            </a:r>
            <a:endParaRPr lang="en-US" sz="1800" b="1" dirty="0" smtClean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908104" y="4876800"/>
            <a:ext cx="4007296" cy="931912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 fontScale="92500"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&gt; </a:t>
            </a:r>
            <a:r>
              <a:rPr lang="en-US" sz="1800" dirty="0" smtClean="0"/>
              <a:t>Generate </a:t>
            </a:r>
            <a:r>
              <a:rPr lang="en-US" sz="1800" b="1" dirty="0" smtClean="0"/>
              <a:t>synthetic time profiles </a:t>
            </a:r>
            <a:r>
              <a:rPr lang="en-US" sz="1800" dirty="0" smtClean="0"/>
              <a:t>for </a:t>
            </a:r>
            <a:r>
              <a:rPr lang="en-US" sz="1800" i="1" dirty="0" smtClean="0"/>
              <a:t>a number of scenarios</a:t>
            </a:r>
            <a:r>
              <a:rPr lang="en-US" sz="1800" dirty="0" smtClean="0"/>
              <a:t>  using  MHD transport codes and store them in a database.</a:t>
            </a:r>
            <a:endParaRPr lang="en-US" sz="1800" b="1" dirty="0" smtClean="0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SEP event time profiles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0" y="1236944"/>
            <a:ext cx="9144000" cy="369332"/>
          </a:xfrm>
          <a:prstGeom prst="rect">
            <a:avLst/>
          </a:prstGeom>
          <a:solidFill>
            <a:srgbClr val="00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Time profile</a:t>
            </a:r>
          </a:p>
        </p:txBody>
      </p:sp>
      <p:sp>
        <p:nvSpPr>
          <p:cNvPr id="33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53336" y="980694"/>
            <a:ext cx="1446401" cy="1425108"/>
          </a:xfrm>
          <a:prstGeom prst="ellipse">
            <a:avLst/>
          </a:prstGeom>
          <a:solidFill>
            <a:srgbClr val="00CC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 time profile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8064" y="5879068"/>
            <a:ext cx="4107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33CC"/>
                </a:solidFill>
              </a:rPr>
              <a:t>Aran</a:t>
            </a:r>
            <a:r>
              <a:rPr lang="en-US" b="1" dirty="0" smtClean="0">
                <a:solidFill>
                  <a:srgbClr val="0033CC"/>
                </a:solidFill>
              </a:rPr>
              <a:t> et al., </a:t>
            </a:r>
            <a:r>
              <a:rPr lang="en-US" b="1" dirty="0">
                <a:solidFill>
                  <a:srgbClr val="0033CC"/>
                </a:solidFill>
              </a:rPr>
              <a:t>SEPEM Tech. Rep., </a:t>
            </a:r>
            <a:r>
              <a:rPr lang="en-US" b="1" dirty="0" smtClean="0">
                <a:solidFill>
                  <a:srgbClr val="0033CC"/>
                </a:solidFill>
              </a:rPr>
              <a:t>2011</a:t>
            </a:r>
            <a:endParaRPr lang="el-GR" i="1" dirty="0">
              <a:solidFill>
                <a:srgbClr val="0033CC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26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28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5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Rectangle 42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27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2" descr="Space Weather Models at CCM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22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In a nutshell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33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7529615" y="3625371"/>
            <a:ext cx="1446401" cy="1425108"/>
          </a:xfrm>
          <a:prstGeom prst="ellipse">
            <a:avLst/>
          </a:prstGeom>
          <a:solidFill>
            <a:srgbClr val="00CC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 time profile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26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28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5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Rectangle 42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27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2" descr="Space Weather Models at CCM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r="1451" b="5351"/>
          <a:stretch/>
        </p:blipFill>
        <p:spPr bwMode="auto">
          <a:xfrm>
            <a:off x="68268" y="1687239"/>
            <a:ext cx="3092082" cy="16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990600" y="3657600"/>
            <a:ext cx="1446401" cy="1425108"/>
          </a:xfrm>
          <a:prstGeom prst="ellipse">
            <a:avLst/>
          </a:prstGeom>
          <a:gradFill>
            <a:gsLst>
              <a:gs pos="0">
                <a:srgbClr val="FFCC4C"/>
              </a:gs>
              <a:gs pos="100000">
                <a:srgbClr val="FFCC4C">
                  <a:lumMod val="40000"/>
                  <a:lumOff val="60000"/>
                </a:srgbClr>
              </a:gs>
            </a:gsLst>
            <a:lin ang="5400000" scaled="0"/>
          </a:gra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rgbClr val="D3D3D3">
                    <a:lumMod val="25000"/>
                  </a:srgbClr>
                </a:solidFill>
              </a:rPr>
              <a:t>Probability of SEP Occurrence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D3D3D3">
                  <a:lumMod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r="2587" b="3458"/>
          <a:stretch/>
        </p:blipFill>
        <p:spPr bwMode="auto">
          <a:xfrm>
            <a:off x="3719615" y="1697679"/>
            <a:ext cx="2895600" cy="16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Cross 36"/>
          <p:cNvSpPr/>
          <p:nvPr/>
        </p:nvSpPr>
        <p:spPr>
          <a:xfrm>
            <a:off x="3338615" y="2206832"/>
            <a:ext cx="256443" cy="259532"/>
          </a:xfrm>
          <a:prstGeom prst="plus">
            <a:avLst>
              <a:gd name="adj" fmla="val 38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/>
          <p:cNvSpPr/>
          <p:nvPr/>
        </p:nvSpPr>
        <p:spPr>
          <a:xfrm>
            <a:off x="6739772" y="2231079"/>
            <a:ext cx="256443" cy="259532"/>
          </a:xfrm>
          <a:prstGeom prst="plus">
            <a:avLst>
              <a:gd name="adj" fmla="val 38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Imagen 4" descr="profiles_evtyp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30" y="1600200"/>
            <a:ext cx="1978770" cy="1831753"/>
          </a:xfrm>
          <a:prstGeom prst="rect">
            <a:avLst/>
          </a:prstGeom>
        </p:spPr>
      </p:pic>
      <p:sp>
        <p:nvSpPr>
          <p:cNvPr id="40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4495800" y="3625371"/>
            <a:ext cx="1446401" cy="1425108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lvl="0" algn="ctr"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Peak Flux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81000" y="5257800"/>
            <a:ext cx="8580636" cy="762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8" grpId="0" animBg="1"/>
      <p:bldP spid="4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ccmc_sep_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2884" y="1360716"/>
            <a:ext cx="7310860" cy="49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Outputs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|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SEP time profile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4288" y="184482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"/>
              </a:rPr>
              <a:t>Nowcasting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>
          <a:xfrm>
            <a:off x="6782263" y="5445224"/>
            <a:ext cx="2361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Flare: X5.7 @ N22W07</a:t>
            </a:r>
            <a:endParaRPr lang="el-GR" b="1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7421435" y="3817723"/>
            <a:ext cx="1709700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Available online</a:t>
            </a:r>
            <a:endParaRPr lang="en-US" b="1" dirty="0"/>
          </a:p>
        </p:txBody>
      </p:sp>
      <p:sp>
        <p:nvSpPr>
          <p:cNvPr id="52" name="Round Diagonal Corner Rectangle 51"/>
          <p:cNvSpPr/>
          <p:nvPr/>
        </p:nvSpPr>
        <p:spPr>
          <a:xfrm>
            <a:off x="2514600" y="5729526"/>
            <a:ext cx="4047503" cy="442674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hlinkClick r:id="rId4"/>
              </a:rPr>
              <a:t>http://phobos-srv.space.noa.gr/</a:t>
            </a:r>
            <a:endParaRPr lang="el-GR" sz="2000" dirty="0">
              <a:solidFill>
                <a:srgbClr val="003399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29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35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8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32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2" descr="Space Weather Models at CCM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2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User\Desktop\ccmc_sep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1" y="1382487"/>
            <a:ext cx="7329619" cy="49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Outputs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|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SEP time profile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4288" y="184482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"/>
              </a:rPr>
              <a:t>Nowcasting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>
          <a:xfrm>
            <a:off x="6782263" y="5445224"/>
            <a:ext cx="2361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Flare: X5.7 @ N22W07</a:t>
            </a:r>
            <a:endParaRPr lang="el-GR" b="1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7421435" y="3817723"/>
            <a:ext cx="1709700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Available online</a:t>
            </a:r>
            <a:endParaRPr lang="en-US" b="1" dirty="0"/>
          </a:p>
        </p:txBody>
      </p:sp>
      <p:sp>
        <p:nvSpPr>
          <p:cNvPr id="52" name="Round Diagonal Corner Rectangle 51"/>
          <p:cNvSpPr/>
          <p:nvPr/>
        </p:nvSpPr>
        <p:spPr>
          <a:xfrm>
            <a:off x="2514600" y="5729526"/>
            <a:ext cx="4047503" cy="442674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hlinkClick r:id="rId4"/>
              </a:rPr>
              <a:t>http://phobos-srv.space.noa.gr/</a:t>
            </a:r>
            <a:endParaRPr lang="el-GR" sz="2000" dirty="0">
              <a:solidFill>
                <a:srgbClr val="003399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29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35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8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32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2" descr="Space Weather Models at CCM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2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Outputs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|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JSON files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11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13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6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12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2" descr="Space Weather Models at CCM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8575" y="1295400"/>
            <a:ext cx="4238625" cy="4790090"/>
            <a:chOff x="28575" y="1295400"/>
            <a:chExt cx="4238625" cy="479009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" t="14528" r="71951" b="30483"/>
            <a:stretch/>
          </p:blipFill>
          <p:spPr bwMode="auto">
            <a:xfrm>
              <a:off x="118241" y="1371600"/>
              <a:ext cx="4148959" cy="4713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 Diagonal Corner Rectangle 3"/>
            <p:cNvSpPr/>
            <p:nvPr/>
          </p:nvSpPr>
          <p:spPr>
            <a:xfrm>
              <a:off x="118241" y="1295400"/>
              <a:ext cx="4148959" cy="76200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575" y="1381125"/>
              <a:ext cx="118241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437625" y="1436184"/>
            <a:ext cx="4019510" cy="1154616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&gt; </a:t>
            </a:r>
            <a:r>
              <a:rPr lang="en-US" sz="1800" b="1" dirty="0" smtClean="0"/>
              <a:t>ASPECS</a:t>
            </a:r>
            <a:r>
              <a:rPr lang="en-US" sz="1800" dirty="0" smtClean="0"/>
              <a:t> provides </a:t>
            </a:r>
            <a:r>
              <a:rPr lang="en-US" sz="1800" i="1" u="sng" dirty="0" smtClean="0"/>
              <a:t>all outputs</a:t>
            </a:r>
            <a:r>
              <a:rPr lang="en-US" sz="1800" dirty="0" smtClean="0"/>
              <a:t> in </a:t>
            </a:r>
            <a:r>
              <a:rPr lang="en-US" sz="1800" b="1" dirty="0" smtClean="0"/>
              <a:t>JSON files</a:t>
            </a:r>
            <a:r>
              <a:rPr lang="en-US" sz="1800" dirty="0" smtClean="0"/>
              <a:t> and </a:t>
            </a:r>
            <a:r>
              <a:rPr lang="en-US" sz="1800" b="1" i="1" dirty="0" smtClean="0"/>
              <a:t>thus facilitates direct integration</a:t>
            </a:r>
            <a:r>
              <a:rPr lang="en-US" sz="1800" dirty="0"/>
              <a:t> </a:t>
            </a:r>
            <a:r>
              <a:rPr lang="en-US" sz="1800" dirty="0" smtClean="0"/>
              <a:t>to any other platform /tool.</a:t>
            </a:r>
            <a:endParaRPr lang="en-US" sz="1800" b="1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419600" y="2895600"/>
            <a:ext cx="4019510" cy="577308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&gt; </a:t>
            </a:r>
            <a:r>
              <a:rPr lang="en-US" sz="1800" b="1" dirty="0" smtClean="0">
                <a:solidFill>
                  <a:srgbClr val="FF0000"/>
                </a:solidFill>
              </a:rPr>
              <a:t>Current</a:t>
            </a:r>
            <a:r>
              <a:rPr lang="en-US" sz="1800" b="1" dirty="0" smtClean="0"/>
              <a:t> integrations include:</a:t>
            </a:r>
            <a:endParaRPr lang="en-US" sz="1800" b="1" dirty="0" smtClean="0"/>
          </a:p>
        </p:txBody>
      </p:sp>
      <p:pic>
        <p:nvPicPr>
          <p:cNvPr id="23" name="Picture 2" descr="Space Weather Models at CCM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249" y="5257800"/>
            <a:ext cx="1345721" cy="5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swaa-webapp2.ccmc.gsfc.nasa.gov Health Status Repo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49" y="5264782"/>
            <a:ext cx="685800" cy="5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r="1656" b="10804"/>
          <a:stretch/>
        </p:blipFill>
        <p:spPr bwMode="auto">
          <a:xfrm>
            <a:off x="4516812" y="3774527"/>
            <a:ext cx="2391091" cy="140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5" descr="File:Logo IRAP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5" name="Picture 7" descr="File:Logo IRAP.jpg - Wikimedia Comm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1150534" cy="45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7133620" y="3834659"/>
            <a:ext cx="1824247" cy="1346941"/>
            <a:chOff x="7133620" y="3657600"/>
            <a:chExt cx="1824247" cy="1346941"/>
          </a:xfrm>
        </p:grpSpPr>
        <p:pic>
          <p:nvPicPr>
            <p:cNvPr id="34" name="Picture 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11" t="15112" r="48062" b="80689"/>
            <a:stretch/>
          </p:blipFill>
          <p:spPr bwMode="auto">
            <a:xfrm>
              <a:off x="8609760" y="4798835"/>
              <a:ext cx="346651" cy="200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7133620" y="3657600"/>
              <a:ext cx="1637803" cy="1346941"/>
              <a:chOff x="7154118" y="2107864"/>
              <a:chExt cx="2032248" cy="1923658"/>
            </a:xfrm>
          </p:grpSpPr>
          <p:pic>
            <p:nvPicPr>
              <p:cNvPr id="7176" name="Picture 8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22" r="92937" b="80756"/>
              <a:stretch/>
            </p:blipFill>
            <p:spPr bwMode="auto">
              <a:xfrm>
                <a:off x="7158409" y="2107864"/>
                <a:ext cx="1985589" cy="1190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8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1" t="14460" r="54270" b="80482"/>
              <a:stretch/>
            </p:blipFill>
            <p:spPr bwMode="auto">
              <a:xfrm>
                <a:off x="7154118" y="3740260"/>
                <a:ext cx="2032248" cy="291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11" t="15112" r="48062" b="80689"/>
            <a:stretch/>
          </p:blipFill>
          <p:spPr bwMode="auto">
            <a:xfrm>
              <a:off x="8673893" y="3661132"/>
              <a:ext cx="283974" cy="910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5" t="12322" r="73942" b="80689"/>
            <a:stretch/>
          </p:blipFill>
          <p:spPr bwMode="auto">
            <a:xfrm>
              <a:off x="7134870" y="4486072"/>
              <a:ext cx="1822996" cy="317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30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Integration into CCMC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16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19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21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4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22" name="Rectangle 21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20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2" descr="Space Weather Models at CCM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477000" y="1523014"/>
            <a:ext cx="2438400" cy="4420586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&gt; Probabilities:</a:t>
            </a:r>
          </a:p>
          <a:p>
            <a:pPr algn="just"/>
            <a:endParaRPr lang="en-US" sz="1400" dirty="0" smtClean="0"/>
          </a:p>
          <a:p>
            <a:pPr marL="285750" indent="-285750" algn="just">
              <a:buFontTx/>
              <a:buChar char="-"/>
            </a:pPr>
            <a:r>
              <a:rPr lang="en-US" sz="1600" b="1" dirty="0" smtClean="0"/>
              <a:t>ASPECS</a:t>
            </a:r>
            <a:r>
              <a:rPr lang="en-US" sz="1600" dirty="0" smtClean="0"/>
              <a:t> is included in the</a:t>
            </a:r>
            <a:r>
              <a:rPr lang="en-US" sz="1600" dirty="0" smtClean="0">
                <a:solidFill>
                  <a:srgbClr val="FF0000"/>
                </a:solidFill>
              </a:rPr>
              <a:t> probability</a:t>
            </a:r>
            <a:r>
              <a:rPr lang="en-US" sz="1600" dirty="0" smtClean="0"/>
              <a:t> </a:t>
            </a:r>
            <a:r>
              <a:rPr lang="en-US" sz="1600" b="1" dirty="0" smtClean="0"/>
              <a:t>SEP Scoreboard</a:t>
            </a:r>
          </a:p>
          <a:p>
            <a:pPr algn="just"/>
            <a:endParaRPr lang="en-US" sz="1600" b="1" dirty="0" smtClean="0"/>
          </a:p>
          <a:p>
            <a:pPr marL="285750" indent="-285750" algn="just">
              <a:buFontTx/>
              <a:buChar char="-"/>
            </a:pPr>
            <a:r>
              <a:rPr lang="en-US" sz="1600" b="1" dirty="0" smtClean="0">
                <a:solidFill>
                  <a:srgbClr val="FF0000"/>
                </a:solidFill>
              </a:rPr>
              <a:t>Red rectangles</a:t>
            </a:r>
            <a:r>
              <a:rPr lang="en-US" sz="1600" b="1" dirty="0" smtClean="0"/>
              <a:t> denote the </a:t>
            </a:r>
            <a:r>
              <a:rPr lang="en-US" sz="1600" dirty="0" smtClean="0"/>
              <a:t>ingested</a:t>
            </a:r>
            <a:r>
              <a:rPr lang="en-US" sz="1600" b="1" dirty="0" smtClean="0"/>
              <a:t> ASPECS’s outputs. </a:t>
            </a:r>
            <a:r>
              <a:rPr lang="en-US" sz="1600" dirty="0" smtClean="0"/>
              <a:t>Currently, the “all clear” prediction and the “probability of crossing threshold” are displayed.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C:\Work\Conferences\2022\ASPECS_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1" y="1277776"/>
            <a:ext cx="5999338" cy="55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Work\Conferences\2022\ASPECS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81" y="1212131"/>
            <a:ext cx="5114925" cy="526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Integration into CCMC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16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19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21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4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22" name="Rectangle 21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20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2" descr="Space Weather Models at CCM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324600" y="1523014"/>
            <a:ext cx="2438400" cy="4420586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&gt; </a:t>
            </a:r>
            <a:r>
              <a:rPr lang="en-US" sz="2000" b="1" dirty="0" smtClean="0">
                <a:solidFill>
                  <a:srgbClr val="FF0000"/>
                </a:solidFill>
              </a:rPr>
              <a:t>Intensity [time-profiles]: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endParaRPr lang="en-US" sz="1400" dirty="0" smtClean="0"/>
          </a:p>
          <a:p>
            <a:pPr marL="285750" indent="-285750" algn="just">
              <a:buFontTx/>
              <a:buChar char="-"/>
            </a:pPr>
            <a:r>
              <a:rPr lang="en-US" sz="1600" b="1" dirty="0" smtClean="0"/>
              <a:t>ASPECS</a:t>
            </a:r>
            <a:r>
              <a:rPr lang="en-US" sz="1600" dirty="0" smtClean="0"/>
              <a:t> is included in the</a:t>
            </a:r>
            <a:r>
              <a:rPr lang="en-US" sz="1600" dirty="0" smtClean="0">
                <a:solidFill>
                  <a:srgbClr val="FF0000"/>
                </a:solidFill>
              </a:rPr>
              <a:t> intensity</a:t>
            </a:r>
            <a:r>
              <a:rPr lang="en-US" sz="1600" dirty="0" smtClean="0"/>
              <a:t> </a:t>
            </a:r>
            <a:r>
              <a:rPr lang="en-US" sz="1600" b="1" dirty="0" smtClean="0"/>
              <a:t>SEP Scoreboard</a:t>
            </a:r>
          </a:p>
          <a:p>
            <a:pPr algn="just"/>
            <a:endParaRPr lang="en-US" sz="1600" b="1" dirty="0" smtClean="0"/>
          </a:p>
          <a:p>
            <a:pPr marL="285750" indent="-285750" algn="just">
              <a:buFontTx/>
              <a:buChar char="-"/>
            </a:pPr>
            <a:r>
              <a:rPr lang="en-US" sz="1600" b="1" dirty="0">
                <a:solidFill>
                  <a:srgbClr val="FF0000"/>
                </a:solidFill>
              </a:rPr>
              <a:t>Red rectangles</a:t>
            </a:r>
            <a:r>
              <a:rPr lang="en-US" sz="1600" b="1" dirty="0"/>
              <a:t> denote the </a:t>
            </a:r>
            <a:r>
              <a:rPr lang="en-US" sz="1600" dirty="0"/>
              <a:t>ingested</a:t>
            </a:r>
            <a:r>
              <a:rPr lang="en-US" sz="1600" b="1" dirty="0"/>
              <a:t> ASPECS’s outputs. </a:t>
            </a:r>
            <a:r>
              <a:rPr lang="en-US" sz="1600" dirty="0"/>
              <a:t>Currently, the </a:t>
            </a:r>
            <a:r>
              <a:rPr lang="en-US" sz="1600" dirty="0" smtClean="0"/>
              <a:t>ASPECS’s “</a:t>
            </a:r>
            <a:r>
              <a:rPr lang="en-US" sz="1600" dirty="0" err="1" smtClean="0"/>
              <a:t>nowcast</a:t>
            </a:r>
            <a:r>
              <a:rPr lang="en-US" sz="1600" dirty="0" smtClean="0"/>
              <a:t>” &amp; “forecast” predictions as well as the predicted time profiles are </a:t>
            </a:r>
            <a:r>
              <a:rPr lang="en-US" sz="1600" dirty="0"/>
              <a:t>displayed.</a:t>
            </a:r>
          </a:p>
          <a:p>
            <a:pPr marL="285750" indent="-285750" algn="just">
              <a:buFontTx/>
              <a:buChar char="-"/>
            </a:pPr>
            <a:endParaRPr lang="en-US" sz="1600" b="1" dirty="0" smtClean="0"/>
          </a:p>
          <a:p>
            <a:pPr algn="just"/>
            <a:endParaRPr lang="en-US" sz="1600" b="1" dirty="0" smtClean="0"/>
          </a:p>
          <a:p>
            <a:pPr algn="just"/>
            <a:endParaRPr lang="en-US" sz="1600" dirty="0" smtClean="0"/>
          </a:p>
          <a:p>
            <a:pPr algn="just"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iparxos-20210408T182828Z-001\iparxos\test.png"/>
          <p:cNvPicPr/>
          <p:nvPr/>
        </p:nvPicPr>
        <p:blipFill>
          <a:blip r:embed="rId2" cstate="print"/>
          <a:srcRect r="2546"/>
          <a:stretch>
            <a:fillRect/>
          </a:stretch>
        </p:blipFill>
        <p:spPr bwMode="auto">
          <a:xfrm>
            <a:off x="0" y="228600"/>
            <a:ext cx="9144000" cy="580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581400" y="5879068"/>
            <a:ext cx="5673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66FF"/>
                </a:solidFill>
              </a:rPr>
              <a:t>Anastasiadis &amp; Papaioannou, </a:t>
            </a:r>
            <a:r>
              <a:rPr lang="en-US" b="1" dirty="0" err="1" smtClean="0">
                <a:solidFill>
                  <a:srgbClr val="0066FF"/>
                </a:solidFill>
              </a:rPr>
              <a:t>HelAs</a:t>
            </a:r>
            <a:r>
              <a:rPr lang="en-US" b="1" dirty="0" smtClean="0">
                <a:solidFill>
                  <a:srgbClr val="0066FF"/>
                </a:solidFill>
              </a:rPr>
              <a:t>/</a:t>
            </a:r>
            <a:r>
              <a:rPr lang="en-US" b="1" dirty="0" err="1" smtClean="0">
                <a:solidFill>
                  <a:srgbClr val="0066FF"/>
                </a:solidFill>
              </a:rPr>
              <a:t>Ipparchos</a:t>
            </a:r>
            <a:r>
              <a:rPr lang="en-US" b="1" dirty="0" smtClean="0">
                <a:solidFill>
                  <a:srgbClr val="0066FF"/>
                </a:solidFill>
              </a:rPr>
              <a:t>, 2021</a:t>
            </a:r>
            <a:endParaRPr lang="el-GR" i="1" dirty="0">
              <a:solidFill>
                <a:srgbClr val="0066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16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19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21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4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22" name="Rectangle 21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20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2" descr="Space Weather Models at CCM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139966" y="120868"/>
            <a:ext cx="331717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4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Backup slides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36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46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48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1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9" name="Rectangle 48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47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2" descr="Space Weather Models at CCM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343890" y="2351314"/>
            <a:ext cx="44562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"/>
              </a:rPr>
              <a:t>Forecasting mode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25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cintosh HD:Users:manolisgeorgoulis:Desktop:ARIA_Image_20141218_093409_617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" y="1801110"/>
            <a:ext cx="1619672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3" name="Straight Arrow Connector 22"/>
          <p:cNvCxnSpPr/>
          <p:nvPr/>
        </p:nvCxnSpPr>
        <p:spPr>
          <a:xfrm>
            <a:off x="1691680" y="2540207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91680" y="2398440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91680" y="2686472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Macintosh HD:Users:manolisgeorgoulis:Desktop:prob_ran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5365"/>
            <a:ext cx="2362444" cy="1809219"/>
          </a:xfrm>
          <a:prstGeom prst="roundRect">
            <a:avLst>
              <a:gd name="adj" fmla="val 0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ounded Rectangle 29"/>
          <p:cNvSpPr/>
          <p:nvPr/>
        </p:nvSpPr>
        <p:spPr>
          <a:xfrm>
            <a:off x="1043608" y="4198640"/>
            <a:ext cx="7416824" cy="14401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ounded Rectangle 30"/>
          <p:cNvSpPr/>
          <p:nvPr/>
        </p:nvSpPr>
        <p:spPr>
          <a:xfrm>
            <a:off x="1115616" y="4332023"/>
            <a:ext cx="1584176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Core of the </a:t>
            </a: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 </a:t>
            </a:r>
          </a:p>
          <a:p>
            <a:pPr algn="ctr"/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(SFs)</a:t>
            </a:r>
            <a:endParaRPr lang="el-GR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771800" y="4332023"/>
            <a:ext cx="0" cy="1224136"/>
          </a:xfrm>
          <a:prstGeom prst="line">
            <a:avLst/>
          </a:prstGeom>
          <a:ln w="38100">
            <a:solidFill>
              <a:srgbClr val="00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acintosh HD:Users:manolisgeorgoulis:Documents:Projects_Grants:ESA_FORSPEF:Final_Report:AR12241_connection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91" y="4390134"/>
            <a:ext cx="1664325" cy="110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 descr="C:\Users\Athanasios\Downloads\flare_to_CME_assoc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342656"/>
            <a:ext cx="1656184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8244408" y="2470448"/>
            <a:ext cx="576064" cy="216024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 fontScale="47500" lnSpcReduction="20000"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/>
              <a:t>Probs.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7236296" y="3046512"/>
            <a:ext cx="648072" cy="288032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 fontScale="40000" lnSpcReduction="20000"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/>
              <a:t>CME vel. estimation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7353EA7-A890-C34A-BFB9-0DDA4B57765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2193464"/>
            <a:ext cx="4104456" cy="9970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70648"/>
            <a:ext cx="1223976" cy="122397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300192" y="2758480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1750368"/>
            <a:ext cx="1708443" cy="1656184"/>
          </a:xfrm>
          <a:prstGeom prst="rect">
            <a:avLst/>
          </a:prstGeom>
          <a:noFill/>
        </p:spPr>
      </p:pic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Forecasting mode | Solar Flares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36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46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48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1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9" name="Rectangle 48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47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2" descr="Space Weather Models at CCM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67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55646"/>
            <a:ext cx="7421428" cy="493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Round Diagonal Corner Rectangle 85"/>
          <p:cNvSpPr/>
          <p:nvPr/>
        </p:nvSpPr>
        <p:spPr>
          <a:xfrm>
            <a:off x="2620775" y="5653326"/>
            <a:ext cx="4047503" cy="442674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99"/>
                </a:solidFill>
                <a:hlinkClick r:id="rId3"/>
              </a:rPr>
              <a:t>http://tromos.space.noa.gr/aspecs</a:t>
            </a:r>
            <a:endParaRPr lang="el-GR" sz="2000" dirty="0">
              <a:solidFill>
                <a:srgbClr val="003399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14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17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19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2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18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15" name="Picture 2" descr="Space Weather Models at CCM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2000" y="4221088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5292080" y="4149080"/>
            <a:ext cx="1224136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4179707" y="4797152"/>
            <a:ext cx="1224136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ectangle 23"/>
          <p:cNvSpPr/>
          <p:nvPr/>
        </p:nvSpPr>
        <p:spPr>
          <a:xfrm>
            <a:off x="5940152" y="4293096"/>
            <a:ext cx="792088" cy="27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ectangle 24"/>
          <p:cNvSpPr/>
          <p:nvPr/>
        </p:nvSpPr>
        <p:spPr>
          <a:xfrm>
            <a:off x="6444208" y="4437112"/>
            <a:ext cx="432048" cy="10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>
            <a:off x="6648646" y="4475232"/>
            <a:ext cx="432048" cy="10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 26"/>
          <p:cNvSpPr/>
          <p:nvPr/>
        </p:nvSpPr>
        <p:spPr>
          <a:xfrm>
            <a:off x="6805488" y="4551392"/>
            <a:ext cx="432048" cy="10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ectangle 27"/>
          <p:cNvSpPr/>
          <p:nvPr/>
        </p:nvSpPr>
        <p:spPr>
          <a:xfrm>
            <a:off x="7261957" y="4592279"/>
            <a:ext cx="432048" cy="10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ectangle 28"/>
          <p:cNvSpPr/>
          <p:nvPr/>
        </p:nvSpPr>
        <p:spPr>
          <a:xfrm>
            <a:off x="4499992" y="3861048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ectangle 29"/>
          <p:cNvSpPr/>
          <p:nvPr/>
        </p:nvSpPr>
        <p:spPr>
          <a:xfrm>
            <a:off x="6444208" y="2060848"/>
            <a:ext cx="20162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67544" y="1916832"/>
            <a:ext cx="2793201" cy="25146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 lnSpcReduction="10000"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&gt; Final Output: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Flare &amp; (Projected) CME prob.</a:t>
            </a:r>
          </a:p>
          <a:p>
            <a:pPr algn="just">
              <a:defRPr/>
            </a:pPr>
            <a:r>
              <a:rPr lang="en-US" sz="1600" dirty="0" smtClean="0"/>
              <a:t>A pictorial output of the range of probabilities for different flare classes (</a:t>
            </a:r>
            <a:r>
              <a:rPr lang="en-US" sz="1600" b="1" dirty="0" smtClean="0">
                <a:solidFill>
                  <a:srgbClr val="7030A0"/>
                </a:solidFill>
              </a:rPr>
              <a:t>magenta histogram</a:t>
            </a:r>
            <a:r>
              <a:rPr lang="en-US" sz="1600" dirty="0" smtClean="0"/>
              <a:t>). Also shown is the respective CME likelihood curve (</a:t>
            </a:r>
            <a:r>
              <a:rPr lang="en-US" sz="1600" b="1" dirty="0" smtClean="0">
                <a:solidFill>
                  <a:srgbClr val="FF9900"/>
                </a:solidFill>
              </a:rPr>
              <a:t>orange histogram</a:t>
            </a:r>
            <a:r>
              <a:rPr lang="en-US" sz="1600" dirty="0" smtClean="0"/>
              <a:t>). 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2" y="4797152"/>
            <a:ext cx="256685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 range of time windows</a:t>
            </a:r>
            <a:endParaRPr lang="en-US" b="1" dirty="0"/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Forecasting mode | Solar Flares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56792"/>
            <a:ext cx="56700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33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39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41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4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40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34" name="Picture 2" descr="Space Weather Models at CCM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22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 r="50000"/>
          <a:stretch>
            <a:fillRect/>
          </a:stretch>
        </p:blipFill>
        <p:spPr bwMode="auto">
          <a:xfrm>
            <a:off x="4739415" y="1233153"/>
            <a:ext cx="4252185" cy="349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ross 18"/>
          <p:cNvSpPr/>
          <p:nvPr/>
        </p:nvSpPr>
        <p:spPr>
          <a:xfrm>
            <a:off x="4427995" y="1676400"/>
            <a:ext cx="256443" cy="259532"/>
          </a:xfrm>
          <a:prstGeom prst="plus">
            <a:avLst>
              <a:gd name="adj" fmla="val 38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Forecasting mode | SEP events</a:t>
            </a:r>
          </a:p>
        </p:txBody>
      </p:sp>
      <p:sp>
        <p:nvSpPr>
          <p:cNvPr id="31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6865507" y="4589318"/>
            <a:ext cx="1446401" cy="1425108"/>
          </a:xfrm>
          <a:prstGeom prst="ellipse">
            <a:avLst/>
          </a:prstGeom>
          <a:gradFill>
            <a:gsLst>
              <a:gs pos="0">
                <a:srgbClr val="FFCC4C"/>
              </a:gs>
              <a:gs pos="100000">
                <a:srgbClr val="FFCC4C">
                  <a:lumMod val="40000"/>
                  <a:lumOff val="60000"/>
                </a:srgbClr>
              </a:gs>
            </a:gsLst>
            <a:lin ang="5400000" scaled="0"/>
          </a:gra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rgbClr val="D3D3D3">
                    <a:lumMod val="25000"/>
                  </a:srgbClr>
                </a:solidFill>
              </a:rPr>
              <a:t>Probability of SEP Occurrence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D3D3D3">
                  <a:lumMod val="25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30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34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36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4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35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2" descr="Space Weather Models at CCM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8" y="1338254"/>
            <a:ext cx="4005439" cy="324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71800" y="3110327"/>
            <a:ext cx="3276600" cy="3102688"/>
            <a:chOff x="7672494" y="1785084"/>
            <a:chExt cx="3276600" cy="3102688"/>
          </a:xfrm>
        </p:grpSpPr>
        <p:grpSp>
          <p:nvGrpSpPr>
            <p:cNvPr id="3" name="Group 2"/>
            <p:cNvGrpSpPr/>
            <p:nvPr/>
          </p:nvGrpSpPr>
          <p:grpSpPr>
            <a:xfrm>
              <a:off x="7672494" y="1785084"/>
              <a:ext cx="3276600" cy="3102688"/>
              <a:chOff x="7672494" y="1785084"/>
              <a:chExt cx="3276600" cy="310268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672494" y="1992171"/>
                <a:ext cx="3276600" cy="28956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3664" y="1785084"/>
                <a:ext cx="3022936" cy="3091716"/>
              </a:xfrm>
              <a:prstGeom prst="rect">
                <a:avLst/>
              </a:prstGeom>
            </p:spPr>
          </p:pic>
        </p:grpSp>
        <p:cxnSp>
          <p:nvCxnSpPr>
            <p:cNvPr id="15" name="Straight Connector 14"/>
            <p:cNvCxnSpPr/>
            <p:nvPr/>
          </p:nvCxnSpPr>
          <p:spPr>
            <a:xfrm>
              <a:off x="8054990" y="2133600"/>
              <a:ext cx="276541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069964" y="1807505"/>
              <a:ext cx="421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PT</a:t>
              </a:r>
              <a:endPara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-31392" y="5562600"/>
            <a:ext cx="338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66FF"/>
                </a:solidFill>
                <a:hlinkClick r:id="rId9"/>
              </a:rPr>
              <a:t>Anastasiadis et </a:t>
            </a:r>
            <a:r>
              <a:rPr lang="en-US" b="1" dirty="0" smtClean="0">
                <a:solidFill>
                  <a:srgbClr val="0066FF"/>
                </a:solidFill>
                <a:hlinkClick r:id="rId9"/>
              </a:rPr>
              <a:t>al., </a:t>
            </a:r>
            <a:endParaRPr lang="en-US" b="1" dirty="0" smtClean="0">
              <a:solidFill>
                <a:srgbClr val="0066FF"/>
              </a:solidFill>
              <a:hlinkClick r:id="rId9"/>
            </a:endParaRPr>
          </a:p>
          <a:p>
            <a:pPr algn="ctr"/>
            <a:r>
              <a:rPr lang="en-US" b="1" dirty="0" smtClean="0">
                <a:solidFill>
                  <a:srgbClr val="0066FF"/>
                </a:solidFill>
                <a:hlinkClick r:id="rId9"/>
              </a:rPr>
              <a:t>Sol. Phys.</a:t>
            </a:r>
            <a:r>
              <a:rPr lang="el-GR" b="1" dirty="0" smtClean="0">
                <a:solidFill>
                  <a:srgbClr val="0066FF"/>
                </a:solidFill>
                <a:hlinkClick r:id="rId9"/>
              </a:rPr>
              <a:t>, </a:t>
            </a:r>
            <a:r>
              <a:rPr lang="en-US" b="1" dirty="0" smtClean="0">
                <a:solidFill>
                  <a:srgbClr val="0066FF"/>
                </a:solidFill>
                <a:hlinkClick r:id="rId9"/>
              </a:rPr>
              <a:t>2017</a:t>
            </a:r>
            <a:endParaRPr lang="el-GR" i="1" dirty="0">
              <a:solidFill>
                <a:srgbClr val="0066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2400" y="4800600"/>
            <a:ext cx="299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66FF"/>
                </a:solidFill>
                <a:hlinkClick r:id="rId10"/>
              </a:rPr>
              <a:t>Papaioannou et </a:t>
            </a:r>
            <a:r>
              <a:rPr lang="en-US" b="1" dirty="0" smtClean="0">
                <a:solidFill>
                  <a:srgbClr val="0066FF"/>
                </a:solidFill>
                <a:hlinkClick r:id="rId10"/>
              </a:rPr>
              <a:t>al., </a:t>
            </a:r>
            <a:r>
              <a:rPr lang="en-US" b="1" dirty="0">
                <a:solidFill>
                  <a:srgbClr val="0066FF"/>
                </a:solidFill>
                <a:hlinkClick r:id="rId10"/>
              </a:rPr>
              <a:t>J. Phys.: Conf. Ser</a:t>
            </a:r>
            <a:r>
              <a:rPr lang="en-US" b="1" dirty="0" smtClean="0">
                <a:solidFill>
                  <a:srgbClr val="0066FF"/>
                </a:solidFill>
                <a:hlinkClick r:id="rId10"/>
              </a:rPr>
              <a:t>.</a:t>
            </a:r>
            <a:r>
              <a:rPr lang="en-US" b="1" dirty="0" smtClean="0">
                <a:solidFill>
                  <a:srgbClr val="0066FF"/>
                </a:solidFill>
                <a:hlinkClick r:id="rId10"/>
              </a:rPr>
              <a:t>, 2015</a:t>
            </a:r>
            <a:endParaRPr lang="el-GR" i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0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Backup slides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36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46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48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1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9" name="Rectangle 48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47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2" descr="Space Weather Models at CCM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590013" y="2351314"/>
            <a:ext cx="2557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"/>
              </a:rPr>
              <a:t>Validation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74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Validation |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Toolbox</a:t>
            </a:r>
          </a:p>
        </p:txBody>
      </p:sp>
      <p:sp>
        <p:nvSpPr>
          <p:cNvPr id="91140" name="AutoShape 4" descr="data:image/png;base64,iVBORw0KGgoAAAANSUhEUgAAAjoAAAF8CAYAAADGoREsAAAgAElEQVR4Xu19f4zv6VXW+c623AvK7kKitBRXUdG4GIImZgnFGIIpTQkx0JZdY4KJdKa3xBst+AfRpM3WGEwwreHGcJkpjRE1u7Qb+AOXbmOMQSnWiFGBBTHQqiytEml3BToXO/djPndnyneG753znh/Ped93+myySdP38znP8573Oed99ny/M7ORjv/cuHHjNScnJ08/8MADj9++ffuFi1TW9bt3735YRB45XXv68PDwiY6UCc0MMAPMADPADDADE2Vg04vrlomRvb29r91ldPb399+x8js6OnrX6fMfFJG3HB4efqQXb+IyA8wAM8AMMAPMwDwZ6GJ0Dg4OHhOR55ZleaeIvHnXROfmzZsP3rlz5ykRefLM2Gwbn3lSTKbMADPADDADzAAz0CsDXYzO2WYv++jqfkZns9k8yo+vesmFuMwAM8AMMAPMwFwZGNbo7Pqoap3o0OjMJTCyZQaYAWaAGWAGemZgWKOjTHTe1pC06yKy7u/TDc/yEWaAGWAGmAFmgBm4ghmYzuisZ3B0dPR9DWfxsIis/36s4dnPhUdW47f++6lBN1vND4X3ahH5eEKOI/xW3R+f/ttKxYJniZ+Vj9Z9jP7c6Pmo5ofAs+hT04uXn6Wetjm04lniZ+ZDy9eQ68ManTVb218+Xic8x8fHz4rIe46Ojp5pyOYXnRqdjzY8+7nwyOefGp1PDrrZan4ovC8VkV9LyHGE36r91ehYppkWPEv8rHwkpHSIEKPno5ofAs+iT00UXn6Wetrm0IpniZ+ZDy1fQ64PZXQufi/n7KezROSh0+xZfo8Ojc55yVkKo4dYq/mh8FoblZbjCD9PY7PgWeJn5UPL1yzro+ejmh8Cz6JPTTdefpZ6otHRTiG43tXoBLlrr9Po0OhcphFvI9J0522MF+NG+HkavQXPEj8rH1reZ1kfPR/V/BB4Fn1quvHys9QTjY52CsF1Gp1gAid63Vt4VVus5ofC8zZGGp0qpfXFydIHahfV/BB4NDrn1ZGZD5TuoHFpdKDpHSo46mLP2mQ1PxReVuOO8PM0NgueJX5WPrJ01jvO6Pmo5ofAs+hT04OXn6WeONHRTiG4TqMTTOBEr3sLr2qL1fxQeN7GyIlOldL64mTpA7WLan4IPBodTnTOZYBGB9UuxouLutizdlrND4WX1bgj/DyN3oJniZ+Vjyyd9Y4zej6q+SHwLPrU9ODlZ6knTnS0Uwiu0+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N5lonPjxo3X3L1798Mi8sgp/6cPDw+f2LWXg4ODp0Tk8XVtWZY3HR0dPdO451XsD4vIRxufv+qPeQuvKi/V/FB43sbIiU6V0vriZOkDtYtqfgg8Gh1OdPpPdPb399+xsjg6OnrXqen5oIi85fDw8CPb7Lafu3nz5oN37txZTc+TF5+7T8XT6JxPDOpiz2q41fxQeFmNO8LP0+gteJb4WfnI0lnvOKPno5ofAs+iT00PXn6WeuJERzuF4Hr5RGeXYdk2NNv7Wac5y7I8vxqi9b3j4+NnReQ9jVMdGh0ancvKw9uItJLzNkZOdLTMXo31LH2gslHND4FHo8OJTt+Jzv2MzmazefTix1f7+/tvFJGvPDM6nOiEehvqYg+R2nq5mh8KL6txR/h5Gr0FzxI/Kx9ZOusdZ/R8VPND4Fn0qenBy89ST5zoaKcQXC+f6Oz6qGqd6OwyOuveTteeFJEXReQbTz+2WkWk/bN+P2f992Pag58j69dFZP33U4Put5ofCu/VIvLxhBxH+K26Pz79t5WKBc8SPysfrfsY/bnR81HND4Fn0aemFy8/Sz1tc2jFs8TPzIeWryHXy42OZaJzyUdX/6ohm6urvyYin2h49nPhkdUcrvkY1ehU80PhtTYqTXMRfmtjuyMin9ZALkzUWvVhiZ+VD8NWhn509HxU80PgWfSpicXLz1u/rXiW+Jn50PI15PowRmfNzvoR1VmWrJOfHdnld3TOJ8U7Sq0SbjU/FJ531H0xzxF+ntG9Bc8SPysfVTpE44yej2p+CDyLPrXz9vKz1NM2h1Y8S/zMfGj5GnK93OisWbj401T3+5LxW9/61sNlWX7o7Kestic8Ddmk0aHRuUwmlkbRILfPPtLaqLSYEX6exmbBs8TPyoeWr1nWR89HNT8EnkWfmm68/Cz1RKOjnUJwvYvROTg4eExEnhORh0753/s9OhenOGc/abXZbF67/Vzjnml0aHRodBqLRUQsjdlykXgvinbmcz05ej6q+SHwLPrU1OPlZ6knGh3tFILrXYxOkHPr6zQ6NDo0Oq3VQqPTnqnYk96LM4ba/nY1PwQejc75887MR7uSBnqSRmegwwBT8f4XBpjWZ8NX80PhZTXuCD9PY7PgWeJn5aNKh2ic0fNRzQ+BZ9Gndt5efpZ64kRHO4XgOo1OMIETve4tvKotVvND4Xkb48U8R/h5Gr0FzxI/Kx9VOkTjjJ6Pan4IPIs+tfP28rPUE42OdgrBdRqdYAInet1beFVbrOaHwvM2RhqdKqX1xcnSB2oX1fwQeDQ6/OjqXAZodFDtYry4qIs9a6fV/FB4WY07ws/T6C14lvhZ+cjSWe84o+ejmh8Cz6JPTQ9efpZ64kRHO4XgOo1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f2tytQAACAASURBVI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tdJjo3btx4zd27dz8sIo+c8n/68PDwiV17OTg4eEpEHtee2/HuKvaHReSjwRxdlde9hVe1/2p+KDxvY+REp0ppfXGy9IHaRTU/BB6NDic6/Sc6+/v771hZHB0dvevU9HxQRN5yeHj4kW1228/dvHnzwePj42dF5D1HR0fPNFQ5jc75JKEu9oajaHqkmh8KL6txR/h5Gr0FzxI/Kx9NIprgodHzUc0PgWfRpyYZLz9LPXGio51CcL18orMaljt37qxTmifPjM22oTnbz67njHul0aHRuUwy3kakydDbGDnR0TJ7Ndaz9IHKRjU/BB6NDic67ROdrY+Yfvp+Hy1Zq+1+Rmez2Ty6jbFin5ycPL23t/f8siz7K86yLO9cp0CNmDQ6NDo0Oo3FIiIW42e5SBAXWfuuxnty9HxU80PgWfSpKcTLz1JPnOhopxBcb5ro7O/vv3Gz2XzgFOtFEfnGix8ztfLY9VHVOtG5aHQODg4eE5HnlmV595m5Wb+vsyzL+/nRVWu2zz3nLTwXmOOlan4oPG9j5ETHIZoJX8nSB2rr1fwQeDQ6nOi0T3R2VdLZd2U2m81rT6csb2o0HvfCtU50To3Oe/f29l5/+/btF9Z3twzR2xqqfBX7NRH5RMOznwuPrBf7mo9PDbrZan4ovFeLyMcTchzht34J/46IfNrAw4JniZ+VD8NWhn509HxU80PgWfSpicXLz1JP2xxa8SzxM/Oh5WvI9aaJztl0RUQeEpHPTnTOPl564IEHHj8zI9ouW7+jsyv21nd5vk/DOf2Jq/WAP9bw7OfCI9dFZP13VKNTzQ+F19qoNM1F+K26Pz79V8M5W7fgWeJn5aN1H6M/N3o+qvkh8Cz61PTi5WepJ4/RscTPzIeWryHXLzU6Z9/RWZblf16/fv0Nt27deiljF60/TXX6UdXz/OgqI+um72CkABqDoD5Kuh8NFF7WKD7CzzO6t+BZ4mflwyinYR8fPR/V/BB4Fn1qQvHys9TTNodWPEv8zHxo+RpyvWmik838woRoDX/v9+js+v7O9u/R4ZeRQydhKYwQkPPlan4ovNZGpaUpws/T2Cx4lvhZ+dDyNcv66Pmo5ofAs+hT042Xn6WeaHS0UwiuqxOd9SefLn405fnIKsjT8zp/6up81ryF58m9551qfig8b2O8mLMIP0+jt+BZ4mflw6OpEd8ZPR/V/BB4Fn1qGvHys9QTjY52CsH1nUZnx28u/j0wy7L8VObHWcF97HqdRodG5zJZeRuRJlVvY6TR0TJ7Ndaz9IHKRjU/BB6Nznl1ZOYDpTtoXNdEB8ooLziNDo0OjU57PVmMn6VxIi6y9l2N9+To+ajmh8Cz6FNTiJefpZ440dFOIbh+34nO6UdW33X37t33b/1Nqm24/7G3t/e1rT9tFeTpeZ1Gh0aHRqe9ciyN2XKReC+KduZzPTl6Pqr5IfAs+tTU4+VnqScaHe0Ugutdvowc5Nz6Oo0OjQ6NTmu18Dcjt2cq9qT34oyhtr9dzQ+BR6Nz/rwz89GupIGepNEZ6DDAVLz/hQGm9dnw1fxQeFmNO8LP09gseJb4Wfmo0iEaZ/R8VPND4Fn0qZ23l5+lnjjR0U4huO7+MrKI8KOrYPKLX/cWXhXNan4oPG9jvJjnCD9Po7fgWeJn5aNKh2ic0fNRzQ+BZ9Gndt5efpZ6otHRTiG4zolOMIETve4tvKotVvND4XkbI41OldL64mTpA7WLan4IPBodfnR1LgM0Oqh2MV5c1MWetdNqfii8rMYd4edp9BY8S/ysfGTprHec0fNRzQ+BZ9GnpgcvP0s9caKjnUJwnT91FUzgRK97C69qi9X8UHjexsiJTpXS+uJk6QO1i2p+CDwaHU50ONFBdYjB46Iu9qxtV/ND4WU17gg/T6O34FniZ+UjS2e944yej2p+CDyLPjU9ePlZ6okTHe0UguvqR1frXxs/Pj5+drPZvHYL697fpgpio1/nj5efz7C38NDndBa/mh8Kz9sYOdGpUlpfnCx9oHZRzQ+BR6PDiU77ROfM5IjIh87+gvj69ulfH38d/wQEqtdA4qIu9iyy1fxQeFmNO8LP0+gteJb4WfnI0lnvOKPno5ofAs+iT00PXn6WeuJERzuF4LrrT0Dwj3oGs97ndW/hVbGt5ofC8zZGTnSqlNYXJ0sfqF1U80Pg0ehwotM+0VmfPDg4eGpZlucvTnQ2m82jg398xY+u+NHVZZcBjY5fH5aLBHGRoS75irij56OaHwLPok/tzL38vP2lFc8SPzMfWr6GXOcvDBzyWCCkLIUBIaAEreaHwmttVFqOI/w8jc2CZ4mflQ8tX7Osj56Pan4IPIs+Nd14+VnqiR9daacQXFe/jByM3/N1TnT8/8Xe49y8jcHLFYXnbYz86Mp7knO9l6UP1K6r+SHwaHT40ZXtoytUNRXEpdGh0eFHV+2FZjF+losEcZG172q8J0fPRzU/BJ5Fn5pCvPws9cSJjnYKwXV1orP+hNVms3lyBw7/1lUw+cWvewuvimY1PxSetzFyolOltL44WfpA7aKaHwKPRocTnfaJzvrTVXfv3v2giLxlWZYv22w2b16/gHxqfvhlZFSrwcRFXexZbKv5ofCyGneEn6fRW/As8bPykaWz3nFGz0c1PwSeRZ+aHrz8LPXEiY52CsH15h8vX3FOTk6efuCBBx7f/t+3b99+IcgB9To/uuJHV/zoqr26LI3ZcpF4L4p25nM9OXo+qvkh8Cz61NTj5WepJxod7RSC65canfUXBt65c+cpEXny2rVrv3D2v08x37u3t/d6Gp3gCdS97i28KobV/FB43sbIj66qlNYXJ0sfqF1U80Pg0ejwo6v2j67WJw8ODh4TkXum5uTk5Gs2m80H1v9/WZZ3bv9uHVTVeeIuIt/8WyJPfEbkix4S+aci8mMbkd/2xLpC76Au9qwUVfND4WU17gg/T6O34FniZ+UjS2e944yej2p+CDyLPjU9ePlZ6okTHe0Uguvql5GD8ctfX0QOROQHLwC/eyPy3eVkxgL0Fl7VLqr5ofC8jZETnSql9cXJ0gdqF9X8EHg0Opzo2CY6qGpCxV1EfkJEXv9Jkb/3BSLffE3kq0TkWEQ+gsKcIe6JyN5nRE6ui3z9oHxRxuN+20XhZTXuCD9Po7fgWeJn5WNQ2ZppjZ6Pan4IPIs+tQP08rPUEyc62ikE19WJzmx/vXwR+WUR+aM/K/JNf1LkBz5P5JFgjq7U6xsR9cw7bdjbGLx0UXjexsiJjvck53ovSx+oXVfzQ+DR6HCi0z7RmfGvly8i/0Be/pjq5K7I8Z7I7xORnxaRv43qDBPE/TwReW7lSaPz2dOi0TkvXEs+LBcJ4iKboOTuS3H0fFTzQ+BZ9KlpycvPUk+c6GinEFxv/vHy7Z+uGvmvly8irxWRvyu/+xHNfxCRH9iIvC+Yq2lfX0Sui8inReTO5uX/PeI/3sbg3QsKz9sYOdHxnuRc72XpA7Xran4IPBodTnTaJzrrk7P+9fKnRP70iyJf+laRD6E6wixxaXR2nhSNDic6PUoYcbFn7qOaHwKPRodGRzc6p78R+cNy+fdb+CcgMtsLMBaNDo1Og7wsxs9ykSAusobtDPvI6Pmo5ofAs+hTE4qXn6We+NGVdgrB9VG/mBrc1r3X+ZuRT7NIo0Oj01BQlsZsuUi8F0UD5SkfGT0f1fwQeBZ9aiLy8rPUE42OdgrBddXo7Pqpq2VZfur69etvuHXr1ktBfOTrNDo0Opfpy9uINM16G+PFuBF+nkZvwbPEz8qHlvdZ1kfPRzU/BJ5Fn5puvPws9USjo51CcF39ExDHx8fPisiHtn8L8vpHPUXkdYObHRodGh0anfYGYWnMlovEe1G0M5/rydHzUc0PgWfRp6YeLz9LPdHoaKcQXL9yP3W1lQ8aHRodGp32BmFpzJaLxHtRtDOf68nR81HND4Fn0aemHi8/Sz3R6GinEFznRCeYwBle53d0dp6StxFpR+5tjPzoSsvs1VjP0gcqG9X8EHg0OufVkZkPlO6gcfkdHWh6xwhOo0Oj06BEi/GzNE7ERdawnWEfGT0f1fwQeBZ9akLx8rPUEyc62ikE11WjE4zf83V+dMWPrvjRVXsFWhqz5SLxXhTtzOd6cvR8VPND4Fn0qanHy89STzQ62ikE113f0QliVr1Oo0OjQ6PTXm2Wxmy5SLwXRTvzuZ4cPR/V/BB4Fn1q6vHys9QTjY52CsF19Ts6d+7ceUpEnjw8PJztr3/T6NDo0Oi0NwhLY7ZcJN6Lop35XE+Ono9qfgg8iz419Xj5WeqJRkc7heC6OtG5e/fu/X5DMn8zcjD5Va/zOzo7M+1tRNqxeRvjxbgRfp5Gb8GzxM/Kh5b3WdZHz0c1PwSeRZ+abrz8LPVEo6OdQnCd39EJJnCG12l0aHQadGppzJaLxHtRNFCe8pHR81HND4Fn0acmIi8/Sz3R6GinEFyn0QkmcIbXaXRodBp0amnMlovEe1E0UJ7ykdHzUc0PgWfRpyYiLz9LPdHoaKcQXL+v0Tk4OHhMRJ4TkYdWjGVZ3nR0dPRMEK/ydX5H5zTbNDo0Og2FZ2nMlovEe1E0UJ7ykdHzUc0PgWfRpyYiLz9LPdHoaKcQXN9pdM7+vpWIvGc1N6em5717e3uvv3379gtBzKrXaXRodC7TmrcRafr1NsaLcSP8PI3egmeJn5UPLe+zrI+ej2p+CDyLPjXdePlZ6olGRzuF4PpOo3Pjxo3XnJycPP3AAw88vhqb1fhM+NNXNDo0OjQ67Q3C0pgtF4n3omhnPteTo+ejmh8Cz6JPTT1efpZ6otHRTiG43mx0Tv+4570JTxCz6nUaHRodGp32arM0ZstF4r0o2pnP9eTo+ajmh8Cz6FNTj5efpZ5odLRTCK7T6AQTOMPr/I7OzlPyNiLtyL2NkR9daZm9GutZ+kBlo5ofAo9G57w6MvOB0h007n2NziW/P+eMEH+PDvRo8oLT6NDoNKjJYvwsjRNxkTVsZ9hHRs9HNT8EnkWfmlC8/Cz1xImOdgrBdf54eTCBM7xOo0Oj06BTS2O2XCTei6KB8pSPjJ6Pan4IPIs+NRF5+VnqiUZHO4XgOo1OMIEzvE6jQ6PToFNLY7ZcJN6LooHylI+Mno9qfgg8iz41EXn5WeqJRkc7heA6jU4wgTO8TqNDo9OgU0tjtlwk3ouigfKUj4yej2p+CDyLPjUReflZ6olGRzuF4DqNTjCBM7xOo0Oj06BTS2O2XCTei6KB8pSPjJ6Pan4IPIs+NRF5+VnqiUZHO4XgOo1OMIEzvE6jQ6PToFNLY7ZcJN6LooHylI+Mno9qfgg8iz41EXn5WeqJRkc7heB65K+Xr9Aj/+QVf4/OqThodGh0GvqEpTFbLhLvRdFAecpHRs9HNT8EnkWfmoi8/Cz1RKOjnUJwXZ3oHBwcPLUsy/NHR0fvOsPa399/x2azeXRZlveLyNuvX7/+hlu3br0U5JL9Oo0Ojc5lmvI2Ik2n3sZ4MW6En6fRW/As8bPyoeV9lvXR81HND4Fn0aemGy8/Sz3R6GinEFxXJzrbfwriDGvrT0R818nJybvP/lREkEv26zQ6NDo0Ou1VZWnMlovEe1G0M5/rydHzUc0PgWfRp6YeLz9LPdHoaKcQXL/U6Gz9cc8PXZzoiMjr9vb2nlyW5e3Xrl17ghOd4EkAX+dHVzuT621E2kl5GyMnOlpmr8Z6lj5Q2ajmh8Cj0Tmvjsx8oHQHjat+dLWirx9ficjjW0ye3tvb++71tycvy/Jdg/79K050ONHhRKe9fViMn6VxIi6y9l2N9+To+ajmh8Cz6FNTiJefpZ440dFOIbjeZHSCGL1ep9Gh0aHRaa8+S2O2XCTei6Kd+VxPjp6Pan4IPIs+NfV4+VnqiUZHO4XgOo1OMIEzvM6PrnaekrcRaUfubYwX40b4eRq9Bc8SPysfWt5nWR89H9X8EHgWfWq68fKz1BONjnYKwXXV6Ozv779xs9l8YAfOyD9avtLlRIcTHU502huEpTFbLhLvRdHOfK4nR89HNT8EnkWfmnq8/Cz1RKOjnUJwXf2pq8G/h3PZ9ml0aHRodNobhKUxWy4S70XRznyuJ0fPRzU/BJ5Fn5p6vPws9USjo51CcF01Ort+vDyIWfU6jQ6NDo1Oe7VZGrPlIvFeFO3M53py9HxU80PgWfSpqcfLz1JPNDraKQTX1Y+udv3CwCBm1es0OjQ6NDrt1WZpzJaLxHtRtDOf68nR81HND4Fn0aemHi8/Sz3R6GinEFxXJzrrR1ci8sgOHH5HJ5j8qtf5ZeSdmfY2Iu3YvI3xYtwIP0+jt+BZ4mflQ8v7LOuj56OaHwLPok9NN15+lnqi0dFOIbiuTnSC8Xu+zokOJzqc6LRXoKUxWy4S70XRznyuJ0fPRzU/BJ5Fn5p6vPws9USjo51CcJ1GJ5jAGV7nRIcTnQadWhqz5SLxXhQNlKd8ZPR8VPND4Fn0qYnIy89STzQ62ikE13cane2/ZXX37t31D3fyo6tgonu+TqNDo9OgP0tjtlwk3ouigfKUj4yej2p+CDyLPjUReflZ6olGRzuF4DonOsEEzvA6jQ6NToNOLY3ZcpF4L4oGylM+Mno+qvkh8Cz61ETk5WepJxod7RSC6+qXkfnj5cEMD/A6jQ6NToMMLY3ZcpF4L4oGylM+Mno+qvkh8Cz61ETk5WepJxod7RSC6+pfL79z5876Bz2fPDw8/EgQq/p1fhn5NOM0OjQ6DcVnacyWi8R7UTRQnvKR0fNRzQ+BZ9GnJiIvP0s90ehopxBcVyc6/PHyYIYHeJ1Gh0anQYaWxmy5SLwXRQPlKR8ZPR/V/BB4Fn1qIvLys9QTjY52CsF1fkcnmMAZXqfRodFp0KmlMVsuEu9F0UB5ykdGz0c1PwSeRZ+aiLz8LPVEo6OdQnBdNTr7+/vv2Gw2T+7A4S8MDCa/6nUaHRqdBq1ZGrPlIvFeFA2Up3xk9HxU80PgWfSpicjLz1JPNDraKQTXWz66+qCIvGVZli/bbDZvPjw8fOLU/Dy6/u8gPvJ1fkfnNLs0OjQ6DYVmacyWi8R7UTRQnvKR0fNRzQ+BZ9GnJiIvP0s90ehopxBcV43O2U9drTi7/vft27dfCHJAvU6jQ6Nzmba8jUjTq7cxXowb4edp9BY8S/ysfGh5n2V99HxU80PgWfSp6cbLz1JPNDraKQTXm3/q6tq1a79w9hNYp5jv3dvbez2NTvAECl7nRIcTnQaZWRqz5SLxXhQNlKd8ZPR8VPND4Fn0qYnIy89STzQ62ikE19Xv6BwcHDwmIvdMzcnJyddsNpsPrJjLsrzz6OjoXUF85Ouc6HCiw4lOe4VZGrPlIvFeFO3M53py9HxU80PgWfSpqcfLz1JPNDraKQTXVaMTjN/zdRodGh0anfYKtDRmy0XivSjamc/15Oj5qOaHwLPoU1OPl5+lnmh0tFMIrtPoBBM4w+v86GrnKXkbkXbk3sZ4MW6En6fRW/As8bPyoeV9lvXR81HND4Fn0aemGy8/Sz3R6GinEFy/7x/1vOQXBZ5Bun+8fP2joRfiP639BNf6k14rsOHjMk50ONHhRKe9QVgas+Ui8V4U7cznenL0fFTzQ+BZ9Kmpx8vPUk80OtopBNe7THS2Tcup6bn3I+z3+zMTp98Tem5ZlnfT6NhPnBMdTnQaVGNpzJaLxHtRNFCe8pHR81HND4Fn0acmIi8/Sz3R6GinEFwvNzo3b9588OLfz7psWrP1/PoF6H9Ho2M/cRodGp0G1Vgas+Ui8V4UDZSnfGT0fFTzQ+BZ9KmJyMvPUk80OtopBNfv+9EV6q+W38/obDabnb+A8MwEne2TRsd+4jQ6NDoNqrE0ZstF4r0oGihP+cjo+ajmh8Cz6FMTkZefpZ5odLRTCK43GZ3Tj47eee3atSdu3br1UgRz10dV9/tNy+uzZ4br5OTkO1ZcGh179ml0aHQaVGNpzJaLxHtRNFCe8pHR81HND4Fn0acmIi8/Sz3R6GinEFwvNzqWic7BwcFTy7K8/+jo6JkLH2+tItL+eVhE1n8/pj141de/R+T694r8xiLyO3sv52TEf66LyPrvp4rIofBeLSIfT9hDhN96xsen/7ZSseBZ4mflo3Ufoz83ej6q+SHwLPrU9OLlZ6mnbQ6teJb4mfnQ8jXk+jBG5+K0ZsdPZp0lcP0Jrbc1ZHN19ddE5BMNz17pR94scu1HRD5+anReNehmV/O6nleV0UHhtTYq7Rgi/NbGdkdEPq2BbK1b8Czxs/Jh2MrQj46ej2p+CDyLPjWxePlZ6sljdCzxM/Oh5WvI9S4/Xr49nVknPMfHx8+KyHvWyc39ssQfL/frhx9d7cydd7SsHYR31H0xboSfZ3RvwbPEz8qHlvdZ1kfPRzU/BJ5Fn5puvPws9bTNoRXPEj8zH1q+hlwv/6mrNQtnPy4uIg+dZuXe79G57EfNaXT8+qHRodFpUA+qcbY27gaKV+KR0fNRzQ+Bl3mxe/lZ6olGB1zaXYwOeE9n4fkLA08zQaNDo9NQc5bGbLlIvBdFA+UpHxk9H9X8EHgWfWoi8vKz1BONjnYKwXUanWACZ3idRodGp0GnlsZsuUi8F0UD5SkfGT0f1fwQeBZ9aiLy8rPUE42OdgrBdRqdYAJneJ1Gh0anQaeWxmy5SLwXRQPlKR8ZPR/V/BB4Fn1qIvLys9QTjY52CsF1Gp1gAmd4nUaHRqdBp5bGbLlIvBdFA+UpHxk9H9X8EHgWfWoi8vKz1BONjnYKwXUanWACZ3h9EXlERP67iHxGRL5kI/IbA/L2NgbvVlB43sZ4cR8Rfp5Gb8GzxM/Kh/ecR3tv9HxU80PgWfSp6cPLz1JPNDraKQTXaXSCCRz99UXkr4vIrQs8v30j8sODcfc2Bu82UHjexkij4z3Jud7L0gdq19X8EHg0OufVkZkPlO6gcWl0oOntH3wR+Zci8g0XmPyiiDzdn93vMjgWecWvi/zKIyLvK+JFo3M+0ZZ8WBon4iIrkggEZvR8VPND4Fn0qR2yl5+lnjjR0U4huE6jE0zgyK8vImuRviAii4gMf9Z3RH78usg3F+XU24g0et7GyImOltmrsZ6lD1Q2qvkh8Gh0ONE5l4HhL79ANfP36LzscO5NdBaR/7aIvGJP5MtFZLSJzp8SkW+j0Tmn9ogR8zR6C54lPuIiC7SF7q+Ono9qfgg8iz41QXj5WeqJEx3tFILrNDrBBI7++gzf0VlEvlVEnqHRodEZvZ4S+HkvzgTophDV/BB4NDqc6HCi01TuV+ihReQPviTybb8tIq8S+WcbkU+OtD0anZ2n4f0vwjWYp9Fb8CzxERfZSPK1chk9H9X8EHgWfWrn5+VnqSdOdLRTCK5zohNM4ESvewsPvkUaHRoduMjGAfBenFU7qOaHwKPR4USHE52qjjEYDo3O+QNB5SOrcUf4eRq9Bc8SPysfg5WTm87o+ajmh8Cz6FM7SC8/Sz1xoqOdQnCdE51gAid63Vt48C1yosOJDlxk4wB4L86qHVTzQ+DR6HCiw4lOVccYDIdGhxOdyyRp0YflIkFcZIOVlonO6Pmo5ofAs+hTOzwvP0s9caKjnUJwnROdYAInet1bePAtcqLDiQ5cZOMAeC/Oqh1U80Pg0ehwosOJTlXHGAyHRocTHU50+hcl4mLP3FU1PwQejQ6NDo1OZleYKBaNDo0OjU7/gkVc7Jm7quaHwKPRodGh0cnsChPFotGh0aHR6V+wiIs9c1fV/BB4NDo0OjQ6/Tfq7wAAEU1JREFUmV1holg0OjQ6NDr9CxZxsWfuqpofAo9Gh0aHRiezK0wUi0aHRodGp3/BIi72zF1V80Pg0ejQ6NDoZHaFiWLR6NDo0Oj0L1jExZ65q2p+CDwaHRodGp3MrjBRLBodGh0anf4Fi7jYM3dVzQ+BR6NDo0Ojk9kVJopFo0OjQ6PTv2ARF3vmrqr5IfBodGh0aHQyu8JEsWh0aHRodPoXLOJiz9xVNT8EHo0OjQ6NTmZXmCgWjQ6NDo1O/4JFXOyZu6rmh8Cj0aHRodHJ7AoTxaLRodGh0elfsIiLPXNX1fwQeDQ6NDo0OpldYaJYNDo0OjQ6/QsWcbFn7qqaHwKPRodGh0YnsytMFItGh0aHRqd/wSIu9sxdVfND4NHo0OjQ6GR2hYli0ejQ6NDo9C9YxMWeuatqfgg8Gh0aHRqdzK4wUSwaHRodGp3+BYu42DN3Vc0PgUejQ6NDo5PZFSaKRaNDo0Oj079gERd75q6q+SHwaHRodGh0MrvCRLFodGh0aHT6FyziYs/cVTU/BB6NDo0OjU5mV5goFo0OjQ6NTv+CRVzsmbuq5ofAo9Gh0aHRyewKE8Wi0aHRodHpX7CIiz1zV9X8EHg0OjQ6NDqZXWGiWDQ6NDo0Ov0LFnGxZ+6qmh8Cj0aHRodGJ7MrTBSLRodGh0anf8EiLvbMXVXzQ+DR6NDo0OhkdoWJYtHo0OjQ6PQvWMTFnrmran4IPBodGh0ancyuMFEsGh0aHRqd/gWLuNgzd1XND4FHo0OjQ6OT2RUmikWjQ6NDo9O/YBEXe+auqvkh8Gh0aHRodDK7wkSxaHRodGh0+hcs4mLP3FU1PwQejQ6NDo1OZleYKBaNDo0OjU7/gkVc7Jm7quaHwKPRodGh0cnsChPFGtLoLCI3ROStIvLVi8hvbkS+fyPydwryispHVuOO8PM0egueJX5WPgokUQIxej6q+SHwLPrUDt3Lz1JP2xxa8SzxM/Oh5WvI9c2QrHJIrYf7sIh8NCfc9FEshVG22UXkYyLyhy8AfuNG5ENgEqh8tDYqbXsRfp7GZsGzxM/Kh5avWdZHz0c1PwSeRZ+abrz8LPVEo6OdQnCdRieYwIle9xYebIuLyF8QkX8tIp8QkVfBgO4T+K7Irzwg8seScb2N8SKNyHl5Gr0FzxI/Kx/Jx9Qt3Oj5qOaHwLPoUxOCl5+lnmh0tFMIrtPoBBM40evewoNtcRH5syLyMyLyqdPpGwxrV2AanXNZsejDcpF4L4pSLRSCjZ6Pan4IPIs+taP38rPUE42OdgrBdRqdYAInet1beNAtLiI/JyJfeQHktRuRD6OAF5GvEJFfotGh0UFp7JK43ouzimo1PwQejc55tWTmo0qHqTg0OqnpHDrYqEbnG0TkWxaRb/kdkf98TeRHNiL/GJlJGp2d2bXow9I4ERcZUh7o2KPno5ofAs+iT+28vfws9cSJjnYKwXUanWACJ3rdW3hVWyzjR6NDo1Ml6h043ouzinI1PwQejQ4nOucyQKNT1T7645QZCedWy/jR6NDoODWa8RriYs/gdRajmh8Cj0aHRodGJ7MrTBSrzEg4c1LGj0aHRsep0YzXEBd7Bi8and1Z9J6Xt5+14lniZxq/TK2VxeJEpyzV3YEshdGDbBk/Gh0anR4CP8Vsvch6Uazmh8DLvNi9/Lz9rBXPEj8zH710GcKl0Qmlb6qXLYXRY2Nl/Gh0aHR6CJxGZ2fWWy92y5FlXuxeft5+1opniZ+ZD8s5DPMsjc4wRwEnYikMOJkdAGX8aHRodHoInEaHRqdBdzQ6DUmyPkKjY83YvM+XGQlnisr40ejQ6Dg1mvFa60WWgeWJUc0PgZc5wfDy8/azVjxL/Mx8eDTV/R0ane5HUEbAUhhlpLaAyvjR6NDo9BA4Jzqc6DTojkanIUnWR2h0rBmb9/kyI+FMURk/Gh0aHadGM15rvcgysDwxqvkh8DInGF5+3n7WimeJn5kPj6a6v0Oj0/0IyghYCqOMFCc690115Lw8jc2CZ4nf2rh7aK4H5uj5qOaHwLPoU9OAl5+lnrY5tOJZ4mfmQ8vXkOs0OkMeC4SUpTAgBJSgZfw40eFEp4fA+dEVP7pq0B2NTkOSrI/Q6FgzNu/zZUbCmaIyfjQ6NDpOjWa81nqRZWB5YlTzQ+BlTjC8/Lz9rBXPEj8zHx5NdX+HRqf7EZQRsBRGGSl+dMWPrnqIrSNm60XWi2I1PwRe5sXu5eftt614lviZ+eilyxAujU4ofVO9bCmMHhsr48eJDic6PQTOj6740VWD7mh0GpJkfYRGx5qxeZ8vMxLOFJXxo9Gh0XFqNOO11ossA8sTo5ofAi9zguHl5+1nrXiW+Jn58Giq+zs0Ot2PoIyApTDKSPGjK3501UNsHTFbL7JeFKv5IfAyL3YvP2+/bcWzxM/MRy9dhnBpdELpm+plS2H02FgZP050ONHpIXB+dMWPrhp0R6PTkCTrIzQ61ozN+3yZkXCmqITfIvKwiNwQke9dRP7vRuSJjcizTs67XmttVBpkJB+e/4Kz4FniZ+VDy9cs66Pno5ofAs+iT003Xn6Wetrm0IpniZ+ZDy1fQ67T6Ax5LBBSlsKAEFCClvBbRH5IRP7aBS5/eSPyVNKmWxuVBhfJh6exWfAs8bPyoeVrlvXR81HND4Fn0aemGy8/Sz3R6GinEFyn0QkmcKLXvYVXtcUSfovI/xGRL143tYh8ZiPyChH5dRF5PmOjxyKfd13kJzci3xOMF8mHp9Fb8CzxvRdFMH3Dvj56Pqr5IfAs+tSE4uVnqScaHe0Ugus0OsEETvS6t/Cqtgjnt4j8ERH5qIj8PxF5JXBjz25EvikYP5IPT6O34Fniey+KYPqGfX30fFTzQ+BZ9KkJxcvPUk80OtopBNdpdIIJnOh1b+FVbbGE3yLykyLy5xeRlzYiD55u7n0i8sMJG31MRP6+iNDo/G4yvRdFwnEMGWL0fFTzQ+DR6JyXfmY+hiwqjRSNjpahq7NeYiQC6Srht4i8XUS+XUS++pTrcyLytzYiPxfgfu/VReQNIvIvROQnNi//78g/kXx4GpsFzxIfcZFF8tr73dHzUc0PgWfRp6YHLz9LPXGio51CcJ1GJ5jAiV73Fl7VFkv5/bLIn3tO5KXvFPmvWRuk0dmZSe9FkXUso8UZPR/V/BB4NDqc6JzLAI3OaG0Qx6fUSDi2Uc0vHY9Gh0anQfeIi70BtvmRan4IPBodGh0aneaSv1oPpl/syemp5peOR6NDo9NQE4iLvQG2+ZFqfgg8Gh0aHRqd5pK/Wg+mX+zJ6anml45Ho0Oj01ATiIu9Abb5kWp+CDwaHRodGp3mkr9aD6Zf7MnpqeaXjkejQ6PTUBOIi70BtvmRan4IPBodGh0aneaSv1oPpl/syemp5peOR6NDo9NQE4iLvQG2+ZFqfgg8Gh0aHRqd5pK/Wg+mX+zJ6anml45Ho0Oj01ATiIu9Abb5kWp+CDwaHRodGp3mkr9aD6Zf7MnpqeaXjkejQ6PTUBOIi70BtvmRan4IPBodGh0aneaSv1oPpl/syemp5peOR6NDo9NQE4iLvQG2+ZFqfgg8Gh0aHRqd5pK/Wg+mX+zJ6anml45Ho0Oj01ATiIu9Abb5kWp+CDwaHRqd/kbnxo0br7l79+6HReSRUzZPHx4ePnGxFA8ODta/HbT+iv6H1rVlWd55dHT0rsaSXcX+8OkfcWx85Uo/ln6xJ2erml86Ho0OjU5DTSAu9gbY5keq+SHwaHRodPobnf39/XesLFbTcmp6Pigibzk8PPzIGbubN28+eOfOnadE5Mn1/7/fc5eUL43O+eSkX+zNrbPtwWp+6XiLyJtE5P0i8lMbka9r2/Z9n4rw8zR6C54lPuIiC6a26+uj56OaHwLPok9NDF5+lnra5tCKZ4mfmQ8tX0Oul/8JiIsGZs3KtvG5LEsHBwdPLcvyfONUh0aHRucyOVkahVq8i8g/FpG/uvXgz4rIX9yI/G/15d0PRPh5GpsFzxK/tXE70zTda6Pno5ofAs+iT01AXn6WeqLR0U4huD6M0dlsNo/u+vhqe8JzfHz8rIi85+jo6JmGfdPo0OhUGp0XReTBU8ATEXlARH5cRH6mQau/55FjkVf8qsh/+gqRDzje9zR6S2O2xPdeFI5tT/HK6Pmo5ofAs+hTE42Xn6WeaHS0UwiulxudXR9BrRMdzei0PHMhFzQ6NDolRmcR+Usi8mMi8ksi8ieCNfnZ139T5PYXirzNEc/T6C2N2RLfe1E4tj3FK6Pno5ofAs+iT000Xn6WeqLR0U4huF5udO730dVlRmd/f/+NIvL269evv+HWrVsvicirRGRP2ft1EbkmIut/afMfkdHzUc0vDe+myMPfL/Lzq8heFPmZLxB56JUif/zTIv/2RZF/bxXfQyJ/5vNFvv5XRX74D4l8j/X90y/v3xGRY8O7lnysPxzQGv9LROR/GXhc9UdHz0c1PwSeRZ+a3rz8LPW0zaEVzxI/Mx9avoZcH8borNnZ9d2b1eRsNpt37+3tfe3t27dfMGSREx1OdEomOivI8vLHVN90AfDRjcgvGDR779FF5G+IyD/8TZEf/EKRG9b3RcTzX7SW/wK1xPf+F7Fj21O8Mno+qvkh8Cz61ETj5WepJ050tFMIrpcbnZXv9peP1wnP/b57c/rc67YmOZbt0ujQ6JQZnVOD8vpPivyVLxL5aRH50Y3Ixy2CPXuWRseTtWne8V6cVRus5ofAo9E5r5bMfFTpMBWni9G5+PtxROTe79HZ/v7O3t7er174XTsv/9du++/SodGh0Sk1Oqdg4cZNo5Pa40YLFtYHeEPV/BB4mRe7lx8nOmChWsJ3MToWgoFnaXRodGh02gvI0pgtF4n3omhnPteTo+ejmh8Cz6JPTT1efpZ62ubQimeJn5kPLV9DrtPoDHksEFKWwoAQUIJW80PhtTaq+6aDE50e8ivDDOsDzLSaHwIv82L38vP2l1Y8S/zMfIDlhwlPo4PJ64hRLYXRg381PxRea6Oi0emhsv6YYX2At1DND4GXebF7+Xn7SyueJX5mPsDyw4Sn0cHkdcSolsLowb+aHwqvtVHR6PRQWX/MsD7AW6jmh8DLvNi9/Lz9pRXPEj8zH2D5YcLT6GDyOmJUS2H04F/ND4XX2qguMzp/c/0N4L8l8r7fL/IdjsPwNDZLPizxw/lw7H/kV0bPRzU/BJ5Fn5pWvPws9bTNoRXPEj8zH1q+hlyn0RnyWCCkLIUBIaAEreaHwmttVDvTsYj8ExH5ttNfdrk+s/6Y+rcaD8TT2Cz5sMQP5cO47xkeHz0f1fwQeBZ9aprx8rPUE42OdgrBdRqdYAInet1beFVbrOaHwvM2xvUXBb5aRH5tR8JvisjPtR7Ez4t84Z7IC4+K/MfWd0TEkg/LReLOh4H7TI+Ono9qfgg8iz417Xj5WeqJRkc7heA6jU4wgRO97i28qi1W80PheRvjanS+U0T+kYj8FxH5qkjiPyPyzCtF3mSIYcmH5SJx58PAfaZHR89HNT8EnkWfmna8/Cz1RKOjnUJwnUYnmMCJXvcWXtUWq/mh8LyNcTU6Xyci/2b921CLyKdE5Es2Ig+LyC8a/l7UHxCRR2l0qmRrxnHrw4zke6GaHwKPRuf82Wfmw6eqzm/R6HQ+gEJ41MWetYVqfii8UONeRH5FRL78QlIf2oisf8xW/WcRebOI/MhnRH70lbbv9ljyYWmcoXyoG57vgdHzUc0PgWfRp6YgLz9LPXGio51CcJ1GJ5jAiV73Fl7VFqv5ofC8jfFenheR14jIt5yIfOuLIj/5xSL/fCPyS62HQKPTmqluz4X0UcC6mh8Cj0aHE51zGaDRKegcg0CgLvas7VXzQ+FlNW4XPxqdLDnC4mTpA0Wwmh8Cj0aHRudcBv4//kMjddo46J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3" name="Picture 7" descr="C:\Users\User\Desktop\downloa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" y="1479104"/>
            <a:ext cx="3419871" cy="17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downloa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35" y="1329703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download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84" y="132970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download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11" y="3308605"/>
            <a:ext cx="6672898" cy="263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 rot="16200000">
            <a:off x="7421435" y="3817723"/>
            <a:ext cx="1709700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Available online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26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43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46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9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45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Picture 2" descr="Space Weather Models at CCM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51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Validation |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Evolution of the SEP time profile</a:t>
            </a:r>
          </a:p>
        </p:txBody>
      </p:sp>
      <p:sp>
        <p:nvSpPr>
          <p:cNvPr id="91140" name="AutoShape 4" descr="data:image/png;base64,iVBORw0KGgoAAAANSUhEUgAAAjoAAAF8CAYAAADGoREsAAAgAElEQVR4Xu19f4zv6VXW+c623AvK7kKitBRXUdG4GIImZgnFGIIpTQkx0JZdY4KJdKa3xBst+AfRpM3WGEwwreHGcJkpjRE1u7Qb+AOXbmOMQSnWiFGBBTHQqiytEml3BToXO/djPndnyneG753znh/Ped93+myySdP38znP8573Oed99ny/M7ORjv/cuHHjNScnJ08/8MADj9++ffuFi1TW9bt3735YRB45XXv68PDwiY6UCc0MMAPMADPADDADE2Vg04vrlomRvb29r91ldPb399+x8js6OnrX6fMfFJG3HB4efqQXb+IyA8wAM8AMMAPMwDwZ6GJ0Dg4OHhOR55ZleaeIvHnXROfmzZsP3rlz5ykRefLM2Gwbn3lSTKbMADPADDADzAAz0CsDXYzO2WYv++jqfkZns9k8yo+vesmFuMwAM8AMMAPMwFwZGNbo7Pqoap3o0OjMJTCyZQaYAWaAGWAGemZgWKOjTHTe1pC06yKy7u/TDc/yEWaAGWAGmAFmgBm4ghmYzuisZ3B0dPR9DWfxsIis/36s4dnPhUdW47f++6lBN1vND4X3ahH5eEKOI/xW3R+f/ttKxYJniZ+Vj9Z9jP7c6Pmo5ofAs+hT04uXn6Wetjm04lniZ+ZDy9eQ68ManTVb218+Xic8x8fHz4rIe46Ojp5pyOYXnRqdjzY8+7nwyOefGp1PDrrZan4ovC8VkV9LyHGE36r91ehYppkWPEv8rHwkpHSIEKPno5ofAs+iT00UXn6Wetrm0IpniZ+ZDy1fQ64PZXQufi/n7KezROSh0+xZfo8Ojc55yVkKo4dYq/mh8FoblZbjCD9PY7PgWeJn5UPL1yzro+ejmh8Cz6JPTTdefpZ6otHRTiG43tXoBLlrr9Po0OhcphFvI9J0522MF+NG+HkavQXPEj8rH1reZ1kfPR/V/BB4Fn1quvHys9QTjY52CsF1Gp1gAid63Vt4VVus5ofC8zZGGp0qpfXFydIHahfV/BB4NDrn1ZGZD5TuoHFpdKDpHSo46mLP2mQ1PxReVuOO8PM0NgueJX5WPrJ01jvO6Pmo5ofAs+hT04OXn6WeONHRTiG4TqMTTOBEr3sLr2qL1fxQeN7GyIlOldL64mTpA7WLan4IPBodTnTOZYBGB9UuxouLutizdlrND4WX1bgj/DyN3oJniZ+Vjyyd9Y4zej6q+SHwLPrU9ODlZ6knTnS0Uwiu0+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N5lonPjxo3X3L1798Mi8sgp/6cPDw+f2LWXg4ODp0Tk8XVtWZY3HR0dPdO451XsD4vIRxufv+qPeQuvKi/V/FB43sbIiU6V0vriZOkDtYtqfgg8Gh1OdPpPdPb399+xsjg6OnrXqen5oIi85fDw8CPb7Lafu3nz5oN37txZTc+TF5+7T8XT6JxPDOpiz2q41fxQeFmNO8LP0+gteJb4WfnI0lnvOKPno5ofAs+iT00PXn6WeuJERzuF4Hr5RGeXYdk2NNv7Wac5y7I8vxqi9b3j4+NnReQ9jVMdGh0ancvKw9uItJLzNkZOdLTMXo31LH2gslHND4FHo8OJTt+Jzv2MzmazefTix1f7+/tvFJGvPDM6nOiEehvqYg+R2nq5mh8KL6txR/h5Gr0FzxI/Kx9ZOusdZ/R8VPND4Fn0qenBy89ST5zoaKcQXC+f6Oz6qGqd6OwyOuveTteeFJEXReQbTz+2WkWk/bN+P2f992Pag58j69dFZP33U4Put5ofCu/VIvLxhBxH+K26Pz79t5WKBc8SPysfrfsY/bnR81HND4Fn0aemFy8/Sz1tc2jFs8TPzIeWryHXy42OZaJzyUdX/6ohm6urvyYin2h49nPhkdUcrvkY1ehU80PhtTYqTXMRfmtjuyMin9ZALkzUWvVhiZ+VD8NWhn509HxU80PgWfSpicXLz1u/rXiW+Jn50PI15PowRmfNzvoR1VmWrJOfHdnld3TOJ8U7Sq0SbjU/FJ531H0xzxF+ntG9Bc8SPysfVTpE44yej2p+CDyLPrXz9vKz1NM2h1Y8S/zMfGj5GnK93OisWbj401T3+5LxW9/61sNlWX7o7Kestic8Ddmk0aHRuUwmlkbRILfPPtLaqLSYEX6exmbBs8TPyoeWr1nWR89HNT8EnkWfmm68/Cz1RKOjnUJwvYvROTg4eExEnhORh0753/s9OhenOGc/abXZbF67/Vzjnml0aHRodBqLRUQsjdlykXgvinbmcz05ej6q+SHwLPrU1OPlZ6knGh3tFILrXYxOkHPr6zQ6NDo0Oq3VQqPTnqnYk96LM4ba/nY1PwQejc75887MR7uSBnqSRmegwwBT8f4XBpjWZ8NX80PhZTXuCD9PY7PgWeJn5aNKh2ic0fNRzQ+BZ9Gndt5efpZ64kRHO4XgOo1OMIETve4tvKotVvND4Xkb48U8R/h5Gr0FzxI/Kx9VOkTjjJ6Pan4IPIs+tfP28rPUE42OdgrBdRqdYAInet1beFVbrOaHwvM2RhqdKqX1xcnSB2oX1fwQeDQ6/OjqXAZodFDtYry4qIs9a6fV/FB4WY07ws/T6C14lvhZ+cjSWe84o+ejmh8Cz6JPTQ9efpZ64kRHO4XgOo1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f2tytQAACAASURBVI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tdJjo3btx4zd27dz8sIo+c8n/68PDwiV17OTg4eEpEHtee2/HuKvaHReSjwRxdlde9hVe1/2p+KDxvY+REp0ppfXGy9IHaRTU/BB6NDic6/Sc6+/v771hZHB0dvevU9HxQRN5yeHj4kW1228/dvHnzwePj42dF5D1HR0fPNFQ5jc75JKEu9oajaHqkmh8KL6txR/h5Gr0FzxI/Kx9NIprgodHzUc0PgWfRpyYZLz9LPXGio51CcL18orMaljt37qxTmifPjM22oTnbz67njHul0aHRuUwy3kakydDbGDnR0TJ7Ndaz9IHKRjU/BB6NDic67ROdrY+Yfvp+Hy1Zq+1+Rmez2Ty6jbFin5ycPL23t/f8siz7K86yLO9cp0CNmDQ6NDo0Oo3FIiIW42e5SBAXWfuuxnty9HxU80PgWfSpKcTLz1JPnOhopxBcb5ro7O/vv3Gz2XzgFOtFEfnGix8ztfLY9VHVOtG5aHQODg4eE5HnlmV595m5Wb+vsyzL+/nRVWu2zz3nLTwXmOOlan4oPG9j5ETHIZoJX8nSB2rr1fwQeDQ6nOi0T3R2VdLZd2U2m81rT6csb2o0HvfCtU50To3Oe/f29l5/+/btF9Z3twzR2xqqfBX7NRH5RMOznwuPrBf7mo9PDbrZan4ovFeLyMcTchzht34J/46IfNrAw4JniZ+VD8NWhn509HxU80PgWfSpicXLz1JP2xxa8SzxM/Oh5WvI9aaJztl0RUQeEpHPTnTOPl564IEHHj8zI9ouW7+jsyv21nd5vk/DOf2Jq/WAP9bw7OfCI9dFZP13VKNTzQ+F19qoNM1F+K26Pz79V8M5W7fgWeJn5aN1H6M/N3o+qvkh8Cz61PTi5WepJ4/RscTPzIeWryHXLzU6Z9/RWZblf16/fv0Nt27deiljF60/TXX6UdXz/OgqI+um72CkABqDoD5Kuh8NFF7WKD7CzzO6t+BZ4mflwyinYR8fPR/V/BB4Fn1qQvHys9TTNodWPEv8zHxo+RpyvWmik838woRoDX/v9+js+v7O9u/R4ZeRQydhKYwQkPPlan4ovNZGpaUpws/T2Cx4lvhZ+dDyNcv66Pmo5ofAs+hT042Xn6WeaHS0UwiuqxOd9SefLn405fnIKsjT8zp/6up81ryF58m9551qfig8b2O8mLMIP0+jt+BZ4mflw6OpEd8ZPR/V/BB4Fn1qGvHys9QTjY52CsH1nUZnx28u/j0wy7L8VObHWcF97HqdRodG5zJZeRuRJlVvY6TR0TJ7Ndaz9IHKRjU/BB6Nznl1ZOYDpTtoXNdEB8ooLziNDo0OjU57PVmMn6VxIi6y9l2N9+To+ajmh8Cz6FNTiJefpZ440dFOIbh+34nO6UdW33X37t33b/1Nqm24/7G3t/e1rT9tFeTpeZ1Gh0aHRqe9ciyN2XKReC+KduZzPTl6Pqr5IfAs+tTU4+VnqScaHe0Ugutdvowc5Nz6Oo0OjQ6NTmu18Dcjt2cq9qT34oyhtr9dzQ+BR6Nz/rwz89GupIGepNEZ6DDAVLz/hQGm9dnw1fxQeFmNO8LP09gseJb4Wfmo0iEaZ/R8VPND4Fn0qZ23l5+lnjjR0U4huO7+MrKI8KOrYPKLX/cWXhXNan4oPG9jvJjnCD9Po7fgWeJn5aNKh2ic0fNRzQ+BZ9Gndt5efpZ6otHRTiG4zolOMIETve4tvKotVvND4XkbI41OldL64mTpA7WLan4IPBodfnR1LgM0Oqh2MV5c1MWetdNqfii8rMYd4edp9BY8S/ysfGTprHec0fNRzQ+BZ9GnpgcvP0s9caKjnUJwnT91FUzgRK97C69qi9X8UHjexsiJTpXS+uJk6QO1i2p+CDwaHU50ONFBdYjB46Iu9qxtV/ND4WU17gg/T6O34FniZ+UjS2e944yej2p+CDyLPjU9ePlZ6okTHe0UguvqR1frXxs/Pj5+drPZvHYL697fpgpio1/nj5efz7C38NDndBa/mh8Kz9sYOdGpUlpfnCx9oHZRzQ+BR6PDiU77ROfM5IjIh87+gvj69ulfH38d/wQEqtdA4qIu9iyy1fxQeFmNO8LP0+gteJb4WfnI0lnvOKPno5ofAs+iT00PXn6WeuJERzuF4LrrT0Dwj3oGs97ndW/hVbGt5ofC8zZGTnSqlNYXJ0sfqF1U80Pg0ehwotM+0VmfPDg4eGpZlucvTnQ2m82jg398xY+u+NHVZZcBjY5fH5aLBHGRoS75irij56OaHwLPok/tzL38vP2lFc8SPzMfWr6GXOcvDBzyWCCkLIUBIaAEreaHwmttVFqOI/w8jc2CZ4mflQ8tX7Osj56Pan4IPIs+Nd14+VnqiR9daacQXFe/jByM3/N1TnT8/8Xe49y8jcHLFYXnbYz86Mp7knO9l6UP1K6r+SHwaHT40ZXtoytUNRXEpdGh0eFHV+2FZjF+losEcZG172q8J0fPRzU/BJ5Fn5pCvPws9cSJjnYKwXV1orP+hNVms3lyBw7/1lUw+cWvewuvimY1PxSetzFyolOltL44WfpA7aKaHwKPRocTnfaJzvrTVXfv3v2giLxlWZYv22w2b16/gHxqfvhlZFSrwcRFXexZbKv5ofCyGneEn6fRW/As8bPykaWz3nFGz0c1PwSeRZ+aHrz8LPXEiY52CsH15h8vX3FOTk6efuCBBx7f/t+3b99+IcgB9To/uuJHV/zoqr26LI3ZcpF4L4p25nM9OXo+qvkh8Cz61NTj5WepJxod7RSC65canfUXBt65c+cpEXny2rVrv3D2v08x37u3t/d6Gp3gCdS97i28KobV/FB43sbIj66qlNYXJ0sfqF1U80Pg0ejwo6v2j67WJw8ODh4TkXum5uTk5Gs2m80H1v9/WZZ3bv9uHVTVeeIuIt/8WyJPfEbkix4S+aci8mMbkd/2xLpC76Au9qwUVfND4WU17gg/T6O34FniZ+UjS2e944yej2p+CDyLPjU9ePlZ6okTHe0Uguvql5GD8ctfX0QOROQHLwC/eyPy3eVkxgL0Fl7VLqr5ofC8jZETnSql9cXJ0gdqF9X8EHg0Opzo2CY6qGpCxV1EfkJEXv9Jkb/3BSLffE3kq0TkWEQ+gsKcIe6JyN5nRE6ui3z9oHxRxuN+20XhZTXuCD9Po7fgWeJn5WNQ2ZppjZ6Pan4IPIs+tQP08rPUEyc62ikE19WJzmx/vXwR+WUR+aM/K/JNf1LkBz5P5JFgjq7U6xsR9cw7bdjbGLx0UXjexsiJjvck53ovSx+oXVfzQ+DR6HCi0z7RmfGvly8i/0Be/pjq5K7I8Z7I7xORnxaRv43qDBPE/TwReW7lSaPz2dOi0TkvXEs+LBcJ4iKboOTuS3H0fFTzQ+BZ9KlpycvPUk+c6GinEFxv/vHy7Z+uGvmvly8irxWRvyu/+xHNfxCRH9iIvC+Yq2lfX0Sui8inReTO5uX/PeI/3sbg3QsKz9sYOdHxnuRc72XpA7Xran4IPBodTnTaJzrrk7P+9fKnRP70iyJf+laRD6E6wixxaXR2nhSNDic6PUoYcbFn7qOaHwKPRodGRzc6p78R+cNy+fdb+CcgMtsLMBaNDo1Og7wsxs9ykSAusobtDPvI6Pmo5ofAs+hTE4qXn6We+NGVdgrB9VG/mBrc1r3X+ZuRT7NIo0Oj01BQlsZsuUi8F0UD5SkfGT0f1fwQeBZ9aiLy8rPUE42OdgrBddXo7Pqpq2VZfur69etvuHXr1ktBfOTrNDo0Opfpy9uINM16G+PFuBF+nkZvwbPEz8qHlvdZ1kfPRzU/BJ5Fn5puvPws9USjo51CcF39ExDHx8fPisiHtn8L8vpHPUXkdYObHRodGh0anfYGYWnMlovEe1G0M5/rydHzUc0PgWfRp6YeLz9LPdHoaKcQXL9yP3W1lQ8aHRodGp32BmFpzJaLxHtRtDOf68nR81HND4Fn0aemHi8/Sz3R6GinEFznRCeYwBle53d0dp6StxFpR+5tjPzoSsvs1VjP0gcqG9X8EHg0OufVkZkPlO6gcfkdHWh6xwhOo0Oj06BEi/GzNE7ERdawnWEfGT0f1fwQeBZ9akLx8rPUEyc62ikE11WjE4zf83V+dMWPrvjRVXsFWhqz5SLxXhTtzOd6cvR8VPND4Fn0qanHy89STzQ62ikE113f0QliVr1Oo0OjQ6PTXm2Wxmy5SLwXRTvzuZ4cPR/V/BB4Fn1q6vHys9QTjY52CsF19Ts6d+7ceUpEnjw8PJztr3/T6NDo0Oi0NwhLY7ZcJN6Lop35XE+Ono9qfgg8iz419Xj5WeqJRkc7heC6OtG5e/fu/X5DMn8zcjD5Va/zOzo7M+1tRNqxeRvjxbgRfp5Gb8GzxM/Kh5b3WdZHz0c1PwSeRZ+abrz8LPVEo6OdQnCd39EJJnCG12l0aHQadGppzJaLxHtRNFCe8pHR81HND4Fn0acmIi8/Sz3R6GinEFyn0QkmcIbXaXRodBp0amnMlovEe1E0UJ7ykdHzUc0PgWfRpyYiLz9LPdHoaKcQXL+v0Tk4OHhMRJ4TkYdWjGVZ3nR0dPRMEK/ydX5H5zTbNDo0Og2FZ2nMlovEe1E0UJ7ykdHzUc0PgWfRpyYiLz9LPdHoaKcQXN9pdM7+vpWIvGc1N6em5717e3uvv3379gtBzKrXaXRodC7TmrcRafr1NsaLcSP8PI3egmeJn5UPLe+zrI+ej2p+CDyLPjXdePlZ6olGRzuF4PpOo3Pjxo3XnJycPP3AAw88vhqb1fhM+NNXNDo0OjQ67Q3C0pgtF4n3omhnPteTo+ejmh8Cz6JPTT1efpZ6otHRTiG43mx0Tv+4570JTxCz6nUaHRodGp32arM0ZstF4r0o2pnP9eTo+ajmh8Cz6FNTj5efpZ5odLRTCK7T6AQTOMPr/I7OzlPyNiLtyL2NkR9daZm9GutZ+kBlo5ofAo9G57w6MvOB0h007n2NziW/P+eMEH+PDvRo8oLT6NDoNKjJYvwsjRNxkTVsZ9hHRs9HNT8EnkWfmlC8/Cz1xImOdgrBdf54eTCBM7xOo0Oj06BTS2O2XCTei6KB8pSPjJ6Pan4IPIs+NRF5+VnqiUZHO4XgOo1OMIEzvE6jQ6PToFNLY7ZcJN6LooHylI+Mno9qfgg8iz41EXn5WeqJRkc7heA6jU4wgTO8TqNDo9OgU0tjtlwk3ouigfKUj4yej2p+CDyLPjUReflZ6olGRzuF4DqNTjCBM7xOo0Oj06BTS2O2XCTei6KB8pSPjJ6Pan4IPIs+NRF5+VnqiUZHO4XgOo1OMIEzvE6jQ6PToFNLY7ZcJN6LooHylI+Mno9qfgg8iz41EXn5WeqJRkc7heB65K+Xr9Aj/+QVf4/OqThodGh0GvqEpTFbLhLvRdFAecpHRs9HNT8EnkWfmoi8/Cz1RKOjnUJwXZ3oHBwcPLUsy/NHR0fvOsPa399/x2azeXRZlveLyNuvX7/+hlu3br0U5JL9Oo0Ojc5lmvI2Ik2n3sZ4MW6En6fRW/As8bPyoeV9lvXR81HND4Fn0aemGy8/Sz3R6GinEFxXJzrbfwriDGvrT0R818nJybvP/lREkEv26zQ6NDo0Ou1VZWnMlovEe1G0M5/rydHzUc0PgWfRp6YeLz9LPdHoaKcQXL/U6Gz9cc8PXZzoiMjr9vb2nlyW5e3Xrl17ghOd4EkAX+dHVzuT621E2kl5GyMnOlpmr8Z6lj5Q2ajmh8Cj0Tmvjsx8oHQHjat+dLWirx9ficjjW0ye3tvb++71tycvy/Jdg/79K050ONHhRKe9fViMn6VxIi6y9l2N9+To+ajmh8Cz6FNTiJefpZ440dFOIbjeZHSCGL1ep9Gh0aHRaa8+S2O2XCTei6Kd+VxPjp6Pan4IPIs+NfV4+VnqiUZHO4XgOo1OMIEzvM6PrnaekrcRaUfubYwX40b4eRq9Bc8SPysfWt5nWR89H9X8EHgWfWq68fKz1BONjnYKwXXV6Ozv779xs9l8YAfOyD9avtLlRIcTHU502huEpTFbLhLvRdHOfK4nR89HNT8EnkWfmnq8/Cz1RKOjnUJwXf2pq8G/h3PZ9ml0aHRodNobhKUxWy4S70XRznyuJ0fPRzU/BJ5Fn5p6vPws9USjo51CcF01Ort+vDyIWfU6jQ6NDo1Oe7VZGrPlIvFeFO3M53py9HxU80PgWfSpqcfLz1JPNDraKQTX1Y+udv3CwCBm1es0OjQ6NDrt1WZpzJaLxHtRtDOf68nR81HND4Fn0aemHi8/Sz3R6GinEFxXJzrrR1ci8sgOHH5HJ5j8qtf5ZeSdmfY2Iu3YvI3xYtwIP0+jt+BZ4mflQ8v7LOuj56OaHwLPok9NN15+lnqi0dFOIbiuTnSC8Xu+zokOJzqc6LRXoKUxWy4S70XRznyuJ0fPRzU/BJ5Fn5p6vPws9USjo51CcJ1GJ5jAGV7nRIcTnQadWhqz5SLxXhQNlKd8ZPR8VPND4Fn0qYnIy89STzQ62ikE13cane2/ZXX37t31D3fyo6tgonu+TqNDo9OgP0tjtlwk3ouigfKUj4yej2p+CDyLPjUReflZ6olGRzuF4DonOsEEzvA6jQ6NToNOLY3ZcpF4L4oGylM+Mno+qvkh8Cz61ETk5WepJxod7RSC6+qXkfnj5cEMD/A6jQ6NToMMLY3ZcpF4L4oGylM+Mno+qvkh8Cz61ETk5WepJxod7RSC6+pfL79z5876Bz2fPDw8/EgQq/p1fhn5NOM0OjQ6DcVnacyWi8R7UTRQnvKR0fNRzQ+BZ9GnJiIvP0s90ehopxBcVyc6/PHyYIYHeJ1Gh0anQYaWxmy5SLwXRQPlKR8ZPR/V/BB4Fn1qIvLys9QTjY52CsF1fkcnmMAZXqfRodFp0KmlMVsuEu9F0UB5ykdGz0c1PwSeRZ+aiLz8LPVEo6OdQnBdNTr7+/vv2Gw2T+7A4S8MDCa/6nUaHRqdBq1ZGrPlIvFeFA2Up3xk9HxU80PgWfSpicjLz1JPNDraKQTXWz66+qCIvGVZli/bbDZvPjw8fOLU/Dy6/u8gPvJ1fkfnNLs0OjQ6DYVmacyWi8R7UTRQnvKR0fNRzQ+BZ9GnJiIvP0s90ehopxBcV43O2U9drTi7/vft27dfCHJAvU6jQ6Nzmba8jUjTq7cxXowb4edp9BY8S/ysfGh5n2V99HxU80PgWfSp6cbLz1JPNDraKQTXm3/q6tq1a79w9hNYp5jv3dvbez2NTvAECl7nRIcTnQaZWRqz5SLxXhQNlKd8ZPR8VPND4Fn0qYnIy89STzQ62ikE19Xv6BwcHDwmIvdMzcnJyddsNpsPrJjLsrzz6OjoXUF85Ouc6HCiw4lOe4VZGrPlIvFeFO3M53py9HxU80PgWfSpqcfLz1JPNDraKQTXVaMTjN/zdRodGh0anfYKtDRmy0XivSjamc/15Oj5qOaHwLPoU1OPl5+lnmh0tFMIrtPoBBM4w+v86GrnKXkbkXbk3sZ4MW6En6fRW/As8bPyoeV9lvXR81HND4Fn0aemGy8/Sz3R6GinEFy/7x/1vOQXBZ5Bun+8fP2joRfiP639BNf6k14rsOHjMk50ONHhRKe9QVgas+Ui8V4U7cznenL0fFTzQ+BZ9Kmpx8vPUk80OtopBNe7THS2Tcup6bn3I+z3+zMTp98Tem5ZlnfT6NhPnBMdTnQaVGNpzJaLxHtRNFCe8pHR81HND4Fn0acmIi8/Sz3R6GinEFwvNzo3b9588OLfz7psWrP1/PoF6H9Ho2M/cRodGp0G1Vgas+Ui8V4UDZSnfGT0fFTzQ+BZ9KmJyMvPUk80OtopBNfv+9EV6q+W38/obDabnb+A8MwEne2TRsd+4jQ6NDoNqrE0ZstF4r0oGihP+cjo+ajmh8Cz6FMTkZefpZ5odLRTCK43GZ3Tj47eee3atSdu3br1UgRz10dV9/tNy+uzZ4br5OTkO1ZcGh179ml0aHQaVGNpzJaLxHtRNFCe8pHR81HND4Fn0acmIi8/Sz3R6GinEFwvNzqWic7BwcFTy7K8/+jo6JkLH2+tItL+eVhE1n8/pj141de/R+T694r8xiLyO3sv52TEf66LyPrvp4rIofBeLSIfT9hDhN96xsen/7ZSseBZ4mflo3Ufoz83ej6q+SHwLPrU9OLlZ6mnbQ6teJb4mfnQ8jXk+jBG5+K0ZsdPZp0lcP0Jrbc1ZHN19ddE5BMNz17pR94scu1HRD5+anReNehmV/O6nleV0UHhtTYq7Rgi/NbGdkdEPq2BbK1b8Czxs/Jh2MrQj46ej2p+CDyLPjWxePlZ6sljdCzxM/Oh5WvI9S4/Xr49nVknPMfHx8+KyHvWyc39ssQfL/frhx9d7cydd7SsHYR31H0xboSfZ3RvwbPEz8qHlvdZ1kfPRzU/BJ5Fn5puvPws9bTNoRXPEj8zH1q+hlwv/6mrNQtnPy4uIg+dZuXe79G57EfNaXT8+qHRodFpUA+qcbY27gaKV+KR0fNRzQ+Bl3mxe/lZ6olGB1zaXYwOeE9n4fkLA08zQaNDo9NQc5bGbLlIvBdFA+UpHxk9H9X8EHgWfWoi8vKz1BONjnYKwXUanWACZ3idRodGp0GnlsZsuUi8F0UD5SkfGT0f1fwQeBZ9aiLy8rPUE42OdgrBdRqdYAJneJ1Gh0anQaeWxmy5SLwXRQPlKR8ZPR/V/BB4Fn1qIvLys9QTjY52CsF1Gp1gAmd4nUaHRqdBp5bGbLlIvBdFA+UpHxk9H9X8EHgWfWoi8vKz1BONjnYKwXUanWACZ3h9EXlERP67iHxGRL5kI/IbA/L2NgbvVlB43sZ4cR8Rfp5Gb8GzxM/Kh/ecR3tv9HxU80PgWfSp6cPLz1JPNDraKQTXaXSCCRz99UXkr4vIrQs8v30j8sODcfc2Bu82UHjexkij4z3Jud7L0gdq19X8EHg0OufVkZkPlO6gcWl0oOntH3wR+Zci8g0XmPyiiDzdn93vMjgWecWvi/zKIyLvK+JFo3M+0ZZ8WBon4iIrkggEZvR8VPND4Fn0qR2yl5+lnjjR0U4huE6jE0zgyK8vImuRviAii4gMf9Z3RH78usg3F+XU24g0et7GyImOltmrsZ6lD1Q2qvkh8Gh0ONE5l4HhL79ANfP36LzscO5NdBaR/7aIvGJP5MtFZLSJzp8SkW+j0Tmn9ogR8zR6C54lPuIiC7SF7q+Ono9qfgg8iz41QXj5WeqJEx3tFILrNDrBBI7++gzf0VlEvlVEnqHRodEZvZ4S+HkvzgTophDV/BB4NDqc6HCi01TuV+ihReQPviTybb8tIq8S+WcbkU+OtD0anZ2n4f0vwjWYp9Fb8CzxERfZSPK1chk9H9X8EHgWfWrn5+VnqSdOdLRTCK5zohNM4ESvewsPvkUaHRoduMjGAfBenFU7qOaHwKPR4USHE52qjjEYDo3O+QNB5SOrcUf4eRq9Bc8SPysfg5WTm87o+ajmh8Cz6FM7SC8/Sz1xoqOdQnCdE51gAid63Vt48C1yosOJDlxk4wB4L86qHVTzQ+DR6HCiw4lOVccYDIdGhxOdyyRp0YflIkFcZIOVlonO6Pmo5ofAs+hTOzwvP0s9caKjnUJwnROdYAInet1bePAtcqLDiQ5cZOMAeC/Oqh1U80Pg0ehwosOJTlXHGAyHRocTHU50+hcl4mLP3FU1PwQejQ6NDo1OZleYKBaNDo0OjU7/gkVc7Jm7quaHwKPRodGh0cnsChPFotGh0aHR6V+wiIs9c1fV/BB4NDo0OjQ6/Tfq7wAAEU1JREFUmV1holg0OjQ6NDr9CxZxsWfuqpofAo9Gh0aHRiezK0wUi0aHRodGp3/BIi72zF1V80Pg0ejQ6NDoZHaFiWLR6NDo0Oj0L1jExZ65q2p+CDwaHRodGp3MrjBRLBodGh0anf4Fi7jYM3dVzQ+BR6NDo0Ojk9kVJopFo0OjQ6PTv2ARF3vmrqr5IfBodGh0aHQyu8JEsWh0aHRodPoXLOJiz9xVNT8EHo0OjQ6NTmZXmCgWjQ6NDo1O/4JFXOyZu6rmh8Cj0aHRodHJ7AoTxaLRodGh0elfsIiLPXNX1fwQeDQ6NDo0OpldYaJYNDo0OjQ6/QsWcbFn7qqaHwKPRodGh0YnsytMFItGh0aHRqd/wSIu9sxdVfND4NHo0OjQ6GR2hYli0ejQ6NDo9C9YxMWeuatqfgg8Gh0aHRqdzK4wUSwaHRodGp3+BYu42DN3Vc0PgUejQ6NDo5PZFSaKRaNDo0Oj079gERd75q6q+SHwaHRodGh0MrvCRLFodGh0aHT6FyziYs/cVTU/BB6NDo0OjU5mV5goFo0OjQ6NTv+CRVzsmbuq5ofAo9Gh0aHRyewKE8Wi0aHRodHpX7CIiz1zV9X8EHg0OjQ6NDqZXWGiWDQ6NDo0Ov0LFnGxZ+6qmh8Cj0aHRodGJ7MrTBSLRodGh0anf8EiLvbMXVXzQ+DR6NDo0OhkdoWJYtHo0OjQ6PQvWMTFnrmran4IPBodGh0ancyuMFEsGh0aHRqd/gWLuNgzd1XND4FHo0OjQ6OT2RUmikWjQ6NDo9O/YBEXe+auqvkh8Gh0aHRodDK7wkSxaHRodGh0+hcs4mLP3FU1PwQejQ6NDo1OZleYKBaNDo0OjU7/gkVc7Jm7quaHwKPRodGh0cnsChPFGtLoLCI3ROStIvLVi8hvbkS+fyPydwryispHVuOO8PM0egueJX5WPgokUQIxej6q+SHwLPrUDt3Lz1JP2xxa8SzxM/Oh5WvI9c2QrHJIrYf7sIh8NCfc9FEshVG22UXkYyLyhy8AfuNG5ENgEqh8tDYqbXsRfp7GZsGzxM/Kh5avWdZHz0c1PwSeRZ+abrz8LPVEo6OdQnCdRieYwIle9xYebIuLyF8QkX8tIp8QkVfBgO4T+K7Irzwg8seScb2N8SKNyHl5Gr0FzxI/Kx/Jx9Qt3Oj5qOaHwLPoUxOCl5+lnmh0tFMIrtPoBBM40evewoNtcRH5syLyMyLyqdPpGwxrV2AanXNZsejDcpF4L4pSLRSCjZ6Pan4IPIs+taP38rPUE42OdgrBdRqdYAInet1beNAtLiI/JyJfeQHktRuRD6OAF5GvEJFfotGh0UFp7JK43ouzimo1PwQejc55tWTmo0qHqTg0OqnpHDrYqEbnG0TkWxaRb/kdkf98TeRHNiL/GJlJGp2d2bXow9I4ERcZUh7o2KPno5ofAs+iT+28vfws9cSJjnYKwXUanWACJ3rdW3hVWyzjR6NDo1Ml6h043ouzinI1PwQejQ4nOucyQKNT1T7645QZCedWy/jR6NDoODWa8RriYs/gdRajmh8Cj0aHRodGJ7MrTBSrzEg4c1LGj0aHRsep0YzXEBd7Bi8and1Z9J6Xt5+14lniZxq/TK2VxeJEpyzV3YEshdGDbBk/Gh0anR4CP8Vsvch6Uazmh8DLvNi9/Lz9rBXPEj8zH710GcKl0Qmlb6qXLYXRY2Nl/Gh0aHR6CJxGZ2fWWy92y5FlXuxeft5+1opniZ+ZD8s5DPMsjc4wRwEnYikMOJkdAGX8aHRodHoInEaHRqdBdzQ6DUmyPkKjY83YvM+XGQlnisr40ejQ6Dg1mvFa60WWgeWJUc0PgZc5wfDy8/azVjxL/Mx8eDTV/R0ane5HUEbAUhhlpLaAyvjR6NDo9BA4Jzqc6DTojkanIUnWR2h0rBmb9/kyI+FMURk/Gh0aHadGM15rvcgysDwxqvkh8DInGF5+3n7WimeJn5kPj6a6v0Oj0/0IyghYCqOMFCc690115Lw8jc2CZ4nf2rh7aK4H5uj5qOaHwLPoU9OAl5+lnrY5tOJZ4mfmQ8vXkOs0OkMeC4SUpTAgBJSgZfw40eFEp4fA+dEVP7pq0B2NTkOSrI/Q6FgzNu/zZUbCmaIyfjQ6NDpOjWa81nqRZWB5YlTzQ+BlTjC8/Lz9rBXPEj8zHx5NdX+HRqf7EZQRsBRGGSl+dMWPrnqIrSNm60XWi2I1PwRe5sXu5eftt614lviZ+eilyxAujU4ofVO9bCmMHhsr48eJDic6PQTOj6740VWD7mh0GpJkfYRGx5qxeZ8vMxLOFJXxo9Gh0XFqNOO11ossA8sTo5ofAi9zguHl5+1nrXiW+Jn58Giq+zs0Ot2PoIyApTDKSPGjK3501UNsHTFbL7JeFKv5IfAyL3YvP2+/bcWzxM/MRy9dhnBpdELpm+plS2H02FgZP050ONHpIXB+dMWPrhp0R6PTkCTrIzQ61ozN+3yZkXCmqITfIvKwiNwQke9dRP7vRuSJjcizTs67XmttVBpkJB+e/4Kz4FniZ+VDy9cs66Pno5ofAs+iT003Xn6Wetrm0IpniZ+ZDy1fQ67T6Ax5LBBSlsKAEFCClvBbRH5IRP7aBS5/eSPyVNKmWxuVBhfJh6exWfAs8bPyoeVrlvXR81HND4Fn0aemGy8/Sz3R6GinEFyn0QkmcKLXvYVXtcUSfovI/xGRL143tYh8ZiPyChH5dRF5PmOjxyKfd13kJzci3xOMF8mHp9Fb8CzxvRdFMH3Dvj56Pqr5IfAs+tSE4uVnqScaHe0Ugus0OsEETvS6t/Cqtgjnt4j8ERH5qIj8PxF5JXBjz25EvikYP5IPT6O34Fniey+KYPqGfX30fFTzQ+BZ9KkJxcvPUk80OtopBNdpdIIJnOh1b+FVbbGE3yLykyLy5xeRlzYiD55u7n0i8sMJG31MRP6+iNDo/G4yvRdFwnEMGWL0fFTzQ+DR6JyXfmY+hiwqjRSNjpahq7NeYiQC6Srht4i8XUS+XUS++pTrcyLytzYiPxfgfu/VReQNIvIvROQnNi//78g/kXx4GpsFzxIfcZFF8tr73dHzUc0PgWfRp6YHLz9LPXGio51CcJ1GJ5jAiV73Fl7VFkv5/bLIn3tO5KXvFPmvWRuk0dmZSe9FkXUso8UZPR/V/BB4NDqc6JzLAI3OaG0Qx6fUSDi2Uc0vHY9Gh0anQfeIi70BtvmRan4IPBodGh0aneaSv1oPpl/syemp5peOR6NDo9NQE4iLvQG2+ZFqfgg8Gh0aHRqd5pK/Wg+mX+zJ6anml45Ho0Oj01ATiIu9Abb5kWp+CDwaHRodGp3mkr9aD6Zf7MnpqeaXjkejQ6PTUBOIi70BtvmRan4IPBodGh0aneaSv1oPpl/syemp5peOR6NDo9NQE4iLvQG2+ZFqfgg8Gh0aHRqd5pK/Wg+mX+zJ6anml45Ho0Oj01ATiIu9Abb5kWp+CDwaHRodGp3mkr9aD6Zf7MnpqeaXjkejQ6PTUBOIi70BtvmRan4IPBodGh0aneaSv1oPpl/syemp5peOR6NDo9NQE4iLvQG2+ZFqfgg8Gh0aHRqd5pK/Wg+mX+zJ6anml45Ho0Oj01ATiIu9Abb5kWp+CDwaHRqd/kbnxo0br7l79+6HReSRUzZPHx4ePnGxFA8ODta/HbT+iv6H1rVlWd55dHT0rsaSXcX+8OkfcWx85Uo/ln6xJ2erml86Ho0OjU5DTSAu9gbY5keq+SHwaHRodPobnf39/XesLFbTcmp6Pigibzk8PPzIGbubN28+eOfOnadE5Mn1/7/fc5eUL43O+eSkX+zNrbPtwWp+6XiLyJtE5P0i8lMbka9r2/Z9n4rw8zR6C54lPuIiC6a26+uj56OaHwLPok9NDF5+lnra5tCKZ4mfmQ8tX0Oul/8JiIsGZs3KtvG5LEsHBwdPLcvyfONUh0aHRucyOVkahVq8i8g/FpG/uvXgz4rIX9yI/G/15d0PRPh5GpsFzxK/tXE70zTda6Pno5ofAs+iT01AXn6WeqLR0U4huD6M0dlsNo/u+vhqe8JzfHz8rIi85+jo6JmGfdPo0OhUGp0XReTBU8ATEXlARH5cRH6mQau/55FjkVf8qsh/+gqRDzje9zR6S2O2xPdeFI5tT/HK6Pmo5ofAs+hTE42Xn6WeaHS0UwiulxudXR9BrRMdzei0PHMhFzQ6NDolRmcR+Usi8mMi8ksi8ieCNfnZ139T5PYXirzNEc/T6C2N2RLfe1E4tj3FK6Pno5ofAs+iT000Xn6WeqLR0U4huF5udO730dVlRmd/f/+NIvL269evv+HWrVsvicirRGRP2ft1EbkmIut/afMfkdHzUc0vDe+myMPfL/Lzq8heFPmZLxB56JUif/zTIv/2RZF/bxXfQyJ/5vNFvv5XRX74D4l8j/X90y/v3xGRY8O7lnysPxzQGv9LROR/GXhc9UdHz0c1PwSeRZ+a3rz8LPW0zaEVzxI/Mx9avoZcH8borNnZ9d2b1eRsNpt37+3tfe3t27dfMGSREx1OdEomOivI8vLHVN90AfDRjcgvGDR779FF5G+IyD/8TZEf/EKRG9b3RcTzX7SW/wK1xPf+F7Fj21O8Mno+qvkh8Cz61ETj5WepJ050tFMIrpcbnZXv9peP1wnP/b57c/rc67YmOZbt0ujQ6JQZnVOD8vpPivyVLxL5aRH50Y3Ixy2CPXuWRseTtWne8V6cVRus5ofAo9E5r5bMfFTpMBWni9G5+PtxROTe79HZ/v7O3t7er174XTsv/9du++/SodGh0Sk1Oqdg4cZNo5Pa40YLFtYHeEPV/BB4mRe7lx8nOmChWsJ3MToWgoFnaXRodGh02gvI0pgtF4n3omhnPteTo+ejmh8Cz6JPTT1efpZ62ubQimeJn5kPLV9DrtPoDHksEFKWwoAQUIJW80PhtTaq+6aDE50e8ivDDOsDzLSaHwIv82L38vP2l1Y8S/zMfIDlhwlPo4PJ64hRLYXRg381PxRea6Oi0emhsv6YYX2At1DND4GXebF7+Xn7SyueJX5mPsDyw4Sn0cHkdcSolsLowb+aHwqvtVHR6PRQWX/MsD7AW6jmh8DLvNi9/Lz9pRXPEj8zH2D5YcLT6GDyOmJUS2H04F/ND4XX2qguMzp/c/0N4L8l8r7fL/IdjsPwNDZLPizxw/lw7H/kV0bPRzU/BJ5Fn5pWvPws9bTNoRXPEj8zH1q+hlyn0RnyWCCkLIUBIaAEreaHwmttVDvTsYj8ExH5ttNfdrk+s/6Y+rcaD8TT2Cz5sMQP5cO47xkeHz0f1fwQeBZ9aprx8rPUE42OdgrBdRqdYAInet1beFVbrOaHwvM2xvUXBb5aRH5tR8JvisjPtR7Ez4t84Z7IC4+K/MfWd0TEkg/LReLOh4H7TI+Ono9qfgg8iz417Xj5WeqJRkc7heA6jU4wgRO97i28qi1W80PheRvjanS+U0T+kYj8FxH5qkjiPyPyzCtF3mSIYcmH5SJx58PAfaZHR89HNT8EnkWfmna8/Cz1RKOjnUJwnUYnmMCJXvcWXtUWq/mh8LyNcTU6Xyci/2b921CLyKdE5Es2Ig+LyC8a/l7UHxCRR2l0qmRrxnHrw4zke6GaHwKPRuf82Wfmw6eqzm/R6HQ+gEJ41MWetYVqfii8UONeRH5FRL78QlIf2oisf8xW/WcRebOI/MhnRH70lbbv9ljyYWmcoXyoG57vgdHzUc0PgWfRp6YgLz9LPXGio51CcJ1GJ5jAiV73Fl7VFqv5ofC8jfFenheR14jIt5yIfOuLIj/5xSL/fCPyS62HQKPTmqluz4X0UcC6mh8Cj0aHE51zGaDRKegcg0CgLvas7VXzQ+FlNW4XPxqdLDnC4mTpA0Wwmh8Cj0aHRudcBv4//kMjddo46J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4" name="Picture 2" descr="C:\Work\Projects\SAWS\ASPECS\DJF\event_2000-07-14_pro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38" y="1524000"/>
            <a:ext cx="6829471" cy="22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Work\Projects\SAWS\ASPECS\DJF\event_2000-07-14_profile_24steps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59296" y="3918193"/>
            <a:ext cx="6840987" cy="192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452320" y="2172072"/>
            <a:ext cx="1705751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@10:04 UT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74761" y="4736882"/>
            <a:ext cx="1705751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@13:04 UT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27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44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46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9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45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2" descr="Space Weather Models at CCM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46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Validation |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Evolution with time steps</a:t>
            </a:r>
          </a:p>
        </p:txBody>
      </p:sp>
      <p:sp>
        <p:nvSpPr>
          <p:cNvPr id="91140" name="AutoShape 4" descr="data:image/png;base64,iVBORw0KGgoAAAANSUhEUgAAAjoAAAF8CAYAAADGoREsAAAgAElEQVR4Xu19f4zv6VXW+c623AvK7kKitBRXUdG4GIImZgnFGIIpTQkx0JZdY4KJdKa3xBst+AfRpM3WGEwwreHGcJkpjRE1u7Qb+AOXbmOMQSnWiFGBBTHQqiytEml3BToXO/djPndnyneG753znh/Ped93+myySdP38znP8573Oed99ny/M7ORjv/cuHHjNScnJ08/8MADj9++ffuFi1TW9bt3735YRB45XXv68PDwiY6UCc0MMAPMADPADDADE2Vg04vrlomRvb29r91ldPb399+x8js6OnrX6fMfFJG3HB4efqQXb+IyA8wAM8AMMAPMwDwZ6GJ0Dg4OHhOR55ZleaeIvHnXROfmzZsP3rlz5ykRefLM2Gwbn3lSTKbMADPADDADzAAz0CsDXYzO2WYv++jqfkZns9k8yo+vesmFuMwAM8AMMAPMwFwZGNbo7Pqoap3o0OjMJTCyZQaYAWaAGWAGemZgWKOjTHTe1pC06yKy7u/TDc/yEWaAGWAGmAFmgBm4ghmYzuisZ3B0dPR9DWfxsIis/36s4dnPhUdW47f++6lBN1vND4X3ahH5eEKOI/xW3R+f/ttKxYJniZ+Vj9Z9jP7c6Pmo5ofAs+hT04uXn6Wetjm04lniZ+ZDy9eQ68ManTVb218+Xic8x8fHz4rIe46Ojp5pyOYXnRqdjzY8+7nwyOefGp1PDrrZan4ovC8VkV9LyHGE36r91ehYppkWPEv8rHwkpHSIEKPno5ofAs+iT00UXn6Wetrm0IpniZ+ZDy1fQ64PZXQufi/n7KezROSh0+xZfo8Ojc55yVkKo4dYq/mh8FoblZbjCD9PY7PgWeJn5UPL1yzro+ejmh8Cz6JPTTdefpZ6otHRTiG43tXoBLlrr9Po0OhcphFvI9J0522MF+NG+HkavQXPEj8rH1reZ1kfPR/V/BB4Fn1quvHys9QTjY52CsF1Gp1gAid63Vt4VVus5ofC8zZGGp0qpfXFydIHahfV/BB4NDrn1ZGZD5TuoHFpdKDpHSo46mLP2mQ1PxReVuOO8PM0NgueJX5WPrJ01jvO6Pmo5ofAs+hT04OXn6WeONHRTiG4TqMTTOBEr3sLr2qL1fxQeN7GyIlOldL64mTpA7WLan4IPBodTnTOZYBGB9UuxouLutizdlrND4WX1bgj/DyN3oJniZ+Vjyyd9Y4zej6q+SHwLPrU9ODlZ6knTnS0Uwiu0+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M6JTjCBE73uLbyqLVbzQ+F5GyMnOlVK64uTpQ/ULqr5IfBodDjR4UQH1SEGj4u62LO2Xc0PhZfVuCP8PI3egmeJn5WPLJ31jjN6Pqr5IfAs+tT04OVnqSdOdLRTCK5zohNM4ESvewuvaovV/FB43sbIiU6V0vriZOkDtYtqfgg8Gh1OdDjRQXWIweOiLvasbVfzQ+FlNe4IP0+jt+BZ4mflI0tnveOMno9qfgg8iz41PXj5WeqJEx3tFILrnOgEEzjR697Cq9piNT8UnrcxcqJTpbS+OFn6QO2imh8Cj0aHEx1OdFAdYvC4qIs9a9vV/FB4WY07ws/T6C14lvhZ+cjSWe84o+ejmh8Cz6JPTQ9efpZ64kRHO4XgOic6wQRO9Lq38Kq2WM0PhedtjJzoVCmtL06WPlC7qOaHwKPR4USHEx1Uhxg8Lupiz9p2NT8UXlbjjvDzNHoLniV+Vj6ydNY7zuj5qOaHwLPoU9ODl5+lnjjR0U4huN5lonPjxo3X3L1798Mi8sgp/6cPDw+f2LWXg4ODp0Tk8XVtWZY3HR0dPdO451XsD4vIRxufv+qPeQuvKi/V/FB43sbIiU6V0vriZOkDtYtqfgg8Gh1OdPpPdPb399+xsjg6OnrXqen5oIi85fDw8CPb7Lafu3nz5oN37txZTc+TF5+7T8XT6JxPDOpiz2q41fxQeFmNO8LP0+gteJb4WfnI0lnvOKPno5ofAs+iT00PXn6WeuJERzuF4Hr5RGeXYdk2NNv7Wac5y7I8vxqi9b3j4+NnReQ9jVMdGh0ancvKw9uItJLzNkZOdLTMXo31LH2gslHND4FHo8OJTt+Jzv2MzmazefTix1f7+/tvFJGvPDM6nOiEehvqYg+R2nq5mh8KL6txR/h5Gr0FzxI/Kx9ZOusdZ/R8VPND4Fn0qenBy89ST5zoaKcQXC+f6Oz6qGqd6OwyOuveTteeFJEXReQbTz+2WkWk/bN+P2f992Pag58j69dFZP33U4Put5ofCu/VIvLxhBxH+K26Pz79t5WKBc8SPysfrfsY/bnR81HND4Fn0aemFy8/Sz1tc2jFs8TPzIeWryHXy42OZaJzyUdX/6ohm6urvyYin2h49nPhkdUcrvkY1ehU80PhtTYqTXMRfmtjuyMin9ZALkzUWvVhiZ+VD8NWhn509HxU80PgWfSpicXLz1u/rXiW+Jn50PI15PowRmfNzvoR1VmWrJOfHdnld3TOJ8U7Sq0SbjU/FJ531H0xzxF+ntG9Bc8SPysfVTpE44yej2p+CDyLPrXz9vKz1NM2h1Y8S/zMfGj5GnK93OisWbj401T3+5LxW9/61sNlWX7o7Kestic8Ddmk0aHRuUwmlkbRILfPPtLaqLSYEX6exmbBs8TPyoeWr1nWR89HNT8EnkWfmm68/Cz1RKOjnUJwvYvROTg4eExEnhORh0753/s9OhenOGc/abXZbF67/Vzjnml0aHRodBqLRUQsjdlykXgvinbmcz05ej6q+SHwLPrU1OPlZ6knGh3tFILrXYxOkHPr6zQ6NDo0Oq3VQqPTnqnYk96LM4ba/nY1PwQejc75887MR7uSBnqSRmegwwBT8f4XBpjWZ8NX80PhZTXuCD9PY7PgWeJn5aNKh2ic0fNRzQ+BZ9Gndt5efpZ64kRHO4XgOo1OMIETve4tvKotVvND4Xkb48U8R/h5Gr0FzxI/Kx9VOkTjjJ6Pan4IPIs+tfP28rPUE42OdgrBdRqdYAInet1beFVbrOaHwvM2RhqdKqX1xcnSB2oX1fwQeDQ6/OjqXAZodFDtYry4qIs9a6fV/FB4WY07ws/T6C14lvhZ+cjSWe84o+ejmh8Cz6JPTQ9efpZ64kRHO4XgOo1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f2tytQAACAASURBVI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uc6AQTONHr3sKr2mI1PxSetzFyolOltL44WfpA7aKaHwKPRocTHU50UB1i8Lioiz1r29X8UHhZjTvCz9PoLXiW+Fn5yNJZ7zij56OaHwLPok9ND15+lnriREc7heA6JzrBBE70urfwqrZYzQ+F522MnOhUKa0vTpY+ULuo5ofAo9HhRIcTHVSHGDwu6mLP2nY1PxReVuOO8PM0egueJX5WPrJ01jvO6Pmo5ofAs+hT04OXn6WeONHRTiG4zolOMIETve4tvKotVvND4XkbIyc6VUrri5OlD9Quqvkh8Gh0ONHhRAfVIQaPi7rYs7ZdzQ+Fl9W4I/w8jd6CZ4mflY8snfWOM3o+qvkh8Cz61PTg5WepJ050tFMIrnOiE0zgRK97C69qi9X8UHjexsiJTpXS+uJk6QO1i2p+CDwaHU50ONFBdYjB46Iu9qxtV/ND4WU17gg/T6O34FniZ+UjS2e944yej2p+CDyLPjU9ePlZ6okTHe0UgutdJjo3btx4zd27dz8sIo+c8n/68PDwiV17OTg4eEpEHtee2/HuKvaHReSjwRxdlde9hVe1/2p+KDxvY+REp0ppfXGy9IHaRTU/BB6NDic6/Sc6+/v771hZHB0dvevU9HxQRN5yeHj4kW1228/dvHnzwePj42dF5D1HR0fPNFQ5jc75JKEu9oajaHqkmh8KL6txR/h5Gr0FzxI/Kx9NIprgodHzUc0PgWfRpyYZLz9LPXGio51CcL18orMaljt37qxTmifPjM22oTnbz67njHul0aHRuUwy3kakydDbGDnR0TJ7Ndaz9IHKRjU/BB6NDic67ROdrY+Yfvp+Hy1Zq+1+Rmez2Ty6jbFin5ycPL23t/f8siz7K86yLO9cp0CNmDQ6NDo0Oo3FIiIW42e5SBAXWfuuxnty9HxU80PgWfSpKcTLz1JPnOhopxBcb5ro7O/vv3Gz2XzgFOtFEfnGix8ztfLY9VHVOtG5aHQODg4eE5HnlmV595m5Wb+vsyzL+/nRVWu2zz3nLTwXmOOlan4oPG9j5ETHIZoJX8nSB2rr1fwQeDQ6nOi0T3R2VdLZd2U2m81rT6csb2o0HvfCtU50To3Oe/f29l5/+/btF9Z3twzR2xqqfBX7NRH5RMOznwuPrBf7mo9PDbrZan4ovFeLyMcTchzht34J/46IfNrAw4JniZ+VD8NWhn509HxU80PgWfSpicXLz1JP2xxa8SzxM/Oh5WvI9aaJztl0RUQeEpHPTnTOPl564IEHHj8zI9ouW7+jsyv21nd5vk/DOf2Jq/WAP9bw7OfCI9dFZP13VKNTzQ+F19qoNM1F+K26Pz79V8M5W7fgWeJn5aN1H6M/N3o+qvkh8Cz61PTi5WepJ4/RscTPzIeWryHXLzU6Z9/RWZblf16/fv0Nt27deiljF60/TXX6UdXz/OgqI+um72CkABqDoD5Kuh8NFF7WKD7CzzO6t+BZ4mflwyinYR8fPR/V/BB4Fn1qQvHys9TTNodWPEv8zHxo+RpyvWmik838woRoDX/v9+js+v7O9u/R4ZeRQydhKYwQkPPlan4ovNZGpaUpws/T2Cx4lvhZ+dDyNcv66Pmo5ofAs+hT042Xn6WeaHS0UwiuqxOd9SefLn405fnIKsjT8zp/6up81ryF58m9551qfig8b2O8mLMIP0+jt+BZ4mflw6OpEd8ZPR/V/BB4Fn1qGvHys9QTjY52CsH1nUZnx28u/j0wy7L8VObHWcF97HqdRodG5zJZeRuRJlVvY6TR0TJ7Ndaz9IHKRjU/BB6Nznl1ZOYDpTtoXNdEB8ooLziNDo0OjU57PVmMn6VxIi6y9l2N9+To+ajmh8Cz6FNTiJefpZ440dFOIbh+34nO6UdW33X37t33b/1Nqm24/7G3t/e1rT9tFeTpeZ1Gh0aHRqe9ciyN2XKReC+KduZzPTl6Pqr5IfAs+tTU4+VnqScaHe0Ugutdvowc5Nz6Oo0OjQ6NTmu18Dcjt2cq9qT34oyhtr9dzQ+BR6Nz/rwz89GupIGepNEZ6DDAVLz/hQGm9dnw1fxQeFmNO8LP09gseJb4Wfmo0iEaZ/R8VPND4Fn0qZ23l5+lnjjR0U4huO7+MrKI8KOrYPKLX/cWXhXNan4oPG9jvJjnCD9Po7fgWeJn5aNKh2ic0fNRzQ+BZ9Gndt5efpZ6otHRTiG4zolOMIETve4tvKotVvND4XkbI41OldL64mTpA7WLan4IPBodfnR1LgM0Oqh2MV5c1MWetdNqfii8rMYd4edp9BY8S/ysfGTprHec0fNRzQ+BZ9GnpgcvP0s9caKjnUJwnT91FUzgRK97C69qi9X8UHjexsiJTpXS+uJk6QO1i2p+CDwaHU50ONFBdYjB46Iu9qxtV/ND4WU17gg/T6O34FniZ+UjS2e944yej2p+CDyLPjU9ePlZ6okTHe0UguvqR1frXxs/Pj5+drPZvHYL697fpgpio1/nj5efz7C38NDndBa/mh8Kz9sYOdGpUlpfnCx9oHZRzQ+BR6PDiU77ROfM5IjIh87+gvj69ulfH38d/wQEqtdA4qIu9iyy1fxQeFmNO8LP0+gteJb4WfnI0lnvOKPno5ofAs+iT00PXn6WeuJERzuF4LrrT0Dwj3oGs97ndW/hVbGt5ofC8zZGTnSqlNYXJ0sfqF1U80Pg0ehwotM+0VmfPDg4eGpZlucvTnQ2m82jg398xY+u+NHVZZcBjY5fH5aLBHGRoS75irij56OaHwLPok/tzL38vP2lFc8SPzMfWr6GXOcvDBzyWCCkLIUBIaAEreaHwmttVFqOI/w8jc2CZ4mflQ8tX7Osj56Pan4IPIs+Nd14+VnqiR9daacQXFe/jByM3/N1TnT8/8Xe49y8jcHLFYXnbYz86Mp7knO9l6UP1K6r+SHwaHT40ZXtoytUNRXEpdGh0eFHV+2FZjF+losEcZG172q8J0fPRzU/BJ5Fn5pCvPws9cSJjnYKwXV1orP+hNVms3lyBw7/1lUw+cWvewuvimY1PxSetzFyolOltL44WfpA7aKaHwKPRocTnfaJzvrTVXfv3v2giLxlWZYv22w2b16/gHxqfvhlZFSrwcRFXexZbKv5ofCyGneEn6fRW/As8bPykaWz3nFGz0c1PwSeRZ+aHrz8LPXEiY52CsH15h8vX3FOTk6efuCBBx7f/t+3b99+IcgB9To/uuJHV/zoqr26LI3ZcpF4L4p25nM9OXo+qvkh8Cz61NTj5WepJxod7RSC65canfUXBt65c+cpEXny2rVrv3D2v08x37u3t/d6Gp3gCdS97i28KobV/FB43sbIj66qlNYXJ0sfqF1U80Pg0ejwo6v2j67WJw8ODh4TkXum5uTk5Gs2m80H1v9/WZZ3bv9uHVTVeeIuIt/8WyJPfEbkix4S+aci8mMbkd/2xLpC76Au9qwUVfND4WU17gg/T6O34FniZ+UjS2e944yej2p+CDyLPjU9ePlZ6okTHe0Uguvql5GD8ctfX0QOROQHLwC/eyPy3eVkxgL0Fl7VLqr5ofC8jZETnSql9cXJ0gdqF9X8EHg0Opzo2CY6qGpCxV1EfkJEXv9Jkb/3BSLffE3kq0TkWEQ+gsKcIe6JyN5nRE6ui3z9oHxRxuN+20XhZTXuCD9Po7fgWeJn5WNQ2ZppjZ6Pan4IPIs+tQP08rPUEyc62ikE19WJzmx/vXwR+WUR+aM/K/JNf1LkBz5P5JFgjq7U6xsR9cw7bdjbGLx0UXjexsiJjvck53ovSx+oXVfzQ+DR6HCi0z7RmfGvly8i/0Be/pjq5K7I8Z7I7xORnxaRv43qDBPE/TwReW7lSaPz2dOi0TkvXEs+LBcJ4iKboOTuS3H0fFTzQ+BZ9KlpycvPUk+c6GinEFxv/vHy7Z+uGvmvly8irxWRvyu/+xHNfxCRH9iIvC+Yq2lfX0Sui8inReTO5uX/PeI/3sbg3QsKz9sYOdHxnuRc72XpA7Xran4IPBodTnTaJzrrk7P+9fKnRP70iyJf+laRD6E6wixxaXR2nhSNDic6PUoYcbFn7qOaHwKPRodGRzc6p78R+cNy+fdb+CcgMtsLMBaNDo1Og7wsxs9ykSAusobtDPvI6Pmo5ofAs+hTE4qXn6We+NGVdgrB9VG/mBrc1r3X+ZuRT7NIo0Oj01BQlsZsuUi8F0UD5SkfGT0f1fwQeBZ9aiLy8rPUE42OdgrBddXo7Pqpq2VZfur69etvuHXr1ktBfOTrNDo0Opfpy9uINM16G+PFuBF+nkZvwbPEz8qHlvdZ1kfPRzU/BJ5Fn5puvPws9USjo51CcF39ExDHx8fPisiHtn8L8vpHPUXkdYObHRodGh0anfYGYWnMlovEe1G0M5/rydHzUc0PgWfRp6YeLz9LPdHoaKcQXL9yP3W1lQ8aHRodGp32BmFpzJaLxHtRtDOf68nR81HND4Fn0aemHi8/Sz3R6GinEFznRCeYwBle53d0dp6StxFpR+5tjPzoSsvs1VjP0gcqG9X8EHg0OufVkZkPlO6gcfkdHWh6xwhOo0Oj06BEi/GzNE7ERdawnWEfGT0f1fwQeBZ9akLx8rPUEyc62ikE11WjE4zf83V+dMWPrvjRVXsFWhqz5SLxXhTtzOd6cvR8VPND4Fn0qanHy89STzQ62ikE113f0QliVr1Oo0OjQ6PTXm2Wxmy5SLwXRTvzuZ4cPR/V/BB4Fn1q6vHys9QTjY52CsF19Ts6d+7ceUpEnjw8PJztr3/T6NDo0Oi0NwhLY7ZcJN6Lop35XE+Ono9qfgg8iz419Xj5WeqJRkc7heC6OtG5e/fu/X5DMn8zcjD5Va/zOzo7M+1tRNqxeRvjxbgRfp5Gb8GzxM/Kh5b3WdZHz0c1PwSeRZ+abrz8LPVEo6OdQnCd39EJJnCG12l0aHQadGppzJaLxHtRNFCe8pHR81HND4Fn0acmIi8/Sz3R6GinEFyn0QkmcIbXaXRodBp0amnMlovEe1E0UJ7ykdHzUc0PgWfRpyYiLz9LPdHoaKcQXL+v0Tk4OHhMRJ4TkYdWjGVZ3nR0dPRMEK/ydX5H5zTbNDo0Og2FZ2nMlovEe1E0UJ7ykdHzUc0PgWfRpyYiLz9LPdHoaKcQXN9pdM7+vpWIvGc1N6em5717e3uvv3379gtBzKrXaXRodC7TmrcRafr1NsaLcSP8PI3egmeJn5UPLe+zrI+ej2p+CDyLPjXdePlZ6olGRzuF4PpOo3Pjxo3XnJycPP3AAw88vhqb1fhM+NNXNDo0OjQ67Q3C0pgtF4n3omhnPteTo+ejmh8Cz6JPTT1efpZ6otHRTiG43mx0Tv+4570JTxCz6nUaHRodGp32arM0ZstF4r0o2pnP9eTo+ajmh8Cz6FNTj5efpZ5odLRTCK7T6AQTOMPr/I7OzlPyNiLtyL2NkR9daZm9GutZ+kBlo5ofAo9G57w6MvOB0h007n2NziW/P+eMEH+PDvRo8oLT6NDoNKjJYvwsjRNxkTVsZ9hHRs9HNT8EnkWfmlC8/Cz1xImOdgrBdf54eTCBM7xOo0Oj06BTS2O2XCTei6KB8pSPjJ6Pan4IPIs+NRF5+VnqiUZHO4XgOo1OMIEzvE6jQ6PToFNLY7ZcJN6LooHylI+Mno9qfgg8iz41EXn5WeqJRkc7heA6jU4wgTO8TqNDo9OgU0tjtlwk3ouigfKUj4yej2p+CDyLPjUReflZ6olGRzuF4DqNTjCBM7xOo0Oj06BTS2O2XCTei6KB8pSPjJ6Pan4IPIs+NRF5+VnqiUZHO4XgOo1OMIEzvE6jQ6PToFNLY7ZcJN6LooHylI+Mno9qfgg8iz41EXn5WeqJRkc7heB65K+Xr9Aj/+QVf4/OqThodGh0GvqEpTFbLhLvRdFAecpHRs9HNT8EnkWfmoi8/Cz1RKOjnUJwXZ3oHBwcPLUsy/NHR0fvOsPa399/x2azeXRZlveLyNuvX7/+hlu3br0U5JL9Oo0Ojc5lmvI2Ik2n3sZ4MW6En6fRW/As8bPyoeV9lvXR81HND4Fn0aemGy8/Sz3R6GinEFxXJzrbfwriDGvrT0R818nJybvP/lREkEv26zQ6NDo0Ou1VZWnMlovEe1G0M5/rydHzUc0PgWfRp6YeLz9LPdHoaKcQXL/U6Gz9cc8PXZzoiMjr9vb2nlyW5e3Xrl17ghOd4EkAX+dHVzuT621E2kl5GyMnOlpmr8Z6lj5Q2ajmh8Cj0Tmvjsx8oHQHjat+dLWirx9ficjjW0ye3tvb++71tycvy/Jdg/79K050ONHhRKe9fViMn6VxIi6y9l2N9+To+ajmh8Cz6FNTiJefpZ440dFOIbjeZHSCGL1ep9Gh0aHRaa8+S2O2XCTei6Kd+VxPjp6Pan4IPIs+NfV4+VnqiUZHO4XgOo1OMIEzvM6PrnaekrcRaUfubYwX40b4eRq9Bc8SPysfWt5nWR89H9X8EHgWfWq68fKz1BONjnYKwXXV6Ozv779xs9l8YAfOyD9avtLlRIcTHU502huEpTFbLhLvRdHOfK4nR89HNT8EnkWfmnq8/Cz1RKOjnUJwXf2pq8G/h3PZ9ml0aHRodNobhKUxWy4S70XRznyuJ0fPRzU/BJ5Fn5p6vPws9USjo51CcF01Ort+vDyIWfU6jQ6NDo1Oe7VZGrPlIvFeFO3M53py9HxU80PgWfSpqcfLz1JPNDraKQTX1Y+udv3CwCBm1es0OjQ6NDrt1WZpzJaLxHtRtDOf68nR81HND4Fn0aemHi8/Sz3R6GinEFxXJzrrR1ci8sgOHH5HJ5j8qtf5ZeSdmfY2Iu3YvI3xYtwIP0+jt+BZ4mflQ8v7LOuj56OaHwLPok9NN15+lnqi0dFOIbiuTnSC8Xu+zokOJzqc6LRXoKUxWy4S70XRznyuJ0fPRzU/BJ5Fn5p6vPws9USjo51CcJ1GJ5jAGV7nRIcTnQadWhqz5SLxXhQNlKd8ZPR8VPND4Fn0qYnIy89STzQ62ikE13cane2/ZXX37t31D3fyo6tgonu+TqNDo9OgP0tjtlwk3ouigfKUj4yej2p+CDyLPjUReflZ6olGRzuF4DonOsEEzvA6jQ6NToNOLY3ZcpF4L4oGylM+Mno+qvkh8Cz61ETk5WepJxod7RSC6+qXkfnj5cEMD/A6jQ6NToMMLY3ZcpF4L4oGylM+Mno+qvkh8Cz61ETk5WepJxod7RSC6+pfL79z5876Bz2fPDw8/EgQq/p1fhn5NOM0OjQ6DcVnacyWi8R7UTRQnvKR0fNRzQ+BZ9GnJiIvP0s90ehopxBcVyc6/PHyYIYHeJ1Gh0anQYaWxmy5SLwXRQPlKR8ZPR/V/BB4Fn1qIvLys9QTjY52CsF1fkcnmMAZXqfRodFp0KmlMVsuEu9F0UB5ykdGz0c1PwSeRZ+aiLz8LPVEo6OdQnBdNTr7+/vv2Gw2T+7A4S8MDCa/6nUaHRqdBq1ZGrPlIvFeFA2Up3xk9HxU80PgWfSpicjLz1JPNDraKQTXWz66+qCIvGVZli/bbDZvPjw8fOLU/Dy6/u8gPvJ1fkfnNLs0OjQ6DYVmacyWi8R7UTRQnvKR0fNRzQ+BZ9GnJiIvP0s90ehopxBcV43O2U9drTi7/vft27dfCHJAvU6jQ6Nzmba8jUjTq7cxXowb4edp9BY8S/ysfGh5n2V99HxU80PgWfSp6cbLz1JPNDraKQTXm3/q6tq1a79w9hNYp5jv3dvbez2NTvAECl7nRIcTnQaZWRqz5SLxXhQNlKd8ZPR8VPND4Fn0qYnIy89STzQ62ikE19Xv6BwcHDwmIvdMzcnJyddsNpsPrJjLsrzz6OjoXUF85Ouc6HCiw4lOe4VZGrPlIvFeFO3M53py9HxU80PgWfSpqcfLz1JPNDraKQTXVaMTjN/zdRodGh0anfYKtDRmy0XivSjamc/15Oj5qOaHwLPoU1OPl5+lnmh0tFMIrtPoBBM4w+v86GrnKXkbkXbk3sZ4MW6En6fRW/As8bPyoeV9lvXR81HND4Fn0aemGy8/Sz3R6GinEFy/7x/1vOQXBZ5Bun+8fP2joRfiP639BNf6k14rsOHjMk50ONHhRKe9QVgas+Ui8V4U7cznenL0fFTzQ+BZ9Kmpx8vPUk80OtopBNe7THS2Tcup6bn3I+z3+zMTp98Tem5ZlnfT6NhPnBMdTnQaVGNpzJaLxHtRNFCe8pHR81HND4Fn0acmIi8/Sz3R6GinEFwvNzo3b9588OLfz7psWrP1/PoF6H9Ho2M/cRodGp0G1Vgas+Ui8V4UDZSnfGT0fFTzQ+BZ9KmJyMvPUk80OtopBNfv+9EV6q+W38/obDabnb+A8MwEne2TRsd+4jQ6NDoNqrE0ZstF4r0oGihP+cjo+ajmh8Cz6FMTkZefpZ5odLRTCK43GZ3Tj47eee3atSdu3br1UgRz10dV9/tNy+uzZ4br5OTkO1ZcGh179ml0aHQaVGNpzJaLxHtRNFCe8pHR81HND4Fn0acmIi8/Sz3R6GinEFwvNzqWic7BwcFTy7K8/+jo6JkLH2+tItL+eVhE1n8/pj141de/R+T694r8xiLyO3sv52TEf66LyPrvp4rIofBeLSIfT9hDhN96xsen/7ZSseBZ4mflo3Ufoz83ej6q+SHwLPrU9OLlZ6mnbQ6teJb4mfnQ8jXk+jBG5+K0ZsdPZp0lcP0Jrbc1ZHN19ddE5BMNz17pR94scu1HRD5+anReNehmV/O6nleV0UHhtTYq7Rgi/NbGdkdEPq2BbK1b8Czxs/Jh2MrQj46ej2p+CDyLPjWxePlZ6sljdCzxM/Oh5WvI9S4/Xr49nVknPMfHx8+KyHvWyc39ssQfL/frhx9d7cydd7SsHYR31H0xboSfZ3RvwbPEz8qHlvdZ1kfPRzU/BJ5Fn5puvPws9bTNoRXPEj8zH1q+hlwv/6mrNQtnPy4uIg+dZuXe79G57EfNaXT8+qHRodFpUA+qcbY27gaKV+KR0fNRzQ+Bl3mxe/lZ6olGB1zaXYwOeE9n4fkLA08zQaNDo9NQc5bGbLlIvBdFA+UpHxk9H9X8EHgWfWoi8vKz1BONjnYKwXUanWACZ3idRodGp0GnlsZsuUi8F0UD5SkfGT0f1fwQeBZ9aiLy8rPUE42OdgrBdRqdYAJneJ1Gh0anQaeWxmy5SLwXRQPlKR8ZPR/V/BB4Fn1qIvLys9QTjY52CsF1Gp1gAmd4nUaHRqdBp5bGbLlIvBdFA+UpHxk9H9X8EHgWfWoi8vKz1BONjnYKwXUanWACZ3h9EXlERP67iHxGRL5kI/IbA/L2NgbvVlB43sZ4cR8Rfp5Gb8GzxM/Kh/ecR3tv9HxU80PgWfSp6cPLz1JPNDraKQTXaXSCCRz99UXkr4vIrQs8v30j8sODcfc2Bu82UHjexkij4z3Jud7L0gdq19X8EHg0OufVkZkPlO6gcWl0oOntH3wR+Zci8g0XmPyiiDzdn93vMjgWecWvi/zKIyLvK+JFo3M+0ZZ8WBon4iIrkggEZvR8VPND4Fn0qR2yl5+lnjjR0U4huE6jE0zgyK8vImuRviAii4gMf9Z3RH78usg3F+XU24g0et7GyImOltmrsZ6lD1Q2qvkh8Gh0ONE5l4HhL79ANfP36LzscO5NdBaR/7aIvGJP5MtFZLSJzp8SkW+j0Tmn9ogR8zR6C54lPuIiC7SF7q+Ono9qfgg8iz41QXj5WeqJEx3tFILrNDrBBI7++gzf0VlEvlVEnqHRodEZvZ4S+HkvzgTophDV/BB4NDqc6HCi01TuV+ihReQPviTybb8tIq8S+WcbkU+OtD0anZ2n4f0vwjWYp9Fb8CzxERfZSPK1chk9H9X8EHgWfWrn5+VnqSdOdLRTCK5zohNM4ESvewsPvkUaHRoduMjGAfBenFU7qOaHwKPR4USHE52qjjEYDo3O+QNB5SOrcUf4eRq9Bc8SPysfg5WTm87o+ajmh8Cz6FM7SC8/Sz1xoqOdQnCdE51gAid63Vt48C1yosOJDlxk4wB4L86qHVTzQ+DR6HCiw4lOVccYDIdGhxOdyyRp0YflIkFcZIOVlonO6Pmo5ofAs+hTOzwvP0s9caKjnUJwnROdYAInet1bePAtcqLDiQ5cZOMAeC/Oqh1U80Pg0ehwosOJTlXHGAyHRocTHU50+hcl4mLP3FU1PwQejQ6NDo1OZleYKBaNDo0OjU7/gkVc7Jm7quaHwKPRodGh0cnsChPFotGh0aHR6V+wiIs9c1fV/BB4NDo0OjQ6/Tfq7wAAEU1JREFUmV1holg0OjQ6NDr9CxZxsWfuqpofAo9Gh0aHRiezK0wUi0aHRodGp3/BIi72zF1V80Pg0ejQ6NDoZHaFiWLR6NDo0Oj0L1jExZ65q2p+CDwaHRodGp3MrjBRLBodGh0anf4Fi7jYM3dVzQ+BR6NDo0Ojk9kVJopFo0OjQ6PTv2ARF3vmrqr5IfBodGh0aHQyu8JEsWh0aHRodPoXLOJiz9xVNT8EHo0OjQ6NTmZXmCgWjQ6NDo1O/4JFXOyZu6rmh8Cj0aHRodHJ7AoTxaLRodGh0elfsIiLPXNX1fwQeDQ6NDo0OpldYaJYNDo0OjQ6/QsWcbFn7qqaHwKPRodGh0YnsytMFItGh0aHRqd/wSIu9sxdVfND4NHo0OjQ6GR2hYli0ejQ6NDo9C9YxMWeuatqfgg8Gh0aHRqdzK4wUSwaHRodGp3+BYu42DN3Vc0PgUejQ6NDo5PZFSaKRaNDo0Oj079gERd75q6q+SHwaHRodGh0MrvCRLFodGh0aHT6FyziYs/cVTU/BB6NDo0OjU5mV5goFo0OjQ6NTv+CRVzsmbuq5ofAo9Gh0aHRyewKE8Wi0aHRodHpX7CIiz1zV9X8EHg0OjQ6NDqZXWGiWDQ6NDo0Ov0LFnGxZ+6qmh8Cj0aHRodGJ7MrTBSLRodGh0anf8EiLvbMXVXzQ+DR6NDo0OhkdoWJYtHo0OjQ6PQvWMTFnrmran4IPBodGh0ancyuMFEsGh0aHRqd/gWLuNgzd1XND4FHo0OjQ6OT2RUmikWjQ6NDo9O/YBEXe+auqvkh8Gh0aHRodDK7wkSxaHRodGh0+hcs4mLP3FU1PwQejQ6NDo1OZleYKBaNDo0OjU7/gkVc7Jm7quaHwKPRodGh0cnsChPFGtLoLCI3ROStIvLVi8hvbkS+fyPydwryispHVuOO8PM0egueJX5WPgokUQIxej6q+SHwLPrUDt3Lz1JP2xxa8SzxM/Oh5WvI9c2QrHJIrYf7sIh8NCfc9FEshVG22UXkYyLyhy8AfuNG5ENgEqh8tDYqbXsRfp7GZsGzxM/Kh5avWdZHz0c1PwSeRZ+abrz8LPVEo6OdQnCdRieYwIle9xYebIuLyF8QkX8tIp8QkVfBgO4T+K7Irzwg8seScb2N8SKNyHl5Gr0FzxI/Kx/Jx9Qt3Oj5qOaHwLPoUxOCl5+lnmh0tFMIrtPoBBM40evewoNtcRH5syLyMyLyqdPpGwxrV2AanXNZsejDcpF4L4pSLRSCjZ6Pan4IPIs+taP38rPUE42OdgrBdRqdYAInet1beNAtLiI/JyJfeQHktRuRD6OAF5GvEJFfotGh0UFp7JK43ouzimo1PwQejc55tWTmo0qHqTg0OqnpHDrYqEbnG0TkWxaRb/kdkf98TeRHNiL/GJlJGp2d2bXow9I4ERcZUh7o2KPno5ofAs+iT+28vfws9cSJjnYKwXUanWACJ3rdW3hVWyzjR6NDo1Ml6h043ouzinI1PwQejQ4nOucyQKNT1T7645QZCedWy/jR6NDoODWa8RriYs/gdRajmh8Cj0aHRodGJ7MrTBSrzEg4c1LGj0aHRsep0YzXEBd7Bi8and1Z9J6Xt5+14lniZxq/TK2VxeJEpyzV3YEshdGDbBk/Gh0anR4CP8Vsvch6Uazmh8DLvNi9/Lz9rBXPEj8zH710GcKl0Qmlb6qXLYXRY2Nl/Gh0aHR6CJxGZ2fWWy92y5FlXuxeft5+1opniZ+ZD8s5DPMsjc4wRwEnYikMOJkdAGX8aHRodHoInEaHRqdBdzQ6DUmyPkKjY83YvM+XGQlnisr40ejQ6Dg1mvFa60WWgeWJUc0PgZc5wfDy8/azVjxL/Mx8eDTV/R0ane5HUEbAUhhlpLaAyvjR6NDo9BA4Jzqc6DTojkanIUnWR2h0rBmb9/kyI+FMURk/Gh0aHadGM15rvcgysDwxqvkh8DInGF5+3n7WimeJn5kPj6a6v0Oj0/0IyghYCqOMFCc690115Lw8jc2CZ4nf2rh7aK4H5uj5qOaHwLPoU9OAl5+lnrY5tOJZ4mfmQ8vXkOs0OkMeC4SUpTAgBJSgZfw40eFEp4fA+dEVP7pq0B2NTkOSrI/Q6FgzNu/zZUbCmaIyfjQ6NDpOjWa81nqRZWB5YlTzQ+BlTjC8/Lz9rBXPEj8zHx5NdX+HRqf7EZQRsBRGGSl+dMWPrnqIrSNm60XWi2I1PwRe5sXu5eftt614lviZ+eilyxAujU4ofVO9bCmMHhsr48eJDic6PQTOj6740VWD7mh0GpJkfYRGx5qxeZ8vMxLOFJXxo9Gh0XFqNOO11ossA8sTo5ofAi9zguHl5+1nrXiW+Jn58Giq+zs0Ot2PoIyApTDKSPGjK3501UNsHTFbL7JeFKv5IfAyL3YvP2+/bcWzxM/MRy9dhnBpdELpm+plS2H02FgZP050ONHpIXB+dMWPrhp0R6PTkCTrIzQ61ozN+3yZkXCmqITfIvKwiNwQke9dRP7vRuSJjcizTs67XmttVBpkJB+e/4Kz4FniZ+VDy9cs66Pno5ofAs+iT003Xn6Wetrm0IpniZ+ZDy1fQ67T6Ax5LBBSlsKAEFCClvBbRH5IRP7aBS5/eSPyVNKmWxuVBhfJh6exWfAs8bPyoeVrlvXR81HND4Fn0aemGy8/Sz3R6GinEFyn0QkmcKLXvYVXtcUSfovI/xGRL143tYh8ZiPyChH5dRF5PmOjxyKfd13kJzci3xOMF8mHp9Fb8CzxvRdFMH3Dvj56Pqr5IfAs+tSE4uVnqScaHe0Ugus0OsEETvS6t/Cqtgjnt4j8ERH5qIj8PxF5JXBjz25EvikYP5IPT6O34Fniey+KYPqGfX30fFTzQ+BZ9KkJxcvPUk80OtopBNdpdIIJnOh1b+FVbbGE3yLykyLy5xeRlzYiD55u7n0i8sMJG31MRP6+iNDo/G4yvRdFwnEMGWL0fFTzQ+DR6JyXfmY+hiwqjRSNjpahq7NeYiQC6Srht4i8XUS+XUS++pTrcyLytzYiPxfgfu/VReQNIvIvROQnNi//78g/kXx4GpsFzxIfcZFF8tr73dHzUc0PgWfRp6YHLz9LPXGio51CcJ1GJ5jAiV73Fl7VFkv5/bLIn3tO5KXvFPmvWRuk0dmZSe9FkXUso8UZPR/V/BB4NDqc6JzLAI3OaG0Qx6fUSDi2Uc0vHY9Gh0anQfeIi70BtvmRan4IPBodGh0aneaSv1oPpl/syemp5peOR6NDo9NQE4iLvQG2+ZFqfgg8Gh0aHRqd5pK/Wg+mX+zJ6anml45Ho0Oj01ATiIu9Abb5kWp+CDwaHRodGp3mkr9aD6Zf7MnpqeaXjkejQ6PTUBOIi70BtvmRan4IPBodGh0aneaSv1oPpl/syemp5peOR6NDo9NQE4iLvQG2+ZFqfgg8Gh0aHRqd5pK/Wg+mX+zJ6anml45Ho0Oj01ATiIu9Abb5kWp+CDwaHRodGp3mkr9aD6Zf7MnpqeaXjkejQ6PTUBOIi70BtvmRan4IPBodGh0aneaSv1oPpl/syemp5peOR6NDo9NQE4iLvQG2+ZFqfgg8Gh0aHRqd5pK/Wg+mX+zJ6anml45Ho0Oj01ATiIu9Abb5kWp+CDwaHRqd/kbnxo0br7l79+6HReSRUzZPHx4ePnGxFA8ODta/HbT+iv6H1rVlWd55dHT0rsaSXcX+8OkfcWx85Uo/ln6xJ2erml86Ho0OjU5DTSAu9gbY5keq+SHwaHRodPobnf39/XesLFbTcmp6Pigibzk8PPzIGbubN28+eOfOnadE5Mn1/7/fc5eUL43O+eSkX+zNrbPtwWp+6XiLyJtE5P0i8lMbka9r2/Z9n4rw8zR6C54lPuIiC6a26+uj56OaHwLPok9NDF5+lnra5tCKZ4mfmQ8tX0Oul/8JiIsGZs3KtvG5LEsHBwdPLcvyfONUh0aHRucyOVkahVq8i8g/FpG/uvXgz4rIX9yI/G/15d0PRPh5GpsFzxK/tXE70zTda6Pno5ofAs+iT01AXn6WeqLR0U4huD6M0dlsNo/u+vhqe8JzfHz8rIi85+jo6JmGfdPo0OhUGp0XReTBU8ATEXlARH5cRH6mQau/55FjkVf8qsh/+gqRDzje9zR6S2O2xPdeFI5tT/HK6Pmo5ofAs+hTE42Xn6WeaHS0UwiulxudXR9BrRMdzei0PHMhFzQ6NDolRmcR+Usi8mMi8ksi8ieCNfnZ139T5PYXirzNEc/T6C2N2RLfe1E4tj3FK6Pno5ofAs+iT000Xn6WeqLR0U4huF5udO730dVlRmd/f/+NIvL269evv+HWrVsvicirRGRP2ft1EbkmIut/afMfkdHzUc0vDe+myMPfL/Lzq8heFPmZLxB56JUif/zTIv/2RZF/bxXfQyJ/5vNFvv5XRX74D4l8j/X90y/v3xGRY8O7lnysPxzQGv9LROR/GXhc9UdHz0c1PwSeRZ+a3rz8LPW0zaEVzxI/Mx9avoZcH8borNnZ9d2b1eRsNpt37+3tfe3t27dfMGSREx1OdEomOivI8vLHVN90AfDRjcgvGDR779FF5G+IyD/8TZEf/EKRG9b3RcTzX7SW/wK1xPf+F7Fj21O8Mno+qvkh8Cz61ETj5WepJ050tFMIrpcbnZXv9peP1wnP/b57c/rc67YmOZbt0ujQ6JQZnVOD8vpPivyVLxL5aRH50Y3Ixy2CPXuWRseTtWne8V6cVRus5ofAo9E5r5bMfFTpMBWni9G5+PtxROTe79HZ/v7O3t7er174XTsv/9du++/SodGh0Sk1Oqdg4cZNo5Pa40YLFtYHeEPV/BB4mRe7lx8nOmChWsJ3MToWgoFnaXRodGh02gvI0pgtF4n3omhnPteTo+ejmh8Cz6JPTT1efpZ62ubQimeJn5kPLV9DrtPoDHksEFKWwoAQUIJW80PhtTaq+6aDE50e8ivDDOsDzLSaHwIv82L38vP2l1Y8S/zMfIDlhwlPo4PJ64hRLYXRg381PxRea6Oi0emhsv6YYX2At1DND4GXebF7+Xn7SyueJX5mPsDyw4Sn0cHkdcSolsLowb+aHwqvtVHR6PRQWX/MsD7AW6jmh8DLvNi9/Lz9pRXPEj8zH2D5YcLT6GDyOmJUS2H04F/ND4XX2qguMzp/c/0N4L8l8r7fL/IdjsPwNDZLPizxw/lw7H/kV0bPRzU/BJ5Fn5pWvPws9bTNoRXPEj8zH1q+hlyn0RnyWCCkLIUBIaAEreaHwmttVDvTsYj8ExH5ttNfdrk+s/6Y+rcaD8TT2Cz5sMQP5cO47xkeHz0f1fwQeBZ9aprx8rPUE42OdgrBdRqdYAInet1beFVbrOaHwvM2xvUXBb5aRH5tR8JvisjPtR7Ez4t84Z7IC4+K/MfWd0TEkg/LReLOh4H7TI+Ono9qfgg8iz417Xj5WeqJRkc7heA6jU4wgRO97i28qi1W80PheRvjanS+U0T+kYj8FxH5qkjiPyPyzCtF3mSIYcmH5SJx58PAfaZHR89HNT8EnkWfmna8/Cz1RKOjnUJwnUYnmMCJXvcWXtUWq/mh8LyNcTU6Xyci/2b921CLyKdE5Es2Ig+LyC8a/l7UHxCRR2l0qmRrxnHrw4zke6GaHwKPRuf82Wfmw6eqzm/R6HQ+gEJ41MWetYVqfii8UONeRH5FRL78QlIf2oisf8xW/WcRebOI/MhnRH70lbbv9ljyYWmcoXyoG57vgdHzUc0PgWfRp6YgLz9LPXGio51CcJ1GJ5jAiV73Fl7VFqv5ofC8jfFenheR14jIt5yIfOuLIj/5xSL/fCPyS62HQKPTmqluz4X0UcC6mh8Cj0aHE51zGaDRKegcg0CgLvas7VXzQ+FlNW4XPxqdLDnC4mTpA0Wwmh8Cj0aHRudcBv4//kMjddo46J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935596" y="1512561"/>
            <a:ext cx="2484276" cy="1245919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4"/>
          <a:stretch>
            <a:fillRect/>
          </a:stretch>
        </p:blipFill>
        <p:spPr>
          <a:xfrm>
            <a:off x="68059" y="3190528"/>
            <a:ext cx="2417398" cy="1008112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5"/>
          <a:stretch>
            <a:fillRect/>
          </a:stretch>
        </p:blipFill>
        <p:spPr>
          <a:xfrm>
            <a:off x="2483768" y="3226310"/>
            <a:ext cx="2232248" cy="977007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6"/>
          <a:stretch>
            <a:fillRect/>
          </a:stretch>
        </p:blipFill>
        <p:spPr>
          <a:xfrm>
            <a:off x="31560" y="4288226"/>
            <a:ext cx="2453898" cy="924593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7"/>
          <a:stretch>
            <a:fillRect/>
          </a:stretch>
        </p:blipFill>
        <p:spPr>
          <a:xfrm>
            <a:off x="2483768" y="4288226"/>
            <a:ext cx="2232248" cy="924593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8"/>
          <a:stretch>
            <a:fillRect/>
          </a:stretch>
        </p:blipFill>
        <p:spPr>
          <a:xfrm>
            <a:off x="5453118" y="1512561"/>
            <a:ext cx="2431250" cy="1379207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9"/>
          <a:stretch>
            <a:fillRect/>
          </a:stretch>
        </p:blipFill>
        <p:spPr>
          <a:xfrm>
            <a:off x="4948312" y="3190528"/>
            <a:ext cx="1711920" cy="936104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10"/>
          <a:stretch>
            <a:fillRect/>
          </a:stretch>
        </p:blipFill>
        <p:spPr>
          <a:xfrm>
            <a:off x="6952540" y="3142908"/>
            <a:ext cx="1745352" cy="1031343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11"/>
          <a:stretch>
            <a:fillRect/>
          </a:stretch>
        </p:blipFill>
        <p:spPr>
          <a:xfrm>
            <a:off x="4919761" y="4198640"/>
            <a:ext cx="1740471" cy="1014179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12"/>
          <a:stretch>
            <a:fillRect/>
          </a:stretch>
        </p:blipFill>
        <p:spPr>
          <a:xfrm>
            <a:off x="6982157" y="4227428"/>
            <a:ext cx="1715735" cy="98539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340963" y="2784221"/>
            <a:ext cx="201843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P(SEP)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31640" y="5350768"/>
            <a:ext cx="201843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 time profile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37946" y="5278760"/>
            <a:ext cx="201843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01139" y="3236658"/>
            <a:ext cx="1147125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RMSL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25275" y="4287900"/>
            <a:ext cx="1147125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729131" y="4224518"/>
            <a:ext cx="1147125" cy="383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MdSA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09190" y="3596698"/>
            <a:ext cx="1147125" cy="383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sMAPE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865938" y="2830488"/>
            <a:ext cx="201843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 flux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61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64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66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69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65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62" name="Picture 2" descr="Space Weather Models at CCMC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52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5400000">
            <a:off x="3081010" y="1948190"/>
            <a:ext cx="3667780" cy="2362200"/>
          </a:xfrm>
          <a:prstGeom prst="triangle">
            <a:avLst>
              <a:gd name="adj" fmla="val 5034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16200000">
            <a:off x="700519" y="2585511"/>
            <a:ext cx="4437529" cy="136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-1146838" y="2654171"/>
            <a:ext cx="5148590" cy="1364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2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3" cstate="print"/>
          <a:srcRect l="4949" t="4820" r="9469" b="7820"/>
          <a:stretch/>
        </p:blipFill>
        <p:spPr bwMode="auto">
          <a:xfrm>
            <a:off x="796393" y="2408661"/>
            <a:ext cx="1262127" cy="124893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9" name="Picture 5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5132" y="3762702"/>
            <a:ext cx="1530684" cy="1530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Picture 11" descr="Αποτέλεσμα εικόνας για coronal mass ejec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226" y="1322294"/>
            <a:ext cx="1420906" cy="1420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Circle">
            <a:extLst>
              <a:ext uri="{FF2B5EF4-FFF2-40B4-BE49-F238E27FC236}">
                <a16:creationId xmlns:a16="http://schemas.microsoft.com/office/drawing/2014/main" xmlns="" id="{82527083-6DBF-4C20-9BF4-C163CEAA3E18}"/>
              </a:ext>
            </a:extLst>
          </p:cNvPr>
          <p:cNvSpPr/>
          <p:nvPr/>
        </p:nvSpPr>
        <p:spPr>
          <a:xfrm>
            <a:off x="6478399" y="1143000"/>
            <a:ext cx="1446401" cy="1425108"/>
          </a:xfrm>
          <a:prstGeom prst="ellipse">
            <a:avLst/>
          </a:prstGeom>
          <a:gradFill>
            <a:gsLst>
              <a:gs pos="0">
                <a:srgbClr val="FFCC4C"/>
              </a:gs>
              <a:gs pos="100000">
                <a:srgbClr val="FFCC4C">
                  <a:lumMod val="40000"/>
                  <a:lumOff val="60000"/>
                </a:srgbClr>
              </a:gs>
            </a:gsLst>
            <a:lin ang="5400000" scaled="0"/>
          </a:gra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rgbClr val="D3D3D3">
                    <a:lumMod val="25000"/>
                  </a:srgbClr>
                </a:solidFill>
              </a:rPr>
              <a:t>Probability of SEP Occurrence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D3D3D3">
                  <a:lumMod val="25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34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37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39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2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0" name="Rectangle 39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38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35" name="Picture 2" descr="Space Weather Models at CCM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6536206" y="4343400"/>
            <a:ext cx="1446401" cy="1425108"/>
          </a:xfrm>
          <a:prstGeom prst="ellipse">
            <a:avLst/>
          </a:prstGeom>
          <a:solidFill>
            <a:srgbClr val="00CC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 time profile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9" t="45095" r="23275" b="12015"/>
          <a:stretch/>
        </p:blipFill>
        <p:spPr bwMode="auto">
          <a:xfrm>
            <a:off x="4114800" y="2590800"/>
            <a:ext cx="1262127" cy="956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128923" y="2941371"/>
            <a:ext cx="1909677" cy="335229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9979323">
            <a:off x="1708487" y="2112407"/>
            <a:ext cx="710960" cy="335229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9931984">
            <a:off x="3595296" y="3956447"/>
            <a:ext cx="710960" cy="3352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2042435">
            <a:off x="3599527" y="2075269"/>
            <a:ext cx="710960" cy="3352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0279" y="379493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"/>
              </a:rPr>
              <a:t>AR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2482882" y="5039380"/>
            <a:ext cx="869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"/>
              </a:rPr>
              <a:t>flare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514600" y="984484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"/>
              </a:rPr>
              <a:t>CME</a:t>
            </a:r>
            <a:endParaRPr lang="en-US" sz="2800" dirty="0"/>
          </a:p>
        </p:txBody>
      </p:sp>
      <p:sp>
        <p:nvSpPr>
          <p:cNvPr id="60" name="Rectangle 59"/>
          <p:cNvSpPr/>
          <p:nvPr/>
        </p:nvSpPr>
        <p:spPr>
          <a:xfrm>
            <a:off x="4268599" y="3533329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 Neue"/>
              </a:rPr>
              <a:t>SEP</a:t>
            </a:r>
            <a:endParaRPr lang="en-US" sz="2800" dirty="0"/>
          </a:p>
        </p:txBody>
      </p:sp>
      <p:sp>
        <p:nvSpPr>
          <p:cNvPr id="61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6478399" y="2749455"/>
            <a:ext cx="1446401" cy="1425108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lvl="0" algn="ctr"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Peak Flux 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53" name="Right Arrow 52"/>
          <p:cNvSpPr/>
          <p:nvPr/>
        </p:nvSpPr>
        <p:spPr>
          <a:xfrm rot="2463209">
            <a:off x="1670168" y="3708189"/>
            <a:ext cx="710960" cy="335229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2" grpId="0" animBg="1"/>
      <p:bldP spid="4" grpId="0" animBg="1"/>
      <p:bldP spid="95" grpId="0" animBg="1"/>
      <p:bldP spid="44" grpId="0" animBg="1"/>
      <p:bldP spid="2" grpId="0" animBg="1"/>
      <p:bldP spid="54" grpId="0" animBg="1"/>
      <p:bldP spid="55" grpId="0" animBg="1"/>
      <p:bldP spid="56" grpId="0" animBg="1"/>
      <p:bldP spid="8" grpId="0"/>
      <p:bldP spid="58" grpId="0"/>
      <p:bldP spid="59" grpId="0"/>
      <p:bldP spid="60" grpId="0"/>
      <p:bldP spid="61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">
            <a:extLst>
              <a:ext uri="{FF2B5EF4-FFF2-40B4-BE49-F238E27FC236}">
                <a16:creationId xmlns:a16="http://schemas.microsoft.com/office/drawing/2014/main" xmlns="" id="{DFE5E838-89A2-4A77-8C08-1ED64CAFB5F3}"/>
              </a:ext>
            </a:extLst>
          </p:cNvPr>
          <p:cNvSpPr/>
          <p:nvPr/>
        </p:nvSpPr>
        <p:spPr>
          <a:xfrm>
            <a:off x="4545711" y="1165895"/>
            <a:ext cx="43816" cy="3457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5040" y="21600"/>
                  <a:pt x="0" y="21536"/>
                  <a:pt x="0" y="21463"/>
                </a:cubicBezTo>
                <a:lnTo>
                  <a:pt x="0" y="20916"/>
                </a:lnTo>
                <a:cubicBezTo>
                  <a:pt x="0" y="20843"/>
                  <a:pt x="5040" y="20779"/>
                  <a:pt x="10800" y="20779"/>
                </a:cubicBezTo>
                <a:cubicBezTo>
                  <a:pt x="16560" y="20779"/>
                  <a:pt x="21600" y="20843"/>
                  <a:pt x="21600" y="20916"/>
                </a:cubicBezTo>
                <a:lnTo>
                  <a:pt x="21600" y="21463"/>
                </a:lnTo>
                <a:cubicBezTo>
                  <a:pt x="21600" y="21536"/>
                  <a:pt x="16560" y="21600"/>
                  <a:pt x="10800" y="21600"/>
                </a:cubicBezTo>
                <a:close/>
                <a:moveTo>
                  <a:pt x="10800" y="20505"/>
                </a:moveTo>
                <a:cubicBezTo>
                  <a:pt x="5040" y="20505"/>
                  <a:pt x="0" y="20441"/>
                  <a:pt x="0" y="20368"/>
                </a:cubicBezTo>
                <a:lnTo>
                  <a:pt x="0" y="19821"/>
                </a:lnTo>
                <a:cubicBezTo>
                  <a:pt x="0" y="19748"/>
                  <a:pt x="5040" y="19684"/>
                  <a:pt x="10800" y="19684"/>
                </a:cubicBezTo>
                <a:cubicBezTo>
                  <a:pt x="16560" y="19684"/>
                  <a:pt x="21600" y="19748"/>
                  <a:pt x="21600" y="19821"/>
                </a:cubicBezTo>
                <a:lnTo>
                  <a:pt x="21600" y="20368"/>
                </a:lnTo>
                <a:cubicBezTo>
                  <a:pt x="21600" y="20441"/>
                  <a:pt x="16560" y="20505"/>
                  <a:pt x="10800" y="20505"/>
                </a:cubicBezTo>
                <a:close/>
                <a:moveTo>
                  <a:pt x="10800" y="19410"/>
                </a:moveTo>
                <a:cubicBezTo>
                  <a:pt x="5040" y="19410"/>
                  <a:pt x="0" y="19346"/>
                  <a:pt x="0" y="19273"/>
                </a:cubicBezTo>
                <a:lnTo>
                  <a:pt x="0" y="18725"/>
                </a:lnTo>
                <a:cubicBezTo>
                  <a:pt x="0" y="18652"/>
                  <a:pt x="5040" y="18589"/>
                  <a:pt x="10800" y="18589"/>
                </a:cubicBezTo>
                <a:cubicBezTo>
                  <a:pt x="16560" y="18589"/>
                  <a:pt x="21600" y="18652"/>
                  <a:pt x="21600" y="18725"/>
                </a:cubicBezTo>
                <a:lnTo>
                  <a:pt x="21600" y="19273"/>
                </a:lnTo>
                <a:cubicBezTo>
                  <a:pt x="21600" y="19346"/>
                  <a:pt x="16560" y="19410"/>
                  <a:pt x="10800" y="19410"/>
                </a:cubicBezTo>
                <a:close/>
                <a:moveTo>
                  <a:pt x="10800" y="18315"/>
                </a:moveTo>
                <a:cubicBezTo>
                  <a:pt x="5040" y="18315"/>
                  <a:pt x="0" y="18251"/>
                  <a:pt x="0" y="18178"/>
                </a:cubicBezTo>
                <a:lnTo>
                  <a:pt x="0" y="17630"/>
                </a:lnTo>
                <a:cubicBezTo>
                  <a:pt x="0" y="17557"/>
                  <a:pt x="5040" y="17494"/>
                  <a:pt x="10800" y="17494"/>
                </a:cubicBezTo>
                <a:cubicBezTo>
                  <a:pt x="16560" y="17494"/>
                  <a:pt x="21600" y="17557"/>
                  <a:pt x="21600" y="17630"/>
                </a:cubicBezTo>
                <a:lnTo>
                  <a:pt x="21600" y="18178"/>
                </a:lnTo>
                <a:cubicBezTo>
                  <a:pt x="21600" y="18260"/>
                  <a:pt x="16560" y="18315"/>
                  <a:pt x="10800" y="18315"/>
                </a:cubicBezTo>
                <a:close/>
                <a:moveTo>
                  <a:pt x="10800" y="17229"/>
                </a:moveTo>
                <a:cubicBezTo>
                  <a:pt x="5040" y="17229"/>
                  <a:pt x="0" y="17165"/>
                  <a:pt x="0" y="17092"/>
                </a:cubicBezTo>
                <a:lnTo>
                  <a:pt x="0" y="16544"/>
                </a:lnTo>
                <a:cubicBezTo>
                  <a:pt x="0" y="16471"/>
                  <a:pt x="5040" y="16408"/>
                  <a:pt x="10800" y="16408"/>
                </a:cubicBezTo>
                <a:cubicBezTo>
                  <a:pt x="16560" y="16408"/>
                  <a:pt x="21600" y="16471"/>
                  <a:pt x="21600" y="16544"/>
                </a:cubicBezTo>
                <a:lnTo>
                  <a:pt x="21600" y="17092"/>
                </a:lnTo>
                <a:cubicBezTo>
                  <a:pt x="21600" y="17165"/>
                  <a:pt x="16560" y="17229"/>
                  <a:pt x="10800" y="17229"/>
                </a:cubicBezTo>
                <a:close/>
                <a:moveTo>
                  <a:pt x="10800" y="16134"/>
                </a:moveTo>
                <a:cubicBezTo>
                  <a:pt x="5040" y="16134"/>
                  <a:pt x="0" y="16070"/>
                  <a:pt x="0" y="15997"/>
                </a:cubicBezTo>
                <a:lnTo>
                  <a:pt x="0" y="15449"/>
                </a:lnTo>
                <a:cubicBezTo>
                  <a:pt x="0" y="15376"/>
                  <a:pt x="5040" y="15313"/>
                  <a:pt x="10800" y="15313"/>
                </a:cubicBezTo>
                <a:cubicBezTo>
                  <a:pt x="16560" y="15313"/>
                  <a:pt x="21600" y="15376"/>
                  <a:pt x="21600" y="15449"/>
                </a:cubicBezTo>
                <a:lnTo>
                  <a:pt x="21600" y="15997"/>
                </a:lnTo>
                <a:cubicBezTo>
                  <a:pt x="21600" y="16070"/>
                  <a:pt x="16560" y="16134"/>
                  <a:pt x="10800" y="16134"/>
                </a:cubicBezTo>
                <a:close/>
                <a:moveTo>
                  <a:pt x="10800" y="15039"/>
                </a:moveTo>
                <a:cubicBezTo>
                  <a:pt x="5040" y="15039"/>
                  <a:pt x="0" y="14975"/>
                  <a:pt x="0" y="14902"/>
                </a:cubicBezTo>
                <a:lnTo>
                  <a:pt x="0" y="14354"/>
                </a:lnTo>
                <a:cubicBezTo>
                  <a:pt x="0" y="14281"/>
                  <a:pt x="5040" y="14217"/>
                  <a:pt x="10800" y="14217"/>
                </a:cubicBezTo>
                <a:cubicBezTo>
                  <a:pt x="16560" y="14217"/>
                  <a:pt x="21600" y="14281"/>
                  <a:pt x="21600" y="14354"/>
                </a:cubicBezTo>
                <a:lnTo>
                  <a:pt x="21600" y="14902"/>
                </a:lnTo>
                <a:cubicBezTo>
                  <a:pt x="21600" y="14975"/>
                  <a:pt x="16560" y="15039"/>
                  <a:pt x="10800" y="15039"/>
                </a:cubicBezTo>
                <a:close/>
                <a:moveTo>
                  <a:pt x="10800" y="13944"/>
                </a:moveTo>
                <a:cubicBezTo>
                  <a:pt x="5040" y="13944"/>
                  <a:pt x="0" y="13880"/>
                  <a:pt x="0" y="13807"/>
                </a:cubicBezTo>
                <a:lnTo>
                  <a:pt x="0" y="13259"/>
                </a:lnTo>
                <a:cubicBezTo>
                  <a:pt x="0" y="13186"/>
                  <a:pt x="5040" y="13122"/>
                  <a:pt x="10800" y="13122"/>
                </a:cubicBezTo>
                <a:cubicBezTo>
                  <a:pt x="16560" y="13122"/>
                  <a:pt x="21600" y="13186"/>
                  <a:pt x="21600" y="13259"/>
                </a:cubicBezTo>
                <a:lnTo>
                  <a:pt x="21600" y="13807"/>
                </a:lnTo>
                <a:cubicBezTo>
                  <a:pt x="21600" y="13880"/>
                  <a:pt x="16560" y="13944"/>
                  <a:pt x="10800" y="13944"/>
                </a:cubicBezTo>
                <a:close/>
                <a:moveTo>
                  <a:pt x="10800" y="12849"/>
                </a:moveTo>
                <a:cubicBezTo>
                  <a:pt x="5040" y="12849"/>
                  <a:pt x="0" y="12785"/>
                  <a:pt x="0" y="12712"/>
                </a:cubicBezTo>
                <a:lnTo>
                  <a:pt x="0" y="12164"/>
                </a:lnTo>
                <a:cubicBezTo>
                  <a:pt x="0" y="12091"/>
                  <a:pt x="5040" y="12027"/>
                  <a:pt x="10800" y="12027"/>
                </a:cubicBezTo>
                <a:cubicBezTo>
                  <a:pt x="16560" y="12027"/>
                  <a:pt x="21600" y="12091"/>
                  <a:pt x="21600" y="12164"/>
                </a:cubicBezTo>
                <a:lnTo>
                  <a:pt x="21600" y="12712"/>
                </a:lnTo>
                <a:cubicBezTo>
                  <a:pt x="21600" y="12794"/>
                  <a:pt x="16560" y="12849"/>
                  <a:pt x="10800" y="12849"/>
                </a:cubicBezTo>
                <a:close/>
                <a:moveTo>
                  <a:pt x="10800" y="11763"/>
                </a:moveTo>
                <a:cubicBezTo>
                  <a:pt x="5040" y="11763"/>
                  <a:pt x="0" y="11699"/>
                  <a:pt x="0" y="11626"/>
                </a:cubicBezTo>
                <a:lnTo>
                  <a:pt x="0" y="11078"/>
                </a:lnTo>
                <a:cubicBezTo>
                  <a:pt x="0" y="11005"/>
                  <a:pt x="5040" y="10941"/>
                  <a:pt x="10800" y="10941"/>
                </a:cubicBezTo>
                <a:cubicBezTo>
                  <a:pt x="16560" y="10941"/>
                  <a:pt x="21600" y="11005"/>
                  <a:pt x="21600" y="11078"/>
                </a:cubicBezTo>
                <a:lnTo>
                  <a:pt x="21600" y="11626"/>
                </a:lnTo>
                <a:cubicBezTo>
                  <a:pt x="21600" y="11699"/>
                  <a:pt x="16560" y="11763"/>
                  <a:pt x="10800" y="11763"/>
                </a:cubicBezTo>
                <a:close/>
                <a:moveTo>
                  <a:pt x="10800" y="10668"/>
                </a:moveTo>
                <a:cubicBezTo>
                  <a:pt x="5040" y="10668"/>
                  <a:pt x="0" y="10604"/>
                  <a:pt x="0" y="10531"/>
                </a:cubicBezTo>
                <a:lnTo>
                  <a:pt x="0" y="9983"/>
                </a:lnTo>
                <a:cubicBezTo>
                  <a:pt x="0" y="9910"/>
                  <a:pt x="5040" y="9846"/>
                  <a:pt x="10800" y="9846"/>
                </a:cubicBezTo>
                <a:cubicBezTo>
                  <a:pt x="16560" y="9846"/>
                  <a:pt x="21600" y="9910"/>
                  <a:pt x="21600" y="9983"/>
                </a:cubicBezTo>
                <a:lnTo>
                  <a:pt x="21600" y="10531"/>
                </a:lnTo>
                <a:cubicBezTo>
                  <a:pt x="21600" y="10604"/>
                  <a:pt x="16560" y="10668"/>
                  <a:pt x="10800" y="10668"/>
                </a:cubicBezTo>
                <a:close/>
                <a:moveTo>
                  <a:pt x="10800" y="9573"/>
                </a:moveTo>
                <a:cubicBezTo>
                  <a:pt x="5040" y="9573"/>
                  <a:pt x="0" y="9509"/>
                  <a:pt x="0" y="9436"/>
                </a:cubicBezTo>
                <a:lnTo>
                  <a:pt x="0" y="8888"/>
                </a:lnTo>
                <a:cubicBezTo>
                  <a:pt x="0" y="8815"/>
                  <a:pt x="5040" y="8751"/>
                  <a:pt x="10800" y="8751"/>
                </a:cubicBezTo>
                <a:cubicBezTo>
                  <a:pt x="16560" y="8751"/>
                  <a:pt x="21600" y="8815"/>
                  <a:pt x="21600" y="8888"/>
                </a:cubicBezTo>
                <a:lnTo>
                  <a:pt x="21600" y="9436"/>
                </a:lnTo>
                <a:cubicBezTo>
                  <a:pt x="21600" y="9509"/>
                  <a:pt x="16560" y="9573"/>
                  <a:pt x="10800" y="9573"/>
                </a:cubicBezTo>
                <a:close/>
                <a:moveTo>
                  <a:pt x="10800" y="8478"/>
                </a:moveTo>
                <a:cubicBezTo>
                  <a:pt x="5040" y="8478"/>
                  <a:pt x="0" y="8414"/>
                  <a:pt x="0" y="8341"/>
                </a:cubicBezTo>
                <a:lnTo>
                  <a:pt x="0" y="7793"/>
                </a:lnTo>
                <a:cubicBezTo>
                  <a:pt x="0" y="7720"/>
                  <a:pt x="5040" y="7656"/>
                  <a:pt x="10800" y="7656"/>
                </a:cubicBezTo>
                <a:cubicBezTo>
                  <a:pt x="16560" y="7656"/>
                  <a:pt x="21600" y="7720"/>
                  <a:pt x="21600" y="7793"/>
                </a:cubicBezTo>
                <a:lnTo>
                  <a:pt x="21600" y="8341"/>
                </a:lnTo>
                <a:cubicBezTo>
                  <a:pt x="21600" y="8414"/>
                  <a:pt x="16560" y="8478"/>
                  <a:pt x="10800" y="8478"/>
                </a:cubicBezTo>
                <a:close/>
                <a:moveTo>
                  <a:pt x="10800" y="7383"/>
                </a:moveTo>
                <a:cubicBezTo>
                  <a:pt x="5040" y="7383"/>
                  <a:pt x="0" y="7319"/>
                  <a:pt x="0" y="7246"/>
                </a:cubicBezTo>
                <a:lnTo>
                  <a:pt x="0" y="6698"/>
                </a:lnTo>
                <a:cubicBezTo>
                  <a:pt x="0" y="6625"/>
                  <a:pt x="5040" y="6561"/>
                  <a:pt x="10800" y="6561"/>
                </a:cubicBezTo>
                <a:cubicBezTo>
                  <a:pt x="16560" y="6561"/>
                  <a:pt x="21600" y="6625"/>
                  <a:pt x="21600" y="6698"/>
                </a:cubicBezTo>
                <a:lnTo>
                  <a:pt x="21600" y="7246"/>
                </a:lnTo>
                <a:cubicBezTo>
                  <a:pt x="21600" y="7328"/>
                  <a:pt x="16560" y="7383"/>
                  <a:pt x="10800" y="7383"/>
                </a:cubicBezTo>
                <a:close/>
                <a:moveTo>
                  <a:pt x="10800" y="6287"/>
                </a:moveTo>
                <a:cubicBezTo>
                  <a:pt x="5040" y="6287"/>
                  <a:pt x="0" y="6224"/>
                  <a:pt x="0" y="6151"/>
                </a:cubicBezTo>
                <a:lnTo>
                  <a:pt x="0" y="5603"/>
                </a:lnTo>
                <a:cubicBezTo>
                  <a:pt x="0" y="5530"/>
                  <a:pt x="5040" y="5466"/>
                  <a:pt x="10800" y="5466"/>
                </a:cubicBezTo>
                <a:cubicBezTo>
                  <a:pt x="16560" y="5466"/>
                  <a:pt x="21600" y="5530"/>
                  <a:pt x="21600" y="5603"/>
                </a:cubicBezTo>
                <a:lnTo>
                  <a:pt x="21600" y="6151"/>
                </a:lnTo>
                <a:cubicBezTo>
                  <a:pt x="21600" y="6233"/>
                  <a:pt x="16560" y="6287"/>
                  <a:pt x="10800" y="6287"/>
                </a:cubicBezTo>
                <a:close/>
                <a:moveTo>
                  <a:pt x="10800" y="5202"/>
                </a:moveTo>
                <a:cubicBezTo>
                  <a:pt x="5040" y="5202"/>
                  <a:pt x="0" y="5138"/>
                  <a:pt x="0" y="5065"/>
                </a:cubicBezTo>
                <a:lnTo>
                  <a:pt x="0" y="4517"/>
                </a:lnTo>
                <a:cubicBezTo>
                  <a:pt x="0" y="4444"/>
                  <a:pt x="5040" y="4380"/>
                  <a:pt x="10800" y="4380"/>
                </a:cubicBezTo>
                <a:cubicBezTo>
                  <a:pt x="16560" y="4380"/>
                  <a:pt x="21600" y="4444"/>
                  <a:pt x="21600" y="4517"/>
                </a:cubicBezTo>
                <a:lnTo>
                  <a:pt x="21600" y="5065"/>
                </a:lnTo>
                <a:cubicBezTo>
                  <a:pt x="21600" y="5138"/>
                  <a:pt x="16560" y="5202"/>
                  <a:pt x="10800" y="5202"/>
                </a:cubicBezTo>
                <a:close/>
                <a:moveTo>
                  <a:pt x="10800" y="4106"/>
                </a:moveTo>
                <a:cubicBezTo>
                  <a:pt x="5040" y="4106"/>
                  <a:pt x="0" y="4043"/>
                  <a:pt x="0" y="3970"/>
                </a:cubicBezTo>
                <a:lnTo>
                  <a:pt x="0" y="3422"/>
                </a:lnTo>
                <a:cubicBezTo>
                  <a:pt x="0" y="3349"/>
                  <a:pt x="5040" y="3285"/>
                  <a:pt x="10800" y="3285"/>
                </a:cubicBezTo>
                <a:cubicBezTo>
                  <a:pt x="16560" y="3285"/>
                  <a:pt x="21600" y="3349"/>
                  <a:pt x="21600" y="3422"/>
                </a:cubicBezTo>
                <a:lnTo>
                  <a:pt x="21600" y="3970"/>
                </a:lnTo>
                <a:cubicBezTo>
                  <a:pt x="21600" y="4043"/>
                  <a:pt x="16560" y="4106"/>
                  <a:pt x="10800" y="4106"/>
                </a:cubicBezTo>
                <a:close/>
                <a:moveTo>
                  <a:pt x="10800" y="3011"/>
                </a:moveTo>
                <a:cubicBezTo>
                  <a:pt x="5040" y="3011"/>
                  <a:pt x="0" y="2948"/>
                  <a:pt x="0" y="2875"/>
                </a:cubicBezTo>
                <a:lnTo>
                  <a:pt x="0" y="2327"/>
                </a:lnTo>
                <a:cubicBezTo>
                  <a:pt x="0" y="2254"/>
                  <a:pt x="5040" y="2190"/>
                  <a:pt x="10800" y="2190"/>
                </a:cubicBezTo>
                <a:cubicBezTo>
                  <a:pt x="16560" y="2190"/>
                  <a:pt x="21600" y="2254"/>
                  <a:pt x="21600" y="2327"/>
                </a:cubicBezTo>
                <a:lnTo>
                  <a:pt x="21600" y="2875"/>
                </a:lnTo>
                <a:cubicBezTo>
                  <a:pt x="21600" y="2948"/>
                  <a:pt x="16560" y="3011"/>
                  <a:pt x="10800" y="3011"/>
                </a:cubicBezTo>
                <a:close/>
                <a:moveTo>
                  <a:pt x="10800" y="1916"/>
                </a:moveTo>
                <a:cubicBezTo>
                  <a:pt x="5040" y="1916"/>
                  <a:pt x="0" y="1852"/>
                  <a:pt x="0" y="1779"/>
                </a:cubicBezTo>
                <a:lnTo>
                  <a:pt x="0" y="1232"/>
                </a:lnTo>
                <a:cubicBezTo>
                  <a:pt x="0" y="1159"/>
                  <a:pt x="5040" y="1095"/>
                  <a:pt x="10800" y="1095"/>
                </a:cubicBezTo>
                <a:cubicBezTo>
                  <a:pt x="16560" y="1095"/>
                  <a:pt x="21600" y="1159"/>
                  <a:pt x="21600" y="1232"/>
                </a:cubicBezTo>
                <a:lnTo>
                  <a:pt x="21600" y="1779"/>
                </a:lnTo>
                <a:cubicBezTo>
                  <a:pt x="21600" y="1862"/>
                  <a:pt x="16560" y="1916"/>
                  <a:pt x="10800" y="1916"/>
                </a:cubicBezTo>
                <a:close/>
                <a:moveTo>
                  <a:pt x="10800" y="821"/>
                </a:moveTo>
                <a:cubicBezTo>
                  <a:pt x="5040" y="821"/>
                  <a:pt x="0" y="757"/>
                  <a:pt x="0" y="684"/>
                </a:cubicBezTo>
                <a:lnTo>
                  <a:pt x="0" y="137"/>
                </a:lnTo>
                <a:cubicBezTo>
                  <a:pt x="0" y="64"/>
                  <a:pt x="5040" y="0"/>
                  <a:pt x="10800" y="0"/>
                </a:cubicBezTo>
                <a:cubicBezTo>
                  <a:pt x="16560" y="0"/>
                  <a:pt x="21600" y="64"/>
                  <a:pt x="21600" y="137"/>
                </a:cubicBezTo>
                <a:lnTo>
                  <a:pt x="21600" y="684"/>
                </a:lnTo>
                <a:cubicBezTo>
                  <a:pt x="21600" y="767"/>
                  <a:pt x="16560" y="821"/>
                  <a:pt x="10800" y="821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8" name="Shape">
            <a:extLst>
              <a:ext uri="{FF2B5EF4-FFF2-40B4-BE49-F238E27FC236}">
                <a16:creationId xmlns:a16="http://schemas.microsoft.com/office/drawing/2014/main" xmlns="" id="{1E8C692C-8EE7-44BF-86E6-05D281A1EC67}"/>
              </a:ext>
            </a:extLst>
          </p:cNvPr>
          <p:cNvSpPr/>
          <p:nvPr/>
        </p:nvSpPr>
        <p:spPr>
          <a:xfrm>
            <a:off x="1069676" y="1049054"/>
            <a:ext cx="3499403" cy="3675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0" extrusionOk="0">
                <a:moveTo>
                  <a:pt x="20870" y="8353"/>
                </a:moveTo>
                <a:lnTo>
                  <a:pt x="1776" y="111"/>
                </a:lnTo>
                <a:cubicBezTo>
                  <a:pt x="947" y="-250"/>
                  <a:pt x="0" y="312"/>
                  <a:pt x="0" y="1167"/>
                </a:cubicBezTo>
                <a:lnTo>
                  <a:pt x="0" y="10550"/>
                </a:lnTo>
                <a:lnTo>
                  <a:pt x="0" y="19933"/>
                </a:lnTo>
                <a:cubicBezTo>
                  <a:pt x="0" y="20780"/>
                  <a:pt x="947" y="21350"/>
                  <a:pt x="1776" y="20989"/>
                </a:cubicBezTo>
                <a:lnTo>
                  <a:pt x="20879" y="12747"/>
                </a:lnTo>
                <a:cubicBezTo>
                  <a:pt x="21321" y="12554"/>
                  <a:pt x="21600" y="12143"/>
                  <a:pt x="21600" y="11690"/>
                </a:cubicBezTo>
                <a:lnTo>
                  <a:pt x="21600" y="10550"/>
                </a:lnTo>
                <a:lnTo>
                  <a:pt x="21600" y="9410"/>
                </a:lnTo>
                <a:cubicBezTo>
                  <a:pt x="21600" y="8957"/>
                  <a:pt x="21312" y="8546"/>
                  <a:pt x="20870" y="8353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xmlns="" id="{C3547B7E-9F0D-47A9-B33F-1F55295C17AC}"/>
              </a:ext>
            </a:extLst>
          </p:cNvPr>
          <p:cNvSpPr/>
          <p:nvPr/>
        </p:nvSpPr>
        <p:spPr>
          <a:xfrm>
            <a:off x="4574922" y="1049056"/>
            <a:ext cx="3499403" cy="3675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1" extrusionOk="0">
                <a:moveTo>
                  <a:pt x="19824" y="111"/>
                </a:moveTo>
                <a:lnTo>
                  <a:pt x="721" y="8353"/>
                </a:lnTo>
                <a:cubicBezTo>
                  <a:pt x="279" y="8546"/>
                  <a:pt x="0" y="8957"/>
                  <a:pt x="0" y="9410"/>
                </a:cubicBezTo>
                <a:lnTo>
                  <a:pt x="0" y="10550"/>
                </a:lnTo>
                <a:lnTo>
                  <a:pt x="0" y="11690"/>
                </a:lnTo>
                <a:cubicBezTo>
                  <a:pt x="0" y="12143"/>
                  <a:pt x="279" y="12554"/>
                  <a:pt x="721" y="12747"/>
                </a:cubicBezTo>
                <a:lnTo>
                  <a:pt x="19824" y="20989"/>
                </a:lnTo>
                <a:cubicBezTo>
                  <a:pt x="20653" y="21350"/>
                  <a:pt x="21600" y="20788"/>
                  <a:pt x="21600" y="19933"/>
                </a:cubicBezTo>
                <a:lnTo>
                  <a:pt x="21600" y="10550"/>
                </a:lnTo>
                <a:lnTo>
                  <a:pt x="21600" y="1167"/>
                </a:lnTo>
                <a:cubicBezTo>
                  <a:pt x="21600" y="312"/>
                  <a:pt x="20653" y="-250"/>
                  <a:pt x="19824" y="111"/>
                </a:cubicBezTo>
                <a:close/>
              </a:path>
            </a:pathLst>
          </a:custGeom>
          <a:gradFill>
            <a:gsLst>
              <a:gs pos="0">
                <a:srgbClr val="C13018">
                  <a:lumMod val="20000"/>
                  <a:lumOff val="80000"/>
                </a:srgbClr>
              </a:gs>
              <a:gs pos="100000">
                <a:srgbClr val="C13018">
                  <a:lumMod val="60000"/>
                  <a:lumOff val="40000"/>
                </a:srgbClr>
              </a:gs>
            </a:gsLst>
            <a:lin ang="0" scaled="0"/>
          </a:gra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xmlns="" id="{8CD098A6-F39A-4EFE-BF4C-6513B516F0F3}"/>
              </a:ext>
            </a:extLst>
          </p:cNvPr>
          <p:cNvSpPr/>
          <p:nvPr/>
        </p:nvSpPr>
        <p:spPr>
          <a:xfrm>
            <a:off x="5319785" y="1939971"/>
            <a:ext cx="1530682" cy="190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68" extrusionOk="0">
                <a:moveTo>
                  <a:pt x="0" y="10800"/>
                </a:moveTo>
                <a:cubicBezTo>
                  <a:pt x="0" y="10817"/>
                  <a:pt x="0" y="10833"/>
                  <a:pt x="0" y="10850"/>
                </a:cubicBezTo>
                <a:cubicBezTo>
                  <a:pt x="0" y="10866"/>
                  <a:pt x="0" y="10866"/>
                  <a:pt x="0" y="10883"/>
                </a:cubicBezTo>
                <a:cubicBezTo>
                  <a:pt x="0" y="10883"/>
                  <a:pt x="0" y="10883"/>
                  <a:pt x="0" y="10899"/>
                </a:cubicBezTo>
                <a:cubicBezTo>
                  <a:pt x="0" y="10916"/>
                  <a:pt x="21" y="10932"/>
                  <a:pt x="21" y="10932"/>
                </a:cubicBezTo>
                <a:cubicBezTo>
                  <a:pt x="21" y="10949"/>
                  <a:pt x="41" y="10949"/>
                  <a:pt x="41" y="10965"/>
                </a:cubicBezTo>
                <a:cubicBezTo>
                  <a:pt x="41" y="10982"/>
                  <a:pt x="62" y="10982"/>
                  <a:pt x="82" y="10998"/>
                </a:cubicBezTo>
                <a:cubicBezTo>
                  <a:pt x="103" y="11015"/>
                  <a:pt x="103" y="11015"/>
                  <a:pt x="123" y="11031"/>
                </a:cubicBezTo>
                <a:cubicBezTo>
                  <a:pt x="123" y="11031"/>
                  <a:pt x="123" y="11031"/>
                  <a:pt x="123" y="11031"/>
                </a:cubicBezTo>
                <a:lnTo>
                  <a:pt x="8722" y="15358"/>
                </a:lnTo>
                <a:lnTo>
                  <a:pt x="8722" y="16217"/>
                </a:lnTo>
                <a:cubicBezTo>
                  <a:pt x="8722" y="16563"/>
                  <a:pt x="9072" y="16828"/>
                  <a:pt x="9483" y="16828"/>
                </a:cubicBezTo>
                <a:cubicBezTo>
                  <a:pt x="9895" y="16828"/>
                  <a:pt x="10245" y="16547"/>
                  <a:pt x="10245" y="16217"/>
                </a:cubicBezTo>
                <a:lnTo>
                  <a:pt x="10245" y="16134"/>
                </a:lnTo>
                <a:lnTo>
                  <a:pt x="14462" y="18198"/>
                </a:lnTo>
                <a:lnTo>
                  <a:pt x="14462" y="19817"/>
                </a:lnTo>
                <a:cubicBezTo>
                  <a:pt x="14462" y="20378"/>
                  <a:pt x="15038" y="20840"/>
                  <a:pt x="15737" y="20840"/>
                </a:cubicBezTo>
                <a:cubicBezTo>
                  <a:pt x="16437" y="20840"/>
                  <a:pt x="17013" y="20378"/>
                  <a:pt x="17013" y="19817"/>
                </a:cubicBezTo>
                <a:lnTo>
                  <a:pt x="17013" y="19486"/>
                </a:lnTo>
                <a:lnTo>
                  <a:pt x="21086" y="21534"/>
                </a:lnTo>
                <a:cubicBezTo>
                  <a:pt x="21230" y="21600"/>
                  <a:pt x="21415" y="21567"/>
                  <a:pt x="21518" y="21451"/>
                </a:cubicBezTo>
                <a:cubicBezTo>
                  <a:pt x="21600" y="21336"/>
                  <a:pt x="21559" y="21187"/>
                  <a:pt x="21415" y="21105"/>
                </a:cubicBezTo>
                <a:lnTo>
                  <a:pt x="17013" y="18892"/>
                </a:lnTo>
                <a:lnTo>
                  <a:pt x="17013" y="16778"/>
                </a:lnTo>
                <a:cubicBezTo>
                  <a:pt x="17013" y="16217"/>
                  <a:pt x="16437" y="15754"/>
                  <a:pt x="15737" y="15754"/>
                </a:cubicBezTo>
                <a:cubicBezTo>
                  <a:pt x="15038" y="15754"/>
                  <a:pt x="14462" y="16217"/>
                  <a:pt x="14462" y="16778"/>
                </a:cubicBezTo>
                <a:lnTo>
                  <a:pt x="14462" y="17604"/>
                </a:lnTo>
                <a:lnTo>
                  <a:pt x="10286" y="15506"/>
                </a:lnTo>
                <a:lnTo>
                  <a:pt x="10286" y="14367"/>
                </a:lnTo>
                <a:cubicBezTo>
                  <a:pt x="10286" y="14020"/>
                  <a:pt x="9936" y="13756"/>
                  <a:pt x="9525" y="13756"/>
                </a:cubicBezTo>
                <a:cubicBezTo>
                  <a:pt x="9113" y="13756"/>
                  <a:pt x="8763" y="14037"/>
                  <a:pt x="8763" y="14367"/>
                </a:cubicBezTo>
                <a:lnTo>
                  <a:pt x="8763" y="14730"/>
                </a:lnTo>
                <a:lnTo>
                  <a:pt x="1399" y="11031"/>
                </a:lnTo>
                <a:lnTo>
                  <a:pt x="8763" y="11031"/>
                </a:lnTo>
                <a:lnTo>
                  <a:pt x="8763" y="11692"/>
                </a:lnTo>
                <a:cubicBezTo>
                  <a:pt x="8763" y="12039"/>
                  <a:pt x="9113" y="12303"/>
                  <a:pt x="9525" y="12303"/>
                </a:cubicBezTo>
                <a:cubicBezTo>
                  <a:pt x="9936" y="12303"/>
                  <a:pt x="10286" y="12022"/>
                  <a:pt x="10286" y="11692"/>
                </a:cubicBezTo>
                <a:lnTo>
                  <a:pt x="10286" y="11031"/>
                </a:lnTo>
                <a:lnTo>
                  <a:pt x="14462" y="11031"/>
                </a:lnTo>
                <a:lnTo>
                  <a:pt x="14462" y="12303"/>
                </a:lnTo>
                <a:cubicBezTo>
                  <a:pt x="14462" y="12864"/>
                  <a:pt x="15038" y="13327"/>
                  <a:pt x="15737" y="13327"/>
                </a:cubicBezTo>
                <a:cubicBezTo>
                  <a:pt x="16437" y="13327"/>
                  <a:pt x="17013" y="12864"/>
                  <a:pt x="17013" y="12303"/>
                </a:cubicBezTo>
                <a:lnTo>
                  <a:pt x="17013" y="11031"/>
                </a:lnTo>
                <a:lnTo>
                  <a:pt x="21250" y="11031"/>
                </a:lnTo>
                <a:cubicBezTo>
                  <a:pt x="21415" y="11031"/>
                  <a:pt x="21559" y="10916"/>
                  <a:pt x="21559" y="10783"/>
                </a:cubicBezTo>
                <a:cubicBezTo>
                  <a:pt x="21559" y="10651"/>
                  <a:pt x="21415" y="10536"/>
                  <a:pt x="21250" y="10536"/>
                </a:cubicBezTo>
                <a:lnTo>
                  <a:pt x="17013" y="10536"/>
                </a:lnTo>
                <a:lnTo>
                  <a:pt x="17013" y="9281"/>
                </a:lnTo>
                <a:cubicBezTo>
                  <a:pt x="17013" y="8719"/>
                  <a:pt x="16437" y="8257"/>
                  <a:pt x="15737" y="8257"/>
                </a:cubicBezTo>
                <a:cubicBezTo>
                  <a:pt x="15038" y="8257"/>
                  <a:pt x="14462" y="8719"/>
                  <a:pt x="14462" y="9281"/>
                </a:cubicBezTo>
                <a:lnTo>
                  <a:pt x="14462" y="10552"/>
                </a:lnTo>
                <a:lnTo>
                  <a:pt x="10286" y="10552"/>
                </a:lnTo>
                <a:lnTo>
                  <a:pt x="10286" y="9892"/>
                </a:lnTo>
                <a:cubicBezTo>
                  <a:pt x="10286" y="9545"/>
                  <a:pt x="9936" y="9281"/>
                  <a:pt x="9525" y="9281"/>
                </a:cubicBezTo>
                <a:cubicBezTo>
                  <a:pt x="9113" y="9281"/>
                  <a:pt x="8763" y="9561"/>
                  <a:pt x="8763" y="9892"/>
                </a:cubicBezTo>
                <a:lnTo>
                  <a:pt x="8763" y="10552"/>
                </a:lnTo>
                <a:lnTo>
                  <a:pt x="1399" y="10552"/>
                </a:lnTo>
                <a:lnTo>
                  <a:pt x="8763" y="6853"/>
                </a:lnTo>
                <a:lnTo>
                  <a:pt x="8763" y="7217"/>
                </a:lnTo>
                <a:cubicBezTo>
                  <a:pt x="8763" y="7563"/>
                  <a:pt x="9113" y="7828"/>
                  <a:pt x="9525" y="7828"/>
                </a:cubicBezTo>
                <a:cubicBezTo>
                  <a:pt x="9936" y="7828"/>
                  <a:pt x="10286" y="7547"/>
                  <a:pt x="10286" y="7217"/>
                </a:cubicBezTo>
                <a:lnTo>
                  <a:pt x="10286" y="6077"/>
                </a:lnTo>
                <a:lnTo>
                  <a:pt x="14462" y="3980"/>
                </a:lnTo>
                <a:lnTo>
                  <a:pt x="14462" y="4806"/>
                </a:lnTo>
                <a:cubicBezTo>
                  <a:pt x="14462" y="5367"/>
                  <a:pt x="15038" y="5829"/>
                  <a:pt x="15737" y="5829"/>
                </a:cubicBezTo>
                <a:cubicBezTo>
                  <a:pt x="16437" y="5829"/>
                  <a:pt x="17013" y="5367"/>
                  <a:pt x="17013" y="4806"/>
                </a:cubicBezTo>
                <a:lnTo>
                  <a:pt x="17013" y="2675"/>
                </a:lnTo>
                <a:lnTo>
                  <a:pt x="21415" y="462"/>
                </a:lnTo>
                <a:cubicBezTo>
                  <a:pt x="21559" y="396"/>
                  <a:pt x="21600" y="231"/>
                  <a:pt x="21518" y="116"/>
                </a:cubicBezTo>
                <a:cubicBezTo>
                  <a:pt x="21456" y="33"/>
                  <a:pt x="21353" y="0"/>
                  <a:pt x="21250" y="0"/>
                </a:cubicBezTo>
                <a:cubicBezTo>
                  <a:pt x="21189" y="0"/>
                  <a:pt x="21147" y="17"/>
                  <a:pt x="21086" y="33"/>
                </a:cubicBezTo>
                <a:lnTo>
                  <a:pt x="17013" y="2081"/>
                </a:lnTo>
                <a:lnTo>
                  <a:pt x="17013" y="1750"/>
                </a:lnTo>
                <a:cubicBezTo>
                  <a:pt x="17013" y="1189"/>
                  <a:pt x="16437" y="727"/>
                  <a:pt x="15737" y="727"/>
                </a:cubicBezTo>
                <a:cubicBezTo>
                  <a:pt x="15038" y="727"/>
                  <a:pt x="14462" y="1189"/>
                  <a:pt x="14462" y="1750"/>
                </a:cubicBezTo>
                <a:lnTo>
                  <a:pt x="14462" y="3369"/>
                </a:lnTo>
                <a:lnTo>
                  <a:pt x="10286" y="5483"/>
                </a:lnTo>
                <a:lnTo>
                  <a:pt x="10286" y="5400"/>
                </a:lnTo>
                <a:cubicBezTo>
                  <a:pt x="10286" y="5053"/>
                  <a:pt x="9936" y="4789"/>
                  <a:pt x="9525" y="4789"/>
                </a:cubicBezTo>
                <a:cubicBezTo>
                  <a:pt x="9113" y="4789"/>
                  <a:pt x="8763" y="5070"/>
                  <a:pt x="8763" y="5400"/>
                </a:cubicBezTo>
                <a:lnTo>
                  <a:pt x="8763" y="6259"/>
                </a:lnTo>
                <a:lnTo>
                  <a:pt x="165" y="10585"/>
                </a:lnTo>
                <a:cubicBezTo>
                  <a:pt x="165" y="10585"/>
                  <a:pt x="165" y="10585"/>
                  <a:pt x="165" y="10585"/>
                </a:cubicBezTo>
                <a:cubicBezTo>
                  <a:pt x="144" y="10585"/>
                  <a:pt x="144" y="10602"/>
                  <a:pt x="123" y="10618"/>
                </a:cubicBezTo>
                <a:cubicBezTo>
                  <a:pt x="103" y="10635"/>
                  <a:pt x="103" y="10635"/>
                  <a:pt x="82" y="10651"/>
                </a:cubicBezTo>
                <a:cubicBezTo>
                  <a:pt x="82" y="10668"/>
                  <a:pt x="62" y="10668"/>
                  <a:pt x="62" y="10684"/>
                </a:cubicBezTo>
                <a:cubicBezTo>
                  <a:pt x="62" y="10701"/>
                  <a:pt x="41" y="10701"/>
                  <a:pt x="41" y="10717"/>
                </a:cubicBezTo>
                <a:cubicBezTo>
                  <a:pt x="41" y="10717"/>
                  <a:pt x="41" y="10717"/>
                  <a:pt x="41" y="10734"/>
                </a:cubicBezTo>
                <a:cubicBezTo>
                  <a:pt x="41" y="10750"/>
                  <a:pt x="41" y="10750"/>
                  <a:pt x="41" y="10767"/>
                </a:cubicBezTo>
                <a:cubicBezTo>
                  <a:pt x="21" y="10767"/>
                  <a:pt x="0" y="10783"/>
                  <a:pt x="0" y="10800"/>
                </a:cubicBezTo>
                <a:close/>
              </a:path>
            </a:pathLst>
          </a:custGeom>
          <a:solidFill>
            <a:srgbClr val="D3D3D3">
              <a:lumMod val="25000"/>
            </a:srgb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78" name="Circle">
            <a:extLst>
              <a:ext uri="{FF2B5EF4-FFF2-40B4-BE49-F238E27FC236}">
                <a16:creationId xmlns:a16="http://schemas.microsoft.com/office/drawing/2014/main" xmlns="" id="{D92AA72D-5884-4E8C-9D16-450B2DA7A2A7}"/>
              </a:ext>
            </a:extLst>
          </p:cNvPr>
          <p:cNvSpPr/>
          <p:nvPr/>
        </p:nvSpPr>
        <p:spPr>
          <a:xfrm>
            <a:off x="3800846" y="2115234"/>
            <a:ext cx="1562756" cy="1562756"/>
          </a:xfrm>
          <a:prstGeom prst="ellipse">
            <a:avLst/>
          </a:prstGeom>
          <a:solidFill>
            <a:sysClr val="window" lastClr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0C92A0C5-7B1E-4C81-AC4C-C4272563B5AA}"/>
              </a:ext>
            </a:extLst>
          </p:cNvPr>
          <p:cNvSpPr txBox="1"/>
          <p:nvPr/>
        </p:nvSpPr>
        <p:spPr>
          <a:xfrm rot="1479368">
            <a:off x="2053435" y="1260759"/>
            <a:ext cx="165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CC1EF">
                    <a:lumMod val="75000"/>
                  </a:srgbClr>
                </a:solidFill>
                <a:effectLst/>
                <a:uLnTx/>
                <a:uFillTx/>
              </a:rPr>
              <a:t>Forecasting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CC1EF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741DB0E-C36D-4564-804E-44D53039FC37}"/>
              </a:ext>
            </a:extLst>
          </p:cNvPr>
          <p:cNvSpPr txBox="1"/>
          <p:nvPr/>
        </p:nvSpPr>
        <p:spPr>
          <a:xfrm rot="20078806">
            <a:off x="5492593" y="1236641"/>
            <a:ext cx="1678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13018"/>
                </a:solidFill>
                <a:effectLst/>
                <a:uLnTx/>
                <a:uFillTx/>
              </a:rPr>
              <a:t>Nowcasting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13018"/>
              </a:solidFill>
              <a:effectLst/>
              <a:uLnTx/>
              <a:uFillTx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885710C-D6BD-4D05-8CDC-6FE72A69AB97}"/>
              </a:ext>
            </a:extLst>
          </p:cNvPr>
          <p:cNvSpPr txBox="1"/>
          <p:nvPr/>
        </p:nvSpPr>
        <p:spPr>
          <a:xfrm rot="20097010">
            <a:off x="2099296" y="3931548"/>
            <a:ext cx="191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Potential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 of an AR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F2F13E1-445C-4220-8166-26D84A84FA14}"/>
              </a:ext>
            </a:extLst>
          </p:cNvPr>
          <p:cNvSpPr txBox="1"/>
          <p:nvPr/>
        </p:nvSpPr>
        <p:spPr>
          <a:xfrm rot="1507722">
            <a:off x="5200385" y="39110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Eruptive event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5DD1D59-D422-4601-9708-8097D0C5E460}"/>
              </a:ext>
            </a:extLst>
          </p:cNvPr>
          <p:cNvSpPr txBox="1"/>
          <p:nvPr/>
        </p:nvSpPr>
        <p:spPr>
          <a:xfrm rot="16200000">
            <a:off x="-158649" y="2678901"/>
            <a:ext cx="19832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kern="0" dirty="0" smtClean="0">
                <a:solidFill>
                  <a:sysClr val="windowText" lastClr="000000"/>
                </a:solidFill>
              </a:rPr>
              <a:t>Pre-event mode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A935466-E4AE-48B5-BB45-AAE9E7D3CAC1}"/>
              </a:ext>
            </a:extLst>
          </p:cNvPr>
          <p:cNvSpPr txBox="1"/>
          <p:nvPr/>
        </p:nvSpPr>
        <p:spPr>
          <a:xfrm rot="5400000">
            <a:off x="7272758" y="2678978"/>
            <a:ext cx="20954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Post-event mode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40353"/>
            <a:ext cx="1008112" cy="977275"/>
          </a:xfrm>
          <a:prstGeom prst="rect">
            <a:avLst/>
          </a:prstGeom>
          <a:noFill/>
        </p:spPr>
      </p:pic>
      <p:pic>
        <p:nvPicPr>
          <p:cNvPr id="89" name="Picture 5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396337"/>
            <a:ext cx="1018928" cy="101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Picture 11" descr="Αποτέλεσμα εικόνας για coronal mass ejec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332441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Picture 5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3688" y="3516937"/>
            <a:ext cx="802904" cy="802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Picture 11" descr="Αποτέλεσμα εικόνας για coronal mass ejec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7484" y="3476477"/>
            <a:ext cx="864096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Circle">
            <a:extLst>
              <a:ext uri="{FF2B5EF4-FFF2-40B4-BE49-F238E27FC236}">
                <a16:creationId xmlns:a16="http://schemas.microsoft.com/office/drawing/2014/main" xmlns="" id="{82527083-6DBF-4C20-9BF4-C163CEAA3E18}"/>
              </a:ext>
            </a:extLst>
          </p:cNvPr>
          <p:cNvSpPr/>
          <p:nvPr/>
        </p:nvSpPr>
        <p:spPr>
          <a:xfrm>
            <a:off x="3863795" y="2183541"/>
            <a:ext cx="1446401" cy="1425108"/>
          </a:xfrm>
          <a:prstGeom prst="ellipse">
            <a:avLst/>
          </a:prstGeom>
          <a:gradFill>
            <a:gsLst>
              <a:gs pos="0">
                <a:srgbClr val="FFCC4C"/>
              </a:gs>
              <a:gs pos="100000">
                <a:srgbClr val="FFCC4C">
                  <a:lumMod val="40000"/>
                  <a:lumOff val="60000"/>
                </a:srgbClr>
              </a:gs>
            </a:gsLst>
            <a:lin ang="5400000" scaled="0"/>
          </a:gra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rgbClr val="D3D3D3">
                    <a:lumMod val="25000"/>
                  </a:srgbClr>
                </a:solidFill>
              </a:rPr>
              <a:t>Probability of SEP Occurrence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D3D3D3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8" name="Shape">
            <a:extLst>
              <a:ext uri="{FF2B5EF4-FFF2-40B4-BE49-F238E27FC236}">
                <a16:creationId xmlns:a16="http://schemas.microsoft.com/office/drawing/2014/main" xmlns="" id="{979E6D49-4EE6-4864-8D0E-CA84D0B7BA11}"/>
              </a:ext>
            </a:extLst>
          </p:cNvPr>
          <p:cNvSpPr/>
          <p:nvPr/>
        </p:nvSpPr>
        <p:spPr>
          <a:xfrm>
            <a:off x="2267744" y="1920016"/>
            <a:ext cx="1530682" cy="190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68" extrusionOk="0">
                <a:moveTo>
                  <a:pt x="21560" y="10785"/>
                </a:moveTo>
                <a:cubicBezTo>
                  <a:pt x="21560" y="10768"/>
                  <a:pt x="21560" y="10751"/>
                  <a:pt x="21560" y="10735"/>
                </a:cubicBezTo>
                <a:cubicBezTo>
                  <a:pt x="21560" y="10718"/>
                  <a:pt x="21560" y="10718"/>
                  <a:pt x="21560" y="10702"/>
                </a:cubicBezTo>
                <a:cubicBezTo>
                  <a:pt x="21560" y="10702"/>
                  <a:pt x="21560" y="10702"/>
                  <a:pt x="21560" y="10685"/>
                </a:cubicBezTo>
                <a:cubicBezTo>
                  <a:pt x="21560" y="10669"/>
                  <a:pt x="21539" y="10652"/>
                  <a:pt x="21539" y="10652"/>
                </a:cubicBezTo>
                <a:cubicBezTo>
                  <a:pt x="21539" y="10636"/>
                  <a:pt x="21519" y="10636"/>
                  <a:pt x="21519" y="10619"/>
                </a:cubicBezTo>
                <a:cubicBezTo>
                  <a:pt x="21519" y="10603"/>
                  <a:pt x="21498" y="10603"/>
                  <a:pt x="21478" y="10586"/>
                </a:cubicBezTo>
                <a:cubicBezTo>
                  <a:pt x="21457" y="10570"/>
                  <a:pt x="21457" y="10570"/>
                  <a:pt x="21437" y="10553"/>
                </a:cubicBezTo>
                <a:cubicBezTo>
                  <a:pt x="21437" y="10553"/>
                  <a:pt x="21437" y="10553"/>
                  <a:pt x="21437" y="10553"/>
                </a:cubicBezTo>
                <a:lnTo>
                  <a:pt x="12838" y="6227"/>
                </a:lnTo>
                <a:lnTo>
                  <a:pt x="12838" y="5368"/>
                </a:lnTo>
                <a:cubicBezTo>
                  <a:pt x="12838" y="5021"/>
                  <a:pt x="12488" y="4757"/>
                  <a:pt x="12077" y="4757"/>
                </a:cubicBezTo>
                <a:cubicBezTo>
                  <a:pt x="11665" y="4757"/>
                  <a:pt x="11315" y="5038"/>
                  <a:pt x="11315" y="5368"/>
                </a:cubicBezTo>
                <a:lnTo>
                  <a:pt x="11315" y="5451"/>
                </a:lnTo>
                <a:lnTo>
                  <a:pt x="7098" y="3370"/>
                </a:lnTo>
                <a:lnTo>
                  <a:pt x="7098" y="1751"/>
                </a:lnTo>
                <a:cubicBezTo>
                  <a:pt x="7098" y="1190"/>
                  <a:pt x="6522" y="728"/>
                  <a:pt x="5823" y="728"/>
                </a:cubicBezTo>
                <a:cubicBezTo>
                  <a:pt x="5123" y="728"/>
                  <a:pt x="4547" y="1190"/>
                  <a:pt x="4547" y="1751"/>
                </a:cubicBezTo>
                <a:lnTo>
                  <a:pt x="4547" y="2082"/>
                </a:lnTo>
                <a:lnTo>
                  <a:pt x="474" y="34"/>
                </a:lnTo>
                <a:cubicBezTo>
                  <a:pt x="330" y="-32"/>
                  <a:pt x="145" y="1"/>
                  <a:pt x="42" y="117"/>
                </a:cubicBezTo>
                <a:cubicBezTo>
                  <a:pt x="-40" y="232"/>
                  <a:pt x="1" y="381"/>
                  <a:pt x="145" y="463"/>
                </a:cubicBezTo>
                <a:lnTo>
                  <a:pt x="4547" y="2676"/>
                </a:lnTo>
                <a:lnTo>
                  <a:pt x="4547" y="4790"/>
                </a:lnTo>
                <a:cubicBezTo>
                  <a:pt x="4547" y="5351"/>
                  <a:pt x="5123" y="5814"/>
                  <a:pt x="5823" y="5814"/>
                </a:cubicBezTo>
                <a:cubicBezTo>
                  <a:pt x="6522" y="5814"/>
                  <a:pt x="7098" y="5351"/>
                  <a:pt x="7098" y="4790"/>
                </a:cubicBezTo>
                <a:lnTo>
                  <a:pt x="7098" y="3964"/>
                </a:lnTo>
                <a:lnTo>
                  <a:pt x="11274" y="6062"/>
                </a:lnTo>
                <a:lnTo>
                  <a:pt x="11274" y="7201"/>
                </a:lnTo>
                <a:cubicBezTo>
                  <a:pt x="11274" y="7548"/>
                  <a:pt x="11624" y="7812"/>
                  <a:pt x="12035" y="7812"/>
                </a:cubicBezTo>
                <a:cubicBezTo>
                  <a:pt x="12447" y="7812"/>
                  <a:pt x="12797" y="7531"/>
                  <a:pt x="12797" y="7201"/>
                </a:cubicBezTo>
                <a:lnTo>
                  <a:pt x="12797" y="6838"/>
                </a:lnTo>
                <a:lnTo>
                  <a:pt x="20161" y="10537"/>
                </a:lnTo>
                <a:lnTo>
                  <a:pt x="12797" y="10537"/>
                </a:lnTo>
                <a:lnTo>
                  <a:pt x="12797" y="9876"/>
                </a:lnTo>
                <a:cubicBezTo>
                  <a:pt x="12797" y="9529"/>
                  <a:pt x="12447" y="9265"/>
                  <a:pt x="12035" y="9265"/>
                </a:cubicBezTo>
                <a:cubicBezTo>
                  <a:pt x="11624" y="9265"/>
                  <a:pt x="11274" y="9546"/>
                  <a:pt x="11274" y="9876"/>
                </a:cubicBezTo>
                <a:lnTo>
                  <a:pt x="11274" y="10537"/>
                </a:lnTo>
                <a:lnTo>
                  <a:pt x="7098" y="10537"/>
                </a:lnTo>
                <a:lnTo>
                  <a:pt x="7098" y="9265"/>
                </a:lnTo>
                <a:cubicBezTo>
                  <a:pt x="7098" y="8704"/>
                  <a:pt x="6522" y="8241"/>
                  <a:pt x="5823" y="8241"/>
                </a:cubicBezTo>
                <a:cubicBezTo>
                  <a:pt x="5123" y="8241"/>
                  <a:pt x="4547" y="8704"/>
                  <a:pt x="4547" y="9265"/>
                </a:cubicBezTo>
                <a:lnTo>
                  <a:pt x="4547" y="10537"/>
                </a:lnTo>
                <a:lnTo>
                  <a:pt x="310" y="10537"/>
                </a:lnTo>
                <a:cubicBezTo>
                  <a:pt x="145" y="10537"/>
                  <a:pt x="1" y="10652"/>
                  <a:pt x="1" y="10785"/>
                </a:cubicBezTo>
                <a:cubicBezTo>
                  <a:pt x="1" y="10917"/>
                  <a:pt x="145" y="11032"/>
                  <a:pt x="310" y="11032"/>
                </a:cubicBezTo>
                <a:lnTo>
                  <a:pt x="4547" y="11032"/>
                </a:lnTo>
                <a:lnTo>
                  <a:pt x="4547" y="12304"/>
                </a:lnTo>
                <a:cubicBezTo>
                  <a:pt x="4547" y="12865"/>
                  <a:pt x="5123" y="13328"/>
                  <a:pt x="5823" y="13328"/>
                </a:cubicBezTo>
                <a:cubicBezTo>
                  <a:pt x="6522" y="13328"/>
                  <a:pt x="7098" y="12865"/>
                  <a:pt x="7098" y="12304"/>
                </a:cubicBezTo>
                <a:lnTo>
                  <a:pt x="7098" y="11032"/>
                </a:lnTo>
                <a:lnTo>
                  <a:pt x="11274" y="11032"/>
                </a:lnTo>
                <a:lnTo>
                  <a:pt x="11274" y="11693"/>
                </a:lnTo>
                <a:cubicBezTo>
                  <a:pt x="11274" y="12040"/>
                  <a:pt x="11624" y="12304"/>
                  <a:pt x="12035" y="12304"/>
                </a:cubicBezTo>
                <a:cubicBezTo>
                  <a:pt x="12447" y="12304"/>
                  <a:pt x="12797" y="12023"/>
                  <a:pt x="12797" y="11693"/>
                </a:cubicBezTo>
                <a:lnTo>
                  <a:pt x="12797" y="11032"/>
                </a:lnTo>
                <a:lnTo>
                  <a:pt x="20161" y="11032"/>
                </a:lnTo>
                <a:lnTo>
                  <a:pt x="12797" y="14731"/>
                </a:lnTo>
                <a:lnTo>
                  <a:pt x="12797" y="14368"/>
                </a:lnTo>
                <a:cubicBezTo>
                  <a:pt x="12797" y="14021"/>
                  <a:pt x="12447" y="13757"/>
                  <a:pt x="12035" y="13757"/>
                </a:cubicBezTo>
                <a:cubicBezTo>
                  <a:pt x="11624" y="13757"/>
                  <a:pt x="11274" y="14038"/>
                  <a:pt x="11274" y="14368"/>
                </a:cubicBezTo>
                <a:lnTo>
                  <a:pt x="11274" y="15507"/>
                </a:lnTo>
                <a:lnTo>
                  <a:pt x="7098" y="17605"/>
                </a:lnTo>
                <a:lnTo>
                  <a:pt x="7098" y="16779"/>
                </a:lnTo>
                <a:cubicBezTo>
                  <a:pt x="7098" y="16218"/>
                  <a:pt x="6522" y="15755"/>
                  <a:pt x="5823" y="15755"/>
                </a:cubicBezTo>
                <a:cubicBezTo>
                  <a:pt x="5123" y="15755"/>
                  <a:pt x="4547" y="16218"/>
                  <a:pt x="4547" y="16779"/>
                </a:cubicBezTo>
                <a:lnTo>
                  <a:pt x="4547" y="18893"/>
                </a:lnTo>
                <a:lnTo>
                  <a:pt x="145" y="21106"/>
                </a:lnTo>
                <a:cubicBezTo>
                  <a:pt x="1" y="21172"/>
                  <a:pt x="-40" y="21337"/>
                  <a:pt x="42" y="21452"/>
                </a:cubicBezTo>
                <a:cubicBezTo>
                  <a:pt x="104" y="21535"/>
                  <a:pt x="207" y="21568"/>
                  <a:pt x="310" y="21568"/>
                </a:cubicBezTo>
                <a:cubicBezTo>
                  <a:pt x="371" y="21568"/>
                  <a:pt x="413" y="21551"/>
                  <a:pt x="474" y="21535"/>
                </a:cubicBezTo>
                <a:lnTo>
                  <a:pt x="4547" y="19487"/>
                </a:lnTo>
                <a:lnTo>
                  <a:pt x="4547" y="19818"/>
                </a:lnTo>
                <a:cubicBezTo>
                  <a:pt x="4547" y="20379"/>
                  <a:pt x="5123" y="20841"/>
                  <a:pt x="5823" y="20841"/>
                </a:cubicBezTo>
                <a:cubicBezTo>
                  <a:pt x="6522" y="20841"/>
                  <a:pt x="7098" y="20379"/>
                  <a:pt x="7098" y="19818"/>
                </a:cubicBezTo>
                <a:lnTo>
                  <a:pt x="7098" y="18183"/>
                </a:lnTo>
                <a:lnTo>
                  <a:pt x="11274" y="16085"/>
                </a:lnTo>
                <a:lnTo>
                  <a:pt x="11274" y="16168"/>
                </a:lnTo>
                <a:cubicBezTo>
                  <a:pt x="11274" y="16515"/>
                  <a:pt x="11624" y="16779"/>
                  <a:pt x="12035" y="16779"/>
                </a:cubicBezTo>
                <a:cubicBezTo>
                  <a:pt x="12447" y="16779"/>
                  <a:pt x="12797" y="16498"/>
                  <a:pt x="12797" y="16168"/>
                </a:cubicBezTo>
                <a:lnTo>
                  <a:pt x="12797" y="15309"/>
                </a:lnTo>
                <a:lnTo>
                  <a:pt x="21395" y="10983"/>
                </a:lnTo>
                <a:cubicBezTo>
                  <a:pt x="21395" y="10983"/>
                  <a:pt x="21395" y="10983"/>
                  <a:pt x="21395" y="10983"/>
                </a:cubicBezTo>
                <a:cubicBezTo>
                  <a:pt x="21416" y="10983"/>
                  <a:pt x="21416" y="10966"/>
                  <a:pt x="21437" y="10950"/>
                </a:cubicBezTo>
                <a:cubicBezTo>
                  <a:pt x="21457" y="10933"/>
                  <a:pt x="21457" y="10933"/>
                  <a:pt x="21478" y="10917"/>
                </a:cubicBezTo>
                <a:cubicBezTo>
                  <a:pt x="21478" y="10900"/>
                  <a:pt x="21498" y="10900"/>
                  <a:pt x="21498" y="10884"/>
                </a:cubicBezTo>
                <a:cubicBezTo>
                  <a:pt x="21498" y="10867"/>
                  <a:pt x="21519" y="10867"/>
                  <a:pt x="21519" y="10851"/>
                </a:cubicBezTo>
                <a:cubicBezTo>
                  <a:pt x="21519" y="10851"/>
                  <a:pt x="21519" y="10851"/>
                  <a:pt x="21519" y="10834"/>
                </a:cubicBezTo>
                <a:cubicBezTo>
                  <a:pt x="21519" y="10818"/>
                  <a:pt x="21519" y="10818"/>
                  <a:pt x="21519" y="10801"/>
                </a:cubicBezTo>
                <a:cubicBezTo>
                  <a:pt x="21539" y="10801"/>
                  <a:pt x="21560" y="10801"/>
                  <a:pt x="21560" y="10785"/>
                </a:cubicBezTo>
                <a:close/>
              </a:path>
            </a:pathLst>
          </a:custGeom>
          <a:solidFill>
            <a:srgbClr val="D3D3D3">
              <a:lumMod val="25000"/>
            </a:srgb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99" name="Picture 4" descr="Macintosh HD:Users:manolisgeorgoulis:Desktop:prob_ran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360176"/>
            <a:ext cx="1049108" cy="803433"/>
          </a:xfrm>
          <a:prstGeom prst="roundRect">
            <a:avLst>
              <a:gd name="adj" fmla="val 0"/>
            </a:avLst>
          </a:prstGeom>
          <a:ln w="28575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0" name="Rectangle 99"/>
          <p:cNvSpPr/>
          <p:nvPr/>
        </p:nvSpPr>
        <p:spPr>
          <a:xfrm>
            <a:off x="2051720" y="2640096"/>
            <a:ext cx="1152128" cy="43204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1" name="Rectangle 100"/>
          <p:cNvSpPr/>
          <p:nvPr/>
        </p:nvSpPr>
        <p:spPr>
          <a:xfrm>
            <a:off x="1907704" y="2712104"/>
            <a:ext cx="1152128" cy="43204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" name="Rectangle 101"/>
          <p:cNvSpPr/>
          <p:nvPr/>
        </p:nvSpPr>
        <p:spPr>
          <a:xfrm>
            <a:off x="2411760" y="2784112"/>
            <a:ext cx="1152128" cy="15239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3" name="Group 32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34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37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39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2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0" name="Rectangle 39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38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35" name="Picture 2" descr="Space Weather Models at CCM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89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png;base64,iVBORw0KGgoAAAANSUhEUgAAAtIAAAGJCAYAAACny9QDAAAWp0lEQVR4Xu3WoREAAAjEMNh/aWagOvg3OUR3HAECBAgQIECAAAECb4F9LwwIECBAgAABAgQIEBgh7QkIECBAgAABAgQIBAEhHdBMCBAgQIAAAQIECAhpP0CAAAECBAgQIEAgCAjpgGZCgAABAgQIECBAQEj7AQIECBAgQIAAAQJBQEgHNBMCBAgQIECAAAECQtoPECBAgAABAgQIEAgCQjqgmRAgQIAAAQIECBAQ0n6AAAECBAgQIECAQBAQ0gHNhAABAgQIECBAgICQ9gMECBAgQIAAAQIEgoCQDmgmBAgQIECAAAECBIS0HyBAgAABAgQIECAQBIR0QDMhQIAAAQIECBAgIKT9AAECBAgQIECAAIEgIKQDmgkBAgQIECBAgAABIe0HCBAgQIAAAQIECAQBIR3QTAgQIECAAAECBAgIaT9AgAABAgQIECBAIAgI6YBmQoAAAQIECBAgQEBI+wECBAgQIECAAAECQUBIBzQTAgQIECBAgAABAkLaDxAgQIAAAQIECBAIAkI6oJkQIECAAAECBAgQENJ+gAABAgQIECBAgEAQENIBzYQAAQIECBAgQICAkPYDBAgQIECAAAECBIKAkA5oJgQIECBAgAABAgSEtB8gQIAAAQIECBAgEASEdEAzIUCAAAECBAgQICCk/QABAgQIECBAgACBICCkA5oJAQIECBAgQIAAASHtBwgQIECAAAECBAgEASEd0EwIECBAgAABAgQICGk/QIAAAQIECBAgQCAICOmAZkKAAAECBAgQIEBASPsBAgQIECBAgAABAkFASAc0EwIECBAgQIAAAQJC2g8QIECAAAECBAgQCAJCOqCZECBAgAABAgQIEBDSfoAAAQIECBAgQIBAEBDSAc2EAAECBAgQIECAgJD2AwQIECBAgAABAgSCgJAOaCYECBAgQIAAAQIEhLQfIECAAAECBAgQIBAEhHRAMyFAgAABAgQIECAgpP0AAQIECBAgQIAAgSAgpAOaCQECBAgQIECAAAEh7QcIECBAgAABAgQIBAEhHdBMCBAgQIAAAQIECAhpP0CAAAECBAgQIEAgCAjpgGZCgAABAgQIECBAQEj7AQIECBAgQIAAAQJBQEgHNBMCBAgQIECAAAECQtoPECBAgAABAgQIEAgCQjqgmRAgQIAAAQIECBAQ0n6AAAECBAgQIECAQBAQ0gHNhAABAgQIECBAgICQ9gMECBAgQIAAAQIEgoCQDmgmBAgQIECAAAECBIS0HyBAgAABAgQIECAQBIR0QDMhQIAAAQIECBAgIKT9AAECBAgQIECAAIEgIKQDmgkBAgQIECBAgAABIe0HCBAgQIAAAQIECAQBIR3QTAgQIECAAAECBAgIaT9AgAABAgQIECBAIAgI6YBmQoAAAQIECBAgQEBI+wECBAgQIECAAAECQUBIBzQTAgQIECBAgAABAkLaDxAgQIAAAQIECBAIAkI6oJkQIECAAAECBAgQENJ+gAABAgQIECBAgEAQENIBzYQAAQIECBAgQICAkPYDBAgQIECAAAECBIKAkA5oJgQIECBAgAABAgSEtB8gQIAAAQIECBAgEASEdEAzIUCAAAECBAgQICCk/QABAgQIECBAgACBICCkA5oJAQIECBAgQIAAASHtBwgQIECAAAECBAgEASEd0EwIECBAgAABAgQICGk/QIAAAQIECBAgQCAICOmAZkKAAAECBAgQIEBASPsBAgQIECBAgAABAkFASAc0EwIECBAgQIAAAQJC2g8QIECAAAECBAgQCAJCOqCZECBAgAABAgQIEBDSfoAAAQIECBAgQIBAEBDSAc2EAAECBAgQIECAgJD2AwQIECBAgAABAgSCgJAOaCYECBAgQIAAAQIEhLQfIECAAAECBAgQIBAEhHRAMyFAgAABAgQIECAgpP0AAQIECBAgQIAAgSAgpAOaCQECBAgQIECAAAEh7QcIECBAgAABAgQIBAEhHdBMCBAgQIAAAQIECAhpP0CAAAECBAgQIEAgCAjpgGZCgAABAgQIECBAQEj7AQIECBAgQIAAAQJBQEgHNBMCBAgQIECAAAECQtoPECBAgAABAgQIEAgCQjqgmRAgQIAAAQIECBAQ0n6AAAECBAgQIECAQBAQ0gHNhAABAgQIECBAgICQ9gMECBAgQIAAAQIEgoCQDmgmBAgQIECAAAECBIS0HyBAgAABAgQIECAQBIR0QDMhQIAAAQIECBAgIKT9AAECBAgQIECAAIEgIKQDmgkBAgQIECBAgAABIe0HCBAgQIAAAQIECAQBIR3QTAgQIECAAAECBAgIaT9AgAABAgQIECBAIAgI6YBmQoAAAQIECBAgQEBI+wECBAgQIECAAAECQUBIBzQTAgQIECBAgAABAkLaDxAgQIAAAQIECBAIAkI6oJkQIECAAAECBAgQENJ+gAABAgQIECBAgEAQENIBzYQAAQIECBAgQICAkPYDBAgQIECAAAECBIKAkA5oJgQIECBAgAABAgSEtB8gQIAAAQIECBAgEASEdEAzIUCAAAECBAgQICCk/QABAgQIECBAgACBICCkA5oJAQIECBAgQIAAASHtBwgQIECAAAECBAgEASEd0EwIECBAgAABAgQICGk/QIAAAQIECBAgQCAICOmAZkKAAAECBAgQIEBASPsBAgQIECBAgAABAkFASAc0EwIECBAgQIAAAQJC2g8QIECAAAECBAgQCAJCOqCZECBAgAABAgQIEBDSfoAAAQIECBAgQIBAEBDSAc2EAAECBAgQIECAgJD2AwQIECBAgAABAgSCgJAOaCYECBAgQIAAAQIEhLQfIECAAAECBAgQIBAEhHRAMyFAgAABAgQIECAgpP0AAQIECBAgQIAAgSAgpAOaCQECBAgQIECAAAEh7QcIECBAgAABAgQIBAEhHdBMCBAgQIAAAQIECAhpP0CAAAECBAgQIEAgCAjpgGZCgAABAgQIECBAQEj7AQIECBAgQIAAAQJBQEgHNBMCBAgQIECAAAECQtoPECBAgAABAgQIEAgCQjqgmRAgQIAAAQIECBAQ0n6AAAECBAgQIECAQBAQ0gHNhAABAgQIECBAgICQ9gMECBAgQIAAAQIEgoCQDmgmBAgQIECAAAECBIS0HyBAgAABAgQIECAQBIR0QDMhQIAAAQIECBAgIKT9AAECBAgQIECAAIEgIKQDmgkBAgQIECBAgAABIe0HCBAgQIAAAQIECAQBIR3QTAgQIECAAAECBAgIaT9AgAABAgQIECBAIAgI6YBmQoAAAQIECBAgQEBI+wECBAgQIECAAAECQUBIBzQTAgQIECBAgAABAkLaDxAgQIAAAQIECBAIAkI6oJkQIECAAAECBAgQENJ+gAABAgQIECBAgEAQENIBzYQAAQIECBAgQICAkPYDBAgQIECAAAECBIKAkA5oJgQIECBAgAABAgSEtB8gQIAAAQIECBAgEASEdEAzIUCAAAECBAgQICCk/QABAgQIECBAgACBICCkA5oJAQIECBAgQIAAASHtBwgQIECAAAECBAgEASEd0EwIECBAgAABAgQICGk/QIAAAQIECBAgQCAICOmAZkKAAAECBAgQIEBASPsBAgQIECBAgAABAkFASAc0EwIECBAgQIAAAQJC2g8QIECAAAECBAgQCAJCOqCZECBAgAABAgQIEBDSfoAAAQIECBAgQIBAEBDSAc2EAAECBAgQIECAgJD2AwQIECBAgAABAgSCgJAOaCYECBAgQIAAAQIEhLQfIECAAAECBAgQIBAEhHRAMyFAgAABAgQIECAgpP0AAQIECBAgQIAAgSAgpAOaCQECBAgQIECAAAEh7QcIECBAgAABAgQIBAEhHdBMCBAgQIAAAQIECAhpP0CAAAECBAgQIEAgCAjpgGZCgAABAgQIECBAQEj7AQIECBAgQIAAAQJBQEgHNBMCBAgQIECAAAECQtoPECBAgAABAgQIEAgCQjqgmRAgQIAAAQIECBAQ0n6AAAECBAgQIECAQBAQ0gHNhAABAgQIECBAgICQ9gMECBAgQIAAAQIEgoCQDmgmBAgQIECAAAECBIS0HyBAgAABAgQIECAQBIR0QDMhQIAAAQIECBAgIKT9AAECBAgQIECAAIEgIKQDmgkBAgQIECBAgAABIe0HCBAgQIAAAQIECAQBIR3QTAgQIECAAAECBAgIaT9AgAABAgQIECBAIAgI6YBmQoAAAQIECBAgQEBI+wECBAgQIECAAAECQUBIBzQTAgQIECBAgAABAkLaDxAgQIAAAQIECBAIAkI6oJkQIECAAAECBAgQENJ+gAABAgQIECBAgEAQENIBzYQAAQIECBAgQICAkPYDBAgQIECAAAECBIKAkA5oJgQIECBAgAABAgSEtB8gQIAAAQIECBAgEASEdEAzIUCAAAECBAgQICCk/QABAgQIECBAgACBICCkA5oJAQIECBAgQIAAASHtBwgQIECAAAECBAgEASEd0EwIECBAgAABAgQICGk/QIAAAQIECBAgQCAICOmAZkKAAAECBAgQIEBASPsBAgQIECBAgAABAkFASAc0EwIECBAgQIAAAQJC2g8QIECAAAECBAgQCAJCOqCZECBAgAABAgQIEBDSfoAAAQIECBAgQIBAEBDSAc2EAAECBAgQIECAgJD2AwQIECBAgAABAgSCgJAOaCYECBAgQIAAAQIEhLQfIECAAAECBAgQIBAEhHRAMyFAgAABAgQIECAgpP0AAQIECBAgQIAAgSAgpAOaCQECBAgQIECAAAEh7QcIECBAgAABAgQIBAEhHdBMCBAgQIAAAQIECAhpP0CAAAECBAgQIEAgCAjpgGZCgAABAgQIECBAQEj7AQIECBAgQIAAAQJBQEgHNBMCBAgQIECAAAECQtoPECBAgAABAgQIEAgCQjqgmRAgQIAAAQIECBAQ0n6AAAECBAgQIECAQBAQ0gHNhAABAgQIECBAgICQ9gMECBAgQIAAAQIEgoCQDmgmBAgQIECAAAECBIS0HyBAgAABAgQIECAQBIR0QDMhQIAAAQIECBAgIKT9AAECBAgQIECAAIEgIKQDmgkBAgQIECBAgAABIe0HCBAgQIAAAQIECAQBIR3QTAgQIECAAAECBAgIaT9AgAABAgQIECBAIAgI6YBmQoAAAQIECBAgQEBI+wECBAgQIECAAAECQUBIBzQTAgQIECBAgAABAkLaDxAgQIAAAQIECBAIAkI6oJkQIECAAAECBAgQENJ+gAABAgQIECBAgEAQENIBzYQAAQIECBAgQICAkPYDBAgQIECAAAECBIKAkA5oJgQIECBAgAABAgSEtB8gQIAAAQIECBAgEASEdEAzIUCAAAECBAgQICCk/QABAgQIECBAgACBICCkA5oJAQIECBAgQIAAASHtBwgQIECAAAECBAgEASEd0EwIECBAgAABAgQICGk/QIAAAQIECBAgQCAICOmAZkKAAAECBAgQIEBASPsBAgQIECBAgAABAkFASAc0EwIECBAgQIAAAQJC2g8QIECAAAECBAgQCAJCOqCZECBAgAABAgQIEBDSfoAAAQIECBAgQIBAEBDSAc2EAAECBAgQIECAgJD2AwQIECBAgAABAgSCgJAOaCYECBAgQIAAAQIEhLQfIECAAAECBAgQIBAEhHRAMyFAgAABAgQIECAgpP0AAQIECBAgQIAAgSAgpAOaCQECBAgQIECAAAEh7QcIECBAgAABAgQIBAEhHdBMCBAgQIAAAQIECAhpP0CAAAECBAgQIEAgCAjpgGZCgAABAgQIECBAQEj7AQIECBAgQIAAAQJBQEgHNBMCBAgQIECAAAECQtoPECBAgAABAgQIEAgCQjqgmRAgQIAAAQIECBAQ0n6AAAECBAgQIECAQBAQ0gHNhAABAgQIECBAgICQ9gMECBAgQIAAAQIEgoCQDmgmBAgQIECAAAECBIS0HyBAgAABAgQIECAQBIR0QDMhQIAAAQIECBAgIKT9AAECBAgQIECAAIEgIKQDmgkBAgQIECBAgAABIe0HCBAgQIAAAQIECAQBIR3QTAgQIECAAAECBAgIaT9AgAABAgQIECBAIAgI6YBmQoAAAQIECBAgQEBI+wECBAgQIECAAAECQUBIBzQTAgQIECBAgAABAkLaDxAgQIAAAQIECBAIAkI6oJkQIECAAAECBAgQENJ+gAABAgQIECBAgEAQENIBzYQAAQIECBAgQICAkPYDBAgQIECAAAECBIKAkA5oJgQIECBAgAABAgSEtB8gQIAAAQIECBAgEASEdEAzIUCAAAECBAgQICCk/QABAgQIECBAgACBICCkA5oJAQIECBAgQIAAASHtBwgQIECAAAECBAgEASEd0EwIECBAgAABAgQICGk/QIAAAQIECBAgQCAICOmAZkKAAAECBAgQIEBASPsBAgQIECBAgAABAkFASAc0EwIECBAgQIAAAQJC2g8QIECAAAECBAgQCAJCOqCZECBAgAABAgQIEBDSfoAAAQIECBAgQIBAEBDSAc2EAAECBAgQIECAgJD2AwQIECBAgAABAgSCgJAOaCYECBAgQIAAAQIEhLQfIECAAAECBAgQIBAEhHRAMyFAgAABAgQIECAgpP0AAQIECBAgQIAAgSAgpAOaCQECBAgQIECAAAEh7QcIECBAgAABAgQIBAEhHdBMCBAgQIAAAQIECAhpP0CAAAECBAgQIEAgCAjpgGZCgAABAgQIECBAQEj7AQIECBAgQIAAAQJBQEgHNBMCBAgQIECAAAECQtoPECBAgAABAgQIEAgCQjqgmRAgQIAAAQIECBAQ0n6AAAECBAgQIECAQBAQ0gHNhAABAgQIECBAgICQ9gMECBAgQIAAAQIEgoCQDmgmBAgQIECAAAECBIS0HyBAgAABAgQIECAQBIR0QDMhQIAAAQIECBAgIKT9AAECBAgQIECAAIEgIKQDmgkBAgQIECBAgAABIe0HCBAgQIAAAQIECAQBIR3QTAgQIECAAAECBAgIaT9AgAABAgQIECBAIAgI6YBmQoAAAQIECBAgQEBI+wECBAgQIECAAAECQUBIBzQTAgQIECBAgAABAkLaDxAgQIAAAQIECBAIAkI6oJkQIECAAAECBAgQENJ+gAABAgQIECBAgEAQENIBzYQAAQIECBAgQICAkPYDBAgQIECAAAECBIKAkA5oJgQIECBAgAABAgSEtB8gQIAAAQIECBAgEASEdEAzIUCAAAECBAgQICCk/QABAgQIECBAgACBICCkA5oJAQIECBAgQIAAASHtBwgQIECAAAECBAgEASEd0EwIECBAgAABAgQICGk/QIAAAQIECBAgQCAICOmAZkKAAAECBAgQIEBASPsBAgQIECBAgAABAkFASAc0EwIECBAgQIAAAQJC2g8QIECAAAECBAgQCAJCOqCZECBAgAABAgQIEBDSfoAAAQIECBAgQIBAEBDSAc2EAAECBAgQIECAgJD2AwQIECBAgAABAgSCgJAOaCYECBAgQIAAAQIEhLQfIECAAAECBAgQIBAEhHRAMyFAgAABAgQIECAgpP0AAQIECBAgQIAAgSAgpAOaCQECBAgQIECAAAEh7QcIECBAgAABAgQIBAEhHdBMCBAgQIAAAQIECAhpP0CAAAECBAgQIEAgCAjpgGZCgAABAgQIECBAQEj7AQIECBAgQIAAAQJBQEgHNBMCBAgQIECAAAECQtoPECBAgAABAgQIEAgCBwgvAYr3Tyg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37" name="Group 66"/>
          <p:cNvGrpSpPr/>
          <p:nvPr/>
        </p:nvGrpSpPr>
        <p:grpSpPr>
          <a:xfrm>
            <a:off x="1947438" y="1340768"/>
            <a:ext cx="5112568" cy="3216671"/>
            <a:chOff x="1947438" y="1268760"/>
            <a:chExt cx="5112568" cy="3216671"/>
          </a:xfrm>
        </p:grpSpPr>
        <p:pic>
          <p:nvPicPr>
            <p:cNvPr id="43" name="Picture 42"/>
            <p:cNvPicPr/>
            <p:nvPr/>
          </p:nvPicPr>
          <p:blipFill>
            <a:blip r:embed="rId3" cstate="print"/>
            <a:srcRect t="2889"/>
            <a:stretch>
              <a:fillRect/>
            </a:stretch>
          </p:blipFill>
          <p:spPr bwMode="auto">
            <a:xfrm>
              <a:off x="1947438" y="1268760"/>
              <a:ext cx="5112568" cy="3216671"/>
            </a:xfrm>
            <a:prstGeom prst="rect">
              <a:avLst/>
            </a:prstGeom>
            <a:noFill/>
          </p:spPr>
        </p:pic>
        <p:sp>
          <p:nvSpPr>
            <p:cNvPr id="44" name="Rectangle 43"/>
            <p:cNvSpPr/>
            <p:nvPr/>
          </p:nvSpPr>
          <p:spPr>
            <a:xfrm>
              <a:off x="5004048" y="3717032"/>
              <a:ext cx="576064" cy="21602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051720" y="3284984"/>
            <a:ext cx="23762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Rounded Rectangle 45"/>
          <p:cNvSpPr/>
          <p:nvPr/>
        </p:nvSpPr>
        <p:spPr>
          <a:xfrm>
            <a:off x="683568" y="4365104"/>
            <a:ext cx="8208911" cy="14401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7" name="Picture 46"/>
          <p:cNvPicPr/>
          <p:nvPr/>
        </p:nvPicPr>
        <p:blipFill>
          <a:blip r:embed="rId3" cstate="print"/>
          <a:srcRect l="2817" t="65217" r="63380"/>
          <a:stretch>
            <a:fillRect/>
          </a:stretch>
        </p:blipFill>
        <p:spPr bwMode="auto">
          <a:xfrm>
            <a:off x="3131840" y="3284984"/>
            <a:ext cx="1224136" cy="864096"/>
          </a:xfrm>
          <a:prstGeom prst="rect">
            <a:avLst/>
          </a:prstGeom>
          <a:noFill/>
        </p:spPr>
      </p:pic>
      <p:grpSp>
        <p:nvGrpSpPr>
          <p:cNvPr id="48" name="Group 35"/>
          <p:cNvGrpSpPr/>
          <p:nvPr/>
        </p:nvGrpSpPr>
        <p:grpSpPr>
          <a:xfrm>
            <a:off x="5078330" y="4509120"/>
            <a:ext cx="1916676" cy="229099"/>
            <a:chOff x="3998210" y="4725144"/>
            <a:chExt cx="1916676" cy="22909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4139694" y="4782506"/>
              <a:ext cx="638928" cy="171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 bwMode="auto">
            <a:xfrm>
              <a:off x="3998210" y="4725144"/>
              <a:ext cx="504056" cy="216024"/>
            </a:xfrm>
            <a:prstGeom prst="rect">
              <a:avLst/>
            </a:prstGeom>
            <a:solidFill>
              <a:srgbClr val="EAEAEA"/>
            </a:solidFill>
            <a:ln w="50800">
              <a:solidFill>
                <a:srgbClr val="FFFFFF"/>
              </a:solidFill>
              <a:miter lim="800000"/>
            </a:ln>
            <a:effectLst>
              <a:outerShdw blurRad="57150" dist="31750" dir="4800000" algn="tl" rotWithShape="0">
                <a:srgbClr val="000000">
                  <a:alpha val="2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 contourW="2540">
              <a:bevelT w="25400" h="19050"/>
              <a:contourClr>
                <a:srgbClr val="AEAEAE"/>
              </a:contourClr>
            </a:sp3d>
            <a:extLst>
              <a:ext uri="{FAA26D3D-D897-4be2-8F04-BA451C77F1D7}"/>
            </a:extLst>
          </p:spPr>
          <p:txBody>
            <a:bodyPr>
              <a:normAutofit fontScale="47500" lnSpcReduction="20000"/>
            </a:bodyPr>
            <a:lstStyle>
              <a:lvl1pPr marL="0" indent="0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B587C"/>
                </a:buClr>
                <a:buFont typeface="Georgia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657225" indent="-246063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Georgia" charset="0"/>
                <a:buChar char="▫"/>
                <a:defRPr sz="2600" kern="1200">
                  <a:solidFill>
                    <a:schemeClr val="accent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922338" indent="-219075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Wingdings 2" charset="0"/>
                <a:buChar char=""/>
                <a:defRPr sz="2400" kern="1200">
                  <a:solidFill>
                    <a:schemeClr val="accent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179513" indent="-200025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Wingdings 2" charset="0"/>
                <a:buChar char=""/>
                <a:defRPr sz="2200" kern="1200">
                  <a:solidFill>
                    <a:schemeClr val="accent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389063" indent="-182563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B587C"/>
                </a:buClr>
                <a:buFont typeface="Georgia" charset="0"/>
                <a:buChar char="▫"/>
                <a:defRPr sz="2000" kern="1200">
                  <a:solidFill>
                    <a:srgbClr val="1B587C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dirty="0" smtClean="0"/>
                <a:t>CME</a:t>
              </a: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 bwMode="auto">
            <a:xfrm>
              <a:off x="5410830" y="4725144"/>
              <a:ext cx="504056" cy="216024"/>
            </a:xfrm>
            <a:prstGeom prst="rect">
              <a:avLst/>
            </a:prstGeom>
            <a:solidFill>
              <a:srgbClr val="EAEAEA"/>
            </a:solidFill>
            <a:ln w="50800">
              <a:solidFill>
                <a:srgbClr val="FFFFFF"/>
              </a:solidFill>
              <a:miter lim="800000"/>
            </a:ln>
            <a:effectLst>
              <a:outerShdw blurRad="57150" dist="31750" dir="4800000" algn="tl" rotWithShape="0">
                <a:srgbClr val="000000">
                  <a:alpha val="2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 contourW="2540">
              <a:bevelT w="25400" h="19050"/>
              <a:contourClr>
                <a:srgbClr val="AEAEAE"/>
              </a:contourClr>
            </a:sp3d>
            <a:extLst>
              <a:ext uri="{FAA26D3D-D897-4be2-8F04-BA451C77F1D7}"/>
            </a:extLst>
          </p:spPr>
          <p:txBody>
            <a:bodyPr>
              <a:normAutofit fontScale="47500" lnSpcReduction="20000"/>
            </a:bodyPr>
            <a:lstStyle>
              <a:lvl1pPr marL="0" indent="0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B587C"/>
                </a:buClr>
                <a:buFont typeface="Georgia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657225" indent="-246063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Georgia" charset="0"/>
                <a:buChar char="▫"/>
                <a:defRPr sz="2600" kern="1200">
                  <a:solidFill>
                    <a:schemeClr val="accent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922338" indent="-219075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Wingdings 2" charset="0"/>
                <a:buChar char=""/>
                <a:defRPr sz="2400" kern="1200">
                  <a:solidFill>
                    <a:schemeClr val="accent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179513" indent="-200025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Wingdings 2" charset="0"/>
                <a:buChar char=""/>
                <a:defRPr sz="2200" kern="1200">
                  <a:solidFill>
                    <a:schemeClr val="accent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389063" indent="-182563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1B587C"/>
                </a:buClr>
                <a:buFont typeface="Georgia" charset="0"/>
                <a:buChar char="▫"/>
                <a:defRPr sz="2000" kern="1200">
                  <a:solidFill>
                    <a:srgbClr val="1B587C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dirty="0" smtClean="0"/>
                <a:t>SF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771800" y="4437112"/>
            <a:ext cx="1728192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Core of the </a:t>
            </a:r>
            <a:r>
              <a:rPr lang="en-US" sz="2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Nowcasting</a:t>
            </a: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</a:t>
            </a:r>
            <a:endParaRPr lang="el-GR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427984" y="4437112"/>
            <a:ext cx="0" cy="1224136"/>
          </a:xfrm>
          <a:prstGeom prst="line">
            <a:avLst/>
          </a:prstGeom>
          <a:ln w="38100">
            <a:solidFill>
              <a:srgbClr val="00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/>
          <a:srcRect l="12990" t="26560" r="34563" b="22201"/>
          <a:stretch>
            <a:fillRect/>
          </a:stretch>
        </p:blipFill>
        <p:spPr bwMode="auto">
          <a:xfrm>
            <a:off x="7236296" y="1772816"/>
            <a:ext cx="1841516" cy="1012004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 l="14563" t="35720" r="34408" b="13881"/>
          <a:stretch>
            <a:fillRect/>
          </a:stretch>
        </p:blipFill>
        <p:spPr bwMode="auto">
          <a:xfrm>
            <a:off x="7236296" y="2799462"/>
            <a:ext cx="1872208" cy="1040116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8316416" y="1700808"/>
            <a:ext cx="576064" cy="216024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 fontScale="47500" lnSpcReduction="20000"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/>
              <a:t>Probs.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7524328" y="2780928"/>
            <a:ext cx="504056" cy="288032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 fontScale="55000" lnSpcReduction="20000"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/>
              <a:t>Char.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876256" y="2739188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876256" y="2887876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" descr="Σχετική εικόν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412776"/>
            <a:ext cx="1018928" cy="101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11" descr="Αποτέλεσμα εικόνας για coronal mass ejectio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492896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Rectangle 61"/>
          <p:cNvSpPr/>
          <p:nvPr/>
        </p:nvSpPr>
        <p:spPr>
          <a:xfrm>
            <a:off x="2206369" y="1788984"/>
            <a:ext cx="720080" cy="1279976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flare</a:t>
            </a:r>
          </a:p>
          <a:p>
            <a:pPr algn="ctr"/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CME</a:t>
            </a:r>
          </a:p>
          <a:p>
            <a:pPr algn="ctr"/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7812360" y="4509120"/>
            <a:ext cx="720080" cy="216024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  <a:extLst>
            <a:ext uri="{FAA26D3D-D897-4be2-8F04-BA451C77F1D7}"/>
          </a:extLst>
        </p:spPr>
        <p:txBody>
          <a:bodyPr>
            <a:normAutofit fontScale="47500" lnSpcReduction="20000"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4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sz="2200" kern="12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1B587C"/>
              </a:buClr>
              <a:buFont typeface="Georgia" charset="0"/>
              <a:buChar char="▫"/>
              <a:defRPr sz="2000" kern="1200">
                <a:solidFill>
                  <a:srgbClr val="1B587C"/>
                </a:solidFill>
                <a:latin typeface="+mn-lt"/>
                <a:ea typeface="ＭＳ Ｐゴシック" charset="0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/>
              <a:t>SF+CME</a:t>
            </a:r>
          </a:p>
        </p:txBody>
      </p:sp>
      <p:pic>
        <p:nvPicPr>
          <p:cNvPr id="64" name="Picture 2" descr="C:\Work\Projects\SAWS\ASPECS\ASPECS_PM5\SW3\plots\cme\E10_CME_new_Bay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3529" y="4869160"/>
            <a:ext cx="1440160" cy="753315"/>
          </a:xfrm>
          <a:prstGeom prst="rect">
            <a:avLst/>
          </a:prstGeom>
          <a:noFill/>
        </p:spPr>
      </p:pic>
      <p:pic>
        <p:nvPicPr>
          <p:cNvPr id="65" name="Picture 2" descr="C:\Work\Projects\SAWS\ASPECS\ASPECS_PM5\SW3\plots\flare_weel-poorly\E100_Flare_new_Bayes_GT2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5697" y="4869160"/>
            <a:ext cx="1376623" cy="720080"/>
          </a:xfrm>
          <a:prstGeom prst="rect">
            <a:avLst/>
          </a:prstGeom>
          <a:noFill/>
        </p:spPr>
      </p:pic>
      <p:pic>
        <p:nvPicPr>
          <p:cNvPr id="66" name="Picture 2" descr="C:\Work\Projects\SAWS\ASPECS\work_codes\statisticalmodellingfullvelocities\flare+cme\pdf_E10_Halo_WC_2D_flare_class.png"/>
          <p:cNvPicPr>
            <a:picLocks noChangeAspect="1" noChangeArrowheads="1"/>
          </p:cNvPicPr>
          <p:nvPr/>
        </p:nvPicPr>
        <p:blipFill>
          <a:blip r:embed="rId10" cstate="print"/>
          <a:srcRect l="8711" r="2315" b="4418"/>
          <a:stretch>
            <a:fillRect/>
          </a:stretch>
        </p:blipFill>
        <p:spPr bwMode="auto">
          <a:xfrm>
            <a:off x="7513211" y="4857285"/>
            <a:ext cx="1281458" cy="720080"/>
          </a:xfrm>
          <a:prstGeom prst="rect">
            <a:avLst/>
          </a:prstGeom>
          <a:noFill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1" cstate="print"/>
          <a:srcRect l="56613"/>
          <a:stretch>
            <a:fillRect/>
          </a:stretch>
        </p:blipFill>
        <p:spPr bwMode="auto">
          <a:xfrm>
            <a:off x="1801452" y="4437112"/>
            <a:ext cx="1301632" cy="120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2" cstate="print"/>
          <a:srcRect l="5937" t="5715" r="55802"/>
          <a:stretch>
            <a:fillRect/>
          </a:stretch>
        </p:blipFill>
        <p:spPr bwMode="auto">
          <a:xfrm>
            <a:off x="721988" y="4539856"/>
            <a:ext cx="113216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Nowcasting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 mode | SEP events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42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82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84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86" name="Rectangle 85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87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85" name="Rectangle 84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83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80" name="Picture 2" descr="Space Weather Models at CCMC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1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/>
          <a:stretch/>
        </p:blipFill>
        <p:spPr bwMode="auto">
          <a:xfrm>
            <a:off x="2971800" y="3702347"/>
            <a:ext cx="4419600" cy="26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r="2703" b="3950"/>
          <a:stretch/>
        </p:blipFill>
        <p:spPr bwMode="auto">
          <a:xfrm>
            <a:off x="4800600" y="1415143"/>
            <a:ext cx="4109884" cy="231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r="1451" b="5351"/>
          <a:stretch/>
        </p:blipFill>
        <p:spPr bwMode="auto">
          <a:xfrm>
            <a:off x="239486" y="1415143"/>
            <a:ext cx="4300598" cy="234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Nowcasting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 mode | SEP events</a:t>
            </a:r>
          </a:p>
        </p:txBody>
      </p:sp>
      <p:sp>
        <p:nvSpPr>
          <p:cNvPr id="22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7391400" y="4114800"/>
            <a:ext cx="1446401" cy="1425108"/>
          </a:xfrm>
          <a:prstGeom prst="ellipse">
            <a:avLst/>
          </a:prstGeom>
          <a:gradFill>
            <a:gsLst>
              <a:gs pos="0">
                <a:srgbClr val="FFCC4C"/>
              </a:gs>
              <a:gs pos="100000">
                <a:srgbClr val="FFCC4C">
                  <a:lumMod val="40000"/>
                  <a:lumOff val="60000"/>
                </a:srgbClr>
              </a:gs>
            </a:gsLst>
            <a:lin ang="5400000" scaled="0"/>
          </a:gra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rgbClr val="D3D3D3">
                    <a:lumMod val="25000"/>
                  </a:srgbClr>
                </a:solidFill>
              </a:rPr>
              <a:t>Probability of SEP Occurrence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D3D3D3">
                  <a:lumMod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47" name="Picture 5" descr="Σχετική εικόν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5272" y="4238872"/>
            <a:ext cx="1018928" cy="101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11" descr="Αποτέλεσμα εικόνας για coronal mass ejectio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092080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5" descr="Σχετική εικόν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410072"/>
            <a:ext cx="1018928" cy="101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11" descr="Αποτέλεσμα εικόνας για coronal mass ejectio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386" y="2286000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 rot="19062159">
            <a:off x="-482987" y="4317416"/>
            <a:ext cx="33517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66FF"/>
                </a:solidFill>
                <a:hlinkClick r:id="rId7"/>
              </a:rPr>
              <a:t>Papaioannou et al., </a:t>
            </a:r>
            <a:r>
              <a:rPr lang="en-US" b="1" dirty="0" smtClean="0">
                <a:solidFill>
                  <a:srgbClr val="0066FF"/>
                </a:solidFill>
                <a:hlinkClick r:id="rId7"/>
              </a:rPr>
              <a:t>2022</a:t>
            </a:r>
          </a:p>
          <a:p>
            <a:pPr algn="ctr"/>
            <a:r>
              <a:rPr lang="en-US" b="1" dirty="0" smtClean="0">
                <a:solidFill>
                  <a:srgbClr val="0066FF"/>
                </a:solidFill>
                <a:hlinkClick r:id="rId7"/>
              </a:rPr>
              <a:t>JSWSC</a:t>
            </a:r>
            <a:r>
              <a:rPr lang="en-US" b="1" dirty="0" smtClean="0">
                <a:solidFill>
                  <a:srgbClr val="0066FF"/>
                </a:solidFill>
                <a:hlinkClick r:id="rId7"/>
              </a:rPr>
              <a:t>, </a:t>
            </a:r>
            <a:r>
              <a:rPr lang="en-US" b="1" dirty="0" smtClean="0">
                <a:solidFill>
                  <a:srgbClr val="0066FF"/>
                </a:solidFill>
                <a:hlinkClick r:id="rId7"/>
              </a:rPr>
              <a:t>DOI</a:t>
            </a:r>
            <a:r>
              <a:rPr lang="en-US" b="1" dirty="0" smtClean="0">
                <a:solidFill>
                  <a:srgbClr val="0066FF"/>
                </a:solidFill>
                <a:hlinkClick r:id="rId7"/>
              </a:rPr>
              <a:t>: 10.1051/</a:t>
            </a:r>
            <a:r>
              <a:rPr lang="en-US" b="1" dirty="0" err="1" smtClean="0">
                <a:solidFill>
                  <a:srgbClr val="0066FF"/>
                </a:solidFill>
                <a:hlinkClick r:id="rId7"/>
              </a:rPr>
              <a:t>swsc</a:t>
            </a:r>
            <a:r>
              <a:rPr lang="en-US" b="1" dirty="0" smtClean="0">
                <a:solidFill>
                  <a:srgbClr val="0066FF"/>
                </a:solidFill>
                <a:hlinkClick r:id="rId7"/>
              </a:rPr>
              <a:t>/2022019</a:t>
            </a:r>
            <a:endParaRPr lang="el-GR" i="1" dirty="0">
              <a:solidFill>
                <a:srgbClr val="0066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27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33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42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9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Rectangle 42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40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2" descr="Space Weather Models at CCM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38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">
            <a:extLst>
              <a:ext uri="{FF2B5EF4-FFF2-40B4-BE49-F238E27FC236}">
                <a16:creationId xmlns="" xmlns:a16="http://schemas.microsoft.com/office/drawing/2014/main" id="{DFE5E838-89A2-4A77-8C08-1ED64CAFB5F3}"/>
              </a:ext>
            </a:extLst>
          </p:cNvPr>
          <p:cNvSpPr/>
          <p:nvPr/>
        </p:nvSpPr>
        <p:spPr>
          <a:xfrm>
            <a:off x="4545711" y="946687"/>
            <a:ext cx="43816" cy="3457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5040" y="21600"/>
                  <a:pt x="0" y="21536"/>
                  <a:pt x="0" y="21463"/>
                </a:cubicBezTo>
                <a:lnTo>
                  <a:pt x="0" y="20916"/>
                </a:lnTo>
                <a:cubicBezTo>
                  <a:pt x="0" y="20843"/>
                  <a:pt x="5040" y="20779"/>
                  <a:pt x="10800" y="20779"/>
                </a:cubicBezTo>
                <a:cubicBezTo>
                  <a:pt x="16560" y="20779"/>
                  <a:pt x="21600" y="20843"/>
                  <a:pt x="21600" y="20916"/>
                </a:cubicBezTo>
                <a:lnTo>
                  <a:pt x="21600" y="21463"/>
                </a:lnTo>
                <a:cubicBezTo>
                  <a:pt x="21600" y="21536"/>
                  <a:pt x="16560" y="21600"/>
                  <a:pt x="10800" y="21600"/>
                </a:cubicBezTo>
                <a:close/>
                <a:moveTo>
                  <a:pt x="10800" y="20505"/>
                </a:moveTo>
                <a:cubicBezTo>
                  <a:pt x="5040" y="20505"/>
                  <a:pt x="0" y="20441"/>
                  <a:pt x="0" y="20368"/>
                </a:cubicBezTo>
                <a:lnTo>
                  <a:pt x="0" y="19821"/>
                </a:lnTo>
                <a:cubicBezTo>
                  <a:pt x="0" y="19748"/>
                  <a:pt x="5040" y="19684"/>
                  <a:pt x="10800" y="19684"/>
                </a:cubicBezTo>
                <a:cubicBezTo>
                  <a:pt x="16560" y="19684"/>
                  <a:pt x="21600" y="19748"/>
                  <a:pt x="21600" y="19821"/>
                </a:cubicBezTo>
                <a:lnTo>
                  <a:pt x="21600" y="20368"/>
                </a:lnTo>
                <a:cubicBezTo>
                  <a:pt x="21600" y="20441"/>
                  <a:pt x="16560" y="20505"/>
                  <a:pt x="10800" y="20505"/>
                </a:cubicBezTo>
                <a:close/>
                <a:moveTo>
                  <a:pt x="10800" y="19410"/>
                </a:moveTo>
                <a:cubicBezTo>
                  <a:pt x="5040" y="19410"/>
                  <a:pt x="0" y="19346"/>
                  <a:pt x="0" y="19273"/>
                </a:cubicBezTo>
                <a:lnTo>
                  <a:pt x="0" y="18725"/>
                </a:lnTo>
                <a:cubicBezTo>
                  <a:pt x="0" y="18652"/>
                  <a:pt x="5040" y="18589"/>
                  <a:pt x="10800" y="18589"/>
                </a:cubicBezTo>
                <a:cubicBezTo>
                  <a:pt x="16560" y="18589"/>
                  <a:pt x="21600" y="18652"/>
                  <a:pt x="21600" y="18725"/>
                </a:cubicBezTo>
                <a:lnTo>
                  <a:pt x="21600" y="19273"/>
                </a:lnTo>
                <a:cubicBezTo>
                  <a:pt x="21600" y="19346"/>
                  <a:pt x="16560" y="19410"/>
                  <a:pt x="10800" y="19410"/>
                </a:cubicBezTo>
                <a:close/>
                <a:moveTo>
                  <a:pt x="10800" y="18315"/>
                </a:moveTo>
                <a:cubicBezTo>
                  <a:pt x="5040" y="18315"/>
                  <a:pt x="0" y="18251"/>
                  <a:pt x="0" y="18178"/>
                </a:cubicBezTo>
                <a:lnTo>
                  <a:pt x="0" y="17630"/>
                </a:lnTo>
                <a:cubicBezTo>
                  <a:pt x="0" y="17557"/>
                  <a:pt x="5040" y="17494"/>
                  <a:pt x="10800" y="17494"/>
                </a:cubicBezTo>
                <a:cubicBezTo>
                  <a:pt x="16560" y="17494"/>
                  <a:pt x="21600" y="17557"/>
                  <a:pt x="21600" y="17630"/>
                </a:cubicBezTo>
                <a:lnTo>
                  <a:pt x="21600" y="18178"/>
                </a:lnTo>
                <a:cubicBezTo>
                  <a:pt x="21600" y="18260"/>
                  <a:pt x="16560" y="18315"/>
                  <a:pt x="10800" y="18315"/>
                </a:cubicBezTo>
                <a:close/>
                <a:moveTo>
                  <a:pt x="10800" y="17229"/>
                </a:moveTo>
                <a:cubicBezTo>
                  <a:pt x="5040" y="17229"/>
                  <a:pt x="0" y="17165"/>
                  <a:pt x="0" y="17092"/>
                </a:cubicBezTo>
                <a:lnTo>
                  <a:pt x="0" y="16544"/>
                </a:lnTo>
                <a:cubicBezTo>
                  <a:pt x="0" y="16471"/>
                  <a:pt x="5040" y="16408"/>
                  <a:pt x="10800" y="16408"/>
                </a:cubicBezTo>
                <a:cubicBezTo>
                  <a:pt x="16560" y="16408"/>
                  <a:pt x="21600" y="16471"/>
                  <a:pt x="21600" y="16544"/>
                </a:cubicBezTo>
                <a:lnTo>
                  <a:pt x="21600" y="17092"/>
                </a:lnTo>
                <a:cubicBezTo>
                  <a:pt x="21600" y="17165"/>
                  <a:pt x="16560" y="17229"/>
                  <a:pt x="10800" y="17229"/>
                </a:cubicBezTo>
                <a:close/>
                <a:moveTo>
                  <a:pt x="10800" y="16134"/>
                </a:moveTo>
                <a:cubicBezTo>
                  <a:pt x="5040" y="16134"/>
                  <a:pt x="0" y="16070"/>
                  <a:pt x="0" y="15997"/>
                </a:cubicBezTo>
                <a:lnTo>
                  <a:pt x="0" y="15449"/>
                </a:lnTo>
                <a:cubicBezTo>
                  <a:pt x="0" y="15376"/>
                  <a:pt x="5040" y="15313"/>
                  <a:pt x="10800" y="15313"/>
                </a:cubicBezTo>
                <a:cubicBezTo>
                  <a:pt x="16560" y="15313"/>
                  <a:pt x="21600" y="15376"/>
                  <a:pt x="21600" y="15449"/>
                </a:cubicBezTo>
                <a:lnTo>
                  <a:pt x="21600" y="15997"/>
                </a:lnTo>
                <a:cubicBezTo>
                  <a:pt x="21600" y="16070"/>
                  <a:pt x="16560" y="16134"/>
                  <a:pt x="10800" y="16134"/>
                </a:cubicBezTo>
                <a:close/>
                <a:moveTo>
                  <a:pt x="10800" y="15039"/>
                </a:moveTo>
                <a:cubicBezTo>
                  <a:pt x="5040" y="15039"/>
                  <a:pt x="0" y="14975"/>
                  <a:pt x="0" y="14902"/>
                </a:cubicBezTo>
                <a:lnTo>
                  <a:pt x="0" y="14354"/>
                </a:lnTo>
                <a:cubicBezTo>
                  <a:pt x="0" y="14281"/>
                  <a:pt x="5040" y="14217"/>
                  <a:pt x="10800" y="14217"/>
                </a:cubicBezTo>
                <a:cubicBezTo>
                  <a:pt x="16560" y="14217"/>
                  <a:pt x="21600" y="14281"/>
                  <a:pt x="21600" y="14354"/>
                </a:cubicBezTo>
                <a:lnTo>
                  <a:pt x="21600" y="14902"/>
                </a:lnTo>
                <a:cubicBezTo>
                  <a:pt x="21600" y="14975"/>
                  <a:pt x="16560" y="15039"/>
                  <a:pt x="10800" y="15039"/>
                </a:cubicBezTo>
                <a:close/>
                <a:moveTo>
                  <a:pt x="10800" y="13944"/>
                </a:moveTo>
                <a:cubicBezTo>
                  <a:pt x="5040" y="13944"/>
                  <a:pt x="0" y="13880"/>
                  <a:pt x="0" y="13807"/>
                </a:cubicBezTo>
                <a:lnTo>
                  <a:pt x="0" y="13259"/>
                </a:lnTo>
                <a:cubicBezTo>
                  <a:pt x="0" y="13186"/>
                  <a:pt x="5040" y="13122"/>
                  <a:pt x="10800" y="13122"/>
                </a:cubicBezTo>
                <a:cubicBezTo>
                  <a:pt x="16560" y="13122"/>
                  <a:pt x="21600" y="13186"/>
                  <a:pt x="21600" y="13259"/>
                </a:cubicBezTo>
                <a:lnTo>
                  <a:pt x="21600" y="13807"/>
                </a:lnTo>
                <a:cubicBezTo>
                  <a:pt x="21600" y="13880"/>
                  <a:pt x="16560" y="13944"/>
                  <a:pt x="10800" y="13944"/>
                </a:cubicBezTo>
                <a:close/>
                <a:moveTo>
                  <a:pt x="10800" y="12849"/>
                </a:moveTo>
                <a:cubicBezTo>
                  <a:pt x="5040" y="12849"/>
                  <a:pt x="0" y="12785"/>
                  <a:pt x="0" y="12712"/>
                </a:cubicBezTo>
                <a:lnTo>
                  <a:pt x="0" y="12164"/>
                </a:lnTo>
                <a:cubicBezTo>
                  <a:pt x="0" y="12091"/>
                  <a:pt x="5040" y="12027"/>
                  <a:pt x="10800" y="12027"/>
                </a:cubicBezTo>
                <a:cubicBezTo>
                  <a:pt x="16560" y="12027"/>
                  <a:pt x="21600" y="12091"/>
                  <a:pt x="21600" y="12164"/>
                </a:cubicBezTo>
                <a:lnTo>
                  <a:pt x="21600" y="12712"/>
                </a:lnTo>
                <a:cubicBezTo>
                  <a:pt x="21600" y="12794"/>
                  <a:pt x="16560" y="12849"/>
                  <a:pt x="10800" y="12849"/>
                </a:cubicBezTo>
                <a:close/>
                <a:moveTo>
                  <a:pt x="10800" y="11763"/>
                </a:moveTo>
                <a:cubicBezTo>
                  <a:pt x="5040" y="11763"/>
                  <a:pt x="0" y="11699"/>
                  <a:pt x="0" y="11626"/>
                </a:cubicBezTo>
                <a:lnTo>
                  <a:pt x="0" y="11078"/>
                </a:lnTo>
                <a:cubicBezTo>
                  <a:pt x="0" y="11005"/>
                  <a:pt x="5040" y="10941"/>
                  <a:pt x="10800" y="10941"/>
                </a:cubicBezTo>
                <a:cubicBezTo>
                  <a:pt x="16560" y="10941"/>
                  <a:pt x="21600" y="11005"/>
                  <a:pt x="21600" y="11078"/>
                </a:cubicBezTo>
                <a:lnTo>
                  <a:pt x="21600" y="11626"/>
                </a:lnTo>
                <a:cubicBezTo>
                  <a:pt x="21600" y="11699"/>
                  <a:pt x="16560" y="11763"/>
                  <a:pt x="10800" y="11763"/>
                </a:cubicBezTo>
                <a:close/>
                <a:moveTo>
                  <a:pt x="10800" y="10668"/>
                </a:moveTo>
                <a:cubicBezTo>
                  <a:pt x="5040" y="10668"/>
                  <a:pt x="0" y="10604"/>
                  <a:pt x="0" y="10531"/>
                </a:cubicBezTo>
                <a:lnTo>
                  <a:pt x="0" y="9983"/>
                </a:lnTo>
                <a:cubicBezTo>
                  <a:pt x="0" y="9910"/>
                  <a:pt x="5040" y="9846"/>
                  <a:pt x="10800" y="9846"/>
                </a:cubicBezTo>
                <a:cubicBezTo>
                  <a:pt x="16560" y="9846"/>
                  <a:pt x="21600" y="9910"/>
                  <a:pt x="21600" y="9983"/>
                </a:cubicBezTo>
                <a:lnTo>
                  <a:pt x="21600" y="10531"/>
                </a:lnTo>
                <a:cubicBezTo>
                  <a:pt x="21600" y="10604"/>
                  <a:pt x="16560" y="10668"/>
                  <a:pt x="10800" y="10668"/>
                </a:cubicBezTo>
                <a:close/>
                <a:moveTo>
                  <a:pt x="10800" y="9573"/>
                </a:moveTo>
                <a:cubicBezTo>
                  <a:pt x="5040" y="9573"/>
                  <a:pt x="0" y="9509"/>
                  <a:pt x="0" y="9436"/>
                </a:cubicBezTo>
                <a:lnTo>
                  <a:pt x="0" y="8888"/>
                </a:lnTo>
                <a:cubicBezTo>
                  <a:pt x="0" y="8815"/>
                  <a:pt x="5040" y="8751"/>
                  <a:pt x="10800" y="8751"/>
                </a:cubicBezTo>
                <a:cubicBezTo>
                  <a:pt x="16560" y="8751"/>
                  <a:pt x="21600" y="8815"/>
                  <a:pt x="21600" y="8888"/>
                </a:cubicBezTo>
                <a:lnTo>
                  <a:pt x="21600" y="9436"/>
                </a:lnTo>
                <a:cubicBezTo>
                  <a:pt x="21600" y="9509"/>
                  <a:pt x="16560" y="9573"/>
                  <a:pt x="10800" y="9573"/>
                </a:cubicBezTo>
                <a:close/>
                <a:moveTo>
                  <a:pt x="10800" y="8478"/>
                </a:moveTo>
                <a:cubicBezTo>
                  <a:pt x="5040" y="8478"/>
                  <a:pt x="0" y="8414"/>
                  <a:pt x="0" y="8341"/>
                </a:cubicBezTo>
                <a:lnTo>
                  <a:pt x="0" y="7793"/>
                </a:lnTo>
                <a:cubicBezTo>
                  <a:pt x="0" y="7720"/>
                  <a:pt x="5040" y="7656"/>
                  <a:pt x="10800" y="7656"/>
                </a:cubicBezTo>
                <a:cubicBezTo>
                  <a:pt x="16560" y="7656"/>
                  <a:pt x="21600" y="7720"/>
                  <a:pt x="21600" y="7793"/>
                </a:cubicBezTo>
                <a:lnTo>
                  <a:pt x="21600" y="8341"/>
                </a:lnTo>
                <a:cubicBezTo>
                  <a:pt x="21600" y="8414"/>
                  <a:pt x="16560" y="8478"/>
                  <a:pt x="10800" y="8478"/>
                </a:cubicBezTo>
                <a:close/>
                <a:moveTo>
                  <a:pt x="10800" y="7383"/>
                </a:moveTo>
                <a:cubicBezTo>
                  <a:pt x="5040" y="7383"/>
                  <a:pt x="0" y="7319"/>
                  <a:pt x="0" y="7246"/>
                </a:cubicBezTo>
                <a:lnTo>
                  <a:pt x="0" y="6698"/>
                </a:lnTo>
                <a:cubicBezTo>
                  <a:pt x="0" y="6625"/>
                  <a:pt x="5040" y="6561"/>
                  <a:pt x="10800" y="6561"/>
                </a:cubicBezTo>
                <a:cubicBezTo>
                  <a:pt x="16560" y="6561"/>
                  <a:pt x="21600" y="6625"/>
                  <a:pt x="21600" y="6698"/>
                </a:cubicBezTo>
                <a:lnTo>
                  <a:pt x="21600" y="7246"/>
                </a:lnTo>
                <a:cubicBezTo>
                  <a:pt x="21600" y="7328"/>
                  <a:pt x="16560" y="7383"/>
                  <a:pt x="10800" y="7383"/>
                </a:cubicBezTo>
                <a:close/>
                <a:moveTo>
                  <a:pt x="10800" y="6287"/>
                </a:moveTo>
                <a:cubicBezTo>
                  <a:pt x="5040" y="6287"/>
                  <a:pt x="0" y="6224"/>
                  <a:pt x="0" y="6151"/>
                </a:cubicBezTo>
                <a:lnTo>
                  <a:pt x="0" y="5603"/>
                </a:lnTo>
                <a:cubicBezTo>
                  <a:pt x="0" y="5530"/>
                  <a:pt x="5040" y="5466"/>
                  <a:pt x="10800" y="5466"/>
                </a:cubicBezTo>
                <a:cubicBezTo>
                  <a:pt x="16560" y="5466"/>
                  <a:pt x="21600" y="5530"/>
                  <a:pt x="21600" y="5603"/>
                </a:cubicBezTo>
                <a:lnTo>
                  <a:pt x="21600" y="6151"/>
                </a:lnTo>
                <a:cubicBezTo>
                  <a:pt x="21600" y="6233"/>
                  <a:pt x="16560" y="6287"/>
                  <a:pt x="10800" y="6287"/>
                </a:cubicBezTo>
                <a:close/>
                <a:moveTo>
                  <a:pt x="10800" y="5202"/>
                </a:moveTo>
                <a:cubicBezTo>
                  <a:pt x="5040" y="5202"/>
                  <a:pt x="0" y="5138"/>
                  <a:pt x="0" y="5065"/>
                </a:cubicBezTo>
                <a:lnTo>
                  <a:pt x="0" y="4517"/>
                </a:lnTo>
                <a:cubicBezTo>
                  <a:pt x="0" y="4444"/>
                  <a:pt x="5040" y="4380"/>
                  <a:pt x="10800" y="4380"/>
                </a:cubicBezTo>
                <a:cubicBezTo>
                  <a:pt x="16560" y="4380"/>
                  <a:pt x="21600" y="4444"/>
                  <a:pt x="21600" y="4517"/>
                </a:cubicBezTo>
                <a:lnTo>
                  <a:pt x="21600" y="5065"/>
                </a:lnTo>
                <a:cubicBezTo>
                  <a:pt x="21600" y="5138"/>
                  <a:pt x="16560" y="5202"/>
                  <a:pt x="10800" y="5202"/>
                </a:cubicBezTo>
                <a:close/>
                <a:moveTo>
                  <a:pt x="10800" y="4106"/>
                </a:moveTo>
                <a:cubicBezTo>
                  <a:pt x="5040" y="4106"/>
                  <a:pt x="0" y="4043"/>
                  <a:pt x="0" y="3970"/>
                </a:cubicBezTo>
                <a:lnTo>
                  <a:pt x="0" y="3422"/>
                </a:lnTo>
                <a:cubicBezTo>
                  <a:pt x="0" y="3349"/>
                  <a:pt x="5040" y="3285"/>
                  <a:pt x="10800" y="3285"/>
                </a:cubicBezTo>
                <a:cubicBezTo>
                  <a:pt x="16560" y="3285"/>
                  <a:pt x="21600" y="3349"/>
                  <a:pt x="21600" y="3422"/>
                </a:cubicBezTo>
                <a:lnTo>
                  <a:pt x="21600" y="3970"/>
                </a:lnTo>
                <a:cubicBezTo>
                  <a:pt x="21600" y="4043"/>
                  <a:pt x="16560" y="4106"/>
                  <a:pt x="10800" y="4106"/>
                </a:cubicBezTo>
                <a:close/>
                <a:moveTo>
                  <a:pt x="10800" y="3011"/>
                </a:moveTo>
                <a:cubicBezTo>
                  <a:pt x="5040" y="3011"/>
                  <a:pt x="0" y="2948"/>
                  <a:pt x="0" y="2875"/>
                </a:cubicBezTo>
                <a:lnTo>
                  <a:pt x="0" y="2327"/>
                </a:lnTo>
                <a:cubicBezTo>
                  <a:pt x="0" y="2254"/>
                  <a:pt x="5040" y="2190"/>
                  <a:pt x="10800" y="2190"/>
                </a:cubicBezTo>
                <a:cubicBezTo>
                  <a:pt x="16560" y="2190"/>
                  <a:pt x="21600" y="2254"/>
                  <a:pt x="21600" y="2327"/>
                </a:cubicBezTo>
                <a:lnTo>
                  <a:pt x="21600" y="2875"/>
                </a:lnTo>
                <a:cubicBezTo>
                  <a:pt x="21600" y="2948"/>
                  <a:pt x="16560" y="3011"/>
                  <a:pt x="10800" y="3011"/>
                </a:cubicBezTo>
                <a:close/>
                <a:moveTo>
                  <a:pt x="10800" y="1916"/>
                </a:moveTo>
                <a:cubicBezTo>
                  <a:pt x="5040" y="1916"/>
                  <a:pt x="0" y="1852"/>
                  <a:pt x="0" y="1779"/>
                </a:cubicBezTo>
                <a:lnTo>
                  <a:pt x="0" y="1232"/>
                </a:lnTo>
                <a:cubicBezTo>
                  <a:pt x="0" y="1159"/>
                  <a:pt x="5040" y="1095"/>
                  <a:pt x="10800" y="1095"/>
                </a:cubicBezTo>
                <a:cubicBezTo>
                  <a:pt x="16560" y="1095"/>
                  <a:pt x="21600" y="1159"/>
                  <a:pt x="21600" y="1232"/>
                </a:cubicBezTo>
                <a:lnTo>
                  <a:pt x="21600" y="1779"/>
                </a:lnTo>
                <a:cubicBezTo>
                  <a:pt x="21600" y="1862"/>
                  <a:pt x="16560" y="1916"/>
                  <a:pt x="10800" y="1916"/>
                </a:cubicBezTo>
                <a:close/>
                <a:moveTo>
                  <a:pt x="10800" y="821"/>
                </a:moveTo>
                <a:cubicBezTo>
                  <a:pt x="5040" y="821"/>
                  <a:pt x="0" y="757"/>
                  <a:pt x="0" y="684"/>
                </a:cubicBezTo>
                <a:lnTo>
                  <a:pt x="0" y="137"/>
                </a:lnTo>
                <a:cubicBezTo>
                  <a:pt x="0" y="64"/>
                  <a:pt x="5040" y="0"/>
                  <a:pt x="10800" y="0"/>
                </a:cubicBezTo>
                <a:cubicBezTo>
                  <a:pt x="16560" y="0"/>
                  <a:pt x="21600" y="64"/>
                  <a:pt x="21600" y="137"/>
                </a:cubicBezTo>
                <a:lnTo>
                  <a:pt x="21600" y="684"/>
                </a:lnTo>
                <a:cubicBezTo>
                  <a:pt x="21600" y="767"/>
                  <a:pt x="16560" y="821"/>
                  <a:pt x="10800" y="821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8" name="Shape">
            <a:extLst>
              <a:ext uri="{FF2B5EF4-FFF2-40B4-BE49-F238E27FC236}">
                <a16:creationId xmlns="" xmlns:a16="http://schemas.microsoft.com/office/drawing/2014/main" id="{1E8C692C-8EE7-44BF-86E6-05D281A1EC67}"/>
              </a:ext>
            </a:extLst>
          </p:cNvPr>
          <p:cNvSpPr/>
          <p:nvPr/>
        </p:nvSpPr>
        <p:spPr>
          <a:xfrm>
            <a:off x="1069676" y="829846"/>
            <a:ext cx="3499403" cy="3675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0" extrusionOk="0">
                <a:moveTo>
                  <a:pt x="20870" y="8353"/>
                </a:moveTo>
                <a:lnTo>
                  <a:pt x="1776" y="111"/>
                </a:lnTo>
                <a:cubicBezTo>
                  <a:pt x="947" y="-250"/>
                  <a:pt x="0" y="312"/>
                  <a:pt x="0" y="1167"/>
                </a:cubicBezTo>
                <a:lnTo>
                  <a:pt x="0" y="10550"/>
                </a:lnTo>
                <a:lnTo>
                  <a:pt x="0" y="19933"/>
                </a:lnTo>
                <a:cubicBezTo>
                  <a:pt x="0" y="20780"/>
                  <a:pt x="947" y="21350"/>
                  <a:pt x="1776" y="20989"/>
                </a:cubicBezTo>
                <a:lnTo>
                  <a:pt x="20879" y="12747"/>
                </a:lnTo>
                <a:cubicBezTo>
                  <a:pt x="21321" y="12554"/>
                  <a:pt x="21600" y="12143"/>
                  <a:pt x="21600" y="11690"/>
                </a:cubicBezTo>
                <a:lnTo>
                  <a:pt x="21600" y="10550"/>
                </a:lnTo>
                <a:lnTo>
                  <a:pt x="21600" y="9410"/>
                </a:lnTo>
                <a:cubicBezTo>
                  <a:pt x="21600" y="8957"/>
                  <a:pt x="21312" y="8546"/>
                  <a:pt x="20870" y="8353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="" xmlns:a16="http://schemas.microsoft.com/office/drawing/2014/main" id="{C3547B7E-9F0D-47A9-B33F-1F55295C17AC}"/>
              </a:ext>
            </a:extLst>
          </p:cNvPr>
          <p:cNvSpPr/>
          <p:nvPr/>
        </p:nvSpPr>
        <p:spPr>
          <a:xfrm>
            <a:off x="4574922" y="829848"/>
            <a:ext cx="3499403" cy="3675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1" extrusionOk="0">
                <a:moveTo>
                  <a:pt x="19824" y="111"/>
                </a:moveTo>
                <a:lnTo>
                  <a:pt x="721" y="8353"/>
                </a:lnTo>
                <a:cubicBezTo>
                  <a:pt x="279" y="8546"/>
                  <a:pt x="0" y="8957"/>
                  <a:pt x="0" y="9410"/>
                </a:cubicBezTo>
                <a:lnTo>
                  <a:pt x="0" y="10550"/>
                </a:lnTo>
                <a:lnTo>
                  <a:pt x="0" y="11690"/>
                </a:lnTo>
                <a:cubicBezTo>
                  <a:pt x="0" y="12143"/>
                  <a:pt x="279" y="12554"/>
                  <a:pt x="721" y="12747"/>
                </a:cubicBezTo>
                <a:lnTo>
                  <a:pt x="19824" y="20989"/>
                </a:lnTo>
                <a:cubicBezTo>
                  <a:pt x="20653" y="21350"/>
                  <a:pt x="21600" y="20788"/>
                  <a:pt x="21600" y="19933"/>
                </a:cubicBezTo>
                <a:lnTo>
                  <a:pt x="21600" y="10550"/>
                </a:lnTo>
                <a:lnTo>
                  <a:pt x="21600" y="1167"/>
                </a:lnTo>
                <a:cubicBezTo>
                  <a:pt x="21600" y="312"/>
                  <a:pt x="20653" y="-250"/>
                  <a:pt x="19824" y="111"/>
                </a:cubicBezTo>
                <a:close/>
              </a:path>
            </a:pathLst>
          </a:custGeom>
          <a:gradFill>
            <a:gsLst>
              <a:gs pos="0">
                <a:srgbClr val="C13018">
                  <a:lumMod val="20000"/>
                  <a:lumOff val="80000"/>
                </a:srgbClr>
              </a:gs>
              <a:gs pos="100000">
                <a:srgbClr val="C13018">
                  <a:lumMod val="60000"/>
                  <a:lumOff val="40000"/>
                </a:srgbClr>
              </a:gs>
            </a:gsLst>
            <a:lin ang="0" scaled="0"/>
          </a:gra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="" xmlns:a16="http://schemas.microsoft.com/office/drawing/2014/main" id="{8CD098A6-F39A-4EFE-BF4C-6513B516F0F3}"/>
              </a:ext>
            </a:extLst>
          </p:cNvPr>
          <p:cNvSpPr/>
          <p:nvPr/>
        </p:nvSpPr>
        <p:spPr>
          <a:xfrm>
            <a:off x="5319785" y="1720763"/>
            <a:ext cx="1530682" cy="1907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68" extrusionOk="0">
                <a:moveTo>
                  <a:pt x="0" y="10800"/>
                </a:moveTo>
                <a:cubicBezTo>
                  <a:pt x="0" y="10817"/>
                  <a:pt x="0" y="10833"/>
                  <a:pt x="0" y="10850"/>
                </a:cubicBezTo>
                <a:cubicBezTo>
                  <a:pt x="0" y="10866"/>
                  <a:pt x="0" y="10866"/>
                  <a:pt x="0" y="10883"/>
                </a:cubicBezTo>
                <a:cubicBezTo>
                  <a:pt x="0" y="10883"/>
                  <a:pt x="0" y="10883"/>
                  <a:pt x="0" y="10899"/>
                </a:cubicBezTo>
                <a:cubicBezTo>
                  <a:pt x="0" y="10916"/>
                  <a:pt x="21" y="10932"/>
                  <a:pt x="21" y="10932"/>
                </a:cubicBezTo>
                <a:cubicBezTo>
                  <a:pt x="21" y="10949"/>
                  <a:pt x="41" y="10949"/>
                  <a:pt x="41" y="10965"/>
                </a:cubicBezTo>
                <a:cubicBezTo>
                  <a:pt x="41" y="10982"/>
                  <a:pt x="62" y="10982"/>
                  <a:pt x="82" y="10998"/>
                </a:cubicBezTo>
                <a:cubicBezTo>
                  <a:pt x="103" y="11015"/>
                  <a:pt x="103" y="11015"/>
                  <a:pt x="123" y="11031"/>
                </a:cubicBezTo>
                <a:cubicBezTo>
                  <a:pt x="123" y="11031"/>
                  <a:pt x="123" y="11031"/>
                  <a:pt x="123" y="11031"/>
                </a:cubicBezTo>
                <a:lnTo>
                  <a:pt x="8722" y="15358"/>
                </a:lnTo>
                <a:lnTo>
                  <a:pt x="8722" y="16217"/>
                </a:lnTo>
                <a:cubicBezTo>
                  <a:pt x="8722" y="16563"/>
                  <a:pt x="9072" y="16828"/>
                  <a:pt x="9483" y="16828"/>
                </a:cubicBezTo>
                <a:cubicBezTo>
                  <a:pt x="9895" y="16828"/>
                  <a:pt x="10245" y="16547"/>
                  <a:pt x="10245" y="16217"/>
                </a:cubicBezTo>
                <a:lnTo>
                  <a:pt x="10245" y="16134"/>
                </a:lnTo>
                <a:lnTo>
                  <a:pt x="14462" y="18198"/>
                </a:lnTo>
                <a:lnTo>
                  <a:pt x="14462" y="19817"/>
                </a:lnTo>
                <a:cubicBezTo>
                  <a:pt x="14462" y="20378"/>
                  <a:pt x="15038" y="20840"/>
                  <a:pt x="15737" y="20840"/>
                </a:cubicBezTo>
                <a:cubicBezTo>
                  <a:pt x="16437" y="20840"/>
                  <a:pt x="17013" y="20378"/>
                  <a:pt x="17013" y="19817"/>
                </a:cubicBezTo>
                <a:lnTo>
                  <a:pt x="17013" y="19486"/>
                </a:lnTo>
                <a:lnTo>
                  <a:pt x="21086" y="21534"/>
                </a:lnTo>
                <a:cubicBezTo>
                  <a:pt x="21230" y="21600"/>
                  <a:pt x="21415" y="21567"/>
                  <a:pt x="21518" y="21451"/>
                </a:cubicBezTo>
                <a:cubicBezTo>
                  <a:pt x="21600" y="21336"/>
                  <a:pt x="21559" y="21187"/>
                  <a:pt x="21415" y="21105"/>
                </a:cubicBezTo>
                <a:lnTo>
                  <a:pt x="17013" y="18892"/>
                </a:lnTo>
                <a:lnTo>
                  <a:pt x="17013" y="16778"/>
                </a:lnTo>
                <a:cubicBezTo>
                  <a:pt x="17013" y="16217"/>
                  <a:pt x="16437" y="15754"/>
                  <a:pt x="15737" y="15754"/>
                </a:cubicBezTo>
                <a:cubicBezTo>
                  <a:pt x="15038" y="15754"/>
                  <a:pt x="14462" y="16217"/>
                  <a:pt x="14462" y="16778"/>
                </a:cubicBezTo>
                <a:lnTo>
                  <a:pt x="14462" y="17604"/>
                </a:lnTo>
                <a:lnTo>
                  <a:pt x="10286" y="15506"/>
                </a:lnTo>
                <a:lnTo>
                  <a:pt x="10286" y="14367"/>
                </a:lnTo>
                <a:cubicBezTo>
                  <a:pt x="10286" y="14020"/>
                  <a:pt x="9936" y="13756"/>
                  <a:pt x="9525" y="13756"/>
                </a:cubicBezTo>
                <a:cubicBezTo>
                  <a:pt x="9113" y="13756"/>
                  <a:pt x="8763" y="14037"/>
                  <a:pt x="8763" y="14367"/>
                </a:cubicBezTo>
                <a:lnTo>
                  <a:pt x="8763" y="14730"/>
                </a:lnTo>
                <a:lnTo>
                  <a:pt x="1399" y="11031"/>
                </a:lnTo>
                <a:lnTo>
                  <a:pt x="8763" y="11031"/>
                </a:lnTo>
                <a:lnTo>
                  <a:pt x="8763" y="11692"/>
                </a:lnTo>
                <a:cubicBezTo>
                  <a:pt x="8763" y="12039"/>
                  <a:pt x="9113" y="12303"/>
                  <a:pt x="9525" y="12303"/>
                </a:cubicBezTo>
                <a:cubicBezTo>
                  <a:pt x="9936" y="12303"/>
                  <a:pt x="10286" y="12022"/>
                  <a:pt x="10286" y="11692"/>
                </a:cubicBezTo>
                <a:lnTo>
                  <a:pt x="10286" y="11031"/>
                </a:lnTo>
                <a:lnTo>
                  <a:pt x="14462" y="11031"/>
                </a:lnTo>
                <a:lnTo>
                  <a:pt x="14462" y="12303"/>
                </a:lnTo>
                <a:cubicBezTo>
                  <a:pt x="14462" y="12864"/>
                  <a:pt x="15038" y="13327"/>
                  <a:pt x="15737" y="13327"/>
                </a:cubicBezTo>
                <a:cubicBezTo>
                  <a:pt x="16437" y="13327"/>
                  <a:pt x="17013" y="12864"/>
                  <a:pt x="17013" y="12303"/>
                </a:cubicBezTo>
                <a:lnTo>
                  <a:pt x="17013" y="11031"/>
                </a:lnTo>
                <a:lnTo>
                  <a:pt x="21250" y="11031"/>
                </a:lnTo>
                <a:cubicBezTo>
                  <a:pt x="21415" y="11031"/>
                  <a:pt x="21559" y="10916"/>
                  <a:pt x="21559" y="10783"/>
                </a:cubicBezTo>
                <a:cubicBezTo>
                  <a:pt x="21559" y="10651"/>
                  <a:pt x="21415" y="10536"/>
                  <a:pt x="21250" y="10536"/>
                </a:cubicBezTo>
                <a:lnTo>
                  <a:pt x="17013" y="10536"/>
                </a:lnTo>
                <a:lnTo>
                  <a:pt x="17013" y="9281"/>
                </a:lnTo>
                <a:cubicBezTo>
                  <a:pt x="17013" y="8719"/>
                  <a:pt x="16437" y="8257"/>
                  <a:pt x="15737" y="8257"/>
                </a:cubicBezTo>
                <a:cubicBezTo>
                  <a:pt x="15038" y="8257"/>
                  <a:pt x="14462" y="8719"/>
                  <a:pt x="14462" y="9281"/>
                </a:cubicBezTo>
                <a:lnTo>
                  <a:pt x="14462" y="10552"/>
                </a:lnTo>
                <a:lnTo>
                  <a:pt x="10286" y="10552"/>
                </a:lnTo>
                <a:lnTo>
                  <a:pt x="10286" y="9892"/>
                </a:lnTo>
                <a:cubicBezTo>
                  <a:pt x="10286" y="9545"/>
                  <a:pt x="9936" y="9281"/>
                  <a:pt x="9525" y="9281"/>
                </a:cubicBezTo>
                <a:cubicBezTo>
                  <a:pt x="9113" y="9281"/>
                  <a:pt x="8763" y="9561"/>
                  <a:pt x="8763" y="9892"/>
                </a:cubicBezTo>
                <a:lnTo>
                  <a:pt x="8763" y="10552"/>
                </a:lnTo>
                <a:lnTo>
                  <a:pt x="1399" y="10552"/>
                </a:lnTo>
                <a:lnTo>
                  <a:pt x="8763" y="6853"/>
                </a:lnTo>
                <a:lnTo>
                  <a:pt x="8763" y="7217"/>
                </a:lnTo>
                <a:cubicBezTo>
                  <a:pt x="8763" y="7563"/>
                  <a:pt x="9113" y="7828"/>
                  <a:pt x="9525" y="7828"/>
                </a:cubicBezTo>
                <a:cubicBezTo>
                  <a:pt x="9936" y="7828"/>
                  <a:pt x="10286" y="7547"/>
                  <a:pt x="10286" y="7217"/>
                </a:cubicBezTo>
                <a:lnTo>
                  <a:pt x="10286" y="6077"/>
                </a:lnTo>
                <a:lnTo>
                  <a:pt x="14462" y="3980"/>
                </a:lnTo>
                <a:lnTo>
                  <a:pt x="14462" y="4806"/>
                </a:lnTo>
                <a:cubicBezTo>
                  <a:pt x="14462" y="5367"/>
                  <a:pt x="15038" y="5829"/>
                  <a:pt x="15737" y="5829"/>
                </a:cubicBezTo>
                <a:cubicBezTo>
                  <a:pt x="16437" y="5829"/>
                  <a:pt x="17013" y="5367"/>
                  <a:pt x="17013" y="4806"/>
                </a:cubicBezTo>
                <a:lnTo>
                  <a:pt x="17013" y="2675"/>
                </a:lnTo>
                <a:lnTo>
                  <a:pt x="21415" y="462"/>
                </a:lnTo>
                <a:cubicBezTo>
                  <a:pt x="21559" y="396"/>
                  <a:pt x="21600" y="231"/>
                  <a:pt x="21518" y="116"/>
                </a:cubicBezTo>
                <a:cubicBezTo>
                  <a:pt x="21456" y="33"/>
                  <a:pt x="21353" y="0"/>
                  <a:pt x="21250" y="0"/>
                </a:cubicBezTo>
                <a:cubicBezTo>
                  <a:pt x="21189" y="0"/>
                  <a:pt x="21147" y="17"/>
                  <a:pt x="21086" y="33"/>
                </a:cubicBezTo>
                <a:lnTo>
                  <a:pt x="17013" y="2081"/>
                </a:lnTo>
                <a:lnTo>
                  <a:pt x="17013" y="1750"/>
                </a:lnTo>
                <a:cubicBezTo>
                  <a:pt x="17013" y="1189"/>
                  <a:pt x="16437" y="727"/>
                  <a:pt x="15737" y="727"/>
                </a:cubicBezTo>
                <a:cubicBezTo>
                  <a:pt x="15038" y="727"/>
                  <a:pt x="14462" y="1189"/>
                  <a:pt x="14462" y="1750"/>
                </a:cubicBezTo>
                <a:lnTo>
                  <a:pt x="14462" y="3369"/>
                </a:lnTo>
                <a:lnTo>
                  <a:pt x="10286" y="5483"/>
                </a:lnTo>
                <a:lnTo>
                  <a:pt x="10286" y="5400"/>
                </a:lnTo>
                <a:cubicBezTo>
                  <a:pt x="10286" y="5053"/>
                  <a:pt x="9936" y="4789"/>
                  <a:pt x="9525" y="4789"/>
                </a:cubicBezTo>
                <a:cubicBezTo>
                  <a:pt x="9113" y="4789"/>
                  <a:pt x="8763" y="5070"/>
                  <a:pt x="8763" y="5400"/>
                </a:cubicBezTo>
                <a:lnTo>
                  <a:pt x="8763" y="6259"/>
                </a:lnTo>
                <a:lnTo>
                  <a:pt x="165" y="10585"/>
                </a:lnTo>
                <a:cubicBezTo>
                  <a:pt x="165" y="10585"/>
                  <a:pt x="165" y="10585"/>
                  <a:pt x="165" y="10585"/>
                </a:cubicBezTo>
                <a:cubicBezTo>
                  <a:pt x="144" y="10585"/>
                  <a:pt x="144" y="10602"/>
                  <a:pt x="123" y="10618"/>
                </a:cubicBezTo>
                <a:cubicBezTo>
                  <a:pt x="103" y="10635"/>
                  <a:pt x="103" y="10635"/>
                  <a:pt x="82" y="10651"/>
                </a:cubicBezTo>
                <a:cubicBezTo>
                  <a:pt x="82" y="10668"/>
                  <a:pt x="62" y="10668"/>
                  <a:pt x="62" y="10684"/>
                </a:cubicBezTo>
                <a:cubicBezTo>
                  <a:pt x="62" y="10701"/>
                  <a:pt x="41" y="10701"/>
                  <a:pt x="41" y="10717"/>
                </a:cubicBezTo>
                <a:cubicBezTo>
                  <a:pt x="41" y="10717"/>
                  <a:pt x="41" y="10717"/>
                  <a:pt x="41" y="10734"/>
                </a:cubicBezTo>
                <a:cubicBezTo>
                  <a:pt x="41" y="10750"/>
                  <a:pt x="41" y="10750"/>
                  <a:pt x="41" y="10767"/>
                </a:cubicBezTo>
                <a:cubicBezTo>
                  <a:pt x="21" y="10767"/>
                  <a:pt x="0" y="10783"/>
                  <a:pt x="0" y="10800"/>
                </a:cubicBezTo>
                <a:close/>
              </a:path>
            </a:pathLst>
          </a:custGeom>
          <a:solidFill>
            <a:srgbClr val="D3D3D3">
              <a:lumMod val="25000"/>
            </a:srgb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78" name="Circle">
            <a:extLst>
              <a:ext uri="{FF2B5EF4-FFF2-40B4-BE49-F238E27FC236}">
                <a16:creationId xmlns="" xmlns:a16="http://schemas.microsoft.com/office/drawing/2014/main" id="{D92AA72D-5884-4E8C-9D16-450B2DA7A2A7}"/>
              </a:ext>
            </a:extLst>
          </p:cNvPr>
          <p:cNvSpPr/>
          <p:nvPr/>
        </p:nvSpPr>
        <p:spPr>
          <a:xfrm>
            <a:off x="3800846" y="1896026"/>
            <a:ext cx="1562756" cy="1562756"/>
          </a:xfrm>
          <a:prstGeom prst="ellipse">
            <a:avLst/>
          </a:prstGeom>
          <a:solidFill>
            <a:sysClr val="window" lastClr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C92A0C5-7B1E-4C81-AC4C-C4272563B5AA}"/>
              </a:ext>
            </a:extLst>
          </p:cNvPr>
          <p:cNvSpPr txBox="1"/>
          <p:nvPr/>
        </p:nvSpPr>
        <p:spPr>
          <a:xfrm rot="1479368">
            <a:off x="2053435" y="1041551"/>
            <a:ext cx="165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CC1EF">
                    <a:lumMod val="75000"/>
                  </a:srgbClr>
                </a:solidFill>
                <a:effectLst/>
                <a:uLnTx/>
                <a:uFillTx/>
              </a:rPr>
              <a:t>Forecasting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CC1EF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741DB0E-C36D-4564-804E-44D53039FC37}"/>
              </a:ext>
            </a:extLst>
          </p:cNvPr>
          <p:cNvSpPr txBox="1"/>
          <p:nvPr/>
        </p:nvSpPr>
        <p:spPr>
          <a:xfrm rot="20078806">
            <a:off x="5492593" y="1017433"/>
            <a:ext cx="1678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13018"/>
                </a:solidFill>
                <a:effectLst/>
                <a:uLnTx/>
                <a:uFillTx/>
              </a:rPr>
              <a:t>Nowcasting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13018"/>
              </a:solidFill>
              <a:effectLst/>
              <a:uLnTx/>
              <a:uFillTx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5885710C-D6BD-4D05-8CDC-6FE72A69AB97}"/>
              </a:ext>
            </a:extLst>
          </p:cNvPr>
          <p:cNvSpPr txBox="1"/>
          <p:nvPr/>
        </p:nvSpPr>
        <p:spPr>
          <a:xfrm rot="20097010">
            <a:off x="2099296" y="3712340"/>
            <a:ext cx="191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Potential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 of an AR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F2F13E1-445C-4220-8166-26D84A84FA14}"/>
              </a:ext>
            </a:extLst>
          </p:cNvPr>
          <p:cNvSpPr txBox="1"/>
          <p:nvPr/>
        </p:nvSpPr>
        <p:spPr>
          <a:xfrm rot="1507722">
            <a:off x="5200385" y="369182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Eruptive event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5DD1D59-D422-4601-9708-8097D0C5E460}"/>
              </a:ext>
            </a:extLst>
          </p:cNvPr>
          <p:cNvSpPr txBox="1"/>
          <p:nvPr/>
        </p:nvSpPr>
        <p:spPr>
          <a:xfrm rot="16200000">
            <a:off x="-158649" y="2459693"/>
            <a:ext cx="19832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kern="0" dirty="0" smtClean="0">
                <a:solidFill>
                  <a:sysClr val="windowText" lastClr="000000"/>
                </a:solidFill>
              </a:rPr>
              <a:t>Pre-event mode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2A935466-E4AE-48B5-BB45-AAE9E7D3CAC1}"/>
              </a:ext>
            </a:extLst>
          </p:cNvPr>
          <p:cNvSpPr txBox="1"/>
          <p:nvPr/>
        </p:nvSpPr>
        <p:spPr>
          <a:xfrm rot="5400000">
            <a:off x="7272758" y="2459770"/>
            <a:ext cx="20954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Post-event mode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21145"/>
            <a:ext cx="1008112" cy="977275"/>
          </a:xfrm>
          <a:prstGeom prst="rect">
            <a:avLst/>
          </a:prstGeom>
          <a:noFill/>
        </p:spPr>
      </p:pic>
      <p:pic>
        <p:nvPicPr>
          <p:cNvPr id="89" name="Picture 5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77129"/>
            <a:ext cx="1018928" cy="101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Picture 11" descr="Αποτέλεσμα εικόνας για coronal mass ejec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113233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Picture 5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3688" y="3297729"/>
            <a:ext cx="802904" cy="802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Picture 11" descr="Αποτέλεσμα εικόνας για coronal mass ejec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7484" y="3257269"/>
            <a:ext cx="864096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3863795" y="1964333"/>
            <a:ext cx="1446401" cy="1425108"/>
          </a:xfrm>
          <a:prstGeom prst="ellipse">
            <a:avLst/>
          </a:prstGeom>
          <a:gradFill>
            <a:gsLst>
              <a:gs pos="0">
                <a:srgbClr val="FFCC4C"/>
              </a:gs>
              <a:gs pos="100000">
                <a:srgbClr val="FFCC4C">
                  <a:lumMod val="40000"/>
                  <a:lumOff val="60000"/>
                </a:srgbClr>
              </a:gs>
            </a:gsLst>
            <a:lin ang="5400000" scaled="0"/>
          </a:gra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rgbClr val="D3D3D3">
                    <a:lumMod val="25000"/>
                  </a:srgbClr>
                </a:solidFill>
              </a:rPr>
              <a:t>Probability of SEP Occurrence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D3D3D3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8" name="Shape">
            <a:extLst>
              <a:ext uri="{FF2B5EF4-FFF2-40B4-BE49-F238E27FC236}">
                <a16:creationId xmlns="" xmlns:a16="http://schemas.microsoft.com/office/drawing/2014/main" id="{979E6D49-4EE6-4864-8D0E-CA84D0B7BA11}"/>
              </a:ext>
            </a:extLst>
          </p:cNvPr>
          <p:cNvSpPr/>
          <p:nvPr/>
        </p:nvSpPr>
        <p:spPr>
          <a:xfrm>
            <a:off x="2267744" y="1700808"/>
            <a:ext cx="1530682" cy="190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68" extrusionOk="0">
                <a:moveTo>
                  <a:pt x="21560" y="10785"/>
                </a:moveTo>
                <a:cubicBezTo>
                  <a:pt x="21560" y="10768"/>
                  <a:pt x="21560" y="10751"/>
                  <a:pt x="21560" y="10735"/>
                </a:cubicBezTo>
                <a:cubicBezTo>
                  <a:pt x="21560" y="10718"/>
                  <a:pt x="21560" y="10718"/>
                  <a:pt x="21560" y="10702"/>
                </a:cubicBezTo>
                <a:cubicBezTo>
                  <a:pt x="21560" y="10702"/>
                  <a:pt x="21560" y="10702"/>
                  <a:pt x="21560" y="10685"/>
                </a:cubicBezTo>
                <a:cubicBezTo>
                  <a:pt x="21560" y="10669"/>
                  <a:pt x="21539" y="10652"/>
                  <a:pt x="21539" y="10652"/>
                </a:cubicBezTo>
                <a:cubicBezTo>
                  <a:pt x="21539" y="10636"/>
                  <a:pt x="21519" y="10636"/>
                  <a:pt x="21519" y="10619"/>
                </a:cubicBezTo>
                <a:cubicBezTo>
                  <a:pt x="21519" y="10603"/>
                  <a:pt x="21498" y="10603"/>
                  <a:pt x="21478" y="10586"/>
                </a:cubicBezTo>
                <a:cubicBezTo>
                  <a:pt x="21457" y="10570"/>
                  <a:pt x="21457" y="10570"/>
                  <a:pt x="21437" y="10553"/>
                </a:cubicBezTo>
                <a:cubicBezTo>
                  <a:pt x="21437" y="10553"/>
                  <a:pt x="21437" y="10553"/>
                  <a:pt x="21437" y="10553"/>
                </a:cubicBezTo>
                <a:lnTo>
                  <a:pt x="12838" y="6227"/>
                </a:lnTo>
                <a:lnTo>
                  <a:pt x="12838" y="5368"/>
                </a:lnTo>
                <a:cubicBezTo>
                  <a:pt x="12838" y="5021"/>
                  <a:pt x="12488" y="4757"/>
                  <a:pt x="12077" y="4757"/>
                </a:cubicBezTo>
                <a:cubicBezTo>
                  <a:pt x="11665" y="4757"/>
                  <a:pt x="11315" y="5038"/>
                  <a:pt x="11315" y="5368"/>
                </a:cubicBezTo>
                <a:lnTo>
                  <a:pt x="11315" y="5451"/>
                </a:lnTo>
                <a:lnTo>
                  <a:pt x="7098" y="3370"/>
                </a:lnTo>
                <a:lnTo>
                  <a:pt x="7098" y="1751"/>
                </a:lnTo>
                <a:cubicBezTo>
                  <a:pt x="7098" y="1190"/>
                  <a:pt x="6522" y="728"/>
                  <a:pt x="5823" y="728"/>
                </a:cubicBezTo>
                <a:cubicBezTo>
                  <a:pt x="5123" y="728"/>
                  <a:pt x="4547" y="1190"/>
                  <a:pt x="4547" y="1751"/>
                </a:cubicBezTo>
                <a:lnTo>
                  <a:pt x="4547" y="2082"/>
                </a:lnTo>
                <a:lnTo>
                  <a:pt x="474" y="34"/>
                </a:lnTo>
                <a:cubicBezTo>
                  <a:pt x="330" y="-32"/>
                  <a:pt x="145" y="1"/>
                  <a:pt x="42" y="117"/>
                </a:cubicBezTo>
                <a:cubicBezTo>
                  <a:pt x="-40" y="232"/>
                  <a:pt x="1" y="381"/>
                  <a:pt x="145" y="463"/>
                </a:cubicBezTo>
                <a:lnTo>
                  <a:pt x="4547" y="2676"/>
                </a:lnTo>
                <a:lnTo>
                  <a:pt x="4547" y="4790"/>
                </a:lnTo>
                <a:cubicBezTo>
                  <a:pt x="4547" y="5351"/>
                  <a:pt x="5123" y="5814"/>
                  <a:pt x="5823" y="5814"/>
                </a:cubicBezTo>
                <a:cubicBezTo>
                  <a:pt x="6522" y="5814"/>
                  <a:pt x="7098" y="5351"/>
                  <a:pt x="7098" y="4790"/>
                </a:cubicBezTo>
                <a:lnTo>
                  <a:pt x="7098" y="3964"/>
                </a:lnTo>
                <a:lnTo>
                  <a:pt x="11274" y="6062"/>
                </a:lnTo>
                <a:lnTo>
                  <a:pt x="11274" y="7201"/>
                </a:lnTo>
                <a:cubicBezTo>
                  <a:pt x="11274" y="7548"/>
                  <a:pt x="11624" y="7812"/>
                  <a:pt x="12035" y="7812"/>
                </a:cubicBezTo>
                <a:cubicBezTo>
                  <a:pt x="12447" y="7812"/>
                  <a:pt x="12797" y="7531"/>
                  <a:pt x="12797" y="7201"/>
                </a:cubicBezTo>
                <a:lnTo>
                  <a:pt x="12797" y="6838"/>
                </a:lnTo>
                <a:lnTo>
                  <a:pt x="20161" y="10537"/>
                </a:lnTo>
                <a:lnTo>
                  <a:pt x="12797" y="10537"/>
                </a:lnTo>
                <a:lnTo>
                  <a:pt x="12797" y="9876"/>
                </a:lnTo>
                <a:cubicBezTo>
                  <a:pt x="12797" y="9529"/>
                  <a:pt x="12447" y="9265"/>
                  <a:pt x="12035" y="9265"/>
                </a:cubicBezTo>
                <a:cubicBezTo>
                  <a:pt x="11624" y="9265"/>
                  <a:pt x="11274" y="9546"/>
                  <a:pt x="11274" y="9876"/>
                </a:cubicBezTo>
                <a:lnTo>
                  <a:pt x="11274" y="10537"/>
                </a:lnTo>
                <a:lnTo>
                  <a:pt x="7098" y="10537"/>
                </a:lnTo>
                <a:lnTo>
                  <a:pt x="7098" y="9265"/>
                </a:lnTo>
                <a:cubicBezTo>
                  <a:pt x="7098" y="8704"/>
                  <a:pt x="6522" y="8241"/>
                  <a:pt x="5823" y="8241"/>
                </a:cubicBezTo>
                <a:cubicBezTo>
                  <a:pt x="5123" y="8241"/>
                  <a:pt x="4547" y="8704"/>
                  <a:pt x="4547" y="9265"/>
                </a:cubicBezTo>
                <a:lnTo>
                  <a:pt x="4547" y="10537"/>
                </a:lnTo>
                <a:lnTo>
                  <a:pt x="310" y="10537"/>
                </a:lnTo>
                <a:cubicBezTo>
                  <a:pt x="145" y="10537"/>
                  <a:pt x="1" y="10652"/>
                  <a:pt x="1" y="10785"/>
                </a:cubicBezTo>
                <a:cubicBezTo>
                  <a:pt x="1" y="10917"/>
                  <a:pt x="145" y="11032"/>
                  <a:pt x="310" y="11032"/>
                </a:cubicBezTo>
                <a:lnTo>
                  <a:pt x="4547" y="11032"/>
                </a:lnTo>
                <a:lnTo>
                  <a:pt x="4547" y="12304"/>
                </a:lnTo>
                <a:cubicBezTo>
                  <a:pt x="4547" y="12865"/>
                  <a:pt x="5123" y="13328"/>
                  <a:pt x="5823" y="13328"/>
                </a:cubicBezTo>
                <a:cubicBezTo>
                  <a:pt x="6522" y="13328"/>
                  <a:pt x="7098" y="12865"/>
                  <a:pt x="7098" y="12304"/>
                </a:cubicBezTo>
                <a:lnTo>
                  <a:pt x="7098" y="11032"/>
                </a:lnTo>
                <a:lnTo>
                  <a:pt x="11274" y="11032"/>
                </a:lnTo>
                <a:lnTo>
                  <a:pt x="11274" y="11693"/>
                </a:lnTo>
                <a:cubicBezTo>
                  <a:pt x="11274" y="12040"/>
                  <a:pt x="11624" y="12304"/>
                  <a:pt x="12035" y="12304"/>
                </a:cubicBezTo>
                <a:cubicBezTo>
                  <a:pt x="12447" y="12304"/>
                  <a:pt x="12797" y="12023"/>
                  <a:pt x="12797" y="11693"/>
                </a:cubicBezTo>
                <a:lnTo>
                  <a:pt x="12797" y="11032"/>
                </a:lnTo>
                <a:lnTo>
                  <a:pt x="20161" y="11032"/>
                </a:lnTo>
                <a:lnTo>
                  <a:pt x="12797" y="14731"/>
                </a:lnTo>
                <a:lnTo>
                  <a:pt x="12797" y="14368"/>
                </a:lnTo>
                <a:cubicBezTo>
                  <a:pt x="12797" y="14021"/>
                  <a:pt x="12447" y="13757"/>
                  <a:pt x="12035" y="13757"/>
                </a:cubicBezTo>
                <a:cubicBezTo>
                  <a:pt x="11624" y="13757"/>
                  <a:pt x="11274" y="14038"/>
                  <a:pt x="11274" y="14368"/>
                </a:cubicBezTo>
                <a:lnTo>
                  <a:pt x="11274" y="15507"/>
                </a:lnTo>
                <a:lnTo>
                  <a:pt x="7098" y="17605"/>
                </a:lnTo>
                <a:lnTo>
                  <a:pt x="7098" y="16779"/>
                </a:lnTo>
                <a:cubicBezTo>
                  <a:pt x="7098" y="16218"/>
                  <a:pt x="6522" y="15755"/>
                  <a:pt x="5823" y="15755"/>
                </a:cubicBezTo>
                <a:cubicBezTo>
                  <a:pt x="5123" y="15755"/>
                  <a:pt x="4547" y="16218"/>
                  <a:pt x="4547" y="16779"/>
                </a:cubicBezTo>
                <a:lnTo>
                  <a:pt x="4547" y="18893"/>
                </a:lnTo>
                <a:lnTo>
                  <a:pt x="145" y="21106"/>
                </a:lnTo>
                <a:cubicBezTo>
                  <a:pt x="1" y="21172"/>
                  <a:pt x="-40" y="21337"/>
                  <a:pt x="42" y="21452"/>
                </a:cubicBezTo>
                <a:cubicBezTo>
                  <a:pt x="104" y="21535"/>
                  <a:pt x="207" y="21568"/>
                  <a:pt x="310" y="21568"/>
                </a:cubicBezTo>
                <a:cubicBezTo>
                  <a:pt x="371" y="21568"/>
                  <a:pt x="413" y="21551"/>
                  <a:pt x="474" y="21535"/>
                </a:cubicBezTo>
                <a:lnTo>
                  <a:pt x="4547" y="19487"/>
                </a:lnTo>
                <a:lnTo>
                  <a:pt x="4547" y="19818"/>
                </a:lnTo>
                <a:cubicBezTo>
                  <a:pt x="4547" y="20379"/>
                  <a:pt x="5123" y="20841"/>
                  <a:pt x="5823" y="20841"/>
                </a:cubicBezTo>
                <a:cubicBezTo>
                  <a:pt x="6522" y="20841"/>
                  <a:pt x="7098" y="20379"/>
                  <a:pt x="7098" y="19818"/>
                </a:cubicBezTo>
                <a:lnTo>
                  <a:pt x="7098" y="18183"/>
                </a:lnTo>
                <a:lnTo>
                  <a:pt x="11274" y="16085"/>
                </a:lnTo>
                <a:lnTo>
                  <a:pt x="11274" y="16168"/>
                </a:lnTo>
                <a:cubicBezTo>
                  <a:pt x="11274" y="16515"/>
                  <a:pt x="11624" y="16779"/>
                  <a:pt x="12035" y="16779"/>
                </a:cubicBezTo>
                <a:cubicBezTo>
                  <a:pt x="12447" y="16779"/>
                  <a:pt x="12797" y="16498"/>
                  <a:pt x="12797" y="16168"/>
                </a:cubicBezTo>
                <a:lnTo>
                  <a:pt x="12797" y="15309"/>
                </a:lnTo>
                <a:lnTo>
                  <a:pt x="21395" y="10983"/>
                </a:lnTo>
                <a:cubicBezTo>
                  <a:pt x="21395" y="10983"/>
                  <a:pt x="21395" y="10983"/>
                  <a:pt x="21395" y="10983"/>
                </a:cubicBezTo>
                <a:cubicBezTo>
                  <a:pt x="21416" y="10983"/>
                  <a:pt x="21416" y="10966"/>
                  <a:pt x="21437" y="10950"/>
                </a:cubicBezTo>
                <a:cubicBezTo>
                  <a:pt x="21457" y="10933"/>
                  <a:pt x="21457" y="10933"/>
                  <a:pt x="21478" y="10917"/>
                </a:cubicBezTo>
                <a:cubicBezTo>
                  <a:pt x="21478" y="10900"/>
                  <a:pt x="21498" y="10900"/>
                  <a:pt x="21498" y="10884"/>
                </a:cubicBezTo>
                <a:cubicBezTo>
                  <a:pt x="21498" y="10867"/>
                  <a:pt x="21519" y="10867"/>
                  <a:pt x="21519" y="10851"/>
                </a:cubicBezTo>
                <a:cubicBezTo>
                  <a:pt x="21519" y="10851"/>
                  <a:pt x="21519" y="10851"/>
                  <a:pt x="21519" y="10834"/>
                </a:cubicBezTo>
                <a:cubicBezTo>
                  <a:pt x="21519" y="10818"/>
                  <a:pt x="21519" y="10818"/>
                  <a:pt x="21519" y="10801"/>
                </a:cubicBezTo>
                <a:cubicBezTo>
                  <a:pt x="21539" y="10801"/>
                  <a:pt x="21560" y="10801"/>
                  <a:pt x="21560" y="10785"/>
                </a:cubicBezTo>
                <a:close/>
              </a:path>
            </a:pathLst>
          </a:custGeom>
          <a:solidFill>
            <a:srgbClr val="D3D3D3">
              <a:lumMod val="25000"/>
            </a:srgb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lang="en-US" sz="225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99" name="Picture 4" descr="Macintosh HD:Users:manolisgeorgoulis:Desktop:prob_ran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140968"/>
            <a:ext cx="1049108" cy="803433"/>
          </a:xfrm>
          <a:prstGeom prst="roundRect">
            <a:avLst>
              <a:gd name="adj" fmla="val 0"/>
            </a:avLst>
          </a:prstGeom>
          <a:ln w="28575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Rectangle 33"/>
          <p:cNvSpPr/>
          <p:nvPr/>
        </p:nvSpPr>
        <p:spPr>
          <a:xfrm>
            <a:off x="2051720" y="2420888"/>
            <a:ext cx="1152128" cy="43204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ectangle 34"/>
          <p:cNvSpPr/>
          <p:nvPr/>
        </p:nvSpPr>
        <p:spPr>
          <a:xfrm>
            <a:off x="1907704" y="2492896"/>
            <a:ext cx="1152128" cy="43204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ectangle 35"/>
          <p:cNvSpPr/>
          <p:nvPr/>
        </p:nvSpPr>
        <p:spPr>
          <a:xfrm>
            <a:off x="2411760" y="2564904"/>
            <a:ext cx="1152128" cy="15239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4644008" y="4293096"/>
            <a:ext cx="1446401" cy="1425108"/>
          </a:xfrm>
          <a:prstGeom prst="ellipse">
            <a:avLst/>
          </a:prstGeom>
          <a:solidFill>
            <a:srgbClr val="00CC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 time profile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39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44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54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7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45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41" name="Picture 2" descr="Space Weather Models at CCM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3091822" y="4267156"/>
            <a:ext cx="1446401" cy="1425108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lvl="0" algn="ctr"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Peak Flux </a:t>
            </a:r>
          </a:p>
        </p:txBody>
      </p:sp>
    </p:spTree>
    <p:extLst>
      <p:ext uri="{BB962C8B-B14F-4D97-AF65-F5344CB8AC3E}">
        <p14:creationId xmlns:p14="http://schemas.microsoft.com/office/powerpoint/2010/main" val="8129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38" y="1752601"/>
            <a:ext cx="7803829" cy="407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SEP event time profiles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0" y="1236944"/>
            <a:ext cx="9144000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Expected Peak Flux @ Different Confidence Levels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5688" y="1176656"/>
            <a:ext cx="683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i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</a:t>
            </a:r>
            <a:endParaRPr lang="el-G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108803" y="4343400"/>
            <a:ext cx="1446401" cy="1425108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lvl="0" algn="ctr"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Peak Flux </a:t>
            </a:r>
          </a:p>
        </p:txBody>
      </p:sp>
      <p:pic>
        <p:nvPicPr>
          <p:cNvPr id="48" name="Picture 5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88" y="1563228"/>
            <a:ext cx="1018928" cy="101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27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50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52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5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53" name="Rectangle 52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51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2" descr="Space Weather Models at CCM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09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The SAWS-ASPECS system</a:t>
            </a:r>
            <a:endParaRPr lang="en-US" sz="3600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 Neue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0" y="586821"/>
            <a:ext cx="9144000" cy="646331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SEP event time profiles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0" y="1236944"/>
            <a:ext cx="9144000" cy="369332"/>
          </a:xfrm>
          <a:prstGeom prst="rect">
            <a:avLst/>
          </a:prstGeom>
          <a:solidFill>
            <a:srgbClr val="00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 Neue"/>
              </a:rPr>
              <a:t>Time profile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54720"/>
            <a:ext cx="3765910" cy="30243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654720"/>
            <a:ext cx="3888432" cy="30602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/>
          <a:srcRect t="3596" b="6310"/>
          <a:stretch/>
        </p:blipFill>
        <p:spPr>
          <a:xfrm>
            <a:off x="2771800" y="1968262"/>
            <a:ext cx="4068217" cy="506378"/>
          </a:xfrm>
          <a:prstGeom prst="rect">
            <a:avLst/>
          </a:prstGeom>
        </p:spPr>
      </p:pic>
      <p:sp>
        <p:nvSpPr>
          <p:cNvPr id="30" name="Circle">
            <a:extLst>
              <a:ext uri="{FF2B5EF4-FFF2-40B4-BE49-F238E27FC236}">
                <a16:creationId xmlns="" xmlns:a16="http://schemas.microsoft.com/office/drawing/2014/main" id="{82527083-6DBF-4C20-9BF4-C163CEAA3E18}"/>
              </a:ext>
            </a:extLst>
          </p:cNvPr>
          <p:cNvSpPr/>
          <p:nvPr/>
        </p:nvSpPr>
        <p:spPr>
          <a:xfrm>
            <a:off x="53336" y="980694"/>
            <a:ext cx="1446401" cy="1425108"/>
          </a:xfrm>
          <a:prstGeom prst="ellipse">
            <a:avLst/>
          </a:prstGeom>
          <a:solidFill>
            <a:srgbClr val="00CC0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lang="en-US" sz="15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 time profile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038600" y="5879068"/>
            <a:ext cx="5216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33CC"/>
                </a:solidFill>
              </a:rPr>
              <a:t>Paassilta</a:t>
            </a:r>
            <a:r>
              <a:rPr lang="en-US" b="1" dirty="0" smtClean="0">
                <a:solidFill>
                  <a:srgbClr val="0033CC"/>
                </a:solidFill>
              </a:rPr>
              <a:t> et al., Adv. Space Res., 2022 - </a:t>
            </a:r>
            <a:r>
              <a:rPr lang="en-US" b="1" i="1" dirty="0" smtClean="0">
                <a:solidFill>
                  <a:srgbClr val="0033CC"/>
                </a:solidFill>
              </a:rPr>
              <a:t>submitted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endParaRPr lang="el-GR" i="1" dirty="0">
              <a:solidFill>
                <a:srgbClr val="0033CC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6248401"/>
            <a:ext cx="9144000" cy="609600"/>
            <a:chOff x="0" y="6248401"/>
            <a:chExt cx="9144000" cy="6096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6248401"/>
              <a:ext cx="9144000" cy="609600"/>
              <a:chOff x="0" y="6248401"/>
              <a:chExt cx="9144000" cy="609600"/>
            </a:xfrm>
          </p:grpSpPr>
          <p:grpSp>
            <p:nvGrpSpPr>
              <p:cNvPr id="31" name="Group 8"/>
              <p:cNvGrpSpPr/>
              <p:nvPr/>
            </p:nvGrpSpPr>
            <p:grpSpPr>
              <a:xfrm>
                <a:off x="0" y="6248401"/>
                <a:ext cx="9144000" cy="609600"/>
                <a:chOff x="0" y="6248401"/>
                <a:chExt cx="9144000" cy="609600"/>
              </a:xfrm>
            </p:grpSpPr>
            <p:grpSp>
              <p:nvGrpSpPr>
                <p:cNvPr id="33" name="Group 26"/>
                <p:cNvGrpSpPr/>
                <p:nvPr/>
              </p:nvGrpSpPr>
              <p:grpSpPr>
                <a:xfrm>
                  <a:off x="0" y="6248401"/>
                  <a:ext cx="9144000" cy="609600"/>
                  <a:chOff x="0" y="6248401"/>
                  <a:chExt cx="9144000" cy="609600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0" y="6248401"/>
                    <a:ext cx="9144000" cy="609600"/>
                  </a:xfrm>
                  <a:prstGeom prst="rect">
                    <a:avLst/>
                  </a:prstGeom>
                  <a:solidFill>
                    <a:srgbClr val="D5D6D2"/>
                  </a:solidFill>
                  <a:ln w="254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8" name="Picture 6" descr="http://members.noa.gr/atpapaio/img/portfolio/fullsize/IAASARS_logo_EN2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15407" y="6264696"/>
                    <a:ext cx="700039" cy="54868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2123728" y="6320933"/>
                  <a:ext cx="4962872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1400" b="1" kern="0" dirty="0" smtClean="0">
                      <a:cs typeface="Verdana" pitchFamily="34" charset="0"/>
                    </a:rPr>
                    <a:t>               CCMC 2022 Workshop</a:t>
                  </a:r>
                </a:p>
                <a:p>
                  <a:pPr algn="ctr"/>
                  <a:r>
                    <a:rPr lang="en-US" altLang="en-US" sz="1200" b="1" kern="0" dirty="0" smtClean="0">
                      <a:solidFill>
                        <a:schemeClr val="bg1">
                          <a:lumMod val="50000"/>
                        </a:schemeClr>
                      </a:solidFill>
                      <a:cs typeface="Verdana" pitchFamily="34" charset="0"/>
                    </a:rPr>
                    <a:t>07.06.2022</a:t>
                  </a:r>
                </a:p>
              </p:txBody>
            </p:sp>
          </p:grpSp>
          <p:pic>
            <p:nvPicPr>
              <p:cNvPr id="32" name="Picture 8" descr="http://members.noa.gr/atpapaio/img/portfolio/fullsize/hl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785" y="6273199"/>
                <a:ext cx="568622" cy="551466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2" descr="Space Weather Models at CCM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75" y="6250485"/>
              <a:ext cx="1345721" cy="58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iswaa-webapp2.ccmc.gsfc.nasa.gov Health Status Repo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475" y="6257467"/>
              <a:ext cx="685800" cy="58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-406174" y="5867400"/>
            <a:ext cx="4063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33CC"/>
                </a:solidFill>
              </a:rPr>
              <a:t>Kahler</a:t>
            </a:r>
            <a:r>
              <a:rPr lang="en-US" b="1" dirty="0" smtClean="0">
                <a:solidFill>
                  <a:srgbClr val="0033CC"/>
                </a:solidFill>
              </a:rPr>
              <a:t> &amp; Ling, Sol. Phys. 2017</a:t>
            </a:r>
            <a:endParaRPr lang="el-GR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748</Words>
  <Application>Microsoft Office PowerPoint</Application>
  <PresentationFormat>On-screen Show (4:3)</PresentationFormat>
  <Paragraphs>216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68</cp:revision>
  <dcterms:created xsi:type="dcterms:W3CDTF">2022-05-08T13:55:38Z</dcterms:created>
  <dcterms:modified xsi:type="dcterms:W3CDTF">2022-06-06T13:54:33Z</dcterms:modified>
</cp:coreProperties>
</file>