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3" r:id="rId1"/>
  </p:sldMasterIdLst>
  <p:notesMasterIdLst>
    <p:notesMasterId r:id="rId23"/>
  </p:notesMasterIdLst>
  <p:handoutMasterIdLst>
    <p:handoutMasterId r:id="rId24"/>
  </p:handoutMasterIdLst>
  <p:sldIdLst>
    <p:sldId id="483" r:id="rId2"/>
    <p:sldId id="962" r:id="rId3"/>
    <p:sldId id="797" r:id="rId4"/>
    <p:sldId id="903" r:id="rId5"/>
    <p:sldId id="905" r:id="rId6"/>
    <p:sldId id="873" r:id="rId7"/>
    <p:sldId id="931" r:id="rId8"/>
    <p:sldId id="953" r:id="rId9"/>
    <p:sldId id="936" r:id="rId10"/>
    <p:sldId id="959" r:id="rId11"/>
    <p:sldId id="951" r:id="rId12"/>
    <p:sldId id="956" r:id="rId13"/>
    <p:sldId id="939" r:id="rId14"/>
    <p:sldId id="933" r:id="rId15"/>
    <p:sldId id="932" r:id="rId16"/>
    <p:sldId id="961" r:id="rId17"/>
    <p:sldId id="947" r:id="rId18"/>
    <p:sldId id="934" r:id="rId19"/>
    <p:sldId id="935" r:id="rId20"/>
    <p:sldId id="929" r:id="rId21"/>
    <p:sldId id="954" r:id="rId22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002EBD"/>
    <a:srgbClr val="FF9966"/>
    <a:srgbClr val="F0F5FA"/>
    <a:srgbClr val="7799D7"/>
    <a:srgbClr val="7FA3CF"/>
    <a:srgbClr val="002EBE"/>
    <a:srgbClr val="0030C9"/>
    <a:srgbClr val="0066FF"/>
    <a:srgbClr val="ECF1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8833" autoAdjust="0"/>
  </p:normalViewPr>
  <p:slideViewPr>
    <p:cSldViewPr>
      <p:cViewPr>
        <p:scale>
          <a:sx n="50" d="100"/>
          <a:sy n="50" d="100"/>
        </p:scale>
        <p:origin x="-1200" y="-2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4" y="13508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2133"/>
    </p:cViewPr>
  </p:sorterViewPr>
  <p:notesViewPr>
    <p:cSldViewPr>
      <p:cViewPr>
        <p:scale>
          <a:sx n="90" d="100"/>
          <a:sy n="90" d="100"/>
        </p:scale>
        <p:origin x="-909" y="58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DAD530FB-C001-45F7-BF5C-A346104863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86949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1113" y="19208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44488" y="3792538"/>
            <a:ext cx="6697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5260C7BA-EB59-48F1-87A9-8912FDA82F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2873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0C7BA-EB59-48F1-87A9-8912FDA82F4B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4318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0C7BA-EB59-48F1-87A9-8912FDA82F4B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0C7BA-EB59-48F1-87A9-8912FDA82F4B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dirty="0" smtClean="0"/>
              <a:t>A good SEP forecasting tool needs to consider parameters /</a:t>
            </a:r>
          </a:p>
          <a:p>
            <a:r>
              <a:rPr lang="en-GB" dirty="0" smtClean="0"/>
              <a:t>phenomena that can be obtained or inferred early in a solar</a:t>
            </a:r>
          </a:p>
          <a:p>
            <a:r>
              <a:rPr lang="en-GB" dirty="0" smtClean="0"/>
              <a:t>event and which are available close to ﬂ are maximum. This</a:t>
            </a:r>
          </a:p>
          <a:p>
            <a:r>
              <a:rPr lang="en-GB" dirty="0" smtClean="0"/>
              <a:t>timing requirement may make the use of CME-based</a:t>
            </a:r>
          </a:p>
          <a:p>
            <a:r>
              <a:rPr lang="en-GB" dirty="0" smtClean="0"/>
              <a:t>parameters ( e.g., speed ) and CME-related phenomena ( e.g.,</a:t>
            </a:r>
          </a:p>
          <a:p>
            <a:r>
              <a:rPr lang="en-GB" dirty="0" smtClean="0"/>
              <a:t>type II occurrence ) problematic.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Dierckxsens</a:t>
            </a:r>
            <a:r>
              <a:rPr lang="en-GB" dirty="0" smtClean="0"/>
              <a:t> et al. ( 2015 ) determined the probability</a:t>
            </a:r>
          </a:p>
          <a:p>
            <a:r>
              <a:rPr lang="en-GB" dirty="0" smtClean="0"/>
              <a:t>for the occurrence of an  SEP event near Earth through a</a:t>
            </a:r>
          </a:p>
          <a:p>
            <a:r>
              <a:rPr lang="en-GB" dirty="0" smtClean="0"/>
              <a:t>statistical analysis of the relationship between SEP events and</a:t>
            </a:r>
          </a:p>
          <a:p>
            <a:r>
              <a:rPr lang="en-GB" dirty="0" smtClean="0"/>
              <a:t>properties of  M1 SXR ﬂ </a:t>
            </a:r>
            <a:r>
              <a:rPr lang="en-GB" dirty="0" err="1" smtClean="0"/>
              <a:t>ares</a:t>
            </a:r>
            <a:r>
              <a:rPr lang="en-GB" dirty="0" smtClean="0"/>
              <a:t> ( intensity and longitude ) and</a:t>
            </a:r>
          </a:p>
          <a:p>
            <a:r>
              <a:rPr lang="en-GB" dirty="0" smtClean="0"/>
              <a:t>CMEs ( speed and angular width ) during Solar Cycle 23. Their</a:t>
            </a:r>
          </a:p>
          <a:p>
            <a:r>
              <a:rPr lang="en-GB" dirty="0" smtClean="0"/>
              <a:t>results represent the input for the COMESEP SEP forecast</a:t>
            </a:r>
          </a:p>
          <a:p>
            <a:r>
              <a:rPr lang="en-GB" dirty="0" smtClean="0"/>
              <a:t>technique, which has yet to be validated in terms of </a:t>
            </a:r>
            <a:r>
              <a:rPr lang="en-GB" dirty="0" err="1" smtClean="0"/>
              <a:t>veri</a:t>
            </a:r>
            <a:r>
              <a:rPr lang="en-GB" dirty="0" smtClean="0"/>
              <a:t> ﬁ </a:t>
            </a:r>
            <a:r>
              <a:rPr lang="en-GB" dirty="0" err="1" smtClean="0"/>
              <a:t>cation</a:t>
            </a:r>
            <a:endParaRPr lang="en-GB" dirty="0" smtClean="0"/>
          </a:p>
          <a:p>
            <a:r>
              <a:rPr lang="en-GB" dirty="0" smtClean="0"/>
              <a:t>measures ( POD, FAR ) 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 FORSPEF</a:t>
            </a:r>
          </a:p>
          <a:p>
            <a:r>
              <a:rPr lang="en-GB" dirty="0" smtClean="0"/>
              <a:t>forecasting tool has been developed ( </a:t>
            </a:r>
            <a:r>
              <a:rPr lang="en-GB" dirty="0" err="1" smtClean="0"/>
              <a:t>Papaioannou</a:t>
            </a:r>
            <a:r>
              <a:rPr lang="en-GB" dirty="0" smtClean="0"/>
              <a:t> et al. 2015 ) ,</a:t>
            </a:r>
          </a:p>
          <a:p>
            <a:r>
              <a:rPr lang="en-GB" dirty="0" smtClean="0"/>
              <a:t>which makes use of a  homogeneous SEP database of the re-</a:t>
            </a:r>
          </a:p>
          <a:p>
            <a:r>
              <a:rPr lang="en-GB" dirty="0" smtClean="0"/>
              <a:t>calibrated Geostationary Operational Environmental Satellite</a:t>
            </a:r>
          </a:p>
          <a:p>
            <a:r>
              <a:rPr lang="en-GB" dirty="0" smtClean="0"/>
              <a:t>( GOES ) proton data within the energy range of  6.0 – 243 MeV,</a:t>
            </a:r>
          </a:p>
          <a:p>
            <a:r>
              <a:rPr lang="en-GB" dirty="0" smtClean="0"/>
              <a:t>covering the period of  1984 – 2003, as well as the SEP associated</a:t>
            </a:r>
          </a:p>
          <a:p>
            <a:r>
              <a:rPr lang="en-GB" dirty="0" smtClean="0"/>
              <a:t>solar sources in terms of ﬂ are ( magnitude, location ) and</a:t>
            </a:r>
          </a:p>
          <a:p>
            <a:r>
              <a:rPr lang="en-GB" dirty="0" smtClean="0"/>
              <a:t>CME ( width, velocity ) characteristics. FORSPEF provides the probability of SEP occurrence based on information of solar</a:t>
            </a:r>
          </a:p>
          <a:p>
            <a:r>
              <a:rPr lang="en-GB" dirty="0" smtClean="0"/>
              <a:t>ﬂ </a:t>
            </a:r>
            <a:r>
              <a:rPr lang="en-GB" dirty="0" err="1" smtClean="0"/>
              <a:t>ares</a:t>
            </a:r>
            <a:r>
              <a:rPr lang="en-GB" dirty="0" smtClean="0"/>
              <a:t> with known features. </a:t>
            </a:r>
            <a:r>
              <a:rPr lang="en-GB" dirty="0" err="1" smtClean="0"/>
              <a:t>Speci</a:t>
            </a:r>
            <a:r>
              <a:rPr lang="en-GB" dirty="0" smtClean="0"/>
              <a:t> ﬁ </a:t>
            </a:r>
            <a:r>
              <a:rPr lang="en-GB" dirty="0" err="1" smtClean="0"/>
              <a:t>cally</a:t>
            </a:r>
            <a:r>
              <a:rPr lang="en-GB" dirty="0" smtClean="0"/>
              <a:t>, the maximum </a:t>
            </a:r>
            <a:r>
              <a:rPr lang="en-GB" dirty="0" err="1" smtClean="0"/>
              <a:t>prob</a:t>
            </a:r>
            <a:r>
              <a:rPr lang="en-GB" dirty="0" smtClean="0"/>
              <a:t>-</a:t>
            </a:r>
          </a:p>
          <a:p>
            <a:r>
              <a:rPr lang="en-GB" dirty="0" smtClean="0"/>
              <a:t>ability of SEP occurrence is obtained by folding the probabilities</a:t>
            </a:r>
          </a:p>
          <a:p>
            <a:r>
              <a:rPr lang="en-GB" dirty="0" smtClean="0"/>
              <a:t>for a solar ﬂ are occurrence ( obtained from the magnetic ﬁ </a:t>
            </a:r>
            <a:r>
              <a:rPr lang="en-GB" dirty="0" err="1" smtClean="0"/>
              <a:t>eld</a:t>
            </a:r>
            <a:endParaRPr lang="en-GB" dirty="0" smtClean="0"/>
          </a:p>
          <a:p>
            <a:r>
              <a:rPr lang="en-GB" dirty="0" smtClean="0"/>
              <a:t>observed in its associated active region ) with the probabilities</a:t>
            </a:r>
          </a:p>
          <a:p>
            <a:r>
              <a:rPr lang="en-GB" dirty="0" smtClean="0"/>
              <a:t>derived from the FORSPEF database. No validation in terms of</a:t>
            </a:r>
          </a:p>
          <a:p>
            <a:r>
              <a:rPr lang="en-GB" dirty="0" smtClean="0"/>
              <a:t>POD and FAR of the FORSPEF scheme has been performed</a:t>
            </a:r>
          </a:p>
          <a:p>
            <a:r>
              <a:rPr lang="en-GB" dirty="0" smtClean="0"/>
              <a:t>so far.</a:t>
            </a:r>
          </a:p>
          <a:p>
            <a:endParaRPr lang="en-GB" dirty="0" smtClean="0"/>
          </a:p>
          <a:p>
            <a:r>
              <a:rPr lang="en-GB" dirty="0" smtClean="0"/>
              <a:t>The UMASEP system ( Núñez 2011 ) , exploits the </a:t>
            </a:r>
            <a:r>
              <a:rPr lang="en-GB" dirty="0" err="1" smtClean="0"/>
              <a:t>correla</a:t>
            </a:r>
            <a:r>
              <a:rPr lang="en-GB" dirty="0" smtClean="0"/>
              <a:t>-</a:t>
            </a:r>
          </a:p>
          <a:p>
            <a:r>
              <a:rPr lang="en-GB" dirty="0" err="1" smtClean="0"/>
              <a:t>tions</a:t>
            </a:r>
            <a:r>
              <a:rPr lang="en-GB" dirty="0" smtClean="0"/>
              <a:t> between the sequence of ﬁ </a:t>
            </a:r>
            <a:r>
              <a:rPr lang="en-GB" dirty="0" err="1" smtClean="0"/>
              <a:t>rst</a:t>
            </a:r>
            <a:r>
              <a:rPr lang="en-GB" dirty="0" smtClean="0"/>
              <a:t> derivatives of ﬂ are SXR ﬂ </a:t>
            </a:r>
            <a:r>
              <a:rPr lang="en-GB" dirty="0" err="1" smtClean="0"/>
              <a:t>ux</a:t>
            </a:r>
            <a:endParaRPr lang="en-GB" dirty="0" smtClean="0"/>
          </a:p>
          <a:p>
            <a:r>
              <a:rPr lang="en-GB" dirty="0" smtClean="0"/>
              <a:t>and the ﬁ </a:t>
            </a:r>
            <a:r>
              <a:rPr lang="en-GB" dirty="0" err="1" smtClean="0"/>
              <a:t>rst</a:t>
            </a:r>
            <a:r>
              <a:rPr lang="en-GB" dirty="0" smtClean="0"/>
              <a:t> derivatives of at least one differential proton ﬂ </a:t>
            </a:r>
            <a:r>
              <a:rPr lang="en-GB" dirty="0" err="1" smtClean="0"/>
              <a:t>ux</a:t>
            </a:r>
            <a:r>
              <a:rPr lang="en-GB" dirty="0" smtClean="0"/>
              <a:t> in</a:t>
            </a:r>
          </a:p>
          <a:p>
            <a:r>
              <a:rPr lang="en-GB" dirty="0" smtClean="0"/>
              <a:t>the energy range of  9 – 500 MeV, to give a warning that the</a:t>
            </a:r>
          </a:p>
          <a:p>
            <a:r>
              <a:rPr lang="en-GB" dirty="0" smtClean="0"/>
              <a:t>&gt; 10 MeV integral channel will reach the SWPC threshold</a:t>
            </a:r>
          </a:p>
          <a:p>
            <a:r>
              <a:rPr lang="en-GB" dirty="0" smtClean="0"/>
              <a:t>following SXR bursts of class &gt; C7. When considering the</a:t>
            </a:r>
          </a:p>
          <a:p>
            <a:r>
              <a:rPr lang="en-GB" dirty="0" smtClean="0"/>
              <a:t>events of solar cycles 22 and 23 of the NOAA / SWPC SEP list,</a:t>
            </a:r>
          </a:p>
          <a:p>
            <a:r>
              <a:rPr lang="en-GB" dirty="0" smtClean="0"/>
              <a:t>UMASEP has a POD = 81% ( 134 / 166 ) for all well- and</a:t>
            </a:r>
          </a:p>
          <a:p>
            <a:r>
              <a:rPr lang="en-GB" dirty="0" smtClean="0"/>
              <a:t>poorly connected events and an FAR = 34% ( 69 / 203 ) . </a:t>
            </a:r>
          </a:p>
          <a:p>
            <a:endParaRPr lang="en-GB" dirty="0" smtClean="0"/>
          </a:p>
          <a:p>
            <a:r>
              <a:rPr lang="en-GB" dirty="0" smtClean="0"/>
              <a:t>Winter &amp; Ledbetter ( 2015 ) con ﬁ </a:t>
            </a:r>
            <a:r>
              <a:rPr lang="en-GB" dirty="0" err="1" smtClean="0"/>
              <a:t>rmed</a:t>
            </a:r>
            <a:r>
              <a:rPr lang="en-GB" dirty="0" smtClean="0"/>
              <a:t> that </a:t>
            </a:r>
            <a:r>
              <a:rPr lang="en-GB" dirty="0" err="1" smtClean="0"/>
              <a:t>decametric</a:t>
            </a:r>
            <a:r>
              <a:rPr lang="en-GB" dirty="0" smtClean="0"/>
              <a:t> – </a:t>
            </a:r>
            <a:r>
              <a:rPr lang="en-GB" dirty="0" err="1" smtClean="0"/>
              <a:t>hectometric</a:t>
            </a:r>
            <a:endParaRPr lang="en-GB" dirty="0" smtClean="0"/>
          </a:p>
          <a:p>
            <a:r>
              <a:rPr lang="en-GB" dirty="0" smtClean="0"/>
              <a:t>( 1 – 14 MHz ) type III bursts that accompanied DH type II bursts</a:t>
            </a:r>
          </a:p>
          <a:p>
            <a:r>
              <a:rPr lang="en-GB" dirty="0" smtClean="0"/>
              <a:t>were an important diagnostic for SEP event occurrence. They</a:t>
            </a:r>
          </a:p>
          <a:p>
            <a:r>
              <a:rPr lang="en-GB" dirty="0" smtClean="0"/>
              <a:t>used a logistic regression analysis with the principal component</a:t>
            </a:r>
          </a:p>
          <a:p>
            <a:r>
              <a:rPr lang="en-GB" dirty="0" smtClean="0"/>
              <a:t>derived from radio observations to obtain a prediction method</a:t>
            </a:r>
          </a:p>
          <a:p>
            <a:r>
              <a:rPr lang="en-GB" dirty="0" smtClean="0"/>
              <a:t>with an FAR = 22% and a POD = 62% for the period</a:t>
            </a:r>
          </a:p>
          <a:p>
            <a:r>
              <a:rPr lang="en-GB" dirty="0" smtClean="0"/>
              <a:t>2010 – 2013.</a:t>
            </a:r>
          </a:p>
          <a:p>
            <a:endParaRPr lang="en-GB" dirty="0" smtClean="0"/>
          </a:p>
          <a:p>
            <a:r>
              <a:rPr lang="en-GB" dirty="0" smtClean="0"/>
              <a:t>Theoretically, as shown by Huang et al. ( 2012 ) , an ensemble</a:t>
            </a:r>
          </a:p>
          <a:p>
            <a:r>
              <a:rPr lang="en-GB" dirty="0" smtClean="0"/>
              <a:t>prediction model incorporating the complementary information</a:t>
            </a:r>
          </a:p>
          <a:p>
            <a:r>
              <a:rPr lang="en-GB" dirty="0" smtClean="0"/>
              <a:t>of solar ﬂ </a:t>
            </a:r>
            <a:r>
              <a:rPr lang="en-GB" dirty="0" err="1" smtClean="0"/>
              <a:t>ares</a:t>
            </a:r>
            <a:r>
              <a:rPr lang="en-GB" dirty="0" smtClean="0"/>
              <a:t> and CMEs achieves better performance than each</a:t>
            </a:r>
          </a:p>
          <a:p>
            <a:r>
              <a:rPr lang="en-GB" dirty="0" smtClean="0"/>
              <a:t>base prediction model taken separately. Nevertheless, the</a:t>
            </a:r>
          </a:p>
          <a:p>
            <a:r>
              <a:rPr lang="en-GB" dirty="0" smtClean="0"/>
              <a:t>optimal choice for SEP precursors should guarantee a reason-</a:t>
            </a:r>
          </a:p>
          <a:p>
            <a:r>
              <a:rPr lang="en-GB" dirty="0" smtClean="0"/>
              <a:t>able warning time.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method developed by Posner ( 2007 ) , exploits the short transit time of</a:t>
            </a:r>
          </a:p>
          <a:p>
            <a:r>
              <a:rPr lang="en-GB" dirty="0" smtClean="0"/>
              <a:t>relativistic electrons to forecast SEP events with a lead time of</a:t>
            </a:r>
          </a:p>
          <a:p>
            <a:r>
              <a:rPr lang="en-GB" dirty="0" smtClean="0"/>
              <a:t>up to 1 hr. Similarly, ESPERTA provided a median warning</a:t>
            </a:r>
          </a:p>
          <a:p>
            <a:r>
              <a:rPr lang="en-GB" dirty="0" smtClean="0"/>
              <a:t>time of ∼ 55 minutes ( computed over 19 successfully predicted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0C7BA-EB59-48F1-87A9-8912FDA82F4B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0C7BA-EB59-48F1-87A9-8912FDA82F4B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dirty="0" smtClean="0"/>
              <a:t>A good SEP forecasting tool needs to consider parameters /</a:t>
            </a:r>
          </a:p>
          <a:p>
            <a:r>
              <a:rPr lang="en-GB" dirty="0" smtClean="0"/>
              <a:t>phenomena that can be obtained or inferred early in a solar</a:t>
            </a:r>
          </a:p>
          <a:p>
            <a:r>
              <a:rPr lang="en-GB" dirty="0" smtClean="0"/>
              <a:t>event and which are available close to ﬂ are maximum. This</a:t>
            </a:r>
          </a:p>
          <a:p>
            <a:r>
              <a:rPr lang="en-GB" dirty="0" smtClean="0"/>
              <a:t>timing requirement may make the use of CME-based</a:t>
            </a:r>
          </a:p>
          <a:p>
            <a:r>
              <a:rPr lang="en-GB" dirty="0" smtClean="0"/>
              <a:t>parameters ( e.g., speed ) and CME-related phenomena ( e.g.,</a:t>
            </a:r>
          </a:p>
          <a:p>
            <a:r>
              <a:rPr lang="en-GB" dirty="0" smtClean="0"/>
              <a:t>type II occurrence ) problematic.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Dierckxsens</a:t>
            </a:r>
            <a:r>
              <a:rPr lang="en-GB" dirty="0" smtClean="0"/>
              <a:t> et al. ( 2015 ) determined the probability</a:t>
            </a:r>
          </a:p>
          <a:p>
            <a:r>
              <a:rPr lang="en-GB" dirty="0" smtClean="0"/>
              <a:t>for the occurrence of an  SEP event near Earth through a</a:t>
            </a:r>
          </a:p>
          <a:p>
            <a:r>
              <a:rPr lang="en-GB" dirty="0" smtClean="0"/>
              <a:t>statistical analysis of the relationship between SEP events and</a:t>
            </a:r>
          </a:p>
          <a:p>
            <a:r>
              <a:rPr lang="en-GB" dirty="0" smtClean="0"/>
              <a:t>properties of  M1 SXR ﬂ </a:t>
            </a:r>
            <a:r>
              <a:rPr lang="en-GB" dirty="0" err="1" smtClean="0"/>
              <a:t>ares</a:t>
            </a:r>
            <a:r>
              <a:rPr lang="en-GB" dirty="0" smtClean="0"/>
              <a:t> ( intensity and longitude ) and</a:t>
            </a:r>
          </a:p>
          <a:p>
            <a:r>
              <a:rPr lang="en-GB" dirty="0" smtClean="0"/>
              <a:t>CMEs ( speed and angular width ) during Solar Cycle 23. Their</a:t>
            </a:r>
          </a:p>
          <a:p>
            <a:r>
              <a:rPr lang="en-GB" dirty="0" smtClean="0"/>
              <a:t>results represent the input for the COMESEP SEP forecast</a:t>
            </a:r>
          </a:p>
          <a:p>
            <a:r>
              <a:rPr lang="en-GB" dirty="0" smtClean="0"/>
              <a:t>technique, which has yet to be validated in terms of </a:t>
            </a:r>
            <a:r>
              <a:rPr lang="en-GB" dirty="0" err="1" smtClean="0"/>
              <a:t>veri</a:t>
            </a:r>
            <a:r>
              <a:rPr lang="en-GB" dirty="0" smtClean="0"/>
              <a:t> ﬁ </a:t>
            </a:r>
            <a:r>
              <a:rPr lang="en-GB" dirty="0" err="1" smtClean="0"/>
              <a:t>cation</a:t>
            </a:r>
            <a:endParaRPr lang="en-GB" dirty="0" smtClean="0"/>
          </a:p>
          <a:p>
            <a:r>
              <a:rPr lang="en-GB" dirty="0" smtClean="0"/>
              <a:t>measures ( POD, FAR ) 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 FORSPEF</a:t>
            </a:r>
          </a:p>
          <a:p>
            <a:r>
              <a:rPr lang="en-GB" dirty="0" smtClean="0"/>
              <a:t>forecasting tool has been developed ( </a:t>
            </a:r>
            <a:r>
              <a:rPr lang="en-GB" dirty="0" err="1" smtClean="0"/>
              <a:t>Papaioannou</a:t>
            </a:r>
            <a:r>
              <a:rPr lang="en-GB" dirty="0" smtClean="0"/>
              <a:t> et al. 2015 ) ,</a:t>
            </a:r>
          </a:p>
          <a:p>
            <a:r>
              <a:rPr lang="en-GB" dirty="0" smtClean="0"/>
              <a:t>which makes use of a  homogeneous SEP database of the re-</a:t>
            </a:r>
          </a:p>
          <a:p>
            <a:r>
              <a:rPr lang="en-GB" dirty="0" smtClean="0"/>
              <a:t>calibrated Geostationary Operational Environmental Satellite</a:t>
            </a:r>
          </a:p>
          <a:p>
            <a:r>
              <a:rPr lang="en-GB" dirty="0" smtClean="0"/>
              <a:t>( GOES ) proton data within the energy range of  6.0 – 243 MeV,</a:t>
            </a:r>
          </a:p>
          <a:p>
            <a:r>
              <a:rPr lang="en-GB" dirty="0" smtClean="0"/>
              <a:t>covering the period of  1984 – 2003, as well as the SEP associated</a:t>
            </a:r>
          </a:p>
          <a:p>
            <a:r>
              <a:rPr lang="en-GB" dirty="0" smtClean="0"/>
              <a:t>solar sources in terms of ﬂ are ( magnitude, location ) and</a:t>
            </a:r>
          </a:p>
          <a:p>
            <a:r>
              <a:rPr lang="en-GB" dirty="0" smtClean="0"/>
              <a:t>CME ( width, velocity ) characteristics. FORSPEF provides the probability of SEP occurrence based on information of solar</a:t>
            </a:r>
          </a:p>
          <a:p>
            <a:r>
              <a:rPr lang="en-GB" dirty="0" smtClean="0"/>
              <a:t>ﬂ </a:t>
            </a:r>
            <a:r>
              <a:rPr lang="en-GB" dirty="0" err="1" smtClean="0"/>
              <a:t>ares</a:t>
            </a:r>
            <a:r>
              <a:rPr lang="en-GB" dirty="0" smtClean="0"/>
              <a:t> with known features. </a:t>
            </a:r>
            <a:r>
              <a:rPr lang="en-GB" dirty="0" err="1" smtClean="0"/>
              <a:t>Speci</a:t>
            </a:r>
            <a:r>
              <a:rPr lang="en-GB" dirty="0" smtClean="0"/>
              <a:t> ﬁ </a:t>
            </a:r>
            <a:r>
              <a:rPr lang="en-GB" dirty="0" err="1" smtClean="0"/>
              <a:t>cally</a:t>
            </a:r>
            <a:r>
              <a:rPr lang="en-GB" dirty="0" smtClean="0"/>
              <a:t>, the maximum </a:t>
            </a:r>
            <a:r>
              <a:rPr lang="en-GB" dirty="0" err="1" smtClean="0"/>
              <a:t>prob</a:t>
            </a:r>
            <a:r>
              <a:rPr lang="en-GB" dirty="0" smtClean="0"/>
              <a:t>-</a:t>
            </a:r>
          </a:p>
          <a:p>
            <a:r>
              <a:rPr lang="en-GB" dirty="0" smtClean="0"/>
              <a:t>ability of SEP occurrence is obtained by folding the probabilities</a:t>
            </a:r>
          </a:p>
          <a:p>
            <a:r>
              <a:rPr lang="en-GB" dirty="0" smtClean="0"/>
              <a:t>for a solar ﬂ are occurrence ( obtained from the magnetic ﬁ </a:t>
            </a:r>
            <a:r>
              <a:rPr lang="en-GB" dirty="0" err="1" smtClean="0"/>
              <a:t>eld</a:t>
            </a:r>
            <a:endParaRPr lang="en-GB" dirty="0" smtClean="0"/>
          </a:p>
          <a:p>
            <a:r>
              <a:rPr lang="en-GB" dirty="0" smtClean="0"/>
              <a:t>observed in its associated active region ) with the probabilities</a:t>
            </a:r>
          </a:p>
          <a:p>
            <a:r>
              <a:rPr lang="en-GB" dirty="0" smtClean="0"/>
              <a:t>derived from the FORSPEF database. No validation in terms of</a:t>
            </a:r>
          </a:p>
          <a:p>
            <a:r>
              <a:rPr lang="en-GB" dirty="0" smtClean="0"/>
              <a:t>POD and FAR of the FORSPEF scheme has been performed</a:t>
            </a:r>
          </a:p>
          <a:p>
            <a:r>
              <a:rPr lang="en-GB" dirty="0" smtClean="0"/>
              <a:t>so far.</a:t>
            </a:r>
          </a:p>
          <a:p>
            <a:endParaRPr lang="en-GB" dirty="0" smtClean="0"/>
          </a:p>
          <a:p>
            <a:r>
              <a:rPr lang="en-GB" dirty="0" smtClean="0"/>
              <a:t>The UMASEP system ( Núñez 2011 ) , exploits the </a:t>
            </a:r>
            <a:r>
              <a:rPr lang="en-GB" dirty="0" err="1" smtClean="0"/>
              <a:t>correla</a:t>
            </a:r>
            <a:r>
              <a:rPr lang="en-GB" dirty="0" smtClean="0"/>
              <a:t>-</a:t>
            </a:r>
          </a:p>
          <a:p>
            <a:r>
              <a:rPr lang="en-GB" dirty="0" err="1" smtClean="0"/>
              <a:t>tions</a:t>
            </a:r>
            <a:r>
              <a:rPr lang="en-GB" dirty="0" smtClean="0"/>
              <a:t> between the sequence of ﬁ </a:t>
            </a:r>
            <a:r>
              <a:rPr lang="en-GB" dirty="0" err="1" smtClean="0"/>
              <a:t>rst</a:t>
            </a:r>
            <a:r>
              <a:rPr lang="en-GB" dirty="0" smtClean="0"/>
              <a:t> derivatives of ﬂ are SXR ﬂ </a:t>
            </a:r>
            <a:r>
              <a:rPr lang="en-GB" dirty="0" err="1" smtClean="0"/>
              <a:t>ux</a:t>
            </a:r>
            <a:endParaRPr lang="en-GB" dirty="0" smtClean="0"/>
          </a:p>
          <a:p>
            <a:r>
              <a:rPr lang="en-GB" dirty="0" smtClean="0"/>
              <a:t>and the ﬁ </a:t>
            </a:r>
            <a:r>
              <a:rPr lang="en-GB" dirty="0" err="1" smtClean="0"/>
              <a:t>rst</a:t>
            </a:r>
            <a:r>
              <a:rPr lang="en-GB" dirty="0" smtClean="0"/>
              <a:t> derivatives of at least one differential proton ﬂ </a:t>
            </a:r>
            <a:r>
              <a:rPr lang="en-GB" dirty="0" err="1" smtClean="0"/>
              <a:t>ux</a:t>
            </a:r>
            <a:r>
              <a:rPr lang="en-GB" dirty="0" smtClean="0"/>
              <a:t> in</a:t>
            </a:r>
          </a:p>
          <a:p>
            <a:r>
              <a:rPr lang="en-GB" dirty="0" smtClean="0"/>
              <a:t>the energy range of  9 – 500 MeV, to give a warning that the</a:t>
            </a:r>
          </a:p>
          <a:p>
            <a:r>
              <a:rPr lang="en-GB" dirty="0" smtClean="0"/>
              <a:t>&gt; 10 MeV integral channel will reach the SWPC threshold</a:t>
            </a:r>
          </a:p>
          <a:p>
            <a:r>
              <a:rPr lang="en-GB" dirty="0" smtClean="0"/>
              <a:t>following SXR bursts of class &gt; C7. When considering the</a:t>
            </a:r>
          </a:p>
          <a:p>
            <a:r>
              <a:rPr lang="en-GB" dirty="0" smtClean="0"/>
              <a:t>events of solar cycles 22 and 23 of the NOAA / SWPC SEP list,</a:t>
            </a:r>
          </a:p>
          <a:p>
            <a:r>
              <a:rPr lang="en-GB" dirty="0" smtClean="0"/>
              <a:t>UMASEP has a POD = 81% ( 134 / 166 ) for all well- and</a:t>
            </a:r>
          </a:p>
          <a:p>
            <a:r>
              <a:rPr lang="en-GB" dirty="0" smtClean="0"/>
              <a:t>poorly connected events and an FAR = 34% ( 69 / 203 ) . </a:t>
            </a:r>
          </a:p>
          <a:p>
            <a:endParaRPr lang="en-GB" dirty="0" smtClean="0"/>
          </a:p>
          <a:p>
            <a:r>
              <a:rPr lang="en-GB" dirty="0" smtClean="0"/>
              <a:t>Winter &amp; Ledbetter ( 2015 ) con ﬁ </a:t>
            </a:r>
            <a:r>
              <a:rPr lang="en-GB" dirty="0" err="1" smtClean="0"/>
              <a:t>rmed</a:t>
            </a:r>
            <a:r>
              <a:rPr lang="en-GB" dirty="0" smtClean="0"/>
              <a:t> that </a:t>
            </a:r>
            <a:r>
              <a:rPr lang="en-GB" dirty="0" err="1" smtClean="0"/>
              <a:t>decametric</a:t>
            </a:r>
            <a:r>
              <a:rPr lang="en-GB" dirty="0" smtClean="0"/>
              <a:t> – </a:t>
            </a:r>
            <a:r>
              <a:rPr lang="en-GB" dirty="0" err="1" smtClean="0"/>
              <a:t>hectometric</a:t>
            </a:r>
            <a:endParaRPr lang="en-GB" dirty="0" smtClean="0"/>
          </a:p>
          <a:p>
            <a:r>
              <a:rPr lang="en-GB" dirty="0" smtClean="0"/>
              <a:t>( 1 – 14 MHz ) type III bursts that accompanied DH type II bursts</a:t>
            </a:r>
          </a:p>
          <a:p>
            <a:r>
              <a:rPr lang="en-GB" dirty="0" smtClean="0"/>
              <a:t>were an important diagnostic for SEP event occurrence. They</a:t>
            </a:r>
          </a:p>
          <a:p>
            <a:r>
              <a:rPr lang="en-GB" dirty="0" smtClean="0"/>
              <a:t>used a logistic regression analysis with the principal component</a:t>
            </a:r>
          </a:p>
          <a:p>
            <a:r>
              <a:rPr lang="en-GB" dirty="0" smtClean="0"/>
              <a:t>derived from radio observations to obtain a prediction method</a:t>
            </a:r>
          </a:p>
          <a:p>
            <a:r>
              <a:rPr lang="en-GB" dirty="0" smtClean="0"/>
              <a:t>with an FAR = 22% and a POD = 62% for the period</a:t>
            </a:r>
          </a:p>
          <a:p>
            <a:r>
              <a:rPr lang="en-GB" dirty="0" smtClean="0"/>
              <a:t>2010 – 2013.</a:t>
            </a:r>
          </a:p>
          <a:p>
            <a:endParaRPr lang="en-GB" dirty="0" smtClean="0"/>
          </a:p>
          <a:p>
            <a:r>
              <a:rPr lang="en-GB" dirty="0" smtClean="0"/>
              <a:t>Theoretically, as shown by Huang et al. ( 2012 ) , an ensemble</a:t>
            </a:r>
          </a:p>
          <a:p>
            <a:r>
              <a:rPr lang="en-GB" dirty="0" smtClean="0"/>
              <a:t>prediction model incorporating the complementary information</a:t>
            </a:r>
          </a:p>
          <a:p>
            <a:r>
              <a:rPr lang="en-GB" dirty="0" smtClean="0"/>
              <a:t>of solar ﬂ </a:t>
            </a:r>
            <a:r>
              <a:rPr lang="en-GB" dirty="0" err="1" smtClean="0"/>
              <a:t>ares</a:t>
            </a:r>
            <a:r>
              <a:rPr lang="en-GB" dirty="0" smtClean="0"/>
              <a:t> and CMEs achieves better performance than each</a:t>
            </a:r>
          </a:p>
          <a:p>
            <a:r>
              <a:rPr lang="en-GB" dirty="0" smtClean="0"/>
              <a:t>base prediction model taken separately. Nevertheless, the</a:t>
            </a:r>
          </a:p>
          <a:p>
            <a:r>
              <a:rPr lang="en-GB" dirty="0" smtClean="0"/>
              <a:t>optimal choice for SEP precursors should guarantee a reason-</a:t>
            </a:r>
          </a:p>
          <a:p>
            <a:r>
              <a:rPr lang="en-GB" dirty="0" smtClean="0"/>
              <a:t>able warning time.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method developed by Posner ( 2007 ) , exploits the short transit time of</a:t>
            </a:r>
          </a:p>
          <a:p>
            <a:r>
              <a:rPr lang="en-GB" dirty="0" smtClean="0"/>
              <a:t>relativistic electrons to forecast SEP events with a lead time of</a:t>
            </a:r>
          </a:p>
          <a:p>
            <a:r>
              <a:rPr lang="en-GB" dirty="0" smtClean="0"/>
              <a:t>up to 1 hr. Similarly, ESPERTA provided a median warning</a:t>
            </a:r>
          </a:p>
          <a:p>
            <a:r>
              <a:rPr lang="en-GB" dirty="0" smtClean="0"/>
              <a:t>time of ∼ 55 minutes ( computed over 19 successfully predicted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0C7BA-EB59-48F1-87A9-8912FDA82F4B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0C7BA-EB59-48F1-87A9-8912FDA82F4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0C7BA-EB59-48F1-87A9-8912FDA82F4B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E9579-EC11-4532-8498-76A520E749B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Picture 2" descr="http://www.forestplatform.org/files/horizon2020.jpg"/>
          <p:cNvPicPr>
            <a:picLocks noChangeAspect="1" noChangeArrowheads="1"/>
          </p:cNvPicPr>
          <p:nvPr userDrawn="1"/>
        </p:nvPicPr>
        <p:blipFill>
          <a:blip r:embed="rId2" cstate="print"/>
          <a:srcRect t="26082"/>
          <a:stretch>
            <a:fillRect/>
          </a:stretch>
        </p:blipFill>
        <p:spPr bwMode="auto">
          <a:xfrm>
            <a:off x="8366783" y="-27384"/>
            <a:ext cx="813729" cy="260647"/>
          </a:xfrm>
          <a:prstGeom prst="rect">
            <a:avLst/>
          </a:prstGeom>
          <a:noFill/>
        </p:spPr>
      </p:pic>
      <p:pic>
        <p:nvPicPr>
          <p:cNvPr id="8" name="Picture 14" descr="Logo-Circle-Hesperia-BIG.png"/>
          <p:cNvPicPr>
            <a:picLocks noChangeAspect="1"/>
          </p:cNvPicPr>
          <p:nvPr userDrawn="1"/>
        </p:nvPicPr>
        <p:blipFill>
          <a:blip r:embed="rId3" cstate="print"/>
          <a:srcRect t="6669"/>
          <a:stretch>
            <a:fillRect/>
          </a:stretch>
        </p:blipFill>
        <p:spPr>
          <a:xfrm>
            <a:off x="8604448" y="260648"/>
            <a:ext cx="510733" cy="4766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3473" y="44624"/>
            <a:ext cx="612103" cy="64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778C8-7E93-4374-B7EF-9B50721161E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79AB8-35A2-4686-A0FC-6F28B47DE7E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07927-A997-4636-88D8-45C81D26059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22765-79DF-4D43-A316-65C2658BD03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ADD74-4493-4A95-BBE5-0E0299E8124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9ED48-153F-4A35-BD49-93ACBD36AB4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AA32-41C1-4B54-B35E-133B13EAE5D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1982A-2069-421A-9F5A-0A5A2BFEA9C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2E48A-D432-43D0-BE5B-A42B67AF8BE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-12572" y="6520259"/>
            <a:ext cx="372047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SEPRAD Workshop, </a:t>
            </a:r>
            <a:r>
              <a:rPr lang="en-GB" dirty="0" smtClean="0"/>
              <a:t>September 2017, </a:t>
            </a:r>
            <a:r>
              <a:rPr lang="en-GB" dirty="0" err="1" smtClean="0"/>
              <a:t>Seibersdorf</a:t>
            </a:r>
            <a:r>
              <a:rPr lang="en-GB" dirty="0" smtClean="0"/>
              <a:t>, Austria.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Turku  2-05.05.2016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8FCF37-92FB-426B-9385-2BA6907BD9C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1187624" y="2492896"/>
            <a:ext cx="70305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EBD"/>
                </a:solidFill>
                <a:latin typeface="+mn-lt"/>
              </a:rPr>
              <a:t>UMASEP: a suite of models for predicting SEP events in real-time</a:t>
            </a:r>
            <a:endParaRPr lang="en-US" sz="2800" b="1" dirty="0">
              <a:solidFill>
                <a:srgbClr val="002EBD"/>
              </a:solidFill>
              <a:latin typeface="+mn-lt"/>
            </a:endParaRPr>
          </a:p>
        </p:txBody>
      </p:sp>
      <p:sp>
        <p:nvSpPr>
          <p:cNvPr id="2057" name="22 - Ορθογώνιο"/>
          <p:cNvSpPr>
            <a:spLocks noChangeArrowheads="1"/>
          </p:cNvSpPr>
          <p:nvPr/>
        </p:nvSpPr>
        <p:spPr bwMode="auto">
          <a:xfrm>
            <a:off x="357158" y="4286256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Arial" pitchFamily="34" charset="0"/>
              </a:rPr>
              <a:t>Marlon Núñez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Arial" pitchFamily="34" charset="0"/>
              </a:rPr>
              <a:t>University of Malaga, Spain</a:t>
            </a:r>
          </a:p>
        </p:txBody>
      </p:sp>
    </p:spTree>
  </p:cSld>
  <p:clrMapOvr>
    <a:masterClrMapping/>
  </p:clrMapOvr>
  <p:transition advTm="105574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EBD"/>
                </a:solidFill>
              </a:rPr>
              <a:t>Contents</a:t>
            </a:r>
            <a:endParaRPr lang="en-US" sz="3200" dirty="0">
              <a:solidFill>
                <a:srgbClr val="002EB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47891" y="5636271"/>
            <a:ext cx="2133600" cy="36512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11560" y="3573016"/>
            <a:ext cx="8208912" cy="129614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83964"/>
            <a:ext cx="8079059" cy="36332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800" dirty="0" smtClean="0"/>
              <a:t>1. The UMASEP submodels for predicting event occurrence</a:t>
            </a:r>
          </a:p>
          <a:p>
            <a:pPr marL="914400" lvl="1" indent="-514350">
              <a:buNone/>
            </a:pPr>
            <a:r>
              <a:rPr lang="en-US" sz="2400" dirty="0" smtClean="0"/>
              <a:t>- WCP: The Well-connected prediction submodel</a:t>
            </a:r>
          </a:p>
          <a:p>
            <a:pPr marL="914400" lvl="1" indent="-514350">
              <a:buNone/>
            </a:pPr>
            <a:r>
              <a:rPr lang="en-US" sz="2400" dirty="0" smtClean="0"/>
              <a:t>- PCP:   The Poorly-connected prediction submodel</a:t>
            </a:r>
          </a:p>
          <a:p>
            <a:pPr marL="914400" lvl="1" indent="-514350">
              <a:buNone/>
            </a:pPr>
            <a:r>
              <a:rPr lang="en-US" sz="2400" dirty="0" smtClean="0"/>
              <a:t>- SOD:  The Solar data-based prediction submodel</a:t>
            </a:r>
          </a:p>
          <a:p>
            <a:pPr marL="914400" lvl="1" indent="-514350">
              <a:buFontTx/>
              <a:buChar char="-"/>
            </a:pPr>
            <a:endParaRPr lang="en-US" sz="1200" dirty="0" smtClean="0"/>
          </a:p>
          <a:p>
            <a:pPr marL="514350" indent="-514350">
              <a:buNone/>
            </a:pPr>
            <a:r>
              <a:rPr lang="en-US" sz="2800" dirty="0" smtClean="0"/>
              <a:t>2. The UMASEP tools</a:t>
            </a:r>
          </a:p>
          <a:p>
            <a:pPr marL="514350" indent="-514350">
              <a:buNone/>
            </a:pPr>
            <a:r>
              <a:rPr lang="en-US" sz="2400" dirty="0" smtClean="0"/>
              <a:t>     - Each tool and its submodels</a:t>
            </a:r>
          </a:p>
          <a:p>
            <a:pPr marL="514350" indent="-514350">
              <a:buNone/>
            </a:pPr>
            <a:r>
              <a:rPr lang="en-US" sz="2400" dirty="0" smtClean="0"/>
              <a:t>     - Prediction of the SEP intensity and fluence</a:t>
            </a:r>
          </a:p>
          <a:p>
            <a:pPr marL="514350" indent="-514350">
              <a:buNone/>
            </a:pPr>
            <a:endParaRPr lang="en-US" sz="1500" dirty="0" smtClean="0"/>
          </a:p>
          <a:p>
            <a:pPr marL="514350" indent="-514350">
              <a:buNone/>
            </a:pPr>
            <a:r>
              <a:rPr lang="en-US" sz="2800" dirty="0" smtClean="0"/>
              <a:t>3. Conclusions</a:t>
            </a:r>
          </a:p>
        </p:txBody>
      </p:sp>
      <p:pic>
        <p:nvPicPr>
          <p:cNvPr id="7" name="~PP1578.WAV">
            <a:hlinkClick r:id="" action="ppaction://media"/>
          </p:cNvPr>
          <p:cNvPicPr>
            <a:picLocks noRot="1" noChangeAspect="1"/>
          </p:cNvPicPr>
          <p:nvPr>
            <a:wavAudioFile r:embed="rId1" name="~PP1578.WAV"/>
          </p:nvPr>
        </p:nvPicPr>
        <p:blipFill>
          <a:blip r:embed="rId4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450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528" y="1303935"/>
          <a:ext cx="8568951" cy="464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872208"/>
                <a:gridCol w="1440160"/>
                <a:gridCol w="1584176"/>
                <a:gridCol w="1656183"/>
              </a:tblGrid>
              <a:tr h="369251">
                <a:tc rowSpan="2">
                  <a:txBody>
                    <a:bodyPr/>
                    <a:lstStyle/>
                    <a:p>
                      <a:pPr algn="ctr"/>
                      <a:endParaRPr lang="en-US" sz="2000" noProof="0" dirty="0" smtClean="0"/>
                    </a:p>
                    <a:p>
                      <a:pPr algn="ctr"/>
                      <a:endParaRPr lang="en-US" sz="2000" noProof="0" dirty="0" smtClean="0"/>
                    </a:p>
                    <a:p>
                      <a:pPr algn="ctr"/>
                      <a:r>
                        <a:rPr lang="en-US" sz="2000" noProof="0" dirty="0" smtClean="0"/>
                        <a:t>Tool</a:t>
                      </a:r>
                      <a:endParaRPr lang="en-US" sz="20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noProof="0" dirty="0" smtClean="0"/>
                    </a:p>
                    <a:p>
                      <a:pPr algn="ctr"/>
                      <a:endParaRPr lang="en-US" sz="2000" noProof="0" dirty="0" smtClean="0"/>
                    </a:p>
                    <a:p>
                      <a:pPr algn="ctr"/>
                      <a:r>
                        <a:rPr lang="en-US" sz="2000" noProof="0" dirty="0" smtClean="0"/>
                        <a:t>Predicted SEP </a:t>
                      </a:r>
                    </a:p>
                    <a:p>
                      <a:pPr algn="ctr"/>
                      <a:r>
                        <a:rPr lang="en-US" sz="2000" noProof="0" dirty="0" smtClean="0"/>
                        <a:t>occurrence </a:t>
                      </a:r>
                      <a:r>
                        <a:rPr lang="en-US" sz="1800" noProof="0" dirty="0" smtClean="0"/>
                        <a:t>(SWPC</a:t>
                      </a:r>
                      <a:r>
                        <a:rPr lang="en-US" sz="1800" baseline="0" noProof="0" dirty="0" smtClean="0"/>
                        <a:t> threshold)</a:t>
                      </a:r>
                      <a:endParaRPr lang="en-US" sz="2000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 baseline="0" dirty="0" smtClean="0"/>
                        <a:t>Submodels</a:t>
                      </a:r>
                    </a:p>
                    <a:p>
                      <a:pPr algn="ctr"/>
                      <a:endParaRPr lang="es-E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1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WCP submodel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noProof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PCP  submodel</a:t>
                      </a:r>
                      <a:endParaRPr lang="en-US" sz="150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SOD submodel</a:t>
                      </a:r>
                      <a:endParaRPr lang="en-US" sz="150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265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UMASEP-10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&gt;10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</a:tr>
              <a:tr h="576265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UMASEP-30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&gt;30 MeV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es-E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6265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UMASEP-50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&gt;50 MeV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es-E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6265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UMASEP-100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&gt;100 </a:t>
                      </a:r>
                      <a:r>
                        <a:rPr lang="es-ES" sz="1800" dirty="0" smtClean="0"/>
                        <a:t>MeV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es-E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763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HESPERIA UMASEP-500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&gt;500 </a:t>
                      </a:r>
                      <a:r>
                        <a:rPr lang="es-ES" sz="1800" dirty="0" smtClean="0"/>
                        <a:t>MeV</a:t>
                      </a:r>
                    </a:p>
                    <a:p>
                      <a:pPr algn="ctr"/>
                      <a:r>
                        <a:rPr lang="es-ES" sz="2000" dirty="0" smtClean="0"/>
                        <a:t>/ GLEs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n/a</a:t>
                      </a:r>
                      <a:endParaRPr lang="es-E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</a:p>
                    <a:p>
                      <a:pPr algn="ctr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</a:rPr>
              <a:t>Each UMASEP tool and its submodels</a:t>
            </a:r>
            <a:endParaRPr lang="en-US" sz="3200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185095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3730" y="3185095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185095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3730" y="4913287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12335"/>
            <a:ext cx="2133600" cy="36512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8" name="2 Marcador de contenido"/>
          <p:cNvSpPr txBox="1">
            <a:spLocks/>
          </p:cNvSpPr>
          <p:nvPr/>
        </p:nvSpPr>
        <p:spPr>
          <a:xfrm>
            <a:off x="755576" y="5445224"/>
            <a:ext cx="8208912" cy="1054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spcBef>
                <a:spcPct val="20000"/>
              </a:spcBef>
              <a:spcAft>
                <a:spcPts val="2000"/>
              </a:spcAft>
            </a:pPr>
            <a:endParaRPr lang="en-US" sz="2200" smtClean="0">
              <a:latin typeface="+mn-lt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2000"/>
              </a:spcAft>
            </a:pPr>
            <a:endParaRPr lang="en-US" sz="2200" smtClean="0">
              <a:latin typeface="+mn-lt"/>
              <a:cs typeface="+mn-cs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3730" y="3761159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570" y="3761159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570" y="4337223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337223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570" y="4913287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570" y="5561359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68 Rectángulo"/>
          <p:cNvSpPr/>
          <p:nvPr/>
        </p:nvSpPr>
        <p:spPr>
          <a:xfrm>
            <a:off x="1475656" y="623731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All submodels and tools run simultaneously (every 1 or 5 min)</a:t>
            </a:r>
          </a:p>
        </p:txBody>
      </p:sp>
      <p:pic>
        <p:nvPicPr>
          <p:cNvPr id="18" name="~PP234.WAV">
            <a:hlinkClick r:id="" action="ppaction://media"/>
          </p:cNvPr>
          <p:cNvPicPr>
            <a:picLocks noRot="1" noChangeAspect="1"/>
          </p:cNvPicPr>
          <p:nvPr>
            <a:wavAudioFile r:embed="rId1" name="~PP234.WAV"/>
          </p:nvPr>
        </p:nvPicPr>
        <p:blipFill>
          <a:blip r:embed="rId5"/>
          <a:stretch>
            <a:fillRect/>
          </a:stretch>
        </p:blipFill>
        <p:spPr>
          <a:xfrm>
            <a:off x="8739188" y="6422727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5569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Maximizing the performance of                             each UMASEP tool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42493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UMASEP tool is an ensemble of submodels.</a:t>
            </a:r>
          </a:p>
          <a:p>
            <a:endParaRPr lang="en-US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u="sng" dirty="0" smtClean="0"/>
              <a:t>submodel</a:t>
            </a:r>
            <a:r>
              <a:rPr lang="en-US" sz="2400" dirty="0" smtClean="0"/>
              <a:t> is calibrated in an testing scenario in which all submodels work </a:t>
            </a:r>
            <a:r>
              <a:rPr lang="en-US" sz="2400" u="sng" dirty="0" smtClean="0"/>
              <a:t>together.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200" u="sng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The purpose of the calibration of a single submodel is to maximize the CSI of the ensemble as a whole, using a continuous flow of data of at least a solar cycle.</a:t>
            </a:r>
          </a:p>
          <a:p>
            <a:pPr marL="742950" lvl="2" indent="-342900"/>
            <a:r>
              <a:rPr lang="en-US" sz="2200" dirty="0" smtClean="0"/>
              <a:t>The FAR yielded by the </a:t>
            </a:r>
            <a:r>
              <a:rPr lang="en-US" sz="2200" u="sng" dirty="0" smtClean="0"/>
              <a:t>tool</a:t>
            </a:r>
            <a:r>
              <a:rPr lang="en-US" sz="2200" dirty="0" smtClean="0"/>
              <a:t> should be low and the POD high</a:t>
            </a:r>
          </a:p>
          <a:p>
            <a:endParaRPr lang="en-US" sz="2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6" name="~PP714.WAV">
            <a:hlinkClick r:id="" action="ppaction://media"/>
          </p:cNvPr>
          <p:cNvPicPr>
            <a:picLocks noRot="1" noChangeAspect="1"/>
          </p:cNvPicPr>
          <p:nvPr>
            <a:wavAudioFile r:embed="rId1" name="~PP714.WAV"/>
          </p:nvPr>
        </p:nvPicPr>
        <p:blipFill>
          <a:blip r:embed="rId4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3703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53321" y="6356352"/>
            <a:ext cx="1733478" cy="29589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60840" cy="1224136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ML-based predictors of the SEP intensity and fluence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800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3563888" cy="4525963"/>
          </a:xfrm>
        </p:spPr>
        <p:txBody>
          <a:bodyPr>
            <a:normAutofit fontScale="92500"/>
          </a:bodyPr>
          <a:lstStyle/>
          <a:p>
            <a:pPr marL="180975" indent="-180975">
              <a:buNone/>
            </a:pPr>
            <a:r>
              <a:rPr lang="en-US" sz="2400" dirty="0" smtClean="0"/>
              <a:t>Supervised Machine Leaning:</a:t>
            </a:r>
          </a:p>
          <a:p>
            <a:pPr marL="180975" indent="-180975">
              <a:buNone/>
            </a:pPr>
            <a:endParaRPr lang="en-US" sz="700" dirty="0" smtClean="0"/>
          </a:p>
          <a:p>
            <a:pPr marL="180975" indent="-180975"/>
            <a:r>
              <a:rPr lang="en-US" sz="2400" dirty="0" smtClean="0"/>
              <a:t>The </a:t>
            </a:r>
            <a:r>
              <a:rPr lang="en-US" sz="2400" i="1" dirty="0" smtClean="0"/>
              <a:t>labels</a:t>
            </a:r>
            <a:r>
              <a:rPr lang="en-US" sz="2400" dirty="0" smtClean="0"/>
              <a:t> of the training instances are the fluences/ intensities at the first 3─7 h.</a:t>
            </a:r>
          </a:p>
          <a:p>
            <a:pPr marL="180975" indent="-180975"/>
            <a:endParaRPr lang="en-US" sz="1600" dirty="0" smtClean="0"/>
          </a:p>
          <a:p>
            <a:pPr marL="180975" indent="-180975"/>
            <a:r>
              <a:rPr lang="en-US" sz="2400" dirty="0" smtClean="0"/>
              <a:t>The training  </a:t>
            </a:r>
            <a:r>
              <a:rPr lang="en-US" sz="2400" u="sng" dirty="0" smtClean="0"/>
              <a:t>intensities</a:t>
            </a:r>
            <a:r>
              <a:rPr lang="en-US" sz="2400" dirty="0" smtClean="0"/>
              <a:t> were taken from  the GOES 08─ 15 data</a:t>
            </a:r>
          </a:p>
          <a:p>
            <a:pPr marL="180975" indent="-180975"/>
            <a:endParaRPr lang="en-US" sz="900" dirty="0" smtClean="0"/>
          </a:p>
          <a:p>
            <a:pPr marL="180975" indent="-180975"/>
            <a:r>
              <a:rPr lang="en-US" sz="2400" dirty="0" smtClean="0"/>
              <a:t>The training  </a:t>
            </a:r>
            <a:r>
              <a:rPr lang="en-US" sz="2400" u="sng" dirty="0" smtClean="0"/>
              <a:t>fluences</a:t>
            </a:r>
            <a:r>
              <a:rPr lang="en-US" sz="2400" dirty="0" smtClean="0"/>
              <a:t> were obtained from the SEPEM   RDS v3.0 dataset</a:t>
            </a:r>
          </a:p>
          <a:p>
            <a:pPr marL="180975" indent="-180975"/>
            <a:endParaRPr lang="en-US" sz="1000" dirty="0" smtClean="0"/>
          </a:p>
          <a:p>
            <a:pPr marL="180975" indent="-180975"/>
            <a:endParaRPr lang="en-US" sz="1100" dirty="0" smtClean="0"/>
          </a:p>
          <a:p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8813104" y="6669360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324</a:t>
            </a:r>
            <a:endParaRPr lang="es-ES" sz="1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1521" y="5756483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The resulting MAE error predicting intensities/fluence is in the   </a:t>
            </a:r>
          </a:p>
          <a:p>
            <a:r>
              <a:rPr lang="en-US" sz="2400" dirty="0" smtClean="0">
                <a:latin typeface="+mn-lt"/>
              </a:rPr>
              <a:t>    range 0.10 – 0.33 orders of magnitude (log</a:t>
            </a:r>
            <a:r>
              <a:rPr lang="en-US" sz="2400" baseline="-25000" dirty="0" smtClean="0">
                <a:latin typeface="+mn-lt"/>
              </a:rPr>
              <a:t>10</a:t>
            </a:r>
            <a:r>
              <a:rPr lang="en-US" sz="2400" dirty="0" smtClean="0">
                <a:latin typeface="+mn-lt"/>
              </a:rPr>
              <a:t> units)</a:t>
            </a:r>
          </a:p>
          <a:p>
            <a:endParaRPr lang="es-E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811639"/>
            <a:ext cx="5040560" cy="37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2109.WAV">
            <a:hlinkClick r:id="" action="ppaction://media"/>
          </p:cNvPr>
          <p:cNvPicPr>
            <a:picLocks noRot="1" noChangeAspect="1"/>
          </p:cNvPicPr>
          <p:nvPr>
            <a:wavAudioFile r:embed="rId1" name="~PP2109.WAV"/>
          </p:nvPr>
        </p:nvPicPr>
        <p:blipFill>
          <a:blip r:embed="rId4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5019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</a:rPr>
              <a:t> UMASEP prediction of the fluence spectrum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528" y="1556792"/>
          <a:ext cx="8820472" cy="464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496740"/>
                <a:gridCol w="1260068"/>
                <a:gridCol w="1630676"/>
                <a:gridCol w="1704796"/>
              </a:tblGrid>
              <a:tr h="369251">
                <a:tc rowSpan="2"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err="1" smtClean="0"/>
                        <a:t>Tool</a:t>
                      </a:r>
                      <a:endParaRPr lang="es-E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noProof="0" dirty="0" smtClean="0"/>
                    </a:p>
                    <a:p>
                      <a:pPr algn="ctr"/>
                      <a:r>
                        <a:rPr lang="en-US" sz="2000" noProof="0" dirty="0" smtClean="0"/>
                        <a:t>Predicted SEP </a:t>
                      </a:r>
                    </a:p>
                    <a:p>
                      <a:pPr algn="ctr"/>
                      <a:r>
                        <a:rPr lang="en-US" sz="105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US" sz="2000" u="sng" baseline="0" noProof="0" dirty="0" smtClean="0"/>
                        <a:t> fluence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aseline="0" noProof="0" smtClean="0"/>
                        <a:t>Submodels</a:t>
                      </a:r>
                    </a:p>
                    <a:p>
                      <a:pPr algn="ctr"/>
                      <a:endParaRPr lang="en-US" sz="2000" noProof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1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WCP submodel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noProof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PCP  submodel</a:t>
                      </a:r>
                      <a:endParaRPr lang="es-E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noProof="0" dirty="0" smtClean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SOD submodel</a:t>
                      </a:r>
                      <a:endParaRPr lang="es-E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265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UMASEP-10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u="none" dirty="0" smtClean="0"/>
                        <a:t>Energy</a:t>
                      </a:r>
                      <a:r>
                        <a:rPr lang="es-ES" sz="1800" b="1" u="none" baseline="0" dirty="0" smtClean="0"/>
                        <a:t> </a:t>
                      </a:r>
                      <a:r>
                        <a:rPr lang="es-ES" sz="1800" b="1" u="none" baseline="0" dirty="0" err="1" smtClean="0"/>
                        <a:t>bin</a:t>
                      </a:r>
                      <a:r>
                        <a:rPr lang="es-ES" sz="1800" b="1" u="none" baseline="0" dirty="0" smtClean="0"/>
                        <a:t> </a:t>
                      </a:r>
                      <a:r>
                        <a:rPr lang="es-ES" sz="1800" b="1" u="none" dirty="0" smtClean="0"/>
                        <a:t>15-22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</a:tr>
              <a:tr h="576265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UMASEP-30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dirty="0" smtClean="0"/>
                        <a:t>Energy</a:t>
                      </a:r>
                      <a:r>
                        <a:rPr lang="es-ES" sz="1800" b="1" u="none" baseline="0" dirty="0" smtClean="0"/>
                        <a:t> </a:t>
                      </a:r>
                      <a:r>
                        <a:rPr lang="es-ES" sz="1800" b="1" u="none" baseline="0" dirty="0" err="1" smtClean="0"/>
                        <a:t>bin</a:t>
                      </a:r>
                      <a:r>
                        <a:rPr lang="es-ES" sz="1800" b="1" u="none" baseline="0" dirty="0" smtClean="0"/>
                        <a:t> 32</a:t>
                      </a:r>
                      <a:r>
                        <a:rPr lang="es-ES" sz="1800" b="1" u="none" dirty="0" smtClean="0"/>
                        <a:t>-46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es-E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6265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UMASEP-50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u="none" dirty="0" smtClean="0"/>
                        <a:t>Energy</a:t>
                      </a:r>
                      <a:r>
                        <a:rPr lang="es-ES" sz="1800" b="1" u="none" baseline="0" dirty="0" smtClean="0"/>
                        <a:t> </a:t>
                      </a:r>
                      <a:r>
                        <a:rPr lang="es-ES" sz="1800" b="1" u="none" baseline="0" dirty="0" err="1" smtClean="0"/>
                        <a:t>bin</a:t>
                      </a:r>
                      <a:r>
                        <a:rPr lang="es-ES" sz="1800" b="1" u="none" dirty="0" smtClean="0"/>
                        <a:t> 46-66 MeV</a:t>
                      </a:r>
                      <a:endParaRPr lang="es-E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es-E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6265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UMASEP-100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u="none" dirty="0" smtClean="0"/>
                        <a:t>Energy</a:t>
                      </a:r>
                      <a:r>
                        <a:rPr lang="es-ES" sz="1800" b="1" u="none" baseline="0" dirty="0" smtClean="0"/>
                        <a:t> </a:t>
                      </a:r>
                      <a:r>
                        <a:rPr lang="es-ES" sz="1800" b="1" u="none" baseline="0" dirty="0" err="1" smtClean="0"/>
                        <a:t>bin</a:t>
                      </a:r>
                      <a:r>
                        <a:rPr lang="es-ES" sz="1800" b="1" u="none" dirty="0" smtClean="0"/>
                        <a:t> 96-138 MeV</a:t>
                      </a:r>
                      <a:endParaRPr lang="es-E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Planned</a:t>
                      </a:r>
                      <a:endParaRPr lang="es-ES" sz="16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763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HESPERIA UMASEP-500</a:t>
                      </a:r>
                      <a:endParaRPr lang="es-ES" sz="20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&gt;500 MeV/GLEs</a:t>
                      </a:r>
                    </a:p>
                    <a:p>
                      <a:pPr algn="ctr"/>
                      <a:r>
                        <a:rPr lang="es-ES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(no fluence </a:t>
                      </a:r>
                      <a:r>
                        <a:rPr lang="es-ES" sz="1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predicted</a:t>
                      </a:r>
                      <a:r>
                        <a:rPr lang="es-ES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 </a:t>
                      </a:r>
                      <a:endParaRPr lang="es-ES" sz="1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n/a</a:t>
                      </a:r>
                      <a:endParaRPr lang="es-E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  <a:p>
                      <a:pPr algn="ctr"/>
                      <a:endParaRPr lang="es-E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257103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3730" y="3257103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257103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3730" y="3833167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570" y="3833167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570" y="4409231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409231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570" y="4985295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4825578" y="5678497"/>
            <a:ext cx="338138" cy="2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4788024" y="5661248"/>
            <a:ext cx="360040" cy="288032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~PP1555.WAV">
            <a:hlinkClick r:id="" action="ppaction://media"/>
          </p:cNvPr>
          <p:cNvPicPr>
            <a:picLocks noRot="1" noChangeAspect="1"/>
          </p:cNvPicPr>
          <p:nvPr>
            <a:wavAudioFile r:embed="rId1" name="~PP1555.WAV"/>
          </p:nvPr>
        </p:nvPicPr>
        <p:blipFill>
          <a:blip r:embed="rId5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5738" y="5013176"/>
            <a:ext cx="394494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6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982" y="1484784"/>
            <a:ext cx="568634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Fluence prediction from UMASEP-10/…/100 tools</a:t>
            </a:r>
            <a:br>
              <a:rPr lang="en-US" sz="3200" dirty="0" smtClean="0"/>
            </a:br>
            <a:r>
              <a:rPr lang="en-US" sz="2400" dirty="0" smtClean="0"/>
              <a:t>(SEP event on September 10, 2017)</a:t>
            </a:r>
            <a:endParaRPr lang="en-US" sz="2400" dirty="0"/>
          </a:p>
        </p:txBody>
      </p:sp>
      <p:pic>
        <p:nvPicPr>
          <p:cNvPr id="7" name="~PP2026.WAV">
            <a:hlinkClick r:id="" action="ppaction://media"/>
          </p:cNvPr>
          <p:cNvPicPr>
            <a:picLocks noRot="1" noChangeAspect="1"/>
          </p:cNvPicPr>
          <p:nvPr>
            <a:wavAudioFile r:embed="rId1" name="~PP2026.WAV"/>
          </p:nvPr>
        </p:nvPicPr>
        <p:blipFill>
          <a:blip r:embed="rId4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2466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EBD"/>
                </a:solidFill>
              </a:rPr>
              <a:t>Contents</a:t>
            </a:r>
            <a:endParaRPr lang="en-US" sz="3200" dirty="0">
              <a:solidFill>
                <a:srgbClr val="002EB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47891" y="5636271"/>
            <a:ext cx="2133600" cy="36512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11560" y="4941168"/>
            <a:ext cx="8208912" cy="57606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83964"/>
            <a:ext cx="8079059" cy="36332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800" dirty="0" smtClean="0"/>
              <a:t>1. The UMASEP submodels for predicting event occurrence</a:t>
            </a:r>
          </a:p>
          <a:p>
            <a:pPr marL="914400" lvl="1" indent="-514350">
              <a:buNone/>
            </a:pPr>
            <a:r>
              <a:rPr lang="en-US" sz="2400" dirty="0" smtClean="0"/>
              <a:t>- WCP: The Well-connected prediction submodel</a:t>
            </a:r>
          </a:p>
          <a:p>
            <a:pPr marL="914400" lvl="1" indent="-514350">
              <a:buNone/>
            </a:pPr>
            <a:r>
              <a:rPr lang="en-US" sz="2400" dirty="0" smtClean="0"/>
              <a:t>- PCP:   The Poorly-connected prediction submodel</a:t>
            </a:r>
          </a:p>
          <a:p>
            <a:pPr marL="914400" lvl="1" indent="-514350">
              <a:buNone/>
            </a:pPr>
            <a:r>
              <a:rPr lang="en-US" sz="2400" dirty="0" smtClean="0"/>
              <a:t>- SOD:  The Solar data-based prediction submodel</a:t>
            </a:r>
          </a:p>
          <a:p>
            <a:pPr marL="914400" lvl="1" indent="-514350">
              <a:buFontTx/>
              <a:buChar char="-"/>
            </a:pPr>
            <a:endParaRPr lang="en-US" sz="1200" dirty="0" smtClean="0"/>
          </a:p>
          <a:p>
            <a:pPr marL="514350" indent="-514350">
              <a:buNone/>
            </a:pPr>
            <a:r>
              <a:rPr lang="en-US" sz="2800" dirty="0" smtClean="0"/>
              <a:t>2. The UMASEP tools</a:t>
            </a:r>
          </a:p>
          <a:p>
            <a:pPr marL="514350" indent="-514350">
              <a:buNone/>
            </a:pPr>
            <a:r>
              <a:rPr lang="en-US" sz="2400" dirty="0" smtClean="0"/>
              <a:t>     - Each tool and its submodels</a:t>
            </a:r>
          </a:p>
          <a:p>
            <a:pPr marL="514350" indent="-514350">
              <a:buNone/>
            </a:pPr>
            <a:r>
              <a:rPr lang="en-US" sz="2400" dirty="0" smtClean="0"/>
              <a:t>     - Prediction of the SEP intensity and fluence</a:t>
            </a:r>
          </a:p>
          <a:p>
            <a:pPr marL="514350" indent="-514350">
              <a:buNone/>
            </a:pPr>
            <a:endParaRPr lang="en-US" sz="1500" dirty="0" smtClean="0"/>
          </a:p>
          <a:p>
            <a:pPr marL="514350" indent="-514350">
              <a:buNone/>
            </a:pPr>
            <a:r>
              <a:rPr lang="en-US" sz="2800" dirty="0" smtClean="0"/>
              <a:t>3. Conclusions</a:t>
            </a:r>
          </a:p>
        </p:txBody>
      </p:sp>
      <p:pic>
        <p:nvPicPr>
          <p:cNvPr id="7" name="~PP1274.WAV">
            <a:hlinkClick r:id="" action="ppaction://media"/>
          </p:cNvPr>
          <p:cNvPicPr>
            <a:picLocks noRot="1" noChangeAspect="1"/>
          </p:cNvPicPr>
          <p:nvPr>
            <a:wavAudioFile r:embed="rId1" name="~PP1274.WAV"/>
          </p:nvPr>
        </p:nvPicPr>
        <p:blipFill>
          <a:blip r:embed="rId4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302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Conclusions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UMASEP suite predicts SEP events for several energy ranges (&gt;10, &gt;30, &gt;50, &gt;100 MeV and GLE events)</a:t>
            </a:r>
          </a:p>
          <a:p>
            <a:endParaRPr lang="en-US" sz="1500" dirty="0" smtClean="0"/>
          </a:p>
          <a:p>
            <a:r>
              <a:rPr lang="en-US" sz="2600" dirty="0" smtClean="0"/>
              <a:t>Each UMASEP tool has 1, 2 or 3 submodels for the predicting SEP event occurrence:</a:t>
            </a:r>
          </a:p>
          <a:p>
            <a:pPr lvl="1"/>
            <a:r>
              <a:rPr lang="en-US" sz="2400" dirty="0" smtClean="0"/>
              <a:t>WCP: analyzes solar and in-situ proton data</a:t>
            </a:r>
          </a:p>
          <a:p>
            <a:pPr lvl="1"/>
            <a:r>
              <a:rPr lang="en-US" sz="2400" dirty="0" smtClean="0"/>
              <a:t>PCP:  analyzes in-situ proton data (only)</a:t>
            </a:r>
          </a:p>
          <a:p>
            <a:pPr lvl="1"/>
            <a:r>
              <a:rPr lang="en-US" sz="2400" dirty="0" smtClean="0"/>
              <a:t>SOD: analyzes solar data (only)</a:t>
            </a:r>
          </a:p>
          <a:p>
            <a:endParaRPr lang="en-US" sz="1500" dirty="0" smtClean="0"/>
          </a:p>
          <a:p>
            <a:r>
              <a:rPr lang="en-US" sz="2600" dirty="0" smtClean="0"/>
              <a:t>If an SEP occurrence is predicted, the tool triggers a ML-based prediction of the SEP fluence and integral proton flux for the first hours of the expected event.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6" name="~PP2169.WAV">
            <a:hlinkClick r:id="" action="ppaction://media"/>
          </p:cNvPr>
          <p:cNvPicPr>
            <a:picLocks noRot="1" noChangeAspect="1"/>
          </p:cNvPicPr>
          <p:nvPr>
            <a:wavAudioFile r:embed="rId1" name="~PP2169.WAV"/>
          </p:nvPr>
        </p:nvPicPr>
        <p:blipFill>
          <a:blip r:embed="rId4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4994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2492896"/>
            <a:ext cx="5554960" cy="30572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 you!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7" name="~PP1892.WAV">
            <a:hlinkClick r:id="" action="ppaction://media"/>
          </p:cNvPr>
          <p:cNvPicPr>
            <a:picLocks noRot="1" noChangeAspect="1"/>
          </p:cNvPicPr>
          <p:nvPr>
            <a:wavAudioFile r:embed="rId1" name="~PP1892.WAV"/>
          </p:nvPr>
        </p:nvPicPr>
        <p:blipFill>
          <a:blip r:embed="rId3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2646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0072" y="4941168"/>
            <a:ext cx="2962672" cy="118499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EBD"/>
                </a:solidFill>
              </a:rPr>
              <a:t>Contents</a:t>
            </a:r>
            <a:endParaRPr lang="en-US" sz="3200" dirty="0">
              <a:solidFill>
                <a:srgbClr val="002EB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47891" y="5636271"/>
            <a:ext cx="2133600" cy="36512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11560" y="1844824"/>
            <a:ext cx="8208912" cy="165618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83964"/>
            <a:ext cx="8079059" cy="36332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800" dirty="0" smtClean="0"/>
              <a:t>1. The UMASEP submodels for predicting event occurrence</a:t>
            </a:r>
          </a:p>
          <a:p>
            <a:pPr marL="914400" lvl="1" indent="-514350">
              <a:buNone/>
            </a:pPr>
            <a:r>
              <a:rPr lang="en-US" sz="2400" dirty="0" smtClean="0"/>
              <a:t>- WCP: The Well-connected prediction submodel</a:t>
            </a:r>
          </a:p>
          <a:p>
            <a:pPr marL="914400" lvl="1" indent="-514350">
              <a:buNone/>
            </a:pPr>
            <a:r>
              <a:rPr lang="en-US" sz="2400" dirty="0" smtClean="0"/>
              <a:t>- PCP:   The Poorly-connected prediction submodel</a:t>
            </a:r>
          </a:p>
          <a:p>
            <a:pPr marL="914400" lvl="1" indent="-514350">
              <a:buNone/>
            </a:pPr>
            <a:r>
              <a:rPr lang="en-US" sz="2400" dirty="0" smtClean="0"/>
              <a:t>- SOD:  The Solar data-based prediction submodel</a:t>
            </a:r>
          </a:p>
          <a:p>
            <a:pPr marL="914400" lvl="1" indent="-514350">
              <a:buFontTx/>
              <a:buChar char="-"/>
            </a:pPr>
            <a:endParaRPr lang="en-US" sz="1500" dirty="0" smtClean="0"/>
          </a:p>
          <a:p>
            <a:pPr marL="514350" indent="-514350">
              <a:buNone/>
            </a:pPr>
            <a:r>
              <a:rPr lang="en-US" sz="2800" dirty="0" smtClean="0"/>
              <a:t>2. The UMASEP tools</a:t>
            </a:r>
          </a:p>
          <a:p>
            <a:pPr marL="514350" indent="-514350">
              <a:buNone/>
            </a:pPr>
            <a:r>
              <a:rPr lang="en-US" sz="2400" dirty="0" smtClean="0"/>
              <a:t>     - Each tool and its submodels</a:t>
            </a:r>
          </a:p>
          <a:p>
            <a:pPr marL="514350" indent="-514350">
              <a:buNone/>
            </a:pPr>
            <a:r>
              <a:rPr lang="en-US" sz="2400" dirty="0" smtClean="0"/>
              <a:t>     - Prediction of the SEP intensity and fluence</a:t>
            </a:r>
          </a:p>
          <a:p>
            <a:pPr marL="514350" indent="-514350">
              <a:buNone/>
            </a:pPr>
            <a:endParaRPr lang="en-US" sz="1500" dirty="0" smtClean="0"/>
          </a:p>
          <a:p>
            <a:pPr marL="514350" indent="-514350">
              <a:buNone/>
            </a:pPr>
            <a:r>
              <a:rPr lang="en-US" sz="2800" dirty="0" smtClean="0"/>
              <a:t>3. Conclusions</a:t>
            </a:r>
          </a:p>
        </p:txBody>
      </p:sp>
      <p:pic>
        <p:nvPicPr>
          <p:cNvPr id="7" name="~PP178.WAV">
            <a:hlinkClick r:id="" action="ppaction://media"/>
          </p:cNvPr>
          <p:cNvPicPr>
            <a:picLocks noRot="1" noChangeAspect="1"/>
          </p:cNvPicPr>
          <p:nvPr>
            <a:wavAudioFile r:embed="rId1" name="~PP178.WAV"/>
          </p:nvPr>
        </p:nvPicPr>
        <p:blipFill>
          <a:blip r:embed="rId4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4137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90264"/>
            <a:ext cx="864096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Another example of a sequence of submodel predictions</a:t>
            </a:r>
            <a:endParaRPr lang="en-US" sz="3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>
                <a:latin typeface="+mj-lt"/>
              </a:rPr>
              <a:pPr>
                <a:defRPr/>
              </a:pPr>
              <a:t>20</a:t>
            </a:fld>
            <a:endParaRPr lang="es-ES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268760"/>
            <a:ext cx="34337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9308" y="3212976"/>
            <a:ext cx="40269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r="41618" b="29347"/>
          <a:stretch>
            <a:fillRect/>
          </a:stretch>
        </p:blipFill>
        <p:spPr bwMode="auto">
          <a:xfrm>
            <a:off x="7236296" y="4972332"/>
            <a:ext cx="1872208" cy="184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419872" y="1988840"/>
            <a:ext cx="2291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The </a:t>
            </a:r>
            <a:r>
              <a:rPr lang="en-US" sz="1600" u="sng" dirty="0" smtClean="0">
                <a:latin typeface="+mj-lt"/>
              </a:rPr>
              <a:t>SOD</a:t>
            </a:r>
            <a:r>
              <a:rPr lang="en-US" sz="1600" dirty="0" smtClean="0">
                <a:latin typeface="+mj-lt"/>
              </a:rPr>
              <a:t> submodel </a:t>
            </a:r>
          </a:p>
          <a:p>
            <a:r>
              <a:rPr lang="en-US" sz="1600" dirty="0" smtClean="0">
                <a:latin typeface="+mj-lt"/>
              </a:rPr>
              <a:t>triggers at 21:10 (Sept. 4)</a:t>
            </a:r>
            <a:endParaRPr lang="en-US" sz="1600" dirty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76256" y="3429000"/>
            <a:ext cx="1852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The </a:t>
            </a:r>
            <a:r>
              <a:rPr lang="en-US" sz="1600" u="sng" dirty="0" smtClean="0">
                <a:latin typeface="+mj-lt"/>
              </a:rPr>
              <a:t>WCP</a:t>
            </a:r>
            <a:r>
              <a:rPr lang="en-US" sz="1600" dirty="0" smtClean="0">
                <a:latin typeface="+mj-lt"/>
              </a:rPr>
              <a:t> submodel </a:t>
            </a:r>
          </a:p>
          <a:p>
            <a:r>
              <a:rPr lang="en-US" sz="1600" dirty="0" smtClean="0">
                <a:latin typeface="+mj-lt"/>
              </a:rPr>
              <a:t>triggers at 00:20 (+)</a:t>
            </a:r>
            <a:endParaRPr lang="en-US" sz="1600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4221088"/>
            <a:ext cx="2504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The M5.5 flare peak at</a:t>
            </a:r>
          </a:p>
          <a:p>
            <a:r>
              <a:rPr lang="en-US" sz="1600" dirty="0" smtClean="0">
                <a:latin typeface="+mj-lt"/>
              </a:rPr>
              <a:t> 20:33 (September 4, 2017) </a:t>
            </a:r>
            <a:endParaRPr lang="en-US" sz="1600" dirty="0">
              <a:latin typeface="+mj-lt"/>
            </a:endParaRPr>
          </a:p>
        </p:txBody>
      </p:sp>
      <p:grpSp>
        <p:nvGrpSpPr>
          <p:cNvPr id="3" name="11 Grupo"/>
          <p:cNvGrpSpPr/>
          <p:nvPr/>
        </p:nvGrpSpPr>
        <p:grpSpPr>
          <a:xfrm>
            <a:off x="1907704" y="1196752"/>
            <a:ext cx="1654171" cy="276999"/>
            <a:chOff x="3245748" y="1393031"/>
            <a:chExt cx="1654171" cy="276999"/>
          </a:xfrm>
        </p:grpSpPr>
        <p:sp>
          <p:nvSpPr>
            <p:cNvPr id="13" name="12 CuadroTexto"/>
            <p:cNvSpPr txBox="1"/>
            <p:nvPr/>
          </p:nvSpPr>
          <p:spPr>
            <a:xfrm>
              <a:off x="3245748" y="1393031"/>
              <a:ext cx="1654171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SOD </a:t>
              </a:r>
              <a:r>
                <a:rPr lang="es-ES" sz="1200" dirty="0" err="1" smtClean="0"/>
                <a:t>prediction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window</a:t>
              </a:r>
              <a:endParaRPr lang="es-ES" sz="1200" dirty="0"/>
            </a:p>
          </p:txBody>
        </p:sp>
        <p:cxnSp>
          <p:nvCxnSpPr>
            <p:cNvPr id="14" name="13 Conector recto"/>
            <p:cNvCxnSpPr/>
            <p:nvPr/>
          </p:nvCxnSpPr>
          <p:spPr>
            <a:xfrm flipV="1">
              <a:off x="3347864" y="1609055"/>
              <a:ext cx="1482060" cy="1974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14 Grupo"/>
          <p:cNvGrpSpPr/>
          <p:nvPr/>
        </p:nvGrpSpPr>
        <p:grpSpPr>
          <a:xfrm>
            <a:off x="5072106" y="3152001"/>
            <a:ext cx="1660134" cy="276999"/>
            <a:chOff x="5432146" y="2863969"/>
            <a:chExt cx="1660134" cy="276999"/>
          </a:xfrm>
        </p:grpSpPr>
        <p:sp>
          <p:nvSpPr>
            <p:cNvPr id="16" name="15 CuadroTexto"/>
            <p:cNvSpPr txBox="1"/>
            <p:nvPr/>
          </p:nvSpPr>
          <p:spPr>
            <a:xfrm>
              <a:off x="5432146" y="2863969"/>
              <a:ext cx="1660134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WCP </a:t>
              </a:r>
              <a:r>
                <a:rPr lang="es-ES" sz="1200" dirty="0" err="1" smtClean="0"/>
                <a:t>prediction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window</a:t>
              </a:r>
              <a:endParaRPr lang="es-ES" sz="1200" dirty="0"/>
            </a:p>
          </p:txBody>
        </p:sp>
        <p:cxnSp>
          <p:nvCxnSpPr>
            <p:cNvPr id="17" name="16 Conector recto"/>
            <p:cNvCxnSpPr/>
            <p:nvPr/>
          </p:nvCxnSpPr>
          <p:spPr>
            <a:xfrm>
              <a:off x="5436096" y="3140968"/>
              <a:ext cx="576064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Real-time Performance of UMASEP-10 </a:t>
            </a:r>
            <a:r>
              <a:rPr lang="es-ES" sz="2800" dirty="0" err="1" smtClean="0"/>
              <a:t>during</a:t>
            </a:r>
            <a:r>
              <a:rPr lang="es-ES" sz="2800" dirty="0" smtClean="0"/>
              <a:t> 2021-2022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u="sng" dirty="0" smtClean="0"/>
              <a:t>SEP </a:t>
            </a:r>
            <a:r>
              <a:rPr lang="es-ES" u="sng" dirty="0" err="1" smtClean="0"/>
              <a:t>Event</a:t>
            </a:r>
            <a:r>
              <a:rPr lang="es-ES" u="sng" dirty="0" smtClean="0"/>
              <a:t>                       </a:t>
            </a:r>
            <a:r>
              <a:rPr lang="es-ES" u="sng" dirty="0" err="1" smtClean="0"/>
              <a:t>WarningTime</a:t>
            </a:r>
            <a:r>
              <a:rPr lang="es-ES" u="sng" dirty="0" smtClean="0"/>
              <a:t>                  </a:t>
            </a:r>
            <a:r>
              <a:rPr lang="es-ES" u="sng" dirty="0" err="1" smtClean="0"/>
              <a:t>Result</a:t>
            </a:r>
            <a:r>
              <a:rPr lang="es-ES" u="sng" dirty="0" smtClean="0"/>
              <a:t>   </a:t>
            </a:r>
            <a:r>
              <a:rPr lang="es-ES" u="sng" dirty="0" err="1" smtClean="0"/>
              <a:t>MAError</a:t>
            </a:r>
            <a:r>
              <a:rPr lang="es-ES" u="sng" dirty="0" smtClean="0"/>
              <a:t> (</a:t>
            </a:r>
            <a:r>
              <a:rPr lang="es-ES" u="sng" dirty="0" err="1" smtClean="0"/>
              <a:t>Intensity</a:t>
            </a:r>
            <a:r>
              <a:rPr lang="es-ES" u="sng" dirty="0" smtClean="0"/>
              <a:t>)                       </a:t>
            </a:r>
          </a:p>
          <a:p>
            <a:r>
              <a:rPr lang="es-ES" dirty="0" err="1" smtClean="0"/>
              <a:t>May</a:t>
            </a:r>
            <a:r>
              <a:rPr lang="es-ES" dirty="0" smtClean="0"/>
              <a:t> 29, 2021           1h 35 min (1:20 2:55)      Hit      (MAE: 0.15)   </a:t>
            </a:r>
          </a:p>
          <a:p>
            <a:r>
              <a:rPr lang="es-ES" dirty="0" err="1" smtClean="0"/>
              <a:t>October</a:t>
            </a:r>
            <a:r>
              <a:rPr lang="es-ES" dirty="0" smtClean="0"/>
              <a:t> 28, 2021    5 min    (17:40-17:45)      Hit      (MAE:  ~0)</a:t>
            </a:r>
          </a:p>
          <a:p>
            <a:r>
              <a:rPr lang="es-ES" dirty="0" err="1" smtClean="0"/>
              <a:t>January</a:t>
            </a:r>
            <a:r>
              <a:rPr lang="es-ES" dirty="0" smtClean="0"/>
              <a:t> 20, 2022     5 min    (07:55- 08:00)     Hit      (MAE: ~0)</a:t>
            </a:r>
          </a:p>
          <a:p>
            <a:r>
              <a:rPr lang="es-ES" dirty="0" err="1" smtClean="0"/>
              <a:t>March</a:t>
            </a:r>
            <a:r>
              <a:rPr lang="es-ES" dirty="0" smtClean="0"/>
              <a:t> 28, 2022       15 min  (13:10  13:25)     Hit      (MAE: 0.15 - 0.30) </a:t>
            </a:r>
          </a:p>
          <a:p>
            <a:r>
              <a:rPr lang="es-ES" dirty="0" err="1" smtClean="0"/>
              <a:t>March</a:t>
            </a:r>
            <a:r>
              <a:rPr lang="es-ES" dirty="0" smtClean="0"/>
              <a:t> 31 , 2022      45 min   (5:35-06:20)       Hit      (MAE: 0.3 -  0.45)</a:t>
            </a:r>
          </a:p>
          <a:p>
            <a:r>
              <a:rPr lang="es-ES" dirty="0" err="1" smtClean="0"/>
              <a:t>April</a:t>
            </a:r>
            <a:r>
              <a:rPr lang="es-ES" dirty="0" smtClean="0"/>
              <a:t> 2, 2022             2 min  (14:28 –14:30)     </a:t>
            </a:r>
            <a:r>
              <a:rPr lang="es-ES" i="1" dirty="0" smtClean="0"/>
              <a:t>Hit*</a:t>
            </a:r>
            <a:r>
              <a:rPr lang="es-ES" dirty="0" smtClean="0"/>
              <a:t>    (MAE: 0 - 0.2 )</a:t>
            </a:r>
          </a:p>
          <a:p>
            <a:r>
              <a:rPr lang="es-ES" dirty="0" smtClean="0"/>
              <a:t>2 false </a:t>
            </a:r>
            <a:r>
              <a:rPr lang="es-ES" dirty="0" err="1" smtClean="0"/>
              <a:t>alarms</a:t>
            </a:r>
            <a:r>
              <a:rPr lang="es-ES" dirty="0" smtClean="0"/>
              <a:t> in </a:t>
            </a:r>
            <a:r>
              <a:rPr lang="es-ES" dirty="0" err="1" smtClean="0"/>
              <a:t>April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FAR=  25% (2/8)  </a:t>
            </a:r>
          </a:p>
          <a:p>
            <a:pPr>
              <a:buNone/>
            </a:pPr>
            <a:r>
              <a:rPr lang="es-ES" dirty="0" smtClean="0"/>
              <a:t>POD= 83%-100%  </a:t>
            </a:r>
            <a:r>
              <a:rPr lang="es-ES" sz="2900" i="1" dirty="0" smtClean="0"/>
              <a:t>(*</a:t>
            </a:r>
            <a:r>
              <a:rPr lang="es-ES" sz="2900" i="1" dirty="0" err="1" smtClean="0"/>
              <a:t>the</a:t>
            </a:r>
            <a:r>
              <a:rPr lang="es-ES" sz="2900" i="1" dirty="0" smtClean="0"/>
              <a:t> Hit on </a:t>
            </a:r>
            <a:r>
              <a:rPr lang="es-ES" sz="2900" i="1" dirty="0" err="1" smtClean="0"/>
              <a:t>April</a:t>
            </a:r>
            <a:r>
              <a:rPr lang="es-ES" sz="2900" i="1" dirty="0" smtClean="0"/>
              <a:t> 2, 2022 </a:t>
            </a:r>
            <a:r>
              <a:rPr lang="es-ES" sz="2900" i="1" dirty="0" err="1" smtClean="0"/>
              <a:t>was</a:t>
            </a:r>
            <a:r>
              <a:rPr lang="es-ES" sz="2900" i="1" dirty="0" smtClean="0"/>
              <a:t> </a:t>
            </a:r>
            <a:r>
              <a:rPr lang="es-ES" sz="2900" i="1" dirty="0" err="1" smtClean="0"/>
              <a:t>close</a:t>
            </a:r>
            <a:r>
              <a:rPr lang="es-ES" sz="2900" i="1" dirty="0" smtClean="0"/>
              <a:t> </a:t>
            </a:r>
            <a:r>
              <a:rPr lang="es-ES" sz="2900" i="1" dirty="0" err="1" smtClean="0"/>
              <a:t>to</a:t>
            </a:r>
            <a:r>
              <a:rPr lang="es-ES" sz="2900" i="1" dirty="0" smtClean="0"/>
              <a:t> </a:t>
            </a:r>
            <a:r>
              <a:rPr lang="es-ES" sz="2900" i="1" dirty="0" err="1" smtClean="0"/>
              <a:t>be</a:t>
            </a:r>
            <a:r>
              <a:rPr lang="es-ES" sz="2900" i="1" dirty="0" smtClean="0"/>
              <a:t> a </a:t>
            </a:r>
            <a:r>
              <a:rPr lang="es-ES" sz="2900" i="1" dirty="0" err="1" smtClean="0"/>
              <a:t>missed</a:t>
            </a:r>
            <a:r>
              <a:rPr lang="es-ES" sz="2900" i="1" dirty="0" smtClean="0"/>
              <a:t> </a:t>
            </a:r>
            <a:r>
              <a:rPr lang="es-ES" sz="2900" i="1" dirty="0" err="1" smtClean="0"/>
              <a:t>event</a:t>
            </a:r>
            <a:r>
              <a:rPr lang="es-ES" sz="2900" i="1" dirty="0" smtClean="0"/>
              <a:t>)</a:t>
            </a:r>
            <a:r>
              <a:rPr lang="es-ES" sz="2900" dirty="0" smtClean="0"/>
              <a:t>  </a:t>
            </a:r>
          </a:p>
          <a:p>
            <a:pPr>
              <a:buNone/>
            </a:pPr>
            <a:r>
              <a:rPr lang="es-ES" dirty="0" smtClean="0"/>
              <a:t>AWT= 28 minutes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err="1" smtClean="0"/>
              <a:t>Warning</a:t>
            </a:r>
            <a:r>
              <a:rPr lang="es-ES" dirty="0" smtClean="0"/>
              <a:t> times </a:t>
            </a:r>
            <a:r>
              <a:rPr lang="es-ES" dirty="0" err="1" smtClean="0"/>
              <a:t>taken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SEP </a:t>
            </a:r>
            <a:r>
              <a:rPr lang="es-ES" dirty="0" err="1" smtClean="0"/>
              <a:t>S</a:t>
            </a:r>
            <a:r>
              <a:rPr lang="es-ES" smtClean="0"/>
              <a:t>coreboard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igure-solar-data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963" y="3268304"/>
            <a:ext cx="1810525" cy="213537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UMASEP submodels </a:t>
            </a:r>
            <a:br>
              <a:rPr lang="es-ES" sz="3200" dirty="0" smtClean="0"/>
            </a:br>
            <a:r>
              <a:rPr lang="en-US" sz="3200" dirty="0" smtClean="0"/>
              <a:t>for predicting SEP event occurrence</a:t>
            </a:r>
            <a:endParaRPr lang="en-GB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47294"/>
            <a:ext cx="8424936" cy="3888432"/>
          </a:xfrm>
        </p:spPr>
        <p:txBody>
          <a:bodyPr>
            <a:noAutofit/>
          </a:bodyPr>
          <a:lstStyle/>
          <a:p>
            <a:r>
              <a:rPr lang="en-US" sz="2400" dirty="0" smtClean="0"/>
              <a:t>Each UMASEP tool is an ensemble of submodels. </a:t>
            </a:r>
          </a:p>
          <a:p>
            <a:endParaRPr lang="en-US" sz="800" dirty="0" smtClean="0"/>
          </a:p>
          <a:p>
            <a:r>
              <a:rPr lang="en-US" sz="2400" dirty="0" smtClean="0"/>
              <a:t>The SEP event occurrence submodels analyze data as follows: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79512" y="3284984"/>
            <a:ext cx="6624736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19138" lvl="1" indent="-261938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200" dirty="0" smtClean="0">
                <a:latin typeface="+mj-lt"/>
              </a:rPr>
              <a:t>The Well-Connected Prediction submodel  (WCP) analyzes solar and </a:t>
            </a:r>
            <a:r>
              <a:rPr lang="en-US" sz="2000" dirty="0" smtClean="0">
                <a:latin typeface="+mj-lt"/>
              </a:rPr>
              <a:t>in-situ proton data </a:t>
            </a:r>
          </a:p>
          <a:p>
            <a:pPr marL="719138" lvl="1" indent="-261938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/>
            </a:pPr>
            <a:endParaRPr lang="en-US" sz="1200" dirty="0" smtClean="0">
              <a:latin typeface="+mj-lt"/>
            </a:endParaRPr>
          </a:p>
          <a:p>
            <a:pPr marL="719138" lvl="1" indent="-261938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200" dirty="0" smtClean="0">
                <a:latin typeface="+mj-lt"/>
              </a:rPr>
              <a:t> The Poorly-connected Prediction submodel  (PCP) analyzes in-situ proton data only</a:t>
            </a:r>
          </a:p>
          <a:p>
            <a:pPr marL="719138" lvl="1" indent="-261938" fontAlgn="auto">
              <a:spcBef>
                <a:spcPct val="20000"/>
              </a:spcBef>
              <a:spcAft>
                <a:spcPts val="0"/>
              </a:spcAft>
              <a:buFont typeface="+mj-lt"/>
              <a:buAutoNum type="alphaLcParenR"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19138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200" dirty="0" smtClean="0">
                <a:latin typeface="+mj-lt"/>
                <a:cs typeface="+mn-cs"/>
              </a:rPr>
              <a:t>The Solar Data-based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submodel  (SOD)                    analyzes solar data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only</a:t>
            </a:r>
          </a:p>
          <a:p>
            <a:pPr marL="719138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sz="2200" baseline="0" dirty="0" smtClean="0">
              <a:latin typeface="+mj-lt"/>
              <a:cs typeface="+mn-cs"/>
            </a:endParaRPr>
          </a:p>
        </p:txBody>
      </p:sp>
      <p:sp>
        <p:nvSpPr>
          <p:cNvPr id="11" name="10 Arco"/>
          <p:cNvSpPr/>
          <p:nvPr/>
        </p:nvSpPr>
        <p:spPr>
          <a:xfrm>
            <a:off x="3131840" y="6093296"/>
            <a:ext cx="72008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17 Imagen" descr="Figure-in-situ-particle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963" y="3333675"/>
            <a:ext cx="1800200" cy="2142011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7153963" y="3243438"/>
            <a:ext cx="936104" cy="7920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16 Rectángulo"/>
          <p:cNvSpPr/>
          <p:nvPr/>
        </p:nvSpPr>
        <p:spPr>
          <a:xfrm>
            <a:off x="7802035" y="4869160"/>
            <a:ext cx="440432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~PP426.WAV">
            <a:hlinkClick r:id="" action="ppaction://media"/>
          </p:cNvPr>
          <p:cNvPicPr>
            <a:picLocks noRot="1" noChangeAspect="1"/>
          </p:cNvPicPr>
          <p:nvPr>
            <a:wavAudioFile r:embed="rId1" name="~PP426.WAV"/>
          </p:nvPr>
        </p:nvPicPr>
        <p:blipFill>
          <a:blip r:embed="rId5"/>
          <a:stretch>
            <a:fillRect/>
          </a:stretch>
        </p:blipFill>
        <p:spPr>
          <a:xfrm>
            <a:off x="8739188" y="6597204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3274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4395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Well-Connected Prediction (WCP) submodel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342168"/>
            <a:ext cx="8286808" cy="4525963"/>
          </a:xfrm>
        </p:spPr>
        <p:txBody>
          <a:bodyPr>
            <a:noAutofit/>
          </a:bodyPr>
          <a:lstStyle/>
          <a:p>
            <a:pPr marL="166688" lvl="0" indent="-174625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smtClean="0"/>
              <a:t>Summary of the approach:</a:t>
            </a:r>
          </a:p>
          <a:p>
            <a:pPr marL="166688" indent="-174625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/>
              <a:t>There is a magnetic connection if the highest slopes of a differential proton flux are correlated with the highest slopes of SXRs. This analysis is made using the recent </a:t>
            </a:r>
            <a:r>
              <a:rPr lang="en-US" sz="2400" i="1" dirty="0" smtClean="0"/>
              <a:t>L</a:t>
            </a:r>
            <a:r>
              <a:rPr lang="en-US" sz="2400" dirty="0" smtClean="0"/>
              <a:t>-size interval.</a:t>
            </a:r>
          </a:p>
          <a:p>
            <a:pPr marL="166688" indent="-174625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/>
              <a:t>If there is a magnetic connection and the peak of the associated SXR flare surpasses a threshold, then an SEP event is predicted.</a:t>
            </a:r>
            <a:endParaRPr lang="en-US" sz="2000" dirty="0" smtClean="0"/>
          </a:p>
          <a:p>
            <a:pPr marL="180975" lvl="0" indent="-180975">
              <a:tabLst>
                <a:tab pos="180975" algn="l"/>
              </a:tabLst>
              <a:defRPr/>
            </a:pPr>
            <a:endParaRPr lang="en-US" sz="4000" dirty="0" smtClean="0"/>
          </a:p>
          <a:p>
            <a:endParaRPr lang="en-U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736283"/>
            <a:ext cx="2133600" cy="36512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grpSp>
        <p:nvGrpSpPr>
          <p:cNvPr id="5" name="80 Grupo"/>
          <p:cNvGrpSpPr/>
          <p:nvPr/>
        </p:nvGrpSpPr>
        <p:grpSpPr>
          <a:xfrm>
            <a:off x="3159350" y="4149080"/>
            <a:ext cx="4018488" cy="2304256"/>
            <a:chOff x="1743078" y="928670"/>
            <a:chExt cx="6543698" cy="5715040"/>
          </a:xfrm>
        </p:grpSpPr>
        <p:sp>
          <p:nvSpPr>
            <p:cNvPr id="7" name="6 Rectángulo"/>
            <p:cNvSpPr/>
            <p:nvPr/>
          </p:nvSpPr>
          <p:spPr>
            <a:xfrm>
              <a:off x="1857356" y="928670"/>
              <a:ext cx="6429420" cy="5715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743078" y="987967"/>
              <a:ext cx="2937484" cy="83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UMASEP  scheme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8 Conector angular"/>
          <p:cNvCxnSpPr/>
          <p:nvPr/>
        </p:nvCxnSpPr>
        <p:spPr>
          <a:xfrm>
            <a:off x="2285096" y="4934328"/>
            <a:ext cx="2357454" cy="21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4642550" y="4506270"/>
            <a:ext cx="2286016" cy="1803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18415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  <a:p>
            <a:pPr marL="360363" indent="-1841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SXR</a:t>
            </a:r>
            <a:r>
              <a:rPr lang="en-US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 proton </a:t>
            </a:r>
          </a:p>
          <a:p>
            <a:pPr marL="360363" indent="-18415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flux correlation &gt; 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360363" indent="-1841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flare peak &gt; 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marL="360363" indent="-18415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 marL="360363" indent="-184150"/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 event prediction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6928566" y="530120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3499542" y="4649146"/>
            <a:ext cx="71438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37831" y="4708442"/>
            <a:ext cx="60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 /dt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70980" y="5804694"/>
            <a:ext cx="71438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928170" y="593446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999608" y="607574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213657" y="4434832"/>
            <a:ext cx="17859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Solar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SXR flux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Proton flux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(near-Earth)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77838" y="5371059"/>
            <a:ext cx="196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SEP event prediction</a:t>
            </a:r>
          </a:p>
        </p:txBody>
      </p:sp>
      <p:grpSp>
        <p:nvGrpSpPr>
          <p:cNvPr id="6" name="18 Grupo"/>
          <p:cNvGrpSpPr/>
          <p:nvPr/>
        </p:nvGrpSpPr>
        <p:grpSpPr>
          <a:xfrm>
            <a:off x="83958" y="4468767"/>
            <a:ext cx="1651459" cy="546187"/>
            <a:chOff x="83958" y="3749257"/>
            <a:chExt cx="1651459" cy="546187"/>
          </a:xfrm>
        </p:grpSpPr>
        <p:grpSp>
          <p:nvGrpSpPr>
            <p:cNvPr id="19" name="37 Grupo"/>
            <p:cNvGrpSpPr/>
            <p:nvPr/>
          </p:nvGrpSpPr>
          <p:grpSpPr>
            <a:xfrm>
              <a:off x="83958" y="3749257"/>
              <a:ext cx="1271245" cy="481387"/>
              <a:chOff x="765967" y="2345137"/>
              <a:chExt cx="2288242" cy="1094062"/>
            </a:xfrm>
          </p:grpSpPr>
          <p:cxnSp>
            <p:nvCxnSpPr>
              <p:cNvPr id="22" name="21 Conector recto"/>
              <p:cNvCxnSpPr>
                <a:stCxn id="21" idx="1"/>
                <a:endCxn id="21" idx="2"/>
              </p:cNvCxnSpPr>
              <p:nvPr/>
            </p:nvCxnSpPr>
            <p:spPr>
              <a:xfrm flipV="1">
                <a:off x="2040834" y="2784653"/>
                <a:ext cx="272160" cy="65454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  <a:alpha val="4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22 CuadroTexto"/>
              <p:cNvSpPr txBox="1"/>
              <p:nvPr/>
            </p:nvSpPr>
            <p:spPr>
              <a:xfrm rot="19579437">
                <a:off x="765967" y="2345137"/>
                <a:ext cx="2288242" cy="629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err="1" smtClean="0"/>
                  <a:t>Rises</a:t>
                </a:r>
                <a:r>
                  <a:rPr lang="es-ES" sz="1200" dirty="0" smtClean="0"/>
                  <a:t>  in SXR flux</a:t>
                </a:r>
                <a:endParaRPr lang="en-GB" sz="1200" dirty="0"/>
              </a:p>
            </p:txBody>
          </p:sp>
        </p:grpSp>
        <p:sp>
          <p:nvSpPr>
            <p:cNvPr id="21" name="20 Forma libre"/>
            <p:cNvSpPr/>
            <p:nvPr/>
          </p:nvSpPr>
          <p:spPr>
            <a:xfrm>
              <a:off x="583417" y="3886244"/>
              <a:ext cx="1152000" cy="409200"/>
            </a:xfrm>
            <a:custGeom>
              <a:avLst/>
              <a:gdLst>
                <a:gd name="connsiteX0" fmla="*/ 0 w 1152000"/>
                <a:gd name="connsiteY0" fmla="*/ 409200 h 409200"/>
                <a:gd name="connsiteX1" fmla="*/ 208800 w 1152000"/>
                <a:gd name="connsiteY1" fmla="*/ 344400 h 409200"/>
                <a:gd name="connsiteX2" fmla="*/ 360000 w 1152000"/>
                <a:gd name="connsiteY2" fmla="*/ 56400 h 409200"/>
                <a:gd name="connsiteX3" fmla="*/ 424800 w 1152000"/>
                <a:gd name="connsiteY3" fmla="*/ 6000 h 409200"/>
                <a:gd name="connsiteX4" fmla="*/ 612000 w 1152000"/>
                <a:gd name="connsiteY4" fmla="*/ 92400 h 409200"/>
                <a:gd name="connsiteX5" fmla="*/ 820800 w 1152000"/>
                <a:gd name="connsiteY5" fmla="*/ 200400 h 409200"/>
                <a:gd name="connsiteX6" fmla="*/ 1008000 w 1152000"/>
                <a:gd name="connsiteY6" fmla="*/ 308400 h 409200"/>
                <a:gd name="connsiteX7" fmla="*/ 1152000 w 1152000"/>
                <a:gd name="connsiteY7" fmla="*/ 308400 h 40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000" h="409200">
                  <a:moveTo>
                    <a:pt x="0" y="409200"/>
                  </a:moveTo>
                  <a:cubicBezTo>
                    <a:pt x="74400" y="406200"/>
                    <a:pt x="148800" y="403200"/>
                    <a:pt x="208800" y="344400"/>
                  </a:cubicBezTo>
                  <a:cubicBezTo>
                    <a:pt x="268800" y="285600"/>
                    <a:pt x="324000" y="112800"/>
                    <a:pt x="360000" y="56400"/>
                  </a:cubicBezTo>
                  <a:cubicBezTo>
                    <a:pt x="396000" y="0"/>
                    <a:pt x="382800" y="0"/>
                    <a:pt x="424800" y="6000"/>
                  </a:cubicBezTo>
                  <a:cubicBezTo>
                    <a:pt x="466800" y="12000"/>
                    <a:pt x="546000" y="60000"/>
                    <a:pt x="612000" y="92400"/>
                  </a:cubicBezTo>
                  <a:cubicBezTo>
                    <a:pt x="678000" y="124800"/>
                    <a:pt x="754800" y="164400"/>
                    <a:pt x="820800" y="200400"/>
                  </a:cubicBezTo>
                  <a:cubicBezTo>
                    <a:pt x="886800" y="236400"/>
                    <a:pt x="952800" y="290400"/>
                    <a:pt x="1008000" y="308400"/>
                  </a:cubicBezTo>
                  <a:cubicBezTo>
                    <a:pt x="1063200" y="326400"/>
                    <a:pt x="1107600" y="317400"/>
                    <a:pt x="1152000" y="308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4" name="23 Conector recto"/>
          <p:cNvCxnSpPr>
            <a:stCxn id="28" idx="1"/>
            <a:endCxn id="28" idx="2"/>
          </p:cNvCxnSpPr>
          <p:nvPr/>
        </p:nvCxnSpPr>
        <p:spPr>
          <a:xfrm flipV="1">
            <a:off x="1234490" y="5970907"/>
            <a:ext cx="216000" cy="252000"/>
          </a:xfrm>
          <a:prstGeom prst="line">
            <a:avLst/>
          </a:prstGeom>
          <a:ln w="1016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28" idx="2"/>
            <a:endCxn id="28" idx="3"/>
          </p:cNvCxnSpPr>
          <p:nvPr/>
        </p:nvCxnSpPr>
        <p:spPr>
          <a:xfrm flipV="1">
            <a:off x="1450490" y="5877307"/>
            <a:ext cx="151200" cy="93600"/>
          </a:xfrm>
          <a:prstGeom prst="line">
            <a:avLst/>
          </a:prstGeom>
          <a:ln w="1016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28" idx="5"/>
            <a:endCxn id="28" idx="6"/>
          </p:cNvCxnSpPr>
          <p:nvPr/>
        </p:nvCxnSpPr>
        <p:spPr>
          <a:xfrm flipV="1">
            <a:off x="1824890" y="5646907"/>
            <a:ext cx="259200" cy="302400"/>
          </a:xfrm>
          <a:prstGeom prst="line">
            <a:avLst/>
          </a:prstGeom>
          <a:ln w="1016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 rot="19263087">
            <a:off x="551868" y="5584036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Rises</a:t>
            </a:r>
            <a:r>
              <a:rPr lang="es-ES" sz="1200" dirty="0" smtClean="0"/>
              <a:t> in </a:t>
            </a:r>
            <a:r>
              <a:rPr lang="es-ES" sz="1200" dirty="0" err="1" smtClean="0"/>
              <a:t>diff</a:t>
            </a:r>
            <a:r>
              <a:rPr lang="es-ES" sz="1200" dirty="0" smtClean="0"/>
              <a:t>. </a:t>
            </a:r>
            <a:r>
              <a:rPr lang="es-ES" sz="1200" dirty="0" err="1" smtClean="0"/>
              <a:t>proton</a:t>
            </a:r>
            <a:r>
              <a:rPr lang="es-ES" sz="1200" dirty="0" smtClean="0"/>
              <a:t> flux </a:t>
            </a:r>
            <a:endParaRPr lang="en-GB" sz="1200" dirty="0"/>
          </a:p>
        </p:txBody>
      </p:sp>
      <p:sp>
        <p:nvSpPr>
          <p:cNvPr id="28" name="27 Forma libre"/>
          <p:cNvSpPr/>
          <p:nvPr/>
        </p:nvSpPr>
        <p:spPr>
          <a:xfrm>
            <a:off x="1126490" y="5646907"/>
            <a:ext cx="957600" cy="618000"/>
          </a:xfrm>
          <a:custGeom>
            <a:avLst/>
            <a:gdLst>
              <a:gd name="connsiteX0" fmla="*/ 0 w 1188000"/>
              <a:gd name="connsiteY0" fmla="*/ 720000 h 762000"/>
              <a:gd name="connsiteX1" fmla="*/ 108000 w 1188000"/>
              <a:gd name="connsiteY1" fmla="*/ 720000 h 762000"/>
              <a:gd name="connsiteX2" fmla="*/ 324000 w 1188000"/>
              <a:gd name="connsiteY2" fmla="*/ 468000 h 762000"/>
              <a:gd name="connsiteX3" fmla="*/ 475200 w 1188000"/>
              <a:gd name="connsiteY3" fmla="*/ 374400 h 762000"/>
              <a:gd name="connsiteX4" fmla="*/ 590400 w 1188000"/>
              <a:gd name="connsiteY4" fmla="*/ 453600 h 762000"/>
              <a:gd name="connsiteX5" fmla="*/ 698400 w 1188000"/>
              <a:gd name="connsiteY5" fmla="*/ 446400 h 762000"/>
              <a:gd name="connsiteX6" fmla="*/ 957600 w 1188000"/>
              <a:gd name="connsiteY6" fmla="*/ 144000 h 762000"/>
              <a:gd name="connsiteX7" fmla="*/ 1188000 w 1188000"/>
              <a:gd name="connsiteY7" fmla="*/ 0 h 762000"/>
              <a:gd name="connsiteX0" fmla="*/ 0 w 1159176"/>
              <a:gd name="connsiteY0" fmla="*/ 646368 h 688368"/>
              <a:gd name="connsiteX1" fmla="*/ 108000 w 1159176"/>
              <a:gd name="connsiteY1" fmla="*/ 646368 h 688368"/>
              <a:gd name="connsiteX2" fmla="*/ 324000 w 1159176"/>
              <a:gd name="connsiteY2" fmla="*/ 394368 h 688368"/>
              <a:gd name="connsiteX3" fmla="*/ 475200 w 1159176"/>
              <a:gd name="connsiteY3" fmla="*/ 300768 h 688368"/>
              <a:gd name="connsiteX4" fmla="*/ 590400 w 1159176"/>
              <a:gd name="connsiteY4" fmla="*/ 379968 h 688368"/>
              <a:gd name="connsiteX5" fmla="*/ 698400 w 1159176"/>
              <a:gd name="connsiteY5" fmla="*/ 372768 h 688368"/>
              <a:gd name="connsiteX6" fmla="*/ 957600 w 1159176"/>
              <a:gd name="connsiteY6" fmla="*/ 70368 h 688368"/>
              <a:gd name="connsiteX7" fmla="*/ 1159176 w 1159176"/>
              <a:gd name="connsiteY7" fmla="*/ 0 h 688368"/>
              <a:gd name="connsiteX0" fmla="*/ 0 w 957600"/>
              <a:gd name="connsiteY0" fmla="*/ 576000 h 618000"/>
              <a:gd name="connsiteX1" fmla="*/ 108000 w 957600"/>
              <a:gd name="connsiteY1" fmla="*/ 576000 h 618000"/>
              <a:gd name="connsiteX2" fmla="*/ 324000 w 957600"/>
              <a:gd name="connsiteY2" fmla="*/ 324000 h 618000"/>
              <a:gd name="connsiteX3" fmla="*/ 475200 w 957600"/>
              <a:gd name="connsiteY3" fmla="*/ 230400 h 618000"/>
              <a:gd name="connsiteX4" fmla="*/ 590400 w 957600"/>
              <a:gd name="connsiteY4" fmla="*/ 309600 h 618000"/>
              <a:gd name="connsiteX5" fmla="*/ 698400 w 957600"/>
              <a:gd name="connsiteY5" fmla="*/ 302400 h 618000"/>
              <a:gd name="connsiteX6" fmla="*/ 957600 w 957600"/>
              <a:gd name="connsiteY6" fmla="*/ 0 h 6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600" h="618000">
                <a:moveTo>
                  <a:pt x="0" y="576000"/>
                </a:moveTo>
                <a:cubicBezTo>
                  <a:pt x="27000" y="597000"/>
                  <a:pt x="54000" y="618000"/>
                  <a:pt x="108000" y="576000"/>
                </a:cubicBezTo>
                <a:cubicBezTo>
                  <a:pt x="162000" y="534000"/>
                  <a:pt x="262800" y="381600"/>
                  <a:pt x="324000" y="324000"/>
                </a:cubicBezTo>
                <a:cubicBezTo>
                  <a:pt x="385200" y="266400"/>
                  <a:pt x="430800" y="232800"/>
                  <a:pt x="475200" y="230400"/>
                </a:cubicBezTo>
                <a:cubicBezTo>
                  <a:pt x="519600" y="228000"/>
                  <a:pt x="553200" y="297600"/>
                  <a:pt x="590400" y="309600"/>
                </a:cubicBezTo>
                <a:cubicBezTo>
                  <a:pt x="627600" y="321600"/>
                  <a:pt x="637200" y="354000"/>
                  <a:pt x="698400" y="302400"/>
                </a:cubicBezTo>
                <a:cubicBezTo>
                  <a:pt x="759600" y="250800"/>
                  <a:pt x="880804" y="62128"/>
                  <a:pt x="9576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28 Grupo"/>
          <p:cNvGrpSpPr/>
          <p:nvPr/>
        </p:nvGrpSpPr>
        <p:grpSpPr>
          <a:xfrm>
            <a:off x="2285096" y="5934460"/>
            <a:ext cx="1214446" cy="142876"/>
            <a:chOff x="2571736" y="5286388"/>
            <a:chExt cx="714380" cy="74614"/>
          </a:xfrm>
        </p:grpSpPr>
        <p:cxnSp>
          <p:nvCxnSpPr>
            <p:cNvPr id="30" name="29 Conector recto de flecha"/>
            <p:cNvCxnSpPr/>
            <p:nvPr/>
          </p:nvCxnSpPr>
          <p:spPr>
            <a:xfrm>
              <a:off x="2571736" y="5286388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>
              <a:off x="2571736" y="5357826"/>
              <a:ext cx="714380" cy="3176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Rectángulo"/>
          <p:cNvSpPr/>
          <p:nvPr/>
        </p:nvSpPr>
        <p:spPr>
          <a:xfrm>
            <a:off x="3499542" y="5733256"/>
            <a:ext cx="71438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15 CuadroTexto"/>
          <p:cNvSpPr txBox="1"/>
          <p:nvPr/>
        </p:nvSpPr>
        <p:spPr>
          <a:xfrm>
            <a:off x="3537831" y="5792551"/>
            <a:ext cx="60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 /dt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~PP4024.WAV">
            <a:hlinkClick r:id="" action="ppaction://media"/>
          </p:cNvPr>
          <p:cNvPicPr>
            <a:picLocks noRot="1" noChangeAspect="1"/>
          </p:cNvPicPr>
          <p:nvPr>
            <a:wavAudioFile r:embed="rId1" name="~PP4024.WAV"/>
          </p:nvPr>
        </p:nvPicPr>
        <p:blipFill>
          <a:blip r:embed="rId3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5241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43528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      A real-time prediction of the WCP submodel of the UMASEP-10 tool: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    April 18th, 14:23, 2014                                … 9 hours later</a:t>
            </a:r>
          </a:p>
          <a:p>
            <a:pPr>
              <a:buNone/>
            </a:pPr>
            <a:r>
              <a:rPr lang="en-US" sz="2200" dirty="0" smtClean="0"/>
              <a:t>                                                                             </a:t>
            </a:r>
            <a:r>
              <a:rPr lang="en-US" sz="1600" dirty="0" smtClean="0"/>
              <a:t>The warning time was 40 min</a:t>
            </a:r>
            <a:r>
              <a:rPr lang="en-US" sz="2200" dirty="0" smtClean="0"/>
              <a:t>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85192" y="116632"/>
            <a:ext cx="85072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real-time prediction of the WCP submodel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132856"/>
            <a:ext cx="774382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2776.WAV">
            <a:hlinkClick r:id="" action="ppaction://media"/>
          </p:cNvPr>
          <p:cNvPicPr>
            <a:picLocks noRot="1" noChangeAspect="1"/>
          </p:cNvPicPr>
          <p:nvPr>
            <a:wavAudioFile r:embed="rId1" name="~PP2776.WAV"/>
          </p:nvPr>
        </p:nvPicPr>
        <p:blipFill>
          <a:blip r:embed="rId4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2300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</a:rPr>
              <a:t>The Poorly-Connected Prediction (PCP) submodel </a:t>
            </a:r>
            <a:endParaRPr lang="en-US" sz="3200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83568" y="1484784"/>
            <a:ext cx="828092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 smtClean="0">
                <a:latin typeface="+mn-lt"/>
              </a:rPr>
              <a:t>Summary of the approach: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cs typeface="+mn-cs"/>
              </a:rPr>
              <a:t>If the current gradual (integral/differential) proton flux is similar to the gradual (integral/differential) proton flux of some historic SEP events (i.e. there is a pattern) and if the current integral proton flux surpasses a threshold, a poorly-connected SEP event is predicted.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900" dirty="0" smtClean="0">
              <a:latin typeface="+mn-lt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 smtClean="0">
                <a:latin typeface="+mn-lt"/>
                <a:cs typeface="+mn-cs"/>
              </a:rPr>
              <a:t>Two real-time predictions of the PCP submodel of the UMASEP-10 tool: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05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71414"/>
            <a:ext cx="7431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899452" y="6239053"/>
            <a:ext cx="2133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February 25, 2014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      Warning Time: 4 h </a:t>
            </a:r>
            <a:endParaRPr lang="en-US" sz="1600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1625" y="6239053"/>
            <a:ext cx="232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May 29, 2021</a:t>
            </a:r>
          </a:p>
          <a:p>
            <a:pPr algn="ctr"/>
            <a:r>
              <a:rPr lang="en-US" sz="1600" dirty="0" smtClean="0">
                <a:latin typeface="+mn-lt"/>
              </a:rPr>
              <a:t>Warning Time: 1 h 35 min</a:t>
            </a:r>
            <a:endParaRPr lang="en-US" sz="1600" dirty="0"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8350" y="4155940"/>
            <a:ext cx="1788106" cy="19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9964" y="4085266"/>
            <a:ext cx="1857474" cy="194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/>
          <a:srcRect l="489" r="42383" b="48943"/>
          <a:stretch>
            <a:fillRect/>
          </a:stretch>
        </p:blipFill>
        <p:spPr bwMode="auto">
          <a:xfrm>
            <a:off x="827584" y="4152847"/>
            <a:ext cx="2284275" cy="183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8813104" y="6525344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132</a:t>
            </a:r>
            <a:endParaRPr lang="es-ES" sz="1000" dirty="0"/>
          </a:p>
        </p:txBody>
      </p:sp>
      <p:pic>
        <p:nvPicPr>
          <p:cNvPr id="13" name="~PP3321.WAV">
            <a:hlinkClick r:id="" action="ppaction://media"/>
          </p:cNvPr>
          <p:cNvPicPr>
            <a:picLocks noRot="1" noChangeAspect="1"/>
          </p:cNvPicPr>
          <p:nvPr>
            <a:wavAudioFile r:embed="rId1" name="~PP3321.WAV"/>
          </p:nvPr>
        </p:nvPicPr>
        <p:blipFill>
          <a:blip r:embed="rId7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6165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Solar Data-based Prediction (SOD) submodel</a:t>
            </a:r>
            <a:endParaRPr lang="en-U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1254770"/>
            <a:ext cx="84249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 smtClean="0">
                <a:latin typeface="+mn-lt"/>
              </a:rPr>
              <a:t>Summary of the approach:</a:t>
            </a:r>
            <a:endParaRPr lang="en-US" sz="2200" dirty="0" smtClean="0">
              <a:latin typeface="+mn-lt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cs typeface="+mn-cs"/>
              </a:rPr>
              <a:t>If the current solar flare and radio data (e. g. flare peak intensity,  duration and </a:t>
            </a:r>
            <a:r>
              <a:rPr lang="en-US" sz="2200" dirty="0" err="1" smtClean="0">
                <a:latin typeface="+mn-lt"/>
                <a:cs typeface="+mn-cs"/>
              </a:rPr>
              <a:t>heliolocation</a:t>
            </a:r>
            <a:r>
              <a:rPr lang="en-US" sz="2200" dirty="0" smtClean="0">
                <a:latin typeface="+mn-lt"/>
                <a:cs typeface="+mn-cs"/>
              </a:rPr>
              <a:t>, radio burst type, duration) are similar or stronger than those of historic events, a SEP prediction is issued.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700" dirty="0" smtClean="0">
              <a:latin typeface="+mn-lt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cs typeface="+mn-cs"/>
              </a:rPr>
              <a:t>The SOD submodel of UMASEP-10 was trained using machine learning techniques and all SWPC event.txt  files of solar cycles 23-24. </a:t>
            </a:r>
            <a:endParaRPr lang="en-US" sz="105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3288"/>
          <a:stretch>
            <a:fillRect/>
          </a:stretch>
        </p:blipFill>
        <p:spPr bwMode="auto">
          <a:xfrm>
            <a:off x="0" y="4563244"/>
            <a:ext cx="3635896" cy="22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71780" y="3789040"/>
            <a:ext cx="359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2013: June 21, 4:00   </a:t>
            </a:r>
            <a:r>
              <a:rPr lang="es-ES" b="1" dirty="0" smtClean="0">
                <a:latin typeface="+mn-lt"/>
              </a:rPr>
              <a:t>SOD </a:t>
            </a:r>
            <a:r>
              <a:rPr lang="es-ES" b="1" dirty="0" err="1" smtClean="0">
                <a:latin typeface="+mn-lt"/>
              </a:rPr>
              <a:t>predicted</a:t>
            </a:r>
            <a:r>
              <a:rPr lang="es-ES" b="1" dirty="0" smtClean="0">
                <a:latin typeface="+mn-lt"/>
              </a:rPr>
              <a:t> </a:t>
            </a:r>
          </a:p>
          <a:p>
            <a:r>
              <a:rPr lang="es-ES" b="1" dirty="0" err="1" smtClean="0">
                <a:latin typeface="+mn-lt"/>
              </a:rPr>
              <a:t>an</a:t>
            </a:r>
            <a:r>
              <a:rPr lang="es-ES" b="1" dirty="0" smtClean="0">
                <a:latin typeface="+mn-lt"/>
              </a:rPr>
              <a:t> SEP </a:t>
            </a:r>
            <a:r>
              <a:rPr lang="es-ES" b="1" dirty="0" err="1" smtClean="0">
                <a:latin typeface="+mn-lt"/>
              </a:rPr>
              <a:t>event</a:t>
            </a:r>
            <a:r>
              <a:rPr lang="es-ES" b="1" dirty="0" smtClean="0">
                <a:latin typeface="+mn-lt"/>
              </a:rPr>
              <a:t> </a:t>
            </a:r>
            <a:r>
              <a:rPr lang="es-ES" b="1" dirty="0" err="1" smtClean="0">
                <a:latin typeface="+mn-lt"/>
              </a:rPr>
              <a:t>for</a:t>
            </a:r>
            <a:r>
              <a:rPr lang="es-ES" b="1" dirty="0" smtClean="0">
                <a:latin typeface="+mn-lt"/>
              </a:rPr>
              <a:t> </a:t>
            </a:r>
            <a:r>
              <a:rPr lang="es-ES" b="1" dirty="0" err="1" smtClean="0">
                <a:latin typeface="+mn-lt"/>
              </a:rPr>
              <a:t>the</a:t>
            </a:r>
            <a:r>
              <a:rPr lang="es-ES" b="1" dirty="0" smtClean="0">
                <a:latin typeface="+mn-lt"/>
              </a:rPr>
              <a:t> </a:t>
            </a:r>
            <a:r>
              <a:rPr lang="es-ES" b="1" dirty="0" err="1" smtClean="0">
                <a:latin typeface="+mn-lt"/>
              </a:rPr>
              <a:t>next</a:t>
            </a:r>
            <a:r>
              <a:rPr lang="es-ES" b="1" dirty="0" smtClean="0">
                <a:latin typeface="+mn-lt"/>
              </a:rPr>
              <a:t> </a:t>
            </a:r>
            <a:r>
              <a:rPr lang="es-ES" b="1" u="sng" dirty="0" smtClean="0">
                <a:latin typeface="+mn-lt"/>
              </a:rPr>
              <a:t>3 </a:t>
            </a:r>
            <a:r>
              <a:rPr lang="es-ES" b="1" u="sng" dirty="0" err="1" smtClean="0">
                <a:latin typeface="+mn-lt"/>
              </a:rPr>
              <a:t>days</a:t>
            </a:r>
            <a:endParaRPr lang="es-ES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23928" y="4077072"/>
            <a:ext cx="344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+mn-lt"/>
              </a:rPr>
              <a:t>… a </a:t>
            </a:r>
            <a:r>
              <a:rPr lang="es-ES" b="1" dirty="0" err="1" smtClean="0">
                <a:latin typeface="+mn-lt"/>
              </a:rPr>
              <a:t>day</a:t>
            </a:r>
            <a:r>
              <a:rPr lang="es-ES" b="1" dirty="0" smtClean="0">
                <a:latin typeface="+mn-lt"/>
              </a:rPr>
              <a:t> </a:t>
            </a:r>
            <a:r>
              <a:rPr lang="es-ES" b="1" dirty="0" err="1" smtClean="0">
                <a:latin typeface="+mn-lt"/>
              </a:rPr>
              <a:t>after</a:t>
            </a:r>
            <a:r>
              <a:rPr lang="es-ES" b="1" dirty="0" smtClean="0">
                <a:latin typeface="+mn-lt"/>
              </a:rPr>
              <a:t> </a:t>
            </a:r>
            <a:r>
              <a:rPr lang="es-ES" b="1" dirty="0" err="1" smtClean="0">
                <a:latin typeface="+mn-lt"/>
              </a:rPr>
              <a:t>the</a:t>
            </a:r>
            <a:r>
              <a:rPr lang="es-ES" b="1" dirty="0" smtClean="0">
                <a:latin typeface="+mn-lt"/>
              </a:rPr>
              <a:t> SOD </a:t>
            </a:r>
            <a:r>
              <a:rPr lang="es-ES" b="1" dirty="0" err="1" smtClean="0">
                <a:latin typeface="+mn-lt"/>
              </a:rPr>
              <a:t>prediction</a:t>
            </a:r>
            <a:r>
              <a:rPr lang="es-ES" dirty="0" smtClean="0">
                <a:latin typeface="+mn-lt"/>
              </a:rPr>
              <a:t>…</a:t>
            </a:r>
            <a:endParaRPr lang="es-ES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718633" y="3861048"/>
            <a:ext cx="146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+mn-lt"/>
              </a:rPr>
              <a:t>SEP </a:t>
            </a:r>
            <a:r>
              <a:rPr lang="es-ES" sz="1600" dirty="0" err="1" smtClean="0">
                <a:latin typeface="+mn-lt"/>
              </a:rPr>
              <a:t>occurrence</a:t>
            </a:r>
            <a:endParaRPr lang="es-ES" sz="1600" dirty="0" smtClean="0">
              <a:latin typeface="+mn-lt"/>
            </a:endParaRPr>
          </a:p>
          <a:p>
            <a:pPr algn="ctr"/>
            <a:r>
              <a:rPr lang="es-ES" sz="1600" b="1" u="sng" dirty="0" smtClean="0">
                <a:latin typeface="+mn-lt"/>
              </a:rPr>
              <a:t>2.5 </a:t>
            </a:r>
            <a:r>
              <a:rPr lang="es-ES" sz="1600" b="1" u="sng" dirty="0" err="1" smtClean="0">
                <a:latin typeface="+mn-lt"/>
              </a:rPr>
              <a:t>days</a:t>
            </a:r>
            <a:r>
              <a:rPr lang="es-ES" sz="1600" b="1" u="sng" dirty="0" smtClean="0">
                <a:latin typeface="+mn-lt"/>
              </a:rPr>
              <a:t> </a:t>
            </a:r>
            <a:r>
              <a:rPr lang="es-ES" sz="1600" b="1" u="sng" dirty="0" err="1" smtClean="0">
                <a:latin typeface="+mn-lt"/>
              </a:rPr>
              <a:t>later</a:t>
            </a:r>
            <a:endParaRPr lang="es-ES" sz="1600" b="1" u="sng" dirty="0" smtClean="0">
              <a:latin typeface="+mn-lt"/>
            </a:endParaRPr>
          </a:p>
          <a:p>
            <a:pPr algn="ctr"/>
            <a:endParaRPr lang="es-ES" sz="1600" b="1" dirty="0" smtClean="0"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r="14418"/>
          <a:stretch>
            <a:fillRect/>
          </a:stretch>
        </p:blipFill>
        <p:spPr bwMode="auto">
          <a:xfrm>
            <a:off x="4075698" y="4581128"/>
            <a:ext cx="3160598" cy="227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7812360" y="4738231"/>
            <a:ext cx="1331641" cy="1931129"/>
            <a:chOff x="7812360" y="4738231"/>
            <a:chExt cx="1331641" cy="193112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 l="52600"/>
            <a:stretch>
              <a:fillRect/>
            </a:stretch>
          </p:blipFill>
          <p:spPr bwMode="auto">
            <a:xfrm>
              <a:off x="7812360" y="4738231"/>
              <a:ext cx="1331641" cy="193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CuadroTexto"/>
            <p:cNvSpPr txBox="1"/>
            <p:nvPr/>
          </p:nvSpPr>
          <p:spPr>
            <a:xfrm>
              <a:off x="8108545" y="5343019"/>
              <a:ext cx="5757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smtClean="0">
                  <a:latin typeface="+mn-lt"/>
                </a:rPr>
                <a:t>.</a:t>
              </a:r>
              <a:r>
                <a:rPr lang="es-ES" sz="1000" b="1" dirty="0" smtClean="0">
                  <a:solidFill>
                    <a:srgbClr val="FF0000"/>
                  </a:solidFill>
                  <a:latin typeface="+mn-lt"/>
                </a:rPr>
                <a:t>.. </a:t>
              </a:r>
              <a:r>
                <a:rPr lang="es-ES" sz="800" b="1" dirty="0" smtClean="0">
                  <a:solidFill>
                    <a:srgbClr val="FF0000"/>
                  </a:solidFill>
                  <a:latin typeface="+mn-lt"/>
                </a:rPr>
                <a:t>10 pfu</a:t>
              </a:r>
              <a:endParaRPr lang="es-ES" sz="8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2123728" y="6093296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8813104" y="6639163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218</a:t>
            </a:r>
            <a:endParaRPr lang="es-ES" sz="1000" dirty="0"/>
          </a:p>
        </p:txBody>
      </p:sp>
      <p:pic>
        <p:nvPicPr>
          <p:cNvPr id="20" name="~PP3809.WAV">
            <a:hlinkClick r:id="" action="ppaction://media"/>
          </p:cNvPr>
          <p:cNvPicPr>
            <a:picLocks noRot="1" noChangeAspect="1"/>
          </p:cNvPicPr>
          <p:nvPr>
            <a:wavAudioFile r:embed="rId1" name="~PP3809.WAV"/>
          </p:nvPr>
        </p:nvPicPr>
        <p:blipFill>
          <a:blip r:embed="rId6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10667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 l="22685"/>
          <a:stretch>
            <a:fillRect/>
          </a:stretch>
        </p:blipFill>
        <p:spPr bwMode="auto">
          <a:xfrm>
            <a:off x="7884368" y="4941168"/>
            <a:ext cx="1224136" cy="86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547696"/>
            <a:ext cx="3779913" cy="23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717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submodels working together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7293"/>
            <a:ext cx="8507288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After a prediction of a submodel, another submodel may issue a new prediction.  If this happens, UMASEP updates the old prediction by taking into account several rules. For example:</a:t>
            </a:r>
          </a:p>
          <a:p>
            <a:endParaRPr lang="en-US" sz="300" dirty="0" smtClean="0"/>
          </a:p>
          <a:p>
            <a:pPr marL="631825" lvl="1" indent="-231775">
              <a:buFont typeface="+mj-lt"/>
              <a:buAutoNum type="arabicPeriod"/>
            </a:pPr>
            <a:r>
              <a:rPr lang="en-US" sz="1800" dirty="0" smtClean="0"/>
              <a:t>The old </a:t>
            </a:r>
            <a:r>
              <a:rPr lang="en-US" sz="1800" i="1" dirty="0" smtClean="0"/>
              <a:t>Prediction Window</a:t>
            </a:r>
            <a:r>
              <a:rPr lang="en-US" sz="1800" dirty="0" smtClean="0"/>
              <a:t> is replaced with the new </a:t>
            </a:r>
            <a:r>
              <a:rPr lang="en-US" sz="1800" i="1" dirty="0" smtClean="0"/>
              <a:t>Prediction Window</a:t>
            </a:r>
          </a:p>
          <a:p>
            <a:pPr marL="631825" lvl="1" indent="-231775">
              <a:buFont typeface="+mj-lt"/>
              <a:buAutoNum type="arabicPeriod"/>
            </a:pPr>
            <a:r>
              <a:rPr lang="en-US" sz="1800" dirty="0" smtClean="0"/>
              <a:t>If the first prediction is from SOD, the new and old </a:t>
            </a:r>
            <a:r>
              <a:rPr lang="en-US" sz="1800" i="1" dirty="0" smtClean="0"/>
              <a:t>intensity bands</a:t>
            </a:r>
            <a:r>
              <a:rPr lang="en-US" sz="1800" dirty="0" smtClean="0"/>
              <a:t> are merged:</a:t>
            </a:r>
          </a:p>
          <a:p>
            <a:pPr marL="631825" lvl="1" indent="-231775">
              <a:buNone/>
            </a:pPr>
            <a:r>
              <a:rPr lang="en-US" sz="1800" dirty="0" smtClean="0"/>
              <a:t>          </a:t>
            </a:r>
            <a:r>
              <a:rPr lang="en-US" sz="1600" dirty="0" smtClean="0"/>
              <a:t>New predicted intensity band =  [  Min of SOD/WCP/PCP ,  Max of SOD/WCP/PCP ]</a:t>
            </a:r>
          </a:p>
          <a:p>
            <a:pPr marL="631825" lvl="1" indent="-231775">
              <a:buNone/>
            </a:pPr>
            <a:r>
              <a:rPr lang="en-US" sz="1600" dirty="0" smtClean="0"/>
              <a:t>3.   …  (there are more ensemble rules) </a:t>
            </a:r>
          </a:p>
          <a:p>
            <a:pPr marL="857250" lvl="1" indent="-457200">
              <a:buNone/>
            </a:pPr>
            <a:endParaRPr lang="en-U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-36512" y="4077072"/>
            <a:ext cx="386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2014  </a:t>
            </a:r>
            <a:r>
              <a:rPr lang="es-ES" dirty="0" err="1" smtClean="0">
                <a:latin typeface="+mn-lt"/>
              </a:rPr>
              <a:t>April</a:t>
            </a:r>
            <a:r>
              <a:rPr lang="es-ES" dirty="0" smtClean="0">
                <a:latin typeface="+mn-lt"/>
              </a:rPr>
              <a:t> 18, 13:40   (</a:t>
            </a:r>
            <a:r>
              <a:rPr lang="es-ES" b="1" dirty="0" smtClean="0">
                <a:latin typeface="+mn-lt"/>
              </a:rPr>
              <a:t>SOD </a:t>
            </a:r>
            <a:r>
              <a:rPr lang="es-ES" b="1" dirty="0" err="1" smtClean="0">
                <a:latin typeface="+mn-lt"/>
              </a:rPr>
              <a:t>prediction</a:t>
            </a:r>
            <a:r>
              <a:rPr lang="es-ES" dirty="0" smtClean="0">
                <a:latin typeface="+mn-lt"/>
              </a:rPr>
              <a:t>)</a:t>
            </a:r>
            <a:endParaRPr lang="es-ES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39952" y="4077072"/>
            <a:ext cx="328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+mn-lt"/>
              </a:rPr>
              <a:t>April</a:t>
            </a:r>
            <a:r>
              <a:rPr lang="es-ES" dirty="0" smtClean="0">
                <a:latin typeface="+mn-lt"/>
              </a:rPr>
              <a:t> 18, 13:55  (</a:t>
            </a:r>
            <a:r>
              <a:rPr lang="es-ES" b="1" dirty="0" smtClean="0">
                <a:latin typeface="+mn-lt"/>
              </a:rPr>
              <a:t>WCP </a:t>
            </a:r>
            <a:r>
              <a:rPr lang="es-ES" b="1" dirty="0" err="1" smtClean="0">
                <a:latin typeface="+mn-lt"/>
              </a:rPr>
              <a:t>prediction</a:t>
            </a:r>
            <a:r>
              <a:rPr lang="es-ES" dirty="0" smtClean="0">
                <a:latin typeface="+mn-lt"/>
              </a:rPr>
              <a:t>)</a:t>
            </a:r>
            <a:endParaRPr lang="es-ES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252868" y="4365104"/>
            <a:ext cx="1927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latin typeface="+mn-lt"/>
              </a:rPr>
              <a:t>          SEP </a:t>
            </a:r>
            <a:r>
              <a:rPr lang="es-ES" sz="1600" dirty="0" err="1" smtClean="0">
                <a:latin typeface="+mn-lt"/>
              </a:rPr>
              <a:t>occurrence</a:t>
            </a:r>
            <a:endParaRPr lang="es-ES" sz="1600" dirty="0" smtClean="0">
              <a:latin typeface="+mn-lt"/>
            </a:endParaRPr>
          </a:p>
          <a:p>
            <a:pPr algn="ctr"/>
            <a:r>
              <a:rPr lang="es-ES" sz="1600" dirty="0" smtClean="0">
                <a:latin typeface="+mn-lt"/>
              </a:rPr>
              <a:t>15:25</a:t>
            </a:r>
            <a:endParaRPr lang="es-ES" sz="1600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22355" y="6135687"/>
            <a:ext cx="87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b="1" dirty="0" err="1" smtClean="0">
                <a:solidFill>
                  <a:srgbClr val="FF0000"/>
                </a:solidFill>
              </a:rPr>
              <a:t>Flare</a:t>
            </a:r>
            <a:r>
              <a:rPr lang="es-ES" sz="1200" b="1" dirty="0" smtClean="0">
                <a:solidFill>
                  <a:srgbClr val="FF0000"/>
                </a:solidFill>
              </a:rPr>
              <a:t> </a:t>
            </a:r>
            <a:r>
              <a:rPr lang="es-ES" sz="1200" b="1" dirty="0" err="1" smtClean="0">
                <a:solidFill>
                  <a:srgbClr val="FF0000"/>
                </a:solidFill>
              </a:rPr>
              <a:t>peak</a:t>
            </a:r>
            <a:endParaRPr lang="es-ES" sz="1200" b="1" dirty="0" smtClean="0">
              <a:solidFill>
                <a:srgbClr val="FF0000"/>
              </a:solidFill>
            </a:endParaRPr>
          </a:p>
          <a:p>
            <a:pPr algn="r"/>
            <a:r>
              <a:rPr lang="es-ES" sz="1200" b="1" dirty="0" smtClean="0">
                <a:solidFill>
                  <a:srgbClr val="FF0000"/>
                </a:solidFill>
              </a:rPr>
              <a:t>13:00</a:t>
            </a:r>
            <a:endParaRPr lang="es-ES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960" y="4636830"/>
            <a:ext cx="2808312" cy="222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7308304" y="5085184"/>
            <a:ext cx="582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+mn-lt"/>
              </a:rPr>
              <a:t>10 pfu</a:t>
            </a:r>
            <a:endParaRPr lang="es-E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813104" y="6639163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254</a:t>
            </a:r>
            <a:endParaRPr lang="es-ES" sz="1000" dirty="0"/>
          </a:p>
        </p:txBody>
      </p:sp>
      <p:pic>
        <p:nvPicPr>
          <p:cNvPr id="16" name="~PP2712.WAV">
            <a:hlinkClick r:id="" action="ppaction://media"/>
          </p:cNvPr>
          <p:cNvPicPr>
            <a:picLocks noRot="1" noChangeAspect="1"/>
          </p:cNvPicPr>
          <p:nvPr>
            <a:wavAudioFile r:embed="rId1" name="~PP2712.WAV"/>
          </p:nvPr>
        </p:nvPicPr>
        <p:blipFill>
          <a:blip r:embed="rId6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11735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516216" y="2924944"/>
            <a:ext cx="2016224" cy="151216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SOD provides a notably larger Average Warning Time without sacrificing the CSI index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060848"/>
            <a:ext cx="8820472" cy="4525963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r>
              <a:rPr lang="en-US" sz="2200" dirty="0" smtClean="0"/>
              <a:t>Performance of UMASEP-10 for SC24:</a:t>
            </a:r>
          </a:p>
          <a:p>
            <a:pPr lvl="1">
              <a:buNone/>
            </a:pPr>
            <a:endParaRPr lang="en-US" sz="2200" b="1" dirty="0" smtClean="0"/>
          </a:p>
          <a:p>
            <a:pPr lvl="1">
              <a:buNone/>
            </a:pPr>
            <a:r>
              <a:rPr lang="en-US" sz="2000" dirty="0" smtClean="0"/>
              <a:t>                                                                      POD          FAR           </a:t>
            </a:r>
            <a:r>
              <a:rPr lang="en-US" sz="2000" b="1" dirty="0" smtClean="0"/>
              <a:t>CSI           AWT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 smtClean="0"/>
              <a:t>         Version 2.1 (no SOD) (Núñez, 2022)     91.1%       12.8%       80.4%     2:46 h</a:t>
            </a:r>
            <a:r>
              <a:rPr lang="en-US" sz="2000" b="1" dirty="0" smtClean="0"/>
              <a:t>  </a:t>
            </a:r>
            <a:endParaRPr lang="en-US" sz="2400" b="1" dirty="0" smtClean="0"/>
          </a:p>
          <a:p>
            <a:pPr lvl="1">
              <a:buNone/>
            </a:pPr>
            <a:r>
              <a:rPr lang="en-US" sz="2000" b="1" dirty="0" smtClean="0"/>
              <a:t> </a:t>
            </a:r>
            <a:r>
              <a:rPr lang="en-US" sz="2000" b="1" u="sng" dirty="0" smtClean="0"/>
              <a:t>Version 3.1 (including SOD) </a:t>
            </a:r>
            <a:r>
              <a:rPr lang="en-US" sz="2000" b="1" dirty="0" smtClean="0"/>
              <a:t>                  </a:t>
            </a:r>
            <a:r>
              <a:rPr lang="en-US" sz="2000" dirty="0" smtClean="0"/>
              <a:t>97.6%       16.3%       </a:t>
            </a:r>
            <a:r>
              <a:rPr lang="en-US" sz="2000" b="1" u="sng" dirty="0" smtClean="0"/>
              <a:t>82.1%</a:t>
            </a:r>
            <a:r>
              <a:rPr lang="en-US" sz="2000" b="1" dirty="0" smtClean="0"/>
              <a:t>     </a:t>
            </a:r>
            <a:r>
              <a:rPr lang="en-US" sz="2000" b="1" u="sng" dirty="0" smtClean="0"/>
              <a:t>5:55 h 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67856" y="6284343"/>
            <a:ext cx="2304288" cy="365125"/>
          </a:xfrm>
        </p:spPr>
        <p:txBody>
          <a:bodyPr/>
          <a:lstStyle/>
          <a:p>
            <a:pPr>
              <a:defRPr/>
            </a:pPr>
            <a:fld id="{53D8D035-8EF2-4A99-A927-F7A1D0B8C21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8813104" y="6639163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200</a:t>
            </a:r>
            <a:endParaRPr lang="es-ES" sz="1000" dirty="0"/>
          </a:p>
        </p:txBody>
      </p:sp>
      <p:pic>
        <p:nvPicPr>
          <p:cNvPr id="8" name="~PP877.WAV">
            <a:hlinkClick r:id="" action="ppaction://media"/>
          </p:cNvPr>
          <p:cNvPicPr>
            <a:picLocks noRot="1" noChangeAspect="1"/>
          </p:cNvPicPr>
          <p:nvPr>
            <a:wavAudioFile r:embed="rId1" name="~PP877.WAV"/>
          </p:nvPr>
        </p:nvPicPr>
        <p:blipFill>
          <a:blip r:embed="rId3"/>
          <a:stretch>
            <a:fillRect/>
          </a:stretch>
        </p:blipFill>
        <p:spPr>
          <a:xfrm>
            <a:off x="8739188" y="6453188"/>
            <a:ext cx="174625" cy="174625"/>
          </a:xfrm>
          <a:prstGeom prst="rect">
            <a:avLst/>
          </a:prstGeom>
        </p:spPr>
      </p:pic>
    </p:spTree>
  </p:cSld>
  <p:clrMapOvr>
    <a:masterClrMapping/>
  </p:clrMapOvr>
  <p:transition advTm="38778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7918</TotalTime>
  <Words>1594</Words>
  <Application>Microsoft Office PowerPoint</Application>
  <PresentationFormat>Presentación en pantalla (4:3)</PresentationFormat>
  <Paragraphs>403</Paragraphs>
  <Slides>21</Slides>
  <Notes>8</Notes>
  <HiddenSlides>0</HiddenSlides>
  <MMClips>17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Contents</vt:lpstr>
      <vt:lpstr>UMASEP submodels  for predicting SEP event occurrence</vt:lpstr>
      <vt:lpstr>The Well-Connected Prediction (WCP) submodel</vt:lpstr>
      <vt:lpstr>A real-time prediction of the WCP submodel</vt:lpstr>
      <vt:lpstr>The Poorly-Connected Prediction (PCP) submodel </vt:lpstr>
      <vt:lpstr>The Solar Data-based Prediction (SOD) submodel</vt:lpstr>
      <vt:lpstr>The submodels working together</vt:lpstr>
      <vt:lpstr>The SOD provides a notably larger Average Warning Time without sacrificing the CSI index</vt:lpstr>
      <vt:lpstr>Contents</vt:lpstr>
      <vt:lpstr>Each UMASEP tool and its submodels</vt:lpstr>
      <vt:lpstr>Maximizing the performance of                             each UMASEP tool</vt:lpstr>
      <vt:lpstr>ML-based predictors of the SEP intensity and fluence </vt:lpstr>
      <vt:lpstr> UMASEP prediction of the fluence spectrum</vt:lpstr>
      <vt:lpstr>Fluence prediction from UMASEP-10/…/100 tools (SEP event on September 10, 2017)</vt:lpstr>
      <vt:lpstr>Contents</vt:lpstr>
      <vt:lpstr>Conclusions</vt:lpstr>
      <vt:lpstr>Diapositiva 18</vt:lpstr>
      <vt:lpstr>Diapositiva 19</vt:lpstr>
      <vt:lpstr>Another example of a sequence of submodel predictions</vt:lpstr>
      <vt:lpstr>Real-time Performance of UMASEP-10 during 2021-2022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mnp</dc:creator>
  <cp:lastModifiedBy>mnunezp2020@outlook.es</cp:lastModifiedBy>
  <cp:revision>2026</cp:revision>
  <dcterms:created xsi:type="dcterms:W3CDTF">2009-11-17T18:33:20Z</dcterms:created>
  <dcterms:modified xsi:type="dcterms:W3CDTF">2022-06-07T04:22:00Z</dcterms:modified>
</cp:coreProperties>
</file>