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0" r:id="rId3"/>
    <p:sldId id="257" r:id="rId4"/>
    <p:sldId id="258" r:id="rId5"/>
    <p:sldId id="269" r:id="rId6"/>
    <p:sldId id="268" r:id="rId7"/>
    <p:sldId id="259" r:id="rId8"/>
    <p:sldId id="260" r:id="rId9"/>
    <p:sldId id="261" r:id="rId10"/>
    <p:sldId id="264" r:id="rId11"/>
    <p:sldId id="267" r:id="rId12"/>
    <p:sldId id="265" r:id="rId13"/>
    <p:sldId id="266" r:id="rId14"/>
    <p:sldId id="274" r:id="rId15"/>
    <p:sldId id="271" r:id="rId16"/>
    <p:sldId id="273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94694"/>
  </p:normalViewPr>
  <p:slideViewPr>
    <p:cSldViewPr snapToGrid="0" snapToObjects="1">
      <p:cViewPr>
        <p:scale>
          <a:sx n="121" d="100"/>
          <a:sy n="121" d="100"/>
        </p:scale>
        <p:origin x="5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FE25F-A909-2045-878F-A0CEB3EEE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01256-DFE3-4C41-88AC-B864D88D1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6DF01-6E99-DE41-A823-B5032E787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501F1-446E-8A4C-B457-AD8D8916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AE348-6754-334D-9323-DD796024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2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279D-E5CC-B24B-A068-D2BBE4819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6F7CD7-F998-D345-939A-088F37A173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87CB9-FE37-9E49-9876-3D0B6940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A6BF0-0B0C-F345-AD02-0CD3F63FE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A113F9-F34B-2A48-988B-097B9B614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9918FA-00EF-F847-9551-A08D5C609C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10466-2BC1-9448-9507-14D44E9F8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0433A-5AFE-DB4A-B1EA-AAEF730E6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46FF7-8B0C-0F4C-B0F5-C134670C6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5B4B6-64CC-AB4C-B04F-B5A1C907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46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A79D1-581C-BB4F-9696-716316DCE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809E4-699C-F14F-89EA-B99BD74EA5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B6B3A-37D3-C943-8D3D-65EAEDBB2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8A29B-6E0D-4943-8F63-9F0A6002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6FAF-3C84-CB40-83DA-2EB37AC6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1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87AD6-1A17-B049-AF8E-1728E256A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6EEBE-BBD2-2B45-8530-105AF14CC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70648-D418-9541-A3C8-8CCE0947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EB0B23-BD70-D840-8119-EE8F32C3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67F75-EF6C-4C48-A5EE-CCCC8A90A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7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F981-1570-7344-BFE8-CACFD96EF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62B3C-521F-F44F-BAD7-45ED6F26CA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4F047-F1F5-2542-A793-406FAFCBC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082A4F-49C4-AD46-A2BE-607A39C7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BDB432-1761-BD42-B7FF-C837112A7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1D8C3-7DC3-744A-A3C2-FD437CB37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31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65E1D-1142-EE4E-980C-9B1F75808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0ADF8-3277-724F-BDF3-31AAE24CF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F46A7-3502-2F45-B141-3667344CA8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FC1794-32C3-644E-BB92-F9C312EB25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CBB189-822F-EB4B-8C9B-AD96796E52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CA41D3-6646-E744-888B-E81FFA1BC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94D692-9F64-E64E-B55D-EAA383F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6ED3B9-509B-9941-BB25-C9EFBA9BD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80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1422-9CD9-6846-A6AB-869C5273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61EA6C-CE12-EA48-B554-C48FA3848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FD251-9289-8B4F-AEF6-567A159A4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A1943-28FF-C84A-8A88-2637B7B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01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D49A8E-2075-1D48-B43E-D554725D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A0FF1E-F02E-504C-8698-00C381A00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F8D1F3-BFCF-DD4F-9499-6C0C8D5A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94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442B4-CBD4-2542-ABDE-B5CFBFC73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F5AA8-F8BC-4D43-AB45-217E12F20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09E4B-C61C-DE45-AC97-2ACF7F6AAF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C3926-8CF3-CA4C-A3F1-46A83544E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EB9CE-B38A-9C44-A0DE-D7395B54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AACC4-9F67-DC46-BADE-5DF32113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12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6A44-1FC7-8241-836C-A577EEAE2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9D4D22-0B1E-2E4F-8D17-46ADEFB5A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6CC3A4-79DD-E04D-9A02-3AD1F694B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236C63-28C3-EE49-A16C-DFE06D4B7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BA0BD0-684C-D142-A73E-5693DF48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89D11-62F2-804C-A8EF-C47571CAC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28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54E25-6F87-144C-8532-26A5EFC8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744B37-94B2-8D49-9F60-328714359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4DE1A-1FB5-0344-B230-14F541F60D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D64F7-B6DF-104B-91C5-C2CDE6F29842}" type="datetimeFigureOut">
              <a:rPr lang="en-US" smtClean="0"/>
              <a:t>6/6/22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15FE5C-7103-2645-9DB5-3AA39F82B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D27E-EA96-274C-BB54-442E29B7BE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0F5AB-E68C-B84B-8E58-192BB5A56D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886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ccmc.gsfc.nasa.gov/results/viewrun.php?domain=SH&amp;runnumber=Lulu_Zhao_110821_SH_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8.png"/><Relationship Id="rId4" Type="http://schemas.openxmlformats.org/officeDocument/2006/relationships/video" Target="../media/media2.mp4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B98D-5808-7949-9FB0-295BF254D5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Run-on-Request and Real-Time Simulation System for </a:t>
            </a:r>
            <a:r>
              <a:rPr lang="en-US" dirty="0" err="1"/>
              <a:t>AWSoM</a:t>
            </a:r>
            <a:r>
              <a:rPr lang="en-US" dirty="0"/>
              <a:t>-R at the CCMC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3B32B-F7A8-EB4D-B3EA-FDAD2A5F9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16087" y="3869069"/>
            <a:ext cx="6559826" cy="719953"/>
          </a:xfrm>
        </p:spPr>
        <p:txBody>
          <a:bodyPr>
            <a:noAutofit/>
          </a:bodyPr>
          <a:lstStyle/>
          <a:p>
            <a:r>
              <a:rPr lang="en-US" sz="1800" dirty="0"/>
              <a:t>Igor Sokolov</a:t>
            </a:r>
            <a:r>
              <a:rPr lang="en-US" sz="1800" baseline="30000" dirty="0"/>
              <a:t>1</a:t>
            </a:r>
            <a:r>
              <a:rPr lang="en-US" sz="1800" dirty="0"/>
              <a:t>, Lulu Zhao</a:t>
            </a:r>
            <a:r>
              <a:rPr lang="en-US" sz="1800" baseline="30000" dirty="0"/>
              <a:t>1</a:t>
            </a:r>
            <a:r>
              <a:rPr lang="ru-RU" sz="1800" baseline="30000" dirty="0"/>
              <a:t> </a:t>
            </a:r>
            <a:r>
              <a:rPr lang="en-US" sz="1800" baseline="30000" dirty="0"/>
              <a:t>  </a:t>
            </a:r>
            <a:r>
              <a:rPr lang="en-US" sz="1800" dirty="0"/>
              <a:t>and Tamas I Gombosi</a:t>
            </a:r>
            <a:r>
              <a:rPr lang="en-US" sz="1800" baseline="30000" dirty="0"/>
              <a:t>1</a:t>
            </a:r>
            <a:r>
              <a:rPr lang="en-US" sz="1800" dirty="0"/>
              <a:t>,</a:t>
            </a:r>
          </a:p>
          <a:p>
            <a:r>
              <a:rPr lang="en-US" sz="1800" dirty="0" err="1"/>
              <a:t>Aleksandre</a:t>
            </a:r>
            <a:r>
              <a:rPr lang="en-US" sz="1800" dirty="0"/>
              <a:t> Taktakishvili</a:t>
            </a:r>
            <a:r>
              <a:rPr lang="en-US" sz="1800" baseline="30000" dirty="0"/>
              <a:t>2 </a:t>
            </a:r>
            <a:r>
              <a:rPr lang="en-US" sz="1800" dirty="0"/>
              <a:t>, Maksym Petrenko</a:t>
            </a:r>
            <a:r>
              <a:rPr lang="en-US" sz="1800" baseline="30000" dirty="0"/>
              <a:t>2 </a:t>
            </a:r>
            <a:r>
              <a:rPr lang="en-US" sz="1800" dirty="0"/>
              <a:t> and M. Leila Mays</a:t>
            </a:r>
            <a:r>
              <a:rPr lang="en-US" sz="1800" baseline="30000" dirty="0"/>
              <a:t>2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DBED90-9CEB-C642-899F-2897713C114B}"/>
              </a:ext>
            </a:extLst>
          </p:cNvPr>
          <p:cNvSpPr/>
          <p:nvPr/>
        </p:nvSpPr>
        <p:spPr>
          <a:xfrm>
            <a:off x="3935895" y="5401399"/>
            <a:ext cx="4320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err="1"/>
              <a:t>CLaSP</a:t>
            </a:r>
            <a:r>
              <a:rPr lang="en-US" sz="2400" dirty="0"/>
              <a:t>, University of Michigan</a:t>
            </a:r>
          </a:p>
          <a:p>
            <a:pPr marL="457200" indent="-457200">
              <a:buAutoNum type="arabicPeriod"/>
            </a:pPr>
            <a:r>
              <a:rPr lang="en-US" sz="2400" dirty="0"/>
              <a:t>NASA/CCMC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6046562-E282-C7F8-C920-5A09239B32AC}"/>
              </a:ext>
            </a:extLst>
          </p:cNvPr>
          <p:cNvSpPr txBox="1">
            <a:spLocks/>
          </p:cNvSpPr>
          <p:nvPr/>
        </p:nvSpPr>
        <p:spPr>
          <a:xfrm>
            <a:off x="2968487" y="4589022"/>
            <a:ext cx="6559826" cy="812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THANKS TO:  </a:t>
            </a:r>
            <a:r>
              <a:rPr lang="en-US" sz="1900" dirty="0" err="1"/>
              <a:t>Zhenguang</a:t>
            </a:r>
            <a:r>
              <a:rPr lang="en-US" sz="1900" dirty="0"/>
              <a:t> Huang</a:t>
            </a:r>
            <a:r>
              <a:rPr lang="en-US" sz="1900" baseline="30000" dirty="0"/>
              <a:t>1</a:t>
            </a:r>
            <a:r>
              <a:rPr lang="en-US" sz="1900" dirty="0"/>
              <a:t>, Richard E. Mullinix</a:t>
            </a:r>
            <a:r>
              <a:rPr lang="en-US" sz="1900" baseline="30000" dirty="0"/>
              <a:t>2 </a:t>
            </a:r>
            <a:r>
              <a:rPr lang="en-US" sz="1900" dirty="0"/>
              <a:t>, and Masha M. Kuznetsova</a:t>
            </a:r>
            <a:r>
              <a:rPr lang="en-US" sz="1900" baseline="30000" dirty="0"/>
              <a:t>2  </a:t>
            </a:r>
          </a:p>
        </p:txBody>
      </p:sp>
    </p:spTree>
    <p:extLst>
      <p:ext uri="{BB962C8B-B14F-4D97-AF65-F5344CB8AC3E}">
        <p14:creationId xmlns:p14="http://schemas.microsoft.com/office/powerpoint/2010/main" val="3756254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7C55-CCC3-DB4A-AB01-9A41B163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situ plasma parameters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B44CC2-7E2A-7143-9036-59430C947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4297680" cy="42976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58BFFE-4A09-8845-985E-F0599577E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1753" y="1689482"/>
            <a:ext cx="4297680" cy="4297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D20AE-4C76-A747-A766-5E366D317B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016" y="1689482"/>
            <a:ext cx="4297680" cy="42976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B16A6D-177D-DB43-A305-02F2A202C421}"/>
              </a:ext>
            </a:extLst>
          </p:cNvPr>
          <p:cNvSpPr txBox="1"/>
          <p:nvPr/>
        </p:nvSpPr>
        <p:spPr>
          <a:xfrm>
            <a:off x="1872995" y="5987162"/>
            <a:ext cx="551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13C5A7-F226-3443-BFD1-03462BEFBCA4}"/>
              </a:ext>
            </a:extLst>
          </p:cNvPr>
          <p:cNvSpPr txBox="1"/>
          <p:nvPr/>
        </p:nvSpPr>
        <p:spPr>
          <a:xfrm>
            <a:off x="6096000" y="6000244"/>
            <a:ext cx="1029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3CCE2-A5E0-A246-821D-D43EFA6C4770}"/>
              </a:ext>
            </a:extLst>
          </p:cNvPr>
          <p:cNvSpPr txBox="1"/>
          <p:nvPr/>
        </p:nvSpPr>
        <p:spPr>
          <a:xfrm>
            <a:off x="10101071" y="6000244"/>
            <a:ext cx="1024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STEREOB</a:t>
            </a:r>
          </a:p>
        </p:txBody>
      </p:sp>
    </p:spTree>
    <p:extLst>
      <p:ext uri="{BB962C8B-B14F-4D97-AF65-F5344CB8AC3E}">
        <p14:creationId xmlns:p14="http://schemas.microsoft.com/office/powerpoint/2010/main" val="4046808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8EFA-E0E1-264E-B9C3-80F0899C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496" y="0"/>
            <a:ext cx="3916680" cy="1057339"/>
          </a:xfrm>
        </p:spPr>
        <p:txBody>
          <a:bodyPr/>
          <a:lstStyle/>
          <a:p>
            <a:r>
              <a:rPr lang="en-US" dirty="0"/>
              <a:t>Remote sensing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776EA2-2F70-3745-A566-A8F4D3FD4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5806" y="822960"/>
            <a:ext cx="4002764" cy="521208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BDD61-4477-FF4B-88AF-D0E5150F3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921" y="1395269"/>
            <a:ext cx="3931920" cy="27509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9F5AA4-2C9E-5D41-AEE5-53F89DF36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080" y="1395269"/>
            <a:ext cx="3931920" cy="27509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215CC2-6160-C54F-8B8F-F4AF22114B49}"/>
              </a:ext>
            </a:extLst>
          </p:cNvPr>
          <p:cNvSpPr txBox="1"/>
          <p:nvPr/>
        </p:nvSpPr>
        <p:spPr>
          <a:xfrm>
            <a:off x="0" y="5657671"/>
            <a:ext cx="419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between model simulations (1</a:t>
            </a:r>
            <a:r>
              <a:rPr lang="en-US" baseline="30000" dirty="0"/>
              <a:t>st</a:t>
            </a:r>
            <a:r>
              <a:rPr lang="en-US" dirty="0"/>
              <a:t> and 2</a:t>
            </a:r>
            <a:r>
              <a:rPr lang="en-US" baseline="30000" dirty="0"/>
              <a:t>nd</a:t>
            </a:r>
            <a:r>
              <a:rPr lang="en-US" dirty="0"/>
              <a:t> rows) and remote sensing observations from SDO/AIA (3</a:t>
            </a:r>
            <a:r>
              <a:rPr lang="en-US" baseline="30000" dirty="0"/>
              <a:t>rd</a:t>
            </a:r>
            <a:r>
              <a:rPr lang="en-US" dirty="0"/>
              <a:t> and 4</a:t>
            </a:r>
            <a:r>
              <a:rPr lang="en-US" baseline="30000" dirty="0"/>
              <a:t>th</a:t>
            </a:r>
            <a:r>
              <a:rPr lang="en-US" dirty="0"/>
              <a:t> rows)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B15C68-5584-3E48-B16D-28C412EA08D8}"/>
              </a:ext>
            </a:extLst>
          </p:cNvPr>
          <p:cNvSpPr txBox="1"/>
          <p:nvPr/>
        </p:nvSpPr>
        <p:spPr>
          <a:xfrm>
            <a:off x="3931921" y="4146223"/>
            <a:ext cx="400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between model simulations (1</a:t>
            </a:r>
            <a:r>
              <a:rPr lang="en-US" baseline="30000" dirty="0"/>
              <a:t>st </a:t>
            </a:r>
            <a:r>
              <a:rPr lang="en-US" dirty="0"/>
              <a:t>rows) and remote sensing observations from STEREOA/EUVI (2</a:t>
            </a:r>
            <a:r>
              <a:rPr lang="en-US" baseline="30000" dirty="0"/>
              <a:t>nd</a:t>
            </a:r>
            <a:r>
              <a:rPr lang="en-US" dirty="0"/>
              <a:t> rows)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D49D02-703C-6243-B946-D639BBF3C495}"/>
              </a:ext>
            </a:extLst>
          </p:cNvPr>
          <p:cNvSpPr txBox="1"/>
          <p:nvPr/>
        </p:nvSpPr>
        <p:spPr>
          <a:xfrm>
            <a:off x="8330925" y="4131964"/>
            <a:ext cx="40027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between model simulations (1</a:t>
            </a:r>
            <a:r>
              <a:rPr lang="en-US" baseline="30000" dirty="0"/>
              <a:t>st </a:t>
            </a:r>
            <a:r>
              <a:rPr lang="en-US" dirty="0"/>
              <a:t>rows) and remote sensing observations from STEREOA/EUVI (2</a:t>
            </a:r>
            <a:r>
              <a:rPr lang="en-US" baseline="30000" dirty="0"/>
              <a:t>nd</a:t>
            </a:r>
            <a:r>
              <a:rPr lang="en-US" dirty="0"/>
              <a:t> rows)</a:t>
            </a:r>
          </a:p>
        </p:txBody>
      </p:sp>
    </p:spTree>
    <p:extLst>
      <p:ext uri="{BB962C8B-B14F-4D97-AF65-F5344CB8AC3E}">
        <p14:creationId xmlns:p14="http://schemas.microsoft.com/office/powerpoint/2010/main" val="371514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F42E-1EEA-8346-B06B-5035D8DCC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174" y="365125"/>
            <a:ext cx="10515600" cy="1325563"/>
          </a:xfrm>
        </p:spPr>
        <p:txBody>
          <a:bodyPr/>
          <a:lstStyle/>
          <a:p>
            <a:r>
              <a:rPr lang="en-US" dirty="0"/>
              <a:t>LASCO C2 movies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FAFB79-7AD9-7340-A928-2674ADB070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60080" y="1690688"/>
            <a:ext cx="3931920" cy="3931920"/>
          </a:xfrm>
        </p:spPr>
      </p:pic>
      <p:pic>
        <p:nvPicPr>
          <p:cNvPr id="7" name="Picture 6" descr="Chart, bubble chart&#10;&#10;Description automatically generated">
            <a:extLst>
              <a:ext uri="{FF2B5EF4-FFF2-40B4-BE49-F238E27FC236}">
                <a16:creationId xmlns:a16="http://schemas.microsoft.com/office/drawing/2014/main" id="{B2407C1F-692B-7F49-8519-04DCFA779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285" y="1690688"/>
            <a:ext cx="3931920" cy="393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2A3C4-74A0-8142-9861-6E2771702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1" y="1690688"/>
            <a:ext cx="3931920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7E3D5F-4D0D-9A40-A954-9EFEE8350C6F}"/>
              </a:ext>
            </a:extLst>
          </p:cNvPr>
          <p:cNvSpPr txBox="1"/>
          <p:nvPr/>
        </p:nvSpPr>
        <p:spPr>
          <a:xfrm>
            <a:off x="1403730" y="5903843"/>
            <a:ext cx="11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 movies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08F251-3800-914B-8730-7740B1233B64}"/>
              </a:ext>
            </a:extLst>
          </p:cNvPr>
          <p:cNvSpPr txBox="1"/>
          <p:nvPr/>
        </p:nvSpPr>
        <p:spPr>
          <a:xfrm>
            <a:off x="4990472" y="5903843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C2 running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1757D7-3A13-3D42-9F8A-80522805F070}"/>
              </a:ext>
            </a:extLst>
          </p:cNvPr>
          <p:cNvSpPr txBox="1"/>
          <p:nvPr/>
        </p:nvSpPr>
        <p:spPr>
          <a:xfrm>
            <a:off x="9110021" y="5869848"/>
            <a:ext cx="221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C2 running difference in percentage</a:t>
            </a:r>
          </a:p>
        </p:txBody>
      </p:sp>
    </p:spTree>
    <p:extLst>
      <p:ext uri="{BB962C8B-B14F-4D97-AF65-F5344CB8AC3E}">
        <p14:creationId xmlns:p14="http://schemas.microsoft.com/office/powerpoint/2010/main" val="1309925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A96A8-E9BC-A54C-9D25-1CFDE82EB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LASCO C3 movies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F5A976D-AF20-624F-8D5C-37FDD0B46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3931920" cy="3931920"/>
          </a:xfrm>
        </p:spPr>
      </p:pic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DC5A1BD3-F061-8E43-BBD5-FBFF8639E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080" y="1690688"/>
            <a:ext cx="3931920" cy="3931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D58BC4-8D82-C043-9FB9-CD814F798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040" y="1690688"/>
            <a:ext cx="3931920" cy="39319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1F062D-F38E-5A41-85F0-EA4076C1774C}"/>
              </a:ext>
            </a:extLst>
          </p:cNvPr>
          <p:cNvSpPr txBox="1"/>
          <p:nvPr/>
        </p:nvSpPr>
        <p:spPr>
          <a:xfrm>
            <a:off x="1403730" y="5903843"/>
            <a:ext cx="11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C3 movies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9FD17-5821-E647-9D11-06D9FB6DA568}"/>
              </a:ext>
            </a:extLst>
          </p:cNvPr>
          <p:cNvSpPr txBox="1"/>
          <p:nvPr/>
        </p:nvSpPr>
        <p:spPr>
          <a:xfrm>
            <a:off x="4990472" y="5903843"/>
            <a:ext cx="2211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C3 running difference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011990-4E1F-4F4A-A2A7-D0A31E1C95EC}"/>
              </a:ext>
            </a:extLst>
          </p:cNvPr>
          <p:cNvSpPr txBox="1"/>
          <p:nvPr/>
        </p:nvSpPr>
        <p:spPr>
          <a:xfrm>
            <a:off x="9110021" y="5869848"/>
            <a:ext cx="2211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C3 running difference in percentage</a:t>
            </a:r>
          </a:p>
        </p:txBody>
      </p:sp>
    </p:spTree>
    <p:extLst>
      <p:ext uri="{BB962C8B-B14F-4D97-AF65-F5344CB8AC3E}">
        <p14:creationId xmlns:p14="http://schemas.microsoft.com/office/powerpoint/2010/main" val="3033876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7B15-EFF5-E301-2D7B-DB620621C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lvl="1"/>
            <a:r>
              <a:rPr lang="en-US" sz="4400" dirty="0">
                <a:latin typeface="+mj-lt"/>
              </a:rPr>
              <a:t>Work in Progress, to be Delivered  Soon: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5D12-0EF8-2937-B5A3-4729F1919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Real-time system</a:t>
            </a:r>
          </a:p>
          <a:p>
            <a:pPr lvl="1"/>
            <a:r>
              <a:rPr lang="en-US" dirty="0"/>
              <a:t>Restarts  every 24 hours (or more frequently)</a:t>
            </a:r>
          </a:p>
          <a:p>
            <a:pPr lvl="1"/>
            <a:r>
              <a:rPr lang="en-US" dirty="0"/>
              <a:t>Uses the latest GONG hourly magnetogram and that dated 24 hours before, interpolate the solar magnetic field in time</a:t>
            </a:r>
          </a:p>
          <a:p>
            <a:pPr lvl="1"/>
            <a:r>
              <a:rPr lang="en-US" dirty="0"/>
              <a:t>Simulates the ambient state in the solar corona and inner heliosphere with a slowly varying boundary condition</a:t>
            </a:r>
          </a:p>
          <a:p>
            <a:r>
              <a:rPr lang="en-US" dirty="0"/>
              <a:t>Adaptive Mesh Refinement (AMR) for real-time simulation: exaggerated </a:t>
            </a:r>
            <a:r>
              <a:rPr lang="en-US" dirty="0" err="1"/>
              <a:t>heliospheric</a:t>
            </a:r>
            <a:r>
              <a:rPr lang="en-US" dirty="0"/>
              <a:t> current sheet</a:t>
            </a:r>
          </a:p>
          <a:p>
            <a:r>
              <a:rPr lang="en-US" dirty="0"/>
              <a:t>What happens in simulating the </a:t>
            </a:r>
            <a:r>
              <a:rPr lang="en-US" dirty="0" err="1"/>
              <a:t>heliospheric</a:t>
            </a:r>
            <a:r>
              <a:rPr lang="en-US" dirty="0"/>
              <a:t> current sheet and how to avoid the problems arising there?</a:t>
            </a:r>
          </a:p>
        </p:txBody>
      </p:sp>
    </p:spTree>
    <p:extLst>
      <p:ext uri="{BB962C8B-B14F-4D97-AF65-F5344CB8AC3E}">
        <p14:creationId xmlns:p14="http://schemas.microsoft.com/office/powerpoint/2010/main" val="627102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16C4-9433-7935-6BCF-2A718796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7702" y="-49427"/>
            <a:ext cx="5797379" cy="1325563"/>
          </a:xfrm>
        </p:spPr>
        <p:txBody>
          <a:bodyPr/>
          <a:lstStyle/>
          <a:p>
            <a:r>
              <a:rPr lang="en-US" dirty="0"/>
              <a:t>Problem of current MHD</a:t>
            </a:r>
          </a:p>
        </p:txBody>
      </p:sp>
      <p:pic>
        <p:nvPicPr>
          <p:cNvPr id="4" name="Picture 3" descr="A picture containing colorful, open, accessory, bright&#10;&#10;Description automatically generated">
            <a:extLst>
              <a:ext uri="{FF2B5EF4-FFF2-40B4-BE49-F238E27FC236}">
                <a16:creationId xmlns:a16="http://schemas.microsoft.com/office/drawing/2014/main" id="{F8D02BC5-DF03-058E-5CE0-126C18CAC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50" y="867271"/>
            <a:ext cx="91567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576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56B37-167B-7F15-4938-B9AF2CF53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661" y="32788"/>
            <a:ext cx="10773103" cy="1325563"/>
          </a:xfrm>
        </p:spPr>
        <p:txBody>
          <a:bodyPr>
            <a:normAutofit/>
          </a:bodyPr>
          <a:lstStyle/>
          <a:p>
            <a:r>
              <a:rPr lang="en-US" dirty="0"/>
              <a:t>Stream-Aligned (SA)-MHD (Sokolov et al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8E51E1-3369-11B4-738F-2378C7765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0" y="901700"/>
            <a:ext cx="92075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67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DFF63-F956-BEB4-93CF-A758DB56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Instead of Conclusion/Future Work: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57312C-D5D7-2A75-4740-BB0F5A34BB9A}"/>
              </a:ext>
            </a:extLst>
          </p:cNvPr>
          <p:cNvSpPr txBox="1"/>
          <p:nvPr/>
        </p:nvSpPr>
        <p:spPr>
          <a:xfrm>
            <a:off x="1037896" y="2007476"/>
            <a:ext cx="9940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the presentation by Lulu Zhao it is demonstrated how the Stream-Aligned  MHD version of the model </a:t>
            </a:r>
          </a:p>
          <a:p>
            <a:r>
              <a:rPr lang="en-US" dirty="0"/>
              <a:t>Is used for SEP simulation. </a:t>
            </a:r>
          </a:p>
        </p:txBody>
      </p:sp>
    </p:spTree>
    <p:extLst>
      <p:ext uri="{BB962C8B-B14F-4D97-AF65-F5344CB8AC3E}">
        <p14:creationId xmlns:p14="http://schemas.microsoft.com/office/powerpoint/2010/main" val="260182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116A-C53E-3745-8709-7F72B15A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Currently Available Model (description)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47F9-B9DA-2A44-BFCB-A128F96FE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5167312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dirty="0"/>
              <a:t>Alfven Wave turbulence based Solar atmosphere model (</a:t>
            </a:r>
            <a:r>
              <a:rPr lang="en-US" dirty="0" err="1"/>
              <a:t>AWSoM</a:t>
            </a:r>
            <a:r>
              <a:rPr lang="en-US" dirty="0"/>
              <a:t> -2014)</a:t>
            </a:r>
          </a:p>
          <a:p>
            <a:pPr marL="514350" indent="-514350">
              <a:buAutoNum type="arabicPeriod"/>
            </a:pPr>
            <a:r>
              <a:rPr lang="en-US" dirty="0"/>
              <a:t>Threaded-Field-Line low solar corona (easy to work in Real-time, therefore </a:t>
            </a:r>
            <a:r>
              <a:rPr lang="en-US" dirty="0" err="1"/>
              <a:t>AWSoM</a:t>
            </a:r>
            <a:r>
              <a:rPr lang="en-US" dirty="0"/>
              <a:t>-R -2018,2019,2020):</a:t>
            </a:r>
          </a:p>
          <a:p>
            <a:pPr marL="514350" indent="-514350">
              <a:buAutoNum type="arabicPeriod"/>
            </a:pPr>
            <a:r>
              <a:rPr lang="en-US" dirty="0"/>
              <a:t>Eruptive Event Generator based on Gibson-Low magnetic configuration (EEGGL – 2017). Also available at the CCMC as a separate tool.</a:t>
            </a:r>
          </a:p>
          <a:p>
            <a:pPr marL="514350" indent="-514350">
              <a:buAutoNum type="arabicPeriod"/>
            </a:pPr>
            <a:r>
              <a:rPr lang="en-US" dirty="0"/>
              <a:t>This all will allow the user to simulate historic or ongoing CME on the NAS Pleiades supercomputer including</a:t>
            </a:r>
          </a:p>
          <a:p>
            <a:pPr marL="971550" lvl="1" indent="-514350">
              <a:buAutoNum type="arabicPeriod"/>
            </a:pPr>
            <a:r>
              <a:rPr lang="en-US" dirty="0"/>
              <a:t>Simulation of the ambient state of the solar corona and inner heliosphere prior to the eruption using  the GONG magnetogram </a:t>
            </a:r>
          </a:p>
          <a:p>
            <a:pPr marL="971550" lvl="1" indent="-514350">
              <a:buAutoNum type="arabicPeriod"/>
            </a:pPr>
            <a:r>
              <a:rPr lang="en-US" dirty="0"/>
              <a:t>Superpose CME flux rope, simulate CME, provide synthetic observables.</a:t>
            </a:r>
          </a:p>
        </p:txBody>
      </p:sp>
    </p:spTree>
    <p:extLst>
      <p:ext uri="{BB962C8B-B14F-4D97-AF65-F5344CB8AC3E}">
        <p14:creationId xmlns:p14="http://schemas.microsoft.com/office/powerpoint/2010/main" val="2661438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0BCFC-DF7D-244B-BE1C-05C9F455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Website for Runs-on-Request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B63B6-847C-4742-9B8C-38D851CEE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149"/>
            <a:ext cx="10515600" cy="1325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Can be found in a list of models as SWMF-AWSOM</a:t>
            </a:r>
          </a:p>
        </p:txBody>
      </p:sp>
      <p:pic>
        <p:nvPicPr>
          <p:cNvPr id="5" name="Picture 4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6601A423-D5AE-B840-B11B-53E56555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633" y="2114930"/>
            <a:ext cx="8229600" cy="451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27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A116A-C53E-3745-8709-7F72B15AE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F47F9-B9DA-2A44-BFCB-A128F96FE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AutoNum type="arabicPeriod"/>
            </a:pPr>
            <a:r>
              <a:rPr lang="en-US" dirty="0"/>
              <a:t>Select EEGGL+AMBIENT+CME run in previous page</a:t>
            </a:r>
          </a:p>
          <a:p>
            <a:pPr marL="514350" indent="-514350">
              <a:buAutoNum type="arabicPeriod"/>
            </a:pPr>
            <a:r>
              <a:rPr lang="en-US" dirty="0"/>
              <a:t>From DONKI or </a:t>
            </a:r>
            <a:r>
              <a:rPr lang="en-US" dirty="0" err="1"/>
              <a:t>StereoCAT</a:t>
            </a:r>
            <a:r>
              <a:rPr lang="en-US" dirty="0"/>
              <a:t> tool figure out:</a:t>
            </a:r>
          </a:p>
          <a:p>
            <a:pPr marL="971550" lvl="1" indent="-514350">
              <a:buAutoNum type="arabicPeriod"/>
            </a:pPr>
            <a:r>
              <a:rPr lang="en-US" dirty="0"/>
              <a:t>CME speed</a:t>
            </a:r>
          </a:p>
          <a:p>
            <a:pPr marL="971550" lvl="1" indent="-514350">
              <a:buAutoNum type="arabicPeriod"/>
            </a:pPr>
            <a:r>
              <a:rPr lang="en-US" dirty="0"/>
              <a:t>Location of the CME source</a:t>
            </a:r>
          </a:p>
          <a:p>
            <a:pPr marL="514350" indent="-514350">
              <a:buAutoNum type="arabicPeriod"/>
            </a:pPr>
            <a:r>
              <a:rPr lang="en-US" dirty="0"/>
              <a:t>Use EEGGL to generate the CME parameters</a:t>
            </a:r>
          </a:p>
          <a:p>
            <a:pPr marL="971550" lvl="1" indent="-514350">
              <a:buAutoNum type="arabicPeriod"/>
            </a:pPr>
            <a:r>
              <a:rPr lang="en-US" dirty="0"/>
              <a:t>Magnetogram</a:t>
            </a:r>
          </a:p>
          <a:p>
            <a:pPr marL="514350" indent="-514350">
              <a:buAutoNum type="arabicPeriod"/>
            </a:pPr>
            <a:r>
              <a:rPr lang="en-US" dirty="0"/>
              <a:t>Specify the simulation time</a:t>
            </a:r>
          </a:p>
          <a:p>
            <a:pPr marL="971550" lvl="1" indent="-514350">
              <a:buAutoNum type="arabicPeriod"/>
            </a:pPr>
            <a:r>
              <a:rPr lang="en-US" dirty="0"/>
              <a:t>CME traveling time in solar corona (1-24 Rs), e. g. 8 hours (depends on the CME speed)</a:t>
            </a:r>
          </a:p>
          <a:p>
            <a:pPr marL="971550" lvl="1" indent="-514350">
              <a:buAutoNum type="arabicPeriod"/>
            </a:pPr>
            <a:r>
              <a:rPr lang="en-US" dirty="0"/>
              <a:t>Total simulation time, e. g. ~ 5 days</a:t>
            </a:r>
          </a:p>
          <a:p>
            <a:pPr marL="514350" indent="-514350">
              <a:buAutoNum type="arabicPeriod"/>
            </a:pPr>
            <a:r>
              <a:rPr lang="en-US" dirty="0"/>
              <a:t>Specify desired simulation output</a:t>
            </a:r>
          </a:p>
          <a:p>
            <a:pPr marL="971550" lvl="1" indent="-514350">
              <a:buAutoNum type="arabicPeriod"/>
            </a:pPr>
            <a:r>
              <a:rPr lang="en-US" dirty="0"/>
              <a:t>C2/C3 image cadence, e. g. 24 min</a:t>
            </a:r>
          </a:p>
          <a:p>
            <a:pPr marL="971550" lvl="1" indent="-514350">
              <a:buAutoNum type="arabicPeriod"/>
            </a:pPr>
            <a:r>
              <a:rPr lang="en-US" dirty="0"/>
              <a:t>3D model output, e. g. 1 hour</a:t>
            </a:r>
          </a:p>
          <a:p>
            <a:pPr marL="514350" indent="-514350">
              <a:buAutoNum type="arabicPeriod"/>
            </a:pPr>
            <a:r>
              <a:rPr lang="en-US" dirty="0"/>
              <a:t>Submit</a:t>
            </a:r>
          </a:p>
        </p:txBody>
      </p:sp>
    </p:spTree>
    <p:extLst>
      <p:ext uri="{BB962C8B-B14F-4D97-AF65-F5344CB8AC3E}">
        <p14:creationId xmlns:p14="http://schemas.microsoft.com/office/powerpoint/2010/main" val="637873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00014-664E-D341-BED3-D544B0536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913704" cy="1325563"/>
          </a:xfrm>
        </p:spPr>
        <p:txBody>
          <a:bodyPr/>
          <a:lstStyle/>
          <a:p>
            <a:r>
              <a:rPr lang="en-US" dirty="0"/>
              <a:t>Use updated EEGGL to generate CME parameters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676713-3DA7-7B49-8EF6-0563918C5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7273" y="976023"/>
            <a:ext cx="9099157" cy="5852160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7C3CB45-6F4D-C54F-941B-5B566316287E}"/>
              </a:ext>
            </a:extLst>
          </p:cNvPr>
          <p:cNvSpPr/>
          <p:nvPr/>
        </p:nvSpPr>
        <p:spPr>
          <a:xfrm>
            <a:off x="2994991" y="1232452"/>
            <a:ext cx="1537252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0384458-7C1C-1440-8EA7-765908DD7ACF}"/>
              </a:ext>
            </a:extLst>
          </p:cNvPr>
          <p:cNvSpPr/>
          <p:nvPr/>
        </p:nvSpPr>
        <p:spPr>
          <a:xfrm>
            <a:off x="5956851" y="1246049"/>
            <a:ext cx="593806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1390BA9-8CB2-6B43-B47B-3D2FFFD54DCD}"/>
              </a:ext>
            </a:extLst>
          </p:cNvPr>
          <p:cNvSpPr/>
          <p:nvPr/>
        </p:nvSpPr>
        <p:spPr>
          <a:xfrm>
            <a:off x="9713843" y="1232451"/>
            <a:ext cx="727598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FCACC7-6E89-2A42-9B01-7A2384671B23}"/>
              </a:ext>
            </a:extLst>
          </p:cNvPr>
          <p:cNvSpPr/>
          <p:nvPr/>
        </p:nvSpPr>
        <p:spPr>
          <a:xfrm>
            <a:off x="7129669" y="4644887"/>
            <a:ext cx="689113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BAE8C0-C446-6740-91EC-C660B6BC6062}"/>
              </a:ext>
            </a:extLst>
          </p:cNvPr>
          <p:cNvCxnSpPr/>
          <p:nvPr/>
        </p:nvCxnSpPr>
        <p:spPr>
          <a:xfrm flipV="1">
            <a:off x="993913" y="1630362"/>
            <a:ext cx="2173357" cy="7020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40DADA1-3D01-644A-8C2C-034DAF97E13F}"/>
              </a:ext>
            </a:extLst>
          </p:cNvPr>
          <p:cNvSpPr txBox="1"/>
          <p:nvPr/>
        </p:nvSpPr>
        <p:spPr>
          <a:xfrm>
            <a:off x="278296" y="2478157"/>
            <a:ext cx="1822487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Specify CME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441ABE-009C-7043-8D0D-A899CE142B78}"/>
              </a:ext>
            </a:extLst>
          </p:cNvPr>
          <p:cNvSpPr txBox="1"/>
          <p:nvPr/>
        </p:nvSpPr>
        <p:spPr>
          <a:xfrm>
            <a:off x="5380382" y="1893762"/>
            <a:ext cx="3185296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select the type of magnetogram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8769A67-D869-7744-95E6-47444EA2CCC1}"/>
              </a:ext>
            </a:extLst>
          </p:cNvPr>
          <p:cNvSpPr/>
          <p:nvPr/>
        </p:nvSpPr>
        <p:spPr>
          <a:xfrm>
            <a:off x="7419945" y="1246049"/>
            <a:ext cx="593806" cy="38431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4AE3A1-2D20-2A45-97E1-0AC6554403C9}"/>
              </a:ext>
            </a:extLst>
          </p:cNvPr>
          <p:cNvSpPr txBox="1"/>
          <p:nvPr/>
        </p:nvSpPr>
        <p:spPr>
          <a:xfrm>
            <a:off x="10441441" y="1944207"/>
            <a:ext cx="17876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Input CME speed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716DB9-B092-7645-B09F-08F841FB6405}"/>
              </a:ext>
            </a:extLst>
          </p:cNvPr>
          <p:cNvSpPr txBox="1"/>
          <p:nvPr/>
        </p:nvSpPr>
        <p:spPr>
          <a:xfrm>
            <a:off x="9801420" y="4199992"/>
            <a:ext cx="2427690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Move the plus (positive polarity) and minus(negative </a:t>
            </a:r>
            <a:r>
              <a:rPr lang="en-US" dirty="0" err="1">
                <a:solidFill>
                  <a:srgbClr val="FF0000"/>
                </a:solidFill>
              </a:rPr>
              <a:t>polatiry</a:t>
            </a:r>
            <a:r>
              <a:rPr lang="en-US" dirty="0">
                <a:solidFill>
                  <a:srgbClr val="FF0000"/>
                </a:solidFill>
              </a:rPr>
              <a:t> symbol to the corresponding AR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F166075-23BD-FB44-858E-AE04B870CC8B}"/>
              </a:ext>
            </a:extLst>
          </p:cNvPr>
          <p:cNvCxnSpPr>
            <a:cxnSpLocks/>
          </p:cNvCxnSpPr>
          <p:nvPr/>
        </p:nvCxnSpPr>
        <p:spPr>
          <a:xfrm flipH="1" flipV="1">
            <a:off x="6483630" y="1656126"/>
            <a:ext cx="226689" cy="28808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7D8D9B6-B14B-504C-BBAF-D820BA1FB1CA}"/>
              </a:ext>
            </a:extLst>
          </p:cNvPr>
          <p:cNvCxnSpPr>
            <a:cxnSpLocks/>
          </p:cNvCxnSpPr>
          <p:nvPr/>
        </p:nvCxnSpPr>
        <p:spPr>
          <a:xfrm flipV="1">
            <a:off x="6918246" y="1656126"/>
            <a:ext cx="583731" cy="2827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E57AE1C-726D-304C-85EE-CDD5277C60A6}"/>
              </a:ext>
            </a:extLst>
          </p:cNvPr>
          <p:cNvCxnSpPr>
            <a:cxnSpLocks/>
          </p:cNvCxnSpPr>
          <p:nvPr/>
        </p:nvCxnSpPr>
        <p:spPr>
          <a:xfrm flipH="1" flipV="1">
            <a:off x="10437226" y="1605501"/>
            <a:ext cx="455873" cy="31384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2DEAF0-210A-C645-88AF-84F87C112C40}"/>
              </a:ext>
            </a:extLst>
          </p:cNvPr>
          <p:cNvCxnSpPr>
            <a:cxnSpLocks/>
          </p:cNvCxnSpPr>
          <p:nvPr/>
        </p:nvCxnSpPr>
        <p:spPr>
          <a:xfrm flipH="1">
            <a:off x="8013752" y="4837043"/>
            <a:ext cx="1700091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803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0A7D-B811-784F-8A27-E5C8FFDA1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4310"/>
            <a:ext cx="10515600" cy="1325563"/>
          </a:xfrm>
        </p:spPr>
        <p:txBody>
          <a:bodyPr/>
          <a:lstStyle/>
          <a:p>
            <a:r>
              <a:rPr lang="en-US" dirty="0"/>
              <a:t>Working Directory Structures on NASA supercomputer Pleiades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E35BFA2A-1BAC-494C-98E6-FDCA30D87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2557" y="1318730"/>
            <a:ext cx="8489685" cy="5394960"/>
          </a:xfrm>
        </p:spPr>
      </p:pic>
    </p:spTree>
    <p:extLst>
      <p:ext uri="{BB962C8B-B14F-4D97-AF65-F5344CB8AC3E}">
        <p14:creationId xmlns:p14="http://schemas.microsoft.com/office/powerpoint/2010/main" val="91712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80562-5A3B-F542-B8B2-22E322A1C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Inputs/Outputs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DFEE3-5603-214E-91B3-596B0E2FA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outputs are published in </a:t>
            </a:r>
            <a:r>
              <a:rPr lang="en-US" dirty="0">
                <a:hlinkClick r:id="rId2"/>
              </a:rPr>
              <a:t>https://ccmc.gsfc.nasa.gov/results/viewrun.php?domain=SH&amp;runnumber=Lulu_Zhao_110821_SH_4</a:t>
            </a:r>
            <a:endParaRPr lang="en-US" dirty="0"/>
          </a:p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Magnetograms</a:t>
            </a:r>
          </a:p>
          <a:p>
            <a:pPr lvl="1"/>
            <a:r>
              <a:rPr lang="en-US" dirty="0"/>
              <a:t>2D movie of scaled radial magnetic field overlaid with magnetic field lines</a:t>
            </a:r>
          </a:p>
          <a:p>
            <a:pPr lvl="1"/>
            <a:r>
              <a:rPr lang="en-US" dirty="0"/>
              <a:t>In-situ plasma parameters (compared with observations)</a:t>
            </a:r>
          </a:p>
          <a:p>
            <a:pPr lvl="1"/>
            <a:r>
              <a:rPr lang="en-US" dirty="0"/>
              <a:t>Remote sensing (compared with observations)</a:t>
            </a:r>
          </a:p>
          <a:p>
            <a:pPr lvl="1"/>
            <a:r>
              <a:rPr lang="en-US" dirty="0"/>
              <a:t>Synthetic LASCO C2/C3 movies</a:t>
            </a:r>
          </a:p>
        </p:txBody>
      </p:sp>
    </p:spTree>
    <p:extLst>
      <p:ext uri="{BB962C8B-B14F-4D97-AF65-F5344CB8AC3E}">
        <p14:creationId xmlns:p14="http://schemas.microsoft.com/office/powerpoint/2010/main" val="959033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1D10A-CCD4-9047-AE25-750A4145D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Magnetogram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634C4D-C130-A542-B516-D541AB5167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74" t="16453" r="8141" b="44609"/>
          <a:stretch/>
        </p:blipFill>
        <p:spPr>
          <a:xfrm>
            <a:off x="116119" y="1690688"/>
            <a:ext cx="5979881" cy="36576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816FA-332E-8E45-B733-150B798F6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92" t="17617" r="8724" b="44148"/>
          <a:stretch/>
        </p:blipFill>
        <p:spPr>
          <a:xfrm>
            <a:off x="6102251" y="1788459"/>
            <a:ext cx="6089749" cy="365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19C06D-28AF-EC4A-B4A6-FA81E3B4C67E}"/>
              </a:ext>
            </a:extLst>
          </p:cNvPr>
          <p:cNvSpPr txBox="1"/>
          <p:nvPr/>
        </p:nvSpPr>
        <p:spPr>
          <a:xfrm>
            <a:off x="829570" y="5446059"/>
            <a:ext cx="45529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magnetic field from GONG observations</a:t>
            </a:r>
          </a:p>
          <a:p>
            <a:r>
              <a:rPr lang="en-US" dirty="0"/>
              <a:t>https://</a:t>
            </a:r>
            <a:r>
              <a:rPr lang="en-US" dirty="0" err="1"/>
              <a:t>gong.nso.edu</a:t>
            </a:r>
            <a:r>
              <a:rPr lang="en-US" dirty="0"/>
              <a:t>/data/</a:t>
            </a:r>
            <a:r>
              <a:rPr lang="en-US" dirty="0" err="1"/>
              <a:t>magmap</a:t>
            </a:r>
            <a:r>
              <a:rPr lang="en-US" dirty="0"/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5E6AD-91F2-3140-928B-4EAAAD98C273}"/>
              </a:ext>
            </a:extLst>
          </p:cNvPr>
          <p:cNvSpPr txBox="1"/>
          <p:nvPr/>
        </p:nvSpPr>
        <p:spPr>
          <a:xfrm>
            <a:off x="6824694" y="5584558"/>
            <a:ext cx="4883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Radial magnetic field input to the MHD simulation</a:t>
            </a:r>
          </a:p>
        </p:txBody>
      </p:sp>
    </p:spTree>
    <p:extLst>
      <p:ext uri="{BB962C8B-B14F-4D97-AF65-F5344CB8AC3E}">
        <p14:creationId xmlns:p14="http://schemas.microsoft.com/office/powerpoint/2010/main" val="1915078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8CB55-B4D4-7C46-A9EC-2473089C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160"/>
            <a:ext cx="10515600" cy="1172528"/>
          </a:xfrm>
        </p:spPr>
        <p:txBody>
          <a:bodyPr>
            <a:normAutofit fontScale="90000"/>
          </a:bodyPr>
          <a:lstStyle/>
          <a:p>
            <a:r>
              <a:rPr lang="en-US" dirty="0"/>
              <a:t>2D cut movies of the scaled radial magnetic field (Br*r</a:t>
            </a:r>
            <a:r>
              <a:rPr lang="en-US" baseline="30000" dirty="0"/>
              <a:t>2</a:t>
            </a:r>
            <a:r>
              <a:rPr lang="en-US" dirty="0"/>
              <a:t>) overlaid with magnetic field lines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x=0" descr="x=0">
            <a:hlinkClick r:id="" action="ppaction://media"/>
            <a:extLst>
              <a:ext uri="{FF2B5EF4-FFF2-40B4-BE49-F238E27FC236}">
                <a16:creationId xmlns:a16="http://schemas.microsoft.com/office/drawing/2014/main" id="{52BABF6C-1FAB-1D4B-AE94-636C5A1C3A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856118"/>
            <a:ext cx="3931920" cy="3145764"/>
          </a:xfrm>
        </p:spPr>
      </p:pic>
      <p:pic>
        <p:nvPicPr>
          <p:cNvPr id="6" name="y=0" descr="y=0">
            <a:hlinkClick r:id="" action="ppaction://media"/>
            <a:extLst>
              <a:ext uri="{FF2B5EF4-FFF2-40B4-BE49-F238E27FC236}">
                <a16:creationId xmlns:a16="http://schemas.microsoft.com/office/drawing/2014/main" id="{25D2D088-5C41-9A47-A827-D176D1B33F0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0040" y="1856118"/>
            <a:ext cx="3931920" cy="3145536"/>
          </a:xfrm>
          <a:prstGeom prst="rect">
            <a:avLst/>
          </a:prstGeom>
        </p:spPr>
      </p:pic>
      <p:pic>
        <p:nvPicPr>
          <p:cNvPr id="7" name="z=0" descr="z=0">
            <a:hlinkClick r:id="" action="ppaction://media"/>
            <a:extLst>
              <a:ext uri="{FF2B5EF4-FFF2-40B4-BE49-F238E27FC236}">
                <a16:creationId xmlns:a16="http://schemas.microsoft.com/office/drawing/2014/main" id="{CD7AA3BD-C67B-C94A-B941-E1D43AD4665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60080" y="1856118"/>
            <a:ext cx="3931920" cy="31455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5FF83-A5F4-8546-B281-31FEBE99F21C}"/>
              </a:ext>
            </a:extLst>
          </p:cNvPr>
          <p:cNvSpPr txBox="1"/>
          <p:nvPr/>
        </p:nvSpPr>
        <p:spPr>
          <a:xfrm>
            <a:off x="1409557" y="534062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x=0 plane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BB9DE4-CFDD-F34A-B7F8-229D2F4CF1A1}"/>
              </a:ext>
            </a:extLst>
          </p:cNvPr>
          <p:cNvSpPr txBox="1"/>
          <p:nvPr/>
        </p:nvSpPr>
        <p:spPr>
          <a:xfrm>
            <a:off x="5539597" y="5379520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y=0 plane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56E545-AC0A-AB46-851E-96F8742424BC}"/>
              </a:ext>
            </a:extLst>
          </p:cNvPr>
          <p:cNvSpPr txBox="1"/>
          <p:nvPr/>
        </p:nvSpPr>
        <p:spPr>
          <a:xfrm>
            <a:off x="9669637" y="5233747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z=0 plane</a:t>
            </a:r>
          </a:p>
        </p:txBody>
      </p:sp>
    </p:spTree>
    <p:extLst>
      <p:ext uri="{BB962C8B-B14F-4D97-AF65-F5344CB8AC3E}">
        <p14:creationId xmlns:p14="http://schemas.microsoft.com/office/powerpoint/2010/main" val="27490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3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683</Words>
  <Application>Microsoft Macintosh PowerPoint</Application>
  <PresentationFormat>Widescreen</PresentationFormat>
  <Paragraphs>79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Run-on-Request and Real-Time Simulation System for AWSoM-R at the CCMC</vt:lpstr>
      <vt:lpstr>Currently Available Model (description) </vt:lpstr>
      <vt:lpstr>Submission Website for Runs-on-Request</vt:lpstr>
      <vt:lpstr>Submission workflow</vt:lpstr>
      <vt:lpstr>Use updated EEGGL to generate CME parameters</vt:lpstr>
      <vt:lpstr>Working Directory Structures on NASA supercomputer Pleiades</vt:lpstr>
      <vt:lpstr>Inputs/Outputs</vt:lpstr>
      <vt:lpstr>Magnetogram</vt:lpstr>
      <vt:lpstr>2D cut movies of the scaled radial magnetic field (Br*r2) overlaid with magnetic field lines </vt:lpstr>
      <vt:lpstr>In situ plasma parameters</vt:lpstr>
      <vt:lpstr>Remote sensing</vt:lpstr>
      <vt:lpstr>LASCO C2 movies</vt:lpstr>
      <vt:lpstr>LASCO C3 movies</vt:lpstr>
      <vt:lpstr>Work in Progress, to be Delivered  Soon: </vt:lpstr>
      <vt:lpstr>Problem of current MHD</vt:lpstr>
      <vt:lpstr>Stream-Aligned (SA)-MHD (Sokolov et al 2022)</vt:lpstr>
      <vt:lpstr>Instead of Conclusion/Future Work: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CCMC Run-On-Request Documentation</dc:title>
  <dc:creator>Zhao, Lulu</dc:creator>
  <cp:lastModifiedBy>Sokolov, Igor</cp:lastModifiedBy>
  <cp:revision>12</cp:revision>
  <dcterms:created xsi:type="dcterms:W3CDTF">2021-10-25T19:53:20Z</dcterms:created>
  <dcterms:modified xsi:type="dcterms:W3CDTF">2022-06-07T03:58:58Z</dcterms:modified>
</cp:coreProperties>
</file>