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</p:sldMasterIdLst>
  <p:notesMasterIdLst>
    <p:notesMasterId r:id="rId25"/>
  </p:notesMasterIdLst>
  <p:sldIdLst>
    <p:sldId id="540" r:id="rId3"/>
    <p:sldId id="662" r:id="rId4"/>
    <p:sldId id="3485" r:id="rId5"/>
    <p:sldId id="3483" r:id="rId6"/>
    <p:sldId id="3489" r:id="rId7"/>
    <p:sldId id="3491" r:id="rId8"/>
    <p:sldId id="3493" r:id="rId9"/>
    <p:sldId id="3495" r:id="rId10"/>
    <p:sldId id="3496" r:id="rId11"/>
    <p:sldId id="3497" r:id="rId12"/>
    <p:sldId id="3498" r:id="rId13"/>
    <p:sldId id="3507" r:id="rId14"/>
    <p:sldId id="3508" r:id="rId15"/>
    <p:sldId id="3499" r:id="rId16"/>
    <p:sldId id="3500" r:id="rId17"/>
    <p:sldId id="3509" r:id="rId18"/>
    <p:sldId id="3501" r:id="rId19"/>
    <p:sldId id="3502" r:id="rId20"/>
    <p:sldId id="3503" r:id="rId21"/>
    <p:sldId id="3504" r:id="rId22"/>
    <p:sldId id="3505" r:id="rId23"/>
    <p:sldId id="35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9829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mmendo1\000_Michelle\02_CCMC%20Files\RunsOnRequest\1_Masha_Stats\0_General_Stats\ROR_stats_6mos_CCMCworkshop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05815784519427E-2"/>
          <c:y val="0.10987224102121999"/>
          <c:w val="0.85384323472795309"/>
          <c:h val="0.74233289253868429"/>
        </c:manualLayout>
      </c:layout>
      <c:areaChart>
        <c:grouping val="stacked"/>
        <c:varyColors val="0"/>
        <c:ser>
          <c:idx val="0"/>
          <c:order val="0"/>
          <c:tx>
            <c:strRef>
              <c:f>'DATA SOURCE'!$V$77</c:f>
              <c:strCache>
                <c:ptCount val="1"/>
                <c:pt idx="0">
                  <c:v>Solar and Heliosphere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SOURCE'!$V$78:$V$86</c:f>
              <c:numCache>
                <c:formatCode>General</c:formatCode>
                <c:ptCount val="9"/>
                <c:pt idx="0">
                  <c:v>259</c:v>
                </c:pt>
                <c:pt idx="1">
                  <c:v>210</c:v>
                </c:pt>
                <c:pt idx="2">
                  <c:v>345</c:v>
                </c:pt>
                <c:pt idx="3">
                  <c:v>264</c:v>
                </c:pt>
                <c:pt idx="4">
                  <c:v>245</c:v>
                </c:pt>
                <c:pt idx="5">
                  <c:v>156</c:v>
                </c:pt>
                <c:pt idx="6">
                  <c:v>272</c:v>
                </c:pt>
                <c:pt idx="7">
                  <c:v>227</c:v>
                </c:pt>
                <c:pt idx="8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00-E94C-8DB0-59F3C492F6A5}"/>
            </c:ext>
          </c:extLst>
        </c:ser>
        <c:ser>
          <c:idx val="1"/>
          <c:order val="1"/>
          <c:tx>
            <c:strRef>
              <c:f>'DATA SOURCE'!$W$77</c:f>
              <c:strCache>
                <c:ptCount val="1"/>
                <c:pt idx="0">
                  <c:v>Global Magnetosphere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SOURCE'!$W$78:$W$86</c:f>
              <c:numCache>
                <c:formatCode>General</c:formatCode>
                <c:ptCount val="9"/>
                <c:pt idx="0">
                  <c:v>252</c:v>
                </c:pt>
                <c:pt idx="1">
                  <c:v>305</c:v>
                </c:pt>
                <c:pt idx="2">
                  <c:v>272</c:v>
                </c:pt>
                <c:pt idx="3">
                  <c:v>175</c:v>
                </c:pt>
                <c:pt idx="4">
                  <c:v>132</c:v>
                </c:pt>
                <c:pt idx="5">
                  <c:v>270</c:v>
                </c:pt>
                <c:pt idx="6">
                  <c:v>155</c:v>
                </c:pt>
                <c:pt idx="7">
                  <c:v>213</c:v>
                </c:pt>
                <c:pt idx="8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00-E94C-8DB0-59F3C492F6A5}"/>
            </c:ext>
          </c:extLst>
        </c:ser>
        <c:ser>
          <c:idx val="2"/>
          <c:order val="2"/>
          <c:tx>
            <c:strRef>
              <c:f>'DATA SOURCE'!$X$77</c:f>
              <c:strCache>
                <c:ptCount val="1"/>
                <c:pt idx="0">
                  <c:v>Ionosphere/Thermosphere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SOURCE'!$X$78:$X$86</c:f>
              <c:numCache>
                <c:formatCode>General</c:formatCode>
                <c:ptCount val="9"/>
                <c:pt idx="0">
                  <c:v>294</c:v>
                </c:pt>
                <c:pt idx="1">
                  <c:v>375</c:v>
                </c:pt>
                <c:pt idx="2">
                  <c:v>338</c:v>
                </c:pt>
                <c:pt idx="3">
                  <c:v>177</c:v>
                </c:pt>
                <c:pt idx="4">
                  <c:v>149</c:v>
                </c:pt>
                <c:pt idx="5">
                  <c:v>205</c:v>
                </c:pt>
                <c:pt idx="6">
                  <c:v>352</c:v>
                </c:pt>
                <c:pt idx="7">
                  <c:v>253</c:v>
                </c:pt>
                <c:pt idx="8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00-E94C-8DB0-59F3C492F6A5}"/>
            </c:ext>
          </c:extLst>
        </c:ser>
        <c:ser>
          <c:idx val="3"/>
          <c:order val="3"/>
          <c:tx>
            <c:strRef>
              <c:f>'DATA SOURCE'!$Y$77</c:f>
              <c:strCache>
                <c:ptCount val="1"/>
                <c:pt idx="0">
                  <c:v>Inner Magnetosphere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SOURCE'!$Y$78:$Y$86</c:f>
              <c:numCache>
                <c:formatCode>General</c:formatCode>
                <c:ptCount val="9"/>
                <c:pt idx="0">
                  <c:v>13</c:v>
                </c:pt>
                <c:pt idx="1">
                  <c:v>31</c:v>
                </c:pt>
                <c:pt idx="2">
                  <c:v>52</c:v>
                </c:pt>
                <c:pt idx="3">
                  <c:v>39</c:v>
                </c:pt>
                <c:pt idx="4">
                  <c:v>40</c:v>
                </c:pt>
                <c:pt idx="5">
                  <c:v>26</c:v>
                </c:pt>
                <c:pt idx="6">
                  <c:v>18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00-E94C-8DB0-59F3C492F6A5}"/>
            </c:ext>
          </c:extLst>
        </c:ser>
        <c:ser>
          <c:idx val="4"/>
          <c:order val="4"/>
          <c:tx>
            <c:strRef>
              <c:f>'DATA SOURCE'!$Z$77</c:f>
              <c:strCache>
                <c:ptCount val="1"/>
                <c:pt idx="0">
                  <c:v>Local Physics Model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SOURCE'!$Z$78:$Z$86</c:f>
              <c:numCache>
                <c:formatCode>General</c:formatCode>
                <c:ptCount val="9"/>
                <c:pt idx="0">
                  <c:v>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00-E94C-8DB0-59F3C492F6A5}"/>
            </c:ext>
          </c:extLst>
        </c:ser>
        <c:ser>
          <c:idx val="5"/>
          <c:order val="5"/>
          <c:tx>
            <c:strRef>
              <c:f>'DATA SOURCE'!$AA$77</c:f>
              <c:strCache>
                <c:ptCount val="1"/>
                <c:pt idx="0">
                  <c:v>Post Processing Requests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SOURCE'!$AA$78:$AA$86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19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  <c:pt idx="6">
                  <c:v>15</c:v>
                </c:pt>
                <c:pt idx="7">
                  <c:v>15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00-E94C-8DB0-59F3C492F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8536856"/>
        <c:axId val="-2038923432"/>
      </c:areaChart>
      <c:valAx>
        <c:axId val="-203892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runs </a:t>
                </a:r>
              </a:p>
            </c:rich>
          </c:tx>
          <c:layout>
            <c:manualLayout>
              <c:xMode val="edge"/>
              <c:yMode val="edge"/>
              <c:x val="9.3609154620051867E-3"/>
              <c:y val="0.400409557724139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536856"/>
        <c:crosses val="autoZero"/>
        <c:crossBetween val="midCat"/>
      </c:valAx>
      <c:catAx>
        <c:axId val="-2038536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258726922408501"/>
              <c:y val="0.79057008149907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923432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412356959061678E-2"/>
          <c:y val="0.93340546531727075"/>
          <c:w val="0.89999996682820227"/>
          <c:h val="4.1809731831863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00770-D162-864A-9FC4-F4CCC120A34E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11ACF-3D1A-834B-8646-A475FE54B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28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4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4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8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06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00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04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6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84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08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2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5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CCMC is SMD Tier 1 activity in recognition of its unique capabilities unmatched </a:t>
            </a:r>
            <a:r>
              <a:rPr lang="en-US" dirty="0" err="1"/>
              <a:t>worls</a:t>
            </a:r>
            <a:r>
              <a:rPr lang="en-US" dirty="0"/>
              <a:t>-wide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5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2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1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7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5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21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33B-AA21-8E4E-A465-221A79D3646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4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79CC-4B66-8B3B-A14B-1D472802F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F9D5C-AC4C-5007-F766-651731982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5A82-3309-647B-0B8B-D6FCFAAE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92FD-DE15-9116-2378-9DC1089E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ACDB-C1E2-E542-9ADF-6BE1F8F1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5A82D-84B6-4EB1-341A-F4DFC5A9909A}"/>
              </a:ext>
            </a:extLst>
          </p:cNvPr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4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79CC-4B66-8B3B-A14B-1D472802F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F9D5C-AC4C-5007-F766-651731982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5A82-3309-647B-0B8B-D6FCFAAE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7F1EB-A3E8-9A46-84AF-EEC80B62D52C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92FD-DE15-9116-2378-9DC1089E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ACDB-C1E2-E542-9ADF-6BE1F8F1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CA50A-DF34-384E-AC1A-6D22BDBA9B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5A82D-84B6-4EB1-341A-F4DFC5A9909A}"/>
              </a:ext>
            </a:extLst>
          </p:cNvPr>
          <p:cNvSpPr txBox="1"/>
          <p:nvPr userDrawn="1"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8F298-16B0-5F74-9055-4A44935A9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FA44C-EA1F-FA8E-4334-AAADD4ED5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D818-C5AD-5BD6-F8BD-08557BE1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7F1EB-A3E8-9A46-84AF-EEC80B62D52C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11E8F-C849-412E-9175-9FB27FDD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D064-7360-185B-349B-1DBB591C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CA50A-DF34-384E-AC1A-6D22BDBA9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0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B2FF-3BD3-BF22-68E6-E210BDA7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F4DDE-B7BA-227F-30B7-61F633087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8D520-12B5-1EFE-3F43-2F0B2EDA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0F7F1EB-A3E8-9A46-84AF-EEC80B62D52C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81F8A-1606-E3C0-74F0-32BBF330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15B4D-A2AA-5545-458E-929E5BE5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0CA50A-DF34-384E-AC1A-6D22BDBA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89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1080-638D-8ACC-BACD-79C197F8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D27-0B2B-DE80-D864-EBC850893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94C3E-E2DB-75C6-954D-A2027B300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+mn-lt"/>
                <a:cs typeface="Calibri" panose="020F0502020204030204" pitchFamily="34" charset="0"/>
              </a:defRPr>
            </a:lvl1pPr>
            <a:lvl2pPr>
              <a:defRPr b="0" i="0">
                <a:latin typeface="+mn-lt"/>
                <a:cs typeface="Calibri" panose="020F0502020204030204" pitchFamily="34" charset="0"/>
              </a:defRPr>
            </a:lvl2pPr>
            <a:lvl3pPr>
              <a:defRPr b="0" i="0">
                <a:latin typeface="+mn-lt"/>
                <a:cs typeface="Calibri" panose="020F0502020204030204" pitchFamily="34" charset="0"/>
              </a:defRPr>
            </a:lvl3pPr>
            <a:lvl4pPr>
              <a:defRPr b="0" i="0">
                <a:latin typeface="+mn-lt"/>
                <a:cs typeface="Calibri" panose="020F0502020204030204" pitchFamily="34" charset="0"/>
              </a:defRPr>
            </a:lvl4pPr>
            <a:lvl5pPr>
              <a:defRPr b="0" i="0"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2E9DE-2EF3-B592-82A0-037D87FC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0F7F1EB-A3E8-9A46-84AF-EEC80B62D52C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F5B6-0515-6B14-1A63-891F8739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4EE96-D7DD-25E2-836B-B258DEE2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0CA50A-DF34-384E-AC1A-6D22BDBA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6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E8AA-287E-ED0C-8574-74E2C685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168-CDD5-41F1-F168-2679D90D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A72F2-42F5-41A8-6C1D-98A5A509E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354F3-EEF8-C427-3EE9-0452A438C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35965-CA2E-9914-4FE0-8CD16E82F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2EBE3-653A-6A02-A705-C5A81E48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0F7F1EB-A3E8-9A46-84AF-EEC80B62D52C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122CA-EDF3-00AE-82CA-F1A36792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915EA-836E-5A45-8B24-6ACDB4FC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0CA50A-DF34-384E-AC1A-6D22BDBA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8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F142-5FD8-9E47-02DE-F091429A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E811B-9108-378E-FA75-4A64C7B7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7F1EB-A3E8-9A46-84AF-EEC80B62D52C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C39DE-D93F-8496-1B6C-7CE7AF91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F79A8-3E8E-D2A4-609B-EC241AA6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CA50A-DF34-384E-AC1A-6D22BDBA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8D56E-3482-C262-D68D-86A2A189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7F1EB-A3E8-9A46-84AF-EEC80B62D52C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AD455-61D4-76E0-6E67-8F77F62E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7C007-1D27-FABB-7214-15F464B6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CA50A-DF34-384E-AC1A-6D22BDBA9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55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5B4C-F363-170E-26A3-C4F72E97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4F2E-098C-E216-BBF3-A2DD740B6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3EDF6-5A30-1449-59A8-DB7A8CA5D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327C3-71AE-45F9-9B03-E291D48C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0F7F1EB-A3E8-9A46-84AF-EEC80B62D52C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5C38B-4DE8-852D-4CCC-B54436B0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94892-CC20-5C2D-88FC-EAEB3EFF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0CA50A-DF34-384E-AC1A-6D22BDBA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2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01E6-204C-77D0-0BB9-A7E8A6D6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42F46-CE5B-0564-77DD-2BE1AC748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126E5-531D-610D-567D-4621CCB83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06201-8753-64DD-04F1-C4119800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0F7F1EB-A3E8-9A46-84AF-EEC80B62D52C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D1A-8EEB-10ED-FA18-4E7816A4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B798-0B91-A64D-BD9B-C060C8BF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0CA50A-DF34-384E-AC1A-6D22BDBA9B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8F298-16B0-5F74-9055-4A44935A9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FA44C-EA1F-FA8E-4334-AAADD4ED5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D818-C5AD-5BD6-F8BD-08557BE1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11E8F-C849-412E-9175-9FB27FDD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D064-7360-185B-349B-1DBB591C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1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B2FF-3BD3-BF22-68E6-E210BDA7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F4DDE-B7BA-227F-30B7-61F633087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8D520-12B5-1EFE-3F43-2F0B2EDA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81F8A-1606-E3C0-74F0-32BBF330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15B4D-A2AA-5545-458E-929E5BE5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1080-638D-8ACC-BACD-79C197F8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D27-0B2B-DE80-D864-EBC850893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94C3E-E2DB-75C6-954D-A2027B300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+mn-lt"/>
                <a:cs typeface="Calibri" panose="020F0502020204030204" pitchFamily="34" charset="0"/>
              </a:defRPr>
            </a:lvl1pPr>
            <a:lvl2pPr>
              <a:defRPr b="0" i="0">
                <a:latin typeface="+mn-lt"/>
                <a:cs typeface="Calibri" panose="020F0502020204030204" pitchFamily="34" charset="0"/>
              </a:defRPr>
            </a:lvl2pPr>
            <a:lvl3pPr>
              <a:defRPr b="0" i="0">
                <a:latin typeface="+mn-lt"/>
                <a:cs typeface="Calibri" panose="020F0502020204030204" pitchFamily="34" charset="0"/>
              </a:defRPr>
            </a:lvl3pPr>
            <a:lvl4pPr>
              <a:defRPr b="0" i="0">
                <a:latin typeface="+mn-lt"/>
                <a:cs typeface="Calibri" panose="020F0502020204030204" pitchFamily="34" charset="0"/>
              </a:defRPr>
            </a:lvl4pPr>
            <a:lvl5pPr>
              <a:defRPr b="0" i="0"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2E9DE-2EF3-B592-82A0-037D87FC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F5B6-0515-6B14-1A63-891F8739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4EE96-D7DD-25E2-836B-B258DEE2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0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E8AA-287E-ED0C-8574-74E2C685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168-CDD5-41F1-F168-2679D90D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A72F2-42F5-41A8-6C1D-98A5A509E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354F3-EEF8-C427-3EE9-0452A438C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35965-CA2E-9914-4FE0-8CD16E82F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2EBE3-653A-6A02-A705-C5A81E48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122CA-EDF3-00AE-82CA-F1A36792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915EA-836E-5A45-8B24-6ACDB4FC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9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F142-5FD8-9E47-02DE-F091429A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E811B-9108-378E-FA75-4A64C7B7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C39DE-D93F-8496-1B6C-7CE7AF91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F79A8-3E8E-D2A4-609B-EC241AA6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8D56E-3482-C262-D68D-86A2A189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AD455-61D4-76E0-6E67-8F77F62E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7C007-1D27-FABB-7214-15F464B6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5B4C-F363-170E-26A3-C4F72E97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4F2E-098C-E216-BBF3-A2DD740B6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3EDF6-5A30-1449-59A8-DB7A8CA5D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327C3-71AE-45F9-9B03-E291D48C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5C38B-4DE8-852D-4CCC-B54436B0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94892-CC20-5C2D-88FC-EAEB3EFF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01E6-204C-77D0-0BB9-A7E8A6D6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42F46-CE5B-0564-77DD-2BE1AC748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126E5-531D-610D-567D-4621CCB83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06201-8753-64DD-04F1-C4119800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D1A-8EEB-10ED-FA18-4E7816A4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B798-0B91-A64D-BD9B-C060C8BF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%13NASA%20Logo%20small.gif%20%20%20%20%20%20%20%20%20%20%20%20%20%20%20%20%20%20%20%20%20%20%20%20%20%20%20%20%20%20%20%20%20%20%20%20%20%20%20%20%20%20%20%2000003952%11STAAC%20Graphics%20MP%20%20%20%20%20%20%20%20%20%20%20%20%20%20ABA78158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CMC_image2.tiff">
            <a:extLst>
              <a:ext uri="{FF2B5EF4-FFF2-40B4-BE49-F238E27FC236}">
                <a16:creationId xmlns:a16="http://schemas.microsoft.com/office/drawing/2014/main" id="{CD3CDAB5-CAF8-FB5A-1F2D-11681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41730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1762DAE-68F1-CB13-294F-7F535197D6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601" y="-33316"/>
            <a:ext cx="1311055" cy="1052372"/>
          </a:xfrm>
          <a:prstGeom prst="rect">
            <a:avLst/>
          </a:prstGeom>
        </p:spPr>
      </p:pic>
      <p:pic>
        <p:nvPicPr>
          <p:cNvPr id="9" name="Picture 5" descr="NASA Logo small.gif                                            00003952STAAC Graphics MP              ABA78158:">
            <a:extLst>
              <a:ext uri="{FF2B5EF4-FFF2-40B4-BE49-F238E27FC236}">
                <a16:creationId xmlns:a16="http://schemas.microsoft.com/office/drawing/2014/main" id="{F7C362E9-65B2-3004-3D63-50C9C44B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368" y="88324"/>
            <a:ext cx="939338" cy="80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7135-BAA9-11E6-8080-9652ED173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A810-7389-791D-21F8-C08697660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7DBF-704A-3242-8DD3-8900D7FD7E3F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B72AF-FD51-0DD1-78D7-5247986F5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84B3-C9F9-C640-8B2A-55BF6B7AF5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604A107A-05F0-8597-77A6-905C3FAA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904E80D-C602-2C61-79AF-6CFE3920C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EBD9C0E-2AE5-7C76-CC59-100485A286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9861" y="16796"/>
            <a:ext cx="952148" cy="9521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F259E4-E6A7-BA88-387E-4528837EFA4A}"/>
              </a:ext>
            </a:extLst>
          </p:cNvPr>
          <p:cNvSpPr txBox="1"/>
          <p:nvPr/>
        </p:nvSpPr>
        <p:spPr>
          <a:xfrm>
            <a:off x="78639" y="11260"/>
            <a:ext cx="2133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  <a:alpha val="15819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CCMC 2022 Workshop</a:t>
            </a:r>
          </a:p>
        </p:txBody>
      </p:sp>
    </p:spTree>
    <p:extLst>
      <p:ext uri="{BB962C8B-B14F-4D97-AF65-F5344CB8AC3E}">
        <p14:creationId xmlns:p14="http://schemas.microsoft.com/office/powerpoint/2010/main" val="370785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CMC_image2.tiff">
            <a:extLst>
              <a:ext uri="{FF2B5EF4-FFF2-40B4-BE49-F238E27FC236}">
                <a16:creationId xmlns:a16="http://schemas.microsoft.com/office/drawing/2014/main" id="{CD3CDAB5-CAF8-FB5A-1F2D-11681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41730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7135-BAA9-11E6-8080-9652ED173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A810-7389-791D-21F8-C08697660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7F1EB-A3E8-9A46-84AF-EEC80B62D52C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B72AF-FD51-0DD1-78D7-5247986F5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CA50A-DF34-384E-AC1A-6D22BDBA9BF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5A13BA-9857-E82F-085B-94CEFBF700C2}"/>
              </a:ext>
            </a:extLst>
          </p:cNvPr>
          <p:cNvSpPr txBox="1"/>
          <p:nvPr/>
        </p:nvSpPr>
        <p:spPr>
          <a:xfrm>
            <a:off x="78639" y="11260"/>
            <a:ext cx="2133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  <a:alpha val="15819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CCMC 2022 Workshop</a:t>
            </a:r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604A107A-05F0-8597-77A6-905C3FAA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904E80D-C602-2C61-79AF-6CFE3920C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2F218-D538-0646-D4FD-66D97BA65509}"/>
              </a:ext>
            </a:extLst>
          </p:cNvPr>
          <p:cNvSpPr txBox="1"/>
          <p:nvPr/>
        </p:nvSpPr>
        <p:spPr>
          <a:xfrm>
            <a:off x="8884024" y="-1350"/>
            <a:ext cx="330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  <a:alpha val="15819"/>
                  </a:schemeClr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Community Coordinated Modeling Center</a:t>
            </a:r>
          </a:p>
        </p:txBody>
      </p:sp>
    </p:spTree>
    <p:extLst>
      <p:ext uri="{BB962C8B-B14F-4D97-AF65-F5344CB8AC3E}">
        <p14:creationId xmlns:p14="http://schemas.microsoft.com/office/powerpoint/2010/main" val="28093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Helvetica Neue" panose="02000503000000020004" pitchFamily="2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file:////var/folders/5q/fyyvvmz14gb2fsq7mknc6ty00000gr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file://localhost/%13NASA%20Logo%20small.gif%20%20%20%20%20%20%20%20%20%20%20%20%20%20%20%20%20%20%20%20%20%20%20%20%20%20%20%20%20%20%20%20%20%20%20%20%20%20%20%20%20%20%20%2000003952%11STAAC%20Graphics%20MP%20%20%20%20%20%20%20%20%20%20%20%20%20%20ABA78158" TargetMode="Externa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mp4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file://localhost/%13NASA%20Logo%20small.gif%20%20%20%20%20%20%20%20%20%20%20%20%20%20%20%20%20%20%20%20%20%20%20%20%20%20%20%20%20%20%20%20%20%20%20%20%20%20%20%20%20%20%20%2000003952%11STAAC%20Graphics%20MP%20%20%20%20%20%20%20%20%20%20%20%20%20%20ABA78158" TargetMode="Externa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4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wa.gsfc.nasa.gov/IswaSystemWebApp/hap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693330" y="5886097"/>
            <a:ext cx="8784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Kuznetsova &amp; CCMC Team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704838" y="2418734"/>
            <a:ext cx="10619873" cy="2894045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5" descr="NASA Logo small.gif                                            00003952STAAC Graphics MP              ABA78158: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02" y="2055409"/>
            <a:ext cx="1196596" cy="10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oaa_log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60" y="2493036"/>
            <a:ext cx="1009890" cy="95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nsf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75" y="1971099"/>
            <a:ext cx="1244600" cy="11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Afw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47" y="2269876"/>
            <a:ext cx="1148149" cy="118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MC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84" y="4189615"/>
            <a:ext cx="1513610" cy="134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transpa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12" y="4713345"/>
            <a:ext cx="1073292" cy="10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shiel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495" y="4300087"/>
            <a:ext cx="1160005" cy="11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transpar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06" y="4854981"/>
            <a:ext cx="1536747" cy="79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6070922" y="1448658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en-US" sz="20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9" name="Rounded Rectangle 4"/>
          <p:cNvSpPr/>
          <p:nvPr/>
        </p:nvSpPr>
        <p:spPr bwMode="auto">
          <a:xfrm>
            <a:off x="1828800" y="6350000"/>
            <a:ext cx="8534400" cy="6096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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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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DATABASES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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FRAMEWORKS</a:t>
            </a:r>
            <a:r>
              <a:rPr lang="en-US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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A17C7-74C5-5241-B131-C8A90C86DDA7}"/>
              </a:ext>
            </a:extLst>
          </p:cNvPr>
          <p:cNvPicPr>
            <a:picLocks noChangeAspect="1"/>
          </p:cNvPicPr>
          <p:nvPr/>
        </p:nvPicPr>
        <p:blipFill>
          <a:blip r:link="rId1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6" name="Text Box 26">
            <a:extLst>
              <a:ext uri="{FF2B5EF4-FFF2-40B4-BE49-F238E27FC236}">
                <a16:creationId xmlns:a16="http://schemas.microsoft.com/office/drawing/2014/main" id="{3AE06BF5-87FF-93A4-3FAC-B0688D66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326" y="3281364"/>
            <a:ext cx="67732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CCMC Team Report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C52D078B-FC31-7001-A00B-FD8EC15A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13" y="3776606"/>
            <a:ext cx="67732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of New Developments</a:t>
            </a: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794737FA-65E5-21D4-7E15-DB2C4A14D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585" y="995627"/>
            <a:ext cx="12192000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Coordinated Modeling Center</a:t>
            </a:r>
          </a:p>
        </p:txBody>
      </p:sp>
    </p:spTree>
    <p:extLst>
      <p:ext uri="{BB962C8B-B14F-4D97-AF65-F5344CB8AC3E}">
        <p14:creationId xmlns:p14="http://schemas.microsoft.com/office/powerpoint/2010/main" val="32470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7FC8-77E0-4546-2D77-72E47AFE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Game-Changing Partnerships</a:t>
            </a:r>
            <a:br>
              <a:rPr lang="en-US" dirty="0"/>
            </a:br>
            <a:r>
              <a:rPr lang="en-US" sz="2200" dirty="0"/>
              <a:t>Utilizing Shared Proving Grounds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1347C-2FBE-EAD7-3982-8803D6D48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330"/>
            <a:ext cx="10515600" cy="5456695"/>
          </a:xfrm>
        </p:spPr>
        <p:txBody>
          <a:bodyPr>
            <a:normAutofit/>
          </a:bodyPr>
          <a:lstStyle/>
          <a:p>
            <a:r>
              <a:rPr lang="en-US" dirty="0"/>
              <a:t>NASA/CCMC-NOAA/SWPC on R2O2R transition pipeline</a:t>
            </a:r>
          </a:p>
          <a:p>
            <a:pPr lvl="1"/>
            <a:r>
              <a:rPr lang="en-US" dirty="0"/>
              <a:t>Utilized shared cloud environment to promote secure and convenient collaboration between operational and research teams.</a:t>
            </a:r>
          </a:p>
          <a:p>
            <a:pPr lvl="1"/>
            <a:r>
              <a:rPr lang="en-US" dirty="0"/>
              <a:t>Initially set up to mirror the operational environment as closely as possible.</a:t>
            </a:r>
          </a:p>
          <a:p>
            <a:pPr lvl="1"/>
            <a:r>
              <a:rPr lang="en-US" dirty="0"/>
              <a:t>Ongoing project: Implementation and Evaluation of Modeling Suite for ICAO</a:t>
            </a:r>
          </a:p>
          <a:p>
            <a:pPr lvl="1"/>
            <a:r>
              <a:rPr lang="en-US" dirty="0"/>
              <a:t>Bi-weekly tag-ups</a:t>
            </a:r>
          </a:p>
          <a:p>
            <a:r>
              <a:rPr lang="en-US" dirty="0"/>
              <a:t>NASA CCMC-SRAG on Integrated Solar Energetic Proton (ISEP) project</a:t>
            </a:r>
          </a:p>
          <a:p>
            <a:pPr lvl="1"/>
            <a:r>
              <a:rPr lang="en-US" dirty="0"/>
              <a:t>Identify and evaluate new models</a:t>
            </a:r>
          </a:p>
          <a:p>
            <a:pPr lvl="1"/>
            <a:r>
              <a:rPr lang="en-US" dirty="0"/>
              <a:t>Develop tailored ISEP Alert/Warning Scoreboard Software</a:t>
            </a:r>
          </a:p>
          <a:p>
            <a:pPr lvl="1"/>
            <a:r>
              <a:rPr lang="en-US" dirty="0"/>
              <a:t>Implement these capabilities within CCMC as a non-operational prototype</a:t>
            </a:r>
          </a:p>
          <a:p>
            <a:pPr lvl="1"/>
            <a:r>
              <a:rPr lang="en-US" dirty="0"/>
              <a:t>Transition capabilities to M2M office for prototyping by M2M analysts and support of NASA SRAG (NASA in-house R2O2R  pipeline)</a:t>
            </a:r>
          </a:p>
          <a:p>
            <a:pPr lvl="1"/>
            <a:r>
              <a:rPr lang="en-US" dirty="0"/>
              <a:t>CCMC and SRAG work as one team, weekly tag-ups, coordinated hiring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A315F-975B-35B0-D365-0AA915A08D57}"/>
              </a:ext>
            </a:extLst>
          </p:cNvPr>
          <p:cNvSpPr txBox="1"/>
          <p:nvPr/>
        </p:nvSpPr>
        <p:spPr>
          <a:xfrm>
            <a:off x="10286999" y="3303570"/>
            <a:ext cx="15589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T. Tsui, C.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Didigu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0D66D-EB35-9AE9-7CE4-55C9FB4E1FD9}"/>
              </a:ext>
            </a:extLst>
          </p:cNvPr>
          <p:cNvSpPr txBox="1"/>
          <p:nvPr/>
        </p:nvSpPr>
        <p:spPr>
          <a:xfrm>
            <a:off x="10286998" y="6365078"/>
            <a:ext cx="15589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L. Mays, J. Jones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004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6515-3DCD-976F-0E0D-076A88A9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CCMC-SWPC R2O2R Pipeline</a:t>
            </a:r>
            <a:endParaRPr lang="en-US" sz="22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35735F7-F4D6-2412-FA3A-75565A56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3" y="1371891"/>
            <a:ext cx="10999808" cy="57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7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6515-3DCD-976F-0E0D-076A88A9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NASA in-house R2O2R Pipeline: </a:t>
            </a:r>
            <a:br>
              <a:rPr lang="en-US" dirty="0"/>
            </a:br>
            <a:r>
              <a:rPr lang="en-US" sz="2200" dirty="0"/>
              <a:t>CCMC support of human exploration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B888AE-4279-8B1E-7D47-8F22E6EF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99" y="1267752"/>
            <a:ext cx="11171632" cy="53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6B97F-6013-D5B1-B0FE-7E4B20107FA9}"/>
              </a:ext>
            </a:extLst>
          </p:cNvPr>
          <p:cNvSpPr txBox="1"/>
          <p:nvPr/>
        </p:nvSpPr>
        <p:spPr>
          <a:xfrm>
            <a:off x="288477" y="1279005"/>
            <a:ext cx="9769923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ea typeface="Helvetica Neue" charset="0"/>
                <a:cs typeface="Helvetica Neue" charset="0"/>
              </a:rPr>
              <a:t>Focus on Essential  Space Environment Quantities (ESEQs)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linked to impacts or passed between domains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derived from observational data and model outputs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enable tracking progress against established metrics &amp; benchmarks, multi-model comparisons, scorecards. </a:t>
            </a:r>
            <a:endParaRPr lang="en-US" sz="2400" dirty="0">
              <a:ea typeface="Helvetica Neue" charset="0"/>
              <a:cs typeface="Helvetica Neue" charset="0"/>
            </a:endParaRPr>
          </a:p>
          <a:p>
            <a:pPr marL="342900" indent="-342900"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ea typeface="Helvetica Neue" charset="0"/>
                <a:cs typeface="Helvetica Neue" charset="0"/>
              </a:rPr>
              <a:t>Evaluation based on historic time intervals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Expose potential of new capabilities.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i="1" dirty="0">
                <a:ea typeface="Helvetica Neue" charset="0"/>
                <a:cs typeface="Helvetica Neue" charset="0"/>
              </a:rPr>
              <a:t>Evaluating models entering R2O pipelines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Testing usefulness of upgrades and changes in simulation settings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Interactive archives of evaluation results </a:t>
            </a:r>
          </a:p>
          <a:p>
            <a:pPr marL="342900" indent="-342900"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ea typeface="Helvetica Neue" charset="0"/>
                <a:cs typeface="Helvetica Neue" charset="0"/>
              </a:rPr>
              <a:t>Testing predictions made prior to event onset  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a typeface="Helvetica Neue" charset="0"/>
                <a:cs typeface="Helvetica Neue" charset="0"/>
              </a:rPr>
              <a:t>Forecasting methods </a:t>
            </a:r>
            <a:r>
              <a:rPr lang="en-US" sz="2200" i="1" dirty="0">
                <a:ea typeface="Helvetica Neue" charset="0"/>
                <a:cs typeface="Helvetica Neue" charset="0"/>
              </a:rPr>
              <a:t>Scoreboards</a:t>
            </a: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7261003B-3746-8054-7B9F-D19C013A2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2852" y="426107"/>
            <a:ext cx="592040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0" dirty="0"/>
              <a:t>Validation</a:t>
            </a:r>
            <a:endParaRPr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3BB96-1136-4C18-69FE-50B67448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03" y="2931908"/>
            <a:ext cx="1318220" cy="9941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9161C-6D41-E718-AD20-DDCE0B55A791}"/>
              </a:ext>
            </a:extLst>
          </p:cNvPr>
          <p:cNvSpPr txBox="1">
            <a:spLocks/>
          </p:cNvSpPr>
          <p:nvPr/>
        </p:nvSpPr>
        <p:spPr>
          <a:xfrm>
            <a:off x="9447615" y="2902706"/>
            <a:ext cx="1477366" cy="1169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omprehensive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ssessment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odels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vents based 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ibrary tools  </a:t>
            </a:r>
          </a:p>
        </p:txBody>
      </p:sp>
      <p:pic>
        <p:nvPicPr>
          <p:cNvPr id="8" name="Picture 7" descr="ScoreBoard_CME_1.tiff">
            <a:extLst>
              <a:ext uri="{FF2B5EF4-FFF2-40B4-BE49-F238E27FC236}">
                <a16:creationId xmlns:a16="http://schemas.microsoft.com/office/drawing/2014/main" id="{EC27477D-A79F-B3DB-9723-C9F20AEE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7" y="5001596"/>
            <a:ext cx="961255" cy="844743"/>
          </a:xfrm>
          <a:prstGeom prst="rect">
            <a:avLst/>
          </a:prstGeom>
        </p:spPr>
      </p:pic>
      <p:pic>
        <p:nvPicPr>
          <p:cNvPr id="9" name="Picture 8" descr="ScoreBoard_Flare_1.tiff">
            <a:extLst>
              <a:ext uri="{FF2B5EF4-FFF2-40B4-BE49-F238E27FC236}">
                <a16:creationId xmlns:a16="http://schemas.microsoft.com/office/drawing/2014/main" id="{FC1FE293-2044-F817-6F91-062C499BF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32" y="5006026"/>
            <a:ext cx="1095658" cy="896852"/>
          </a:xfrm>
          <a:prstGeom prst="rect">
            <a:avLst/>
          </a:prstGeom>
        </p:spPr>
      </p:pic>
      <p:pic>
        <p:nvPicPr>
          <p:cNvPr id="10" name="Picture 9" descr="ScoreBoard_SEP_1.tiff">
            <a:extLst>
              <a:ext uri="{FF2B5EF4-FFF2-40B4-BE49-F238E27FC236}">
                <a16:creationId xmlns:a16="http://schemas.microsoft.com/office/drawing/2014/main" id="{C4B06DDB-794B-FE3A-8ACC-F2BCD0D3A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52" y="5001596"/>
            <a:ext cx="1124419" cy="886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515DD5-6DFF-EA09-78C9-5D0B278D8687}"/>
              </a:ext>
            </a:extLst>
          </p:cNvPr>
          <p:cNvSpPr txBox="1"/>
          <p:nvPr/>
        </p:nvSpPr>
        <p:spPr>
          <a:xfrm>
            <a:off x="8359525" y="5625004"/>
            <a:ext cx="778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Flare</a:t>
            </a:r>
            <a:r>
              <a:rPr lang="en-US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FDCF2-D969-C170-9213-7F39B7382FCF}"/>
              </a:ext>
            </a:extLst>
          </p:cNvPr>
          <p:cNvSpPr txBox="1"/>
          <p:nvPr/>
        </p:nvSpPr>
        <p:spPr>
          <a:xfrm>
            <a:off x="10339252" y="5625003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SEP</a:t>
            </a:r>
            <a:r>
              <a:rPr lang="en-US" sz="2400" dirty="0"/>
              <a:t> </a:t>
            </a:r>
            <a:r>
              <a:rPr lang="en-US" sz="20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51B658-CD6C-EF2A-E709-3131C661E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01" y="5105975"/>
            <a:ext cx="895751" cy="717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C83CAF-CEDD-7CCE-534D-9C7225D587AA}"/>
              </a:ext>
            </a:extLst>
          </p:cNvPr>
          <p:cNvSpPr txBox="1"/>
          <p:nvPr/>
        </p:nvSpPr>
        <p:spPr>
          <a:xfrm>
            <a:off x="7604754" y="567884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CME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83F0B4-19CE-E4B3-91E2-3A1BB08593EB}"/>
              </a:ext>
            </a:extLst>
          </p:cNvPr>
          <p:cNvSpPr txBox="1"/>
          <p:nvPr/>
        </p:nvSpPr>
        <p:spPr>
          <a:xfrm>
            <a:off x="9177704" y="5694331"/>
            <a:ext cx="959712" cy="398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IMF </a:t>
            </a:r>
            <a:r>
              <a:rPr lang="en-US" sz="2000" b="1" dirty="0" err="1"/>
              <a:t>Bz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788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99C9-5EE7-53A9-8361-35BCC1717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556"/>
            <a:ext cx="10515600" cy="60891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Ongoing Modernization:</a:t>
            </a:r>
            <a:br>
              <a:rPr lang="en-US" dirty="0"/>
            </a:br>
            <a:r>
              <a:rPr lang="en-US" sz="4000" dirty="0"/>
              <a:t>Easier On-boarding and Implementation of New Models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AB579-840F-8C88-C97B-B6C4627FE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079"/>
            <a:ext cx="10899098" cy="4924633"/>
          </a:xfrm>
        </p:spPr>
        <p:txBody>
          <a:bodyPr>
            <a:normAutofit/>
          </a:bodyPr>
          <a:lstStyle/>
          <a:p>
            <a:r>
              <a:rPr lang="en-US" dirty="0"/>
              <a:t> NASA LWS Strategic Capabilities program</a:t>
            </a:r>
          </a:p>
          <a:p>
            <a:pPr lvl="1"/>
            <a:r>
              <a:rPr lang="en-US" dirty="0"/>
              <a:t>all deliverables must be </a:t>
            </a:r>
            <a:r>
              <a:rPr lang="en-US" b="1" dirty="0"/>
              <a:t>installed and tested</a:t>
            </a:r>
            <a:r>
              <a:rPr lang="en-US" dirty="0"/>
              <a:t> at CCMC by the end of performance</a:t>
            </a:r>
          </a:p>
          <a:p>
            <a:pPr lvl="1"/>
            <a:r>
              <a:rPr lang="en-US" dirty="0"/>
              <a:t>development efforts include </a:t>
            </a:r>
            <a:r>
              <a:rPr lang="en-US" b="1" dirty="0"/>
              <a:t>ongoing inputs </a:t>
            </a:r>
            <a:r>
              <a:rPr lang="en-US" dirty="0"/>
              <a:t>from CCMC</a:t>
            </a:r>
          </a:p>
          <a:p>
            <a:r>
              <a:rPr lang="en-US" dirty="0"/>
              <a:t>CCMC is maintaining </a:t>
            </a:r>
            <a:r>
              <a:rPr lang="en-US" b="1" dirty="0"/>
              <a:t>shared collaborative environments </a:t>
            </a:r>
            <a:r>
              <a:rPr lang="en-US" dirty="0"/>
              <a:t>on the AWS cloud (with NASA security compliance) and at NASA HECC systems.</a:t>
            </a:r>
          </a:p>
          <a:p>
            <a:r>
              <a:rPr lang="en-US" dirty="0"/>
              <a:t>Establishing and following </a:t>
            </a:r>
            <a:r>
              <a:rPr lang="en-US" b="1" dirty="0"/>
              <a:t>best practices</a:t>
            </a:r>
            <a:r>
              <a:rPr lang="en-US" dirty="0"/>
              <a:t>. Shared </a:t>
            </a:r>
            <a:r>
              <a:rPr lang="en-US" b="1" dirty="0"/>
              <a:t>GitLab </a:t>
            </a:r>
            <a:r>
              <a:rPr lang="en-US" dirty="0"/>
              <a:t>repositories are possible.</a:t>
            </a:r>
          </a:p>
          <a:p>
            <a:r>
              <a:rPr lang="en-US" dirty="0"/>
              <a:t>CCMC supports </a:t>
            </a:r>
            <a:r>
              <a:rPr lang="en-US" b="1" dirty="0"/>
              <a:t>containerizing</a:t>
            </a:r>
            <a:r>
              <a:rPr lang="en-US" dirty="0"/>
              <a:t> models and applications</a:t>
            </a:r>
          </a:p>
          <a:p>
            <a:r>
              <a:rPr lang="en-US" dirty="0"/>
              <a:t>Working toward a </a:t>
            </a:r>
            <a:r>
              <a:rPr lang="en-US" b="1" dirty="0"/>
              <a:t>streamlined onboarding process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3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F7B03-4F21-1ADD-38AD-80C8A98B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6" y="492922"/>
            <a:ext cx="10515600" cy="60891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Ongoing Modernization:</a:t>
            </a:r>
            <a:br>
              <a:rPr lang="en-US" dirty="0"/>
            </a:br>
            <a:r>
              <a:rPr lang="en-US" sz="4000" dirty="0"/>
              <a:t>Next Generation Simulation Services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5D0534-D3B1-7C8F-F89F-6D95558589C0}"/>
              </a:ext>
            </a:extLst>
          </p:cNvPr>
          <p:cNvSpPr txBox="1">
            <a:spLocks/>
          </p:cNvSpPr>
          <p:nvPr/>
        </p:nvSpPr>
        <p:spPr>
          <a:xfrm>
            <a:off x="405984" y="1440445"/>
            <a:ext cx="11106462" cy="49246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Focus on </a:t>
            </a:r>
            <a:r>
              <a:rPr lang="en-US" b="1" dirty="0">
                <a:solidFill>
                  <a:srgbClr val="E69829"/>
                </a:solidFill>
              </a:rPr>
              <a:t>user experience </a:t>
            </a:r>
            <a:r>
              <a:rPr lang="en-US" dirty="0"/>
              <a:t>– streamline submission interface, create “user portal” </a:t>
            </a:r>
          </a:p>
          <a:p>
            <a:r>
              <a:rPr lang="en-US" dirty="0"/>
              <a:t>Include </a:t>
            </a:r>
            <a:r>
              <a:rPr lang="en-US" b="1" dirty="0">
                <a:solidFill>
                  <a:srgbClr val="E69829"/>
                </a:solidFill>
              </a:rPr>
              <a:t>information</a:t>
            </a:r>
            <a:r>
              <a:rPr lang="en-US" dirty="0"/>
              <a:t> about model capabilities and appropriate utilization in model metadata.</a:t>
            </a:r>
          </a:p>
          <a:p>
            <a:r>
              <a:rPr lang="en-US" dirty="0"/>
              <a:t>Improve </a:t>
            </a:r>
            <a:r>
              <a:rPr lang="en-US" b="1" dirty="0">
                <a:solidFill>
                  <a:srgbClr val="E69829"/>
                </a:solidFill>
              </a:rPr>
              <a:t>robustness</a:t>
            </a:r>
            <a:r>
              <a:rPr lang="en-US" dirty="0"/>
              <a:t>: run health monitoring, replication and automatic failover  </a:t>
            </a:r>
          </a:p>
          <a:p>
            <a:r>
              <a:rPr lang="en-US" dirty="0"/>
              <a:t>More </a:t>
            </a:r>
            <a:r>
              <a:rPr lang="en-US" b="1" dirty="0">
                <a:solidFill>
                  <a:srgbClr val="E69829"/>
                </a:solidFill>
              </a:rPr>
              <a:t>transparency</a:t>
            </a:r>
            <a:r>
              <a:rPr lang="en-US" dirty="0">
                <a:solidFill>
                  <a:srgbClr val="E69829"/>
                </a:solidFill>
              </a:rPr>
              <a:t> </a:t>
            </a:r>
            <a:r>
              <a:rPr lang="en-US" dirty="0"/>
              <a:t>about the run requests, including status updates and error reporting </a:t>
            </a:r>
          </a:p>
          <a:p>
            <a:r>
              <a:rPr lang="en-US" dirty="0"/>
              <a:t>Improve </a:t>
            </a:r>
            <a:r>
              <a:rPr lang="en-US" b="1" dirty="0">
                <a:solidFill>
                  <a:srgbClr val="E69829"/>
                </a:solidFill>
              </a:rPr>
              <a:t>quality control </a:t>
            </a:r>
            <a:r>
              <a:rPr lang="en-US" dirty="0"/>
              <a:t>of simulation results and metadata</a:t>
            </a:r>
          </a:p>
          <a:p>
            <a:r>
              <a:rPr lang="en-US" dirty="0"/>
              <a:t>Improve </a:t>
            </a:r>
            <a:r>
              <a:rPr lang="en-US" b="1" dirty="0">
                <a:solidFill>
                  <a:srgbClr val="E69829"/>
                </a:solidFill>
              </a:rPr>
              <a:t>speed</a:t>
            </a:r>
            <a:r>
              <a:rPr lang="en-US" dirty="0"/>
              <a:t> of simulations/visualizations (Pleiades, GPU)</a:t>
            </a:r>
          </a:p>
          <a:p>
            <a:r>
              <a:rPr lang="en-US" dirty="0"/>
              <a:t>Enable </a:t>
            </a:r>
            <a:r>
              <a:rPr lang="en-US" b="1" dirty="0">
                <a:solidFill>
                  <a:srgbClr val="E69829"/>
                </a:solidFill>
              </a:rPr>
              <a:t>reproducibility</a:t>
            </a:r>
            <a:r>
              <a:rPr lang="en-US" dirty="0"/>
              <a:t> of simulation runs and plots utilized in publications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FB540-DBFD-BAC5-9301-1BE396EC34F8}"/>
              </a:ext>
            </a:extLst>
          </p:cNvPr>
          <p:cNvSpPr txBox="1"/>
          <p:nvPr/>
        </p:nvSpPr>
        <p:spPr>
          <a:xfrm>
            <a:off x="5347252" y="6365078"/>
            <a:ext cx="60065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Petrenko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C.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Didigu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M. Moussa,  R. Owens , L.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Rastaetter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C7BD16A4-DBCF-7783-491E-D42864D39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/>
            <a:r>
              <a:rPr lang="en" dirty="0"/>
              <a:t>Thermosphere Modeling for Satellite Drag</a:t>
            </a:r>
            <a:endParaRPr dirty="0"/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F8A14E5C-5958-D997-4384-D6B22D3DB92A}"/>
              </a:ext>
            </a:extLst>
          </p:cNvPr>
          <p:cNvSpPr txBox="1">
            <a:spLocks/>
          </p:cNvSpPr>
          <p:nvPr/>
        </p:nvSpPr>
        <p:spPr>
          <a:xfrm>
            <a:off x="222707" y="4292348"/>
            <a:ext cx="11475650" cy="21002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Coupling with orbit propagators that are ready to take any satellite trajectory as input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GDC support: CCMC is preparing simulated GDC data that can be used for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n-lt"/>
                <a:cs typeface="Helvetica Neue" panose="02000503000000020004" pitchFamily="2" charset="0"/>
              </a:rPr>
              <a:t>data assimilation techniques for neutral density models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n-lt"/>
                <a:cs typeface="Helvetica Neue" panose="02000503000000020004" pitchFamily="2" charset="0"/>
              </a:rPr>
              <a:t>test reconstruction techniques of local and global patterns from GDC observational tim</a:t>
            </a:r>
            <a:r>
              <a:rPr lang="en-US" sz="2200" dirty="0">
                <a:latin typeface="Helvetica Neue" panose="02000503000000020004" pitchFamily="2" charset="0"/>
                <a:cs typeface="Helvetica Neue" panose="02000503000000020004" pitchFamily="2" charset="0"/>
              </a:rPr>
              <a:t>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E6713-9A27-5DC7-E09E-E521DDD3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81" y="1400778"/>
            <a:ext cx="5180919" cy="280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58B2C3D5-94EE-13A1-8859-8FEA1F0FCBCA}"/>
              </a:ext>
            </a:extLst>
          </p:cNvPr>
          <p:cNvSpPr txBox="1">
            <a:spLocks/>
          </p:cNvSpPr>
          <p:nvPr/>
        </p:nvSpPr>
        <p:spPr>
          <a:xfrm>
            <a:off x="149087" y="1440696"/>
            <a:ext cx="5317436" cy="280783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■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●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>
                <a:latin typeface="+mn-lt"/>
              </a:rPr>
              <a:t>Bringing-in physics-based models and generating libraries of drivers from above and below for a flexible </a:t>
            </a:r>
            <a:r>
              <a:rPr lang="en-US" sz="2200" b="1" i="1" dirty="0">
                <a:latin typeface="+mn-lt"/>
              </a:rPr>
              <a:t>magnetosphere-ionosphere-thermosphere-atmosphere</a:t>
            </a:r>
            <a:r>
              <a:rPr lang="en-US" sz="2200" dirty="0">
                <a:latin typeface="+mn-lt"/>
              </a:rPr>
              <a:t> coupled modeling system.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A12A0-7971-8141-45B9-4E906D2078A7}"/>
              </a:ext>
            </a:extLst>
          </p:cNvPr>
          <p:cNvSpPr txBox="1"/>
          <p:nvPr/>
        </p:nvSpPr>
        <p:spPr>
          <a:xfrm>
            <a:off x="838200" y="6410323"/>
            <a:ext cx="5661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J. Yue, M-Y. Chou, J. Wang, K. Garcia-Sage, R.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Ringuette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9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6E1B-4360-1B04-2CA7-2BEC4D68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Magnetosphere (MHD)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FC41F-5429-8ECC-E21B-F609206161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6713" y="1252538"/>
            <a:ext cx="6745150" cy="511254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n-lt"/>
              </a:rPr>
              <a:t>Models</a:t>
            </a:r>
          </a:p>
          <a:p>
            <a:pPr lvl="1"/>
            <a:r>
              <a:rPr lang="en-US" b="1" dirty="0">
                <a:latin typeface="+mn-lt"/>
              </a:rPr>
              <a:t>GAMERA</a:t>
            </a:r>
            <a:r>
              <a:rPr lang="en-US" dirty="0">
                <a:latin typeface="+mn-lt"/>
              </a:rPr>
              <a:t>: added to online visualization </a:t>
            </a:r>
          </a:p>
          <a:p>
            <a:pPr lvl="1"/>
            <a:r>
              <a:rPr lang="en-US" b="1" dirty="0">
                <a:latin typeface="+mn-lt"/>
              </a:rPr>
              <a:t>GUMICS-5</a:t>
            </a:r>
            <a:r>
              <a:rPr lang="en-US" dirty="0">
                <a:latin typeface="+mn-lt"/>
              </a:rPr>
              <a:t>: support for cell-centered output values</a:t>
            </a:r>
          </a:p>
          <a:p>
            <a:pPr lvl="1"/>
            <a:r>
              <a:rPr lang="en-US" b="1" dirty="0">
                <a:latin typeface="+mn-lt"/>
              </a:rPr>
              <a:t>Delta-B</a:t>
            </a:r>
            <a:r>
              <a:rPr lang="en-US" dirty="0">
                <a:latin typeface="+mn-lt"/>
              </a:rPr>
              <a:t>:(ground magnetic perturbations) at a list of positions or on a grid (post-processing request)</a:t>
            </a:r>
          </a:p>
          <a:p>
            <a:r>
              <a:rPr lang="en-US" dirty="0">
                <a:latin typeface="+mn-lt"/>
              </a:rPr>
              <a:t>Visualization</a:t>
            </a:r>
          </a:p>
          <a:p>
            <a:pPr lvl="1"/>
            <a:r>
              <a:rPr lang="en-US" dirty="0">
                <a:latin typeface="+mn-lt"/>
              </a:rPr>
              <a:t>Oblique cut slices in online visualization</a:t>
            </a:r>
          </a:p>
          <a:p>
            <a:pPr lvl="1"/>
            <a:r>
              <a:rPr lang="en-US" dirty="0">
                <a:latin typeface="+mn-lt"/>
              </a:rPr>
              <a:t>Coordinate transformation between SM, GSM and GSE</a:t>
            </a:r>
          </a:p>
          <a:p>
            <a:pPr lvl="1"/>
            <a:r>
              <a:rPr lang="en-US" dirty="0">
                <a:latin typeface="+mn-lt"/>
              </a:rPr>
              <a:t>Plot ensembles (experimental; hand-add comparison runs)</a:t>
            </a:r>
          </a:p>
          <a:p>
            <a:r>
              <a:rPr lang="en-US" dirty="0">
                <a:latin typeface="+mn-lt"/>
              </a:rPr>
              <a:t> SWMF </a:t>
            </a:r>
            <a:r>
              <a:rPr lang="en-US" dirty="0" err="1">
                <a:latin typeface="+mn-lt"/>
              </a:rPr>
              <a:t>RoR</a:t>
            </a:r>
            <a:r>
              <a:rPr lang="en-US" dirty="0">
                <a:latin typeface="+mn-lt"/>
              </a:rPr>
              <a:t> upgrade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Preset</a:t>
            </a:r>
            <a:r>
              <a:rPr lang="en-US" dirty="0"/>
              <a:t>” simulation</a:t>
            </a:r>
            <a:r>
              <a:rPr lang="en-US" dirty="0">
                <a:latin typeface="+mn-lt"/>
              </a:rPr>
              <a:t> settings, e.g., “SWPC 2”, “Storm 1”</a:t>
            </a:r>
          </a:p>
          <a:p>
            <a:pPr lvl="1"/>
            <a:r>
              <a:rPr lang="en-US" dirty="0">
                <a:latin typeface="+mn-lt"/>
              </a:rPr>
              <a:t>“</a:t>
            </a:r>
            <a:r>
              <a:rPr lang="en-US" b="1" dirty="0">
                <a:latin typeface="+mn-lt"/>
              </a:rPr>
              <a:t>Custom</a:t>
            </a:r>
            <a:r>
              <a:rPr lang="en-US" dirty="0">
                <a:latin typeface="+mn-lt"/>
              </a:rPr>
              <a:t>” settings include new selections: several new ionosphere conductance models, increased ionosphere electrodynamics resolution, inner boundary conditions type (including outflow), resistivity type (numerical only, constant, anomalous) + …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pPr marL="457200" lvl="1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FAE6FF6-40FC-C2A9-CA6B-37E62E235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8"/>
          <a:stretch/>
        </p:blipFill>
        <p:spPr>
          <a:xfrm>
            <a:off x="7890553" y="3688123"/>
            <a:ext cx="4076812" cy="3058469"/>
          </a:xfrm>
          <a:prstGeom prst="rect">
            <a:avLst/>
          </a:prstGeom>
          <a:ln w="190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4B7293-F639-F3C3-1871-9D4F7C1C0CCB}"/>
              </a:ext>
            </a:extLst>
          </p:cNvPr>
          <p:cNvSpPr txBox="1"/>
          <p:nvPr/>
        </p:nvSpPr>
        <p:spPr>
          <a:xfrm>
            <a:off x="838200" y="6410323"/>
            <a:ext cx="59177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L.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Rastaetter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, M. El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Alaoui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, M. Kuznetsova, M.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Petrenko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>
              <a:latin typeface="+mj-lt"/>
            </a:endParaRPr>
          </a:p>
        </p:txBody>
      </p:sp>
      <p:pic>
        <p:nvPicPr>
          <p:cNvPr id="5" name="Picture 10" descr="Plot of simulation results">
            <a:extLst>
              <a:ext uri="{FF2B5EF4-FFF2-40B4-BE49-F238E27FC236}">
                <a16:creationId xmlns:a16="http://schemas.microsoft.com/office/drawing/2014/main" id="{5BF7A512-004A-3D93-3751-61AFE1A3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887" y="492922"/>
            <a:ext cx="3260914" cy="3043238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EA4E7-31C4-5C77-A8B4-AE2BAE033651}"/>
              </a:ext>
            </a:extLst>
          </p:cNvPr>
          <p:cNvSpPr txBox="1"/>
          <p:nvPr/>
        </p:nvSpPr>
        <p:spPr>
          <a:xfrm>
            <a:off x="9142447" y="859206"/>
            <a:ext cx="1156022" cy="646331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GAMERA</a:t>
            </a:r>
          </a:p>
          <a:p>
            <a:r>
              <a:rPr lang="en-US" sz="1200" dirty="0"/>
              <a:t>SM coordinates</a:t>
            </a:r>
          </a:p>
          <a:p>
            <a:r>
              <a:rPr lang="en-US" sz="1200" dirty="0"/>
              <a:t>MLT=15 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9DAC0-4280-7C1A-BB44-8133F21372AB}"/>
              </a:ext>
            </a:extLst>
          </p:cNvPr>
          <p:cNvSpPr txBox="1"/>
          <p:nvPr/>
        </p:nvSpPr>
        <p:spPr>
          <a:xfrm>
            <a:off x="9066787" y="3762094"/>
            <a:ext cx="1574470" cy="369332"/>
          </a:xfrm>
          <a:prstGeom prst="rect">
            <a:avLst/>
          </a:prstGeom>
          <a:solidFill>
            <a:schemeClr val="bg1">
              <a:alpha val="7435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Plot Ensemble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CCCAA-7B58-2303-317B-279B643D4CF5}"/>
              </a:ext>
            </a:extLst>
          </p:cNvPr>
          <p:cNvSpPr txBox="1"/>
          <p:nvPr/>
        </p:nvSpPr>
        <p:spPr>
          <a:xfrm>
            <a:off x="8219636" y="5609237"/>
            <a:ext cx="3513162" cy="369332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High-res. grid  	   Low res. grid</a:t>
            </a:r>
          </a:p>
        </p:txBody>
      </p:sp>
    </p:spTree>
    <p:extLst>
      <p:ext uri="{BB962C8B-B14F-4D97-AF65-F5344CB8AC3E}">
        <p14:creationId xmlns:p14="http://schemas.microsoft.com/office/powerpoint/2010/main" val="25811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67CA-7566-91B7-B945-2405EE5B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CCMC - SWMF Team Partnership</a:t>
            </a:r>
            <a:br>
              <a:rPr lang="en-US" dirty="0"/>
            </a:br>
            <a:r>
              <a:rPr lang="en-US" sz="2200" dirty="0"/>
              <a:t>to improve the quality and quantity of science that can be done with CCMC Runs-on-Request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0AD73-C1BF-AE61-DB4C-720A98C7F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114"/>
            <a:ext cx="10515600" cy="49246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 CCMC users with a database of readily available simulation results of all newly occurring storms</a:t>
            </a:r>
          </a:p>
          <a:p>
            <a:r>
              <a:rPr lang="en-US" dirty="0"/>
              <a:t>Improving modular capability of the ionospheric electrodynamic model </a:t>
            </a:r>
          </a:p>
          <a:p>
            <a:r>
              <a:rPr lang="en-US" dirty="0"/>
              <a:t>Utilize high-resolution SWMF ionospheric electrodynamics output to drive global ionosphere model GITM </a:t>
            </a:r>
          </a:p>
          <a:p>
            <a:r>
              <a:rPr lang="en-US" dirty="0"/>
              <a:t>Enable comparisons of outputs from GITM, such as electron density and total electron content (TEC), thermosphere density, temperature and composition with available observations (including GOLD, ICON)</a:t>
            </a:r>
          </a:p>
          <a:p>
            <a:r>
              <a:rPr lang="en-US" dirty="0"/>
              <a:t>Update GITM and use the most recent solar irradiance model FISM 2.0, to drive GITM to capture short-term solar irradiance impact on the ionosphere-thermosphere system, such as flare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7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pers_Density">
            <a:hlinkClick r:id="" action="ppaction://media"/>
            <a:extLst>
              <a:ext uri="{FF2B5EF4-FFF2-40B4-BE49-F238E27FC236}">
                <a16:creationId xmlns:a16="http://schemas.microsoft.com/office/drawing/2014/main" id="{6D84E401-242C-04E2-FC39-C2404ADA3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194" t="6328" r="23885"/>
          <a:stretch/>
        </p:blipFill>
        <p:spPr>
          <a:xfrm>
            <a:off x="3941444" y="1002159"/>
            <a:ext cx="4309112" cy="5054301"/>
          </a:xfrm>
          <a:prstGeom prst="rect">
            <a:avLst/>
          </a:prstGeom>
        </p:spPr>
      </p:pic>
      <p:pic>
        <p:nvPicPr>
          <p:cNvPr id="5" name="Hypers_Bx">
            <a:hlinkClick r:id="" action="ppaction://media"/>
            <a:extLst>
              <a:ext uri="{FF2B5EF4-FFF2-40B4-BE49-F238E27FC236}">
                <a16:creationId xmlns:a16="http://schemas.microsoft.com/office/drawing/2014/main" id="{F753579B-8A47-8EA3-D47C-2CF46453BC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1094" t="6328" r="23984"/>
          <a:stretch/>
        </p:blipFill>
        <p:spPr>
          <a:xfrm>
            <a:off x="7882890" y="1002159"/>
            <a:ext cx="4309110" cy="50543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5A514-753B-20A9-B7EB-627FB86DF1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2278" y="1262477"/>
            <a:ext cx="3779838" cy="49244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</a:rPr>
              <a:t>Hybrid and particle-in-cell (PIC) approaches enable addressing problems such as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n-lt"/>
              </a:rPr>
              <a:t>Reconnection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n-lt"/>
              </a:rPr>
              <a:t>waves particle interactions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n-lt"/>
              </a:rPr>
              <a:t>particle energization and transport at different regions</a:t>
            </a:r>
          </a:p>
          <a:p>
            <a:r>
              <a:rPr lang="en-US" dirty="0">
                <a:latin typeface="+mn-lt"/>
              </a:rPr>
              <a:t>Global hybrid models can address turbulence on multiple scales.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BBED1-12F1-707C-1D75-8F750209DDDC}"/>
              </a:ext>
            </a:extLst>
          </p:cNvPr>
          <p:cNvSpPr/>
          <p:nvPr/>
        </p:nvSpPr>
        <p:spPr>
          <a:xfrm>
            <a:off x="4072920" y="6011135"/>
            <a:ext cx="9746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Simulations of the solar wind interaction with the Earth’s magnetosphere </a:t>
            </a:r>
          </a:p>
          <a:p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with Hybrid Particle Event-Resolving Simulator - </a:t>
            </a:r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HYPERS</a:t>
            </a:r>
            <a:r>
              <a:rPr lang="en-US" sz="20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en-US" sz="2000" b="1" i="1" dirty="0" err="1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Omelchenko</a:t>
            </a:r>
            <a:r>
              <a:rPr lang="en-US" sz="2000" b="1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]</a:t>
            </a:r>
            <a:endParaRPr lang="en-US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0E5FD-27FF-2D72-EAE1-41175A9A4D3A}"/>
              </a:ext>
            </a:extLst>
          </p:cNvPr>
          <p:cNvSpPr txBox="1"/>
          <p:nvPr/>
        </p:nvSpPr>
        <p:spPr>
          <a:xfrm>
            <a:off x="391060" y="6091918"/>
            <a:ext cx="19603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M. El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Alaoui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146B1-A9C3-501E-A1B4-69037CBF2CF7}"/>
              </a:ext>
            </a:extLst>
          </p:cNvPr>
          <p:cNvSpPr/>
          <p:nvPr/>
        </p:nvSpPr>
        <p:spPr>
          <a:xfrm>
            <a:off x="5180227" y="873924"/>
            <a:ext cx="120887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Density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DCC97F-1D69-D7AC-8265-7C0AE7CAA1F3}"/>
              </a:ext>
            </a:extLst>
          </p:cNvPr>
          <p:cNvSpPr/>
          <p:nvPr/>
        </p:nvSpPr>
        <p:spPr>
          <a:xfrm>
            <a:off x="8587172" y="840482"/>
            <a:ext cx="259383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Magnetic field (Bx)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66CC9-7585-58DD-D294-7C2D5178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129"/>
            <a:ext cx="12192000" cy="608910"/>
          </a:xfrm>
        </p:spPr>
        <p:txBody>
          <a:bodyPr/>
          <a:lstStyle/>
          <a:p>
            <a:pPr algn="ctr"/>
            <a:r>
              <a:rPr lang="en-US" dirty="0"/>
              <a:t>CCMC is Moving Beyond Single-Fluid MHD </a:t>
            </a:r>
          </a:p>
        </p:txBody>
      </p:sp>
    </p:spTree>
    <p:extLst>
      <p:ext uri="{BB962C8B-B14F-4D97-AF65-F5344CB8AC3E}">
        <p14:creationId xmlns:p14="http://schemas.microsoft.com/office/powerpoint/2010/main" val="133834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1094" y="1299496"/>
            <a:ext cx="1124892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28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Multi-agency strategic investment in US space weather program</a:t>
            </a:r>
          </a:p>
        </p:txBody>
      </p:sp>
      <p:pic>
        <p:nvPicPr>
          <p:cNvPr id="21" name="Picture 5" descr="NASA Logo small.gif                                            00003952STAAC Graphics MP              ABA78158: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44" y="495233"/>
            <a:ext cx="889119" cy="7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noaa_log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90" y="491866"/>
            <a:ext cx="808298" cy="77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nsf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00" y="429078"/>
            <a:ext cx="984483" cy="100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Afw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32" y="471267"/>
            <a:ext cx="824321" cy="84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SMC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15" y="430979"/>
            <a:ext cx="984484" cy="93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transpa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73" y="471268"/>
            <a:ext cx="821069" cy="7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shiel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01" y="515053"/>
            <a:ext cx="921366" cy="7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transpar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88" y="589045"/>
            <a:ext cx="1201553" cy="57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BDE6BF6-9BD4-1561-6E68-3CDA7CAC41C4}"/>
              </a:ext>
            </a:extLst>
          </p:cNvPr>
          <p:cNvSpPr txBox="1"/>
          <p:nvPr/>
        </p:nvSpPr>
        <p:spPr>
          <a:xfrm flipH="1">
            <a:off x="5781440" y="5998359"/>
            <a:ext cx="629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NASA Space Weather Research Program (SWRP)  </a:t>
            </a:r>
          </a:p>
          <a:p>
            <a:pPr algn="ctr"/>
            <a:r>
              <a:rPr lang="en-US" dirty="0">
                <a:solidFill>
                  <a:srgbClr val="00B0F0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NASA/JSC Space Radiation Analysis Group (SRAG)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66AA6E-A570-5DF5-D00C-0A6782A27BEC}"/>
              </a:ext>
            </a:extLst>
          </p:cNvPr>
          <p:cNvSpPr txBox="1"/>
          <p:nvPr/>
        </p:nvSpPr>
        <p:spPr>
          <a:xfrm flipH="1">
            <a:off x="262092" y="6001468"/>
            <a:ext cx="614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69829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NASA/Heliophysics; NSF </a:t>
            </a:r>
          </a:p>
          <a:p>
            <a:pPr algn="ctr"/>
            <a:r>
              <a:rPr lang="en-US" dirty="0">
                <a:solidFill>
                  <a:srgbClr val="E69829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CCMC Core Functions </a:t>
            </a:r>
          </a:p>
          <a:p>
            <a:pPr algn="ctr"/>
            <a:r>
              <a:rPr lang="en-US" dirty="0">
                <a:solidFill>
                  <a:srgbClr val="E69829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LWS; </a:t>
            </a:r>
            <a:r>
              <a:rPr lang="en-US" dirty="0" err="1">
                <a:solidFill>
                  <a:srgbClr val="E69829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Heliophysics</a:t>
            </a:r>
            <a:r>
              <a:rPr lang="en-US" dirty="0">
                <a:solidFill>
                  <a:srgbClr val="E69829"/>
                </a:solidFill>
                <a:ea typeface="Helvetica Neue" panose="02000503000000020004" pitchFamily="2" charset="0"/>
                <a:cs typeface="Calibri" panose="020F0502020204030204" pitchFamily="34" charset="0"/>
              </a:rPr>
              <a:t> Digital Resource Library (HDRL)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B6C92F-F3E2-57AB-F7FA-009596A024CD}"/>
              </a:ext>
            </a:extLst>
          </p:cNvPr>
          <p:cNvCxnSpPr>
            <a:cxnSpLocks/>
          </p:cNvCxnSpPr>
          <p:nvPr/>
        </p:nvCxnSpPr>
        <p:spPr>
          <a:xfrm>
            <a:off x="6253174" y="2747611"/>
            <a:ext cx="2008324" cy="71521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AD934D-44A2-B55E-18D4-08E9CBC97D5A}"/>
              </a:ext>
            </a:extLst>
          </p:cNvPr>
          <p:cNvCxnSpPr>
            <a:cxnSpLocks/>
          </p:cNvCxnSpPr>
          <p:nvPr/>
        </p:nvCxnSpPr>
        <p:spPr>
          <a:xfrm flipH="1">
            <a:off x="4112305" y="2735669"/>
            <a:ext cx="2140869" cy="65950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2905DBD-F593-0D01-A253-31A0E23292E4}"/>
              </a:ext>
            </a:extLst>
          </p:cNvPr>
          <p:cNvSpPr/>
          <p:nvPr/>
        </p:nvSpPr>
        <p:spPr>
          <a:xfrm>
            <a:off x="4999167" y="1661031"/>
            <a:ext cx="2323648" cy="227620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BD2971-391D-6D88-833E-48CB31C015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797" y="1656350"/>
            <a:ext cx="2825722" cy="2268180"/>
          </a:xfrm>
          <a:prstGeom prst="rect">
            <a:avLst/>
          </a:prstGeom>
        </p:spPr>
      </p:pic>
      <p:sp>
        <p:nvSpPr>
          <p:cNvPr id="35" name="Google Shape;127;p3">
            <a:extLst>
              <a:ext uri="{FF2B5EF4-FFF2-40B4-BE49-F238E27FC236}">
                <a16:creationId xmlns:a16="http://schemas.microsoft.com/office/drawing/2014/main" id="{F875AD2C-C553-DFAC-4B13-0B41B6D4758E}"/>
              </a:ext>
            </a:extLst>
          </p:cNvPr>
          <p:cNvSpPr>
            <a:spLocks/>
          </p:cNvSpPr>
          <p:nvPr/>
        </p:nvSpPr>
        <p:spPr>
          <a:xfrm>
            <a:off x="5707169" y="3657495"/>
            <a:ext cx="6153912" cy="2340864"/>
          </a:xfrm>
          <a:prstGeom prst="ellipse">
            <a:avLst/>
          </a:prstGeom>
          <a:solidFill>
            <a:srgbClr val="00B0F0">
              <a:alpha val="20000"/>
            </a:srgbClr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 strike="noStrike" cap="none" dirty="0">
              <a:solidFill>
                <a:schemeClr val="dk1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29;p3">
            <a:extLst>
              <a:ext uri="{FF2B5EF4-FFF2-40B4-BE49-F238E27FC236}">
                <a16:creationId xmlns:a16="http://schemas.microsoft.com/office/drawing/2014/main" id="{EEEE6BFC-439E-7B32-ED2B-5B7CFF56DD98}"/>
              </a:ext>
            </a:extLst>
          </p:cNvPr>
          <p:cNvSpPr txBox="1"/>
          <p:nvPr/>
        </p:nvSpPr>
        <p:spPr>
          <a:xfrm>
            <a:off x="708708" y="4007589"/>
            <a:ext cx="508783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Times New Roman"/>
              <a:buNone/>
            </a:pPr>
            <a:r>
              <a:rPr lang="en-US" sz="2800" i="1" u="none" strike="noStrike" cap="none" dirty="0">
                <a:ea typeface="Times New Roman"/>
                <a:cs typeface="Calibri" panose="020F0502020204030204" pitchFamily="34" charset="0"/>
                <a:sym typeface="Times New Roman"/>
              </a:rPr>
              <a:t>Facilitate </a:t>
            </a:r>
            <a:endParaRPr sz="1800" i="1" u="none" strike="noStrike" cap="none" dirty="0"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Times New Roman"/>
              <a:buNone/>
            </a:pPr>
            <a:r>
              <a:rPr lang="en-US" sz="2800" i="1" u="none" strike="noStrike" cap="none" dirty="0">
                <a:ea typeface="Times New Roman"/>
                <a:cs typeface="Calibri" panose="020F0502020204030204" pitchFamily="34" charset="0"/>
                <a:sym typeface="Times New Roman"/>
              </a:rPr>
              <a:t>space science and space weather </a:t>
            </a:r>
            <a:r>
              <a:rPr lang="en-US" sz="2800" b="1" i="1" u="none" strike="noStrike" cap="none" dirty="0">
                <a:ea typeface="Times New Roman"/>
                <a:cs typeface="Calibri" panose="020F0502020204030204" pitchFamily="34" charset="0"/>
                <a:sym typeface="Times New Roman"/>
              </a:rPr>
              <a:t>research &amp; model development</a:t>
            </a:r>
            <a:endParaRPr sz="1800" b="1" i="1" u="none" strike="noStrike" cap="none" dirty="0"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7" name="Google Shape;130;p3">
            <a:extLst>
              <a:ext uri="{FF2B5EF4-FFF2-40B4-BE49-F238E27FC236}">
                <a16:creationId xmlns:a16="http://schemas.microsoft.com/office/drawing/2014/main" id="{C22B73D0-C7A8-5794-B70D-9861A56C84C7}"/>
              </a:ext>
            </a:extLst>
          </p:cNvPr>
          <p:cNvSpPr txBox="1"/>
          <p:nvPr/>
        </p:nvSpPr>
        <p:spPr>
          <a:xfrm>
            <a:off x="6704221" y="4007589"/>
            <a:ext cx="444807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ctr"/>
            <a:r>
              <a:rPr lang="en-US" sz="2800" i="1" dirty="0">
                <a:ea typeface="Helvetica Neue" charset="0"/>
                <a:cs typeface="Helvetica Neue" charset="0"/>
              </a:rPr>
              <a:t>Support transition of  advances in research to </a:t>
            </a:r>
            <a:r>
              <a:rPr lang="en-US" sz="2800" b="1" i="1" dirty="0">
                <a:ea typeface="Helvetica Neue" charset="0"/>
                <a:cs typeface="Helvetica Neue" charset="0"/>
              </a:rPr>
              <a:t>space weather operations</a:t>
            </a:r>
          </a:p>
        </p:txBody>
      </p:sp>
      <p:sp>
        <p:nvSpPr>
          <p:cNvPr id="33" name="Google Shape;126;p3">
            <a:extLst>
              <a:ext uri="{FF2B5EF4-FFF2-40B4-BE49-F238E27FC236}">
                <a16:creationId xmlns:a16="http://schemas.microsoft.com/office/drawing/2014/main" id="{6160B812-D44C-3652-2B0D-F6F1F2E10CBB}"/>
              </a:ext>
            </a:extLst>
          </p:cNvPr>
          <p:cNvSpPr>
            <a:spLocks/>
          </p:cNvSpPr>
          <p:nvPr/>
        </p:nvSpPr>
        <p:spPr>
          <a:xfrm>
            <a:off x="406593" y="3689474"/>
            <a:ext cx="6153127" cy="2345312"/>
          </a:xfrm>
          <a:prstGeom prst="ellipse">
            <a:avLst/>
          </a:prstGeom>
          <a:solidFill>
            <a:srgbClr val="E69829">
              <a:alpha val="30000"/>
            </a:srgbClr>
          </a:solidFill>
          <a:ln w="57150" cap="flat" cmpd="sng">
            <a:solidFill>
              <a:srgbClr val="E698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113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3C8A-E51B-5057-5E2D-109E4F1E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MHD and Kinetic Scales with HYPERS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856C-749F-BFE8-87B3-C29CF3CEFE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6563" y="1439863"/>
            <a:ext cx="5405437" cy="4924425"/>
          </a:xfrm>
        </p:spPr>
        <p:txBody>
          <a:bodyPr>
            <a:normAutofit/>
          </a:bodyPr>
          <a:lstStyle/>
          <a:p>
            <a:r>
              <a:rPr lang="en-US" dirty="0"/>
              <a:t>Hybrid approaches enable addressing problems on ion scales</a:t>
            </a:r>
          </a:p>
          <a:p>
            <a:r>
              <a:rPr lang="en-US" dirty="0"/>
              <a:t>Hypers runs executed locally and on Pleiades for several IMF orientations</a:t>
            </a:r>
          </a:p>
          <a:p>
            <a:r>
              <a:rPr lang="en-US" dirty="0"/>
              <a:t>Input/Output</a:t>
            </a:r>
          </a:p>
          <a:p>
            <a:pPr lvl="1"/>
            <a:r>
              <a:rPr lang="en-US" dirty="0"/>
              <a:t>Specify the computational domain</a:t>
            </a:r>
          </a:p>
          <a:p>
            <a:pPr lvl="1"/>
            <a:r>
              <a:rPr lang="en-US" dirty="0"/>
              <a:t>Specify the solar wind and IMF input</a:t>
            </a:r>
          </a:p>
          <a:p>
            <a:pPr lvl="1"/>
            <a:r>
              <a:rPr lang="en-US" dirty="0"/>
              <a:t>Specify desired simulation output</a:t>
            </a:r>
          </a:p>
          <a:p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FDCD6F2-7EE5-51E3-6699-108605E8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3" y="1186182"/>
            <a:ext cx="5731331" cy="35661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15B07F-CFBB-2AFA-A3EE-B61C0CA22EFF}"/>
              </a:ext>
            </a:extLst>
          </p:cNvPr>
          <p:cNvSpPr/>
          <p:nvPr/>
        </p:nvSpPr>
        <p:spPr>
          <a:xfrm>
            <a:off x="981324" y="1581412"/>
            <a:ext cx="1110682" cy="430887"/>
          </a:xfrm>
          <a:prstGeom prst="rect">
            <a:avLst/>
          </a:prstGeom>
          <a:solidFill>
            <a:schemeClr val="bg1">
              <a:lumMod val="95000"/>
              <a:alpha val="81901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A69A76F-0086-E35C-19EA-07367167D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" y="4937760"/>
            <a:ext cx="6689981" cy="1920240"/>
          </a:xfrm>
          <a:prstGeom prst="rect">
            <a:avLst/>
          </a:prstGeom>
        </p:spPr>
      </p:pic>
      <p:cxnSp>
        <p:nvCxnSpPr>
          <p:cNvPr id="7" name="Connector: Elbow 17">
            <a:extLst>
              <a:ext uri="{FF2B5EF4-FFF2-40B4-BE49-F238E27FC236}">
                <a16:creationId xmlns:a16="http://schemas.microsoft.com/office/drawing/2014/main" id="{6EA02682-3109-CAB4-19AA-9EF5FF404C8C}"/>
              </a:ext>
            </a:extLst>
          </p:cNvPr>
          <p:cNvCxnSpPr>
            <a:cxnSpLocks/>
          </p:cNvCxnSpPr>
          <p:nvPr/>
        </p:nvCxnSpPr>
        <p:spPr>
          <a:xfrm rot="5400000">
            <a:off x="132874" y="3506953"/>
            <a:ext cx="1901491" cy="1319207"/>
          </a:xfrm>
          <a:prstGeom prst="bentConnector3">
            <a:avLst>
              <a:gd name="adj1" fmla="val 86202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89">
            <a:extLst>
              <a:ext uri="{FF2B5EF4-FFF2-40B4-BE49-F238E27FC236}">
                <a16:creationId xmlns:a16="http://schemas.microsoft.com/office/drawing/2014/main" id="{ABCED747-09A4-CEB6-FC09-EA13058B0A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89465" y="3473026"/>
            <a:ext cx="1901488" cy="1387062"/>
          </a:xfrm>
          <a:prstGeom prst="bentConnector3">
            <a:avLst>
              <a:gd name="adj1" fmla="val 82419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A409119-8245-4D58-E444-142F69331D3A}"/>
              </a:ext>
            </a:extLst>
          </p:cNvPr>
          <p:cNvSpPr/>
          <p:nvPr/>
        </p:nvSpPr>
        <p:spPr>
          <a:xfrm>
            <a:off x="1743222" y="2407528"/>
            <a:ext cx="3303454" cy="951824"/>
          </a:xfrm>
          <a:prstGeom prst="rect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422ADE-97CD-0DAD-143C-840A95F94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3"/>
          <a:stretch/>
        </p:blipFill>
        <p:spPr>
          <a:xfrm>
            <a:off x="8628185" y="625757"/>
            <a:ext cx="3443765" cy="2654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F30602-2DBB-E0E6-A384-03B984351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36" y="321302"/>
            <a:ext cx="10515600" cy="608910"/>
          </a:xfrm>
        </p:spPr>
        <p:txBody>
          <a:bodyPr/>
          <a:lstStyle/>
          <a:p>
            <a:r>
              <a:rPr lang="en-US" dirty="0"/>
              <a:t>Near-Earth Radiation and Plasma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58594-AF5F-3B36-39C8-00CE07FF5D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978" y="1090689"/>
            <a:ext cx="8266279" cy="5521739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+mn-lt"/>
              </a:rPr>
              <a:t>NAIRAS 3.0 </a:t>
            </a:r>
            <a:r>
              <a:rPr lang="en-US" sz="2100" dirty="0">
                <a:latin typeface="+mn-lt"/>
              </a:rPr>
              <a:t>(Nowcast of Atmospheric Ionizing Radiation for Aviation Safety) available for </a:t>
            </a:r>
            <a:r>
              <a:rPr lang="en-US" sz="2100" dirty="0" err="1">
                <a:latin typeface="+mn-lt"/>
              </a:rPr>
              <a:t>iSWA</a:t>
            </a:r>
            <a:r>
              <a:rPr lang="en-US" sz="2100" dirty="0">
                <a:latin typeface="+mn-lt"/>
              </a:rPr>
              <a:t>, soon for ROR</a:t>
            </a:r>
          </a:p>
          <a:p>
            <a:r>
              <a:rPr lang="en-US" sz="2100" b="1" dirty="0">
                <a:latin typeface="+mn-lt"/>
              </a:rPr>
              <a:t>PINE</a:t>
            </a:r>
            <a:r>
              <a:rPr lang="en-US" sz="2100" dirty="0">
                <a:latin typeface="+mn-lt"/>
              </a:rPr>
              <a:t> (Plasma density in the Inner magnetosphere Neural network-based Empirical) outputs are available on </a:t>
            </a:r>
            <a:r>
              <a:rPr lang="en-US" sz="2100" dirty="0" err="1">
                <a:latin typeface="+mn-lt"/>
              </a:rPr>
              <a:t>iSWA</a:t>
            </a:r>
            <a:endParaRPr lang="en-US" sz="2100" dirty="0">
              <a:latin typeface="+mn-lt"/>
            </a:endParaRPr>
          </a:p>
          <a:p>
            <a:r>
              <a:rPr lang="en-US" sz="2100" b="1" dirty="0">
                <a:latin typeface="+mn-lt"/>
              </a:rPr>
              <a:t>CIMI</a:t>
            </a:r>
            <a:r>
              <a:rPr lang="en-US" sz="2100" dirty="0">
                <a:latin typeface="+mn-lt"/>
              </a:rPr>
              <a:t> updated </a:t>
            </a:r>
          </a:p>
          <a:p>
            <a:r>
              <a:rPr lang="en-US" sz="2100" b="1" dirty="0">
                <a:latin typeface="+mn-lt"/>
              </a:rPr>
              <a:t>VERB</a:t>
            </a:r>
            <a:r>
              <a:rPr lang="en-US" sz="2100" dirty="0">
                <a:latin typeface="+mn-lt"/>
              </a:rPr>
              <a:t> post-processing tools for extracting fluxes at Van Allen Probes and POES are available</a:t>
            </a:r>
          </a:p>
          <a:p>
            <a:r>
              <a:rPr lang="en-US" sz="2100" b="1" dirty="0">
                <a:latin typeface="+mn-lt"/>
              </a:rPr>
              <a:t>XLF3 </a:t>
            </a:r>
            <a:r>
              <a:rPr lang="en-US" sz="2100" dirty="0" err="1">
                <a:latin typeface="+mn-lt"/>
              </a:rPr>
              <a:t>Xinlin</a:t>
            </a:r>
            <a:r>
              <a:rPr lang="en-US" sz="2100" dirty="0">
                <a:latin typeface="+mn-lt"/>
              </a:rPr>
              <a:t> Li’s</a:t>
            </a:r>
            <a:r>
              <a:rPr lang="en-US" sz="2100" b="1" dirty="0">
                <a:latin typeface="+mn-lt"/>
              </a:rPr>
              <a:t> </a:t>
            </a:r>
            <a:r>
              <a:rPr lang="en-US" sz="2100" dirty="0">
                <a:latin typeface="+mn-lt"/>
              </a:rPr>
              <a:t>radiation belt model on MeV e-flux at GEO is running continuously</a:t>
            </a:r>
          </a:p>
          <a:p>
            <a:r>
              <a:rPr lang="en-US" sz="2100" dirty="0">
                <a:latin typeface="+mn-lt"/>
              </a:rPr>
              <a:t>Ongoing/planned implementations and updates: </a:t>
            </a:r>
          </a:p>
          <a:p>
            <a:pPr lvl="1"/>
            <a:r>
              <a:rPr lang="en-US" sz="2100" b="1" dirty="0">
                <a:latin typeface="+mn-lt"/>
              </a:rPr>
              <a:t>SEAES-FC</a:t>
            </a:r>
            <a:r>
              <a:rPr lang="en-US" sz="2100" dirty="0">
                <a:latin typeface="+mn-lt"/>
              </a:rPr>
              <a:t> (Spacecraft Environment Anomalies Expert System Flow Chart)</a:t>
            </a:r>
          </a:p>
          <a:p>
            <a:pPr lvl="1"/>
            <a:r>
              <a:rPr lang="en-US" sz="2100" b="1" dirty="0">
                <a:latin typeface="+mn-lt"/>
              </a:rPr>
              <a:t>RAM-SCB</a:t>
            </a:r>
            <a:r>
              <a:rPr lang="en-US" sz="2100" dirty="0">
                <a:latin typeface="+mn-lt"/>
              </a:rPr>
              <a:t> and </a:t>
            </a:r>
            <a:r>
              <a:rPr lang="en-US" sz="2100" b="1" dirty="0">
                <a:latin typeface="+mn-lt"/>
              </a:rPr>
              <a:t>AMPS</a:t>
            </a:r>
            <a:r>
              <a:rPr lang="en-US" sz="2100" dirty="0">
                <a:latin typeface="+mn-lt"/>
              </a:rPr>
              <a:t> (Adaptive Mesh Particle Simulator)</a:t>
            </a:r>
          </a:p>
          <a:p>
            <a:pPr lvl="1"/>
            <a:r>
              <a:rPr lang="en-US" sz="2100" b="1" dirty="0">
                <a:latin typeface="+mn-lt"/>
              </a:rPr>
              <a:t>Radiation Belt Model by J. </a:t>
            </a:r>
            <a:r>
              <a:rPr lang="en-US" sz="2100" b="1" dirty="0" err="1">
                <a:latin typeface="+mn-lt"/>
              </a:rPr>
              <a:t>Bortnik</a:t>
            </a:r>
            <a:r>
              <a:rPr lang="en-US" sz="2100" b="1" dirty="0">
                <a:latin typeface="+mn-lt"/>
              </a:rPr>
              <a:t> et al</a:t>
            </a:r>
            <a:endParaRPr lang="en-US" sz="2100" dirty="0">
              <a:latin typeface="+mn-lt"/>
            </a:endParaRPr>
          </a:p>
          <a:p>
            <a:r>
              <a:rPr lang="en-US" sz="2100" dirty="0">
                <a:latin typeface="+mn-lt"/>
              </a:rPr>
              <a:t>Progress in the ongoing community-wide internal charging and surface charging modelling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D7E17-92D9-EAF0-096A-1ACE9B9B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999" y="3279841"/>
            <a:ext cx="3735023" cy="18675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1C0EA-9806-23B1-6053-B0F2E702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195" y="4456677"/>
            <a:ext cx="2302827" cy="23028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8BC86-C863-7265-11F7-64C6718157E3}"/>
              </a:ext>
            </a:extLst>
          </p:cNvPr>
          <p:cNvSpPr txBox="1"/>
          <p:nvPr/>
        </p:nvSpPr>
        <p:spPr>
          <a:xfrm>
            <a:off x="7280962" y="6477457"/>
            <a:ext cx="22109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Y. Zheng, L.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Rastaetter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440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1AFB-01FC-E39D-4B0C-7ED58348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478"/>
            <a:ext cx="10515600" cy="608910"/>
          </a:xfrm>
        </p:spPr>
        <p:txBody>
          <a:bodyPr>
            <a:noAutofit/>
          </a:bodyPr>
          <a:lstStyle/>
          <a:p>
            <a:r>
              <a:rPr lang="en-US" sz="4200" dirty="0"/>
              <a:t>Vision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5FC1C-80DC-A0D9-4A74-5F9239DD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67" y="1282310"/>
            <a:ext cx="10515600" cy="4924633"/>
          </a:xfrm>
        </p:spPr>
        <p:txBody>
          <a:bodyPr>
            <a:normAutofit/>
          </a:bodyPr>
          <a:lstStyle/>
          <a:p>
            <a:r>
              <a:rPr lang="en-US" sz="3000" dirty="0"/>
              <a:t>Solidify CCMC role as a </a:t>
            </a:r>
            <a:r>
              <a:rPr lang="en-US" sz="3000" dirty="0">
                <a:solidFill>
                  <a:srgbClr val="E69829"/>
                </a:solidFill>
              </a:rPr>
              <a:t>fast response unit to evolving community and agencies needs</a:t>
            </a:r>
          </a:p>
          <a:p>
            <a:r>
              <a:rPr lang="en-US" sz="3000" dirty="0">
                <a:solidFill>
                  <a:srgbClr val="E69829"/>
                </a:solidFill>
              </a:rPr>
              <a:t>Facilitate innovation</a:t>
            </a:r>
            <a:r>
              <a:rPr lang="en-US" sz="3000" dirty="0"/>
              <a:t>:</a:t>
            </a:r>
            <a:r>
              <a:rPr lang="en-US" sz="3000" dirty="0">
                <a:solidFill>
                  <a:srgbClr val="E69829"/>
                </a:solidFill>
              </a:rPr>
              <a:t> </a:t>
            </a:r>
            <a:r>
              <a:rPr lang="en-US" sz="3000" dirty="0"/>
              <a:t>move towards high-quality, high-resolution runs, implement ML/AI capabilities, utilize GPUs, go beyond MHD</a:t>
            </a:r>
          </a:p>
          <a:p>
            <a:r>
              <a:rPr lang="en-US" sz="3000" dirty="0">
                <a:solidFill>
                  <a:srgbClr val="E69829"/>
                </a:solidFill>
              </a:rPr>
              <a:t>Engage modelers </a:t>
            </a:r>
            <a:r>
              <a:rPr lang="en-US" sz="3000" dirty="0"/>
              <a:t>in models/capabilities on-boarding</a:t>
            </a:r>
          </a:p>
          <a:p>
            <a:r>
              <a:rPr lang="en-US" sz="3000" dirty="0">
                <a:solidFill>
                  <a:srgbClr val="E69829"/>
                </a:solidFill>
              </a:rPr>
              <a:t>Facilitate open science</a:t>
            </a:r>
            <a:r>
              <a:rPr lang="en-US" sz="3000" dirty="0"/>
              <a:t>: establish CCMC as a hub for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collaborative development and evaluations of open-source models/software</a:t>
            </a:r>
          </a:p>
          <a:p>
            <a:r>
              <a:rPr lang="en-US" sz="3000" dirty="0"/>
              <a:t>Expand </a:t>
            </a:r>
            <a:r>
              <a:rPr lang="en-US" sz="3000" dirty="0">
                <a:solidFill>
                  <a:srgbClr val="E69829"/>
                </a:solidFill>
              </a:rPr>
              <a:t>beyond Sun and Earth</a:t>
            </a:r>
            <a:r>
              <a:rPr lang="en-US" sz="3000" dirty="0"/>
              <a:t>? 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AA65C2C-F46A-BCCC-E30B-F7961CDC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333" y="4404020"/>
            <a:ext cx="2994055" cy="24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4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B7790-11F0-5EEC-3077-0AFDD927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CCMC Evolution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635F9-7723-E51A-384A-77B28BB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330"/>
            <a:ext cx="10515600" cy="51895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2000</a:t>
            </a:r>
          </a:p>
          <a:p>
            <a:pPr lvl="1"/>
            <a:r>
              <a:rPr lang="en-US" dirty="0"/>
              <a:t>3 Sun workstations, 3 scientists: M. Hesse (Founding Director), L. </a:t>
            </a:r>
            <a:r>
              <a:rPr lang="en-US" dirty="0" err="1"/>
              <a:t>Rastaetter</a:t>
            </a:r>
            <a:r>
              <a:rPr lang="en-US" dirty="0"/>
              <a:t>, M. Kuznetsova</a:t>
            </a:r>
          </a:p>
          <a:p>
            <a:pPr marL="0" indent="0">
              <a:buNone/>
            </a:pPr>
            <a:r>
              <a:rPr lang="en-US" b="1" dirty="0"/>
              <a:t>2018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Indispensable component </a:t>
            </a:r>
            <a:r>
              <a:rPr lang="en-US" dirty="0"/>
              <a:t>of the space physics and space weather enterprise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Trusted relations </a:t>
            </a:r>
            <a:r>
              <a:rPr lang="en-US" dirty="0"/>
              <a:t>with model developers and community </a:t>
            </a:r>
          </a:p>
          <a:p>
            <a:pPr lvl="1"/>
            <a:r>
              <a:rPr lang="en-US" dirty="0"/>
              <a:t>Redundant in-house </a:t>
            </a:r>
            <a:r>
              <a:rPr lang="en-US" b="1" dirty="0">
                <a:solidFill>
                  <a:srgbClr val="E69829"/>
                </a:solidFill>
              </a:rPr>
              <a:t>computational infrastructure </a:t>
            </a:r>
            <a:r>
              <a:rPr lang="en-US" dirty="0"/>
              <a:t>at GSFC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15 staff members </a:t>
            </a:r>
            <a:r>
              <a:rPr lang="en-US" dirty="0"/>
              <a:t>(scientists, software developers, and system engineers working together)</a:t>
            </a:r>
          </a:p>
          <a:p>
            <a:pPr marL="0" indent="0">
              <a:buNone/>
            </a:pPr>
            <a:r>
              <a:rPr lang="en-US" b="1" dirty="0"/>
              <a:t>2022</a:t>
            </a:r>
          </a:p>
          <a:p>
            <a:pPr lvl="1"/>
            <a:r>
              <a:rPr lang="en-US" dirty="0"/>
              <a:t>NASA Science Mission Directorate (SMD) </a:t>
            </a:r>
            <a:r>
              <a:rPr lang="en-US" b="1" dirty="0">
                <a:solidFill>
                  <a:srgbClr val="E69829"/>
                </a:solidFill>
              </a:rPr>
              <a:t>Tier 1</a:t>
            </a:r>
            <a:r>
              <a:rPr lang="en-US" b="1" dirty="0"/>
              <a:t> </a:t>
            </a:r>
            <a:r>
              <a:rPr lang="en-US" dirty="0"/>
              <a:t>activity. Unique capabilities unmatched world-wide. 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Supports research community </a:t>
            </a:r>
            <a:r>
              <a:rPr lang="en-US" dirty="0"/>
              <a:t>world-wide and multiple NASA </a:t>
            </a:r>
            <a:r>
              <a:rPr lang="en-US" dirty="0" err="1"/>
              <a:t>Heliophysics</a:t>
            </a:r>
            <a:r>
              <a:rPr lang="en-US" dirty="0"/>
              <a:t> programs (including </a:t>
            </a:r>
            <a:r>
              <a:rPr lang="en-US" b="1" dirty="0">
                <a:solidFill>
                  <a:srgbClr val="E69829"/>
                </a:solidFill>
              </a:rPr>
              <a:t>LWS</a:t>
            </a:r>
            <a:r>
              <a:rPr lang="en-US" b="1" dirty="0"/>
              <a:t>, </a:t>
            </a:r>
            <a:r>
              <a:rPr lang="en-US" b="1" dirty="0">
                <a:solidFill>
                  <a:srgbClr val="E69829"/>
                </a:solidFill>
              </a:rPr>
              <a:t>HDRL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Heliophysics</a:t>
            </a:r>
            <a:r>
              <a:rPr lang="en-US" dirty="0"/>
              <a:t> Digital Resource Library, </a:t>
            </a:r>
            <a:r>
              <a:rPr lang="en-US" b="1" dirty="0">
                <a:solidFill>
                  <a:srgbClr val="E69829"/>
                </a:solidFill>
              </a:rPr>
              <a:t>SWRP</a:t>
            </a:r>
            <a:r>
              <a:rPr lang="en-US" dirty="0"/>
              <a:t> -  Space Weather Research Program), partner with NASA JSC/</a:t>
            </a:r>
            <a:r>
              <a:rPr lang="en-US" b="1" dirty="0">
                <a:solidFill>
                  <a:srgbClr val="E69829"/>
                </a:solidFill>
              </a:rPr>
              <a:t>SRAG</a:t>
            </a:r>
            <a:r>
              <a:rPr lang="en-US" dirty="0"/>
              <a:t> (Space Radiation Analysis Group)</a:t>
            </a:r>
          </a:p>
          <a:p>
            <a:pPr lvl="1"/>
            <a:r>
              <a:rPr lang="en-US" dirty="0"/>
              <a:t>Computational resources: </a:t>
            </a:r>
            <a:r>
              <a:rPr lang="en-US" b="1" dirty="0">
                <a:solidFill>
                  <a:srgbClr val="E69829"/>
                </a:solidFill>
              </a:rPr>
              <a:t>GSFC</a:t>
            </a:r>
            <a:r>
              <a:rPr lang="en-US" dirty="0"/>
              <a:t> (in-house), </a:t>
            </a:r>
            <a:r>
              <a:rPr lang="en-US" b="1" dirty="0">
                <a:solidFill>
                  <a:srgbClr val="E69829"/>
                </a:solidFill>
              </a:rPr>
              <a:t>NASA HECC </a:t>
            </a:r>
            <a:r>
              <a:rPr lang="en-US" dirty="0"/>
              <a:t>(e.g. Pleiades), </a:t>
            </a:r>
            <a:r>
              <a:rPr lang="en-US" b="1" dirty="0">
                <a:solidFill>
                  <a:srgbClr val="E69829"/>
                </a:solidFill>
              </a:rPr>
              <a:t>AWS cloud </a:t>
            </a:r>
            <a:r>
              <a:rPr lang="en-US" dirty="0"/>
              <a:t>(advised by Goddard CISTO Computational and Information Sciences and Technology Office)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31 staff members</a:t>
            </a:r>
            <a:r>
              <a:rPr lang="en-US" b="1" dirty="0"/>
              <a:t> </a:t>
            </a:r>
            <a:r>
              <a:rPr lang="en-US" dirty="0"/>
              <a:t>(mix of permanent/temporary, full/part time)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~ 2000 runs </a:t>
            </a:r>
            <a:r>
              <a:rPr lang="en-US" dirty="0"/>
              <a:t>executed per year. </a:t>
            </a:r>
            <a:r>
              <a:rPr lang="en-US" b="1" dirty="0">
                <a:solidFill>
                  <a:srgbClr val="E69829"/>
                </a:solidFill>
              </a:rPr>
              <a:t>10-15+ user publications </a:t>
            </a:r>
            <a:r>
              <a:rPr lang="en-US" dirty="0"/>
              <a:t>per year</a:t>
            </a:r>
          </a:p>
          <a:p>
            <a:pPr lvl="1"/>
            <a:r>
              <a:rPr lang="en-US" b="1" dirty="0">
                <a:solidFill>
                  <a:srgbClr val="E69829"/>
                </a:solidFill>
              </a:rPr>
              <a:t>~2000 unique users</a:t>
            </a:r>
            <a:r>
              <a:rPr lang="en-US" b="1" dirty="0"/>
              <a:t> </a:t>
            </a:r>
            <a:r>
              <a:rPr lang="en-US" dirty="0"/>
              <a:t>2018-2022. Users from </a:t>
            </a:r>
            <a:r>
              <a:rPr lang="en-US" b="1" dirty="0">
                <a:solidFill>
                  <a:srgbClr val="E69829"/>
                </a:solidFill>
              </a:rPr>
              <a:t>170 countries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82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BB4A25F-F76A-1FFF-0FAC-57C9258E98F0}"/>
              </a:ext>
            </a:extLst>
          </p:cNvPr>
          <p:cNvGraphicFramePr>
            <a:graphicFrameLocks noGrp="1"/>
          </p:cNvGraphicFramePr>
          <p:nvPr/>
        </p:nvGraphicFramePr>
        <p:xfrm>
          <a:off x="133564" y="643466"/>
          <a:ext cx="12058436" cy="6214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4A47ACF-988B-6985-D119-52413F91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Runs on Request – Executed per 6 months</a:t>
            </a:r>
          </a:p>
        </p:txBody>
      </p:sp>
    </p:spTree>
    <p:extLst>
      <p:ext uri="{BB962C8B-B14F-4D97-AF65-F5344CB8AC3E}">
        <p14:creationId xmlns:p14="http://schemas.microsoft.com/office/powerpoint/2010/main" val="162763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E04F-71CB-A9C4-7902-BEB1C2EC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CCMC Team Members</a:t>
            </a:r>
          </a:p>
        </p:txBody>
      </p:sp>
      <p:pic>
        <p:nvPicPr>
          <p:cNvPr id="31" name="Google Shape;86;p1">
            <a:extLst>
              <a:ext uri="{FF2B5EF4-FFF2-40B4-BE49-F238E27FC236}">
                <a16:creationId xmlns:a16="http://schemas.microsoft.com/office/drawing/2014/main" id="{503716E9-65C0-12F9-ED03-22047EDF4A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53" y="1428421"/>
            <a:ext cx="1238968" cy="125570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sp>
        <p:nvSpPr>
          <p:cNvPr id="32" name="Google Shape;87;p1">
            <a:extLst>
              <a:ext uri="{FF2B5EF4-FFF2-40B4-BE49-F238E27FC236}">
                <a16:creationId xmlns:a16="http://schemas.microsoft.com/office/drawing/2014/main" id="{92C05C2C-0DC1-E177-F909-2C28309A7CBC}"/>
              </a:ext>
            </a:extLst>
          </p:cNvPr>
          <p:cNvSpPr txBox="1"/>
          <p:nvPr/>
        </p:nvSpPr>
        <p:spPr>
          <a:xfrm>
            <a:off x="401100" y="2755050"/>
            <a:ext cx="20121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Masha Kuznetsova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Geospace</a:t>
            </a: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Scientist</a:t>
            </a:r>
            <a:endParaRPr dirty="0"/>
          </a:p>
        </p:txBody>
      </p:sp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4B87B947-E57C-A7D1-804B-6549A63ED0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6340" y="1213019"/>
            <a:ext cx="1238968" cy="125570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sp>
        <p:nvSpPr>
          <p:cNvPr id="34" name="Google Shape;89;p1">
            <a:extLst>
              <a:ext uri="{FF2B5EF4-FFF2-40B4-BE49-F238E27FC236}">
                <a16:creationId xmlns:a16="http://schemas.microsoft.com/office/drawing/2014/main" id="{E6F7C212-7C4D-96EF-DE15-08B0782AA130}"/>
              </a:ext>
            </a:extLst>
          </p:cNvPr>
          <p:cNvSpPr txBox="1"/>
          <p:nvPr/>
        </p:nvSpPr>
        <p:spPr>
          <a:xfrm>
            <a:off x="2871515" y="2506537"/>
            <a:ext cx="1569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Leila Mays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Deputy Director,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 Scientist</a:t>
            </a:r>
            <a:endParaRPr dirty="0"/>
          </a:p>
        </p:txBody>
      </p:sp>
      <p:pic>
        <p:nvPicPr>
          <p:cNvPr id="35" name="Google Shape;90;p1">
            <a:extLst>
              <a:ext uri="{FF2B5EF4-FFF2-40B4-BE49-F238E27FC236}">
                <a16:creationId xmlns:a16="http://schemas.microsoft.com/office/drawing/2014/main" id="{F294BED1-B202-BB2B-E74B-0242298A6F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7064" y="1213019"/>
            <a:ext cx="1238968" cy="125570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sp>
        <p:nvSpPr>
          <p:cNvPr id="36" name="Google Shape;91;p1">
            <a:extLst>
              <a:ext uri="{FF2B5EF4-FFF2-40B4-BE49-F238E27FC236}">
                <a16:creationId xmlns:a16="http://schemas.microsoft.com/office/drawing/2014/main" id="{A6338582-645C-BF21-A1BC-E27DFA060319}"/>
              </a:ext>
            </a:extLst>
          </p:cNvPr>
          <p:cNvSpPr txBox="1"/>
          <p:nvPr/>
        </p:nvSpPr>
        <p:spPr>
          <a:xfrm>
            <a:off x="5541198" y="2525518"/>
            <a:ext cx="1383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Chiu Wiegand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Lead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92;p1">
            <a:extLst>
              <a:ext uri="{FF2B5EF4-FFF2-40B4-BE49-F238E27FC236}">
                <a16:creationId xmlns:a16="http://schemas.microsoft.com/office/drawing/2014/main" id="{2412414B-D1B6-A740-24D8-A1BC7E3704B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4186" y="4334517"/>
            <a:ext cx="1104901" cy="110490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38" name="Google Shape;93;p1">
            <a:extLst>
              <a:ext uri="{FF2B5EF4-FFF2-40B4-BE49-F238E27FC236}">
                <a16:creationId xmlns:a16="http://schemas.microsoft.com/office/drawing/2014/main" id="{7B410CF3-90B2-5D30-E3CA-D8B0B79D790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75808" y="1453031"/>
            <a:ext cx="1238968" cy="125570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39" name="Google Shape;94;p1">
            <a:extLst>
              <a:ext uri="{FF2B5EF4-FFF2-40B4-BE49-F238E27FC236}">
                <a16:creationId xmlns:a16="http://schemas.microsoft.com/office/drawing/2014/main" id="{07AA6F21-CE8E-7E7D-F87E-E2FEE4DE16A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70913" y="3024752"/>
            <a:ext cx="1113757" cy="1113757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0" name="Google Shape;95;p1">
            <a:extLst>
              <a:ext uri="{FF2B5EF4-FFF2-40B4-BE49-F238E27FC236}">
                <a16:creationId xmlns:a16="http://schemas.microsoft.com/office/drawing/2014/main" id="{69993C92-1B47-EAB7-7D35-B58DE93D404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7254" y="4801727"/>
            <a:ext cx="1113757" cy="1113757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1" name="Google Shape;96;p1">
            <a:extLst>
              <a:ext uri="{FF2B5EF4-FFF2-40B4-BE49-F238E27FC236}">
                <a16:creationId xmlns:a16="http://schemas.microsoft.com/office/drawing/2014/main" id="{64D452B1-0C49-6742-25D7-C85CE2EC39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49697" y="3501283"/>
            <a:ext cx="1104902" cy="1104902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2" name="Google Shape;97;p1">
            <a:extLst>
              <a:ext uri="{FF2B5EF4-FFF2-40B4-BE49-F238E27FC236}">
                <a16:creationId xmlns:a16="http://schemas.microsoft.com/office/drawing/2014/main" id="{5A1F2BF6-4F05-973D-A0F4-93C27780A7F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02591" y="4975451"/>
            <a:ext cx="1104902" cy="1104902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3" name="Google Shape;98;p1">
            <a:extLst>
              <a:ext uri="{FF2B5EF4-FFF2-40B4-BE49-F238E27FC236}">
                <a16:creationId xmlns:a16="http://schemas.microsoft.com/office/drawing/2014/main" id="{EEF2D4F3-0772-6832-69AC-CF3CCB69374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58905" y="3437433"/>
            <a:ext cx="1104901" cy="110490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4" name="Google Shape;99;p1">
            <a:extLst>
              <a:ext uri="{FF2B5EF4-FFF2-40B4-BE49-F238E27FC236}">
                <a16:creationId xmlns:a16="http://schemas.microsoft.com/office/drawing/2014/main" id="{D11FB41A-D690-06C4-6098-56D937D127B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60229" y="2868386"/>
            <a:ext cx="1104901" cy="110490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5" name="Google Shape;100;p1">
            <a:extLst>
              <a:ext uri="{FF2B5EF4-FFF2-40B4-BE49-F238E27FC236}">
                <a16:creationId xmlns:a16="http://schemas.microsoft.com/office/drawing/2014/main" id="{9D2F1575-AD20-DF66-7A56-FFB13BDE03A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26423" y="4861951"/>
            <a:ext cx="1071341" cy="107134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5A399B29-BC9C-2D6B-9E49-35B59DD4B15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75417" y="1042100"/>
            <a:ext cx="1238968" cy="125570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</p:pic>
      <p:sp>
        <p:nvSpPr>
          <p:cNvPr id="47" name="Google Shape;102;p1">
            <a:extLst>
              <a:ext uri="{FF2B5EF4-FFF2-40B4-BE49-F238E27FC236}">
                <a16:creationId xmlns:a16="http://schemas.microsoft.com/office/drawing/2014/main" id="{2AC860D6-5577-CC44-018B-CA0B4CD38636}"/>
              </a:ext>
            </a:extLst>
          </p:cNvPr>
          <p:cNvSpPr txBox="1"/>
          <p:nvPr/>
        </p:nvSpPr>
        <p:spPr>
          <a:xfrm>
            <a:off x="7409203" y="2335618"/>
            <a:ext cx="257139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Tsui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 Environments Architect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03;p1">
            <a:extLst>
              <a:ext uri="{FF2B5EF4-FFF2-40B4-BE49-F238E27FC236}">
                <a16:creationId xmlns:a16="http://schemas.microsoft.com/office/drawing/2014/main" id="{DA3779F9-39FD-3E5B-8E99-80E390D37F3F}"/>
              </a:ext>
            </a:extLst>
          </p:cNvPr>
          <p:cNvSpPr txBox="1"/>
          <p:nvPr/>
        </p:nvSpPr>
        <p:spPr>
          <a:xfrm>
            <a:off x="2792062" y="5956908"/>
            <a:ext cx="33172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Mendoza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Runs-on-Request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Coordinator</a:t>
            </a:r>
            <a:endParaRPr b="1" dirty="0"/>
          </a:p>
        </p:txBody>
      </p:sp>
      <p:sp>
        <p:nvSpPr>
          <p:cNvPr id="49" name="Google Shape;104;p1">
            <a:extLst>
              <a:ext uri="{FF2B5EF4-FFF2-40B4-BE49-F238E27FC236}">
                <a16:creationId xmlns:a16="http://schemas.microsoft.com/office/drawing/2014/main" id="{57F35561-149F-A6E2-32D3-AAB76456146E}"/>
              </a:ext>
            </a:extLst>
          </p:cNvPr>
          <p:cNvSpPr txBox="1"/>
          <p:nvPr/>
        </p:nvSpPr>
        <p:spPr>
          <a:xfrm>
            <a:off x="9871307" y="2780716"/>
            <a:ext cx="18479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Lutz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Rastaetter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Scientist/Software</a:t>
            </a:r>
            <a:endParaRPr b="1" dirty="0"/>
          </a:p>
        </p:txBody>
      </p:sp>
      <p:sp>
        <p:nvSpPr>
          <p:cNvPr id="50" name="Google Shape;105;p1">
            <a:extLst>
              <a:ext uri="{FF2B5EF4-FFF2-40B4-BE49-F238E27FC236}">
                <a16:creationId xmlns:a16="http://schemas.microsoft.com/office/drawing/2014/main" id="{76B84AC2-E456-D775-A818-002E9CDF8FBB}"/>
              </a:ext>
            </a:extLst>
          </p:cNvPr>
          <p:cNvSpPr txBox="1"/>
          <p:nvPr/>
        </p:nvSpPr>
        <p:spPr>
          <a:xfrm>
            <a:off x="4163961" y="4017332"/>
            <a:ext cx="175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Macneice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dirty="0"/>
          </a:p>
        </p:txBody>
      </p:sp>
      <p:sp>
        <p:nvSpPr>
          <p:cNvPr id="51" name="Google Shape;106;p1">
            <a:extLst>
              <a:ext uri="{FF2B5EF4-FFF2-40B4-BE49-F238E27FC236}">
                <a16:creationId xmlns:a16="http://schemas.microsoft.com/office/drawing/2014/main" id="{C2AAC050-B6DD-52ED-188A-97CC4765A4B1}"/>
              </a:ext>
            </a:extLst>
          </p:cNvPr>
          <p:cNvSpPr txBox="1"/>
          <p:nvPr/>
        </p:nvSpPr>
        <p:spPr>
          <a:xfrm>
            <a:off x="6480552" y="4114243"/>
            <a:ext cx="19567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Yihua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Zheng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52" name="Google Shape;107;p1">
            <a:extLst>
              <a:ext uri="{FF2B5EF4-FFF2-40B4-BE49-F238E27FC236}">
                <a16:creationId xmlns:a16="http://schemas.microsoft.com/office/drawing/2014/main" id="{246B4FFD-2664-DAC4-DD91-5684A1B346C9}"/>
              </a:ext>
            </a:extLst>
          </p:cNvPr>
          <p:cNvSpPr txBox="1"/>
          <p:nvPr/>
        </p:nvSpPr>
        <p:spPr>
          <a:xfrm>
            <a:off x="8359581" y="4555967"/>
            <a:ext cx="2085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Sandro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Taktakishvili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dirty="0"/>
          </a:p>
        </p:txBody>
      </p:sp>
      <p:sp>
        <p:nvSpPr>
          <p:cNvPr id="53" name="Google Shape;108;p1">
            <a:extLst>
              <a:ext uri="{FF2B5EF4-FFF2-40B4-BE49-F238E27FC236}">
                <a16:creationId xmlns:a16="http://schemas.microsoft.com/office/drawing/2014/main" id="{3BA621A0-71FE-A48B-D41F-028D8AE08019}"/>
              </a:ext>
            </a:extLst>
          </p:cNvPr>
          <p:cNvSpPr txBox="1"/>
          <p:nvPr/>
        </p:nvSpPr>
        <p:spPr>
          <a:xfrm>
            <a:off x="247432" y="5945143"/>
            <a:ext cx="179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Darren De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Zeeuw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Scientist/Software</a:t>
            </a:r>
            <a:endParaRPr b="1" dirty="0"/>
          </a:p>
        </p:txBody>
      </p:sp>
      <p:sp>
        <p:nvSpPr>
          <p:cNvPr id="54" name="Google Shape;109;p1">
            <a:extLst>
              <a:ext uri="{FF2B5EF4-FFF2-40B4-BE49-F238E27FC236}">
                <a16:creationId xmlns:a16="http://schemas.microsoft.com/office/drawing/2014/main" id="{61649C6D-BCF3-2C37-2319-09B45B1FCA5D}"/>
              </a:ext>
            </a:extLst>
          </p:cNvPr>
          <p:cNvSpPr txBox="1"/>
          <p:nvPr/>
        </p:nvSpPr>
        <p:spPr>
          <a:xfrm>
            <a:off x="1901983" y="4566666"/>
            <a:ext cx="1887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Rick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Mullinix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ISWA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 </a:t>
            </a:r>
            <a:endParaRPr dirty="0"/>
          </a:p>
        </p:txBody>
      </p:sp>
      <p:sp>
        <p:nvSpPr>
          <p:cNvPr id="55" name="Google Shape;110;p1">
            <a:extLst>
              <a:ext uri="{FF2B5EF4-FFF2-40B4-BE49-F238E27FC236}">
                <a16:creationId xmlns:a16="http://schemas.microsoft.com/office/drawing/2014/main" id="{81344E1C-27D5-AF21-310E-DF4E657C9F2D}"/>
              </a:ext>
            </a:extLst>
          </p:cNvPr>
          <p:cNvSpPr txBox="1"/>
          <p:nvPr/>
        </p:nvSpPr>
        <p:spPr>
          <a:xfrm>
            <a:off x="7208242" y="6133689"/>
            <a:ext cx="138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Kiran Patel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dirty="0"/>
          </a:p>
        </p:txBody>
      </p:sp>
      <p:sp>
        <p:nvSpPr>
          <p:cNvPr id="56" name="Google Shape;111;p1">
            <a:extLst>
              <a:ext uri="{FF2B5EF4-FFF2-40B4-BE49-F238E27FC236}">
                <a16:creationId xmlns:a16="http://schemas.microsoft.com/office/drawing/2014/main" id="{A3D7853C-1D76-DF2A-1D80-204000398524}"/>
              </a:ext>
            </a:extLst>
          </p:cNvPr>
          <p:cNvSpPr txBox="1"/>
          <p:nvPr/>
        </p:nvSpPr>
        <p:spPr>
          <a:xfrm>
            <a:off x="10509864" y="5499905"/>
            <a:ext cx="139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Sarabjit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Bakshi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50056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4AA1-602A-7E62-8CFB-9AA2ED169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CCMC Team Members </a:t>
            </a:r>
            <a:r>
              <a:rPr lang="en-US" sz="2000" dirty="0"/>
              <a:t>(joined after 2018)</a:t>
            </a: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F7838E20-3F70-BE8D-5F33-DB17459074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0395" y="4708851"/>
            <a:ext cx="1103472" cy="110347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Google Shape;118;p2">
            <a:extLst>
              <a:ext uri="{FF2B5EF4-FFF2-40B4-BE49-F238E27FC236}">
                <a16:creationId xmlns:a16="http://schemas.microsoft.com/office/drawing/2014/main" id="{AD59DCFD-183E-CDA8-2763-94D34BECE2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4909" y="953969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Google Shape;119;p2">
            <a:extLst>
              <a:ext uri="{FF2B5EF4-FFF2-40B4-BE49-F238E27FC236}">
                <a16:creationId xmlns:a16="http://schemas.microsoft.com/office/drawing/2014/main" id="{081ABA10-2BE3-4519-4E5D-CB2FB852B2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6127" y="1274893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Google Shape;121;p2">
            <a:extLst>
              <a:ext uri="{FF2B5EF4-FFF2-40B4-BE49-F238E27FC236}">
                <a16:creationId xmlns:a16="http://schemas.microsoft.com/office/drawing/2014/main" id="{BB93EEE1-B419-FD33-FDFB-93CF0A5121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802" t="4774" r="11441" b="20469"/>
          <a:stretch/>
        </p:blipFill>
        <p:spPr>
          <a:xfrm>
            <a:off x="3701459" y="3038034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Google Shape;122;p2">
            <a:extLst>
              <a:ext uri="{FF2B5EF4-FFF2-40B4-BE49-F238E27FC236}">
                <a16:creationId xmlns:a16="http://schemas.microsoft.com/office/drawing/2014/main" id="{8DA0F9F7-FB27-954E-2EE5-89C4F6156E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8980" y="1119598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Google Shape;123;p2">
            <a:extLst>
              <a:ext uri="{FF2B5EF4-FFF2-40B4-BE49-F238E27FC236}">
                <a16:creationId xmlns:a16="http://schemas.microsoft.com/office/drawing/2014/main" id="{CAA95CD1-5336-0064-2C76-24655F10CE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73636" y="2778223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Google Shape;124;p2">
            <a:extLst>
              <a:ext uri="{FF2B5EF4-FFF2-40B4-BE49-F238E27FC236}">
                <a16:creationId xmlns:a16="http://schemas.microsoft.com/office/drawing/2014/main" id="{D03C2F29-BE68-0C33-62D6-0BDE81FD9D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0061" y="1168237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Google Shape;125;p2">
            <a:extLst>
              <a:ext uri="{FF2B5EF4-FFF2-40B4-BE49-F238E27FC236}">
                <a16:creationId xmlns:a16="http://schemas.microsoft.com/office/drawing/2014/main" id="{D2308683-2AF6-09F0-39CD-5731540A4F1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88152" y="4765188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Google Shape;126;p2">
            <a:extLst>
              <a:ext uri="{FF2B5EF4-FFF2-40B4-BE49-F238E27FC236}">
                <a16:creationId xmlns:a16="http://schemas.microsoft.com/office/drawing/2014/main" id="{3C5ABDCA-478E-5861-AC8F-83080259F4C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72363" y="4831306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Google Shape;127;p2">
            <a:extLst>
              <a:ext uri="{FF2B5EF4-FFF2-40B4-BE49-F238E27FC236}">
                <a16:creationId xmlns:a16="http://schemas.microsoft.com/office/drawing/2014/main" id="{BB3093DC-6079-685F-5205-BBD334BF471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81680" y="4829259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Google Shape;128;p2">
            <a:extLst>
              <a:ext uri="{FF2B5EF4-FFF2-40B4-BE49-F238E27FC236}">
                <a16:creationId xmlns:a16="http://schemas.microsoft.com/office/drawing/2014/main" id="{6CD1D973-895E-3DE7-718B-DB4E9C37247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09028" y="2909415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Google Shape;129;p2">
            <a:extLst>
              <a:ext uri="{FF2B5EF4-FFF2-40B4-BE49-F238E27FC236}">
                <a16:creationId xmlns:a16="http://schemas.microsoft.com/office/drawing/2014/main" id="{0FFAACB4-BF04-D42C-284A-0560AAAE43F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61715" y="2909415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5" name="Google Shape;130;p2">
            <a:extLst>
              <a:ext uri="{FF2B5EF4-FFF2-40B4-BE49-F238E27FC236}">
                <a16:creationId xmlns:a16="http://schemas.microsoft.com/office/drawing/2014/main" id="{039876C0-7E98-140C-4C9F-4FAD67510FD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45864" y="2877264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6" name="Google Shape;132;p2">
            <a:extLst>
              <a:ext uri="{FF2B5EF4-FFF2-40B4-BE49-F238E27FC236}">
                <a16:creationId xmlns:a16="http://schemas.microsoft.com/office/drawing/2014/main" id="{6576C776-1C11-2662-FEED-B2C251CC052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8193" y="4829259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7" name="Google Shape;133;p2">
            <a:extLst>
              <a:ext uri="{FF2B5EF4-FFF2-40B4-BE49-F238E27FC236}">
                <a16:creationId xmlns:a16="http://schemas.microsoft.com/office/drawing/2014/main" id="{2E00EB2A-628E-1B76-022C-8AD1257D784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16919" y="3057197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8" name="Google Shape;134;p2">
            <a:extLst>
              <a:ext uri="{FF2B5EF4-FFF2-40B4-BE49-F238E27FC236}">
                <a16:creationId xmlns:a16="http://schemas.microsoft.com/office/drawing/2014/main" id="{680A8D8F-9BFE-D645-668C-7C1C490347D3}"/>
              </a:ext>
            </a:extLst>
          </p:cNvPr>
          <p:cNvSpPr txBox="1"/>
          <p:nvPr/>
        </p:nvSpPr>
        <p:spPr>
          <a:xfrm>
            <a:off x="5902572" y="5778712"/>
            <a:ext cx="1701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Chinwe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Didigu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Runs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5;p2">
            <a:extLst>
              <a:ext uri="{FF2B5EF4-FFF2-40B4-BE49-F238E27FC236}">
                <a16:creationId xmlns:a16="http://schemas.microsoft.com/office/drawing/2014/main" id="{96B98307-1287-097F-BBC8-B1451CFAA30C}"/>
              </a:ext>
            </a:extLst>
          </p:cNvPr>
          <p:cNvSpPr txBox="1"/>
          <p:nvPr/>
        </p:nvSpPr>
        <p:spPr>
          <a:xfrm>
            <a:off x="6066988" y="2359212"/>
            <a:ext cx="151248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Light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20" name="Google Shape;136;p2">
            <a:extLst>
              <a:ext uri="{FF2B5EF4-FFF2-40B4-BE49-F238E27FC236}">
                <a16:creationId xmlns:a16="http://schemas.microsoft.com/office/drawing/2014/main" id="{4B40820C-C105-2D72-89DB-9F1C32B209B6}"/>
              </a:ext>
            </a:extLst>
          </p:cNvPr>
          <p:cNvSpPr txBox="1"/>
          <p:nvPr/>
        </p:nvSpPr>
        <p:spPr>
          <a:xfrm>
            <a:off x="7876437" y="2242133"/>
            <a:ext cx="151248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Claudio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Corti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 </a:t>
            </a:r>
            <a:endParaRPr dirty="0"/>
          </a:p>
        </p:txBody>
      </p:sp>
      <p:pic>
        <p:nvPicPr>
          <p:cNvPr id="21" name="Google Shape;137;p2">
            <a:extLst>
              <a:ext uri="{FF2B5EF4-FFF2-40B4-BE49-F238E27FC236}">
                <a16:creationId xmlns:a16="http://schemas.microsoft.com/office/drawing/2014/main" id="{D524D272-1879-3A89-C905-574BD3E9613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143882" y="1157814"/>
            <a:ext cx="1103471" cy="110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2" name="Google Shape;138;p2">
            <a:extLst>
              <a:ext uri="{FF2B5EF4-FFF2-40B4-BE49-F238E27FC236}">
                <a16:creationId xmlns:a16="http://schemas.microsoft.com/office/drawing/2014/main" id="{BE15CF6D-2E24-F8C8-296F-A2AFF4537A3B}"/>
              </a:ext>
            </a:extLst>
          </p:cNvPr>
          <p:cNvSpPr txBox="1"/>
          <p:nvPr/>
        </p:nvSpPr>
        <p:spPr>
          <a:xfrm>
            <a:off x="2342257" y="2334004"/>
            <a:ext cx="192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Bettenhausen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dirty="0"/>
          </a:p>
        </p:txBody>
      </p:sp>
      <p:sp>
        <p:nvSpPr>
          <p:cNvPr id="23" name="Google Shape;139;p2">
            <a:extLst>
              <a:ext uri="{FF2B5EF4-FFF2-40B4-BE49-F238E27FC236}">
                <a16:creationId xmlns:a16="http://schemas.microsoft.com/office/drawing/2014/main" id="{2F59B471-67D7-C59E-EC5B-5FD60093510E}"/>
              </a:ext>
            </a:extLst>
          </p:cNvPr>
          <p:cNvSpPr txBox="1"/>
          <p:nvPr/>
        </p:nvSpPr>
        <p:spPr>
          <a:xfrm>
            <a:off x="9388922" y="6009859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Elon Olsson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Calibri"/>
                <a:cs typeface="Calibri"/>
                <a:sym typeface="Calibri"/>
              </a:rPr>
              <a:t>OpenSpace</a:t>
            </a:r>
            <a:endParaRPr b="1" dirty="0"/>
          </a:p>
        </p:txBody>
      </p:sp>
      <p:sp>
        <p:nvSpPr>
          <p:cNvPr id="24" name="Google Shape;140;p2">
            <a:extLst>
              <a:ext uri="{FF2B5EF4-FFF2-40B4-BE49-F238E27FC236}">
                <a16:creationId xmlns:a16="http://schemas.microsoft.com/office/drawing/2014/main" id="{9383EE14-27C3-BCCE-0CA1-DCA0DFCC89FD}"/>
              </a:ext>
            </a:extLst>
          </p:cNvPr>
          <p:cNvSpPr txBox="1"/>
          <p:nvPr/>
        </p:nvSpPr>
        <p:spPr>
          <a:xfrm>
            <a:off x="3582361" y="4108845"/>
            <a:ext cx="1371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Jack Wang</a:t>
            </a:r>
            <a:endParaRPr lang="en-US" sz="1600" dirty="0"/>
          </a:p>
          <a:p>
            <a:pPr lvl="0" algn="ctr"/>
            <a:r>
              <a:rPr lang="en-U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ITM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Scientist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postdoc </a:t>
            </a:r>
            <a:endParaRPr lang="en-US" sz="1600" b="1" dirty="0"/>
          </a:p>
        </p:txBody>
      </p:sp>
      <p:sp>
        <p:nvSpPr>
          <p:cNvPr id="25" name="Google Shape;141;p2">
            <a:extLst>
              <a:ext uri="{FF2B5EF4-FFF2-40B4-BE49-F238E27FC236}">
                <a16:creationId xmlns:a16="http://schemas.microsoft.com/office/drawing/2014/main" id="{88E7224F-AA7A-3FFE-883A-D8D8FA7AF1B3}"/>
              </a:ext>
            </a:extLst>
          </p:cNvPr>
          <p:cNvSpPr txBox="1"/>
          <p:nvPr/>
        </p:nvSpPr>
        <p:spPr>
          <a:xfrm>
            <a:off x="115854" y="4180188"/>
            <a:ext cx="1305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 Yue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26" name="Google Shape;142;p2">
            <a:extLst>
              <a:ext uri="{FF2B5EF4-FFF2-40B4-BE49-F238E27FC236}">
                <a16:creationId xmlns:a16="http://schemas.microsoft.com/office/drawing/2014/main" id="{CCE0AF43-2458-3791-4D6B-DAD480FE1A15}"/>
              </a:ext>
            </a:extLst>
          </p:cNvPr>
          <p:cNvSpPr txBox="1"/>
          <p:nvPr/>
        </p:nvSpPr>
        <p:spPr>
          <a:xfrm>
            <a:off x="9735994" y="2025240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Jocelyn Jones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SEP</a:t>
            </a: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Scoreboard</a:t>
            </a:r>
            <a:endParaRPr dirty="0"/>
          </a:p>
        </p:txBody>
      </p:sp>
      <p:sp>
        <p:nvSpPr>
          <p:cNvPr id="27" name="Google Shape;143;p2">
            <a:extLst>
              <a:ext uri="{FF2B5EF4-FFF2-40B4-BE49-F238E27FC236}">
                <a16:creationId xmlns:a16="http://schemas.microsoft.com/office/drawing/2014/main" id="{BD0E7BFD-88E0-3817-17AF-A52C987409FA}"/>
              </a:ext>
            </a:extLst>
          </p:cNvPr>
          <p:cNvSpPr txBox="1"/>
          <p:nvPr/>
        </p:nvSpPr>
        <p:spPr>
          <a:xfrm>
            <a:off x="6712980" y="4012886"/>
            <a:ext cx="192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Katie Garcia-Sage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28" name="Google Shape;144;p2">
            <a:extLst>
              <a:ext uri="{FF2B5EF4-FFF2-40B4-BE49-F238E27FC236}">
                <a16:creationId xmlns:a16="http://schemas.microsoft.com/office/drawing/2014/main" id="{BD8FEB6A-F87C-D5F7-F4D0-98447FDA3602}"/>
              </a:ext>
            </a:extLst>
          </p:cNvPr>
          <p:cNvSpPr txBox="1"/>
          <p:nvPr/>
        </p:nvSpPr>
        <p:spPr>
          <a:xfrm>
            <a:off x="4395526" y="2175456"/>
            <a:ext cx="145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Kyla Roberts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Admin</a:t>
            </a:r>
            <a:endParaRPr b="1" dirty="0"/>
          </a:p>
        </p:txBody>
      </p:sp>
      <p:sp>
        <p:nvSpPr>
          <p:cNvPr id="29" name="Google Shape;145;p2">
            <a:extLst>
              <a:ext uri="{FF2B5EF4-FFF2-40B4-BE49-F238E27FC236}">
                <a16:creationId xmlns:a16="http://schemas.microsoft.com/office/drawing/2014/main" id="{5B37EEA0-1C72-66AC-E9D3-7BE4F8338819}"/>
              </a:ext>
            </a:extLst>
          </p:cNvPr>
          <p:cNvSpPr txBox="1"/>
          <p:nvPr/>
        </p:nvSpPr>
        <p:spPr>
          <a:xfrm>
            <a:off x="420667" y="5973182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Maksym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Petrenko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Runs-on-Request</a:t>
            </a:r>
            <a:endParaRPr b="1" dirty="0"/>
          </a:p>
        </p:txBody>
      </p:sp>
      <p:sp>
        <p:nvSpPr>
          <p:cNvPr id="30" name="Google Shape;146;p2">
            <a:extLst>
              <a:ext uri="{FF2B5EF4-FFF2-40B4-BE49-F238E27FC236}">
                <a16:creationId xmlns:a16="http://schemas.microsoft.com/office/drawing/2014/main" id="{18A5CF93-7BFF-BDDD-65A1-62771096AEE4}"/>
              </a:ext>
            </a:extLst>
          </p:cNvPr>
          <p:cNvSpPr txBox="1"/>
          <p:nvPr/>
        </p:nvSpPr>
        <p:spPr>
          <a:xfrm>
            <a:off x="2116761" y="5866824"/>
            <a:ext cx="19215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Moussa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Instant Runs</a:t>
            </a:r>
            <a:endParaRPr b="1" dirty="0"/>
          </a:p>
        </p:txBody>
      </p:sp>
      <p:sp>
        <p:nvSpPr>
          <p:cNvPr id="31" name="Google Shape;147;p2">
            <a:extLst>
              <a:ext uri="{FF2B5EF4-FFF2-40B4-BE49-F238E27FC236}">
                <a16:creationId xmlns:a16="http://schemas.microsoft.com/office/drawing/2014/main" id="{A46ACA57-F574-2432-0C96-AC665E67B3EF}"/>
              </a:ext>
            </a:extLst>
          </p:cNvPr>
          <p:cNvSpPr txBox="1"/>
          <p:nvPr/>
        </p:nvSpPr>
        <p:spPr>
          <a:xfrm>
            <a:off x="4360847" y="5954876"/>
            <a:ext cx="13719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Rita Owens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Instant Runs</a:t>
            </a:r>
            <a:endParaRPr b="1" dirty="0"/>
          </a:p>
        </p:txBody>
      </p:sp>
      <p:sp>
        <p:nvSpPr>
          <p:cNvPr id="32" name="Google Shape;148;p2">
            <a:extLst>
              <a:ext uri="{FF2B5EF4-FFF2-40B4-BE49-F238E27FC236}">
                <a16:creationId xmlns:a16="http://schemas.microsoft.com/office/drawing/2014/main" id="{2E2F63B1-9DD7-4B59-E454-807A4B4F9024}"/>
              </a:ext>
            </a:extLst>
          </p:cNvPr>
          <p:cNvSpPr txBox="1"/>
          <p:nvPr/>
        </p:nvSpPr>
        <p:spPr>
          <a:xfrm>
            <a:off x="1469721" y="4032291"/>
            <a:ext cx="175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Min-Yang Chou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33" name="Google Shape;149;p2">
            <a:extLst>
              <a:ext uri="{FF2B5EF4-FFF2-40B4-BE49-F238E27FC236}">
                <a16:creationId xmlns:a16="http://schemas.microsoft.com/office/drawing/2014/main" id="{1BED8603-B307-33BE-E9C2-E20751EC1158}"/>
              </a:ext>
            </a:extLst>
          </p:cNvPr>
          <p:cNvSpPr txBox="1"/>
          <p:nvPr/>
        </p:nvSpPr>
        <p:spPr>
          <a:xfrm>
            <a:off x="8337341" y="3887959"/>
            <a:ext cx="25088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Mostafa El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Alaoui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dirty="0"/>
          </a:p>
        </p:txBody>
      </p:sp>
      <p:sp>
        <p:nvSpPr>
          <p:cNvPr id="34" name="Google Shape;150;p2">
            <a:extLst>
              <a:ext uri="{FF2B5EF4-FFF2-40B4-BE49-F238E27FC236}">
                <a16:creationId xmlns:a16="http://schemas.microsoft.com/office/drawing/2014/main" id="{FCEB6439-400B-C6E1-4F7D-A59998FBEA6A}"/>
              </a:ext>
            </a:extLst>
          </p:cNvPr>
          <p:cNvSpPr txBox="1"/>
          <p:nvPr/>
        </p:nvSpPr>
        <p:spPr>
          <a:xfrm>
            <a:off x="511078" y="2219777"/>
            <a:ext cx="181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Manessis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Infrastructure Lead</a:t>
            </a:r>
            <a:endParaRPr b="1" dirty="0"/>
          </a:p>
        </p:txBody>
      </p:sp>
      <p:sp>
        <p:nvSpPr>
          <p:cNvPr id="35" name="Google Shape;151;p2">
            <a:extLst>
              <a:ext uri="{FF2B5EF4-FFF2-40B4-BE49-F238E27FC236}">
                <a16:creationId xmlns:a16="http://schemas.microsoft.com/office/drawing/2014/main" id="{C4284DC8-70A2-C6E5-D05E-3A6D6F432E0F}"/>
              </a:ext>
            </a:extLst>
          </p:cNvPr>
          <p:cNvSpPr txBox="1"/>
          <p:nvPr/>
        </p:nvSpPr>
        <p:spPr>
          <a:xfrm>
            <a:off x="10508749" y="4065977"/>
            <a:ext cx="175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Ringuette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Software,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Kamodo</a:t>
            </a:r>
            <a:endParaRPr b="1" dirty="0"/>
          </a:p>
        </p:txBody>
      </p:sp>
      <p:sp>
        <p:nvSpPr>
          <p:cNvPr id="36" name="Google Shape;152;p2">
            <a:extLst>
              <a:ext uri="{FF2B5EF4-FFF2-40B4-BE49-F238E27FC236}">
                <a16:creationId xmlns:a16="http://schemas.microsoft.com/office/drawing/2014/main" id="{5D77E71C-B7FD-2BB4-5EFF-8F9BBD8A3AB8}"/>
              </a:ext>
            </a:extLst>
          </p:cNvPr>
          <p:cNvSpPr txBox="1"/>
          <p:nvPr/>
        </p:nvSpPr>
        <p:spPr>
          <a:xfrm>
            <a:off x="7603872" y="5930006"/>
            <a:ext cx="19215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Tyler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Schiewe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Web Architect</a:t>
            </a:r>
            <a:endParaRPr b="1" dirty="0"/>
          </a:p>
        </p:txBody>
      </p:sp>
      <p:pic>
        <p:nvPicPr>
          <p:cNvPr id="37" name="Google Shape;153;p2">
            <a:extLst>
              <a:ext uri="{FF2B5EF4-FFF2-40B4-BE49-F238E27FC236}">
                <a16:creationId xmlns:a16="http://schemas.microsoft.com/office/drawing/2014/main" id="{56F2F539-D40D-0B32-AA29-E054AAD67964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892841" y="1168237"/>
            <a:ext cx="865829" cy="118897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8" name="Picture 37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AE555C5C-B7E6-5F01-CA3E-15F6938CA2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99409" y="4829259"/>
            <a:ext cx="1121260" cy="1181969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38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FB6AE7D5-9613-C429-86E4-38CAB53B5E0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14875"/>
          <a:stretch/>
        </p:blipFill>
        <p:spPr>
          <a:xfrm>
            <a:off x="5392872" y="2893875"/>
            <a:ext cx="961896" cy="102507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Google Shape;140;p2">
            <a:extLst>
              <a:ext uri="{FF2B5EF4-FFF2-40B4-BE49-F238E27FC236}">
                <a16:creationId xmlns:a16="http://schemas.microsoft.com/office/drawing/2014/main" id="{72AF4B21-C0ED-417E-0494-4AA42283E799}"/>
              </a:ext>
            </a:extLst>
          </p:cNvPr>
          <p:cNvSpPr txBox="1"/>
          <p:nvPr/>
        </p:nvSpPr>
        <p:spPr>
          <a:xfrm>
            <a:off x="5198202" y="3910574"/>
            <a:ext cx="1371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Joshua Pettit</a:t>
            </a:r>
            <a:endParaRPr lang="en-US" sz="1600" dirty="0"/>
          </a:p>
          <a:p>
            <a:pPr lvl="0" algn="ctr"/>
            <a:r>
              <a:rPr lang="en-U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ITM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Scientist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postdoc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6771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5B74-1033-DC52-E2D2-526AC016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865"/>
            <a:ext cx="10515600" cy="608910"/>
          </a:xfrm>
        </p:spPr>
        <p:txBody>
          <a:bodyPr/>
          <a:lstStyle/>
          <a:p>
            <a:r>
              <a:rPr lang="en-US" dirty="0"/>
              <a:t>Space Weather at CCMC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FCE4B-8F36-F09C-F2F4-7980D81A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" y="1144811"/>
            <a:ext cx="10817087" cy="5583980"/>
          </a:xfrm>
        </p:spPr>
        <p:txBody>
          <a:bodyPr>
            <a:noAutofit/>
          </a:bodyPr>
          <a:lstStyle/>
          <a:p>
            <a:r>
              <a:rPr lang="en-US" sz="2400" dirty="0"/>
              <a:t>Real-time space weather activities that require </a:t>
            </a:r>
            <a:r>
              <a:rPr lang="en-US" sz="2400" b="1" dirty="0">
                <a:solidFill>
                  <a:srgbClr val="E69829"/>
                </a:solidFill>
              </a:rPr>
              <a:t>human-in-the-loop</a:t>
            </a:r>
            <a:r>
              <a:rPr lang="en-US" sz="2400" b="1" dirty="0"/>
              <a:t> </a:t>
            </a:r>
            <a:r>
              <a:rPr lang="en-US" sz="2400" dirty="0"/>
              <a:t>analyses and training, previously performed by CCMC staff, have </a:t>
            </a:r>
            <a:r>
              <a:rPr lang="en-US" sz="2400" b="1" dirty="0">
                <a:solidFill>
                  <a:srgbClr val="E69829"/>
                </a:solidFill>
              </a:rPr>
              <a:t>transitioned from CCMC to Moon-to-Mars (M2M) Office</a:t>
            </a:r>
            <a:r>
              <a:rPr lang="en-US" sz="2400" b="1" dirty="0"/>
              <a:t> </a:t>
            </a:r>
            <a:r>
              <a:rPr lang="en-US" sz="2400" dirty="0"/>
              <a:t>(Director: </a:t>
            </a:r>
            <a:r>
              <a:rPr lang="en-US" sz="2400" dirty="0" err="1"/>
              <a:t>Yari</a:t>
            </a:r>
            <a:r>
              <a:rPr lang="en-US" sz="2400" dirty="0"/>
              <a:t> </a:t>
            </a:r>
            <a:r>
              <a:rPr lang="en-US" sz="2400" dirty="0" err="1"/>
              <a:t>Collado</a:t>
            </a:r>
            <a:r>
              <a:rPr lang="en-US" sz="2400" dirty="0"/>
              <a:t>-Vega, Deputy: Anna </a:t>
            </a:r>
            <a:r>
              <a:rPr lang="en-US" sz="2400" dirty="0" err="1"/>
              <a:t>Chulaki</a:t>
            </a:r>
            <a:r>
              <a:rPr lang="en-US" sz="2400" dirty="0"/>
              <a:t>)</a:t>
            </a:r>
          </a:p>
          <a:p>
            <a:r>
              <a:rPr lang="en-US" sz="2400" dirty="0"/>
              <a:t>CCMC no longer trains space weather forecasters</a:t>
            </a:r>
          </a:p>
          <a:p>
            <a:r>
              <a:rPr lang="en-US" sz="2400" dirty="0"/>
              <a:t>CCMC continues to be the </a:t>
            </a:r>
            <a:r>
              <a:rPr lang="en-US" sz="2400" b="1" dirty="0">
                <a:solidFill>
                  <a:srgbClr val="E69829"/>
                </a:solidFill>
              </a:rPr>
              <a:t>primary interface with model developers and the research community for all model/tools onboarding </a:t>
            </a:r>
            <a:r>
              <a:rPr lang="en-US" sz="2400" dirty="0"/>
              <a:t>(including real-time)</a:t>
            </a:r>
          </a:p>
          <a:p>
            <a:r>
              <a:rPr lang="en-US" sz="2400" dirty="0"/>
              <a:t>CCMC is continuing all other </a:t>
            </a:r>
            <a:r>
              <a:rPr lang="en-US" sz="2400" b="1" dirty="0">
                <a:solidFill>
                  <a:srgbClr val="E69829"/>
                </a:solidFill>
              </a:rPr>
              <a:t>real-time space weather activities </a:t>
            </a:r>
            <a:r>
              <a:rPr lang="en-US" sz="2400" dirty="0"/>
              <a:t>including developing real-time systems, running real-time simulations, automatic ingesting and serving information through CCMC’s space weather portals and perpetual archives:</a:t>
            </a:r>
          </a:p>
          <a:p>
            <a:pPr lvl="1"/>
            <a:r>
              <a:rPr lang="en-US" sz="2000" b="1" dirty="0" err="1">
                <a:latin typeface="+mn-lt"/>
              </a:rPr>
              <a:t>iSWA</a:t>
            </a:r>
            <a:r>
              <a:rPr lang="en-US" sz="2000" dirty="0">
                <a:latin typeface="+mn-lt"/>
              </a:rPr>
              <a:t> - integrated Space Weather Analysis system</a:t>
            </a:r>
          </a:p>
          <a:p>
            <a:pPr lvl="1"/>
            <a:r>
              <a:rPr lang="en-US" sz="2000" b="1" dirty="0">
                <a:latin typeface="+mn-lt"/>
              </a:rPr>
              <a:t>DONKI</a:t>
            </a:r>
            <a:r>
              <a:rPr lang="en-US" sz="2000" dirty="0">
                <a:latin typeface="+mn-lt"/>
              </a:rPr>
              <a:t> - Database of Notifications, Knowledge, Information</a:t>
            </a:r>
          </a:p>
          <a:p>
            <a:pPr lvl="1"/>
            <a:r>
              <a:rPr lang="en-US" sz="2000" b="1" dirty="0">
                <a:latin typeface="+mn-lt"/>
              </a:rPr>
              <a:t>Scoreboards </a:t>
            </a:r>
            <a:r>
              <a:rPr lang="en-US" sz="2000" dirty="0">
                <a:latin typeface="+mn-lt"/>
              </a:rPr>
              <a:t>– pre-event forecast collection, comparative display, and database</a:t>
            </a:r>
          </a:p>
          <a:p>
            <a:r>
              <a:rPr lang="en-US" sz="2400" dirty="0">
                <a:solidFill>
                  <a:schemeClr val="dk1"/>
                </a:solidFill>
              </a:rPr>
              <a:t>M2M analysts provide entries/feeds into into DONKI, </a:t>
            </a:r>
            <a:r>
              <a:rPr lang="en-US" sz="2400" dirty="0" err="1">
                <a:solidFill>
                  <a:schemeClr val="dk1"/>
                </a:solidFill>
              </a:rPr>
              <a:t>iSWA</a:t>
            </a:r>
            <a:r>
              <a:rPr lang="en-US" sz="2400" dirty="0">
                <a:solidFill>
                  <a:schemeClr val="dk1"/>
                </a:solidFill>
              </a:rPr>
              <a:t> and the CME Scoreboard, when human-in-the-loop actions are required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90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97B83-7AB9-58C6-3303-31ABDEAE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integrated Space Weather Analysis System (</a:t>
            </a:r>
            <a:r>
              <a:rPr lang="en-US" dirty="0" err="1"/>
              <a:t>iSWA</a:t>
            </a:r>
            <a:r>
              <a:rPr lang="en-US" dirty="0"/>
              <a:t>)</a:t>
            </a:r>
            <a:br>
              <a:rPr lang="en-US" dirty="0"/>
            </a:br>
            <a:r>
              <a:rPr lang="en-US" sz="2200" dirty="0"/>
              <a:t>Flexible Portal for Ready-to-be-Used </a:t>
            </a:r>
            <a:r>
              <a:rPr lang="en-US" sz="2200" dirty="0" err="1"/>
              <a:t>SWx</a:t>
            </a:r>
            <a:r>
              <a:rPr lang="en-US" sz="2200" dirty="0"/>
              <a:t> Products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90865-8D13-BF1A-C3B2-D2F9AF69C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43280" y="1825624"/>
            <a:ext cx="449066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Ingest observational and simulated real-time data streams</a:t>
            </a:r>
          </a:p>
          <a:p>
            <a:r>
              <a:rPr lang="en-US" dirty="0"/>
              <a:t>Simulated data and widgets/cygnets can be streamed from external sources by CCMC partners (plug-and-play)</a:t>
            </a:r>
          </a:p>
          <a:p>
            <a:r>
              <a:rPr lang="en-US" dirty="0"/>
              <a:t>User configurable display layouts</a:t>
            </a:r>
          </a:p>
          <a:p>
            <a:r>
              <a:rPr lang="en-US" dirty="0"/>
              <a:t>Ability to go back in time and save layouts</a:t>
            </a:r>
          </a:p>
          <a:p>
            <a:r>
              <a:rPr lang="en-US" dirty="0"/>
              <a:t>Utilized for SW monitoring, event studies, system science, forecaster training, demos of new capabilities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swa_layout_example1.png">
            <a:extLst>
              <a:ext uri="{FF2B5EF4-FFF2-40B4-BE49-F238E27FC236}">
                <a16:creationId xmlns:a16="http://schemas.microsoft.com/office/drawing/2014/main" id="{7A2232CF-31D8-5682-7AEC-ADC3873A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2" y="1825624"/>
            <a:ext cx="6799638" cy="4215580"/>
          </a:xfrm>
          <a:prstGeom prst="rect">
            <a:avLst/>
          </a:prstGeom>
          <a:noFill/>
          <a:ln w="15875" cap="sq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A62CC-9AA4-C1EF-946D-4F59235D3DBF}"/>
              </a:ext>
            </a:extLst>
          </p:cNvPr>
          <p:cNvSpPr txBox="1"/>
          <p:nvPr/>
        </p:nvSpPr>
        <p:spPr>
          <a:xfrm>
            <a:off x="10293667" y="6002731"/>
            <a:ext cx="12257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Mullinix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69F74-79A6-D6DD-91CA-EFFAB2A0C494}"/>
              </a:ext>
            </a:extLst>
          </p:cNvPr>
          <p:cNvSpPr txBox="1"/>
          <p:nvPr/>
        </p:nvSpPr>
        <p:spPr>
          <a:xfrm>
            <a:off x="266392" y="6192772"/>
            <a:ext cx="6799638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iswa.ccmc.gsfc.nasa.gov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1A40-FBFF-174F-0F6F-FBF64BCE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</a:t>
            </a:r>
            <a:r>
              <a:rPr lang="en-US" dirty="0" err="1"/>
              <a:t>iSWA</a:t>
            </a:r>
            <a:r>
              <a:rPr lang="en-US" dirty="0"/>
              <a:t>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D815-36AB-5B92-F5D9-C55F4FE2F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Added new real-time observed and simulated data streams: PINE, UMASEP, NAIRAS, HESPERIA, observed F10.7, TEC maps, WSA</a:t>
            </a:r>
          </a:p>
          <a:p>
            <a:r>
              <a:rPr lang="en-US" dirty="0"/>
              <a:t>Reengineered webservices and all numerical data feeds are available via the </a:t>
            </a:r>
            <a:r>
              <a:rPr lang="en-US" dirty="0" err="1"/>
              <a:t>iSWA</a:t>
            </a:r>
            <a:r>
              <a:rPr lang="en-US" dirty="0"/>
              <a:t> </a:t>
            </a:r>
            <a:r>
              <a:rPr lang="en-US" dirty="0">
                <a:solidFill>
                  <a:srgbClr val="E69829"/>
                </a:solidFill>
              </a:rPr>
              <a:t>HAPI webservices</a:t>
            </a:r>
          </a:p>
          <a:p>
            <a:pPr lvl="1"/>
            <a:r>
              <a:rPr lang="en-US" dirty="0">
                <a:hlinkClick r:id="rId3"/>
              </a:rPr>
              <a:t>https://iswa.gsfc.nasa.gov/IswaSystemWebApp/hapi</a:t>
            </a:r>
            <a:endParaRPr lang="en-US" dirty="0"/>
          </a:p>
          <a:p>
            <a:r>
              <a:rPr lang="en-US" dirty="0"/>
              <a:t>User interface changes</a:t>
            </a:r>
          </a:p>
          <a:p>
            <a:pPr lvl="1"/>
            <a:r>
              <a:rPr lang="en-US" dirty="0"/>
              <a:t>Added “</a:t>
            </a:r>
            <a:r>
              <a:rPr lang="en-US" dirty="0">
                <a:solidFill>
                  <a:srgbClr val="E69829"/>
                </a:solidFill>
              </a:rPr>
              <a:t>info</a:t>
            </a:r>
            <a:r>
              <a:rPr lang="en-US" dirty="0"/>
              <a:t>” button to each cygnet with individual detailed description</a:t>
            </a:r>
          </a:p>
          <a:p>
            <a:pPr lvl="1"/>
            <a:r>
              <a:rPr lang="en-US" dirty="0"/>
              <a:t>Added a “</a:t>
            </a:r>
            <a:r>
              <a:rPr lang="en-US" dirty="0">
                <a:solidFill>
                  <a:srgbClr val="E69829"/>
                </a:solidFill>
              </a:rPr>
              <a:t>Mars</a:t>
            </a:r>
            <a:r>
              <a:rPr lang="en-US" dirty="0"/>
              <a:t>” tab (collaboration between CCMC, Maven, and M2M)</a:t>
            </a:r>
          </a:p>
          <a:p>
            <a:pPr lvl="1"/>
            <a:r>
              <a:rPr lang="en-US" dirty="0"/>
              <a:t>Added “</a:t>
            </a:r>
            <a:r>
              <a:rPr lang="en-US" dirty="0">
                <a:solidFill>
                  <a:srgbClr val="E69829"/>
                </a:solidFill>
              </a:rPr>
              <a:t>Radiation/Plasma Effects</a:t>
            </a:r>
            <a:r>
              <a:rPr lang="en-US" dirty="0"/>
              <a:t>” tab</a:t>
            </a:r>
          </a:p>
          <a:p>
            <a:pPr lvl="1"/>
            <a:r>
              <a:rPr lang="en-US" dirty="0"/>
              <a:t>Added “</a:t>
            </a:r>
            <a:r>
              <a:rPr lang="en-US" dirty="0">
                <a:solidFill>
                  <a:srgbClr val="E69829"/>
                </a:solidFill>
              </a:rPr>
              <a:t>Retired</a:t>
            </a:r>
            <a:r>
              <a:rPr lang="en-US" dirty="0"/>
              <a:t>” tab</a:t>
            </a:r>
          </a:p>
          <a:p>
            <a:pPr lvl="1"/>
            <a:r>
              <a:rPr lang="en-US" dirty="0"/>
              <a:t>Cleaned up catalog of products </a:t>
            </a:r>
          </a:p>
          <a:p>
            <a:pPr lvl="1"/>
            <a:r>
              <a:rPr lang="en-US" dirty="0">
                <a:solidFill>
                  <a:srgbClr val="E69829"/>
                </a:solidFill>
              </a:rPr>
              <a:t>Improved timeline plots </a:t>
            </a:r>
            <a:r>
              <a:rPr lang="en-US" dirty="0"/>
              <a:t>with downloadable JSON</a:t>
            </a:r>
          </a:p>
          <a:p>
            <a:pPr lvl="1"/>
            <a:r>
              <a:rPr lang="en-US" dirty="0"/>
              <a:t>Ongoing: designing a modern vision of </a:t>
            </a:r>
            <a:r>
              <a:rPr lang="en-US" dirty="0" err="1"/>
              <a:t>iSWA</a:t>
            </a:r>
            <a:r>
              <a:rPr lang="en-US" dirty="0"/>
              <a:t> Next Gen system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9597"/>
      </p:ext>
    </p:extLst>
  </p:cSld>
  <p:clrMapOvr>
    <a:masterClrMapping/>
  </p:clrMapOvr>
</p:sld>
</file>

<file path=ppt/theme/theme1.xml><?xml version="1.0" encoding="utf-8"?>
<a:theme xmlns:a="http://schemas.openxmlformats.org/drawingml/2006/main" name="CCMC 2022 Workshop -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MCWorkshop2022_theme_v5" id="{62196B0C-F221-764E-9EED-A8DD33BBF0E7}" vid="{5A318AEF-BB81-7549-8E8C-014827A0D05C}"/>
    </a:ext>
  </a:extLst>
</a:theme>
</file>

<file path=ppt/theme/theme2.xml><?xml version="1.0" encoding="utf-8"?>
<a:theme xmlns:a="http://schemas.openxmlformats.org/drawingml/2006/main" name="1_CCMC 2022 Workshop - No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MCWorkshop2022_theme_v5" id="{62196B0C-F221-764E-9EED-A8DD33BBF0E7}" vid="{6B3FC9A5-A58C-474A-BA9B-3F6CBB6FA0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CCMCWorkshop2022_theme_v5</Template>
  <TotalTime>159</TotalTime>
  <Words>1975</Words>
  <Application>Microsoft Macintosh PowerPoint</Application>
  <PresentationFormat>Widescreen</PresentationFormat>
  <Paragraphs>317</Paragraphs>
  <Slides>22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Helvetica</vt:lpstr>
      <vt:lpstr>Helvetica Neue</vt:lpstr>
      <vt:lpstr>Times New Roman</vt:lpstr>
      <vt:lpstr>Wingdings</vt:lpstr>
      <vt:lpstr>CCMC 2022 Workshop - Logos</vt:lpstr>
      <vt:lpstr>1_CCMC 2022 Workshop - No Logos</vt:lpstr>
      <vt:lpstr>PowerPoint Presentation</vt:lpstr>
      <vt:lpstr>PowerPoint Presentation</vt:lpstr>
      <vt:lpstr>CCMC Evolution</vt:lpstr>
      <vt:lpstr>Runs on Request – Executed per 6 months</vt:lpstr>
      <vt:lpstr>Long-Term CCMC Team Members</vt:lpstr>
      <vt:lpstr>New CCMC Team Members (joined after 2018)</vt:lpstr>
      <vt:lpstr>Space Weather at CCMC</vt:lpstr>
      <vt:lpstr>integrated Space Weather Analysis System (iSWA) Flexible Portal for Ready-to-be-Used SWx Products</vt:lpstr>
      <vt:lpstr>Highlights of iSWA Upgrades</vt:lpstr>
      <vt:lpstr>Game-Changing Partnerships Utilizing Shared Proving Grounds </vt:lpstr>
      <vt:lpstr>CCMC-SWPC R2O2R Pipeline</vt:lpstr>
      <vt:lpstr>NASA in-house R2O2R Pipeline:  CCMC support of human exploration</vt:lpstr>
      <vt:lpstr>Validation</vt:lpstr>
      <vt:lpstr>Ongoing Modernization: Easier On-boarding and Implementation of New Models </vt:lpstr>
      <vt:lpstr>Ongoing Modernization: Next Generation Simulation Services</vt:lpstr>
      <vt:lpstr>Thermosphere Modeling for Satellite Drag</vt:lpstr>
      <vt:lpstr>Global Magnetosphere (MHD)</vt:lpstr>
      <vt:lpstr>CCMC - SWMF Team Partnership to improve the quality and quantity of science that can be done with CCMC Runs-on-Request </vt:lpstr>
      <vt:lpstr>CCMC is Moving Beyond Single-Fluid MHD </vt:lpstr>
      <vt:lpstr>Bridging MHD and Kinetic Scales with HYPERS </vt:lpstr>
      <vt:lpstr>Near-Earth Radiation and Plasma Environment</vt:lpstr>
      <vt:lpstr>Vision for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Mullinix, Richard E. (GSFC-5870)</dc:creator>
  <cp:lastModifiedBy>Kuznetsova, Maria M. (GSFC-6740)</cp:lastModifiedBy>
  <cp:revision>36</cp:revision>
  <dcterms:created xsi:type="dcterms:W3CDTF">2022-06-05T22:29:12Z</dcterms:created>
  <dcterms:modified xsi:type="dcterms:W3CDTF">2022-06-06T05:18:37Z</dcterms:modified>
</cp:coreProperties>
</file>