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484" r:id="rId2"/>
    <p:sldId id="454" r:id="rId3"/>
    <p:sldId id="472" r:id="rId4"/>
    <p:sldId id="455" r:id="rId5"/>
    <p:sldId id="473" r:id="rId6"/>
    <p:sldId id="474" r:id="rId7"/>
    <p:sldId id="475" r:id="rId8"/>
    <p:sldId id="456" r:id="rId9"/>
    <p:sldId id="457" r:id="rId10"/>
    <p:sldId id="458" r:id="rId11"/>
    <p:sldId id="461" r:id="rId12"/>
    <p:sldId id="462" r:id="rId13"/>
    <p:sldId id="463" r:id="rId14"/>
    <p:sldId id="464" r:id="rId15"/>
    <p:sldId id="465" r:id="rId16"/>
    <p:sldId id="466" r:id="rId17"/>
    <p:sldId id="468" r:id="rId18"/>
    <p:sldId id="469" r:id="rId19"/>
    <p:sldId id="470" r:id="rId20"/>
    <p:sldId id="476" r:id="rId21"/>
    <p:sldId id="477" r:id="rId22"/>
    <p:sldId id="478" r:id="rId23"/>
    <p:sldId id="480" r:id="rId24"/>
    <p:sldId id="479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le" initials="W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0F7"/>
    <a:srgbClr val="BCEDFC"/>
    <a:srgbClr val="C62020"/>
    <a:srgbClr val="E9DAB5"/>
    <a:srgbClr val="DFBFBF"/>
    <a:srgbClr val="CB6D6D"/>
    <a:srgbClr val="19FF81"/>
    <a:srgbClr val="0066FF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3" autoAdjust="0"/>
    <p:restoredTop sz="68242" autoAdjust="0"/>
  </p:normalViewPr>
  <p:slideViewPr>
    <p:cSldViewPr>
      <p:cViewPr varScale="1">
        <p:scale>
          <a:sx n="75" d="100"/>
          <a:sy n="75" d="100"/>
        </p:scale>
        <p:origin x="-1074" y="-102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6" y="24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C97FF96-0C40-4A16-B499-35D4D5E03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44AFEEDA-BF70-4990-8322-626CDCEFE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4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03DD7-D78C-49A7-8BA6-CD5B7AE8B0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E3D4A-E8DC-4719-A166-EA1B4F9C1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907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64198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79FE-05A7-45FE-9B91-A123AAB8C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0500" y="1752600"/>
            <a:ext cx="8763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2770-1C93-4861-B8D0-7C7DFE351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28600"/>
            <a:ext cx="35814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" y="1371600"/>
            <a:ext cx="4305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05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71C1-9908-4CF6-9BD7-6CFF3AAC9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BE84-5675-40ED-BC74-5C6DEF3AA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13730-BD9B-4C61-9014-790BFFA73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3716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A123-FD8A-4669-AFC2-8C57900C0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8910-2F39-4F05-B040-54475E6B0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9B4BD-C84E-44A3-80A5-55FFCB393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39BF-7ACE-4827-9915-5FF4FC147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C0E5-5205-4E0D-B891-FA1A7822AB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098C-EDC9-4D9C-8C11-C0F3F72C7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1300" y="228600"/>
            <a:ext cx="3581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HRP Element or Project Name</a:t>
            </a:r>
            <a:br>
              <a:rPr lang="en-US" smtClean="0"/>
            </a:b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3716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006B368B-213D-4BBF-841F-7D04021E65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10" descr="Meatball"/>
          <p:cNvPicPr>
            <a:picLocks noChangeAspect="1" noChangeArrowheads="1"/>
          </p:cNvPicPr>
          <p:nvPr userDrawn="1"/>
        </p:nvPicPr>
        <p:blipFill>
          <a:blip r:embed="rId15" cstate="print"/>
          <a:srcRect r="1515" b="1709"/>
          <a:stretch>
            <a:fillRect/>
          </a:stretch>
        </p:blipFill>
        <p:spPr bwMode="auto">
          <a:xfrm>
            <a:off x="142240" y="130810"/>
            <a:ext cx="825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oltaris.nasa.go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" y="1254978"/>
            <a:ext cx="8610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Comparison and Validation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of GCR Models</a:t>
            </a:r>
            <a:endParaRPr lang="en-US" altLang="en-US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T.C. </a:t>
            </a:r>
            <a:r>
              <a:rPr lang="en-US" altLang="en-US" sz="2000" dirty="0" err="1" smtClean="0">
                <a:latin typeface="Arial" panose="020B0604020202020204" pitchFamily="34" charset="0"/>
              </a:rPr>
              <a:t>Slaba,</a:t>
            </a:r>
            <a:r>
              <a:rPr lang="en-US" altLang="en-US" sz="2000" dirty="0" smtClean="0">
                <a:latin typeface="Arial" panose="020B0604020202020204" pitchFamily="34" charset="0"/>
              </a:rPr>
              <a:t> S.R. Blattnig, J.W. Norbury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</a:rPr>
              <a:t>NASA Langley Research Center, Hampton, 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60198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en-US" sz="1400" kern="0" dirty="0" smtClean="0">
                <a:latin typeface="+mj-lt"/>
              </a:rPr>
              <a:t>7</a:t>
            </a:r>
            <a:r>
              <a:rPr lang="en-US" altLang="en-US" sz="1400" kern="0" baseline="30000" dirty="0" smtClean="0">
                <a:latin typeface="+mj-lt"/>
              </a:rPr>
              <a:t>th</a:t>
            </a:r>
            <a:r>
              <a:rPr lang="en-US" altLang="en-US" sz="1400" kern="0" dirty="0" smtClean="0">
                <a:latin typeface="+mj-lt"/>
              </a:rPr>
              <a:t> Space Weather and NASA Robotic Mission Ops Workshop</a:t>
            </a:r>
          </a:p>
          <a:p>
            <a:pPr eaLnBrk="1" hangingPunct="1">
              <a:defRPr/>
            </a:pPr>
            <a:r>
              <a:rPr lang="en-US" altLang="en-US" sz="1400" kern="0" dirty="0" smtClean="0"/>
              <a:t>September 29-30, 2015</a:t>
            </a:r>
            <a:endParaRPr lang="en-US" altLang="en-US" sz="1400" kern="0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en-US" sz="1400" kern="0" dirty="0" smtClean="0">
                <a:latin typeface="+mj-lt"/>
              </a:rPr>
              <a:t>Goddard Space Flight Center</a:t>
            </a:r>
          </a:p>
        </p:txBody>
      </p:sp>
    </p:spTree>
    <p:extLst>
      <p:ext uri="{BB962C8B-B14F-4D97-AF65-F5344CB8AC3E}">
        <p14:creationId xmlns:p14="http://schemas.microsoft.com/office/powerpoint/2010/main" val="17592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6" y="2755263"/>
            <a:ext cx="4136594" cy="38550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International Model Comparisons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089660"/>
            <a:ext cx="9144000" cy="144655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>
                <a:latin typeface="+mj-lt"/>
                <a:cs typeface="Arial" charset="0"/>
              </a:rPr>
              <a:t>Human exposure quantities behind shielding are in good agreement if updated galactic ray models are </a:t>
            </a:r>
            <a:r>
              <a:rPr lang="en-US" altLang="en-US" sz="2000" dirty="0" smtClean="0">
                <a:latin typeface="+mj-lt"/>
                <a:cs typeface="Arial" charset="0"/>
              </a:rPr>
              <a:t>used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Effective dose computed as weighted sum of tissue exposures in detailed human model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BON2014 and </a:t>
            </a:r>
            <a:r>
              <a:rPr lang="en-US" altLang="en-US" sz="1600" dirty="0" err="1" smtClean="0">
                <a:latin typeface="+mj-lt"/>
                <a:cs typeface="Arial" charset="0"/>
              </a:rPr>
              <a:t>Matthia</a:t>
            </a:r>
            <a:r>
              <a:rPr lang="en-US" altLang="en-US" sz="1600" dirty="0" smtClean="0">
                <a:latin typeface="+mj-lt"/>
                <a:cs typeface="Arial" charset="0"/>
              </a:rPr>
              <a:t> are within 10% of each other, on average, over past 40 years</a:t>
            </a:r>
            <a:endParaRPr lang="en-US" altLang="en-US" sz="16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Models tend to agree well at higher energies where impacts of solar activity are reduced</a:t>
            </a:r>
            <a:endParaRPr lang="en-US" altLang="en-US" sz="1600" dirty="0">
              <a:latin typeface="+mj-lt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352800" cy="302569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3846285" y="3539806"/>
            <a:ext cx="640080" cy="228600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846285" y="353980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846285" y="2819400"/>
            <a:ext cx="1259115" cy="72040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50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Integrated Model Validation - ISS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4495800"/>
            <a:ext cx="5181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Efficiency of NASA’s transport code has allowed detailed validation studies to be performed using minute-by-minute active </a:t>
            </a:r>
            <a:r>
              <a:rPr lang="en-US" altLang="en-US" sz="1600" dirty="0" err="1" smtClean="0">
                <a:latin typeface="+mj-lt"/>
                <a:cs typeface="Arial" charset="0"/>
              </a:rPr>
              <a:t>dosimetry</a:t>
            </a:r>
            <a:r>
              <a:rPr lang="en-US" altLang="en-US" sz="1600" baseline="30000" dirty="0" smtClean="0">
                <a:latin typeface="+mj-lt"/>
                <a:cs typeface="Arial" charset="0"/>
              </a:rPr>
              <a:t>(21)</a:t>
            </a:r>
            <a:endParaRPr lang="en-US" altLang="en-US" sz="1600" u="sng" baseline="30000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685800" lvl="1" indent="-228600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Allows rigorous statistical analyses to be performed</a:t>
            </a:r>
          </a:p>
          <a:p>
            <a:pPr marL="685800" lvl="1" indent="-228600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Helped identify deficiencies in geometry models, geomagnetic field models, and high energy nuclear physics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0" y="1079480"/>
            <a:ext cx="9144000" cy="34163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For astronaut risk assessment, end-to-end model results are normalized to area dosimeters on the International Space Station (ISS)</a:t>
            </a:r>
          </a:p>
          <a:p>
            <a:pPr marL="688975" lvl="1" indent="-231775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Cancer risk models require more detailed information than area dosimeters provide</a:t>
            </a:r>
          </a:p>
          <a:p>
            <a:pPr marL="688975" lvl="1" indent="-231775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Normalization procedures ensure cancer risk estimates are consistent with available </a:t>
            </a:r>
            <a:r>
              <a:rPr lang="en-US" altLang="en-US" sz="1400" dirty="0" err="1" smtClean="0">
                <a:latin typeface="+mj-lt"/>
                <a:cs typeface="Arial" charset="0"/>
              </a:rPr>
              <a:t>dosimetry</a:t>
            </a:r>
            <a:endParaRPr lang="en-US" altLang="en-US" sz="1400" dirty="0" smtClean="0">
              <a:latin typeface="+mj-lt"/>
              <a:cs typeface="Arial" charset="0"/>
            </a:endParaRPr>
          </a:p>
          <a:p>
            <a:pPr marL="688975" lvl="1" indent="-231775" eaLnBrk="1" hangingPunct="1">
              <a:spcBef>
                <a:spcPct val="0"/>
              </a:spcBef>
              <a:defRPr/>
            </a:pPr>
            <a:r>
              <a:rPr lang="en-US" altLang="en-US" sz="1400" dirty="0">
                <a:latin typeface="+mj-lt"/>
                <a:cs typeface="Arial" charset="0"/>
              </a:rPr>
              <a:t>Normalized end-to-end model uncertainty is within 15%</a:t>
            </a:r>
          </a:p>
          <a:p>
            <a:pPr marL="231775" indent="-231775" eaLnBrk="1" hangingPunct="1">
              <a:spcBef>
                <a:spcPct val="0"/>
              </a:spcBef>
              <a:defRPr/>
            </a:pPr>
            <a:endParaRPr lang="en-US" altLang="en-US" sz="1200" dirty="0" smtClean="0">
              <a:latin typeface="+mj-lt"/>
              <a:cs typeface="Arial" charset="0"/>
            </a:endParaRPr>
          </a:p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Direct model evaluation (without normalization) is used in validation and uncertainty quantification efforts</a:t>
            </a:r>
          </a:p>
          <a:p>
            <a:pPr marL="688975" lvl="1" indent="-231775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Direct model evaluation needs to be accurate when </a:t>
            </a:r>
            <a:r>
              <a:rPr lang="en-US" altLang="en-US" sz="1400" dirty="0" err="1" smtClean="0">
                <a:latin typeface="+mj-lt"/>
                <a:cs typeface="Arial" charset="0"/>
              </a:rPr>
              <a:t>dosimetry</a:t>
            </a:r>
            <a:r>
              <a:rPr lang="en-US" altLang="en-US" sz="1400" dirty="0" smtClean="0">
                <a:latin typeface="+mj-lt"/>
                <a:cs typeface="Arial" charset="0"/>
              </a:rPr>
              <a:t> is unavailable (e.g. projections)</a:t>
            </a:r>
          </a:p>
          <a:p>
            <a:pPr marL="688975" lvl="1" indent="-231775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Integrated model uncertainties for a recent ISS analysis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(21)</a:t>
            </a:r>
            <a:r>
              <a:rPr lang="en-US" altLang="en-US" sz="1400" dirty="0" smtClean="0">
                <a:latin typeface="+mj-lt"/>
                <a:cs typeface="Arial" charset="0"/>
              </a:rPr>
              <a:t> ranged from 10% - 50% and includes uncertainties associated with</a:t>
            </a:r>
          </a:p>
          <a:p>
            <a:pPr marL="914400" lvl="1" indent="-231775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GCR and geomagnetic field models</a:t>
            </a:r>
          </a:p>
          <a:p>
            <a:pPr marL="914400" lvl="1" indent="-231775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Nuclear physics and transport codes</a:t>
            </a:r>
          </a:p>
          <a:p>
            <a:pPr marL="914400" lvl="1" indent="-231775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Shielding mass distribution of the ISS</a:t>
            </a:r>
          </a:p>
          <a:p>
            <a:pPr marL="914400" lvl="1" indent="-231775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Dosimeter response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94" y="3609992"/>
            <a:ext cx="3124200" cy="31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Integrated Model Validation – MSL/RAD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21920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Comparisons between Mars Science Laboratory/Radiation Assessment Detector (MSL/RAD) and NASA models are ongoing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Cruise dose measurements and models show reasonable agreement</a:t>
            </a:r>
            <a:r>
              <a:rPr lang="en-US" altLang="en-US" sz="1600" baseline="30000" dirty="0" smtClean="0">
                <a:latin typeface="+mj-lt"/>
                <a:cs typeface="Arial" charset="0"/>
              </a:rPr>
              <a:t>(22)</a:t>
            </a:r>
            <a:endParaRPr lang="en-US" altLang="en-US" sz="1600" u="sng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Surface dose measurements and models show reasonable agreement</a:t>
            </a:r>
            <a:r>
              <a:rPr lang="en-US" altLang="en-US" sz="1600" baseline="30000" dirty="0" smtClean="0">
                <a:latin typeface="+mj-lt"/>
                <a:cs typeface="Arial" charset="0"/>
              </a:rPr>
              <a:t>(23)</a:t>
            </a:r>
            <a:endParaRPr lang="en-US" altLang="en-US" sz="1600" u="sng" baseline="30000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Comparisons between NASA models and MSL/RAD surface measurements of particle fluxes have been made</a:t>
            </a:r>
            <a:r>
              <a:rPr lang="en-US" altLang="en-US" sz="2000" baseline="30000" dirty="0" smtClean="0">
                <a:latin typeface="+mj-lt"/>
                <a:cs typeface="Arial" charset="0"/>
              </a:rPr>
              <a:t>(24)</a:t>
            </a:r>
            <a:endParaRPr lang="en-US" altLang="en-US" sz="2000" u="sng" baseline="300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Provides a more rigorous test of models than just dose / dose eq. comparisons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Surface flux measurements show good agreement for some ions and reveals poor agreement for others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Highlights the need for continued model development and additional measurements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19851"/>
              </p:ext>
            </p:extLst>
          </p:nvPr>
        </p:nvGraphicFramePr>
        <p:xfrm>
          <a:off x="921544" y="4986754"/>
          <a:ext cx="6873241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708"/>
                <a:gridCol w="1535511"/>
                <a:gridCol w="1535511"/>
                <a:gridCol w="1535511"/>
              </a:tblGrid>
              <a:tr h="467751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Dose (µ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Gy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/day)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Dose Eq. (µ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Sv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/day)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Avg.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Q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99525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BON2011/HZETRN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0.445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1.80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4.05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9525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MSL/RAD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0.481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+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0.08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1.84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+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0.33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3.82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+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0.25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14400" y="4648200"/>
            <a:ext cx="7924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MSL/RAD cruise exposure rates compared to BON2011/HZETRN model</a:t>
            </a:r>
            <a:r>
              <a:rPr lang="en-US" altLang="en-US" sz="1600" baseline="30000" dirty="0" smtClean="0">
                <a:latin typeface="+mj-lt"/>
                <a:cs typeface="Arial" charset="0"/>
              </a:rPr>
              <a:t>(22)</a:t>
            </a:r>
            <a:endParaRPr lang="en-US" altLang="en-US" sz="1600" u="sng" baseline="30000" dirty="0" smtClean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Mission Planning and Shield Design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Past studies utilized static, representative environments for design analysis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e.g. 1977 solar minimum used as a “design case”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Solar modulation parameter, </a:t>
            </a:r>
            <a:r>
              <a:rPr lang="el-GR" altLang="en-US" sz="1600" dirty="0" smtClean="0">
                <a:latin typeface="+mj-lt"/>
                <a:cs typeface="Arial" charset="0"/>
              </a:rPr>
              <a:t>Φ</a:t>
            </a:r>
            <a:r>
              <a:rPr lang="en-US" altLang="en-US" sz="1600" dirty="0" smtClean="0">
                <a:latin typeface="+mj-lt"/>
                <a:cs typeface="Arial" charset="0"/>
              </a:rPr>
              <a:t> = 1100 MV, used as a representative solar maximum </a:t>
            </a:r>
            <a:endParaRPr lang="en-US" altLang="en-US" sz="1600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en-US" sz="1400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Current studies can now utilize a more robust probabilistic approach, allowing estimates to be provided within a certain confidence level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>
                <a:latin typeface="+mj-lt"/>
                <a:cs typeface="Arial" charset="0"/>
              </a:rPr>
              <a:t>Solar activity predictions are notoriously unreliable</a:t>
            </a:r>
            <a:r>
              <a:rPr lang="en-US" altLang="en-US" sz="1600" baseline="30000" dirty="0">
                <a:latin typeface="+mj-lt"/>
                <a:cs typeface="Arial" charset="0"/>
              </a:rPr>
              <a:t>(25-27)</a:t>
            </a:r>
            <a:endParaRPr lang="en-US" altLang="en-US" sz="2000" baseline="300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Analysis not tied to specific solar activity or time period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267200" y="3562938"/>
            <a:ext cx="4572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Plot at left considers variation in effective dose due to past solar activity as represented by BON2014</a:t>
            </a:r>
          </a:p>
          <a:p>
            <a:pPr marL="571500" lvl="1" indent="-231775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For this shield configuration, effective dose values at solar minimum vary by </a:t>
            </a:r>
            <a:r>
              <a:rPr lang="en-US" altLang="en-US" sz="1200" u="sng" dirty="0" smtClean="0">
                <a:latin typeface="+mj-lt"/>
                <a:cs typeface="Arial" charset="0"/>
              </a:rPr>
              <a:t>+</a:t>
            </a:r>
            <a:r>
              <a:rPr lang="en-US" altLang="en-US" sz="1200" dirty="0" smtClean="0">
                <a:latin typeface="+mj-lt"/>
                <a:cs typeface="Arial" charset="0"/>
              </a:rPr>
              <a:t>6% over the past 265 years </a:t>
            </a:r>
          </a:p>
          <a:p>
            <a:pPr marL="231775" indent="-231775" eaLnBrk="1" hangingPunct="1">
              <a:spcBef>
                <a:spcPct val="0"/>
              </a:spcBef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The data shown in the plot can be further analyzed to quantify probability of exceeding a given exposure value</a:t>
            </a:r>
          </a:p>
          <a:p>
            <a:pPr marL="5715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e.g. 2.5% probability of exceeding 369 </a:t>
            </a:r>
            <a:r>
              <a:rPr lang="en-US" altLang="en-US" sz="1200" dirty="0" err="1" smtClean="0">
                <a:latin typeface="+mj-lt"/>
                <a:cs typeface="Arial" charset="0"/>
              </a:rPr>
              <a:t>mSv</a:t>
            </a:r>
            <a:r>
              <a:rPr lang="en-US" altLang="en-US" sz="1200" dirty="0" smtClean="0">
                <a:latin typeface="+mj-lt"/>
                <a:cs typeface="Arial" charset="0"/>
              </a:rPr>
              <a:t>/year for this shielding configuration</a:t>
            </a:r>
          </a:p>
          <a:p>
            <a:pPr marL="5715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This type of analysis does not account for dramatic changes in future solar activity and other uncertainties (e.g. radiobiology)</a:t>
            </a:r>
          </a:p>
          <a:p>
            <a:pPr marL="688975" lvl="1" indent="-231775" eaLnBrk="1" hangingPunct="1">
              <a:spcBef>
                <a:spcPct val="0"/>
              </a:spcBef>
              <a:defRPr/>
            </a:pPr>
            <a:endParaRPr lang="en-US" altLang="en-US" sz="800" dirty="0" smtClean="0">
              <a:latin typeface="+mj-lt"/>
              <a:cs typeface="Arial" charset="0"/>
            </a:endParaRPr>
          </a:p>
          <a:p>
            <a:pPr marL="231775" indent="-231775" eaLnBrk="1" hangingPunct="1">
              <a:spcBef>
                <a:spcPct val="0"/>
              </a:spcBef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  <a:p>
            <a:pPr marL="231775" indent="-231775" eaLnBrk="1" hangingPunct="1">
              <a:spcBef>
                <a:spcPct val="0"/>
              </a:spcBef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18052"/>
            <a:ext cx="3733800" cy="31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Projecting Solar Activity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109008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Limiting case galactic cosmic ray environment would occur in the absence of solar activity and solar magnetic field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Same as the environment outside the solar system, which is nearly constant over time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In this environment, </a:t>
            </a:r>
            <a:r>
              <a:rPr lang="en-US" altLang="en-US" sz="1600" dirty="0">
                <a:latin typeface="+mj-lt"/>
                <a:cs typeface="Arial" charset="0"/>
              </a:rPr>
              <a:t>h</a:t>
            </a:r>
            <a:r>
              <a:rPr lang="en-US" altLang="en-US" sz="1600" dirty="0" smtClean="0">
                <a:latin typeface="+mj-lt"/>
                <a:cs typeface="Arial" charset="0"/>
              </a:rPr>
              <a:t>uman exposures are ~2x larger than deepest solar minimum seen over past 265 years (unlikely to occur)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Historical analyses</a:t>
            </a:r>
            <a:r>
              <a:rPr lang="en-US" altLang="en-US" sz="1600" baseline="30000" dirty="0" smtClean="0">
                <a:latin typeface="+mj-lt"/>
                <a:cs typeface="Arial" charset="0"/>
              </a:rPr>
              <a:t>(25,26,28)</a:t>
            </a:r>
            <a:r>
              <a:rPr lang="en-US" altLang="en-US" sz="1600" dirty="0" smtClean="0">
                <a:latin typeface="+mj-lt"/>
                <a:cs typeface="Arial" charset="0"/>
              </a:rPr>
              <a:t> indicates solar magnetic field will not completely disappear during grand solar minimum (Dalton grand minimum occurred ~1800-1830)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9" y="3352800"/>
            <a:ext cx="3769381" cy="2895599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886200" y="3291841"/>
            <a:ext cx="51054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Model </a:t>
            </a:r>
            <a:r>
              <a:rPr lang="en-US" altLang="en-US" sz="2000" dirty="0">
                <a:latin typeface="+mj-lt"/>
                <a:cs typeface="Arial" charset="0"/>
              </a:rPr>
              <a:t>predictions of future solar activity (even near term) are </a:t>
            </a:r>
            <a:r>
              <a:rPr lang="en-US" altLang="en-US" sz="2000" dirty="0" smtClean="0">
                <a:latin typeface="+mj-lt"/>
                <a:cs typeface="Arial" charset="0"/>
              </a:rPr>
              <a:t>uncertain</a:t>
            </a:r>
            <a:endParaRPr lang="en-US" altLang="en-US" sz="20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Predictions (made near end of cycle 23) of peak activity for cycle 24 varied by factor of 5 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(27)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Longer </a:t>
            </a:r>
            <a:r>
              <a:rPr lang="en-US" altLang="en-US" sz="1400" dirty="0">
                <a:latin typeface="+mj-lt"/>
                <a:cs typeface="Arial" charset="0"/>
              </a:rPr>
              <a:t>term solar activity (beyond a solar cycle) may be intrinsically unpredictable</a:t>
            </a:r>
            <a:r>
              <a:rPr lang="en-US" altLang="en-US" sz="1400" baseline="30000" dirty="0">
                <a:latin typeface="+mj-lt"/>
                <a:cs typeface="Arial" charset="0"/>
              </a:rPr>
              <a:t>(25,26)</a:t>
            </a:r>
            <a:endParaRPr lang="en-US" altLang="en-US" sz="1400" u="sng" baseline="300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>
                <a:latin typeface="+mj-lt"/>
                <a:cs typeface="Arial" charset="0"/>
              </a:rPr>
              <a:t>Probability of </a:t>
            </a:r>
            <a:r>
              <a:rPr lang="en-US" altLang="en-US" sz="1400" dirty="0" smtClean="0">
                <a:latin typeface="+mj-lt"/>
                <a:cs typeface="Arial" charset="0"/>
              </a:rPr>
              <a:t>grand </a:t>
            </a:r>
            <a:r>
              <a:rPr lang="en-US" altLang="en-US" sz="1400" dirty="0">
                <a:latin typeface="+mj-lt"/>
                <a:cs typeface="Arial" charset="0"/>
              </a:rPr>
              <a:t>solar minimum in next 30 years estimated to be &lt;10%</a:t>
            </a:r>
            <a:r>
              <a:rPr lang="en-US" altLang="en-US" sz="1400" baseline="30000" dirty="0">
                <a:latin typeface="+mj-lt"/>
                <a:cs typeface="Arial" charset="0"/>
              </a:rPr>
              <a:t>(29)</a:t>
            </a:r>
            <a:endParaRPr lang="en-US" altLang="en-US" sz="1400" baseline="300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>
                <a:latin typeface="+mj-lt"/>
                <a:cs typeface="Arial" charset="0"/>
              </a:rPr>
              <a:t>Maybe equally likely to see a strong solar maximum in next 30 years</a:t>
            </a:r>
            <a:r>
              <a:rPr lang="en-US" altLang="en-US" sz="1400" baseline="30000" dirty="0">
                <a:latin typeface="+mj-lt"/>
                <a:cs typeface="Arial" charset="0"/>
              </a:rPr>
              <a:t>(29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For future mission planning, uncertainties in solar activity predictions and possible schedule slips make it difficult to plan for a specific solar level (e.g. plan mission for solar max)</a:t>
            </a:r>
            <a:endParaRPr lang="en-US" altLang="en-US" sz="1400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en-US" sz="1800" dirty="0">
              <a:latin typeface="+mj-lt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85399" y="6318409"/>
            <a:ext cx="38455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1000" dirty="0" smtClean="0">
                <a:latin typeface="+mj-lt"/>
                <a:cs typeface="Arial" charset="0"/>
              </a:rPr>
              <a:t>See reference (27) for discussion of predictions for solar cycle 24</a:t>
            </a:r>
            <a:endParaRPr lang="en-US" altLang="en-US" sz="10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Design Tools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191161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>
                <a:latin typeface="+mj-lt"/>
                <a:cs typeface="Arial" charset="0"/>
              </a:rPr>
              <a:t>The models used at NASA to support mission planning and vehicle design have been integrated into a web-based framework</a:t>
            </a:r>
            <a:endParaRPr lang="en-US" altLang="en-US" sz="12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>
                <a:latin typeface="+mj-lt"/>
                <a:cs typeface="Arial" charset="0"/>
              </a:rPr>
              <a:t>OLTARIS: </a:t>
            </a:r>
            <a:r>
              <a:rPr lang="en-US" altLang="en-US" sz="1600" dirty="0">
                <a:latin typeface="+mj-lt"/>
                <a:cs typeface="Arial" charset="0"/>
                <a:hlinkClick r:id="rId2"/>
              </a:rPr>
              <a:t>https://oltaris.nasa.gov</a:t>
            </a:r>
            <a:r>
              <a:rPr lang="en-US" altLang="en-US" sz="2000" dirty="0">
                <a:latin typeface="+mj-lt"/>
                <a:cs typeface="Arial" charset="0"/>
              </a:rPr>
              <a:t>  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2000" dirty="0">
              <a:latin typeface="+mj-lt"/>
              <a:cs typeface="Arial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343400" y="2667000"/>
            <a:ext cx="4572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BON and </a:t>
            </a:r>
            <a:r>
              <a:rPr lang="en-US" altLang="en-US" sz="1600" dirty="0" err="1" smtClean="0">
                <a:latin typeface="+mj-lt"/>
                <a:cs typeface="Arial" charset="0"/>
              </a:rPr>
              <a:t>Matthia</a:t>
            </a:r>
            <a:r>
              <a:rPr lang="en-US" altLang="en-US" sz="1600" dirty="0" smtClean="0">
                <a:latin typeface="+mj-lt"/>
                <a:cs typeface="Arial" charset="0"/>
              </a:rPr>
              <a:t>  galactic cosmic ray models</a:t>
            </a:r>
            <a:endParaRPr lang="en-US" altLang="en-US" sz="800" dirty="0" smtClean="0">
              <a:latin typeface="+mj-lt"/>
              <a:cs typeface="Arial" charset="0"/>
            </a:endParaRPr>
          </a:p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Solar </a:t>
            </a:r>
            <a:r>
              <a:rPr lang="en-US" altLang="en-US" sz="1600" dirty="0">
                <a:latin typeface="+mj-lt"/>
                <a:cs typeface="Arial" charset="0"/>
              </a:rPr>
              <a:t>particle </a:t>
            </a:r>
            <a:r>
              <a:rPr lang="en-US" altLang="en-US" sz="1600" dirty="0" smtClean="0">
                <a:latin typeface="+mj-lt"/>
                <a:cs typeface="Arial" charset="0"/>
              </a:rPr>
              <a:t>events </a:t>
            </a:r>
            <a:r>
              <a:rPr lang="en-US" altLang="en-US" sz="1600" dirty="0">
                <a:latin typeface="+mj-lt"/>
                <a:cs typeface="Arial" charset="0"/>
              </a:rPr>
              <a:t>(SPE</a:t>
            </a:r>
            <a:r>
              <a:rPr lang="en-US" altLang="en-US" sz="1600" dirty="0" smtClean="0">
                <a:latin typeface="+mj-lt"/>
                <a:cs typeface="Arial" charset="0"/>
              </a:rPr>
              <a:t>)</a:t>
            </a:r>
            <a:endParaRPr lang="en-US" altLang="en-US" sz="1600" dirty="0">
              <a:latin typeface="+mj-lt"/>
              <a:cs typeface="Arial" charset="0"/>
            </a:endParaRPr>
          </a:p>
          <a:p>
            <a:pPr marL="688975" lvl="1" indent="-231775" eaLnBrk="1" hangingPunct="1">
              <a:spcBef>
                <a:spcPct val="0"/>
              </a:spcBef>
              <a:defRPr/>
            </a:pPr>
            <a:r>
              <a:rPr lang="en-US" altLang="en-US" sz="1200" dirty="0">
                <a:latin typeface="+mj-lt"/>
                <a:cs typeface="Arial" charset="0"/>
              </a:rPr>
              <a:t>Fits to historically significant events </a:t>
            </a:r>
            <a:r>
              <a:rPr lang="en-US" altLang="en-US" sz="1200" dirty="0" smtClean="0">
                <a:latin typeface="+mj-lt"/>
                <a:cs typeface="Arial" charset="0"/>
              </a:rPr>
              <a:t>(i.e.1972, 1989) </a:t>
            </a:r>
            <a:r>
              <a:rPr lang="en-US" altLang="en-US" sz="1200" dirty="0">
                <a:latin typeface="+mj-lt"/>
                <a:cs typeface="Arial" charset="0"/>
              </a:rPr>
              <a:t>are available and can be scaled</a:t>
            </a:r>
          </a:p>
          <a:p>
            <a:pPr marL="688975" lvl="1" indent="-231775" eaLnBrk="1" hangingPunct="1">
              <a:spcBef>
                <a:spcPct val="0"/>
              </a:spcBef>
              <a:defRPr/>
            </a:pPr>
            <a:r>
              <a:rPr lang="en-US" altLang="en-US" sz="1200" dirty="0">
                <a:latin typeface="+mj-lt"/>
                <a:cs typeface="Arial" charset="0"/>
              </a:rPr>
              <a:t>User-defined spectra are supported through commonly used fitting functions with few parameters </a:t>
            </a:r>
          </a:p>
          <a:p>
            <a:pPr marL="231775" indent="-231775" eaLnBrk="1" hangingPunct="1">
              <a:spcBef>
                <a:spcPct val="0"/>
              </a:spcBef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Environmental models can be evaluated in low Earth orbit, deep space, or on planetary surface</a:t>
            </a:r>
          </a:p>
          <a:p>
            <a:pPr marL="231775" indent="-231775" eaLnBrk="1" hangingPunct="1">
              <a:spcBef>
                <a:spcPct val="0"/>
              </a:spcBef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Environmental models are integrated with physics/transport models, detailed human phantom models and various geometry options</a:t>
            </a:r>
          </a:p>
          <a:p>
            <a:pPr marL="688975" lvl="1" indent="-231775" eaLnBrk="1" hangingPunct="1">
              <a:spcBef>
                <a:spcPct val="0"/>
              </a:spcBef>
              <a:defRPr/>
            </a:pPr>
            <a:endParaRPr lang="en-US" altLang="en-US" sz="800" dirty="0" smtClean="0">
              <a:latin typeface="+mj-lt"/>
              <a:cs typeface="Arial" charset="0"/>
            </a:endParaRPr>
          </a:p>
          <a:p>
            <a:pPr marL="688975" lvl="1" indent="-231775" eaLnBrk="1" hangingPunct="1">
              <a:spcBef>
                <a:spcPct val="0"/>
              </a:spcBef>
              <a:defRPr/>
            </a:pPr>
            <a:endParaRPr lang="en-US" altLang="en-US" sz="1200" dirty="0" smtClean="0">
              <a:latin typeface="+mj-lt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2731761"/>
            <a:ext cx="4090554" cy="38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14300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Radiation analysis tools used for ISS operations, mission planning, and vehicle design in deep space and planetary surfaces are rigorously developed and validated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Measurements from SMD and others used directly for model development and validation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International models are compared or utilized where possible or appropriate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Model development and validation efforts are ongoing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Based on recent (~30 years) solar activity and available measurements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Uncertainty assessment of BON2014 galactic cosmic ray model is </a:t>
            </a:r>
            <a:r>
              <a:rPr lang="en-US" altLang="en-US" sz="1600" u="sng" dirty="0">
                <a:latin typeface="+mj-lt"/>
                <a:cs typeface="Arial" charset="0"/>
              </a:rPr>
              <a:t>+</a:t>
            </a:r>
            <a:r>
              <a:rPr lang="en-US" altLang="en-US" sz="1600" dirty="0">
                <a:latin typeface="+mj-lt"/>
                <a:cs typeface="Arial" charset="0"/>
              </a:rPr>
              <a:t>20</a:t>
            </a:r>
            <a:r>
              <a:rPr lang="en-US" altLang="en-US" sz="1600" dirty="0" smtClean="0">
                <a:latin typeface="+mj-lt"/>
                <a:cs typeface="Arial" charset="0"/>
              </a:rPr>
              <a:t>%</a:t>
            </a:r>
            <a:endParaRPr lang="en-US" altLang="en-US" sz="1600" baseline="300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u="sng" dirty="0" smtClean="0">
                <a:latin typeface="+mj-lt"/>
                <a:cs typeface="Arial" charset="0"/>
              </a:rPr>
              <a:t>Normalized</a:t>
            </a:r>
            <a:r>
              <a:rPr lang="en-US" altLang="en-US" sz="1600" dirty="0" smtClean="0">
                <a:latin typeface="+mj-lt"/>
                <a:cs typeface="Arial" charset="0"/>
              </a:rPr>
              <a:t> end-to-end model uncertainties are within 15%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End-to-end uncertainties if normalization is not used range from 10%-50%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Additional measurements needed to further reduce uncertainties (e.g. AMS-II)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Mission planning and vehicle design is moving towards more robust probabilistic approaches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Allows exposure estimates to be provided within a specified probability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Allows various sources of uncertainty (solar activity, shielding, radiobiology) to be rigorously accounted for in the analyses</a:t>
            </a:r>
          </a:p>
        </p:txBody>
      </p:sp>
    </p:spTree>
    <p:extLst>
      <p:ext uri="{BB962C8B-B14F-4D97-AF65-F5344CB8AC3E}">
        <p14:creationId xmlns:p14="http://schemas.microsoft.com/office/powerpoint/2010/main" val="247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References (I)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0440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dirty="0"/>
              <a:t>(1) O’Neill, P.M., Golge, S., </a:t>
            </a:r>
            <a:r>
              <a:rPr lang="en-US" sz="800" dirty="0" err="1"/>
              <a:t>Slaba,</a:t>
            </a:r>
            <a:r>
              <a:rPr lang="en-US" sz="800" dirty="0"/>
              <a:t> T.C., NASA TP 2015-218569, 2015.</a:t>
            </a: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800" dirty="0" smtClean="0"/>
              <a:t>(2) O’Neill, P.M. and Foster, C.C., NASA TP 2013-217376, 2013.</a:t>
            </a: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800" dirty="0" smtClean="0"/>
              <a:t>(</a:t>
            </a:r>
            <a:r>
              <a:rPr lang="en-US" sz="800" dirty="0"/>
              <a:t>3) O’Neill, P.M., </a:t>
            </a:r>
            <a:r>
              <a:rPr lang="en-US" sz="800" i="1" dirty="0"/>
              <a:t>IEEE Trans. </a:t>
            </a:r>
            <a:r>
              <a:rPr lang="en-US" sz="800" i="1" dirty="0" err="1"/>
              <a:t>Nuc</a:t>
            </a:r>
            <a:r>
              <a:rPr lang="en-US" sz="800" i="1" dirty="0"/>
              <a:t>. Sci.</a:t>
            </a:r>
            <a:r>
              <a:rPr lang="en-US" sz="800" dirty="0"/>
              <a:t> </a:t>
            </a:r>
            <a:r>
              <a:rPr lang="en-US" sz="800" b="1" dirty="0"/>
              <a:t>57</a:t>
            </a:r>
            <a:r>
              <a:rPr lang="en-US" sz="800" dirty="0"/>
              <a:t>: 3148-3153, 2010.</a:t>
            </a: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800" dirty="0" smtClean="0"/>
              <a:t>(4) O’Neill, P.M., </a:t>
            </a:r>
            <a:r>
              <a:rPr lang="en-US" sz="800" i="1" dirty="0" smtClean="0"/>
              <a:t>Adv. Space Res.</a:t>
            </a:r>
            <a:r>
              <a:rPr lang="en-US" sz="800" dirty="0" smtClean="0"/>
              <a:t> </a:t>
            </a:r>
            <a:r>
              <a:rPr lang="en-US" sz="800" b="1" dirty="0" smtClean="0"/>
              <a:t>37</a:t>
            </a:r>
            <a:r>
              <a:rPr lang="en-US" sz="800" dirty="0" smtClean="0"/>
              <a:t>: 1727-1733, 2006.</a:t>
            </a: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800" dirty="0" smtClean="0"/>
              <a:t>(5) Badhwar, G.D., O’Neill, P.M., </a:t>
            </a:r>
            <a:r>
              <a:rPr lang="en-US" sz="800" i="1" dirty="0" smtClean="0"/>
              <a:t>Adv. Space Res.</a:t>
            </a:r>
            <a:r>
              <a:rPr lang="en-US" sz="800" dirty="0" smtClean="0"/>
              <a:t> </a:t>
            </a:r>
            <a:r>
              <a:rPr lang="en-US" sz="800" b="1" dirty="0" smtClean="0"/>
              <a:t>17</a:t>
            </a:r>
            <a:r>
              <a:rPr lang="en-US" sz="800" dirty="0" smtClean="0"/>
              <a:t>: 7-17, 1996.</a:t>
            </a: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800" dirty="0" smtClean="0"/>
              <a:t>(6) </a:t>
            </a:r>
            <a:r>
              <a:rPr lang="en-US" sz="800" dirty="0" err="1" smtClean="0"/>
              <a:t>Slaba,</a:t>
            </a:r>
            <a:r>
              <a:rPr lang="en-US" sz="800" dirty="0" smtClean="0"/>
              <a:t> T.C. and Blattnig, S.R., </a:t>
            </a:r>
            <a:r>
              <a:rPr lang="en-US" sz="800" i="1" dirty="0" smtClean="0"/>
              <a:t>Space Weather</a:t>
            </a:r>
            <a:r>
              <a:rPr lang="en-US" sz="800" dirty="0" smtClean="0"/>
              <a:t> </a:t>
            </a:r>
            <a:r>
              <a:rPr lang="en-US" sz="800" b="1" dirty="0" smtClean="0"/>
              <a:t>12</a:t>
            </a:r>
            <a:r>
              <a:rPr lang="en-US" sz="800" dirty="0" smtClean="0"/>
              <a:t>: 217-224, 2014.</a:t>
            </a: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800" dirty="0" smtClean="0"/>
              <a:t>(7) </a:t>
            </a:r>
            <a:r>
              <a:rPr lang="en-US" sz="800" dirty="0" err="1" smtClean="0"/>
              <a:t>Slaba,</a:t>
            </a:r>
            <a:r>
              <a:rPr lang="en-US" sz="800" dirty="0" smtClean="0"/>
              <a:t> T.C., Xu, X., Blattnig, S.R., Norman, R.B., </a:t>
            </a:r>
            <a:r>
              <a:rPr lang="en-US" sz="800" i="1" dirty="0" smtClean="0"/>
              <a:t>Space Weather</a:t>
            </a:r>
            <a:r>
              <a:rPr lang="en-US" sz="800" dirty="0" smtClean="0"/>
              <a:t> </a:t>
            </a:r>
            <a:r>
              <a:rPr lang="en-US" sz="800" b="1" dirty="0" smtClean="0"/>
              <a:t>12</a:t>
            </a:r>
            <a:r>
              <a:rPr lang="en-US" sz="800" dirty="0" smtClean="0"/>
              <a:t>: 233-245, 2014.</a:t>
            </a: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800" dirty="0" smtClean="0"/>
              <a:t>(8) </a:t>
            </a:r>
            <a:r>
              <a:rPr lang="en-US" sz="800" dirty="0" err="1" smtClean="0"/>
              <a:t>Nymmik</a:t>
            </a:r>
            <a:r>
              <a:rPr lang="en-US" sz="800" dirty="0" smtClean="0"/>
              <a:t>, R.A., </a:t>
            </a:r>
            <a:r>
              <a:rPr lang="en-US" sz="800" dirty="0" err="1" smtClean="0"/>
              <a:t>Panasyuk</a:t>
            </a:r>
            <a:r>
              <a:rPr lang="en-US" sz="800" dirty="0" smtClean="0"/>
              <a:t>, M.I., </a:t>
            </a:r>
            <a:r>
              <a:rPr lang="en-US" sz="800" dirty="0" err="1" smtClean="0"/>
              <a:t>Suslov</a:t>
            </a:r>
            <a:r>
              <a:rPr lang="en-US" sz="800" dirty="0" smtClean="0"/>
              <a:t>, A.A.,</a:t>
            </a:r>
            <a:r>
              <a:rPr lang="en-US" sz="800" i="1" dirty="0" smtClean="0"/>
              <a:t> Adv. Space Res.</a:t>
            </a:r>
            <a:r>
              <a:rPr lang="en-US" sz="800" dirty="0" smtClean="0"/>
              <a:t> </a:t>
            </a:r>
            <a:r>
              <a:rPr lang="en-US" sz="800" b="1" dirty="0" smtClean="0"/>
              <a:t>17</a:t>
            </a:r>
            <a:r>
              <a:rPr lang="en-US" sz="800" dirty="0" smtClean="0"/>
              <a:t>: 219-230, 1996.</a:t>
            </a: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800" dirty="0" smtClean="0"/>
              <a:t>(</a:t>
            </a:r>
            <a:r>
              <a:rPr lang="en-US" sz="800" dirty="0"/>
              <a:t>9) ISO 15390, 2004.</a:t>
            </a: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800" dirty="0" smtClean="0"/>
              <a:t>(10) </a:t>
            </a:r>
            <a:r>
              <a:rPr lang="en-US" sz="800" dirty="0" err="1" smtClean="0"/>
              <a:t>Matthia</a:t>
            </a:r>
            <a:r>
              <a:rPr lang="en-US" sz="800" dirty="0" smtClean="0"/>
              <a:t>, D., Berger, T., </a:t>
            </a:r>
            <a:r>
              <a:rPr lang="en-US" sz="800" dirty="0" err="1" smtClean="0"/>
              <a:t>Mrigakshi</a:t>
            </a:r>
            <a:r>
              <a:rPr lang="en-US" sz="800" dirty="0" smtClean="0"/>
              <a:t>, A.I., Reitz, G., </a:t>
            </a:r>
            <a:r>
              <a:rPr lang="en-US" sz="800" i="1" dirty="0" smtClean="0"/>
              <a:t>Adv. Space Res.</a:t>
            </a:r>
            <a:r>
              <a:rPr lang="en-US" sz="800" dirty="0" smtClean="0"/>
              <a:t> </a:t>
            </a:r>
            <a:r>
              <a:rPr lang="en-US" sz="800" b="1" dirty="0" smtClean="0"/>
              <a:t>51</a:t>
            </a:r>
            <a:r>
              <a:rPr lang="en-US" sz="800" dirty="0" smtClean="0"/>
              <a:t>: 329-338, 2013.</a:t>
            </a: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800" dirty="0" smtClean="0"/>
              <a:t>(11) Wilson, J.W., Townsend, L.W., </a:t>
            </a:r>
            <a:r>
              <a:rPr lang="en-US" sz="800" dirty="0" err="1" smtClean="0"/>
              <a:t>Schimmerling</a:t>
            </a:r>
            <a:r>
              <a:rPr lang="en-US" sz="800" dirty="0" smtClean="0"/>
              <a:t>, W., </a:t>
            </a:r>
            <a:r>
              <a:rPr lang="en-US" sz="800" dirty="0" err="1" smtClean="0"/>
              <a:t>Khandelwal</a:t>
            </a:r>
            <a:r>
              <a:rPr lang="en-US" sz="800" dirty="0" smtClean="0"/>
              <a:t>, G.S., Khan, F., Nealy, J.E., Cucinotta, F.A., Simonsen, L.C., Shinn, J.L., Norbury, J.W., NASA RP-1257, 1991.</a:t>
            </a:r>
          </a:p>
          <a:p>
            <a:pPr>
              <a:buNone/>
            </a:pP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800" dirty="0" smtClean="0"/>
              <a:t>(12) </a:t>
            </a:r>
            <a:r>
              <a:rPr lang="en-US" sz="800" dirty="0" err="1" smtClean="0"/>
              <a:t>Slaba,</a:t>
            </a:r>
            <a:r>
              <a:rPr lang="en-US" sz="800" dirty="0" smtClean="0"/>
              <a:t> T.C., Blattnig, S.R., Badavi, F.F., </a:t>
            </a:r>
            <a:r>
              <a:rPr lang="en-US" sz="800" i="1" dirty="0" smtClean="0"/>
              <a:t>J. Comp. Phys.</a:t>
            </a:r>
            <a:r>
              <a:rPr lang="en-US" sz="800" dirty="0" smtClean="0"/>
              <a:t> </a:t>
            </a:r>
            <a:r>
              <a:rPr lang="en-US" sz="800" b="1" dirty="0" smtClean="0"/>
              <a:t>229</a:t>
            </a:r>
            <a:r>
              <a:rPr lang="en-US" sz="800" dirty="0" smtClean="0"/>
              <a:t>: 9397-9417; 2010.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(13) </a:t>
            </a:r>
            <a:r>
              <a:rPr lang="en-US" sz="800" dirty="0" err="1"/>
              <a:t>Slaba,</a:t>
            </a:r>
            <a:r>
              <a:rPr lang="en-US" sz="800" dirty="0"/>
              <a:t> T.C., Blattnig, S.R., Aghara, S.K., Townsend, L.W., Handler, T., Gabriel, T.A., </a:t>
            </a:r>
            <a:r>
              <a:rPr lang="en-US" sz="800" dirty="0" err="1"/>
              <a:t>Pinsky</a:t>
            </a:r>
            <a:r>
              <a:rPr lang="en-US" sz="800" dirty="0"/>
              <a:t>, L.S., </a:t>
            </a:r>
            <a:r>
              <a:rPr lang="en-US" sz="800" dirty="0" err="1"/>
              <a:t>Reddell</a:t>
            </a:r>
            <a:r>
              <a:rPr lang="en-US" sz="800" dirty="0"/>
              <a:t>, B., </a:t>
            </a:r>
            <a:r>
              <a:rPr lang="en-US" sz="800" i="1" dirty="0" err="1"/>
              <a:t>Radiat</a:t>
            </a:r>
            <a:r>
              <a:rPr lang="en-US" sz="800" i="1" dirty="0"/>
              <a:t>. Meas.</a:t>
            </a:r>
            <a:r>
              <a:rPr lang="en-US" sz="800" dirty="0"/>
              <a:t> </a:t>
            </a:r>
            <a:r>
              <a:rPr lang="en-US" sz="800" b="1" dirty="0"/>
              <a:t>45</a:t>
            </a:r>
            <a:r>
              <a:rPr lang="en-US" sz="800" dirty="0"/>
              <a:t>: 173-182; 2010b.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(14) Norman, R.B., </a:t>
            </a:r>
            <a:r>
              <a:rPr lang="en-US" sz="800" dirty="0" err="1"/>
              <a:t>Slaba,</a:t>
            </a:r>
            <a:r>
              <a:rPr lang="en-US" sz="800" dirty="0"/>
              <a:t> T.C., Blattnig, S.R., An extension of HZETRN for cosmic ray initiated electromagnetic cascades. </a:t>
            </a:r>
            <a:r>
              <a:rPr lang="en-US" sz="800" i="1" dirty="0"/>
              <a:t>Adv. Space Res.</a:t>
            </a:r>
            <a:r>
              <a:rPr lang="en-US" sz="800" dirty="0"/>
              <a:t> </a:t>
            </a:r>
            <a:r>
              <a:rPr lang="en-US" sz="800" b="1" dirty="0"/>
              <a:t>51</a:t>
            </a:r>
            <a:r>
              <a:rPr lang="en-US" sz="800" dirty="0"/>
              <a:t>:</a:t>
            </a:r>
            <a:r>
              <a:rPr lang="en-US" sz="800" b="1" dirty="0"/>
              <a:t> </a:t>
            </a:r>
            <a:r>
              <a:rPr lang="en-US" sz="800" dirty="0"/>
              <a:t>2251-2260; 2013</a:t>
            </a:r>
            <a:r>
              <a:rPr lang="en-US" sz="800" dirty="0" smtClean="0"/>
              <a:t>.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sz="800" dirty="0"/>
              <a:t>(15) Wilson, J.W., </a:t>
            </a:r>
            <a:r>
              <a:rPr lang="en-US" sz="800" dirty="0" err="1"/>
              <a:t>Slaba,</a:t>
            </a:r>
            <a:r>
              <a:rPr lang="en-US" sz="800" dirty="0"/>
              <a:t> T.C., Badavi, F.F., </a:t>
            </a:r>
            <a:r>
              <a:rPr lang="en-US" sz="800" dirty="0" err="1"/>
              <a:t>Reddell</a:t>
            </a:r>
            <a:r>
              <a:rPr lang="en-US" sz="800" dirty="0"/>
              <a:t>, B.D., Bahadori, A.A., </a:t>
            </a:r>
            <a:r>
              <a:rPr lang="en-US" sz="800" i="1" dirty="0"/>
              <a:t>Life Sci. Space Res.</a:t>
            </a:r>
            <a:r>
              <a:rPr lang="en-US" sz="800" dirty="0"/>
              <a:t> </a:t>
            </a:r>
            <a:r>
              <a:rPr lang="en-US" sz="800" b="1" dirty="0"/>
              <a:t>2</a:t>
            </a:r>
            <a:r>
              <a:rPr lang="en-US" sz="800" dirty="0"/>
              <a:t>: 6-22, 2014.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800" dirty="0"/>
              <a:t>(16) Wilson, J.W., </a:t>
            </a:r>
            <a:r>
              <a:rPr lang="en-US" sz="800" dirty="0" err="1"/>
              <a:t>Slaba,</a:t>
            </a:r>
            <a:r>
              <a:rPr lang="en-US" sz="800" dirty="0"/>
              <a:t> T.C., Badavi, F.F., </a:t>
            </a:r>
            <a:r>
              <a:rPr lang="en-US" sz="800" dirty="0" err="1"/>
              <a:t>Reddell</a:t>
            </a:r>
            <a:r>
              <a:rPr lang="en-US" sz="800" dirty="0"/>
              <a:t>, B.D., Bahadori, A.A., </a:t>
            </a:r>
            <a:r>
              <a:rPr lang="en-US" sz="800" i="1" dirty="0"/>
              <a:t>Life Sc. Space Res.</a:t>
            </a:r>
            <a:r>
              <a:rPr lang="en-US" sz="800" dirty="0"/>
              <a:t> </a:t>
            </a:r>
            <a:r>
              <a:rPr lang="en-US" sz="800" b="1" dirty="0"/>
              <a:t>4</a:t>
            </a:r>
            <a:r>
              <a:rPr lang="en-US" sz="800" dirty="0"/>
              <a:t>: 46-61, 2015.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(17) </a:t>
            </a:r>
            <a:r>
              <a:rPr lang="en-US" sz="800" dirty="0" err="1"/>
              <a:t>Slaba,</a:t>
            </a:r>
            <a:r>
              <a:rPr lang="en-US" sz="800" dirty="0"/>
              <a:t> T.C., Blattnig, S.R., Clowdsley, M.S., </a:t>
            </a:r>
            <a:r>
              <a:rPr lang="en-US" sz="800" i="1" dirty="0"/>
              <a:t>Rad. Res.</a:t>
            </a:r>
            <a:r>
              <a:rPr lang="en-US" sz="800" dirty="0"/>
              <a:t> </a:t>
            </a:r>
            <a:r>
              <a:rPr lang="en-US" sz="800" b="1" dirty="0"/>
              <a:t>176</a:t>
            </a:r>
            <a:r>
              <a:rPr lang="en-US" sz="800" dirty="0"/>
              <a:t>: 827-841, 2011.</a:t>
            </a:r>
          </a:p>
          <a:p>
            <a:pPr>
              <a:buNone/>
            </a:pPr>
            <a:r>
              <a:rPr lang="en-US" sz="800" dirty="0"/>
              <a:t> </a:t>
            </a:r>
            <a:endParaRPr lang="en-US" sz="800" dirty="0" smtClean="0"/>
          </a:p>
          <a:p>
            <a:pPr>
              <a:buNone/>
            </a:pPr>
            <a:r>
              <a:rPr lang="en-US" sz="800" dirty="0"/>
              <a:t>(18) Heinbockel, J.H., </a:t>
            </a:r>
            <a:r>
              <a:rPr lang="en-US" sz="800" dirty="0" err="1"/>
              <a:t>Slaba,</a:t>
            </a:r>
            <a:r>
              <a:rPr lang="en-US" sz="800" dirty="0"/>
              <a:t> T.C., Blattnig, S.R., Tripathi, R.K., Townsend, L.W., Handler, T., Gabriel, T.A., </a:t>
            </a:r>
            <a:r>
              <a:rPr lang="en-US" sz="800" dirty="0" err="1"/>
              <a:t>Pinsky</a:t>
            </a:r>
            <a:r>
              <a:rPr lang="en-US" sz="800" dirty="0"/>
              <a:t>, L.S., </a:t>
            </a:r>
            <a:r>
              <a:rPr lang="en-US" sz="800" dirty="0" err="1"/>
              <a:t>Reddell</a:t>
            </a:r>
            <a:r>
              <a:rPr lang="en-US" sz="800" dirty="0"/>
              <a:t>, B., Clowdsley, M.S., Singleterry, R.C., Norbury, J.W., Badavi, F.F., Aghara, S.K., </a:t>
            </a:r>
            <a:r>
              <a:rPr lang="en-US" sz="800" i="1" dirty="0"/>
              <a:t>Adv. Space Res.</a:t>
            </a:r>
            <a:r>
              <a:rPr lang="en-US" sz="800" dirty="0"/>
              <a:t> </a:t>
            </a:r>
            <a:r>
              <a:rPr lang="en-US" sz="800" b="1" dirty="0"/>
              <a:t>47</a:t>
            </a:r>
            <a:r>
              <a:rPr lang="en-US" sz="800" dirty="0"/>
              <a:t>: 1079-1088, 2011.</a:t>
            </a:r>
          </a:p>
          <a:p>
            <a:pPr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000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References (II)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90088"/>
            <a:ext cx="914400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dirty="0" smtClean="0"/>
              <a:t>(</a:t>
            </a:r>
            <a:r>
              <a:rPr lang="en-US" sz="800" dirty="0"/>
              <a:t>19) Heinbockel, J.H., </a:t>
            </a:r>
            <a:r>
              <a:rPr lang="en-US" sz="800" dirty="0" err="1"/>
              <a:t>Slaba,</a:t>
            </a:r>
            <a:r>
              <a:rPr lang="en-US" sz="800" dirty="0"/>
              <a:t> T.C., Tripathi, R.K., Blattnig, S.R., Norbury, J.W., Badavi, F.F., Townsend, L.W., Handler, T., Gabriel, T.A., </a:t>
            </a:r>
            <a:r>
              <a:rPr lang="en-US" sz="800" dirty="0" err="1"/>
              <a:t>Pinsky</a:t>
            </a:r>
            <a:r>
              <a:rPr lang="en-US" sz="800" dirty="0"/>
              <a:t>, L.S., </a:t>
            </a:r>
            <a:r>
              <a:rPr lang="en-US" sz="800" dirty="0" err="1"/>
              <a:t>Reddell</a:t>
            </a:r>
            <a:r>
              <a:rPr lang="en-US" sz="800" dirty="0"/>
              <a:t>, B., Aumann, A.R., </a:t>
            </a:r>
            <a:r>
              <a:rPr lang="en-US" sz="800" i="1" dirty="0"/>
              <a:t>Adv. Space Res.</a:t>
            </a:r>
            <a:r>
              <a:rPr lang="en-US" sz="800" dirty="0"/>
              <a:t> </a:t>
            </a:r>
            <a:r>
              <a:rPr lang="en-US" sz="800" b="1" dirty="0"/>
              <a:t>47</a:t>
            </a:r>
            <a:r>
              <a:rPr lang="en-US" sz="800" dirty="0"/>
              <a:t>:1089-1105, 2011.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(20) Norbury, J.W. and Miller, J., Review of nuclear physics experimental data for space radiation. </a:t>
            </a:r>
            <a:r>
              <a:rPr lang="en-US" sz="800" i="1" dirty="0"/>
              <a:t>Health Phys.</a:t>
            </a:r>
            <a:r>
              <a:rPr lang="en-US" sz="800" dirty="0"/>
              <a:t> </a:t>
            </a:r>
            <a:r>
              <a:rPr lang="en-US" sz="800" b="1" dirty="0"/>
              <a:t>103</a:t>
            </a:r>
            <a:r>
              <a:rPr lang="en-US" sz="800" dirty="0"/>
              <a:t>: 640-642, 2012.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(21) </a:t>
            </a:r>
            <a:r>
              <a:rPr lang="en-US" sz="800" dirty="0" err="1"/>
              <a:t>Slaba,</a:t>
            </a:r>
            <a:r>
              <a:rPr lang="en-US" sz="800" dirty="0"/>
              <a:t> T.C., Blattnig, S.R., </a:t>
            </a:r>
            <a:r>
              <a:rPr lang="en-US" sz="800" dirty="0" err="1"/>
              <a:t>Reddell</a:t>
            </a:r>
            <a:r>
              <a:rPr lang="en-US" sz="800" dirty="0"/>
              <a:t>, B., Bahadori, A., Norman, R.B., Badavi, F.F., </a:t>
            </a:r>
            <a:r>
              <a:rPr lang="en-US" sz="800" i="1" dirty="0"/>
              <a:t>Adv. Space Res.</a:t>
            </a:r>
            <a:r>
              <a:rPr lang="en-US" sz="800" dirty="0"/>
              <a:t> </a:t>
            </a:r>
            <a:r>
              <a:rPr lang="en-US" sz="800" b="1" dirty="0"/>
              <a:t>52</a:t>
            </a:r>
            <a:r>
              <a:rPr lang="en-US" sz="800" dirty="0"/>
              <a:t>: 62-78, 2013.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(22) Zeitlin, C., </a:t>
            </a:r>
            <a:r>
              <a:rPr lang="en-US" sz="800" dirty="0" err="1"/>
              <a:t>Hassler</a:t>
            </a:r>
            <a:r>
              <a:rPr lang="en-US" sz="800" dirty="0"/>
              <a:t>, D.M., Cucinotta, F.A., </a:t>
            </a:r>
            <a:r>
              <a:rPr lang="en-US" sz="800" dirty="0" err="1"/>
              <a:t>Ehresmann</a:t>
            </a:r>
            <a:r>
              <a:rPr lang="en-US" sz="800" dirty="0"/>
              <a:t>, B., </a:t>
            </a:r>
            <a:r>
              <a:rPr lang="en-US" sz="800" dirty="0" err="1"/>
              <a:t>Wimmer-Schweingruber</a:t>
            </a:r>
            <a:r>
              <a:rPr lang="en-US" sz="800" dirty="0"/>
              <a:t>, R.F., </a:t>
            </a:r>
            <a:r>
              <a:rPr lang="en-US" sz="800" dirty="0" err="1"/>
              <a:t>Brinza</a:t>
            </a:r>
            <a:r>
              <a:rPr lang="en-US" sz="800" dirty="0"/>
              <a:t>, D.E., Kang, S., </a:t>
            </a:r>
            <a:r>
              <a:rPr lang="en-US" sz="800" dirty="0" err="1"/>
              <a:t>Weigle</a:t>
            </a:r>
            <a:r>
              <a:rPr lang="en-US" sz="800" dirty="0"/>
              <a:t>, G., </a:t>
            </a:r>
            <a:r>
              <a:rPr lang="en-US" sz="800" dirty="0" err="1"/>
              <a:t>Bottcher</a:t>
            </a:r>
            <a:r>
              <a:rPr lang="en-US" sz="800" dirty="0"/>
              <a:t>, S., </a:t>
            </a:r>
            <a:r>
              <a:rPr lang="en-US" sz="800" dirty="0" err="1"/>
              <a:t>Bohm</a:t>
            </a:r>
            <a:r>
              <a:rPr lang="en-US" sz="800" dirty="0"/>
              <a:t>, E., </a:t>
            </a:r>
            <a:r>
              <a:rPr lang="en-US" sz="800" dirty="0" err="1"/>
              <a:t>Burmeister</a:t>
            </a:r>
            <a:r>
              <a:rPr lang="en-US" sz="800" dirty="0"/>
              <a:t>, S., </a:t>
            </a:r>
            <a:r>
              <a:rPr lang="en-US" sz="800" dirty="0" err="1"/>
              <a:t>Guo</a:t>
            </a:r>
            <a:r>
              <a:rPr lang="en-US" sz="800" dirty="0"/>
              <a:t>, J., Kohler, J., Martin, C., Posner, A., </a:t>
            </a:r>
            <a:r>
              <a:rPr lang="en-US" sz="800" dirty="0" err="1"/>
              <a:t>Rafkin</a:t>
            </a:r>
            <a:r>
              <a:rPr lang="en-US" sz="800" dirty="0"/>
              <a:t>, S., Reitz, G., </a:t>
            </a:r>
            <a:r>
              <a:rPr lang="en-US" sz="800" i="1" dirty="0"/>
              <a:t>Science</a:t>
            </a:r>
            <a:r>
              <a:rPr lang="en-US" sz="800" dirty="0"/>
              <a:t> </a:t>
            </a:r>
            <a:r>
              <a:rPr lang="en-US" sz="800" b="1" dirty="0"/>
              <a:t>340</a:t>
            </a:r>
            <a:r>
              <a:rPr lang="en-US" sz="800" dirty="0"/>
              <a:t>: 1080-1084, 2013.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(23). Kim, M.Y., Cucinotta, F.A., Nounu, H.N., Zeitlin, C., </a:t>
            </a:r>
            <a:r>
              <a:rPr lang="en-US" sz="800" dirty="0" err="1"/>
              <a:t>Hassler</a:t>
            </a:r>
            <a:r>
              <a:rPr lang="en-US" sz="800" dirty="0"/>
              <a:t>, D.M., </a:t>
            </a:r>
            <a:r>
              <a:rPr lang="en-US" sz="800" dirty="0" err="1"/>
              <a:t>Rafkin</a:t>
            </a:r>
            <a:r>
              <a:rPr lang="en-US" sz="800" dirty="0"/>
              <a:t>, S., </a:t>
            </a:r>
            <a:r>
              <a:rPr lang="en-US" sz="800" dirty="0" err="1"/>
              <a:t>Wimmer-Schweingruber</a:t>
            </a:r>
            <a:r>
              <a:rPr lang="en-US" sz="800" dirty="0"/>
              <a:t>, R.F., </a:t>
            </a:r>
            <a:r>
              <a:rPr lang="en-US" sz="800" dirty="0" err="1"/>
              <a:t>Ehresmann</a:t>
            </a:r>
            <a:r>
              <a:rPr lang="en-US" sz="800" dirty="0"/>
              <a:t>, B., </a:t>
            </a:r>
            <a:r>
              <a:rPr lang="en-US" sz="800" dirty="0" err="1"/>
              <a:t>Brinza</a:t>
            </a:r>
            <a:r>
              <a:rPr lang="en-US" sz="800" dirty="0"/>
              <a:t>, D.E., </a:t>
            </a:r>
            <a:r>
              <a:rPr lang="en-US" sz="800" dirty="0" err="1"/>
              <a:t>Bottcher</a:t>
            </a:r>
            <a:r>
              <a:rPr lang="en-US" sz="800" dirty="0"/>
              <a:t>, S., </a:t>
            </a:r>
            <a:r>
              <a:rPr lang="en-US" sz="800" dirty="0" err="1"/>
              <a:t>Bohm</a:t>
            </a:r>
            <a:r>
              <a:rPr lang="en-US" sz="800" dirty="0"/>
              <a:t>, E., </a:t>
            </a:r>
            <a:r>
              <a:rPr lang="en-US" sz="800" dirty="0" err="1"/>
              <a:t>Burmeister</a:t>
            </a:r>
            <a:r>
              <a:rPr lang="en-US" sz="800" dirty="0"/>
              <a:t>, S., </a:t>
            </a:r>
            <a:r>
              <a:rPr lang="en-US" sz="800" dirty="0" err="1"/>
              <a:t>Guo</a:t>
            </a:r>
            <a:r>
              <a:rPr lang="en-US" sz="800" dirty="0"/>
              <a:t>, J., Kohler, J., Martin, C., Reitz, G., Posner, A., Gomez-Elvira, J., Harri, A., </a:t>
            </a:r>
            <a:r>
              <a:rPr lang="en-US" sz="800" i="1" dirty="0"/>
              <a:t>J. </a:t>
            </a:r>
            <a:r>
              <a:rPr lang="en-US" sz="800" i="1" dirty="0" err="1"/>
              <a:t>Geophys</a:t>
            </a:r>
            <a:r>
              <a:rPr lang="en-US" sz="800" i="1" dirty="0"/>
              <a:t>. Res. Planets</a:t>
            </a:r>
            <a:r>
              <a:rPr lang="en-US" sz="800" dirty="0"/>
              <a:t> </a:t>
            </a:r>
            <a:r>
              <a:rPr lang="en-US" sz="800" b="1" dirty="0"/>
              <a:t>119</a:t>
            </a:r>
            <a:r>
              <a:rPr lang="en-US" sz="800" dirty="0"/>
              <a:t>: 1311-1321, 2014.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(24). </a:t>
            </a:r>
            <a:r>
              <a:rPr lang="en-US" sz="800" dirty="0" err="1"/>
              <a:t>Ehresmann</a:t>
            </a:r>
            <a:r>
              <a:rPr lang="en-US" sz="800" dirty="0"/>
              <a:t>, B., Zeitlin, C., </a:t>
            </a:r>
            <a:r>
              <a:rPr lang="en-US" sz="800" dirty="0" err="1"/>
              <a:t>Hassler</a:t>
            </a:r>
            <a:r>
              <a:rPr lang="en-US" sz="800" dirty="0"/>
              <a:t>, D.M., </a:t>
            </a:r>
            <a:r>
              <a:rPr lang="en-US" sz="800" dirty="0" err="1"/>
              <a:t>Wimmer-Schweingruber</a:t>
            </a:r>
            <a:r>
              <a:rPr lang="en-US" sz="800" dirty="0"/>
              <a:t>, R.F., </a:t>
            </a:r>
            <a:r>
              <a:rPr lang="en-US" sz="800" dirty="0" err="1"/>
              <a:t>Bohm</a:t>
            </a:r>
            <a:r>
              <a:rPr lang="en-US" sz="800" dirty="0"/>
              <a:t>, E., </a:t>
            </a:r>
            <a:r>
              <a:rPr lang="en-US" sz="800" dirty="0" err="1"/>
              <a:t>Bottcher</a:t>
            </a:r>
            <a:r>
              <a:rPr lang="en-US" sz="800" dirty="0"/>
              <a:t> ,S., </a:t>
            </a:r>
            <a:r>
              <a:rPr lang="en-US" sz="800" dirty="0" err="1"/>
              <a:t>Brinza</a:t>
            </a:r>
            <a:r>
              <a:rPr lang="en-US" sz="800" dirty="0"/>
              <a:t>, D.E., </a:t>
            </a:r>
            <a:r>
              <a:rPr lang="en-US" sz="800" dirty="0" err="1"/>
              <a:t>Burmeister</a:t>
            </a:r>
            <a:r>
              <a:rPr lang="en-US" sz="800" dirty="0"/>
              <a:t>, S., </a:t>
            </a:r>
            <a:r>
              <a:rPr lang="en-US" sz="800" dirty="0" err="1"/>
              <a:t>Guo</a:t>
            </a:r>
            <a:r>
              <a:rPr lang="en-US" sz="800" dirty="0"/>
              <a:t>, J., Kohler, J., Martin, C., Posner, A., </a:t>
            </a:r>
            <a:r>
              <a:rPr lang="en-US" sz="800" dirty="0" err="1"/>
              <a:t>Rafkin</a:t>
            </a:r>
            <a:r>
              <a:rPr lang="en-US" sz="800" dirty="0"/>
              <a:t>, S., Reitz, G., </a:t>
            </a:r>
            <a:r>
              <a:rPr lang="en-US" sz="800" i="1" dirty="0"/>
              <a:t>J. </a:t>
            </a:r>
            <a:r>
              <a:rPr lang="en-US" sz="800" i="1" dirty="0" err="1"/>
              <a:t>Geophys</a:t>
            </a:r>
            <a:r>
              <a:rPr lang="en-US" sz="800" i="1" dirty="0"/>
              <a:t>. Res. Planets</a:t>
            </a:r>
            <a:r>
              <a:rPr lang="en-US" sz="800" dirty="0"/>
              <a:t> </a:t>
            </a:r>
            <a:r>
              <a:rPr lang="en-US" sz="800" b="1" dirty="0"/>
              <a:t>119</a:t>
            </a:r>
            <a:r>
              <a:rPr lang="en-US" sz="800" dirty="0"/>
              <a:t>: 468-479, 2014.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(25). </a:t>
            </a:r>
            <a:r>
              <a:rPr lang="en-US" sz="800" dirty="0" err="1"/>
              <a:t>Usoskin</a:t>
            </a:r>
            <a:r>
              <a:rPr lang="en-US" sz="800" dirty="0"/>
              <a:t>, I.G., arXiv:0810.3972v3, 2013.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(26). </a:t>
            </a:r>
            <a:r>
              <a:rPr lang="en-US" sz="800" dirty="0" err="1"/>
              <a:t>Usoskin</a:t>
            </a:r>
            <a:r>
              <a:rPr lang="en-US" sz="800" dirty="0"/>
              <a:t>, I.G., </a:t>
            </a:r>
            <a:r>
              <a:rPr lang="en-US" sz="800" i="1" dirty="0"/>
              <a:t>Living Rev. Solar Phys.</a:t>
            </a:r>
            <a:r>
              <a:rPr lang="en-US" sz="800" dirty="0"/>
              <a:t> </a:t>
            </a:r>
            <a:r>
              <a:rPr lang="en-US" sz="800" b="1" dirty="0"/>
              <a:t>5</a:t>
            </a:r>
            <a:r>
              <a:rPr lang="en-US" sz="800" dirty="0"/>
              <a:t>: 2008</a:t>
            </a:r>
            <a:r>
              <a:rPr lang="en-US" sz="800" dirty="0" smtClean="0"/>
              <a:t>.</a:t>
            </a:r>
          </a:p>
          <a:p>
            <a:pPr>
              <a:buNone/>
            </a:pPr>
            <a:endParaRPr lang="en-US" sz="800" dirty="0"/>
          </a:p>
          <a:p>
            <a:pPr marL="0" lvl="1">
              <a:buNone/>
            </a:pPr>
            <a:r>
              <a:rPr lang="en-US" sz="800" dirty="0" smtClean="0"/>
              <a:t>(27). </a:t>
            </a:r>
            <a:r>
              <a:rPr lang="en-US" sz="800" dirty="0" err="1"/>
              <a:t>Pesnell</a:t>
            </a:r>
            <a:r>
              <a:rPr lang="en-US" sz="800" dirty="0"/>
              <a:t>, W.D., </a:t>
            </a:r>
            <a:r>
              <a:rPr lang="en-US" sz="800" i="1" dirty="0"/>
              <a:t>Solar Physics</a:t>
            </a:r>
            <a:r>
              <a:rPr lang="en-US" sz="800" dirty="0"/>
              <a:t> </a:t>
            </a:r>
            <a:r>
              <a:rPr lang="en-US" sz="800" b="1" dirty="0"/>
              <a:t>281</a:t>
            </a:r>
            <a:r>
              <a:rPr lang="en-US" sz="800" dirty="0"/>
              <a:t>: 507, 2012.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</a:t>
            </a:r>
            <a:r>
              <a:rPr lang="en-US" sz="800" dirty="0" smtClean="0"/>
              <a:t>28). </a:t>
            </a:r>
            <a:r>
              <a:rPr lang="en-US" sz="800" dirty="0"/>
              <a:t>Miyahara, H., </a:t>
            </a:r>
            <a:r>
              <a:rPr lang="en-US" sz="800" dirty="0" err="1"/>
              <a:t>Sokoloff</a:t>
            </a:r>
            <a:r>
              <a:rPr lang="en-US" sz="800" dirty="0"/>
              <a:t>, D., </a:t>
            </a:r>
            <a:r>
              <a:rPr lang="en-US" sz="800" dirty="0" err="1"/>
              <a:t>Usoskin</a:t>
            </a:r>
            <a:r>
              <a:rPr lang="en-US" sz="800" dirty="0"/>
              <a:t>, I.G., </a:t>
            </a:r>
            <a:r>
              <a:rPr lang="en-US" sz="800" i="1" dirty="0"/>
              <a:t>Adv. Geosciences</a:t>
            </a:r>
            <a:r>
              <a:rPr lang="en-US" sz="800" dirty="0"/>
              <a:t> </a:t>
            </a:r>
            <a:r>
              <a:rPr lang="en-US" sz="800" b="1" dirty="0"/>
              <a:t>2</a:t>
            </a:r>
            <a:r>
              <a:rPr lang="en-US" sz="800" dirty="0"/>
              <a:t>: 1-20, 2006.</a:t>
            </a:r>
          </a:p>
          <a:p>
            <a:pPr>
              <a:buNone/>
            </a:pPr>
            <a:r>
              <a:rPr lang="en-US" sz="800" dirty="0"/>
              <a:t> </a:t>
            </a:r>
          </a:p>
          <a:p>
            <a:pPr>
              <a:buNone/>
            </a:pPr>
            <a:r>
              <a:rPr lang="en-US" sz="800" dirty="0"/>
              <a:t>(</a:t>
            </a:r>
            <a:r>
              <a:rPr lang="en-US" sz="800" dirty="0" smtClean="0"/>
              <a:t>29). </a:t>
            </a:r>
            <a:r>
              <a:rPr lang="en-US" sz="800" dirty="0"/>
              <a:t>Solanki, S., </a:t>
            </a:r>
            <a:r>
              <a:rPr lang="en-US" sz="800" dirty="0" err="1"/>
              <a:t>Krivova</a:t>
            </a:r>
            <a:r>
              <a:rPr lang="en-US" sz="800" dirty="0"/>
              <a:t>, N., </a:t>
            </a:r>
            <a:r>
              <a:rPr lang="en-US" sz="800" i="1" dirty="0"/>
              <a:t>Science</a:t>
            </a:r>
            <a:r>
              <a:rPr lang="en-US" sz="800" dirty="0"/>
              <a:t> </a:t>
            </a:r>
            <a:r>
              <a:rPr lang="en-US" sz="800" b="1" dirty="0"/>
              <a:t>334</a:t>
            </a:r>
            <a:r>
              <a:rPr lang="en-US" sz="800" dirty="0"/>
              <a:t>: 916-917, 2011</a:t>
            </a:r>
            <a:r>
              <a:rPr lang="en-US" sz="800" dirty="0" smtClean="0"/>
              <a:t>.</a:t>
            </a:r>
            <a:endParaRPr lang="en-US" sz="800" dirty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800" dirty="0" smtClean="0"/>
              <a:t>(30). </a:t>
            </a:r>
            <a:r>
              <a:rPr lang="en-US" sz="800" dirty="0" err="1"/>
              <a:t>Slaba,</a:t>
            </a:r>
            <a:r>
              <a:rPr lang="en-US" sz="800" dirty="0"/>
              <a:t> T.C. and Blattnig, S.R., </a:t>
            </a:r>
            <a:r>
              <a:rPr lang="en-US" sz="800" i="1" dirty="0"/>
              <a:t>Space Weather</a:t>
            </a:r>
            <a:r>
              <a:rPr lang="en-US" sz="800" dirty="0"/>
              <a:t> </a:t>
            </a:r>
            <a:r>
              <a:rPr lang="en-US" sz="800" b="1" dirty="0"/>
              <a:t>12</a:t>
            </a:r>
            <a:r>
              <a:rPr lang="en-US" sz="800" dirty="0"/>
              <a:t>: </a:t>
            </a:r>
            <a:r>
              <a:rPr lang="en-US" sz="800" dirty="0" smtClean="0"/>
              <a:t>225-232, </a:t>
            </a:r>
            <a:r>
              <a:rPr lang="en-US" sz="800" dirty="0"/>
              <a:t>2014</a:t>
            </a:r>
            <a:r>
              <a:rPr lang="en-US" sz="800" dirty="0" smtClean="0"/>
              <a:t>.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sz="800" dirty="0" smtClean="0"/>
              <a:t>(31) Wilson 2005 V&amp;V TP</a:t>
            </a:r>
          </a:p>
          <a:p>
            <a:pPr>
              <a:buNone/>
            </a:pPr>
            <a:endParaRPr lang="en-US" sz="800" dirty="0" smtClean="0"/>
          </a:p>
          <a:p>
            <a:pPr lvl="0" eaLnBrk="0" hangingPunct="0">
              <a:spcBef>
                <a:spcPct val="0"/>
              </a:spcBef>
              <a:buNone/>
            </a:pPr>
            <a:r>
              <a:rPr lang="en-US" sz="800" dirty="0" smtClean="0"/>
              <a:t>(32)  B</a:t>
            </a:r>
            <a:r>
              <a:rPr lang="en-US" alt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illings</a:t>
            </a:r>
            <a:r>
              <a:rPr lang="en-US" alt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M.P., </a:t>
            </a:r>
            <a:r>
              <a:rPr lang="en-US" alt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Yucker</a:t>
            </a:r>
            <a:r>
              <a:rPr lang="en-US" alt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W.R., </a:t>
            </a:r>
            <a:r>
              <a:rPr lang="en-US" alt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Summary </a:t>
            </a:r>
            <a:r>
              <a:rPr lang="en-US" alt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 Report, </a:t>
            </a:r>
            <a:r>
              <a:rPr lang="en-US" altLang="en-US" sz="800" dirty="0" smtClean="0">
                <a:latin typeface="Arial" panose="020B0604020202020204" pitchFamily="34" charset="0"/>
              </a:rPr>
              <a:t> </a:t>
            </a:r>
            <a:r>
              <a:rPr lang="en-US" alt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MDC-G4655</a:t>
            </a:r>
            <a:r>
              <a:rPr lang="en-US" alt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McDonnell Douglas Company (1973).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sz="800" dirty="0" smtClean="0"/>
              <a:t>(33) </a:t>
            </a:r>
            <a:r>
              <a:rPr lang="en-US" sz="800" dirty="0" err="1"/>
              <a:t>Yucker</a:t>
            </a:r>
            <a:r>
              <a:rPr lang="en-US" sz="800" dirty="0"/>
              <a:t>, W.R., </a:t>
            </a:r>
            <a:r>
              <a:rPr lang="en-US" sz="800" dirty="0" err="1"/>
              <a:t>Reck</a:t>
            </a:r>
            <a:r>
              <a:rPr lang="en-US" sz="800" dirty="0"/>
              <a:t>, R.J., </a:t>
            </a:r>
            <a:r>
              <a:rPr lang="en-US" sz="800" dirty="0" smtClean="0"/>
              <a:t>Report</a:t>
            </a:r>
            <a:r>
              <a:rPr lang="en-US" sz="800" dirty="0"/>
              <a:t>, </a:t>
            </a:r>
            <a:r>
              <a:rPr lang="en-US" sz="800" dirty="0" smtClean="0"/>
              <a:t> MDC </a:t>
            </a:r>
            <a:r>
              <a:rPr lang="en-US" sz="800" dirty="0"/>
              <a:t>92H0749, McDonnell Douglas </a:t>
            </a:r>
            <a:r>
              <a:rPr lang="en-US" sz="800" dirty="0" smtClean="0"/>
              <a:t>Company, 1992.</a:t>
            </a:r>
            <a:endParaRPr lang="en-US" sz="800" dirty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800" dirty="0" smtClean="0"/>
              <a:t>(34) </a:t>
            </a:r>
            <a:r>
              <a:rPr lang="en-US" sz="800" dirty="0" err="1"/>
              <a:t>Slaba,</a:t>
            </a:r>
            <a:r>
              <a:rPr lang="en-US" sz="800" dirty="0"/>
              <a:t> T.C., Qualls, G.D., Clowdsley, M.S., Blattnig, S.R., Walker, S.A., Simonsen, L.C., </a:t>
            </a:r>
            <a:r>
              <a:rPr lang="en-US" sz="800" i="1" dirty="0" smtClean="0"/>
              <a:t>Adv.  Space Res.</a:t>
            </a:r>
            <a:r>
              <a:rPr lang="en-US" sz="800" dirty="0" smtClean="0"/>
              <a:t> </a:t>
            </a:r>
            <a:r>
              <a:rPr lang="en-US" sz="800" b="1" dirty="0" smtClean="0"/>
              <a:t>45</a:t>
            </a:r>
            <a:r>
              <a:rPr lang="en-US" sz="800" dirty="0" smtClean="0"/>
              <a:t>: 866-883,  2010.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800" dirty="0" smtClean="0"/>
              <a:t>(35) </a:t>
            </a:r>
            <a:r>
              <a:rPr lang="en-US" sz="800" dirty="0"/>
              <a:t>Bahadori, A.A., Sato, T., </a:t>
            </a:r>
            <a:r>
              <a:rPr lang="en-US" sz="800" dirty="0" err="1"/>
              <a:t>Slaba,</a:t>
            </a:r>
            <a:r>
              <a:rPr lang="en-US" sz="800" dirty="0"/>
              <a:t> T.C., Shavers, M.R., Semones, E.J., Van Baalen, M., </a:t>
            </a:r>
            <a:r>
              <a:rPr lang="en-US" sz="800" dirty="0" err="1"/>
              <a:t>Bolch</a:t>
            </a:r>
            <a:r>
              <a:rPr lang="en-US" sz="800" dirty="0"/>
              <a:t>, W.E</a:t>
            </a:r>
            <a:r>
              <a:rPr lang="en-US" sz="800" dirty="0" smtClean="0"/>
              <a:t>., </a:t>
            </a:r>
            <a:r>
              <a:rPr lang="en-US" sz="800" i="1" dirty="0" smtClean="0"/>
              <a:t>Phys. Med. Biology</a:t>
            </a:r>
            <a:r>
              <a:rPr lang="en-US" sz="800" dirty="0" smtClean="0"/>
              <a:t>, </a:t>
            </a:r>
            <a:r>
              <a:rPr lang="en-US" sz="800" b="1" dirty="0" smtClean="0"/>
              <a:t>58</a:t>
            </a:r>
            <a:r>
              <a:rPr lang="en-US" sz="800" dirty="0" smtClean="0"/>
              <a:t>:  7183-7207, 2013.</a:t>
            </a:r>
          </a:p>
        </p:txBody>
      </p:sp>
    </p:spTree>
    <p:extLst>
      <p:ext uri="{BB962C8B-B14F-4D97-AF65-F5344CB8AC3E}">
        <p14:creationId xmlns:p14="http://schemas.microsoft.com/office/powerpoint/2010/main" val="29060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Backup – Solar Activity Predictions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1148" y="6142639"/>
            <a:ext cx="5607883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en-US" sz="1400" dirty="0" smtClean="0"/>
              <a:t>From ref (27): </a:t>
            </a:r>
            <a:r>
              <a:rPr lang="en-US" sz="1400" dirty="0" err="1" smtClean="0"/>
              <a:t>Pesnell</a:t>
            </a:r>
            <a:r>
              <a:rPr lang="en-US" sz="1400" dirty="0" smtClean="0"/>
              <a:t>, W.D. (NASA Goddard Space Flight Center) </a:t>
            </a:r>
            <a:r>
              <a:rPr lang="en-US" sz="1400" i="1" dirty="0" smtClean="0"/>
              <a:t>Solar Physics</a:t>
            </a:r>
            <a:r>
              <a:rPr lang="en-US" sz="1400" dirty="0" smtClean="0"/>
              <a:t> </a:t>
            </a:r>
            <a:r>
              <a:rPr lang="en-US" sz="1400" b="1" dirty="0" smtClean="0"/>
              <a:t>281</a:t>
            </a:r>
            <a:r>
              <a:rPr lang="en-US" sz="1400" dirty="0" smtClean="0"/>
              <a:t>: 507, 2012.</a:t>
            </a:r>
          </a:p>
          <a:p>
            <a:pPr marL="0" lvl="1" algn="ctr">
              <a:buNone/>
            </a:pP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04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000" dirty="0" smtClean="0"/>
              <a:t> Maximum SSN predictions of various types of models for cycle 24. </a:t>
            </a:r>
          </a:p>
          <a:p>
            <a:pPr marL="228600" indent="-228600"/>
            <a:r>
              <a:rPr lang="en-US" sz="2000" dirty="0" smtClean="0"/>
              <a:t> The observed maximum (so far) is 82 (horizontal red line).</a:t>
            </a:r>
            <a:endParaRPr lang="en-US" sz="2000" dirty="0"/>
          </a:p>
        </p:txBody>
      </p:sp>
      <p:pic>
        <p:nvPicPr>
          <p:cNvPr id="10" name="Picture 9" descr="PESNELL-2012-Fig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10" y="2286000"/>
            <a:ext cx="5509990" cy="391164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2364790" y="3962400"/>
            <a:ext cx="4800600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991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" y="1504590"/>
            <a:ext cx="1692893" cy="12865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Exposure Analysis Overview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100" y="3886200"/>
            <a:ext cx="1691640" cy="1107996"/>
          </a:xfrm>
          <a:prstGeom prst="rect">
            <a:avLst/>
          </a:prstGeom>
          <a:solidFill>
            <a:srgbClr val="4FF034">
              <a:alpha val="82000"/>
            </a:srgbClr>
          </a:solidFill>
          <a:ln w="31750">
            <a:noFill/>
          </a:ln>
          <a:scene3d>
            <a:camera prst="orthographicFront"/>
            <a:lightRig rig="threePt" dir="t"/>
          </a:scene3d>
          <a:sp3d extrusionH="25400" prstMaterial="softEdge">
            <a:bevelT w="88900" h="57150"/>
            <a:extrusionClr>
              <a:schemeClr val="accent2"/>
            </a:extrusionClr>
          </a:sp3d>
        </p:spPr>
        <p:txBody>
          <a:bodyPr wrap="square" rtlCol="0">
            <a:spAutoFit/>
            <a:sp3d z="38100" extrusionH="57150">
              <a:bevelT w="38100" h="38100"/>
              <a:extrusionClr>
                <a:schemeClr val="accent3">
                  <a:lumMod val="40000"/>
                  <a:lumOff val="60000"/>
                </a:schemeClr>
              </a:extrusionClr>
            </a:sp3d>
          </a:bodyPr>
          <a:lstStyle/>
          <a:p>
            <a:pPr algn="ctr">
              <a:buNone/>
            </a:pPr>
            <a: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  <a:t>Radiation transport models</a:t>
            </a:r>
            <a:endParaRPr lang="en-US" sz="2200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3537" y="5659796"/>
            <a:ext cx="2866604" cy="837152"/>
          </a:xfrm>
          <a:prstGeom prst="rect">
            <a:avLst/>
          </a:prstGeom>
          <a:solidFill>
            <a:srgbClr val="FE8058">
              <a:alpha val="54000"/>
            </a:srgbClr>
          </a:solidFill>
          <a:scene3d>
            <a:camera prst="orthographicFront"/>
            <a:lightRig rig="threePt" dir="t"/>
          </a:scene3d>
          <a:sp3d extrusionH="25400" prstMaterial="softEdge">
            <a:bevelT w="88900" h="57150"/>
            <a:extrusionClr>
              <a:schemeClr val="accent2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Exposure &amp;</a:t>
            </a:r>
          </a:p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Biological response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749" y="2767325"/>
            <a:ext cx="1710917" cy="769441"/>
          </a:xfrm>
          <a:prstGeom prst="rect">
            <a:avLst/>
          </a:prstGeom>
          <a:solidFill>
            <a:srgbClr val="53D0F7">
              <a:alpha val="38824"/>
            </a:srgbClr>
          </a:solidFill>
          <a:ln cap="rnd">
            <a:noFill/>
          </a:ln>
          <a:scene3d>
            <a:camera prst="orthographicFront"/>
            <a:lightRig rig="threePt" dir="t"/>
          </a:scene3d>
          <a:sp3d extrusionH="25400" prstMaterial="softEdge">
            <a:bevelT w="88900" h="57150"/>
            <a:extrusionClr>
              <a:schemeClr val="accent2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Shielding models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Elbow Connector 53"/>
          <p:cNvCxnSpPr>
            <a:stCxn id="17" idx="2"/>
          </p:cNvCxnSpPr>
          <p:nvPr/>
        </p:nvCxnSpPr>
        <p:spPr>
          <a:xfrm flipH="1">
            <a:off x="4315550" y="3364265"/>
            <a:ext cx="0" cy="5219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80920" y="2527113"/>
            <a:ext cx="1876880" cy="837152"/>
          </a:xfrm>
          <a:prstGeom prst="rect">
            <a:avLst/>
          </a:prstGeom>
          <a:solidFill>
            <a:srgbClr val="BCEDFC"/>
          </a:solidFill>
          <a:scene3d>
            <a:camera prst="orthographicFront"/>
            <a:lightRig rig="threePt" dir="t"/>
          </a:scene3d>
          <a:sp3d extrusionH="25400" prstMaterial="softEdge">
            <a:bevelT w="88900" h="57150"/>
            <a:extrusionClr>
              <a:schemeClr val="accent2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Environment</a:t>
            </a:r>
          </a:p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models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0820" y="2767326"/>
            <a:ext cx="1775460" cy="769441"/>
          </a:xfrm>
          <a:prstGeom prst="rect">
            <a:avLst/>
          </a:prstGeom>
          <a:solidFill>
            <a:srgbClr val="53D0F7">
              <a:alpha val="39000"/>
            </a:srgbClr>
          </a:solidFill>
          <a:scene3d>
            <a:camera prst="orthographicFront"/>
            <a:lightRig rig="threePt" dir="t"/>
          </a:scene3d>
          <a:sp3d extrusionH="25400" prstMaterial="softEdge">
            <a:bevelT w="88900" h="57150"/>
            <a:extrusionClr>
              <a:schemeClr val="accent2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Physics models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Elbow Connector 53"/>
          <p:cNvCxnSpPr>
            <a:stCxn id="18" idx="2"/>
            <a:endCxn id="9" idx="3"/>
          </p:cNvCxnSpPr>
          <p:nvPr/>
        </p:nvCxnSpPr>
        <p:spPr>
          <a:xfrm rot="5400000">
            <a:off x="5851930" y="2843577"/>
            <a:ext cx="903431" cy="2289810"/>
          </a:xfrm>
          <a:prstGeom prst="bentConnector2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2732621" y="853440"/>
            <a:ext cx="32109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800" dirty="0" smtClean="0">
                <a:latin typeface="+mj-lt"/>
                <a:cs typeface="Arial" charset="0"/>
              </a:rPr>
              <a:t>nasa.gov/sites/default/files/14-271.jpg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00" y="1028917"/>
            <a:ext cx="1884500" cy="1473051"/>
          </a:xfrm>
          <a:prstGeom prst="rect">
            <a:avLst/>
          </a:prstGeom>
        </p:spPr>
      </p:pic>
      <p:pic>
        <p:nvPicPr>
          <p:cNvPr id="27" name="Picture 8" descr="C:\Documents and Settings\t.c.slaba\Desktop\VCAM-front-6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88" y="2125095"/>
            <a:ext cx="386837" cy="1411669"/>
          </a:xfrm>
          <a:prstGeom prst="rect">
            <a:avLst/>
          </a:prstGeom>
          <a:noFill/>
        </p:spPr>
      </p:pic>
      <p:pic>
        <p:nvPicPr>
          <p:cNvPr id="28" name="Picture 10" descr="C:\Documents and Settings\t.c.slaba\Desktop\FAX-front-3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871" y="2125096"/>
            <a:ext cx="492370" cy="1411668"/>
          </a:xfrm>
          <a:prstGeom prst="rect">
            <a:avLst/>
          </a:prstGeom>
          <a:noFill/>
        </p:spPr>
      </p:pic>
      <p:cxnSp>
        <p:nvCxnSpPr>
          <p:cNvPr id="38" name="Elbow Connector 53"/>
          <p:cNvCxnSpPr>
            <a:stCxn id="12" idx="2"/>
            <a:endCxn id="9" idx="1"/>
          </p:cNvCxnSpPr>
          <p:nvPr/>
        </p:nvCxnSpPr>
        <p:spPr>
          <a:xfrm rot="16200000" flipH="1">
            <a:off x="1979438" y="2952536"/>
            <a:ext cx="903432" cy="2071892"/>
          </a:xfrm>
          <a:prstGeom prst="bentConnector2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53"/>
          <p:cNvCxnSpPr>
            <a:stCxn id="9" idx="2"/>
            <a:endCxn id="10" idx="0"/>
          </p:cNvCxnSpPr>
          <p:nvPr/>
        </p:nvCxnSpPr>
        <p:spPr>
          <a:xfrm>
            <a:off x="4312920" y="4994196"/>
            <a:ext cx="3919" cy="6656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52" y="1057381"/>
            <a:ext cx="1189796" cy="1682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109" y="6458848"/>
            <a:ext cx="1268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600" dirty="0" smtClean="0"/>
              <a:t>nasa.gov/centers/</a:t>
            </a:r>
            <a:r>
              <a:rPr lang="en-US" sz="600" dirty="0" err="1" smtClean="0"/>
              <a:t>johnson</a:t>
            </a:r>
            <a:r>
              <a:rPr lang="en-US" sz="600" dirty="0" smtClean="0"/>
              <a:t>/</a:t>
            </a:r>
            <a:r>
              <a:rPr lang="en-US" sz="600" dirty="0" err="1" smtClean="0"/>
              <a:t>slsd</a:t>
            </a:r>
            <a:r>
              <a:rPr lang="en-US" sz="600" dirty="0" smtClean="0"/>
              <a:t>/about/divisions/</a:t>
            </a:r>
            <a:r>
              <a:rPr lang="en-US" sz="600" dirty="0" err="1" smtClean="0"/>
              <a:t>hacd</a:t>
            </a:r>
            <a:r>
              <a:rPr lang="en-US" sz="600" dirty="0" smtClean="0"/>
              <a:t>/</a:t>
            </a:r>
            <a:r>
              <a:rPr lang="en-US" sz="600" dirty="0" err="1" smtClean="0"/>
              <a:t>hrp</a:t>
            </a:r>
            <a:r>
              <a:rPr lang="en-US" sz="600" dirty="0" smtClean="0"/>
              <a:t>/about-space-radiation.html</a:t>
            </a:r>
            <a:endParaRPr lang="en-US" sz="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04" y="4942468"/>
            <a:ext cx="1049362" cy="15544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4800" y="6451228"/>
            <a:ext cx="107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600" dirty="0" smtClean="0"/>
              <a:t>humanresearchroadmap.nasa.gov/evidence/reports/Carcinogenesis.pdf</a:t>
            </a:r>
            <a:endParaRPr lang="en-US" sz="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12" y="4942468"/>
            <a:ext cx="876334" cy="15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Backup – Deep Solar Minimum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994579"/>
            <a:ext cx="71628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400" dirty="0" smtClean="0"/>
              <a:t>From ref (28): Solanki</a:t>
            </a:r>
            <a:r>
              <a:rPr lang="en-US" sz="1400" dirty="0"/>
              <a:t>, S., </a:t>
            </a:r>
            <a:r>
              <a:rPr lang="en-US" sz="1400" dirty="0" err="1"/>
              <a:t>Krivova</a:t>
            </a:r>
            <a:r>
              <a:rPr lang="en-US" sz="1400" dirty="0"/>
              <a:t>, N., </a:t>
            </a:r>
            <a:r>
              <a:rPr lang="en-US" sz="1400" i="1" dirty="0"/>
              <a:t>Science</a:t>
            </a:r>
            <a:r>
              <a:rPr lang="en-US" sz="1400" dirty="0"/>
              <a:t> </a:t>
            </a:r>
            <a:r>
              <a:rPr lang="en-US" sz="1400" b="1" dirty="0"/>
              <a:t>334</a:t>
            </a:r>
            <a:r>
              <a:rPr lang="en-US" sz="1400" dirty="0"/>
              <a:t>: 916-917, 2011</a:t>
            </a:r>
            <a:r>
              <a:rPr lang="en-US" sz="1400" dirty="0" smtClean="0"/>
              <a:t>.</a:t>
            </a:r>
          </a:p>
          <a:p>
            <a:pPr algn="ctr">
              <a:buNone/>
            </a:pPr>
            <a:r>
              <a:rPr lang="en-US" sz="1400" dirty="0" smtClean="0"/>
              <a:t>Reprinted with permission from AAAS.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04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000" dirty="0" smtClean="0"/>
              <a:t>Sunspot numbers in Maunder minimum and near ~1810 were zero</a:t>
            </a:r>
          </a:p>
        </p:txBody>
      </p:sp>
      <p:pic>
        <p:nvPicPr>
          <p:cNvPr id="9" name="Picture 8" descr="Solanki-20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9" y="2582751"/>
            <a:ext cx="7286873" cy="33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Backup – BON Model Assumptions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187946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The BON GCR model is a semi-empirical model, calibrated to measurements taken near Earth</a:t>
            </a:r>
          </a:p>
          <a:p>
            <a:pPr marL="6858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Numerical solutions to the Fokker-Planck equation are obtained to describe GCR modulation through the </a:t>
            </a:r>
            <a:r>
              <a:rPr lang="en-US" altLang="en-US" sz="1200" dirty="0" err="1" smtClean="0">
                <a:latin typeface="+mj-lt"/>
                <a:cs typeface="Arial" charset="0"/>
              </a:rPr>
              <a:t>heliosphere</a:t>
            </a:r>
            <a:endParaRPr lang="en-US" altLang="en-US" sz="1200" dirty="0" smtClean="0">
              <a:latin typeface="+mj-lt"/>
              <a:cs typeface="Arial" charset="0"/>
            </a:endParaRPr>
          </a:p>
          <a:p>
            <a:pPr marL="6858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GCR spectrum outside the solar system, referred to as the local interstellar spectrum (LIS), is the boundary condition for the model and is described with 3 free parameters for each ion</a:t>
            </a:r>
          </a:p>
          <a:p>
            <a:pPr marL="6858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Solutions to the Fokker-Planck differential equation are obtained under the assumption of a quasi-steady state and radially symmetric interplanetary medium</a:t>
            </a:r>
          </a:p>
          <a:p>
            <a:pPr marL="6858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Solar wind speed is assumed to be constant at ~400 km/s</a:t>
            </a:r>
          </a:p>
          <a:p>
            <a:pPr marL="6858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Solar activity is related to sunspot number using a linear fitting function and </a:t>
            </a:r>
            <a:r>
              <a:rPr lang="en-US" altLang="en-US" sz="1200" dirty="0" err="1" smtClean="0">
                <a:latin typeface="+mj-lt"/>
                <a:cs typeface="Arial" charset="0"/>
              </a:rPr>
              <a:t>Nymmik’s</a:t>
            </a:r>
            <a:r>
              <a:rPr lang="en-US" altLang="en-US" sz="1200" dirty="0" smtClean="0">
                <a:latin typeface="+mj-lt"/>
                <a:cs typeface="Arial" charset="0"/>
              </a:rPr>
              <a:t> empirical time-delay </a:t>
            </a:r>
            <a:r>
              <a:rPr lang="en-US" altLang="en-US" sz="1200" baseline="30000" dirty="0" smtClean="0">
                <a:latin typeface="+mj-lt"/>
                <a:cs typeface="Arial" charset="0"/>
              </a:rPr>
              <a:t>(8,9)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86951"/>
            <a:ext cx="3657600" cy="2204249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3402211"/>
            <a:ext cx="50292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Free parameters describing the LIS are calibrated by comparing model results near Earth to available measurements</a:t>
            </a:r>
            <a:endParaRPr lang="en-US" altLang="en-US" sz="1800" dirty="0">
              <a:latin typeface="+mj-lt"/>
              <a:cs typeface="Arial" charset="0"/>
            </a:endParaRPr>
          </a:p>
          <a:p>
            <a:pPr marL="6858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Recent efforts have taken a more rigorous and comprehensive approach to calibration and validation, resulting in the BON2014 model</a:t>
            </a:r>
          </a:p>
          <a:p>
            <a:pPr marL="6858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Model uncertainties above 0.5 GeV/n (500 MeV/n) are within measurement error (error bars on plot) </a:t>
            </a:r>
          </a:p>
          <a:p>
            <a:pPr marL="6858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Model uncertainties below 0.5 GeV/n are slightly larger but mostly within measurement uncertainty</a:t>
            </a:r>
          </a:p>
          <a:p>
            <a:pPr marL="6858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Model uncertainties below 500 MeV/n have a small impact on exposure quantities behind shielding </a:t>
            </a:r>
            <a:r>
              <a:rPr lang="en-US" altLang="en-US" sz="1200" baseline="30000" dirty="0" smtClean="0">
                <a:latin typeface="+mj-lt"/>
                <a:cs typeface="Arial" charset="0"/>
              </a:rPr>
              <a:t>(6)</a:t>
            </a:r>
            <a:r>
              <a:rPr lang="en-US" altLang="en-US" sz="1200" dirty="0" smtClean="0">
                <a:latin typeface="+mj-lt"/>
                <a:cs typeface="Arial" charset="0"/>
              </a:rPr>
              <a:t> </a:t>
            </a:r>
            <a:endParaRPr lang="en-US" altLang="en-US" sz="1200" dirty="0">
              <a:latin typeface="+mj-lt"/>
              <a:cs typeface="Arial" charset="0"/>
            </a:endParaRPr>
          </a:p>
          <a:p>
            <a:pPr marL="685800" lvl="1" indent="-228600" eaLnBrk="1" hangingPunct="1">
              <a:spcBef>
                <a:spcPct val="0"/>
              </a:spcBef>
              <a:defRPr/>
            </a:pPr>
            <a:endParaRPr lang="en-US" altLang="en-US" sz="1200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Backup – BON Model Uncertainty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104543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Model uncertainties are rigorously quantified using interval-based uncertainty metrics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Measurement uncertainty (ranges up to 50% for some data) is included in the analysis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Uncertainty distributions are obtained for specific ions and energy groups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Uncertainty propagation methods were developed</a:t>
            </a:r>
            <a:r>
              <a:rPr lang="en-US" altLang="en-US" sz="1200" baseline="30000" dirty="0" smtClean="0">
                <a:latin typeface="+mj-lt"/>
                <a:cs typeface="Arial" charset="0"/>
              </a:rPr>
              <a:t>(30)</a:t>
            </a:r>
            <a:r>
              <a:rPr lang="en-US" altLang="en-US" sz="1200" dirty="0" smtClean="0">
                <a:latin typeface="+mj-lt"/>
                <a:cs typeface="Arial" charset="0"/>
              </a:rPr>
              <a:t> to quantify how errors in the GCR model impact effective dose behind shielding</a:t>
            </a:r>
          </a:p>
          <a:p>
            <a:pPr marL="685800" lvl="1" indent="-228600" eaLnBrk="1" hangingPunct="1">
              <a:spcBef>
                <a:spcPct val="0"/>
              </a:spcBef>
              <a:defRPr/>
            </a:pPr>
            <a:endParaRPr lang="en-US" altLang="en-US" sz="12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AMS-II data will provide a unique opportunity to perform independent validation of the available GCR models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Data was not available when models were calibrated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Data will be used to improve parameter calibration after independent validation is performed</a:t>
            </a:r>
            <a:endParaRPr lang="en-US" altLang="en-US" sz="1200" dirty="0">
              <a:latin typeface="+mj-lt"/>
              <a:cs typeface="Arial" charset="0"/>
            </a:endParaRPr>
          </a:p>
          <a:p>
            <a:pPr marL="685800" lvl="1" indent="-228600" eaLnBrk="1" hangingPunct="1">
              <a:spcBef>
                <a:spcPct val="0"/>
              </a:spcBef>
              <a:defRPr/>
            </a:pPr>
            <a:endParaRPr lang="en-US" altLang="en-US" sz="1200" dirty="0" smtClean="0">
              <a:latin typeface="+mj-lt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8" y="3886200"/>
            <a:ext cx="3367964" cy="173318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962400" y="3985498"/>
            <a:ext cx="4953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GCR model uncertainties can be propagated into effective dose behind shielding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This connects environmental model uncertainty directly to exposure quantities of interest behind shielding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200" dirty="0" smtClean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800" dirty="0">
              <a:latin typeface="+mj-lt"/>
              <a:cs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18236" y="5638068"/>
            <a:ext cx="3215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Female effective dose versus aluminum shielding thickness during solar minimum. Error bars represent BON2014 GCR model uncertainty at 1 standard deviation (68% CL)</a:t>
            </a:r>
          </a:p>
        </p:txBody>
      </p:sp>
    </p:spTree>
    <p:extLst>
      <p:ext uri="{BB962C8B-B14F-4D97-AF65-F5344CB8AC3E}">
        <p14:creationId xmlns:p14="http://schemas.microsoft.com/office/powerpoint/2010/main" val="29003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Backup – Transport Codes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Particle transport through materials is described either with Monte Carlo or deterministic methods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Monte Carlo: Use random number generators to sample the physical interaction models and track each particle individually as it passes through matter (Geant4, FLUKA, PHITS, MCNP6)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Deterministic: Solve the relevant Boltzmann transport equation using analytic and numerical methods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18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NASA's radiation transport code, HZETRN</a:t>
            </a:r>
            <a:r>
              <a:rPr lang="en-US" altLang="en-US" sz="1800" baseline="30000" dirty="0" smtClean="0">
                <a:latin typeface="+mj-lt"/>
                <a:cs typeface="Arial" charset="0"/>
              </a:rPr>
              <a:t>(11-15)</a:t>
            </a:r>
            <a:r>
              <a:rPr lang="en-US" altLang="en-US" sz="1800" dirty="0" smtClean="0">
                <a:latin typeface="+mj-lt"/>
                <a:cs typeface="Arial" charset="0"/>
              </a:rPr>
              <a:t>, is deterministic</a:t>
            </a:r>
            <a:endParaRPr lang="en-US" altLang="en-US" sz="1800" u="sng" baseline="30000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Highly efficient compared to Monte Carlo methods (seconds vs. days or longer)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Efficiency needed to support vehicle design, engineering, and optimization activities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Extensive verification against Monte Carlo and validation against space flight measurements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600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HZETRN is based on a converging sequence of physical approximations </a:t>
            </a:r>
            <a:endParaRPr lang="en-US" altLang="en-US" sz="1800" u="sng" baseline="300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Early versions of the code were based on the straight ahead approximation 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(11)</a:t>
            </a:r>
            <a:endParaRPr lang="en-US" altLang="en-US" sz="1400" b="1" i="1" u="sng" baseline="30000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Straight ahead approximation has been shown to be accurate for HZE particles 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(11,31)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Recent code developments have included 3D corrections for neutrons and light ions while maintaining overall code efficiency 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(15,16)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  <a:p>
            <a:pPr marL="342900"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Validation and uncertainty quantification efforts for transport codes and associated nuclear physics models are ongoing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HZETRN agrees with Monte Carlo codes to the extent they agree with each other in most cases 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(13,15-19)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Development, validation and uncertainty quantification of nuclear physics models is ongoing </a:t>
            </a:r>
            <a:endParaRPr lang="en-US" altLang="en-US" sz="1400" b="1" i="1" u="sng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Space flight validation efforts (Shuttle, ISS and MSL/RAD) and uncertainty quantification for integrated model-set has been described elsewhere 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(21-23,31)</a:t>
            </a:r>
          </a:p>
        </p:txBody>
      </p:sp>
    </p:spTree>
    <p:extLst>
      <p:ext uri="{BB962C8B-B14F-4D97-AF65-F5344CB8AC3E}">
        <p14:creationId xmlns:p14="http://schemas.microsoft.com/office/powerpoint/2010/main" val="42323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Backup – Human Phantoms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838200"/>
            <a:ext cx="9144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For computing effective dose and astronaut risk, detailed models of the human body are needed to describe body self-shielding for radiosensitive tissues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The stylized CAM/CAF phantoms developed in the 1970s to match 50</a:t>
            </a:r>
            <a:r>
              <a:rPr lang="en-US" altLang="en-US" sz="1200" baseline="30000" dirty="0" smtClean="0">
                <a:latin typeface="+mj-lt"/>
                <a:cs typeface="Arial" charset="0"/>
              </a:rPr>
              <a:t>th</a:t>
            </a:r>
            <a:r>
              <a:rPr lang="en-US" altLang="en-US" sz="1200" dirty="0" smtClean="0">
                <a:latin typeface="+mj-lt"/>
                <a:cs typeface="Arial" charset="0"/>
              </a:rPr>
              <a:t> percentile US Air Force personnel have been used extensively in space radiation analyses and tools </a:t>
            </a:r>
            <a:r>
              <a:rPr lang="en-US" altLang="en-US" sz="1200" baseline="30000" dirty="0" smtClean="0">
                <a:latin typeface="+mj-lt"/>
                <a:cs typeface="Arial" charset="0"/>
              </a:rPr>
              <a:t>(32,33)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State-of-the-art phantoms, developed to match ICRP anatomical reference values, are also available and have been coupled to HZETRN using various methods </a:t>
            </a:r>
            <a:r>
              <a:rPr lang="en-US" altLang="en-US" sz="1200" baseline="30000" dirty="0" smtClean="0">
                <a:latin typeface="+mj-lt"/>
                <a:cs typeface="Arial" charset="0"/>
              </a:rPr>
              <a:t>(34,35)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Variation in exposure quantities caused by differing human phantoms is generally small if state-of-the-art phantoms are used [ref] </a:t>
            </a:r>
            <a:endParaRPr lang="en-US" altLang="en-US" sz="1200" dirty="0">
              <a:latin typeface="+mj-lt"/>
              <a:cs typeface="Arial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+mj-lt"/>
                <a:cs typeface="Arial" charset="0"/>
              </a:rPr>
              <a:t>Plot below shows effective dose (FAX phantom) and point dose equivalent (no phantom) behind shielding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Additional tissue shielding provided by body attenuates exposure and variation associated with solar activity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8" y="3893166"/>
            <a:ext cx="3620102" cy="2472154"/>
          </a:xfrm>
          <a:prstGeom prst="rect">
            <a:avLst/>
          </a:prstGeom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21718" y="6365320"/>
            <a:ext cx="500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1000" dirty="0" smtClean="0">
                <a:latin typeface="+mj-lt"/>
                <a:cs typeface="Arial" charset="0"/>
              </a:rPr>
              <a:t>CAM</a:t>
            </a:r>
            <a:endParaRPr lang="en-US" altLang="en-US" sz="1000" dirty="0">
              <a:latin typeface="+mj-lt"/>
              <a:cs typeface="Arial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490398" y="6365320"/>
            <a:ext cx="500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1000" dirty="0" smtClean="0">
                <a:latin typeface="+mj-lt"/>
                <a:cs typeface="Arial" charset="0"/>
              </a:rPr>
              <a:t>MAX</a:t>
            </a:r>
            <a:endParaRPr lang="en-US" altLang="en-US" sz="1000" dirty="0">
              <a:latin typeface="+mj-lt"/>
              <a:cs typeface="Arial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397178" y="6383179"/>
            <a:ext cx="609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1000" dirty="0" smtClean="0">
                <a:latin typeface="+mj-lt"/>
                <a:cs typeface="Arial" charset="0"/>
              </a:rPr>
              <a:t>MASH</a:t>
            </a:r>
            <a:endParaRPr lang="en-US" altLang="en-US" sz="1000" dirty="0">
              <a:latin typeface="+mj-lt"/>
              <a:cs typeface="Arial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410638" y="6383179"/>
            <a:ext cx="609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sz="1000" dirty="0" err="1" smtClean="0">
                <a:latin typeface="+mj-lt"/>
                <a:cs typeface="Arial" charset="0"/>
              </a:rPr>
              <a:t>mICRP</a:t>
            </a:r>
            <a:endParaRPr lang="en-US" altLang="en-US" sz="1000" dirty="0">
              <a:latin typeface="+mj-lt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3523265" cy="32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Galactic Cosmic Ray Model Description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>
                <a:latin typeface="+mj-lt"/>
                <a:cs typeface="Arial" charset="0"/>
              </a:rPr>
              <a:t>The Badhwar </a:t>
            </a:r>
            <a:r>
              <a:rPr lang="en-US" altLang="en-US" sz="2000" dirty="0" smtClean="0">
                <a:latin typeface="+mj-lt"/>
                <a:cs typeface="Arial" charset="0"/>
              </a:rPr>
              <a:t>O'Neill (BON) galactic cosmic ray model</a:t>
            </a:r>
            <a:r>
              <a:rPr lang="en-US" altLang="en-US" sz="2000" baseline="30000" dirty="0" smtClean="0">
                <a:latin typeface="+mj-lt"/>
                <a:cs typeface="Arial" charset="0"/>
              </a:rPr>
              <a:t>(1)</a:t>
            </a:r>
            <a:r>
              <a:rPr lang="en-US" altLang="en-US" sz="2000" dirty="0" smtClean="0">
                <a:latin typeface="+mj-lt"/>
                <a:cs typeface="Arial" charset="0"/>
              </a:rPr>
              <a:t> is </a:t>
            </a:r>
            <a:r>
              <a:rPr lang="en-US" altLang="en-US" sz="2000" dirty="0">
                <a:latin typeface="+mj-lt"/>
                <a:cs typeface="Arial" charset="0"/>
              </a:rPr>
              <a:t>used at </a:t>
            </a:r>
            <a:r>
              <a:rPr lang="en-US" altLang="en-US" sz="2000" dirty="0" smtClean="0">
                <a:latin typeface="+mj-lt"/>
                <a:cs typeface="Arial" charset="0"/>
              </a:rPr>
              <a:t>NASA as input into radiation transport codes for</a:t>
            </a:r>
            <a:endParaRPr lang="en-US" altLang="en-US" sz="20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vehicle design, mission analysis, astronaut </a:t>
            </a:r>
            <a:r>
              <a:rPr lang="en-US" altLang="en-US" sz="1400" dirty="0">
                <a:latin typeface="+mj-lt"/>
                <a:cs typeface="Arial" charset="0"/>
              </a:rPr>
              <a:t>risk analysis </a:t>
            </a:r>
            <a:endParaRPr lang="en-US" altLang="en-US" sz="1400" dirty="0" smtClean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other models used as well (discussed in later slides)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200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The BON model has had several revisions</a:t>
            </a:r>
            <a:r>
              <a:rPr lang="en-US" altLang="en-US" sz="2000" baseline="30000" dirty="0" smtClean="0">
                <a:latin typeface="+mj-lt"/>
                <a:cs typeface="Arial" charset="0"/>
              </a:rPr>
              <a:t>(2-5)</a:t>
            </a:r>
            <a:r>
              <a:rPr lang="en-US" altLang="en-US" sz="2000" dirty="0" smtClean="0">
                <a:latin typeface="+mj-lt"/>
                <a:cs typeface="Arial" charset="0"/>
              </a:rPr>
              <a:t>; all of them are based on the same fundamental framework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Model equations are solved to describe particle transport through solar system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Solar activity is described by a single parameter (</a:t>
            </a:r>
            <a:r>
              <a:rPr lang="el-GR" altLang="en-US" sz="1400" dirty="0" smtClean="0">
                <a:latin typeface="+mj-lt"/>
                <a:cs typeface="Arial" charset="0"/>
              </a:rPr>
              <a:t>Φ</a:t>
            </a:r>
            <a:r>
              <a:rPr lang="en-US" altLang="en-US" sz="1400" dirty="0" smtClean="0">
                <a:latin typeface="+mj-lt"/>
                <a:cs typeface="Arial" charset="0"/>
              </a:rPr>
              <a:t>) related to observed sunspot numbers</a:t>
            </a: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38500"/>
            <a:ext cx="4010677" cy="35661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Galactic Cosmic Ray Model Description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>
                <a:latin typeface="+mj-lt"/>
                <a:cs typeface="Arial" charset="0"/>
              </a:rPr>
              <a:t>The Badhwar </a:t>
            </a:r>
            <a:r>
              <a:rPr lang="en-US" altLang="en-US" sz="2000" dirty="0" smtClean="0">
                <a:latin typeface="+mj-lt"/>
                <a:cs typeface="Arial" charset="0"/>
              </a:rPr>
              <a:t>O'Neill (BON) galactic cosmic ray model</a:t>
            </a:r>
            <a:r>
              <a:rPr lang="en-US" altLang="en-US" sz="2000" baseline="30000" dirty="0" smtClean="0">
                <a:latin typeface="+mj-lt"/>
                <a:cs typeface="Arial" charset="0"/>
              </a:rPr>
              <a:t>(1)</a:t>
            </a:r>
            <a:r>
              <a:rPr lang="en-US" altLang="en-US" sz="2000" dirty="0" smtClean="0">
                <a:latin typeface="+mj-lt"/>
                <a:cs typeface="Arial" charset="0"/>
              </a:rPr>
              <a:t> is </a:t>
            </a:r>
            <a:r>
              <a:rPr lang="en-US" altLang="en-US" sz="2000" dirty="0">
                <a:latin typeface="+mj-lt"/>
                <a:cs typeface="Arial" charset="0"/>
              </a:rPr>
              <a:t>used at </a:t>
            </a:r>
            <a:r>
              <a:rPr lang="en-US" altLang="en-US" sz="2000" dirty="0" smtClean="0">
                <a:latin typeface="+mj-lt"/>
                <a:cs typeface="Arial" charset="0"/>
              </a:rPr>
              <a:t>NASA as input into radiation transport codes for</a:t>
            </a:r>
            <a:endParaRPr lang="en-US" altLang="en-US" sz="20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vehicle design, mission analysis, astronaut </a:t>
            </a:r>
            <a:r>
              <a:rPr lang="en-US" altLang="en-US" sz="1400" dirty="0">
                <a:latin typeface="+mj-lt"/>
                <a:cs typeface="Arial" charset="0"/>
              </a:rPr>
              <a:t>risk analysis </a:t>
            </a:r>
            <a:endParaRPr lang="en-US" altLang="en-US" sz="1400" dirty="0" smtClean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other models used as well (discussed in later slides)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200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The BON model has had several revisions</a:t>
            </a:r>
            <a:r>
              <a:rPr lang="en-US" altLang="en-US" sz="2000" baseline="30000" dirty="0" smtClean="0">
                <a:latin typeface="+mj-lt"/>
                <a:cs typeface="Arial" charset="0"/>
              </a:rPr>
              <a:t>(2-5)</a:t>
            </a:r>
            <a:r>
              <a:rPr lang="en-US" altLang="en-US" sz="2000" dirty="0" smtClean="0">
                <a:latin typeface="+mj-lt"/>
                <a:cs typeface="Arial" charset="0"/>
              </a:rPr>
              <a:t>; all of them are based on the same fundamental framework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Model equations are solved to describe particle transport through solar system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Solar activity is described by a single parameter (</a:t>
            </a:r>
            <a:r>
              <a:rPr lang="el-GR" altLang="en-US" sz="1400" dirty="0" smtClean="0">
                <a:latin typeface="+mj-lt"/>
                <a:cs typeface="Arial" charset="0"/>
              </a:rPr>
              <a:t>Φ</a:t>
            </a:r>
            <a:r>
              <a:rPr lang="en-US" altLang="en-US" sz="1400" dirty="0" smtClean="0">
                <a:latin typeface="+mj-lt"/>
                <a:cs typeface="Arial" charset="0"/>
              </a:rPr>
              <a:t>) related to observed sunspot numbers</a:t>
            </a: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544077" y="3768804"/>
            <a:ext cx="43713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GCR spectrum outside the solar system is the boundary condition for the model (solid lines)</a:t>
            </a:r>
            <a:endParaRPr lang="en-US" altLang="en-US" sz="1400" dirty="0">
              <a:latin typeface="+mj-lt"/>
              <a:cs typeface="Arial" charset="0"/>
            </a:endParaRPr>
          </a:p>
          <a:p>
            <a:pPr marL="457200" indent="-228600" eaLnBrk="1" hangingPunct="1"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-	Referred to as the local interstellar spectrum (LIS)</a:t>
            </a:r>
          </a:p>
          <a:p>
            <a:pPr marL="457200" indent="-228600" eaLnBrk="1" hangingPunct="1"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-	Nearly constant over time</a:t>
            </a:r>
            <a:endParaRPr lang="en-US" altLang="en-US" sz="1200" dirty="0">
              <a:latin typeface="+mj-lt"/>
              <a:cs typeface="Arial" charset="0"/>
            </a:endParaRPr>
          </a:p>
          <a:p>
            <a:pPr marL="341313" lvl="1" indent="0" eaLnBrk="1" hangingPunct="1">
              <a:spcBef>
                <a:spcPct val="0"/>
              </a:spcBef>
              <a:buNone/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</p:txBody>
      </p:sp>
      <p:cxnSp>
        <p:nvCxnSpPr>
          <p:cNvPr id="8" name="Curved Connector 7"/>
          <p:cNvCxnSpPr/>
          <p:nvPr/>
        </p:nvCxnSpPr>
        <p:spPr bwMode="auto">
          <a:xfrm flipV="1">
            <a:off x="3505200" y="3927517"/>
            <a:ext cx="1097280" cy="402905"/>
          </a:xfrm>
          <a:prstGeom prst="curvedConnector3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3601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38500"/>
            <a:ext cx="4010676" cy="35661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Galactic Cosmic Ray Model Description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>
                <a:latin typeface="+mj-lt"/>
                <a:cs typeface="Arial" charset="0"/>
              </a:rPr>
              <a:t>The Badhwar </a:t>
            </a:r>
            <a:r>
              <a:rPr lang="en-US" altLang="en-US" sz="2000" dirty="0" smtClean="0">
                <a:latin typeface="+mj-lt"/>
                <a:cs typeface="Arial" charset="0"/>
              </a:rPr>
              <a:t>O'Neill (BON) galactic cosmic ray model</a:t>
            </a:r>
            <a:r>
              <a:rPr lang="en-US" altLang="en-US" sz="2000" baseline="30000" dirty="0" smtClean="0">
                <a:latin typeface="+mj-lt"/>
                <a:cs typeface="Arial" charset="0"/>
              </a:rPr>
              <a:t>(1)</a:t>
            </a:r>
            <a:r>
              <a:rPr lang="en-US" altLang="en-US" sz="2000" dirty="0" smtClean="0">
                <a:latin typeface="+mj-lt"/>
                <a:cs typeface="Arial" charset="0"/>
              </a:rPr>
              <a:t> is </a:t>
            </a:r>
            <a:r>
              <a:rPr lang="en-US" altLang="en-US" sz="2000" dirty="0">
                <a:latin typeface="+mj-lt"/>
                <a:cs typeface="Arial" charset="0"/>
              </a:rPr>
              <a:t>used at </a:t>
            </a:r>
            <a:r>
              <a:rPr lang="en-US" altLang="en-US" sz="2000" dirty="0" smtClean="0">
                <a:latin typeface="+mj-lt"/>
                <a:cs typeface="Arial" charset="0"/>
              </a:rPr>
              <a:t>NASA as input into radiation transport codes for</a:t>
            </a:r>
            <a:endParaRPr lang="en-US" altLang="en-US" sz="20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vehicle design, mission analysis, astronaut </a:t>
            </a:r>
            <a:r>
              <a:rPr lang="en-US" altLang="en-US" sz="1400" dirty="0">
                <a:latin typeface="+mj-lt"/>
                <a:cs typeface="Arial" charset="0"/>
              </a:rPr>
              <a:t>risk analysis </a:t>
            </a:r>
            <a:endParaRPr lang="en-US" altLang="en-US" sz="1400" dirty="0" smtClean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other models used as well (discussed in later slides)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200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The BON model has had several revisions</a:t>
            </a:r>
            <a:r>
              <a:rPr lang="en-US" altLang="en-US" sz="2000" baseline="30000" dirty="0" smtClean="0">
                <a:latin typeface="+mj-lt"/>
                <a:cs typeface="Arial" charset="0"/>
              </a:rPr>
              <a:t>(2-5)</a:t>
            </a:r>
            <a:r>
              <a:rPr lang="en-US" altLang="en-US" sz="2000" dirty="0" smtClean="0">
                <a:latin typeface="+mj-lt"/>
                <a:cs typeface="Arial" charset="0"/>
              </a:rPr>
              <a:t>; all of them are based on the same fundamental framework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Model equations are solved to describe particle transport through solar system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Solar activity is described by a single parameter (</a:t>
            </a:r>
            <a:r>
              <a:rPr lang="el-GR" altLang="en-US" sz="1400" dirty="0" smtClean="0">
                <a:latin typeface="+mj-lt"/>
                <a:cs typeface="Arial" charset="0"/>
              </a:rPr>
              <a:t>Φ</a:t>
            </a:r>
            <a:r>
              <a:rPr lang="en-US" altLang="en-US" sz="1400" dirty="0" smtClean="0">
                <a:latin typeface="+mj-lt"/>
                <a:cs typeface="Arial" charset="0"/>
              </a:rPr>
              <a:t>) related to observed sunspot numbers</a:t>
            </a: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544077" y="3768804"/>
            <a:ext cx="437132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GCR spectrum outside the solar system is the boundary condition for the model (solid lines)</a:t>
            </a:r>
            <a:endParaRPr lang="en-US" altLang="en-US" sz="1400" dirty="0">
              <a:latin typeface="+mj-lt"/>
              <a:cs typeface="Arial" charset="0"/>
            </a:endParaRPr>
          </a:p>
          <a:p>
            <a:pPr marL="457200" indent="-228600" eaLnBrk="1" hangingPunct="1"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-	Referred to as the local interstellar spectrum (LIS)</a:t>
            </a:r>
          </a:p>
          <a:p>
            <a:pPr marL="457200" indent="-228600" eaLnBrk="1" hangingPunct="1"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-	Nearly constant over time</a:t>
            </a:r>
            <a:endParaRPr lang="en-US" altLang="en-US" sz="1200" dirty="0">
              <a:latin typeface="+mj-lt"/>
              <a:cs typeface="Arial" charset="0"/>
            </a:endParaRPr>
          </a:p>
          <a:p>
            <a:pPr marL="341313" lvl="1" indent="0" eaLnBrk="1" hangingPunct="1">
              <a:spcBef>
                <a:spcPct val="0"/>
              </a:spcBef>
              <a:buNone/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GCR spectrum is attenuated near Earth and affected by solar activity level </a:t>
            </a:r>
            <a:endParaRPr lang="en-US" altLang="en-US" sz="1400" dirty="0">
              <a:latin typeface="+mj-lt"/>
              <a:cs typeface="Arial" charset="0"/>
            </a:endParaRPr>
          </a:p>
          <a:p>
            <a:pPr marL="457200" indent="-228600" eaLnBrk="1" hangingPunct="1">
              <a:spcBef>
                <a:spcPct val="0"/>
              </a:spcBef>
              <a:buNone/>
              <a:defRPr/>
            </a:pPr>
            <a:r>
              <a:rPr lang="en-US" altLang="en-US" sz="1200" dirty="0">
                <a:latin typeface="+mj-lt"/>
                <a:cs typeface="Arial" charset="0"/>
              </a:rPr>
              <a:t>-	</a:t>
            </a:r>
            <a:r>
              <a:rPr lang="en-US" altLang="en-US" sz="1200" dirty="0" smtClean="0">
                <a:latin typeface="+mj-lt"/>
                <a:cs typeface="Arial" charset="0"/>
              </a:rPr>
              <a:t>Dashed lines show model spectra near Earth during solar minimum (</a:t>
            </a:r>
            <a:r>
              <a:rPr lang="el-GR" altLang="en-US" sz="1200" dirty="0" smtClean="0">
                <a:latin typeface="+mj-lt"/>
                <a:cs typeface="Arial" charset="0"/>
              </a:rPr>
              <a:t>Φ</a:t>
            </a:r>
            <a:r>
              <a:rPr lang="en-US" altLang="en-US" sz="1200" dirty="0" smtClean="0">
                <a:latin typeface="+mj-lt"/>
                <a:cs typeface="Arial" charset="0"/>
              </a:rPr>
              <a:t> = 475)</a:t>
            </a:r>
            <a:endParaRPr lang="en-US" altLang="en-US" sz="1200" dirty="0">
              <a:latin typeface="+mj-lt"/>
              <a:cs typeface="Arial" charset="0"/>
            </a:endParaRPr>
          </a:p>
          <a:p>
            <a:pPr marL="341313" lvl="1" indent="0" eaLnBrk="1" hangingPunct="1">
              <a:spcBef>
                <a:spcPct val="0"/>
              </a:spcBef>
              <a:buNone/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38500"/>
            <a:ext cx="4010676" cy="35661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Galactic Cosmic Ray Model Description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>
                <a:latin typeface="+mj-lt"/>
                <a:cs typeface="Arial" charset="0"/>
              </a:rPr>
              <a:t>The Badhwar </a:t>
            </a:r>
            <a:r>
              <a:rPr lang="en-US" altLang="en-US" sz="2000" dirty="0" smtClean="0">
                <a:latin typeface="+mj-lt"/>
                <a:cs typeface="Arial" charset="0"/>
              </a:rPr>
              <a:t>O'Neill (BON) galactic cosmic ray model</a:t>
            </a:r>
            <a:r>
              <a:rPr lang="en-US" altLang="en-US" sz="2000" baseline="30000" dirty="0" smtClean="0">
                <a:latin typeface="+mj-lt"/>
                <a:cs typeface="Arial" charset="0"/>
              </a:rPr>
              <a:t>(1)</a:t>
            </a:r>
            <a:r>
              <a:rPr lang="en-US" altLang="en-US" sz="2000" dirty="0" smtClean="0">
                <a:latin typeface="+mj-lt"/>
                <a:cs typeface="Arial" charset="0"/>
              </a:rPr>
              <a:t> is </a:t>
            </a:r>
            <a:r>
              <a:rPr lang="en-US" altLang="en-US" sz="2000" dirty="0">
                <a:latin typeface="+mj-lt"/>
                <a:cs typeface="Arial" charset="0"/>
              </a:rPr>
              <a:t>used at </a:t>
            </a:r>
            <a:r>
              <a:rPr lang="en-US" altLang="en-US" sz="2000" dirty="0" smtClean="0">
                <a:latin typeface="+mj-lt"/>
                <a:cs typeface="Arial" charset="0"/>
              </a:rPr>
              <a:t>NASA as input into radiation transport codes for</a:t>
            </a:r>
            <a:endParaRPr lang="en-US" altLang="en-US" sz="20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vehicle design, mission analysis, astronaut </a:t>
            </a:r>
            <a:r>
              <a:rPr lang="en-US" altLang="en-US" sz="1400" dirty="0">
                <a:latin typeface="+mj-lt"/>
                <a:cs typeface="Arial" charset="0"/>
              </a:rPr>
              <a:t>risk analysis </a:t>
            </a:r>
            <a:endParaRPr lang="en-US" altLang="en-US" sz="1400" dirty="0" smtClean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other models used as well (discussed in later slides)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200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The BON model has had several revisions</a:t>
            </a:r>
            <a:r>
              <a:rPr lang="en-US" altLang="en-US" sz="2000" baseline="30000" dirty="0" smtClean="0">
                <a:latin typeface="+mj-lt"/>
                <a:cs typeface="Arial" charset="0"/>
              </a:rPr>
              <a:t>(2-5)</a:t>
            </a:r>
            <a:r>
              <a:rPr lang="en-US" altLang="en-US" sz="2000" dirty="0" smtClean="0">
                <a:latin typeface="+mj-lt"/>
                <a:cs typeface="Arial" charset="0"/>
              </a:rPr>
              <a:t>; all of them are based on the same fundamental framework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Model equations are solved to describe particle transport through solar system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Solar activity is described by a single parameter (</a:t>
            </a:r>
            <a:r>
              <a:rPr lang="el-GR" altLang="en-US" sz="1400" dirty="0" smtClean="0">
                <a:latin typeface="+mj-lt"/>
                <a:cs typeface="Arial" charset="0"/>
              </a:rPr>
              <a:t>Φ</a:t>
            </a:r>
            <a:r>
              <a:rPr lang="en-US" altLang="en-US" sz="1400" dirty="0" smtClean="0">
                <a:latin typeface="+mj-lt"/>
                <a:cs typeface="Arial" charset="0"/>
              </a:rPr>
              <a:t>) related to observed sunspot numbers</a:t>
            </a: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544077" y="3768804"/>
            <a:ext cx="437132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GCR spectrum outside the solar system is the boundary condition for the model (solid lines)</a:t>
            </a:r>
            <a:endParaRPr lang="en-US" altLang="en-US" sz="1400" dirty="0">
              <a:latin typeface="+mj-lt"/>
              <a:cs typeface="Arial" charset="0"/>
            </a:endParaRPr>
          </a:p>
          <a:p>
            <a:pPr marL="457200" indent="-228600" eaLnBrk="1" hangingPunct="1"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-	Referred to as the local interstellar spectrum (LIS)</a:t>
            </a:r>
          </a:p>
          <a:p>
            <a:pPr marL="457200" indent="-228600" eaLnBrk="1" hangingPunct="1"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-	Nearly constant over time</a:t>
            </a:r>
            <a:endParaRPr lang="en-US" altLang="en-US" sz="1200" dirty="0">
              <a:latin typeface="+mj-lt"/>
              <a:cs typeface="Arial" charset="0"/>
            </a:endParaRPr>
          </a:p>
          <a:p>
            <a:pPr marL="341313" lvl="1" indent="0" eaLnBrk="1" hangingPunct="1">
              <a:spcBef>
                <a:spcPct val="0"/>
              </a:spcBef>
              <a:buNone/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GCR spectrum is attenuated near Earth and affected by solar activity level </a:t>
            </a:r>
            <a:endParaRPr lang="en-US" altLang="en-US" sz="1400" dirty="0">
              <a:latin typeface="+mj-lt"/>
              <a:cs typeface="Arial" charset="0"/>
            </a:endParaRPr>
          </a:p>
          <a:p>
            <a:pPr marL="457200" indent="-2286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Dashed lines show model spectra near Earth during solar minimum (</a:t>
            </a:r>
            <a:r>
              <a:rPr lang="el-GR" altLang="en-US" sz="1200" dirty="0" smtClean="0">
                <a:latin typeface="+mj-lt"/>
                <a:cs typeface="Arial" charset="0"/>
              </a:rPr>
              <a:t>Φ</a:t>
            </a:r>
            <a:r>
              <a:rPr lang="en-US" altLang="en-US" sz="1200" dirty="0" smtClean="0">
                <a:latin typeface="+mj-lt"/>
                <a:cs typeface="Arial" charset="0"/>
              </a:rPr>
              <a:t> = 475)</a:t>
            </a:r>
          </a:p>
          <a:p>
            <a:pPr marL="457200" indent="-2286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200" dirty="0">
              <a:latin typeface="+mj-lt"/>
              <a:cs typeface="Arial" charset="0"/>
            </a:endParaRP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GCR spectrum is more heavily attenuated during solar maximum</a:t>
            </a:r>
          </a:p>
          <a:p>
            <a:pPr marL="457200" indent="-2286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200" dirty="0">
                <a:latin typeface="+mj-lt"/>
                <a:cs typeface="Arial" charset="0"/>
              </a:rPr>
              <a:t>Dashed lines show model spectra near Earth during solar minimum (</a:t>
            </a:r>
            <a:r>
              <a:rPr lang="el-GR" altLang="en-US" sz="1200" dirty="0">
                <a:latin typeface="+mj-lt"/>
                <a:cs typeface="Arial" charset="0"/>
              </a:rPr>
              <a:t>Φ</a:t>
            </a:r>
            <a:r>
              <a:rPr lang="en-US" altLang="en-US" sz="1200" dirty="0">
                <a:latin typeface="+mj-lt"/>
                <a:cs typeface="Arial" charset="0"/>
              </a:rPr>
              <a:t> = </a:t>
            </a:r>
            <a:r>
              <a:rPr lang="en-US" altLang="en-US" sz="1200" dirty="0" smtClean="0">
                <a:latin typeface="+mj-lt"/>
                <a:cs typeface="Arial" charset="0"/>
              </a:rPr>
              <a:t>1100)</a:t>
            </a:r>
            <a:endParaRPr lang="en-US" altLang="en-US" sz="1200" dirty="0">
              <a:latin typeface="+mj-lt"/>
              <a:cs typeface="Arial" charset="0"/>
            </a:endParaRPr>
          </a:p>
          <a:p>
            <a:pPr marL="457200" indent="-2286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200" dirty="0">
              <a:latin typeface="+mj-lt"/>
              <a:cs typeface="Arial" charset="0"/>
            </a:endParaRPr>
          </a:p>
          <a:p>
            <a:pPr marL="341313" lvl="1" indent="0" eaLnBrk="1" hangingPunct="1">
              <a:spcBef>
                <a:spcPct val="0"/>
              </a:spcBef>
              <a:buNone/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Galactic Cosmic Ray Model Development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013460"/>
            <a:ext cx="9144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>
                <a:latin typeface="+mj-lt"/>
                <a:cs typeface="Arial" charset="0"/>
              </a:rPr>
              <a:t>GCR models are developed and validated by using measurements supported by Science Mission Directorate and others over the past 40 years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Short duration, high energy, balloon and satellite measurements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Low energy, continuous measurements from ACE/CRIS (most of the available measurements)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Current gap in measurement database for continuous, high energy measurements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(6,7)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Collaboration with AMS-II will begin to fill this important gap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000" dirty="0" smtClean="0">
              <a:latin typeface="+mj-lt"/>
              <a:cs typeface="Arial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altLang="en-US" sz="1600" dirty="0" smtClean="0">
              <a:latin typeface="+mj-lt"/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69301"/>
              </p:ext>
            </p:extLst>
          </p:nvPr>
        </p:nvGraphicFramePr>
        <p:xfrm>
          <a:off x="381000" y="2741485"/>
          <a:ext cx="7293015" cy="3884105"/>
        </p:xfrm>
        <a:graphic>
          <a:graphicData uri="http://schemas.openxmlformats.org/drawingml/2006/table">
            <a:tbl>
              <a:tblPr/>
              <a:tblGrid>
                <a:gridCol w="1170367"/>
                <a:gridCol w="817103"/>
                <a:gridCol w="1547061"/>
                <a:gridCol w="1914381"/>
                <a:gridCol w="945478"/>
                <a:gridCol w="898625"/>
              </a:tblGrid>
              <a:tr h="5160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Name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Flight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Time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Ions (Z)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Energy (GeV/n)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Data pts.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ACE/CRIS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Satellite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1998-present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5-28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0.05 – 0.5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8288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AMS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STS-91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1998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1, 2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0.1 – 200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ATIC-2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Balloon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2002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1, 2, 6, 8, 10,…,14, 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4.6 – 10</a:t>
                      </a:r>
                      <a:r>
                        <a:rPr lang="en-US" sz="1300" baseline="3000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1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BESS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Balloon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1997-2000, 2002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1, 2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0.2 – 22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CAPRICE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Balloon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1994, 1998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1, 2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0.15 – 350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CREAM-II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Balloon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2005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6-8, 10, 12, 14, 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18 – 10</a:t>
                      </a:r>
                      <a:r>
                        <a:rPr lang="en-US" sz="1300" baseline="3000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1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HEAO-3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Satellite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1979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4-28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0.62 – 35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331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IMAX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Balloon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1992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1, 2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0.18 – 208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IMP-8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Satellite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1974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6, 8, 10, 12, 14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0.05 – 1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LEAP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Balloon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1987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1, 2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0.18 – 80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MASS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Balloon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1991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1, 2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1.6 – 100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PAMELA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Satellite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2006-2009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1, 2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0.08 – 10</a:t>
                      </a:r>
                      <a:r>
                        <a:rPr lang="en-US" sz="1300" baseline="3000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1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472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TRACER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Balloon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2003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8, 10, 12,…,20, 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0.8 – 10</a:t>
                      </a:r>
                      <a:r>
                        <a:rPr lang="en-US" sz="1300" baseline="3000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1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latin typeface="+mj-lt"/>
                          <a:ea typeface="Calibri"/>
                          <a:cs typeface="Times New Roman"/>
                        </a:rPr>
                        <a:t>Lezniak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Balloon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1974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4-14, 16, 20, 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0.35 – 52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latin typeface="+mj-lt"/>
                          <a:ea typeface="Calibri"/>
                          <a:cs typeface="Times New Roman"/>
                        </a:rPr>
                        <a:t>Minagawa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Balloon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1975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26, 28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1.3 – 10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Muller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STS-51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1985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6, 8, 10, 12, 14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50 – 10</a:t>
                      </a:r>
                      <a:r>
                        <a:rPr lang="en-US" sz="1300" baseline="3000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1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  <a:ea typeface="Calibri"/>
                          <a:cs typeface="Times New Roman"/>
                        </a:rPr>
                        <a:t>Simon</a:t>
                      </a:r>
                      <a:endParaRPr lang="en-US" sz="13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Balloon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1976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5-8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j-lt"/>
                          <a:ea typeface="Calibri"/>
                          <a:cs typeface="Times New Roman"/>
                        </a:rPr>
                        <a:t>2.5 – 10</a:t>
                      </a:r>
                      <a:r>
                        <a:rPr lang="en-US" sz="1300" baseline="3000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13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j-lt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89257" y="3021330"/>
            <a:ext cx="12471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82% of available data</a:t>
            </a:r>
          </a:p>
        </p:txBody>
      </p:sp>
      <p:cxnSp>
        <p:nvCxnSpPr>
          <p:cNvPr id="8" name="Curved Connector 7"/>
          <p:cNvCxnSpPr/>
          <p:nvPr/>
        </p:nvCxnSpPr>
        <p:spPr bwMode="auto">
          <a:xfrm>
            <a:off x="7696200" y="3341965"/>
            <a:ext cx="381000" cy="30480"/>
          </a:xfrm>
          <a:prstGeom prst="curvedConnector3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4611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0" y="1219200"/>
            <a:ext cx="9144000" cy="150810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Recent </a:t>
            </a:r>
            <a:r>
              <a:rPr lang="en-US" altLang="en-US" sz="1800" dirty="0">
                <a:latin typeface="+mj-lt"/>
                <a:cs typeface="Arial" charset="0"/>
              </a:rPr>
              <a:t>work has significantly reduced model uncertainties by taking a more rigorous approach to model calibration and validation – resulted in BON2014</a:t>
            </a:r>
            <a:r>
              <a:rPr lang="en-US" altLang="en-US" sz="1800" baseline="30000" dirty="0">
                <a:latin typeface="+mj-lt"/>
                <a:cs typeface="Arial" charset="0"/>
              </a:rPr>
              <a:t>(1)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Determined measurements (energies) most important for exposure quantities behind shielding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(6)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Model parameters calibrated using optimization methods with an emphasis on higher energies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(1,7)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Comprehensive validation metrics applied to quantify model uncertainty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(1,7)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Previous efforts focused more heavily on lower energy ACE/CRIS measurements</a:t>
            </a:r>
            <a:endParaRPr lang="en-US" altLang="en-US" sz="1400" baseline="30000" dirty="0" smtClean="0">
              <a:latin typeface="+mj-lt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15640"/>
            <a:ext cx="3505200" cy="3421742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107180" y="5532120"/>
            <a:ext cx="1836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Fraction of available measurements in each energy bin</a:t>
            </a:r>
          </a:p>
        </p:txBody>
      </p:sp>
      <p:cxnSp>
        <p:nvCxnSpPr>
          <p:cNvPr id="15" name="Elbow Connector 53"/>
          <p:cNvCxnSpPr/>
          <p:nvPr/>
        </p:nvCxnSpPr>
        <p:spPr>
          <a:xfrm flipH="1" flipV="1">
            <a:off x="1802922" y="3132182"/>
            <a:ext cx="1679419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53"/>
          <p:cNvCxnSpPr/>
          <p:nvPr/>
        </p:nvCxnSpPr>
        <p:spPr>
          <a:xfrm flipV="1">
            <a:off x="3520440" y="3025140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3"/>
          <p:cNvCxnSpPr/>
          <p:nvPr/>
        </p:nvCxnSpPr>
        <p:spPr>
          <a:xfrm flipV="1">
            <a:off x="1821978" y="3017520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 bwMode="auto">
          <a:xfrm>
            <a:off x="3415160" y="5844540"/>
            <a:ext cx="774351" cy="12700"/>
          </a:xfrm>
          <a:prstGeom prst="curvedConnector3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/>
          </a:ln>
          <a:effectLst/>
        </p:spPr>
      </p:cxnSp>
      <p:cxnSp>
        <p:nvCxnSpPr>
          <p:cNvPr id="23" name="Curved Connector 22"/>
          <p:cNvCxnSpPr/>
          <p:nvPr/>
        </p:nvCxnSpPr>
        <p:spPr bwMode="auto">
          <a:xfrm>
            <a:off x="3559939" y="3124200"/>
            <a:ext cx="772415" cy="350882"/>
          </a:xfrm>
          <a:prstGeom prst="curvedConnector3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/>
          </a:ln>
          <a:effectLst/>
        </p:spPr>
      </p:cxn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4332354" y="3329311"/>
            <a:ext cx="4718709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400" dirty="0">
                <a:latin typeface="+mj-lt"/>
                <a:cs typeface="Arial" charset="0"/>
              </a:rPr>
              <a:t>Significant need for continuous, time-resolved (e.g. monthly) high energy measurements to further reduce model </a:t>
            </a:r>
            <a:r>
              <a:rPr lang="en-US" altLang="en-US" sz="1400" dirty="0" smtClean="0">
                <a:latin typeface="+mj-lt"/>
                <a:cs typeface="Arial" charset="0"/>
              </a:rPr>
              <a:t>uncertainties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(7)</a:t>
            </a:r>
            <a:endParaRPr lang="en-US" altLang="en-US" sz="1000" baseline="30000" dirty="0">
              <a:latin typeface="+mj-lt"/>
              <a:cs typeface="Arial" charset="0"/>
            </a:endParaRPr>
          </a:p>
          <a:p>
            <a:pPr marL="688975" lvl="1" indent="-231775" eaLnBrk="1" hangingPunct="1">
              <a:spcBef>
                <a:spcPct val="0"/>
              </a:spcBef>
              <a:defRPr/>
            </a:pPr>
            <a:r>
              <a:rPr lang="en-US" altLang="en-US" sz="1200" u="sng" dirty="0" smtClean="0">
                <a:latin typeface="+mj-lt"/>
                <a:cs typeface="Arial" charset="0"/>
              </a:rPr>
              <a:t>AMS-II collaboration will begin to fill this important gap</a:t>
            </a:r>
          </a:p>
          <a:p>
            <a:pPr marL="688975" lvl="1" indent="-231775" eaLnBrk="1" hangingPunct="1">
              <a:spcBef>
                <a:spcPct val="0"/>
              </a:spcBef>
              <a:defRPr/>
            </a:pPr>
            <a:endParaRPr lang="en-US" altLang="en-US" sz="1000" dirty="0" smtClean="0">
              <a:latin typeface="+mj-lt"/>
              <a:cs typeface="Arial" charset="0"/>
            </a:endParaRPr>
          </a:p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Energy region </a:t>
            </a:r>
            <a:r>
              <a:rPr lang="en-US" altLang="en-US" sz="1400" i="1" dirty="0" smtClean="0">
                <a:latin typeface="+mj-lt"/>
                <a:cs typeface="Arial" charset="0"/>
              </a:rPr>
              <a:t>above</a:t>
            </a:r>
            <a:r>
              <a:rPr lang="en-US" altLang="en-US" sz="1400" dirty="0" smtClean="0">
                <a:latin typeface="+mj-lt"/>
                <a:cs typeface="Arial" charset="0"/>
              </a:rPr>
              <a:t> 0.5 GeV/n accounts for 95% of exposure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(6)</a:t>
            </a:r>
          </a:p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Most of the measurements have been taken </a:t>
            </a:r>
            <a:r>
              <a:rPr lang="en-US" altLang="en-US" sz="1400" i="1" dirty="0" smtClean="0">
                <a:latin typeface="+mj-lt"/>
                <a:cs typeface="Arial" charset="0"/>
              </a:rPr>
              <a:t>below</a:t>
            </a:r>
            <a:r>
              <a:rPr lang="en-US" altLang="en-US" sz="1400" dirty="0" smtClean="0">
                <a:latin typeface="+mj-lt"/>
                <a:cs typeface="Arial" charset="0"/>
              </a:rPr>
              <a:t> 0.5 GeV/n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(7)</a:t>
            </a:r>
          </a:p>
          <a:p>
            <a:pPr marL="231775" indent="-231775" eaLnBrk="1" hangingPunct="1">
              <a:spcBef>
                <a:spcPct val="0"/>
              </a:spcBef>
              <a:defRPr/>
            </a:pPr>
            <a:endParaRPr lang="en-US" altLang="en-US" sz="1400" dirty="0">
              <a:latin typeface="+mj-lt"/>
              <a:cs typeface="Arial" charset="0"/>
            </a:endParaRPr>
          </a:p>
          <a:p>
            <a:pPr marL="341313" lvl="1" indent="0" eaLnBrk="1" hangingPunct="1">
              <a:spcBef>
                <a:spcPct val="0"/>
              </a:spcBef>
              <a:buNone/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Galactic Cosmic Ray Model Development</a:t>
            </a:r>
          </a:p>
        </p:txBody>
      </p:sp>
    </p:spTree>
    <p:extLst>
      <p:ext uri="{BB962C8B-B14F-4D97-AF65-F5344CB8AC3E}">
        <p14:creationId xmlns:p14="http://schemas.microsoft.com/office/powerpoint/2010/main" val="22543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International Models and Comparisons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4267200" y="3641229"/>
            <a:ext cx="48006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altLang="en-US" sz="1600" dirty="0" err="1" smtClean="0">
                <a:latin typeface="+mj-lt"/>
                <a:cs typeface="Arial" charset="0"/>
              </a:rPr>
              <a:t>Nymmik</a:t>
            </a:r>
            <a:r>
              <a:rPr lang="en-US" altLang="en-US" sz="1600" dirty="0" smtClean="0">
                <a:latin typeface="+mj-lt"/>
                <a:cs typeface="Arial" charset="0"/>
              </a:rPr>
              <a:t> (MSU) has developed a semi-empirical model</a:t>
            </a:r>
            <a:r>
              <a:rPr lang="en-US" altLang="en-US" sz="1600" baseline="30000" dirty="0" smtClean="0">
                <a:latin typeface="+mj-lt"/>
                <a:cs typeface="Arial" charset="0"/>
              </a:rPr>
              <a:t>(8,9)</a:t>
            </a:r>
          </a:p>
          <a:p>
            <a:pPr marL="5715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Used by Russian Space Agency and others (DLR, ESA)</a:t>
            </a:r>
          </a:p>
          <a:p>
            <a:pPr marL="5715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Official update has not been provided recently</a:t>
            </a:r>
          </a:p>
          <a:p>
            <a:pPr marL="228600" lvl="1" indent="-228600" eaLnBrk="1" hangingPunct="1">
              <a:spcBef>
                <a:spcPct val="0"/>
              </a:spcBef>
              <a:defRPr/>
            </a:pPr>
            <a:endParaRPr lang="en-US" altLang="en-US" sz="1600" dirty="0">
              <a:latin typeface="+mj-lt"/>
              <a:cs typeface="Arial" charset="0"/>
            </a:endParaRPr>
          </a:p>
          <a:p>
            <a:pPr marL="228600" indent="-228600" eaLnBrk="1" hangingPunct="1">
              <a:spcBef>
                <a:spcPct val="0"/>
              </a:spcBef>
              <a:defRPr/>
            </a:pPr>
            <a:r>
              <a:rPr lang="en-US" altLang="en-US" sz="1600" dirty="0" err="1" smtClean="0">
                <a:latin typeface="+mj-lt"/>
                <a:cs typeface="Arial" charset="0"/>
              </a:rPr>
              <a:t>Matthia</a:t>
            </a:r>
            <a:r>
              <a:rPr lang="en-US" altLang="en-US" sz="1600" dirty="0" smtClean="0">
                <a:latin typeface="+mj-lt"/>
                <a:cs typeface="Arial" charset="0"/>
              </a:rPr>
              <a:t> et al. (DLR) recently developed a simplified form of </a:t>
            </a:r>
            <a:r>
              <a:rPr lang="en-US" altLang="en-US" sz="1600" dirty="0" err="1" smtClean="0">
                <a:latin typeface="+mj-lt"/>
                <a:cs typeface="Arial" charset="0"/>
              </a:rPr>
              <a:t>Nymmik’s</a:t>
            </a:r>
            <a:r>
              <a:rPr lang="en-US" altLang="en-US" sz="1600" dirty="0" smtClean="0">
                <a:latin typeface="+mj-lt"/>
                <a:cs typeface="Arial" charset="0"/>
              </a:rPr>
              <a:t> model</a:t>
            </a:r>
            <a:r>
              <a:rPr lang="en-US" altLang="en-US" sz="1600" baseline="30000" dirty="0" smtClean="0">
                <a:latin typeface="+mj-lt"/>
                <a:cs typeface="Arial" charset="0"/>
              </a:rPr>
              <a:t>(10)</a:t>
            </a:r>
          </a:p>
          <a:p>
            <a:pPr marL="571500" lvl="1" indent="-228600" eaLnBrk="1" hangingPunct="1">
              <a:spcBef>
                <a:spcPct val="0"/>
              </a:spcBef>
              <a:defRPr/>
            </a:pPr>
            <a:r>
              <a:rPr lang="en-US" altLang="en-US" sz="1200" dirty="0" smtClean="0">
                <a:latin typeface="+mj-lt"/>
                <a:cs typeface="Arial" charset="0"/>
              </a:rPr>
              <a:t>Shown to be reasonably accurate</a:t>
            </a:r>
            <a:r>
              <a:rPr lang="en-US" altLang="en-US" sz="1200" baseline="30000" dirty="0" smtClean="0">
                <a:latin typeface="+mj-lt"/>
                <a:cs typeface="Arial" charset="0"/>
              </a:rPr>
              <a:t>(7,10)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2717"/>
            <a:ext cx="3657600" cy="3248966"/>
          </a:xfrm>
          <a:prstGeom prst="rect">
            <a:avLst/>
          </a:prstGeom>
        </p:spPr>
      </p:pic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209288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GCR models tend to agree reasonably well at highest energies where effects of solar modulation are less pronounced</a:t>
            </a:r>
          </a:p>
          <a:p>
            <a:pPr marL="571500" lvl="1" indent="-231775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Most important for exposure quantities behind shielding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(6)</a:t>
            </a:r>
            <a:endParaRPr lang="en-US" altLang="en-US" sz="1400" u="sng" baseline="30000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231775" indent="-231775" eaLnBrk="1" hangingPunct="1">
              <a:spcBef>
                <a:spcPct val="0"/>
              </a:spcBef>
              <a:defRPr/>
            </a:pPr>
            <a:endParaRPr lang="en-US" altLang="en-US" sz="1200" dirty="0">
              <a:latin typeface="+mj-lt"/>
              <a:cs typeface="Arial" charset="0"/>
            </a:endParaRPr>
          </a:p>
          <a:p>
            <a:pPr marL="231775" indent="-231775"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Continuous, time-resolved (e.g. monthly) measurements at high energies needed to further reduce uncertainties</a:t>
            </a:r>
            <a:endParaRPr lang="en-US" altLang="en-US" sz="1800" dirty="0">
              <a:latin typeface="+mj-lt"/>
              <a:cs typeface="Arial" charset="0"/>
            </a:endParaRPr>
          </a:p>
          <a:p>
            <a:pPr marL="573088" lvl="1" indent="-231775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Most important gap is high energy proton and alpha data</a:t>
            </a:r>
          </a:p>
          <a:p>
            <a:pPr marL="573088" lvl="1" indent="-231775" eaLnBrk="1" hangingPunct="1">
              <a:spcBef>
                <a:spcPct val="0"/>
              </a:spcBef>
              <a:defRPr/>
            </a:pPr>
            <a:r>
              <a:rPr lang="en-US" altLang="en-US" sz="1400" u="sng" dirty="0" smtClean="0">
                <a:latin typeface="+mj-lt"/>
                <a:cs typeface="Arial" charset="0"/>
              </a:rPr>
              <a:t>AMS-II </a:t>
            </a:r>
            <a:r>
              <a:rPr lang="en-US" altLang="en-US" sz="1400" u="sng" dirty="0">
                <a:latin typeface="+mj-lt"/>
                <a:cs typeface="Arial" charset="0"/>
              </a:rPr>
              <a:t>collaboration will begin to fill </a:t>
            </a:r>
            <a:r>
              <a:rPr lang="en-US" altLang="en-US" sz="1400" u="sng" dirty="0" smtClean="0">
                <a:latin typeface="+mj-lt"/>
                <a:cs typeface="Arial" charset="0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12526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31399</TotalTime>
  <Words>2965</Words>
  <Application>Microsoft Office PowerPoint</Application>
  <PresentationFormat>On-screen Show (4:3)</PresentationFormat>
  <Paragraphs>463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OAO-ODIN</dc:creator>
  <cp:lastModifiedBy>Tony</cp:lastModifiedBy>
  <cp:revision>1461</cp:revision>
  <dcterms:created xsi:type="dcterms:W3CDTF">2005-12-06T21:52:36Z</dcterms:created>
  <dcterms:modified xsi:type="dcterms:W3CDTF">2015-09-30T11:16:24Z</dcterms:modified>
</cp:coreProperties>
</file>